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5" r:id="rId3"/>
    <p:sldId id="309" r:id="rId4"/>
    <p:sldId id="292" r:id="rId5"/>
    <p:sldId id="308" r:id="rId6"/>
    <p:sldId id="302" r:id="rId7"/>
    <p:sldId id="303" r:id="rId8"/>
    <p:sldId id="304" r:id="rId9"/>
    <p:sldId id="307" r:id="rId10"/>
    <p:sldId id="305" r:id="rId11"/>
    <p:sldId id="306" r:id="rId12"/>
    <p:sldId id="30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3FA"/>
    <a:srgbClr val="022B45"/>
    <a:srgbClr val="032B44"/>
    <a:srgbClr val="062A44"/>
    <a:srgbClr val="062E44"/>
    <a:srgbClr val="003366"/>
    <a:srgbClr val="336699"/>
    <a:srgbClr val="99CCFF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sunia\Documents\D\USNDP\ENSDF\ENSDF_M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sunia\Documents\D\USNDP\ENSDF\ENSDF_M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sunia\Documents\D\USNDP\ENSDF\analysis\ke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sunia\Documents\D\USNDP\USNDP_2018\Ana_orig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sunia\Documents\D\USNDP\ENSDF\analysis\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aseline="0">
                <a:solidFill>
                  <a:srgbClr val="FF0000"/>
                </a:solidFill>
              </a:rPr>
              <a:t>Year vs. ENSDF size (MB)</a:t>
            </a:r>
          </a:p>
        </c:rich>
      </c:tx>
      <c:layout>
        <c:manualLayout>
          <c:xMode val="edge"/>
          <c:yMode val="edge"/>
          <c:x val="0.3188912063764574"/>
          <c:y val="3.2921810699588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40164237067689"/>
          <c:y val="0.13940269811952519"/>
          <c:w val="0.78749893319810726"/>
          <c:h val="0.7153313243252001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3.9273361531522624E-2"/>
                  <c:y val="0.427541341282956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400" b="1">
                        <a:solidFill>
                          <a:srgbClr val="0000FF"/>
                        </a:solidFill>
                      </a:rPr>
                      <a:t>Average increase rate :</a:t>
                    </a:r>
                    <a:r>
                      <a:rPr lang="en-US" sz="1400" b="1" baseline="0">
                        <a:solidFill>
                          <a:srgbClr val="0000FF"/>
                        </a:solidFill>
                      </a:rPr>
                      <a:t> 5.2 Megabyte/year</a:t>
                    </a:r>
                    <a:endParaRPr lang="en-US" sz="1400" b="1">
                      <a:solidFill>
                        <a:srgbClr val="0000FF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Sheet1!$G$86:$G$102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xVal>
          <c:yVal>
            <c:numRef>
              <c:f>Sheet1!$H$86:$H$102</c:f>
              <c:numCache>
                <c:formatCode>General</c:formatCode>
                <c:ptCount val="17"/>
                <c:pt idx="0">
                  <c:v>138</c:v>
                </c:pt>
                <c:pt idx="1">
                  <c:v>143.4</c:v>
                </c:pt>
                <c:pt idx="2">
                  <c:v>148</c:v>
                </c:pt>
                <c:pt idx="3">
                  <c:v>150.49999999999997</c:v>
                </c:pt>
                <c:pt idx="4">
                  <c:v>157</c:v>
                </c:pt>
                <c:pt idx="5">
                  <c:v>163.09999999999997</c:v>
                </c:pt>
                <c:pt idx="6">
                  <c:v>171.4</c:v>
                </c:pt>
                <c:pt idx="7">
                  <c:v>176.7</c:v>
                </c:pt>
                <c:pt idx="8">
                  <c:v>183.4</c:v>
                </c:pt>
                <c:pt idx="9">
                  <c:v>188.6</c:v>
                </c:pt>
                <c:pt idx="10">
                  <c:v>195.5</c:v>
                </c:pt>
                <c:pt idx="11">
                  <c:v>199.5</c:v>
                </c:pt>
                <c:pt idx="12">
                  <c:v>204.20000000000002</c:v>
                </c:pt>
                <c:pt idx="13">
                  <c:v>209</c:v>
                </c:pt>
                <c:pt idx="14">
                  <c:v>215.75</c:v>
                </c:pt>
                <c:pt idx="15">
                  <c:v>218.7</c:v>
                </c:pt>
                <c:pt idx="16">
                  <c:v>221.8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890688"/>
        <c:axId val="77892608"/>
      </c:scatterChart>
      <c:valAx>
        <c:axId val="77890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aseline="0"/>
                  <a:t>Year</a:t>
                </a:r>
              </a:p>
            </c:rich>
          </c:tx>
          <c:layout>
            <c:manualLayout>
              <c:xMode val="edge"/>
              <c:yMode val="edge"/>
              <c:x val="0.48295036086126247"/>
              <c:y val="0.915232386075197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77892608"/>
        <c:crosses val="autoZero"/>
        <c:crossBetween val="midCat"/>
      </c:valAx>
      <c:valAx>
        <c:axId val="77892608"/>
        <c:scaling>
          <c:orientation val="minMax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aseline="0"/>
                  <a:t>Megabyte</a:t>
                </a:r>
              </a:p>
            </c:rich>
          </c:tx>
          <c:layout>
            <c:manualLayout>
              <c:xMode val="edge"/>
              <c:yMode val="edge"/>
              <c:x val="1.8150240623492856E-2"/>
              <c:y val="0.408102718315989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789068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>
                <a:solidFill>
                  <a:srgbClr val="FF0000"/>
                </a:solidFill>
              </a:rPr>
              <a:t>FY</a:t>
            </a:r>
            <a:r>
              <a:rPr lang="en-US" sz="1600" baseline="0">
                <a:solidFill>
                  <a:srgbClr val="FF0000"/>
                </a:solidFill>
              </a:rPr>
              <a:t> vs. </a:t>
            </a:r>
            <a:r>
              <a:rPr lang="en-US" sz="1600">
                <a:solidFill>
                  <a:srgbClr val="FF0000"/>
                </a:solidFill>
              </a:rPr>
              <a:t>ENSDF</a:t>
            </a:r>
            <a:r>
              <a:rPr lang="en-US" sz="1600" baseline="0">
                <a:solidFill>
                  <a:srgbClr val="FF0000"/>
                </a:solidFill>
              </a:rPr>
              <a:t> size increase</a:t>
            </a:r>
            <a:endParaRPr lang="en-US" sz="1600">
              <a:solidFill>
                <a:srgbClr val="FF0000"/>
              </a:solidFill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3790529308836397"/>
          <c:y val="0.16251166520851559"/>
          <c:w val="0.76209470691163606"/>
          <c:h val="0.594209317585301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strRef>
              <c:f>Sheet1!$F$87:$F$102</c:f>
              <c:strCache>
                <c:ptCount val="16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9">
                  <c:v>FY12</c:v>
                </c:pt>
                <c:pt idx="10">
                  <c:v>FY13</c:v>
                </c:pt>
                <c:pt idx="11">
                  <c:v>FY14</c:v>
                </c:pt>
                <c:pt idx="12">
                  <c:v>FY15</c:v>
                </c:pt>
                <c:pt idx="13">
                  <c:v>FY16</c:v>
                </c:pt>
                <c:pt idx="14">
                  <c:v>FY17</c:v>
                </c:pt>
                <c:pt idx="15">
                  <c:v>FY18</c:v>
                </c:pt>
              </c:strCache>
            </c:strRef>
          </c:cat>
          <c:val>
            <c:numRef>
              <c:f>Sheet1!$J$87:$J$102</c:f>
              <c:numCache>
                <c:formatCode>0.0</c:formatCode>
                <c:ptCount val="16"/>
                <c:pt idx="0">
                  <c:v>5.4000000000000057</c:v>
                </c:pt>
                <c:pt idx="1">
                  <c:v>4.5999999999999943</c:v>
                </c:pt>
                <c:pt idx="2">
                  <c:v>2.4999999999999716</c:v>
                </c:pt>
                <c:pt idx="3">
                  <c:v>6.5000000000000284</c:v>
                </c:pt>
                <c:pt idx="4">
                  <c:v>6.0999999999999659</c:v>
                </c:pt>
                <c:pt idx="5">
                  <c:v>8.3000000000000398</c:v>
                </c:pt>
                <c:pt idx="6">
                  <c:v>5.2999999999999829</c:v>
                </c:pt>
                <c:pt idx="7">
                  <c:v>6.7000000000000171</c:v>
                </c:pt>
                <c:pt idx="8">
                  <c:v>5.1999999999999886</c:v>
                </c:pt>
                <c:pt idx="9">
                  <c:v>6.9000000000000057</c:v>
                </c:pt>
                <c:pt idx="10">
                  <c:v>4</c:v>
                </c:pt>
                <c:pt idx="11">
                  <c:v>4.7000000000000171</c:v>
                </c:pt>
                <c:pt idx="12">
                  <c:v>4.7999999999999829</c:v>
                </c:pt>
                <c:pt idx="13">
                  <c:v>6.75</c:v>
                </c:pt>
                <c:pt idx="14">
                  <c:v>2.9499999999999886</c:v>
                </c:pt>
                <c:pt idx="15">
                  <c:v>3.1000000000000227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52512"/>
        <c:axId val="77954432"/>
      </c:barChart>
      <c:catAx>
        <c:axId val="77952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FIscal</a:t>
                </a:r>
                <a:r>
                  <a:rPr lang="en-US" baseline="0"/>
                  <a:t> Year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77954432"/>
        <c:crosses val="autoZero"/>
        <c:auto val="1"/>
        <c:lblAlgn val="ctr"/>
        <c:lblOffset val="100"/>
        <c:noMultiLvlLbl val="0"/>
      </c:catAx>
      <c:valAx>
        <c:axId val="77954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Megabyte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0.3536672499270924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7795251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>
                <a:solidFill>
                  <a:srgbClr val="FF0000"/>
                </a:solidFill>
              </a:rPr>
              <a:t>Year vs. NDS publications</a:t>
            </a:r>
          </a:p>
        </c:rich>
      </c:tx>
      <c:layout>
        <c:manualLayout>
          <c:xMode val="edge"/>
          <c:yMode val="edge"/>
          <c:x val="0.33594135595435892"/>
          <c:y val="2.73816314888762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23094232555719"/>
          <c:y val="0.11953852004294918"/>
          <c:w val="0.81109267117008199"/>
          <c:h val="0.71080275340371624"/>
        </c:manualLayout>
      </c:layout>
      <c:barChart>
        <c:barDir val="col"/>
        <c:grouping val="stacked"/>
        <c:varyColors val="0"/>
        <c:ser>
          <c:idx val="0"/>
          <c:order val="0"/>
          <c:tx>
            <c:v>Mass chain</c:v>
          </c:tx>
          <c:spPr>
            <a:solidFill>
              <a:schemeClr val="tx1"/>
            </a:solidFill>
          </c:spPr>
          <c:invertIfNegative val="0"/>
          <c:cat>
            <c:strRef>
              <c:f>key!$I$4:$I$59</c:f>
              <c:strCache>
                <c:ptCount val="56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  <c:pt idx="52">
                  <c:v>2015</c:v>
                </c:pt>
                <c:pt idx="53">
                  <c:v>2016</c:v>
                </c:pt>
                <c:pt idx="54">
                  <c:v>2017</c:v>
                </c:pt>
                <c:pt idx="55">
                  <c:v> </c:v>
                </c:pt>
              </c:strCache>
            </c:strRef>
          </c:cat>
          <c:val>
            <c:numRef>
              <c:f>key!$J$4:$J$59</c:f>
              <c:numCache>
                <c:formatCode>General</c:formatCode>
                <c:ptCount val="5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9</c:v>
                </c:pt>
                <c:pt idx="6">
                  <c:v>4</c:v>
                </c:pt>
                <c:pt idx="7">
                  <c:v>21</c:v>
                </c:pt>
                <c:pt idx="8">
                  <c:v>29</c:v>
                </c:pt>
                <c:pt idx="9">
                  <c:v>23</c:v>
                </c:pt>
                <c:pt idx="10">
                  <c:v>24</c:v>
                </c:pt>
                <c:pt idx="11">
                  <c:v>29</c:v>
                </c:pt>
                <c:pt idx="12">
                  <c:v>34</c:v>
                </c:pt>
                <c:pt idx="13">
                  <c:v>33</c:v>
                </c:pt>
                <c:pt idx="14">
                  <c:v>27</c:v>
                </c:pt>
                <c:pt idx="15">
                  <c:v>25</c:v>
                </c:pt>
                <c:pt idx="16">
                  <c:v>27</c:v>
                </c:pt>
                <c:pt idx="17">
                  <c:v>15</c:v>
                </c:pt>
                <c:pt idx="18">
                  <c:v>20</c:v>
                </c:pt>
                <c:pt idx="19">
                  <c:v>15</c:v>
                </c:pt>
                <c:pt idx="20">
                  <c:v>18</c:v>
                </c:pt>
                <c:pt idx="21">
                  <c:v>16</c:v>
                </c:pt>
                <c:pt idx="22">
                  <c:v>15</c:v>
                </c:pt>
                <c:pt idx="23">
                  <c:v>22</c:v>
                </c:pt>
                <c:pt idx="24">
                  <c:v>27</c:v>
                </c:pt>
                <c:pt idx="25">
                  <c:v>18</c:v>
                </c:pt>
                <c:pt idx="26">
                  <c:v>21</c:v>
                </c:pt>
                <c:pt idx="27">
                  <c:v>17</c:v>
                </c:pt>
                <c:pt idx="28">
                  <c:v>12</c:v>
                </c:pt>
                <c:pt idx="29">
                  <c:v>10</c:v>
                </c:pt>
                <c:pt idx="30">
                  <c:v>7</c:v>
                </c:pt>
                <c:pt idx="31">
                  <c:v>5</c:v>
                </c:pt>
                <c:pt idx="32">
                  <c:v>6</c:v>
                </c:pt>
                <c:pt idx="33">
                  <c:v>12</c:v>
                </c:pt>
                <c:pt idx="34">
                  <c:v>17</c:v>
                </c:pt>
                <c:pt idx="35">
                  <c:v>15</c:v>
                </c:pt>
                <c:pt idx="36">
                  <c:v>15</c:v>
                </c:pt>
                <c:pt idx="37">
                  <c:v>16</c:v>
                </c:pt>
                <c:pt idx="38">
                  <c:v>17</c:v>
                </c:pt>
                <c:pt idx="39">
                  <c:v>15</c:v>
                </c:pt>
                <c:pt idx="40">
                  <c:v>16</c:v>
                </c:pt>
                <c:pt idx="41">
                  <c:v>15</c:v>
                </c:pt>
                <c:pt idx="42">
                  <c:v>21</c:v>
                </c:pt>
                <c:pt idx="43">
                  <c:v>19</c:v>
                </c:pt>
                <c:pt idx="44">
                  <c:v>20</c:v>
                </c:pt>
                <c:pt idx="45">
                  <c:v>17</c:v>
                </c:pt>
                <c:pt idx="46">
                  <c:v>18</c:v>
                </c:pt>
                <c:pt idx="47">
                  <c:v>15</c:v>
                </c:pt>
                <c:pt idx="48">
                  <c:v>21</c:v>
                </c:pt>
                <c:pt idx="49">
                  <c:v>16</c:v>
                </c:pt>
                <c:pt idx="50">
                  <c:v>12</c:v>
                </c:pt>
                <c:pt idx="51">
                  <c:v>14</c:v>
                </c:pt>
                <c:pt idx="52">
                  <c:v>18</c:v>
                </c:pt>
                <c:pt idx="53">
                  <c:v>12</c:v>
                </c:pt>
                <c:pt idx="54">
                  <c:v>10</c:v>
                </c:pt>
                <c:pt idx="55">
                  <c:v>0</c:v>
                </c:pt>
              </c:numCache>
            </c:numRef>
          </c:val>
        </c:ser>
        <c:ser>
          <c:idx val="1"/>
          <c:order val="1"/>
          <c:tx>
            <c:v>Mass chain update</c:v>
          </c:tx>
          <c:spPr>
            <a:solidFill>
              <a:srgbClr val="FF0000"/>
            </a:solidFill>
          </c:spPr>
          <c:invertIfNegative val="0"/>
          <c:dLbls>
            <c:dLbl>
              <c:idx val="55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key!$I$4:$I$59</c:f>
              <c:strCache>
                <c:ptCount val="56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  <c:pt idx="52">
                  <c:v>2015</c:v>
                </c:pt>
                <c:pt idx="53">
                  <c:v>2016</c:v>
                </c:pt>
                <c:pt idx="54">
                  <c:v>2017</c:v>
                </c:pt>
                <c:pt idx="55">
                  <c:v> </c:v>
                </c:pt>
              </c:strCache>
            </c:strRef>
          </c:cat>
          <c:val>
            <c:numRef>
              <c:f>key!$K$4:$K$59</c:f>
              <c:numCache>
                <c:formatCode>General</c:formatCode>
                <c:ptCount val="5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11</c:v>
                </c:pt>
                <c:pt idx="28">
                  <c:v>17</c:v>
                </c:pt>
                <c:pt idx="29">
                  <c:v>19</c:v>
                </c:pt>
                <c:pt idx="30">
                  <c:v>26</c:v>
                </c:pt>
                <c:pt idx="31">
                  <c:v>19</c:v>
                </c:pt>
                <c:pt idx="32">
                  <c:v>18</c:v>
                </c:pt>
                <c:pt idx="33">
                  <c:v>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</c:numCache>
            </c:numRef>
          </c:val>
        </c:ser>
        <c:ser>
          <c:idx val="2"/>
          <c:order val="2"/>
          <c:tx>
            <c:v>Nuclide update</c:v>
          </c:tx>
          <c:spPr>
            <a:solidFill>
              <a:srgbClr val="00B050"/>
            </a:solidFill>
          </c:spPr>
          <c:invertIfNegative val="0"/>
          <c:dLbls>
            <c:dLbl>
              <c:idx val="55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key!$I$4:$I$59</c:f>
              <c:strCache>
                <c:ptCount val="56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  <c:pt idx="52">
                  <c:v>2015</c:v>
                </c:pt>
                <c:pt idx="53">
                  <c:v>2016</c:v>
                </c:pt>
                <c:pt idx="54">
                  <c:v>2017</c:v>
                </c:pt>
                <c:pt idx="55">
                  <c:v> </c:v>
                </c:pt>
              </c:strCache>
            </c:strRef>
          </c:cat>
          <c:val>
            <c:numRef>
              <c:f>key!$L$4:$L$59</c:f>
              <c:numCache>
                <c:formatCode>General</c:formatCode>
                <c:ptCount val="5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6</c:v>
                </c:pt>
                <c:pt idx="36">
                  <c:v>13</c:v>
                </c:pt>
                <c:pt idx="37">
                  <c:v>2</c:v>
                </c:pt>
                <c:pt idx="38">
                  <c:v>5</c:v>
                </c:pt>
                <c:pt idx="39">
                  <c:v>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81036032"/>
        <c:axId val="81037952"/>
      </c:barChart>
      <c:catAx>
        <c:axId val="81036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48698328896866105"/>
              <c:y val="0.93365471661539678"/>
            </c:manualLayout>
          </c:layout>
          <c:overlay val="0"/>
        </c:title>
        <c:majorTickMark val="none"/>
        <c:minorTickMark val="none"/>
        <c:tickLblPos val="nextTo"/>
        <c:crossAx val="81037952"/>
        <c:crosses val="autoZero"/>
        <c:auto val="1"/>
        <c:lblAlgn val="ctr"/>
        <c:lblOffset val="100"/>
        <c:noMultiLvlLbl val="0"/>
      </c:catAx>
      <c:valAx>
        <c:axId val="81037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Number</a:t>
                </a:r>
              </a:p>
            </c:rich>
          </c:tx>
          <c:layout>
            <c:manualLayout>
              <c:xMode val="edge"/>
              <c:yMode val="edge"/>
              <c:x val="1.5888703413636063E-2"/>
              <c:y val="0.4060427498743053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1036032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7260476416271386"/>
          <c:y val="0.1468253481182612"/>
          <c:w val="0.22550680021622588"/>
          <c:h val="0.21249624536909556"/>
        </c:manualLayout>
      </c:layout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Total XUNDL</a:t>
            </a:r>
            <a:r>
              <a:rPr lang="en-US" sz="1600" baseline="0" dirty="0">
                <a:solidFill>
                  <a:srgbClr val="FF0000"/>
                </a:solidFill>
              </a:rPr>
              <a:t> datasets since cut-off</a:t>
            </a:r>
            <a:endParaRPr lang="en-US" sz="16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2167418180558329"/>
          <c:y val="3.069056991051941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555764768534368"/>
          <c:y val="0.16403246269408139"/>
          <c:w val="0.75854863250789295"/>
          <c:h val="0.661179155674594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Summary!$B$37:$B$39</c:f>
              <c:numCache>
                <c:formatCode>d\-mmm</c:formatCode>
                <c:ptCount val="3"/>
                <c:pt idx="0">
                  <c:v>43140</c:v>
                </c:pt>
                <c:pt idx="1">
                  <c:v>43320</c:v>
                </c:pt>
                <c:pt idx="2">
                  <c:v>43381</c:v>
                </c:pt>
              </c:numCache>
            </c:numRef>
          </c:xVal>
          <c:yVal>
            <c:numRef>
              <c:f>Summary!$C$37:$C$39</c:f>
              <c:numCache>
                <c:formatCode>General</c:formatCode>
                <c:ptCount val="3"/>
                <c:pt idx="0">
                  <c:v>4430</c:v>
                </c:pt>
                <c:pt idx="1">
                  <c:v>4615</c:v>
                </c:pt>
                <c:pt idx="2">
                  <c:v>5184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578816"/>
        <c:axId val="80585088"/>
      </c:scatterChart>
      <c:valAx>
        <c:axId val="80578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en-US" sz="1200" baseline="0"/>
                  <a:t>Month (2017 and 2018)</a:t>
                </a:r>
              </a:p>
            </c:rich>
          </c:tx>
          <c:layout>
            <c:manualLayout>
              <c:xMode val="edge"/>
              <c:yMode val="edge"/>
              <c:x val="0.38118452584731261"/>
              <c:y val="0.91404931161098468"/>
            </c:manualLayout>
          </c:layout>
          <c:overlay val="0"/>
        </c:title>
        <c:numFmt formatCode="d\-mmm" sourceLinked="1"/>
        <c:majorTickMark val="out"/>
        <c:minorTickMark val="none"/>
        <c:tickLblPos val="nextTo"/>
        <c:crossAx val="80585088"/>
        <c:crosses val="autoZero"/>
        <c:crossBetween val="midCat"/>
      </c:valAx>
      <c:valAx>
        <c:axId val="80585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aseline="0"/>
                </a:pPr>
                <a:r>
                  <a:rPr lang="en-US" sz="1200" baseline="0"/>
                  <a:t>Number</a:t>
                </a:r>
              </a:p>
            </c:rich>
          </c:tx>
          <c:layout>
            <c:manualLayout>
              <c:xMode val="edge"/>
              <c:yMode val="edge"/>
              <c:x val="1.8248887367339952E-2"/>
              <c:y val="0.424971571648173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57881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>
                <a:solidFill>
                  <a:srgbClr val="FF0000"/>
                </a:solidFill>
              </a:rPr>
              <a:t>Mass chain vs. revision # (since 1962)</a:t>
            </a:r>
          </a:p>
        </c:rich>
      </c:tx>
      <c:layout>
        <c:manualLayout>
          <c:xMode val="edge"/>
          <c:yMode val="edge"/>
          <c:x val="0.24876754975589543"/>
          <c:y val="5.545053560176433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030497450444958"/>
          <c:y val="0.16355041557305336"/>
          <c:w val="0.78664227577613399"/>
          <c:h val="0.689707731846019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numRef>
              <c:f>Sheet2!$B$2:$B$204</c:f>
              <c:numCache>
                <c:formatCode>General</c:formatCode>
                <c:ptCount val="203"/>
                <c:pt idx="0">
                  <c:v>45</c:v>
                </c:pt>
                <c:pt idx="1">
                  <c:v>46</c:v>
                </c:pt>
                <c:pt idx="2">
                  <c:v>47</c:v>
                </c:pt>
                <c:pt idx="3">
                  <c:v>48</c:v>
                </c:pt>
                <c:pt idx="4">
                  <c:v>49</c:v>
                </c:pt>
                <c:pt idx="5">
                  <c:v>50</c:v>
                </c:pt>
                <c:pt idx="6">
                  <c:v>51</c:v>
                </c:pt>
                <c:pt idx="7">
                  <c:v>52</c:v>
                </c:pt>
                <c:pt idx="8">
                  <c:v>53</c:v>
                </c:pt>
                <c:pt idx="9">
                  <c:v>54</c:v>
                </c:pt>
                <c:pt idx="10">
                  <c:v>55</c:v>
                </c:pt>
                <c:pt idx="11">
                  <c:v>56</c:v>
                </c:pt>
                <c:pt idx="12">
                  <c:v>57</c:v>
                </c:pt>
                <c:pt idx="13">
                  <c:v>58</c:v>
                </c:pt>
                <c:pt idx="14">
                  <c:v>59</c:v>
                </c:pt>
                <c:pt idx="15">
                  <c:v>60</c:v>
                </c:pt>
                <c:pt idx="16">
                  <c:v>61</c:v>
                </c:pt>
                <c:pt idx="17">
                  <c:v>62</c:v>
                </c:pt>
                <c:pt idx="18">
                  <c:v>63</c:v>
                </c:pt>
                <c:pt idx="19">
                  <c:v>64</c:v>
                </c:pt>
                <c:pt idx="20">
                  <c:v>65</c:v>
                </c:pt>
                <c:pt idx="21">
                  <c:v>66</c:v>
                </c:pt>
                <c:pt idx="22">
                  <c:v>67</c:v>
                </c:pt>
                <c:pt idx="23">
                  <c:v>68</c:v>
                </c:pt>
                <c:pt idx="24">
                  <c:v>69</c:v>
                </c:pt>
                <c:pt idx="25">
                  <c:v>70</c:v>
                </c:pt>
                <c:pt idx="26">
                  <c:v>71</c:v>
                </c:pt>
                <c:pt idx="27">
                  <c:v>72</c:v>
                </c:pt>
                <c:pt idx="28">
                  <c:v>73</c:v>
                </c:pt>
                <c:pt idx="29">
                  <c:v>74</c:v>
                </c:pt>
                <c:pt idx="30">
                  <c:v>75</c:v>
                </c:pt>
                <c:pt idx="31">
                  <c:v>76</c:v>
                </c:pt>
                <c:pt idx="32">
                  <c:v>77</c:v>
                </c:pt>
                <c:pt idx="33">
                  <c:v>78</c:v>
                </c:pt>
                <c:pt idx="34">
                  <c:v>79</c:v>
                </c:pt>
                <c:pt idx="35">
                  <c:v>80</c:v>
                </c:pt>
                <c:pt idx="36">
                  <c:v>81</c:v>
                </c:pt>
                <c:pt idx="37">
                  <c:v>82</c:v>
                </c:pt>
                <c:pt idx="38">
                  <c:v>83</c:v>
                </c:pt>
                <c:pt idx="39">
                  <c:v>84</c:v>
                </c:pt>
                <c:pt idx="40">
                  <c:v>85</c:v>
                </c:pt>
                <c:pt idx="41">
                  <c:v>86</c:v>
                </c:pt>
                <c:pt idx="42">
                  <c:v>87</c:v>
                </c:pt>
                <c:pt idx="43">
                  <c:v>88</c:v>
                </c:pt>
                <c:pt idx="44">
                  <c:v>89</c:v>
                </c:pt>
                <c:pt idx="45">
                  <c:v>90</c:v>
                </c:pt>
                <c:pt idx="46">
                  <c:v>91</c:v>
                </c:pt>
                <c:pt idx="47">
                  <c:v>92</c:v>
                </c:pt>
                <c:pt idx="48">
                  <c:v>93</c:v>
                </c:pt>
                <c:pt idx="49">
                  <c:v>94</c:v>
                </c:pt>
                <c:pt idx="50">
                  <c:v>95</c:v>
                </c:pt>
                <c:pt idx="51">
                  <c:v>96</c:v>
                </c:pt>
                <c:pt idx="52">
                  <c:v>97</c:v>
                </c:pt>
                <c:pt idx="53">
                  <c:v>98</c:v>
                </c:pt>
                <c:pt idx="54">
                  <c:v>99</c:v>
                </c:pt>
                <c:pt idx="55">
                  <c:v>100</c:v>
                </c:pt>
                <c:pt idx="56">
                  <c:v>101</c:v>
                </c:pt>
                <c:pt idx="57">
                  <c:v>102</c:v>
                </c:pt>
                <c:pt idx="58">
                  <c:v>103</c:v>
                </c:pt>
                <c:pt idx="59">
                  <c:v>104</c:v>
                </c:pt>
                <c:pt idx="60">
                  <c:v>105</c:v>
                </c:pt>
                <c:pt idx="61">
                  <c:v>106</c:v>
                </c:pt>
                <c:pt idx="62">
                  <c:v>107</c:v>
                </c:pt>
                <c:pt idx="63">
                  <c:v>108</c:v>
                </c:pt>
                <c:pt idx="64">
                  <c:v>109</c:v>
                </c:pt>
                <c:pt idx="65">
                  <c:v>110</c:v>
                </c:pt>
                <c:pt idx="66">
                  <c:v>111</c:v>
                </c:pt>
                <c:pt idx="67">
                  <c:v>112</c:v>
                </c:pt>
                <c:pt idx="68">
                  <c:v>113</c:v>
                </c:pt>
                <c:pt idx="69">
                  <c:v>114</c:v>
                </c:pt>
                <c:pt idx="70">
                  <c:v>115</c:v>
                </c:pt>
                <c:pt idx="71">
                  <c:v>116</c:v>
                </c:pt>
                <c:pt idx="72">
                  <c:v>117</c:v>
                </c:pt>
                <c:pt idx="73">
                  <c:v>118</c:v>
                </c:pt>
                <c:pt idx="74">
                  <c:v>119</c:v>
                </c:pt>
                <c:pt idx="75">
                  <c:v>120</c:v>
                </c:pt>
                <c:pt idx="76">
                  <c:v>121</c:v>
                </c:pt>
                <c:pt idx="77">
                  <c:v>122</c:v>
                </c:pt>
                <c:pt idx="78">
                  <c:v>123</c:v>
                </c:pt>
                <c:pt idx="79">
                  <c:v>124</c:v>
                </c:pt>
                <c:pt idx="80">
                  <c:v>125</c:v>
                </c:pt>
                <c:pt idx="81">
                  <c:v>126</c:v>
                </c:pt>
                <c:pt idx="82">
                  <c:v>127</c:v>
                </c:pt>
                <c:pt idx="83">
                  <c:v>128</c:v>
                </c:pt>
                <c:pt idx="84">
                  <c:v>129</c:v>
                </c:pt>
                <c:pt idx="85">
                  <c:v>130</c:v>
                </c:pt>
                <c:pt idx="86">
                  <c:v>131</c:v>
                </c:pt>
                <c:pt idx="87">
                  <c:v>132</c:v>
                </c:pt>
                <c:pt idx="88">
                  <c:v>133</c:v>
                </c:pt>
                <c:pt idx="89">
                  <c:v>134</c:v>
                </c:pt>
                <c:pt idx="90">
                  <c:v>135</c:v>
                </c:pt>
                <c:pt idx="91">
                  <c:v>136</c:v>
                </c:pt>
                <c:pt idx="92">
                  <c:v>137</c:v>
                </c:pt>
                <c:pt idx="93">
                  <c:v>138</c:v>
                </c:pt>
                <c:pt idx="94">
                  <c:v>139</c:v>
                </c:pt>
                <c:pt idx="95">
                  <c:v>140</c:v>
                </c:pt>
                <c:pt idx="96">
                  <c:v>141</c:v>
                </c:pt>
                <c:pt idx="97">
                  <c:v>142</c:v>
                </c:pt>
                <c:pt idx="98">
                  <c:v>143</c:v>
                </c:pt>
                <c:pt idx="99">
                  <c:v>144</c:v>
                </c:pt>
                <c:pt idx="100">
                  <c:v>145</c:v>
                </c:pt>
                <c:pt idx="101">
                  <c:v>146</c:v>
                </c:pt>
                <c:pt idx="102">
                  <c:v>147</c:v>
                </c:pt>
                <c:pt idx="103">
                  <c:v>148</c:v>
                </c:pt>
                <c:pt idx="104">
                  <c:v>149</c:v>
                </c:pt>
                <c:pt idx="105">
                  <c:v>150</c:v>
                </c:pt>
                <c:pt idx="106">
                  <c:v>151</c:v>
                </c:pt>
                <c:pt idx="107">
                  <c:v>152</c:v>
                </c:pt>
                <c:pt idx="108">
                  <c:v>153</c:v>
                </c:pt>
                <c:pt idx="109">
                  <c:v>154</c:v>
                </c:pt>
                <c:pt idx="110">
                  <c:v>155</c:v>
                </c:pt>
                <c:pt idx="111">
                  <c:v>156</c:v>
                </c:pt>
                <c:pt idx="112">
                  <c:v>157</c:v>
                </c:pt>
                <c:pt idx="113">
                  <c:v>158</c:v>
                </c:pt>
                <c:pt idx="114">
                  <c:v>159</c:v>
                </c:pt>
                <c:pt idx="115">
                  <c:v>160</c:v>
                </c:pt>
                <c:pt idx="116">
                  <c:v>161</c:v>
                </c:pt>
                <c:pt idx="117">
                  <c:v>162</c:v>
                </c:pt>
                <c:pt idx="118">
                  <c:v>163</c:v>
                </c:pt>
                <c:pt idx="119">
                  <c:v>164</c:v>
                </c:pt>
                <c:pt idx="120">
                  <c:v>165</c:v>
                </c:pt>
                <c:pt idx="121">
                  <c:v>166</c:v>
                </c:pt>
                <c:pt idx="122">
                  <c:v>167</c:v>
                </c:pt>
                <c:pt idx="123">
                  <c:v>168</c:v>
                </c:pt>
                <c:pt idx="124">
                  <c:v>169</c:v>
                </c:pt>
                <c:pt idx="125">
                  <c:v>170</c:v>
                </c:pt>
                <c:pt idx="126">
                  <c:v>171</c:v>
                </c:pt>
                <c:pt idx="127">
                  <c:v>172</c:v>
                </c:pt>
                <c:pt idx="128">
                  <c:v>173</c:v>
                </c:pt>
                <c:pt idx="129">
                  <c:v>174</c:v>
                </c:pt>
                <c:pt idx="130">
                  <c:v>175</c:v>
                </c:pt>
                <c:pt idx="131">
                  <c:v>176</c:v>
                </c:pt>
                <c:pt idx="132">
                  <c:v>177</c:v>
                </c:pt>
                <c:pt idx="133">
                  <c:v>178</c:v>
                </c:pt>
                <c:pt idx="134">
                  <c:v>179</c:v>
                </c:pt>
                <c:pt idx="135">
                  <c:v>180</c:v>
                </c:pt>
                <c:pt idx="136">
                  <c:v>181</c:v>
                </c:pt>
                <c:pt idx="137">
                  <c:v>182</c:v>
                </c:pt>
                <c:pt idx="138">
                  <c:v>183</c:v>
                </c:pt>
                <c:pt idx="139">
                  <c:v>184</c:v>
                </c:pt>
                <c:pt idx="140">
                  <c:v>185</c:v>
                </c:pt>
                <c:pt idx="141">
                  <c:v>186</c:v>
                </c:pt>
                <c:pt idx="142">
                  <c:v>187</c:v>
                </c:pt>
                <c:pt idx="143">
                  <c:v>188</c:v>
                </c:pt>
                <c:pt idx="144">
                  <c:v>189</c:v>
                </c:pt>
                <c:pt idx="145">
                  <c:v>190</c:v>
                </c:pt>
                <c:pt idx="146">
                  <c:v>191</c:v>
                </c:pt>
                <c:pt idx="147">
                  <c:v>192</c:v>
                </c:pt>
                <c:pt idx="148">
                  <c:v>193</c:v>
                </c:pt>
                <c:pt idx="149">
                  <c:v>194</c:v>
                </c:pt>
                <c:pt idx="150">
                  <c:v>195</c:v>
                </c:pt>
                <c:pt idx="151">
                  <c:v>196</c:v>
                </c:pt>
                <c:pt idx="152">
                  <c:v>197</c:v>
                </c:pt>
                <c:pt idx="153">
                  <c:v>198</c:v>
                </c:pt>
                <c:pt idx="154">
                  <c:v>199</c:v>
                </c:pt>
                <c:pt idx="155">
                  <c:v>200</c:v>
                </c:pt>
                <c:pt idx="156">
                  <c:v>201</c:v>
                </c:pt>
                <c:pt idx="157">
                  <c:v>202</c:v>
                </c:pt>
                <c:pt idx="158">
                  <c:v>203</c:v>
                </c:pt>
                <c:pt idx="159">
                  <c:v>204</c:v>
                </c:pt>
                <c:pt idx="160">
                  <c:v>205</c:v>
                </c:pt>
                <c:pt idx="161">
                  <c:v>206</c:v>
                </c:pt>
                <c:pt idx="162">
                  <c:v>207</c:v>
                </c:pt>
                <c:pt idx="163">
                  <c:v>208</c:v>
                </c:pt>
                <c:pt idx="164">
                  <c:v>209</c:v>
                </c:pt>
                <c:pt idx="165">
                  <c:v>210</c:v>
                </c:pt>
                <c:pt idx="166">
                  <c:v>211</c:v>
                </c:pt>
                <c:pt idx="167">
                  <c:v>212</c:v>
                </c:pt>
                <c:pt idx="168">
                  <c:v>213</c:v>
                </c:pt>
                <c:pt idx="169">
                  <c:v>214</c:v>
                </c:pt>
                <c:pt idx="170">
                  <c:v>215</c:v>
                </c:pt>
                <c:pt idx="171">
                  <c:v>216</c:v>
                </c:pt>
                <c:pt idx="172">
                  <c:v>217</c:v>
                </c:pt>
                <c:pt idx="173">
                  <c:v>218</c:v>
                </c:pt>
                <c:pt idx="174">
                  <c:v>219</c:v>
                </c:pt>
                <c:pt idx="175">
                  <c:v>220</c:v>
                </c:pt>
                <c:pt idx="176">
                  <c:v>221</c:v>
                </c:pt>
                <c:pt idx="177">
                  <c:v>222</c:v>
                </c:pt>
                <c:pt idx="178">
                  <c:v>223</c:v>
                </c:pt>
                <c:pt idx="179">
                  <c:v>224</c:v>
                </c:pt>
                <c:pt idx="180">
                  <c:v>225</c:v>
                </c:pt>
                <c:pt idx="181">
                  <c:v>226</c:v>
                </c:pt>
                <c:pt idx="182">
                  <c:v>227</c:v>
                </c:pt>
                <c:pt idx="183">
                  <c:v>228</c:v>
                </c:pt>
                <c:pt idx="184">
                  <c:v>229</c:v>
                </c:pt>
                <c:pt idx="185">
                  <c:v>230</c:v>
                </c:pt>
                <c:pt idx="186">
                  <c:v>231</c:v>
                </c:pt>
                <c:pt idx="187">
                  <c:v>232</c:v>
                </c:pt>
                <c:pt idx="188">
                  <c:v>233</c:v>
                </c:pt>
                <c:pt idx="189">
                  <c:v>234</c:v>
                </c:pt>
                <c:pt idx="190">
                  <c:v>235</c:v>
                </c:pt>
                <c:pt idx="191">
                  <c:v>236</c:v>
                </c:pt>
                <c:pt idx="192">
                  <c:v>237</c:v>
                </c:pt>
                <c:pt idx="193">
                  <c:v>238</c:v>
                </c:pt>
                <c:pt idx="194">
                  <c:v>239</c:v>
                </c:pt>
                <c:pt idx="195">
                  <c:v>240</c:v>
                </c:pt>
                <c:pt idx="196">
                  <c:v>241</c:v>
                </c:pt>
                <c:pt idx="197">
                  <c:v>242</c:v>
                </c:pt>
                <c:pt idx="198">
                  <c:v>243</c:v>
                </c:pt>
                <c:pt idx="199">
                  <c:v>244</c:v>
                </c:pt>
                <c:pt idx="200">
                  <c:v>245</c:v>
                </c:pt>
                <c:pt idx="201">
                  <c:v>246</c:v>
                </c:pt>
                <c:pt idx="202">
                  <c:v>247</c:v>
                </c:pt>
              </c:numCache>
            </c:numRef>
          </c:cat>
          <c:val>
            <c:numRef>
              <c:f>Sheet2!$C$2:$C$204</c:f>
              <c:numCache>
                <c:formatCode>General</c:formatCode>
                <c:ptCount val="203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6</c:v>
                </c:pt>
                <c:pt idx="14">
                  <c:v>6</c:v>
                </c:pt>
                <c:pt idx="15">
                  <c:v>7</c:v>
                </c:pt>
                <c:pt idx="16">
                  <c:v>5</c:v>
                </c:pt>
                <c:pt idx="17">
                  <c:v>6</c:v>
                </c:pt>
                <c:pt idx="18">
                  <c:v>5</c:v>
                </c:pt>
                <c:pt idx="19">
                  <c:v>6</c:v>
                </c:pt>
                <c:pt idx="20">
                  <c:v>4</c:v>
                </c:pt>
                <c:pt idx="21">
                  <c:v>6</c:v>
                </c:pt>
                <c:pt idx="22">
                  <c:v>5</c:v>
                </c:pt>
                <c:pt idx="23">
                  <c:v>6</c:v>
                </c:pt>
                <c:pt idx="24">
                  <c:v>5</c:v>
                </c:pt>
                <c:pt idx="25">
                  <c:v>6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4</c:v>
                </c:pt>
                <c:pt idx="30">
                  <c:v>5</c:v>
                </c:pt>
                <c:pt idx="31">
                  <c:v>4</c:v>
                </c:pt>
                <c:pt idx="32">
                  <c:v>5</c:v>
                </c:pt>
                <c:pt idx="33">
                  <c:v>4</c:v>
                </c:pt>
                <c:pt idx="34">
                  <c:v>5</c:v>
                </c:pt>
                <c:pt idx="35">
                  <c:v>4</c:v>
                </c:pt>
                <c:pt idx="36">
                  <c:v>6</c:v>
                </c:pt>
                <c:pt idx="37">
                  <c:v>4</c:v>
                </c:pt>
                <c:pt idx="38">
                  <c:v>5</c:v>
                </c:pt>
                <c:pt idx="39">
                  <c:v>5</c:v>
                </c:pt>
                <c:pt idx="40">
                  <c:v>4</c:v>
                </c:pt>
                <c:pt idx="41">
                  <c:v>6</c:v>
                </c:pt>
                <c:pt idx="42">
                  <c:v>5</c:v>
                </c:pt>
                <c:pt idx="43">
                  <c:v>4</c:v>
                </c:pt>
                <c:pt idx="44">
                  <c:v>4</c:v>
                </c:pt>
                <c:pt idx="45">
                  <c:v>3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4</c:v>
                </c:pt>
                <c:pt idx="50">
                  <c:v>4</c:v>
                </c:pt>
                <c:pt idx="51">
                  <c:v>5</c:v>
                </c:pt>
                <c:pt idx="52">
                  <c:v>4</c:v>
                </c:pt>
                <c:pt idx="53">
                  <c:v>5</c:v>
                </c:pt>
                <c:pt idx="54">
                  <c:v>5</c:v>
                </c:pt>
                <c:pt idx="55">
                  <c:v>4</c:v>
                </c:pt>
                <c:pt idx="56">
                  <c:v>5</c:v>
                </c:pt>
                <c:pt idx="57">
                  <c:v>5</c:v>
                </c:pt>
                <c:pt idx="58">
                  <c:v>6</c:v>
                </c:pt>
                <c:pt idx="59">
                  <c:v>4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7</c:v>
                </c:pt>
                <c:pt idx="65">
                  <c:v>6</c:v>
                </c:pt>
                <c:pt idx="66">
                  <c:v>6</c:v>
                </c:pt>
                <c:pt idx="67">
                  <c:v>5</c:v>
                </c:pt>
                <c:pt idx="68">
                  <c:v>6</c:v>
                </c:pt>
                <c:pt idx="69">
                  <c:v>6</c:v>
                </c:pt>
                <c:pt idx="70">
                  <c:v>7</c:v>
                </c:pt>
                <c:pt idx="71">
                  <c:v>6</c:v>
                </c:pt>
                <c:pt idx="72">
                  <c:v>4</c:v>
                </c:pt>
                <c:pt idx="73">
                  <c:v>3</c:v>
                </c:pt>
                <c:pt idx="74">
                  <c:v>4</c:v>
                </c:pt>
                <c:pt idx="75">
                  <c:v>3</c:v>
                </c:pt>
                <c:pt idx="76">
                  <c:v>5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5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5</c:v>
                </c:pt>
                <c:pt idx="92">
                  <c:v>5</c:v>
                </c:pt>
                <c:pt idx="93">
                  <c:v>7</c:v>
                </c:pt>
                <c:pt idx="94">
                  <c:v>5</c:v>
                </c:pt>
                <c:pt idx="95">
                  <c:v>5</c:v>
                </c:pt>
                <c:pt idx="96">
                  <c:v>6</c:v>
                </c:pt>
                <c:pt idx="97">
                  <c:v>6</c:v>
                </c:pt>
                <c:pt idx="98">
                  <c:v>8</c:v>
                </c:pt>
                <c:pt idx="99">
                  <c:v>5</c:v>
                </c:pt>
                <c:pt idx="100">
                  <c:v>6</c:v>
                </c:pt>
                <c:pt idx="101">
                  <c:v>6</c:v>
                </c:pt>
                <c:pt idx="102">
                  <c:v>4</c:v>
                </c:pt>
                <c:pt idx="103">
                  <c:v>6</c:v>
                </c:pt>
                <c:pt idx="104">
                  <c:v>5</c:v>
                </c:pt>
                <c:pt idx="105">
                  <c:v>4</c:v>
                </c:pt>
                <c:pt idx="106">
                  <c:v>5</c:v>
                </c:pt>
                <c:pt idx="107">
                  <c:v>4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6</c:v>
                </c:pt>
                <c:pt idx="112">
                  <c:v>6</c:v>
                </c:pt>
                <c:pt idx="113">
                  <c:v>6</c:v>
                </c:pt>
                <c:pt idx="114">
                  <c:v>6</c:v>
                </c:pt>
                <c:pt idx="115">
                  <c:v>5</c:v>
                </c:pt>
                <c:pt idx="116">
                  <c:v>5</c:v>
                </c:pt>
                <c:pt idx="117">
                  <c:v>5</c:v>
                </c:pt>
                <c:pt idx="118">
                  <c:v>5</c:v>
                </c:pt>
                <c:pt idx="119">
                  <c:v>5</c:v>
                </c:pt>
                <c:pt idx="120">
                  <c:v>4</c:v>
                </c:pt>
                <c:pt idx="121">
                  <c:v>4</c:v>
                </c:pt>
                <c:pt idx="122">
                  <c:v>3</c:v>
                </c:pt>
                <c:pt idx="123">
                  <c:v>4</c:v>
                </c:pt>
                <c:pt idx="124">
                  <c:v>3</c:v>
                </c:pt>
                <c:pt idx="125">
                  <c:v>3</c:v>
                </c:pt>
                <c:pt idx="126">
                  <c:v>5</c:v>
                </c:pt>
                <c:pt idx="127">
                  <c:v>3</c:v>
                </c:pt>
                <c:pt idx="128">
                  <c:v>3</c:v>
                </c:pt>
                <c:pt idx="129">
                  <c:v>3</c:v>
                </c:pt>
                <c:pt idx="130">
                  <c:v>3</c:v>
                </c:pt>
                <c:pt idx="131">
                  <c:v>3</c:v>
                </c:pt>
                <c:pt idx="132">
                  <c:v>4</c:v>
                </c:pt>
                <c:pt idx="133">
                  <c:v>4</c:v>
                </c:pt>
                <c:pt idx="134">
                  <c:v>5</c:v>
                </c:pt>
                <c:pt idx="135">
                  <c:v>5</c:v>
                </c:pt>
                <c:pt idx="136">
                  <c:v>4</c:v>
                </c:pt>
                <c:pt idx="137">
                  <c:v>5</c:v>
                </c:pt>
                <c:pt idx="138">
                  <c:v>4</c:v>
                </c:pt>
                <c:pt idx="139">
                  <c:v>3</c:v>
                </c:pt>
                <c:pt idx="140">
                  <c:v>5</c:v>
                </c:pt>
                <c:pt idx="141">
                  <c:v>4</c:v>
                </c:pt>
                <c:pt idx="142">
                  <c:v>5</c:v>
                </c:pt>
                <c:pt idx="143">
                  <c:v>6</c:v>
                </c:pt>
                <c:pt idx="144">
                  <c:v>5</c:v>
                </c:pt>
                <c:pt idx="145">
                  <c:v>4</c:v>
                </c:pt>
                <c:pt idx="146">
                  <c:v>5</c:v>
                </c:pt>
                <c:pt idx="147">
                  <c:v>5</c:v>
                </c:pt>
                <c:pt idx="148">
                  <c:v>6</c:v>
                </c:pt>
                <c:pt idx="149">
                  <c:v>5</c:v>
                </c:pt>
                <c:pt idx="150">
                  <c:v>6</c:v>
                </c:pt>
                <c:pt idx="151">
                  <c:v>6</c:v>
                </c:pt>
                <c:pt idx="152">
                  <c:v>6</c:v>
                </c:pt>
                <c:pt idx="153">
                  <c:v>8</c:v>
                </c:pt>
                <c:pt idx="154">
                  <c:v>5</c:v>
                </c:pt>
                <c:pt idx="155">
                  <c:v>5</c:v>
                </c:pt>
                <c:pt idx="156">
                  <c:v>5</c:v>
                </c:pt>
                <c:pt idx="157">
                  <c:v>5</c:v>
                </c:pt>
                <c:pt idx="158">
                  <c:v>5</c:v>
                </c:pt>
                <c:pt idx="159">
                  <c:v>5</c:v>
                </c:pt>
                <c:pt idx="160">
                  <c:v>5</c:v>
                </c:pt>
                <c:pt idx="161">
                  <c:v>5</c:v>
                </c:pt>
                <c:pt idx="162">
                  <c:v>5</c:v>
                </c:pt>
                <c:pt idx="163">
                  <c:v>3</c:v>
                </c:pt>
                <c:pt idx="164">
                  <c:v>4</c:v>
                </c:pt>
                <c:pt idx="165">
                  <c:v>5</c:v>
                </c:pt>
                <c:pt idx="166">
                  <c:v>5</c:v>
                </c:pt>
                <c:pt idx="167">
                  <c:v>4</c:v>
                </c:pt>
                <c:pt idx="168">
                  <c:v>4</c:v>
                </c:pt>
                <c:pt idx="169">
                  <c:v>4</c:v>
                </c:pt>
                <c:pt idx="170">
                  <c:v>2</c:v>
                </c:pt>
                <c:pt idx="171">
                  <c:v>2</c:v>
                </c:pt>
                <c:pt idx="172">
                  <c:v>5</c:v>
                </c:pt>
                <c:pt idx="173">
                  <c:v>4</c:v>
                </c:pt>
                <c:pt idx="174">
                  <c:v>1</c:v>
                </c:pt>
                <c:pt idx="175">
                  <c:v>2</c:v>
                </c:pt>
                <c:pt idx="176">
                  <c:v>4</c:v>
                </c:pt>
                <c:pt idx="177">
                  <c:v>4</c:v>
                </c:pt>
                <c:pt idx="178">
                  <c:v>4</c:v>
                </c:pt>
                <c:pt idx="179">
                  <c:v>3</c:v>
                </c:pt>
                <c:pt idx="180">
                  <c:v>4</c:v>
                </c:pt>
                <c:pt idx="181">
                  <c:v>3</c:v>
                </c:pt>
                <c:pt idx="182">
                  <c:v>2</c:v>
                </c:pt>
                <c:pt idx="183">
                  <c:v>3</c:v>
                </c:pt>
                <c:pt idx="184">
                  <c:v>4</c:v>
                </c:pt>
                <c:pt idx="185">
                  <c:v>5</c:v>
                </c:pt>
                <c:pt idx="186">
                  <c:v>3</c:v>
                </c:pt>
                <c:pt idx="187">
                  <c:v>2</c:v>
                </c:pt>
                <c:pt idx="188">
                  <c:v>4</c:v>
                </c:pt>
                <c:pt idx="189">
                  <c:v>5</c:v>
                </c:pt>
                <c:pt idx="190">
                  <c:v>3</c:v>
                </c:pt>
                <c:pt idx="191">
                  <c:v>2</c:v>
                </c:pt>
                <c:pt idx="192">
                  <c:v>5</c:v>
                </c:pt>
                <c:pt idx="193">
                  <c:v>6</c:v>
                </c:pt>
                <c:pt idx="194">
                  <c:v>3</c:v>
                </c:pt>
                <c:pt idx="195">
                  <c:v>5</c:v>
                </c:pt>
                <c:pt idx="196">
                  <c:v>6</c:v>
                </c:pt>
                <c:pt idx="197">
                  <c:v>4</c:v>
                </c:pt>
                <c:pt idx="198">
                  <c:v>4</c:v>
                </c:pt>
                <c:pt idx="199">
                  <c:v>4</c:v>
                </c:pt>
                <c:pt idx="200">
                  <c:v>4</c:v>
                </c:pt>
                <c:pt idx="201">
                  <c:v>2</c:v>
                </c:pt>
                <c:pt idx="20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31232"/>
        <c:axId val="72057984"/>
      </c:barChart>
      <c:catAx>
        <c:axId val="72031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Mass chain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72057984"/>
        <c:crosses val="autoZero"/>
        <c:auto val="1"/>
        <c:lblAlgn val="ctr"/>
        <c:lblOffset val="100"/>
        <c:noMultiLvlLbl val="0"/>
      </c:catAx>
      <c:valAx>
        <c:axId val="72057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aseline="0"/>
                  <a:t>Revision #</a:t>
                </a:r>
              </a:p>
            </c:rich>
          </c:tx>
          <c:layout>
            <c:manualLayout>
              <c:xMode val="edge"/>
              <c:yMode val="edge"/>
              <c:x val="3.4915913288616707E-2"/>
              <c:y val="0.412058727034120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7203123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0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4F54C679-D001-46C3-B17A-F3DE1480EFBF}" type="datetime1">
              <a:rPr lang="en-US" altLang="en-US"/>
              <a:pPr/>
              <a:t>11/9/2018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8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7F08F395-D801-4000-A288-EB094810D2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60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C91D5E8-1B76-45A5-9594-AA6F012C17A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35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XBD200302-00063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" t="26352" r="66402" b="1721"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376092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 dirty="0">
              <a:latin typeface="Arial" pitchFamily="-109" charset="0"/>
            </a:endParaRPr>
          </a:p>
        </p:txBody>
      </p:sp>
      <p:sp>
        <p:nvSpPr>
          <p:cNvPr id="6" name="Rectangle 1031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pitchFamily="-109" charset="0"/>
            </a:endParaRPr>
          </a:p>
        </p:txBody>
      </p:sp>
      <p:pic>
        <p:nvPicPr>
          <p:cNvPr id="7" name="Picture 7" descr="LBNL_Banner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928" y="2130425"/>
            <a:ext cx="7070271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82971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43688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900"/>
              </a:spcBef>
              <a:buFont typeface="Arial"/>
              <a:buChar char="•"/>
              <a:defRPr/>
            </a:lvl2pPr>
            <a:lvl3pPr marL="458788" indent="-177800">
              <a:spcBef>
                <a:spcPts val="500"/>
              </a:spcBef>
              <a:defRPr/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E7533-C4E9-4307-849B-C754CA33B7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68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90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7E7EC-4AE4-4969-AC61-3908D258BC0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81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E827D-2F02-4E74-A060-8548953E1C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022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992EDD-AE79-4F41-BC3E-DD8B96541ED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94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65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946B3E-46AE-4455-86D9-620E99F5379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191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CB664-A71C-4A93-B9DF-96C386B92E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372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625" y="260350"/>
            <a:ext cx="7781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043613"/>
            <a:ext cx="9144000" cy="1587"/>
          </a:xfrm>
          <a:prstGeom prst="line">
            <a:avLst/>
          </a:prstGeom>
          <a:ln w="6350" cap="flat" cmpd="sng" algn="ctr">
            <a:solidFill>
              <a:schemeClr val="tx2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7" descr="LBNL_small_logo.psd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6242050"/>
            <a:ext cx="568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138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00">
                <a:solidFill>
                  <a:srgbClr val="898989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00">
                <a:solidFill>
                  <a:srgbClr val="898989"/>
                </a:solidFill>
              </a:defRPr>
            </a:lvl1pPr>
          </a:lstStyle>
          <a:p>
            <a:fld id="{5DECE226-F093-40FE-A998-FEC5E7ECDE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9" r:id="rId2"/>
    <p:sldLayoutId id="2147483706" r:id="rId3"/>
    <p:sldLayoutId id="2147483700" r:id="rId4"/>
    <p:sldLayoutId id="2147483701" r:id="rId5"/>
    <p:sldLayoutId id="2147483702" r:id="rId6"/>
    <p:sldLayoutId id="2147483707" r:id="rId7"/>
    <p:sldLayoutId id="2147483703" r:id="rId8"/>
    <p:sldLayoutId id="2147483704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ts val="900"/>
        </a:spcBef>
        <a:spcAft>
          <a:spcPct val="0"/>
        </a:spcAft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288925" indent="-227013" algn="l" rtl="0" eaLnBrk="1" fontAlgn="base" hangingPunct="1">
        <a:spcBef>
          <a:spcPts val="500"/>
        </a:spcBef>
        <a:spcAft>
          <a:spcPct val="0"/>
        </a:spcAft>
        <a:buSzPct val="85000"/>
        <a:buChar char="–"/>
        <a:defRPr sz="2400">
          <a:solidFill>
            <a:srgbClr val="003366"/>
          </a:solidFill>
          <a:latin typeface="+mn-lt"/>
          <a:ea typeface="+mn-ea"/>
        </a:defRPr>
      </a:lvl2pPr>
      <a:lvl3pPr marL="573088" indent="-117475" algn="l" rtl="0" eaLnBrk="1" fontAlgn="base" hangingPunct="1">
        <a:spcBef>
          <a:spcPts val="4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3pPr>
      <a:lvl4pPr marL="909638" indent="-227013" algn="l" rtl="0" eaLnBrk="1" fontAlgn="base" hangingPunct="1">
        <a:spcBef>
          <a:spcPct val="200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4pPr>
      <a:lvl5pPr marL="1146175" indent="-23653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33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nndc.bnl.gov/ensdf/ensdf/ensdfindices.js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098745" y="2243159"/>
            <a:ext cx="7070725" cy="1470025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accent3"/>
                </a:solidFill>
                <a:sym typeface="Symbol"/>
              </a:rPr>
              <a:t>ENSDF and NDS data analysis</a:t>
            </a:r>
            <a:br>
              <a:rPr lang="en-US" altLang="en-US" sz="2800" dirty="0" smtClean="0">
                <a:solidFill>
                  <a:schemeClr val="accent3"/>
                </a:solidFill>
                <a:sym typeface="Symbol"/>
              </a:rPr>
            </a:br>
            <a:r>
              <a:rPr lang="en-US" altLang="en-US" sz="2800" dirty="0" smtClean="0">
                <a:solidFill>
                  <a:schemeClr val="accent3"/>
                </a:solidFill>
                <a:sym typeface="Symbol"/>
              </a:rPr>
              <a:t>for future directions</a:t>
            </a:r>
            <a:endParaRPr lang="en-US" altLang="en-US" sz="2800" dirty="0" smtClean="0">
              <a:solidFill>
                <a:schemeClr val="accent3"/>
              </a:solidFill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 bwMode="auto">
          <a:xfrm>
            <a:off x="1092395" y="4437346"/>
            <a:ext cx="708342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Shamsuzzoha Basunia, LBNL</a:t>
            </a:r>
          </a:p>
          <a:p>
            <a:pPr algn="ctr"/>
            <a:r>
              <a:rPr lang="en-U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USNDP meeting, BNL, </a:t>
            </a:r>
            <a:r>
              <a:rPr lang="en-US" sz="20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 5 - 9, 2018</a:t>
            </a:r>
            <a:endParaRPr lang="en-US" sz="20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14608" y="4192378"/>
            <a:ext cx="7239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Frequency: 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pPr algn="ctr"/>
            <a:fld id="{5EA7E7EC-4AE4-4969-AC61-3908D258BC03}" type="slidenum">
              <a:rPr lang="en-US" altLang="en-US" sz="1000" smtClean="0"/>
              <a:pPr algn="ctr"/>
              <a:t>10</a:t>
            </a:fld>
            <a:endParaRPr lang="en-US" altLang="en-US" sz="10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617934"/>
              </p:ext>
            </p:extLst>
          </p:nvPr>
        </p:nvGraphicFramePr>
        <p:xfrm>
          <a:off x="200416" y="914400"/>
          <a:ext cx="8943584" cy="499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2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Conclusions: 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pPr algn="ctr"/>
            <a:fld id="{5EA7E7EC-4AE4-4969-AC61-3908D258BC03}" type="slidenum">
              <a:rPr lang="en-US" altLang="en-US" sz="1000" smtClean="0"/>
              <a:pPr algn="ctr"/>
              <a:t>11</a:t>
            </a:fld>
            <a:endParaRPr lang="en-US" altLang="en-US" sz="1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039662"/>
            <a:ext cx="7884090" cy="414611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ts val="900"/>
              </a:spcBef>
              <a:spcAft>
                <a:spcPct val="0"/>
              </a:spcAft>
              <a:defRPr sz="24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288925" indent="-227013" algn="l" rtl="0" eaLnBrk="1" fontAlgn="base" hangingPunct="1">
              <a:spcBef>
                <a:spcPts val="500"/>
              </a:spcBef>
              <a:spcAft>
                <a:spcPct val="0"/>
              </a:spcAft>
              <a:buSzPct val="8500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2pPr>
            <a:lvl3pPr marL="573088" indent="-117475" algn="l" rtl="0" eaLnBrk="1" fontAlgn="base" hangingPunct="1">
              <a:spcBef>
                <a:spcPts val="4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3pPr>
            <a:lvl4pPr marL="909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4pPr>
            <a:lvl5pPr marL="1146175" indent="-23653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3366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Average increase rate (~5.2 </a:t>
            </a:r>
            <a:r>
              <a:rPr lang="en-US" sz="2000" dirty="0">
                <a:solidFill>
                  <a:schemeClr val="tx1"/>
                </a:solidFill>
              </a:rPr>
              <a:t>MB/year) </a:t>
            </a:r>
            <a:r>
              <a:rPr lang="en-US" sz="2000" dirty="0" smtClean="0">
                <a:solidFill>
                  <a:schemeClr val="tx1"/>
                </a:solidFill>
              </a:rPr>
              <a:t>shows nearly consistent ENSDF </a:t>
            </a:r>
            <a:r>
              <a:rPr lang="en-US" sz="2000" dirty="0">
                <a:solidFill>
                  <a:schemeClr val="tx1"/>
                </a:solidFill>
              </a:rPr>
              <a:t>productivity </a:t>
            </a:r>
            <a:r>
              <a:rPr lang="en-US" sz="2000" dirty="0" smtClean="0">
                <a:solidFill>
                  <a:schemeClr val="tx1"/>
                </a:solidFill>
              </a:rPr>
              <a:t>since 2002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FY05, FY16, and FY17 increase rates are lower</a:t>
            </a:r>
            <a:r>
              <a:rPr lang="en-US" sz="2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of average mass chain: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size ~3 times bigger compared to those in 1990 (estimated)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new estimate for # of mass-chain/FTE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trend of XUNDL datasets since cut-off 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ENSDF commitment – lower or stable?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 with new data and datasets only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mode or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new approach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922" y="5305305"/>
            <a:ext cx="7221046" cy="677108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Use valuable time to incorporate new data quickly</a:t>
            </a:r>
          </a:p>
          <a:p>
            <a:pPr algn="ctr">
              <a:spcBef>
                <a:spcPts val="0"/>
              </a:spcBef>
            </a:pP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and improve ENSDF currency</a:t>
            </a: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46808" y="1202499"/>
            <a:ext cx="8239991" cy="46167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b="1" dirty="0">
              <a:solidFill>
                <a:srgbClr val="1621FC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1621FC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1621FC"/>
                </a:solidFill>
              </a:rPr>
              <a:t>                                 </a:t>
            </a:r>
          </a:p>
          <a:p>
            <a:pPr marL="0" indent="0">
              <a:buNone/>
            </a:pPr>
            <a:endParaRPr lang="en-US" sz="2400" b="1" dirty="0">
              <a:solidFill>
                <a:srgbClr val="1621FC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1621FC"/>
                </a:solidFill>
              </a:rPr>
              <a:t>Thank You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2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726510" y="1177448"/>
            <a:ext cx="7127309" cy="399580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833FA"/>
                </a:solidFill>
              </a:rPr>
              <a:t>Observations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833FA"/>
                </a:solidFill>
              </a:rPr>
              <a:t>ENSDF file size and trend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833FA"/>
                </a:solidFill>
              </a:rPr>
              <a:t>Nuclear Data Sheets publications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Mass chain evaluation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Update: Mass chain and Nuclide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833FA"/>
                </a:solidFill>
              </a:rPr>
              <a:t>Other indicators: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Total # of XUNDL datasets since cut-off date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Average age of a mass chain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Frequency of mass chain evaluation/update</a:t>
            </a:r>
            <a:endParaRPr lang="en-US" dirty="0" smtClean="0">
              <a:solidFill>
                <a:srgbClr val="1833FA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Conclusions</a:t>
            </a:r>
            <a:endParaRPr lang="en-US" dirty="0">
              <a:solidFill>
                <a:srgbClr val="1833FA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E7EC-4AE4-4969-AC61-3908D258BC03}" type="slidenum">
              <a:rPr lang="en-US" altLang="en-US" sz="1000" smtClean="0"/>
              <a:pPr/>
              <a:t>2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16072" y="914401"/>
            <a:ext cx="7506848" cy="331939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833FA"/>
                </a:solidFill>
              </a:rPr>
              <a:t>Bigger mass chain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Revision adds small fraction (~25%)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Repeating through same old data (~75%)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Documentation for no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833FA"/>
                </a:solidFill>
              </a:rPr>
              <a:t>Time investment: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Evaluators and </a:t>
            </a:r>
            <a:r>
              <a:rPr lang="en-US" sz="1800" dirty="0" smtClean="0">
                <a:solidFill>
                  <a:srgbClr val="FF0000"/>
                </a:solidFill>
              </a:rPr>
              <a:t>reviewers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833FA"/>
                </a:solidFill>
              </a:rPr>
              <a:t>Review process getting slower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Mass </a:t>
            </a:r>
            <a:r>
              <a:rPr lang="en-US" sz="1800" dirty="0">
                <a:solidFill>
                  <a:schemeClr val="tx1"/>
                </a:solidFill>
              </a:rPr>
              <a:t>chain </a:t>
            </a:r>
            <a:r>
              <a:rPr lang="en-US" sz="1800" dirty="0" smtClean="0">
                <a:solidFill>
                  <a:schemeClr val="tx1"/>
                </a:solidFill>
              </a:rPr>
              <a:t>size, takes time to finish and review</a:t>
            </a:r>
            <a:endParaRPr lang="en-US" sz="18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Delay -  submission to publication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E7EC-4AE4-4969-AC61-3908D258BC03}" type="slidenum">
              <a:rPr lang="en-US" altLang="en-US" sz="1000" smtClean="0"/>
              <a:pPr/>
              <a:t>3</a:t>
            </a:fld>
            <a:endParaRPr lang="en-US" alt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5210281" y="4120581"/>
            <a:ext cx="36215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Indc-nds-0250, p9 (1990 NSDD)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83422"/>
            <a:ext cx="7569817" cy="48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40" y="4279204"/>
            <a:ext cx="42100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07804"/>
            <a:ext cx="79248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22706"/>
            <a:ext cx="45910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04798" y="5583422"/>
            <a:ext cx="7737536" cy="48105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1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ENSDF size (in Megabyte) 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pPr algn="ctr"/>
            <a:fld id="{5EA7E7EC-4AE4-4969-AC61-3908D258BC03}" type="slidenum">
              <a:rPr lang="en-US" altLang="en-US" sz="1000" smtClean="0"/>
              <a:pPr algn="ctr"/>
              <a:t>4</a:t>
            </a:fld>
            <a:endParaRPr lang="en-US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3885" y="5410060"/>
            <a:ext cx="6856225" cy="52322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~76 </a:t>
            </a:r>
            <a:r>
              <a:rPr lang="en-US" sz="1400" b="1" dirty="0">
                <a:solidFill>
                  <a:srgbClr val="FF0000"/>
                </a:solidFill>
              </a:rPr>
              <a:t>MB </a:t>
            </a:r>
            <a:r>
              <a:rPr lang="en-US" sz="1400" b="1" dirty="0" smtClean="0">
                <a:solidFill>
                  <a:srgbClr val="1833FA"/>
                </a:solidFill>
              </a:rPr>
              <a:t>in </a:t>
            </a:r>
            <a:r>
              <a:rPr lang="en-US" sz="1400" b="1" dirty="0">
                <a:solidFill>
                  <a:srgbClr val="1833FA"/>
                </a:solidFill>
              </a:rPr>
              <a:t>1990 </a:t>
            </a:r>
            <a:r>
              <a:rPr lang="en-US" sz="1400" b="1" dirty="0" smtClean="0">
                <a:solidFill>
                  <a:srgbClr val="1833FA"/>
                </a:solidFill>
              </a:rPr>
              <a:t>to </a:t>
            </a:r>
            <a:r>
              <a:rPr lang="en-US" sz="1400" b="1" dirty="0" smtClean="0">
                <a:solidFill>
                  <a:srgbClr val="FF0000"/>
                </a:solidFill>
              </a:rPr>
              <a:t>222 </a:t>
            </a:r>
            <a:r>
              <a:rPr lang="en-US" sz="1400" b="1" dirty="0">
                <a:solidFill>
                  <a:srgbClr val="FF0000"/>
                </a:solidFill>
              </a:rPr>
              <a:t>MB </a:t>
            </a:r>
            <a:r>
              <a:rPr lang="en-US" sz="1400" b="1" dirty="0" smtClean="0">
                <a:solidFill>
                  <a:srgbClr val="1833FA"/>
                </a:solidFill>
              </a:rPr>
              <a:t>in 2018,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/>
              <a:t>about 3 times higher</a:t>
            </a:r>
          </a:p>
          <a:p>
            <a:pPr algn="ctr"/>
            <a:r>
              <a:rPr lang="en-US" sz="1400" b="1" dirty="0" smtClean="0">
                <a:sym typeface="Symbol"/>
              </a:rPr>
              <a:t>For # of records:</a:t>
            </a:r>
            <a:r>
              <a:rPr lang="en-US" sz="1400" b="1" dirty="0" smtClean="0">
                <a:solidFill>
                  <a:srgbClr val="1833FA"/>
                </a:solidFill>
                <a:sym typeface="Symbol"/>
              </a:rPr>
              <a:t> Total byte/80 bytes </a:t>
            </a:r>
            <a:r>
              <a:rPr lang="en-US" sz="1400" b="1" dirty="0" smtClean="0">
                <a:sym typeface="Symbol"/>
              </a:rPr>
              <a:t>(lower limit)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241855"/>
              </p:ext>
            </p:extLst>
          </p:nvPr>
        </p:nvGraphicFramePr>
        <p:xfrm>
          <a:off x="1250156" y="1114424"/>
          <a:ext cx="6591137" cy="4159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2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ENSDF size (in Megabyte) 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pPr algn="ctr"/>
            <a:fld id="{5EA7E7EC-4AE4-4969-AC61-3908D258BC03}" type="slidenum">
              <a:rPr lang="en-US" altLang="en-US" sz="1000" smtClean="0"/>
              <a:pPr algn="ctr"/>
              <a:t>5</a:t>
            </a:fld>
            <a:endParaRPr lang="en-US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143887" y="5286043"/>
            <a:ext cx="6856225" cy="52322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Average increase rate (5.2 MB/year) shows consistency in productivity.</a:t>
            </a:r>
          </a:p>
          <a:p>
            <a:pPr algn="ctr"/>
            <a:r>
              <a:rPr lang="en-US" sz="1400" b="1" dirty="0" smtClean="0"/>
              <a:t>FY 05, 17, and 18 show lower size increase than average rate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801491"/>
              </p:ext>
            </p:extLst>
          </p:nvPr>
        </p:nvGraphicFramePr>
        <p:xfrm>
          <a:off x="1415441" y="1077238"/>
          <a:ext cx="6363222" cy="420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15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ENSDF facts: 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pPr algn="ctr"/>
            <a:fld id="{5EA7E7EC-4AE4-4969-AC61-3908D258BC03}" type="slidenum">
              <a:rPr lang="en-US" altLang="en-US" sz="1000" smtClean="0"/>
              <a:pPr algn="ctr"/>
              <a:t>6</a:t>
            </a:fld>
            <a:endParaRPr lang="en-US" altLang="en-US" sz="1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51562" y="1014609"/>
            <a:ext cx="7578245" cy="38454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ts val="900"/>
              </a:spcBef>
              <a:spcAft>
                <a:spcPct val="0"/>
              </a:spcAft>
              <a:defRPr sz="24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288925" indent="-227013" algn="l" rtl="0" eaLnBrk="1" fontAlgn="base" hangingPunct="1">
              <a:spcBef>
                <a:spcPts val="500"/>
              </a:spcBef>
              <a:spcAft>
                <a:spcPct val="0"/>
              </a:spcAft>
              <a:buSzPct val="8500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2pPr>
            <a:lvl3pPr marL="573088" indent="-117475" algn="l" rtl="0" eaLnBrk="1" fontAlgn="base" hangingPunct="1">
              <a:spcBef>
                <a:spcPts val="4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3pPr>
            <a:lvl4pPr marL="909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4pPr>
            <a:lvl5pPr marL="1146175" indent="-23653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3366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rgbClr val="1833FA"/>
                </a:solidFill>
              </a:rPr>
              <a:t>In 2018: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chemeClr val="tx1"/>
                </a:solidFill>
              </a:rPr>
              <a:t>Average # of records in a mass chain: </a:t>
            </a:r>
            <a:r>
              <a:rPr lang="en-US" sz="1800" kern="0" dirty="0" smtClean="0">
                <a:solidFill>
                  <a:srgbClr val="FF0000"/>
                </a:solidFill>
              </a:rPr>
              <a:t>12,000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chemeClr val="tx1"/>
                </a:solidFill>
              </a:rPr>
              <a:t>Ranging from </a:t>
            </a:r>
            <a:r>
              <a:rPr lang="en-US" sz="1800" kern="0" dirty="0">
                <a:solidFill>
                  <a:srgbClr val="FF0000"/>
                </a:solidFill>
              </a:rPr>
              <a:t>~ </a:t>
            </a:r>
            <a:r>
              <a:rPr lang="en-US" sz="1800" kern="0" dirty="0" smtClean="0">
                <a:solidFill>
                  <a:srgbClr val="FF0000"/>
                </a:solidFill>
              </a:rPr>
              <a:t>1000 to 25,500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rgbClr val="1833FA"/>
                </a:solidFill>
              </a:rPr>
              <a:t>In 1990:</a:t>
            </a:r>
            <a:r>
              <a:rPr lang="en-US" sz="2000" kern="0" dirty="0" smtClean="0">
                <a:solidFill>
                  <a:schemeClr val="tx1"/>
                </a:solidFill>
              </a:rPr>
              <a:t> </a:t>
            </a:r>
            <a:r>
              <a:rPr lang="en-US" sz="2000" kern="0" dirty="0">
                <a:solidFill>
                  <a:schemeClr val="tx1"/>
                </a:solidFill>
              </a:rPr>
              <a:t>(factor of </a:t>
            </a:r>
            <a:r>
              <a:rPr lang="en-US" sz="2000" kern="0" dirty="0" smtClean="0">
                <a:solidFill>
                  <a:schemeClr val="tx1"/>
                </a:solidFill>
              </a:rPr>
              <a:t>~3 </a:t>
            </a:r>
            <a:r>
              <a:rPr lang="en-US" sz="2000" kern="0" dirty="0">
                <a:solidFill>
                  <a:schemeClr val="tx1"/>
                </a:solidFill>
              </a:rPr>
              <a:t>lower than 2018)</a:t>
            </a:r>
            <a:endParaRPr lang="en-US" sz="2000" kern="0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chemeClr val="tx1"/>
                </a:solidFill>
              </a:rPr>
              <a:t>Predicts average </a:t>
            </a:r>
            <a:r>
              <a:rPr lang="en-US" sz="1800" kern="0" dirty="0">
                <a:solidFill>
                  <a:schemeClr val="tx1"/>
                </a:solidFill>
              </a:rPr>
              <a:t># of </a:t>
            </a:r>
            <a:r>
              <a:rPr lang="en-US" sz="1800" kern="0" dirty="0" smtClean="0">
                <a:solidFill>
                  <a:schemeClr val="tx1"/>
                </a:solidFill>
              </a:rPr>
              <a:t>records: </a:t>
            </a:r>
            <a:r>
              <a:rPr lang="en-US" sz="1800" kern="0" dirty="0" smtClean="0">
                <a:solidFill>
                  <a:srgbClr val="FF0000"/>
                </a:solidFill>
              </a:rPr>
              <a:t>~4,000</a:t>
            </a:r>
            <a:endParaRPr lang="en-US" sz="1800" kern="0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chemeClr val="tx1"/>
                </a:solidFill>
              </a:rPr>
              <a:t>Ranging </a:t>
            </a:r>
            <a:r>
              <a:rPr lang="en-US" sz="1800" kern="0" dirty="0">
                <a:solidFill>
                  <a:schemeClr val="tx1"/>
                </a:solidFill>
              </a:rPr>
              <a:t>from </a:t>
            </a:r>
            <a:r>
              <a:rPr lang="en-US" sz="1800" kern="0" dirty="0" smtClean="0">
                <a:solidFill>
                  <a:srgbClr val="FF0000"/>
                </a:solidFill>
              </a:rPr>
              <a:t>~330 to ~8,500</a:t>
            </a:r>
            <a:endParaRPr lang="en-US" kern="0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rgbClr val="1833FA"/>
                </a:solidFill>
              </a:rPr>
              <a:t>In 1980: </a:t>
            </a:r>
            <a:r>
              <a:rPr lang="en-US" sz="2000" kern="0" dirty="0" smtClean="0">
                <a:solidFill>
                  <a:schemeClr val="tx1"/>
                </a:solidFill>
              </a:rPr>
              <a:t>(factor </a:t>
            </a:r>
            <a:r>
              <a:rPr lang="en-US" sz="2000" kern="0" dirty="0">
                <a:solidFill>
                  <a:schemeClr val="tx1"/>
                </a:solidFill>
              </a:rPr>
              <a:t>of </a:t>
            </a:r>
            <a:r>
              <a:rPr lang="en-US" sz="2000" kern="0" dirty="0" smtClean="0">
                <a:solidFill>
                  <a:schemeClr val="tx1"/>
                </a:solidFill>
              </a:rPr>
              <a:t>~9 </a:t>
            </a:r>
            <a:r>
              <a:rPr lang="en-US" sz="2000" kern="0" dirty="0">
                <a:solidFill>
                  <a:schemeClr val="tx1"/>
                </a:solidFill>
              </a:rPr>
              <a:t>lower </a:t>
            </a:r>
            <a:r>
              <a:rPr lang="en-US" sz="2000" kern="0" dirty="0" smtClean="0">
                <a:solidFill>
                  <a:schemeClr val="tx1"/>
                </a:solidFill>
              </a:rPr>
              <a:t>than 2018)</a:t>
            </a:r>
            <a:endParaRPr lang="en-US" sz="2000" kern="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>
                <a:solidFill>
                  <a:schemeClr val="tx1"/>
                </a:solidFill>
              </a:rPr>
              <a:t>Predicts average # of records: </a:t>
            </a:r>
            <a:r>
              <a:rPr lang="en-US" sz="1800" kern="0" dirty="0" smtClean="0">
                <a:solidFill>
                  <a:srgbClr val="FF0000"/>
                </a:solidFill>
              </a:rPr>
              <a:t>~1,300</a:t>
            </a:r>
            <a:endParaRPr lang="en-US" sz="1800" kern="0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kern="0" dirty="0" smtClean="0">
                <a:solidFill>
                  <a:schemeClr val="tx1"/>
                </a:solidFill>
              </a:rPr>
              <a:t>Ranging </a:t>
            </a:r>
            <a:r>
              <a:rPr lang="en-US" sz="1800" kern="0" dirty="0">
                <a:solidFill>
                  <a:schemeClr val="tx1"/>
                </a:solidFill>
              </a:rPr>
              <a:t>from </a:t>
            </a:r>
            <a:r>
              <a:rPr lang="en-US" sz="1800" kern="0" dirty="0" smtClean="0">
                <a:solidFill>
                  <a:srgbClr val="FF0000"/>
                </a:solidFill>
              </a:rPr>
              <a:t>~110 </a:t>
            </a:r>
            <a:r>
              <a:rPr lang="en-US" sz="1800" kern="0" dirty="0">
                <a:solidFill>
                  <a:srgbClr val="FF0000"/>
                </a:solidFill>
              </a:rPr>
              <a:t>to </a:t>
            </a:r>
            <a:r>
              <a:rPr lang="en-US" sz="1800" kern="0" dirty="0" smtClean="0">
                <a:solidFill>
                  <a:srgbClr val="FF0000"/>
                </a:solidFill>
              </a:rPr>
              <a:t>~2,800</a:t>
            </a:r>
            <a:endParaRPr lang="en-US" kern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9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574509"/>
            <a:ext cx="8229600" cy="36933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Ave. </a:t>
            </a:r>
            <a:r>
              <a:rPr lang="en-US" sz="1800" b="1" dirty="0" smtClean="0">
                <a:solidFill>
                  <a:srgbClr val="FF0000"/>
                </a:solidFill>
              </a:rPr>
              <a:t># of records </a:t>
            </a:r>
            <a:r>
              <a:rPr lang="en-US" sz="1800" kern="0" dirty="0">
                <a:solidFill>
                  <a:srgbClr val="FF0000"/>
                </a:solidFill>
              </a:rPr>
              <a:t>~</a:t>
            </a:r>
            <a:r>
              <a:rPr lang="en-US" sz="1800" b="1" dirty="0" smtClean="0">
                <a:solidFill>
                  <a:srgbClr val="FF0000"/>
                </a:solidFill>
              </a:rPr>
              <a:t>1300 </a:t>
            </a:r>
            <a:r>
              <a:rPr lang="en-US" sz="1800" b="1" dirty="0" smtClean="0">
                <a:solidFill>
                  <a:srgbClr val="1833FA"/>
                </a:solidFill>
              </a:rPr>
              <a:t>in 1980 to </a:t>
            </a:r>
            <a:r>
              <a:rPr lang="en-US" sz="1800" b="1" dirty="0">
                <a:solidFill>
                  <a:srgbClr val="FF0000"/>
                </a:solidFill>
              </a:rPr>
              <a:t>~</a:t>
            </a:r>
            <a:r>
              <a:rPr lang="en-US" sz="1800" b="1" dirty="0" smtClean="0">
                <a:solidFill>
                  <a:srgbClr val="FF0000"/>
                </a:solidFill>
              </a:rPr>
              <a:t>4000 </a:t>
            </a:r>
            <a:r>
              <a:rPr lang="en-US" sz="1800" b="1" dirty="0">
                <a:solidFill>
                  <a:srgbClr val="1833FA"/>
                </a:solidFill>
              </a:rPr>
              <a:t>i</a:t>
            </a:r>
            <a:r>
              <a:rPr lang="en-US" sz="1800" b="1" dirty="0" smtClean="0">
                <a:solidFill>
                  <a:srgbClr val="1833FA"/>
                </a:solidFill>
              </a:rPr>
              <a:t>n 1990,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about 3 times higher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60" y="5115988"/>
            <a:ext cx="8436279" cy="30129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96643" y="5592667"/>
            <a:ext cx="37497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Indc-nds-0250, p15 (1990 NSDD)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8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Data Sheets publications: 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pPr algn="ctr"/>
            <a:fld id="{5EA7E7EC-4AE4-4969-AC61-3908D258BC03}" type="slidenum">
              <a:rPr lang="en-US" altLang="en-US" sz="1000" smtClean="0"/>
              <a:pPr algn="ctr"/>
              <a:t>7</a:t>
            </a:fld>
            <a:endParaRPr lang="en-US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449669"/>
            <a:ext cx="8229600" cy="58477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Total: </a:t>
            </a:r>
            <a:r>
              <a:rPr lang="en-US" sz="1600" b="1" dirty="0" smtClean="0"/>
              <a:t>1041 NDS publications: </a:t>
            </a:r>
            <a:r>
              <a:rPr lang="en-US" sz="1600" b="1" dirty="0" smtClean="0">
                <a:solidFill>
                  <a:srgbClr val="1833FA"/>
                </a:solidFill>
              </a:rPr>
              <a:t>874 (full mass chain), 22 (multiple chains), </a:t>
            </a:r>
          </a:p>
          <a:p>
            <a:pPr algn="ctr"/>
            <a:r>
              <a:rPr lang="en-US" sz="1600" b="1" dirty="0" smtClean="0">
                <a:solidFill>
                  <a:srgbClr val="1833FA"/>
                </a:solidFill>
              </a:rPr>
              <a:t>113 (mass chain update), and 32 (nuclide update) </a:t>
            </a:r>
            <a:endParaRPr lang="en-US" sz="1600" b="1" dirty="0" smtClean="0"/>
          </a:p>
        </p:txBody>
      </p:sp>
      <p:graphicFrame>
        <p:nvGraphicFramePr>
          <p:cNvPr id="13" name="Chart 12" title="Year vs. # of NDS pub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394218"/>
              </p:ext>
            </p:extLst>
          </p:nvPr>
        </p:nvGraphicFramePr>
        <p:xfrm>
          <a:off x="893444" y="1006952"/>
          <a:ext cx="7229476" cy="449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3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mode publications: 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pPr algn="ctr"/>
            <a:fld id="{5EA7E7EC-4AE4-4969-AC61-3908D258BC03}" type="slidenum">
              <a:rPr lang="en-US" altLang="en-US" sz="1000" smtClean="0"/>
              <a:pPr algn="ctr"/>
              <a:t>8</a:t>
            </a:fld>
            <a:endParaRPr lang="en-US" altLang="en-US" sz="1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6073" y="1039662"/>
            <a:ext cx="8276782" cy="46346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ts val="900"/>
              </a:spcBef>
              <a:spcAft>
                <a:spcPct val="0"/>
              </a:spcAft>
              <a:defRPr sz="24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288925" indent="-227013" algn="l" rtl="0" eaLnBrk="1" fontAlgn="base" hangingPunct="1">
              <a:spcBef>
                <a:spcPts val="500"/>
              </a:spcBef>
              <a:spcAft>
                <a:spcPct val="0"/>
              </a:spcAft>
              <a:buSzPct val="8500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2pPr>
            <a:lvl3pPr marL="573088" indent="-117475" algn="l" rtl="0" eaLnBrk="1" fontAlgn="base" hangingPunct="1">
              <a:spcBef>
                <a:spcPts val="4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3pPr>
            <a:lvl4pPr marL="909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4pPr>
            <a:lvl5pPr marL="1146175" indent="-23653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3366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NSDD 1988 - </a:t>
            </a:r>
            <a:r>
              <a:rPr lang="en-US" sz="1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INDC-NDS 0206, p93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79" y="1612857"/>
            <a:ext cx="8785442" cy="114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79" y="2884102"/>
            <a:ext cx="8685495" cy="30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1302707" y="5436296"/>
            <a:ext cx="7562067" cy="486899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30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XUNDL datasets and average age: 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pPr algn="ctr"/>
            <a:fld id="{5EA7E7EC-4AE4-4969-AC61-3908D258BC03}" type="slidenum">
              <a:rPr lang="en-US" altLang="en-US" sz="1000" smtClean="0"/>
              <a:pPr algn="ctr"/>
              <a:t>9</a:t>
            </a:fld>
            <a:endParaRPr lang="en-US" altLang="en-US" sz="1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6073" y="1039662"/>
            <a:ext cx="8276782" cy="130270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ts val="900"/>
              </a:spcBef>
              <a:spcAft>
                <a:spcPct val="0"/>
              </a:spcAft>
              <a:defRPr sz="24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288925" indent="-227013" algn="l" rtl="0" eaLnBrk="1" fontAlgn="base" hangingPunct="1">
              <a:spcBef>
                <a:spcPts val="500"/>
              </a:spcBef>
              <a:spcAft>
                <a:spcPct val="0"/>
              </a:spcAft>
              <a:buSzPct val="8500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2pPr>
            <a:lvl3pPr marL="573088" indent="-117475" algn="l" rtl="0" eaLnBrk="1" fontAlgn="base" hangingPunct="1">
              <a:spcBef>
                <a:spcPts val="4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3pPr>
            <a:lvl4pPr marL="909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4pPr>
            <a:lvl5pPr marL="1146175" indent="-23653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3366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of ENSDF and # XUNDL since cut-off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  <a:hlinkClick r:id="rId2"/>
              </a:rPr>
              <a:t>http://www.nndc.bnl.gov/ensdf/ensdf/ensdfindices.jsp</a:t>
            </a:r>
            <a:r>
              <a:rPr lang="en-US" sz="1800" dirty="0"/>
              <a:t> </a:t>
            </a:r>
          </a:p>
          <a:p>
            <a:pPr marL="455613" lvl="2" indent="0">
              <a:buNone/>
            </a:pPr>
            <a:endParaRPr lang="en-US" sz="18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345880"/>
              </p:ext>
            </p:extLst>
          </p:nvPr>
        </p:nvGraphicFramePr>
        <p:xfrm>
          <a:off x="2035687" y="1841326"/>
          <a:ext cx="4953835" cy="371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3400" y="5618946"/>
            <a:ext cx="8229600" cy="338554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kern="0" dirty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age of mass chain: 6.9 years in 2004 and 8.3 years in 2015 </a:t>
            </a:r>
          </a:p>
        </p:txBody>
      </p:sp>
    </p:spTree>
    <p:extLst>
      <p:ext uri="{BB962C8B-B14F-4D97-AF65-F5344CB8AC3E}">
        <p14:creationId xmlns:p14="http://schemas.microsoft.com/office/powerpoint/2010/main" val="307671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LBNL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LBNL_Template</Template>
  <TotalTime>3717</TotalTime>
  <Words>527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LBNL_Template</vt:lpstr>
      <vt:lpstr>ENSDF and NDS data analysis for future directions</vt:lpstr>
      <vt:lpstr>Outline</vt:lpstr>
      <vt:lpstr>Observations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Structure and Decay Data of USNDP</dc:title>
  <dc:creator>Basunia</dc:creator>
  <cp:lastModifiedBy>Basunia</cp:lastModifiedBy>
  <cp:revision>181</cp:revision>
  <dcterms:created xsi:type="dcterms:W3CDTF">2016-01-31T07:51:06Z</dcterms:created>
  <dcterms:modified xsi:type="dcterms:W3CDTF">2018-11-09T12:01:26Z</dcterms:modified>
</cp:coreProperties>
</file>