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462" r:id="rId3"/>
    <p:sldId id="510" r:id="rId4"/>
    <p:sldId id="517" r:id="rId5"/>
    <p:sldId id="518" r:id="rId6"/>
    <p:sldId id="519" r:id="rId7"/>
    <p:sldId id="520" r:id="rId8"/>
    <p:sldId id="522" r:id="rId9"/>
    <p:sldId id="523" r:id="rId10"/>
    <p:sldId id="295" r:id="rId11"/>
    <p:sldId id="525" r:id="rId12"/>
    <p:sldId id="526" r:id="rId13"/>
    <p:sldId id="528" r:id="rId14"/>
    <p:sldId id="457" r:id="rId15"/>
    <p:sldId id="529" r:id="rId16"/>
    <p:sldId id="534" r:id="rId17"/>
    <p:sldId id="532" r:id="rId18"/>
    <p:sldId id="5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6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BEF4-7DA4-4020-9D28-DE8E08D55F3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B8464-EAC1-4169-A1EC-933A48F7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7"/>
            <a:ext cx="111053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825625"/>
            <a:ext cx="1110532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emf"/><Relationship Id="rId5" Type="http://schemas.openxmlformats.org/officeDocument/2006/relationships/image" Target="../media/image34.png"/><Relationship Id="rId10" Type="http://schemas.openxmlformats.org/officeDocument/2006/relationships/image" Target="../media/image39.wmf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6535" y="1702758"/>
            <a:ext cx="8338930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Next Steps for CO</a:t>
            </a:r>
            <a:r>
              <a:rPr lang="en-US" sz="3600" baseline="-25000" dirty="0"/>
              <a:t>2</a:t>
            </a:r>
            <a:r>
              <a:rPr lang="en-US" sz="3600" dirty="0"/>
              <a:t> System at B820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Igor Pogorelsky (ATF)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6536" y="46996"/>
            <a:ext cx="8693063" cy="16557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ATF Program Advisory Committee and Users’  Meeting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14-16, 2018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A03A-DAED-4945-98F1-D85408C1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27" y="62837"/>
            <a:ext cx="11105321" cy="1325563"/>
          </a:xfrm>
        </p:spPr>
        <p:txBody>
          <a:bodyPr>
            <a:normAutofit/>
          </a:bodyPr>
          <a:lstStyle/>
          <a:p>
            <a:r>
              <a:rPr lang="en-US" dirty="0"/>
              <a:t>Approach to NLPC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370888" y="1529049"/>
            <a:ext cx="6094199" cy="1365981"/>
            <a:chOff x="3356659" y="1201871"/>
            <a:chExt cx="6094199" cy="13659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C91F80-C6AA-40A5-BABA-03B627DA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1458" y="1737585"/>
              <a:ext cx="803504" cy="80350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3BC73F-0240-4D9A-8BE4-B43E6500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4497" y="1737585"/>
              <a:ext cx="803504" cy="8035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F53E18-933C-4C2F-A7C1-FED6B8A1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7538" y="1737585"/>
              <a:ext cx="803504" cy="8035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874C7A-E043-47AC-AEA8-2D5DC641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0578" y="1737585"/>
              <a:ext cx="803504" cy="8035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A2BB1-64DA-4B7F-A551-C73B54813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3619" y="1737585"/>
              <a:ext cx="803504" cy="8035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439F06-756D-45E1-B5E0-637001866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6659" y="1737585"/>
              <a:ext cx="803504" cy="8035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CA17E-95A0-4C73-9F15-68247D1A0642}"/>
                </a:ext>
              </a:extLst>
            </p:cNvPr>
            <p:cNvSpPr txBox="1"/>
            <p:nvPr/>
          </p:nvSpPr>
          <p:spPr>
            <a:xfrm>
              <a:off x="8924752" y="2287006"/>
              <a:ext cx="5261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FFFF00"/>
                  </a:solidFill>
                </a:rPr>
                <a:t>2.5 J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3ADCC7-9D9E-446A-A264-E29C3FAA8283}"/>
                </a:ext>
              </a:extLst>
            </p:cNvPr>
            <p:cNvSpPr txBox="1"/>
            <p:nvPr/>
          </p:nvSpPr>
          <p:spPr>
            <a:xfrm>
              <a:off x="7877791" y="2287006"/>
              <a:ext cx="5261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FFFF00"/>
                  </a:solidFill>
                </a:rPr>
                <a:t>1.7 J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F65D20-0F96-4733-8729-34C9271C3376}"/>
                </a:ext>
              </a:extLst>
            </p:cNvPr>
            <p:cNvSpPr txBox="1"/>
            <p:nvPr/>
          </p:nvSpPr>
          <p:spPr>
            <a:xfrm>
              <a:off x="4736913" y="2287006"/>
              <a:ext cx="5261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FFFF00"/>
                  </a:solidFill>
                </a:rPr>
                <a:t>0.7 J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8311F2-5C73-4E69-95CD-8217BF7A8DF3}"/>
                </a:ext>
              </a:extLst>
            </p:cNvPr>
            <p:cNvSpPr txBox="1"/>
            <p:nvPr/>
          </p:nvSpPr>
          <p:spPr>
            <a:xfrm>
              <a:off x="5783872" y="2287006"/>
              <a:ext cx="5261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FFFF00"/>
                  </a:solidFill>
                </a:rPr>
                <a:t>0.9 J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700207-F398-420C-B09F-1859079D919B}"/>
                </a:ext>
              </a:extLst>
            </p:cNvPr>
            <p:cNvSpPr txBox="1"/>
            <p:nvPr/>
          </p:nvSpPr>
          <p:spPr>
            <a:xfrm>
              <a:off x="6830832" y="2287006"/>
              <a:ext cx="5261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FFFF00"/>
                  </a:solidFill>
                </a:rPr>
                <a:t>1.3 J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108FF5-40BF-4DB3-BD8F-018C8459A82F}"/>
                </a:ext>
              </a:extLst>
            </p:cNvPr>
            <p:cNvSpPr txBox="1"/>
            <p:nvPr/>
          </p:nvSpPr>
          <p:spPr>
            <a:xfrm>
              <a:off x="3689953" y="2287006"/>
              <a:ext cx="5261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FFFF00"/>
                  </a:solidFill>
                </a:rPr>
                <a:t>0.5 J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F1B94E-F1E2-4AD3-BB01-26FBC1BB3BB7}"/>
                </a:ext>
              </a:extLst>
            </p:cNvPr>
            <p:cNvGrpSpPr/>
            <p:nvPr/>
          </p:nvGrpSpPr>
          <p:grpSpPr>
            <a:xfrm>
              <a:off x="3390043" y="1201871"/>
              <a:ext cx="667170" cy="831258"/>
              <a:chOff x="603187" y="4334287"/>
              <a:chExt cx="980574" cy="122174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02661D-3BF1-45D7-9EF4-224CD118F40C}"/>
                  </a:ext>
                </a:extLst>
              </p:cNvPr>
              <p:cNvCxnSpPr/>
              <p:nvPr/>
            </p:nvCxnSpPr>
            <p:spPr>
              <a:xfrm>
                <a:off x="664877" y="4684493"/>
                <a:ext cx="0" cy="8715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B43ABC5-023B-4899-82C0-EE3FBDE6DCF8}"/>
                  </a:ext>
                </a:extLst>
              </p:cNvPr>
              <p:cNvCxnSpPr/>
              <p:nvPr/>
            </p:nvCxnSpPr>
            <p:spPr>
              <a:xfrm>
                <a:off x="1431486" y="4684493"/>
                <a:ext cx="0" cy="8715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31C361D-8F4C-49CC-93FD-668E15182A2C}"/>
                  </a:ext>
                </a:extLst>
              </p:cNvPr>
              <p:cNvCxnSpPr/>
              <p:nvPr/>
            </p:nvCxnSpPr>
            <p:spPr>
              <a:xfrm>
                <a:off x="664877" y="4770777"/>
                <a:ext cx="76660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3CD4FD-B245-4C5C-B46B-F9B451C5A691}"/>
                  </a:ext>
                </a:extLst>
              </p:cNvPr>
              <p:cNvSpPr txBox="1"/>
              <p:nvPr/>
            </p:nvSpPr>
            <p:spPr>
              <a:xfrm>
                <a:off x="603187" y="4334287"/>
                <a:ext cx="980574" cy="412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25" dirty="0"/>
                  <a:t>75 mm</a:t>
                </a: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7D9229-8CE5-4290-A245-F1C415CAF8C3}"/>
                </a:ext>
              </a:extLst>
            </p:cNvPr>
            <p:cNvSpPr/>
            <p:nvPr/>
          </p:nvSpPr>
          <p:spPr>
            <a:xfrm>
              <a:off x="3432018" y="1783035"/>
              <a:ext cx="521559" cy="52155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5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59E3E4-7257-40ED-8C56-E80F3A1AF7A0}"/>
                </a:ext>
              </a:extLst>
            </p:cNvPr>
            <p:cNvSpPr/>
            <p:nvPr/>
          </p:nvSpPr>
          <p:spPr>
            <a:xfrm>
              <a:off x="4475083" y="1783035"/>
              <a:ext cx="521559" cy="52155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5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5E8A5-DA57-47DB-881C-D3816C1FA69D}"/>
                </a:ext>
              </a:extLst>
            </p:cNvPr>
            <p:cNvSpPr/>
            <p:nvPr/>
          </p:nvSpPr>
          <p:spPr>
            <a:xfrm>
              <a:off x="5518149" y="1783035"/>
              <a:ext cx="521559" cy="52155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5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406F44-E43E-49A5-8318-3545D3473579}"/>
                </a:ext>
              </a:extLst>
            </p:cNvPr>
            <p:cNvSpPr/>
            <p:nvPr/>
          </p:nvSpPr>
          <p:spPr>
            <a:xfrm>
              <a:off x="6561214" y="1783035"/>
              <a:ext cx="521559" cy="52155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5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8AEF6A-197D-4B04-A4B4-CF51151856DB}"/>
                </a:ext>
              </a:extLst>
            </p:cNvPr>
            <p:cNvSpPr/>
            <p:nvPr/>
          </p:nvSpPr>
          <p:spPr>
            <a:xfrm>
              <a:off x="7604280" y="1783035"/>
              <a:ext cx="521559" cy="52155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5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4E7B64-91A8-4B1B-810D-677A63BCE71E}"/>
                </a:ext>
              </a:extLst>
            </p:cNvPr>
            <p:cNvSpPr/>
            <p:nvPr/>
          </p:nvSpPr>
          <p:spPr>
            <a:xfrm>
              <a:off x="8647346" y="1783035"/>
              <a:ext cx="521559" cy="52155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5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E30759-9843-4FA0-A53E-F8C34BC244F6}"/>
                </a:ext>
              </a:extLst>
            </p:cNvPr>
            <p:cNvSpPr txBox="1"/>
            <p:nvPr/>
          </p:nvSpPr>
          <p:spPr>
            <a:xfrm>
              <a:off x="4305430" y="1232005"/>
              <a:ext cx="4886274" cy="51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1" dirty="0"/>
                <a:t>Self-focusing of a 4-ps pulse in 10-cm </a:t>
              </a:r>
              <a:r>
                <a:rPr lang="en-US" sz="1361" dirty="0" err="1"/>
                <a:t>NaCl</a:t>
              </a:r>
              <a:r>
                <a:rPr lang="en-US" sz="1361" dirty="0"/>
                <a:t> amplifier window</a:t>
              </a:r>
              <a:br>
                <a:rPr lang="en-US" sz="1361" dirty="0"/>
              </a:br>
              <a:r>
                <a:rPr lang="en-US" sz="1361" dirty="0"/>
                <a:t>(15 m from the amplifier)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7773" y="1224889"/>
            <a:ext cx="3107885" cy="2090646"/>
            <a:chOff x="2976889" y="2780940"/>
            <a:chExt cx="3107885" cy="209064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FA20719-0586-4C4C-92AB-D70247BF447C}"/>
                </a:ext>
              </a:extLst>
            </p:cNvPr>
            <p:cNvCxnSpPr>
              <a:cxnSpLocks/>
            </p:cNvCxnSpPr>
            <p:nvPr/>
          </p:nvCxnSpPr>
          <p:spPr>
            <a:xfrm>
              <a:off x="4160604" y="4206787"/>
              <a:ext cx="189813" cy="203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60A7C3-71C7-42B8-A8A8-6C7B5484B6AA}"/>
                </a:ext>
              </a:extLst>
            </p:cNvPr>
            <p:cNvSpPr txBox="1"/>
            <p:nvPr/>
          </p:nvSpPr>
          <p:spPr>
            <a:xfrm>
              <a:off x="3464502" y="3812366"/>
              <a:ext cx="1071127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000099"/>
                  </a:solidFill>
                </a:rPr>
                <a:t>No</a:t>
              </a:r>
              <a:br>
                <a:rPr lang="en-US" sz="1225" dirty="0">
                  <a:solidFill>
                    <a:srgbClr val="000099"/>
                  </a:solidFill>
                </a:rPr>
              </a:br>
              <a:r>
                <a:rPr lang="en-US" sz="1225" dirty="0">
                  <a:solidFill>
                    <a:srgbClr val="000099"/>
                  </a:solidFill>
                </a:rPr>
                <a:t>self-focusing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FE452C-A4B0-4D74-AD05-5E7B935A5E06}"/>
                </a:ext>
              </a:extLst>
            </p:cNvPr>
            <p:cNvSpPr txBox="1"/>
            <p:nvPr/>
          </p:nvSpPr>
          <p:spPr>
            <a:xfrm>
              <a:off x="4817984" y="3108891"/>
              <a:ext cx="109677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C00000"/>
                  </a:solidFill>
                </a:rPr>
                <a:t>Self-focusing</a:t>
              </a:r>
              <a:br>
                <a:rPr lang="en-US" sz="1225" dirty="0">
                  <a:solidFill>
                    <a:srgbClr val="C00000"/>
                  </a:solidFill>
                </a:rPr>
              </a:br>
              <a:r>
                <a:rPr lang="en-US" sz="1225" dirty="0">
                  <a:solidFill>
                    <a:srgbClr val="C00000"/>
                  </a:solidFill>
                </a:rPr>
                <a:t>(2.5 J)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4DE06B1-A6DB-4081-98DF-CBB18FF33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5214" y="3492413"/>
              <a:ext cx="232965" cy="213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069D60B-7FD8-4241-A758-EDB9B6B82003}"/>
                </a:ext>
              </a:extLst>
            </p:cNvPr>
            <p:cNvCxnSpPr>
              <a:cxnSpLocks/>
            </p:cNvCxnSpPr>
            <p:nvPr/>
          </p:nvCxnSpPr>
          <p:spPr>
            <a:xfrm>
              <a:off x="3484212" y="2996366"/>
              <a:ext cx="2426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27954F-C09E-4AF5-A81D-56C4E713960D}"/>
                </a:ext>
              </a:extLst>
            </p:cNvPr>
            <p:cNvSpPr txBox="1"/>
            <p:nvPr/>
          </p:nvSpPr>
          <p:spPr>
            <a:xfrm>
              <a:off x="4471399" y="2780940"/>
              <a:ext cx="667170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/>
                <a:t>75 mm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D31D622-0579-4875-B742-5ED4BAB29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889" y="3007063"/>
              <a:ext cx="3107885" cy="18645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4420" y="1273482"/>
            <a:ext cx="3107885" cy="2103506"/>
            <a:chOff x="6016839" y="2768080"/>
            <a:chExt cx="3107885" cy="210350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BDB0DF-C528-42AA-B019-79013713E4C5}"/>
                </a:ext>
              </a:extLst>
            </p:cNvPr>
            <p:cNvSpPr txBox="1"/>
            <p:nvPr/>
          </p:nvSpPr>
          <p:spPr>
            <a:xfrm>
              <a:off x="6408401" y="3694853"/>
              <a:ext cx="1159292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000099"/>
                  </a:solidFill>
                </a:rPr>
                <a:t>No self-phase</a:t>
              </a:r>
              <a:br>
                <a:rPr lang="en-US" sz="1225" dirty="0">
                  <a:solidFill>
                    <a:srgbClr val="000099"/>
                  </a:solidFill>
                </a:rPr>
              </a:br>
              <a:r>
                <a:rPr lang="en-US" sz="1225" dirty="0">
                  <a:solidFill>
                    <a:srgbClr val="000099"/>
                  </a:solidFill>
                </a:rPr>
                <a:t>modulation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A8E84FF-2FE7-4F15-A746-D2A45424B286}"/>
                </a:ext>
              </a:extLst>
            </p:cNvPr>
            <p:cNvCxnSpPr>
              <a:cxnSpLocks/>
            </p:cNvCxnSpPr>
            <p:nvPr/>
          </p:nvCxnSpPr>
          <p:spPr>
            <a:xfrm>
              <a:off x="6895696" y="4075081"/>
              <a:ext cx="478916" cy="335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1DB45E-D0F2-4843-B789-FF2250C622AF}"/>
                </a:ext>
              </a:extLst>
            </p:cNvPr>
            <p:cNvSpPr txBox="1"/>
            <p:nvPr/>
          </p:nvSpPr>
          <p:spPr>
            <a:xfrm>
              <a:off x="7840515" y="3536372"/>
              <a:ext cx="1196161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>
                  <a:solidFill>
                    <a:srgbClr val="C00000"/>
                  </a:solidFill>
                </a:rPr>
                <a:t>SPM (2.5 J,</a:t>
              </a:r>
              <a:br>
                <a:rPr lang="en-US" sz="1225" dirty="0">
                  <a:solidFill>
                    <a:srgbClr val="C00000"/>
                  </a:solidFill>
                </a:rPr>
              </a:br>
              <a:r>
                <a:rPr lang="en-US" sz="1225" dirty="0">
                  <a:solidFill>
                    <a:srgbClr val="C00000"/>
                  </a:solidFill>
                </a:rPr>
                <a:t>beam integral)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50011DA-7BFD-47A0-9332-9F4AF31B02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2233" y="3938309"/>
              <a:ext cx="262568" cy="269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3DE3192-AF68-42C4-8BC3-2940771B2F00}"/>
                </a:ext>
              </a:extLst>
            </p:cNvPr>
            <p:cNvCxnSpPr>
              <a:cxnSpLocks/>
            </p:cNvCxnSpPr>
            <p:nvPr/>
          </p:nvCxnSpPr>
          <p:spPr>
            <a:xfrm>
              <a:off x="6472313" y="2996366"/>
              <a:ext cx="2426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B6D49FD-2546-4AEA-B8DD-5F79BD8BD6B8}"/>
                </a:ext>
              </a:extLst>
            </p:cNvPr>
            <p:cNvSpPr txBox="1"/>
            <p:nvPr/>
          </p:nvSpPr>
          <p:spPr>
            <a:xfrm>
              <a:off x="7180017" y="2768080"/>
              <a:ext cx="1323183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5" dirty="0"/>
                <a:t>1 THz (~0.3 </a:t>
              </a:r>
              <a:r>
                <a:rPr lang="el-GR" sz="1225" dirty="0">
                  <a:latin typeface="Calibri" panose="020F0502020204030204" pitchFamily="34" charset="0"/>
                </a:rPr>
                <a:t>µ</a:t>
              </a:r>
              <a:r>
                <a:rPr lang="en-US" sz="1225" dirty="0"/>
                <a:t>m)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BDA9A4F-41DB-4358-B4CB-38DF3C5C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839" y="3007063"/>
              <a:ext cx="3107885" cy="1864523"/>
            </a:xfrm>
            <a:prstGeom prst="rect">
              <a:avLst/>
            </a:prstGeom>
          </p:spPr>
        </p:pic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A159D159-64FB-4651-9564-023B2865DFC5}"/>
              </a:ext>
            </a:extLst>
          </p:cNvPr>
          <p:cNvSpPr txBox="1">
            <a:spLocks/>
          </p:cNvSpPr>
          <p:nvPr/>
        </p:nvSpPr>
        <p:spPr>
          <a:xfrm>
            <a:off x="174037" y="3158799"/>
            <a:ext cx="11846978" cy="579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Now we are going to use this “parasitic” effect productively by compressing a self-chirped component and spatially filtering it out it via self-focusing with properly selected optical elements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67038" y="655148"/>
            <a:ext cx="159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n = n</a:t>
            </a:r>
            <a:r>
              <a:rPr lang="en-US" sz="2000" i="1" baseline="-25000" dirty="0"/>
              <a:t>0</a:t>
            </a:r>
            <a:r>
              <a:rPr lang="en-US" sz="2000" i="1" dirty="0"/>
              <a:t> + n</a:t>
            </a:r>
            <a:r>
              <a:rPr lang="en-US" sz="2000" i="1" baseline="-25000" dirty="0"/>
              <a:t>2</a:t>
            </a:r>
            <a:r>
              <a:rPr lang="en-US" sz="2000" i="1" dirty="0"/>
              <a:t>I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6" y="3866173"/>
            <a:ext cx="2433354" cy="18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80"/>
          <p:cNvCxnSpPr/>
          <p:nvPr/>
        </p:nvCxnSpPr>
        <p:spPr>
          <a:xfrm flipV="1">
            <a:off x="1568308" y="4053912"/>
            <a:ext cx="0" cy="18996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913233" y="4053912"/>
            <a:ext cx="0" cy="18996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9" y="3853334"/>
            <a:ext cx="5119714" cy="21995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3998" y="5953596"/>
            <a:ext cx="2084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Compressible portion of the pulse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731249" y="3754093"/>
            <a:ext cx="3021279" cy="2566766"/>
            <a:chOff x="8226551" y="3513498"/>
            <a:chExt cx="3525978" cy="3062467"/>
          </a:xfrm>
        </p:grpSpPr>
        <p:pic>
          <p:nvPicPr>
            <p:cNvPr id="85" name="Picture 84"/>
            <p:cNvPicPr>
              <a:picLocks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26551" y="3513498"/>
              <a:ext cx="3525978" cy="3062467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9220415" y="3619752"/>
              <a:ext cx="2282735" cy="697708"/>
              <a:chOff x="5339044" y="3550442"/>
              <a:chExt cx="2282735" cy="697708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435306" y="3590220"/>
                <a:ext cx="832808" cy="6306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71415" y="3582906"/>
                <a:ext cx="1250364" cy="630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339044" y="3550442"/>
                <a:ext cx="2039298" cy="69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Amplifier Output</a:t>
                </a:r>
              </a:p>
              <a:p>
                <a:pPr algn="r"/>
                <a:r>
                  <a:rPr lang="en-US" sz="800" dirty="0"/>
                  <a:t>	SPM Focused</a:t>
                </a:r>
                <a:br>
                  <a:rPr lang="en-US" sz="800" dirty="0"/>
                </a:br>
                <a:r>
                  <a:rPr lang="en-US" sz="800" dirty="0"/>
                  <a:t>Spatial Filtered</a:t>
                </a:r>
                <a:endParaRPr lang="en-US" sz="800" u="sng" dirty="0"/>
              </a:p>
              <a:p>
                <a:pPr algn="r"/>
                <a:r>
                  <a:rPr lang="en-US" sz="800" u="sng" dirty="0"/>
                  <a:t>Recompressed</a:t>
                </a:r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>
              <a:off x="9418823" y="5752620"/>
              <a:ext cx="4841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10562530" y="5748434"/>
              <a:ext cx="4841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0973507" y="5581054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1.7 ps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9744940" y="5089836"/>
              <a:ext cx="4841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10278970" y="5086476"/>
              <a:ext cx="4841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0737763" y="4937899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100 fs</a:t>
              </a:r>
            </a:p>
          </p:txBody>
        </p:sp>
      </p:grp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A159D159-64FB-4651-9564-023B2865DFC5}"/>
              </a:ext>
            </a:extLst>
          </p:cNvPr>
          <p:cNvSpPr txBox="1">
            <a:spLocks/>
          </p:cNvSpPr>
          <p:nvPr/>
        </p:nvSpPr>
        <p:spPr>
          <a:xfrm>
            <a:off x="344822" y="698978"/>
            <a:ext cx="11846978" cy="579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already observed  Kerr effect                       on the amplifier’s output window that leads to the beam’s spectral  self-chirping and spatial self-focusing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45BBE12-9F4C-4EDF-BB6F-BFE00166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AE00ED-7196-4CDD-93F7-711839584206}"/>
              </a:ext>
            </a:extLst>
          </p:cNvPr>
          <p:cNvSpPr/>
          <p:nvPr/>
        </p:nvSpPr>
        <p:spPr>
          <a:xfrm>
            <a:off x="1941808" y="2256315"/>
            <a:ext cx="982847" cy="1873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A7A346-AE6A-40EA-A27E-AC21C14EB944}"/>
              </a:ext>
            </a:extLst>
          </p:cNvPr>
          <p:cNvSpPr txBox="1"/>
          <p:nvPr/>
        </p:nvSpPr>
        <p:spPr>
          <a:xfrm>
            <a:off x="2634384" y="2034452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66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" t="7590" r="-1713" b="10876"/>
          <a:stretch/>
        </p:blipFill>
        <p:spPr>
          <a:xfrm rot="16200000">
            <a:off x="4825274" y="-1173581"/>
            <a:ext cx="1457396" cy="5500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" t="130" r="-1713" b="92303"/>
          <a:stretch/>
        </p:blipFill>
        <p:spPr>
          <a:xfrm rot="16200000">
            <a:off x="813337" y="1321951"/>
            <a:ext cx="1457396" cy="51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" t="66529" r="-1713" b="11089"/>
          <a:stretch/>
        </p:blipFill>
        <p:spPr>
          <a:xfrm rot="16200000">
            <a:off x="8330338" y="821607"/>
            <a:ext cx="1457396" cy="15098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97269" y="1124587"/>
            <a:ext cx="1049716" cy="1058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98159" y="1322044"/>
            <a:ext cx="647935" cy="66349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637133" y="1461162"/>
            <a:ext cx="4021090" cy="405421"/>
          </a:xfrm>
          <a:custGeom>
            <a:avLst/>
            <a:gdLst>
              <a:gd name="connsiteX0" fmla="*/ 4039 w 1775689"/>
              <a:gd name="connsiteY0" fmla="*/ 0 h 168275"/>
              <a:gd name="connsiteX1" fmla="*/ 1775689 w 1775689"/>
              <a:gd name="connsiteY1" fmla="*/ 82550 h 168275"/>
              <a:gd name="connsiteX2" fmla="*/ 1775689 w 1775689"/>
              <a:gd name="connsiteY2" fmla="*/ 82550 h 168275"/>
              <a:gd name="connsiteX3" fmla="*/ 864 w 1775689"/>
              <a:gd name="connsiteY3" fmla="*/ 168275 h 168275"/>
              <a:gd name="connsiteX4" fmla="*/ 864 w 1775689"/>
              <a:gd name="connsiteY4" fmla="*/ 168275 h 168275"/>
              <a:gd name="connsiteX5" fmla="*/ 4039 w 1775689"/>
              <a:gd name="connsiteY5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689" h="168275">
                <a:moveTo>
                  <a:pt x="4039" y="0"/>
                </a:moveTo>
                <a:lnTo>
                  <a:pt x="1775689" y="82550"/>
                </a:lnTo>
                <a:lnTo>
                  <a:pt x="1775689" y="82550"/>
                </a:lnTo>
                <a:lnTo>
                  <a:pt x="864" y="168275"/>
                </a:lnTo>
                <a:lnTo>
                  <a:pt x="864" y="168275"/>
                </a:lnTo>
                <a:cubicBezTo>
                  <a:pt x="-194" y="109008"/>
                  <a:pt x="-1253" y="49742"/>
                  <a:pt x="4039" y="0"/>
                </a:cubicBezTo>
                <a:close/>
              </a:path>
            </a:pathLst>
          </a:custGeom>
          <a:solidFill>
            <a:srgbClr val="FF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05886" y="851927"/>
            <a:ext cx="1560182" cy="1457396"/>
            <a:chOff x="2295336" y="1673640"/>
            <a:chExt cx="688967" cy="604911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2295336" y="1673640"/>
              <a:ext cx="688967" cy="604911"/>
              <a:chOff x="1689107" y="1304626"/>
              <a:chExt cx="688967" cy="60491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76" t="130" r="-1713" b="92303"/>
              <a:stretch/>
            </p:blipFill>
            <p:spPr>
              <a:xfrm rot="16200000">
                <a:off x="1499361" y="1494372"/>
                <a:ext cx="604911" cy="225419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1914526" y="1419225"/>
                <a:ext cx="463548" cy="4393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466975" y="1908175"/>
              <a:ext cx="112280" cy="2063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 flipH="1">
            <a:off x="5538614" y="1425429"/>
            <a:ext cx="5191327" cy="457774"/>
          </a:xfrm>
          <a:custGeom>
            <a:avLst/>
            <a:gdLst>
              <a:gd name="connsiteX0" fmla="*/ 4039 w 1775689"/>
              <a:gd name="connsiteY0" fmla="*/ 0 h 168275"/>
              <a:gd name="connsiteX1" fmla="*/ 1775689 w 1775689"/>
              <a:gd name="connsiteY1" fmla="*/ 82550 h 168275"/>
              <a:gd name="connsiteX2" fmla="*/ 1775689 w 1775689"/>
              <a:gd name="connsiteY2" fmla="*/ 82550 h 168275"/>
              <a:gd name="connsiteX3" fmla="*/ 864 w 1775689"/>
              <a:gd name="connsiteY3" fmla="*/ 168275 h 168275"/>
              <a:gd name="connsiteX4" fmla="*/ 864 w 1775689"/>
              <a:gd name="connsiteY4" fmla="*/ 168275 h 168275"/>
              <a:gd name="connsiteX5" fmla="*/ 4039 w 1775689"/>
              <a:gd name="connsiteY5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689" h="168275">
                <a:moveTo>
                  <a:pt x="4039" y="0"/>
                </a:moveTo>
                <a:lnTo>
                  <a:pt x="1775689" y="82550"/>
                </a:lnTo>
                <a:lnTo>
                  <a:pt x="1775689" y="82550"/>
                </a:lnTo>
                <a:lnTo>
                  <a:pt x="864" y="168275"/>
                </a:lnTo>
                <a:lnTo>
                  <a:pt x="864" y="168275"/>
                </a:lnTo>
                <a:cubicBezTo>
                  <a:pt x="-194" y="109008"/>
                  <a:pt x="-1253" y="49742"/>
                  <a:pt x="4039" y="0"/>
                </a:cubicBezTo>
                <a:close/>
              </a:path>
            </a:pathLst>
          </a:cu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32DA03A-DAED-4945-98F1-D85408C178BA}"/>
              </a:ext>
            </a:extLst>
          </p:cNvPr>
          <p:cNvSpPr txBox="1">
            <a:spLocks/>
          </p:cNvSpPr>
          <p:nvPr/>
        </p:nvSpPr>
        <p:spPr>
          <a:xfrm>
            <a:off x="125485" y="204184"/>
            <a:ext cx="117122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Subscale NLPC test using a fraction of the laser output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713838" y="2610435"/>
            <a:ext cx="2224946" cy="1597299"/>
            <a:chOff x="11873119" y="2699241"/>
            <a:chExt cx="3428571" cy="25714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40638A-7F9D-41CB-8A97-A1A13F6C3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3119" y="2699241"/>
              <a:ext cx="3428571" cy="257142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2FDE0C7-7DE8-48E6-9305-A60A2ACDCBBB}"/>
                </a:ext>
              </a:extLst>
            </p:cNvPr>
            <p:cNvSpPr/>
            <p:nvPr/>
          </p:nvSpPr>
          <p:spPr>
            <a:xfrm>
              <a:off x="14098065" y="3673371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160 fs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B4FE937-1AE9-4E58-8B72-C25B0DE75409}"/>
                </a:ext>
              </a:extLst>
            </p:cNvPr>
            <p:cNvCxnSpPr/>
            <p:nvPr/>
          </p:nvCxnSpPr>
          <p:spPr>
            <a:xfrm>
              <a:off x="13412566" y="3897709"/>
              <a:ext cx="3333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5B9E9D6-2E82-4B7E-99DC-C6B7A9EE5D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17378" y="3897709"/>
              <a:ext cx="3333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1075304" y="279252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0.3J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69417A-08AB-444B-AE13-41D82B6B763E}"/>
              </a:ext>
            </a:extLst>
          </p:cNvPr>
          <p:cNvCxnSpPr>
            <a:cxnSpLocks/>
          </p:cNvCxnSpPr>
          <p:nvPr/>
        </p:nvCxnSpPr>
        <p:spPr>
          <a:xfrm>
            <a:off x="2269428" y="2375421"/>
            <a:ext cx="341973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2786AC-2928-4F68-AF94-F1EB6C746544}"/>
              </a:ext>
            </a:extLst>
          </p:cNvPr>
          <p:cNvCxnSpPr>
            <a:cxnSpLocks/>
          </p:cNvCxnSpPr>
          <p:nvPr/>
        </p:nvCxnSpPr>
        <p:spPr>
          <a:xfrm>
            <a:off x="5654630" y="2372083"/>
            <a:ext cx="445686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BF977B4-2FF1-48EC-9D19-43620B6B070B}"/>
              </a:ext>
            </a:extLst>
          </p:cNvPr>
          <p:cNvSpPr txBox="1"/>
          <p:nvPr/>
        </p:nvSpPr>
        <p:spPr>
          <a:xfrm>
            <a:off x="3038900" y="23495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8D364E-2BFE-415E-B5EC-DA6C78DB5515}"/>
              </a:ext>
            </a:extLst>
          </p:cNvPr>
          <p:cNvSpPr txBox="1"/>
          <p:nvPr/>
        </p:nvSpPr>
        <p:spPr>
          <a:xfrm>
            <a:off x="7353655" y="23638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7.5 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121C30-088C-4F00-BE67-BE5F7C159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7" y="4283495"/>
            <a:ext cx="2112765" cy="15845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82C188-949B-467F-A1D1-0D1E6E669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969" y="4283495"/>
            <a:ext cx="2150095" cy="161257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1627" y="2642847"/>
            <a:ext cx="2130930" cy="1480130"/>
            <a:chOff x="6677322" y="4090317"/>
            <a:chExt cx="3428571" cy="257142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C8888C1-3D8E-4824-9005-D35BCB311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7322" y="4090317"/>
              <a:ext cx="3428571" cy="257142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925A94-5EE2-4FB7-972C-2AAF1A00DDBE}"/>
                </a:ext>
              </a:extLst>
            </p:cNvPr>
            <p:cNvSpPr/>
            <p:nvPr/>
          </p:nvSpPr>
          <p:spPr>
            <a:xfrm>
              <a:off x="7842381" y="5310664"/>
              <a:ext cx="1601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FWHM = 2 ps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B042C4C-E87A-40BC-9F17-3CC11AD26A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8356" y="5267983"/>
              <a:ext cx="88106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42035" y="28066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1J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D929331-5218-4FF5-8E95-D7024E314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642" y="4313975"/>
            <a:ext cx="2126678" cy="15950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B324DFB-24E3-45DF-8945-9422D1C62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3838" y="4298740"/>
            <a:ext cx="2202638" cy="16519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A25B8B3-8BDA-4521-AB7A-53C494BAE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9642" y="2682782"/>
            <a:ext cx="2131408" cy="15985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C8888C1-3D8E-4824-9005-D35BCB311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579" y="2657984"/>
            <a:ext cx="2130930" cy="14801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33590" y="1492092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TW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87190" y="1492092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 TW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61C595-A421-4CAD-93A7-E796C8BBFE11}"/>
              </a:ext>
            </a:extLst>
          </p:cNvPr>
          <p:cNvSpPr txBox="1"/>
          <p:nvPr/>
        </p:nvSpPr>
        <p:spPr>
          <a:xfrm>
            <a:off x="2103304" y="1750605"/>
            <a:ext cx="155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ZnSe</a:t>
            </a:r>
            <a:r>
              <a:rPr lang="en-US" sz="1200" dirty="0"/>
              <a:t> </a:t>
            </a:r>
          </a:p>
          <a:p>
            <a:r>
              <a:rPr lang="en-US" sz="1200" dirty="0"/>
              <a:t>12mm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A5ECB6-4C4E-4F1F-AAC2-7A6DDACA5F69}"/>
              </a:ext>
            </a:extLst>
          </p:cNvPr>
          <p:cNvSpPr txBox="1"/>
          <p:nvPr/>
        </p:nvSpPr>
        <p:spPr>
          <a:xfrm>
            <a:off x="9933718" y="187634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NaCl</a:t>
            </a:r>
            <a:endParaRPr lang="en-US" sz="1200" dirty="0"/>
          </a:p>
          <a:p>
            <a:r>
              <a:rPr lang="en-US" sz="1200" dirty="0"/>
              <a:t>60mm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69428" y="5957365"/>
            <a:ext cx="69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Upon completion of this test, we will plan the full-scale implementation where NLPC is imbedded into the ATF transport 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Starting with 5 TW, compressing to 15 TW might be feasible.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5DF31-963E-4E85-A2FE-71EDF3AA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96796" y="1583851"/>
            <a:ext cx="103535" cy="130143"/>
            <a:chOff x="5817126" y="3139466"/>
            <a:chExt cx="103535" cy="517165"/>
          </a:xfrm>
        </p:grpSpPr>
        <p:grpSp>
          <p:nvGrpSpPr>
            <p:cNvPr id="48" name="Group 47"/>
            <p:cNvGrpSpPr/>
            <p:nvPr/>
          </p:nvGrpSpPr>
          <p:grpSpPr>
            <a:xfrm>
              <a:off x="5817126" y="3139466"/>
              <a:ext cx="103534" cy="517165"/>
              <a:chOff x="3082923" y="1803188"/>
              <a:chExt cx="45720" cy="214656"/>
            </a:xfrm>
          </p:grpSpPr>
          <p:sp>
            <p:nvSpPr>
              <p:cNvPr id="50" name="Isosceles Triangle 49"/>
              <p:cNvSpPr/>
              <p:nvPr/>
            </p:nvSpPr>
            <p:spPr>
              <a:xfrm>
                <a:off x="3082923" y="1910516"/>
                <a:ext cx="45719" cy="10732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 flipV="1">
                <a:off x="3082924" y="1803188"/>
                <a:ext cx="45719" cy="10732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817127" y="3346192"/>
              <a:ext cx="103534" cy="147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93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04" y="20296"/>
            <a:ext cx="11105321" cy="1325563"/>
          </a:xfrm>
        </p:spPr>
        <p:txBody>
          <a:bodyPr/>
          <a:lstStyle/>
          <a:p>
            <a:r>
              <a:rPr lang="en-US" dirty="0"/>
              <a:t>Flexible polarization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118422" y="249973"/>
            <a:ext cx="6790632" cy="5330535"/>
            <a:chOff x="771710" y="1353957"/>
            <a:chExt cx="6790632" cy="5330535"/>
          </a:xfrm>
        </p:grpSpPr>
        <p:grpSp>
          <p:nvGrpSpPr>
            <p:cNvPr id="80" name="Group 79"/>
            <p:cNvGrpSpPr/>
            <p:nvPr/>
          </p:nvGrpSpPr>
          <p:grpSpPr>
            <a:xfrm rot="3688986">
              <a:off x="3053281" y="1391297"/>
              <a:ext cx="3714602" cy="3639922"/>
              <a:chOff x="6151808" y="-1976522"/>
              <a:chExt cx="3714602" cy="3639922"/>
            </a:xfrm>
          </p:grpSpPr>
          <p:grpSp>
            <p:nvGrpSpPr>
              <p:cNvPr id="58" name="Group 57"/>
              <p:cNvGrpSpPr/>
              <p:nvPr/>
            </p:nvGrpSpPr>
            <p:grpSpPr>
              <a:xfrm rot="13497979">
                <a:off x="6151808" y="-1589994"/>
                <a:ext cx="3046860" cy="2320406"/>
                <a:chOff x="625308" y="1309987"/>
                <a:chExt cx="3046860" cy="2320406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198" t="7747" r="79207" b="70466"/>
                <a:stretch/>
              </p:blipFill>
              <p:spPr>
                <a:xfrm rot="16200000" flipV="1">
                  <a:off x="1037428" y="995653"/>
                  <a:ext cx="2297595" cy="2971884"/>
                </a:xfrm>
                <a:prstGeom prst="rect">
                  <a:avLst/>
                </a:prstGeom>
              </p:spPr>
            </p:pic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61101" y="2569032"/>
                  <a:ext cx="1742465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403566" y="2569033"/>
                  <a:ext cx="0" cy="10613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905691" y="1309987"/>
                  <a:ext cx="840492" cy="125904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/>
                <p:cNvSpPr/>
                <p:nvPr/>
              </p:nvSpPr>
              <p:spPr>
                <a:xfrm>
                  <a:off x="625308" y="1309987"/>
                  <a:ext cx="280383" cy="380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ed Rectangle 75"/>
              <p:cNvSpPr/>
              <p:nvPr/>
            </p:nvSpPr>
            <p:spPr>
              <a:xfrm>
                <a:off x="7339166" y="-1976522"/>
                <a:ext cx="1431318" cy="29505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912606" y="29705"/>
                <a:ext cx="586812" cy="317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279598" y="1345764"/>
                <a:ext cx="586812" cy="317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878473" y="-1711358"/>
                <a:ext cx="586812" cy="317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71710" y="1506956"/>
              <a:ext cx="6790632" cy="5177536"/>
              <a:chOff x="653263" y="1519232"/>
              <a:chExt cx="6790632" cy="5177536"/>
            </a:xfrm>
          </p:grpSpPr>
          <p:grpSp>
            <p:nvGrpSpPr>
              <p:cNvPr id="42" name="Group 41"/>
              <p:cNvGrpSpPr/>
              <p:nvPr/>
            </p:nvGrpSpPr>
            <p:grpSpPr>
              <a:xfrm rot="9149639">
                <a:off x="1160688" y="4376362"/>
                <a:ext cx="3046860" cy="2320406"/>
                <a:chOff x="625308" y="1309987"/>
                <a:chExt cx="3046860" cy="2320406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198" t="7747" r="79207" b="70466"/>
                <a:stretch/>
              </p:blipFill>
              <p:spPr>
                <a:xfrm rot="16200000" flipV="1">
                  <a:off x="1037428" y="995653"/>
                  <a:ext cx="2297595" cy="2971884"/>
                </a:xfrm>
                <a:prstGeom prst="rect">
                  <a:avLst/>
                </a:prstGeom>
              </p:spPr>
            </p:pic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1101" y="2569032"/>
                  <a:ext cx="1742465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2403566" y="2569033"/>
                  <a:ext cx="0" cy="10613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905691" y="1309987"/>
                  <a:ext cx="840492" cy="125904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625308" y="1309987"/>
                  <a:ext cx="280383" cy="380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777708" y="1519232"/>
                <a:ext cx="3046860" cy="2320406"/>
                <a:chOff x="625308" y="1309987"/>
                <a:chExt cx="3046860" cy="2320406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198" t="7747" r="79207" b="70466"/>
                <a:stretch/>
              </p:blipFill>
              <p:spPr>
                <a:xfrm rot="16200000" flipV="1">
                  <a:off x="1037428" y="995653"/>
                  <a:ext cx="2297595" cy="2971884"/>
                </a:xfrm>
                <a:prstGeom prst="rect">
                  <a:avLst/>
                </a:prstGeom>
              </p:spPr>
            </p:pic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1101" y="2569032"/>
                  <a:ext cx="1742465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03566" y="2569033"/>
                  <a:ext cx="0" cy="10613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905691" y="1309987"/>
                  <a:ext cx="840492" cy="125904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/>
                <p:cNvSpPr/>
                <p:nvPr/>
              </p:nvSpPr>
              <p:spPr>
                <a:xfrm>
                  <a:off x="625308" y="1309987"/>
                  <a:ext cx="280383" cy="380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Freeform 50"/>
              <p:cNvSpPr/>
              <p:nvPr/>
            </p:nvSpPr>
            <p:spPr>
              <a:xfrm>
                <a:off x="653263" y="2232364"/>
                <a:ext cx="2512380" cy="1154097"/>
              </a:xfrm>
              <a:custGeom>
                <a:avLst/>
                <a:gdLst>
                  <a:gd name="connsiteX0" fmla="*/ 1349405 w 2512380"/>
                  <a:gd name="connsiteY0" fmla="*/ 0 h 1154097"/>
                  <a:gd name="connsiteX1" fmla="*/ 0 w 2512380"/>
                  <a:gd name="connsiteY1" fmla="*/ 0 h 1154097"/>
                  <a:gd name="connsiteX2" fmla="*/ 0 w 2512380"/>
                  <a:gd name="connsiteY2" fmla="*/ 1154097 h 1154097"/>
                  <a:gd name="connsiteX3" fmla="*/ 2512380 w 2512380"/>
                  <a:gd name="connsiteY3" fmla="*/ 1145219 h 1154097"/>
                  <a:gd name="connsiteX4" fmla="*/ 2414726 w 2512380"/>
                  <a:gd name="connsiteY4" fmla="*/ 1012054 h 1154097"/>
                  <a:gd name="connsiteX5" fmla="*/ 2352582 w 2512380"/>
                  <a:gd name="connsiteY5" fmla="*/ 967666 h 1154097"/>
                  <a:gd name="connsiteX6" fmla="*/ 2334827 w 2512380"/>
                  <a:gd name="connsiteY6" fmla="*/ 949910 h 1154097"/>
                  <a:gd name="connsiteX7" fmla="*/ 2308194 w 2512380"/>
                  <a:gd name="connsiteY7" fmla="*/ 932155 h 1154097"/>
                  <a:gd name="connsiteX8" fmla="*/ 2290438 w 2512380"/>
                  <a:gd name="connsiteY8" fmla="*/ 914400 h 1154097"/>
                  <a:gd name="connsiteX9" fmla="*/ 2263805 w 2512380"/>
                  <a:gd name="connsiteY9" fmla="*/ 905522 h 1154097"/>
                  <a:gd name="connsiteX10" fmla="*/ 1349405 w 2512380"/>
                  <a:gd name="connsiteY10" fmla="*/ 0 h 115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2380" h="1154097">
                    <a:moveTo>
                      <a:pt x="1349405" y="0"/>
                    </a:moveTo>
                    <a:lnTo>
                      <a:pt x="0" y="0"/>
                    </a:lnTo>
                    <a:lnTo>
                      <a:pt x="0" y="1154097"/>
                    </a:lnTo>
                    <a:lnTo>
                      <a:pt x="2512380" y="1145219"/>
                    </a:lnTo>
                    <a:lnTo>
                      <a:pt x="2414726" y="1012054"/>
                    </a:lnTo>
                    <a:cubicBezTo>
                      <a:pt x="2394011" y="997258"/>
                      <a:pt x="2372676" y="983295"/>
                      <a:pt x="2352582" y="967666"/>
                    </a:cubicBezTo>
                    <a:cubicBezTo>
                      <a:pt x="2345975" y="962527"/>
                      <a:pt x="2341363" y="955139"/>
                      <a:pt x="2334827" y="949910"/>
                    </a:cubicBezTo>
                    <a:cubicBezTo>
                      <a:pt x="2326496" y="943245"/>
                      <a:pt x="2316526" y="938820"/>
                      <a:pt x="2308194" y="932155"/>
                    </a:cubicBezTo>
                    <a:cubicBezTo>
                      <a:pt x="2301658" y="926926"/>
                      <a:pt x="2297615" y="918706"/>
                      <a:pt x="2290438" y="914400"/>
                    </a:cubicBezTo>
                    <a:cubicBezTo>
                      <a:pt x="2282414" y="909585"/>
                      <a:pt x="2263805" y="905522"/>
                      <a:pt x="2263805" y="905522"/>
                    </a:cubicBezTo>
                    <a:lnTo>
                      <a:pt x="1349405" y="0"/>
                    </a:lnTo>
                    <a:close/>
                  </a:path>
                </a:pathLst>
              </a:custGeom>
              <a:solidFill>
                <a:srgbClr val="FF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>
              <a:xfrm rot="-2700000">
                <a:off x="2535852" y="1775519"/>
                <a:ext cx="232386" cy="185597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541319" y="2719449"/>
                <a:ext cx="9347" cy="19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5" idx="1"/>
              </p:cNvCxnSpPr>
              <p:nvPr/>
            </p:nvCxnSpPr>
            <p:spPr>
              <a:xfrm>
                <a:off x="4829710" y="2820067"/>
                <a:ext cx="1689485" cy="17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>
                <a:spLocks noChangeAspect="1"/>
              </p:cNvSpPr>
              <p:nvPr/>
            </p:nvSpPr>
            <p:spPr>
              <a:xfrm rot="3720000" flipH="1" flipV="1">
                <a:off x="4574407" y="1279086"/>
                <a:ext cx="347476" cy="277515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777075" y="2185059"/>
                <a:ext cx="3666820" cy="1187533"/>
              </a:xfrm>
              <a:custGeom>
                <a:avLst/>
                <a:gdLst>
                  <a:gd name="connsiteX0" fmla="*/ 0 w 3491345"/>
                  <a:gd name="connsiteY0" fmla="*/ 1187533 h 1187533"/>
                  <a:gd name="connsiteX1" fmla="*/ 3491345 w 3491345"/>
                  <a:gd name="connsiteY1" fmla="*/ 1163782 h 1187533"/>
                  <a:gd name="connsiteX2" fmla="*/ 3491345 w 3491345"/>
                  <a:gd name="connsiteY2" fmla="*/ 1163782 h 1187533"/>
                  <a:gd name="connsiteX3" fmla="*/ 3479470 w 3491345"/>
                  <a:gd name="connsiteY3" fmla="*/ 0 h 1187533"/>
                  <a:gd name="connsiteX4" fmla="*/ 2113807 w 3491345"/>
                  <a:gd name="connsiteY4" fmla="*/ 11876 h 1187533"/>
                  <a:gd name="connsiteX5" fmla="*/ 0 w 3491345"/>
                  <a:gd name="connsiteY5" fmla="*/ 1187533 h 118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1345" h="1187533">
                    <a:moveTo>
                      <a:pt x="0" y="1187533"/>
                    </a:moveTo>
                    <a:lnTo>
                      <a:pt x="3491345" y="1163782"/>
                    </a:lnTo>
                    <a:lnTo>
                      <a:pt x="3491345" y="1163782"/>
                    </a:lnTo>
                    <a:lnTo>
                      <a:pt x="3479470" y="0"/>
                    </a:lnTo>
                    <a:lnTo>
                      <a:pt x="2113807" y="11876"/>
                    </a:lnTo>
                    <a:lnTo>
                      <a:pt x="0" y="1187533"/>
                    </a:lnTo>
                    <a:close/>
                  </a:path>
                </a:pathLst>
              </a:custGeom>
              <a:solidFill>
                <a:srgbClr val="FF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771227" y="3372592"/>
                <a:ext cx="1323458" cy="2434441"/>
              </a:xfrm>
              <a:custGeom>
                <a:avLst/>
                <a:gdLst>
                  <a:gd name="connsiteX0" fmla="*/ 0 w 1460665"/>
                  <a:gd name="connsiteY0" fmla="*/ 1983179 h 2434441"/>
                  <a:gd name="connsiteX1" fmla="*/ 23751 w 1460665"/>
                  <a:gd name="connsiteY1" fmla="*/ 0 h 2434441"/>
                  <a:gd name="connsiteX2" fmla="*/ 1460665 w 1460665"/>
                  <a:gd name="connsiteY2" fmla="*/ 0 h 2434441"/>
                  <a:gd name="connsiteX3" fmla="*/ 1425039 w 1460665"/>
                  <a:gd name="connsiteY3" fmla="*/ 2434441 h 2434441"/>
                  <a:gd name="connsiteX4" fmla="*/ 0 w 1460665"/>
                  <a:gd name="connsiteY4" fmla="*/ 1983179 h 243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665" h="2434441">
                    <a:moveTo>
                      <a:pt x="0" y="1983179"/>
                    </a:moveTo>
                    <a:lnTo>
                      <a:pt x="23751" y="0"/>
                    </a:lnTo>
                    <a:lnTo>
                      <a:pt x="1460665" y="0"/>
                    </a:lnTo>
                    <a:lnTo>
                      <a:pt x="1425039" y="2434441"/>
                    </a:lnTo>
                    <a:lnTo>
                      <a:pt x="0" y="1983179"/>
                    </a:lnTo>
                    <a:close/>
                  </a:path>
                </a:pathLst>
              </a:custGeom>
              <a:solidFill>
                <a:srgbClr val="FF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066822" y="3360717"/>
                <a:ext cx="1911928" cy="2303813"/>
              </a:xfrm>
              <a:custGeom>
                <a:avLst/>
                <a:gdLst>
                  <a:gd name="connsiteX0" fmla="*/ 665019 w 1911928"/>
                  <a:gd name="connsiteY0" fmla="*/ 0 h 2303813"/>
                  <a:gd name="connsiteX1" fmla="*/ 1911928 w 1911928"/>
                  <a:gd name="connsiteY1" fmla="*/ 0 h 2303813"/>
                  <a:gd name="connsiteX2" fmla="*/ 0 w 1911928"/>
                  <a:gd name="connsiteY2" fmla="*/ 2303813 h 2303813"/>
                  <a:gd name="connsiteX3" fmla="*/ 11876 w 1911928"/>
                  <a:gd name="connsiteY3" fmla="*/ 653143 h 2303813"/>
                  <a:gd name="connsiteX4" fmla="*/ 665019 w 1911928"/>
                  <a:gd name="connsiteY4" fmla="*/ 0 h 230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928" h="2303813">
                    <a:moveTo>
                      <a:pt x="665019" y="0"/>
                    </a:moveTo>
                    <a:lnTo>
                      <a:pt x="1911928" y="0"/>
                    </a:lnTo>
                    <a:lnTo>
                      <a:pt x="0" y="2303813"/>
                    </a:lnTo>
                    <a:cubicBezTo>
                      <a:pt x="3959" y="1753590"/>
                      <a:pt x="7917" y="1203366"/>
                      <a:pt x="11876" y="653143"/>
                    </a:cubicBezTo>
                    <a:lnTo>
                      <a:pt x="665019" y="0"/>
                    </a:lnTo>
                    <a:close/>
                  </a:path>
                </a:pathLst>
              </a:custGeom>
              <a:solidFill>
                <a:srgbClr val="FF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>
                <a:spLocks noChangeAspect="1"/>
              </p:cNvSpPr>
              <p:nvPr/>
            </p:nvSpPr>
            <p:spPr>
              <a:xfrm rot="-4320000">
                <a:off x="2273909" y="4758819"/>
                <a:ext cx="232386" cy="185597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068429" y="1650866"/>
            <a:ext cx="1916621" cy="186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6968152" y="1676478"/>
            <a:ext cx="5055" cy="27686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21125" y="1676478"/>
            <a:ext cx="2309165" cy="27249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325204" y="1693152"/>
            <a:ext cx="1916621" cy="186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13A6D5B-3DAE-49C7-8659-54A22D157D00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9" b="764"/>
          <a:stretch/>
        </p:blipFill>
        <p:spPr>
          <a:xfrm>
            <a:off x="1383959" y="3263219"/>
            <a:ext cx="4249696" cy="2787646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1380807" y="3362142"/>
            <a:ext cx="976225" cy="470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500125" y="683077"/>
            <a:ext cx="3992187" cy="3022029"/>
            <a:chOff x="283904" y="2224111"/>
            <a:chExt cx="4675561" cy="3567723"/>
          </a:xfrm>
        </p:grpSpPr>
        <p:grpSp>
          <p:nvGrpSpPr>
            <p:cNvPr id="92" name="Group 91"/>
            <p:cNvGrpSpPr/>
            <p:nvPr/>
          </p:nvGrpSpPr>
          <p:grpSpPr>
            <a:xfrm>
              <a:off x="283904" y="2587836"/>
              <a:ext cx="4550755" cy="2771729"/>
              <a:chOff x="5494347" y="1885951"/>
              <a:chExt cx="6120882" cy="426845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52EB42-E4D4-4A3C-A2E4-4E366726FD5D}"/>
                  </a:ext>
                </a:extLst>
              </p:cNvPr>
              <p:cNvGrpSpPr/>
              <p:nvPr/>
            </p:nvGrpSpPr>
            <p:grpSpPr>
              <a:xfrm>
                <a:off x="6414988" y="3140475"/>
                <a:ext cx="2149094" cy="2793391"/>
                <a:chOff x="6056268" y="2597015"/>
                <a:chExt cx="2761180" cy="4064579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0988C525-96DF-4710-B844-798F91D2C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56268" y="2597015"/>
                  <a:ext cx="17960" cy="40645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BC3F573-B6D8-414B-A456-141E52A5C5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6661593"/>
                  <a:ext cx="27071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21392D60-93A8-4368-8EBF-4F5AC82A9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2600750"/>
                  <a:ext cx="2721448" cy="28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F5EF7E62-B8EF-44F5-9CEC-3BBBCCF4E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803111" y="2629472"/>
                  <a:ext cx="14336" cy="40321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5E85AC8-0ED8-44ED-A672-5EE8E23CDD4E}"/>
                  </a:ext>
                </a:extLst>
              </p:cNvPr>
              <p:cNvGrpSpPr/>
              <p:nvPr/>
            </p:nvGrpSpPr>
            <p:grpSpPr>
              <a:xfrm>
                <a:off x="8397009" y="2244283"/>
                <a:ext cx="2842492" cy="2772221"/>
                <a:chOff x="6092824" y="2627819"/>
                <a:chExt cx="3652067" cy="4033775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6D5D455-BA45-4E61-B272-B0C188D9A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2824" y="2627819"/>
                  <a:ext cx="3176" cy="40337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4100465-968B-486A-BB77-0DF443621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6661593"/>
                  <a:ext cx="25996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1781F48-DBE7-4CE7-8D27-ADA92D3C7B22}"/>
                    </a:ext>
                  </a:extLst>
                </p:cNvPr>
                <p:cNvCxnSpPr/>
                <p:nvPr/>
              </p:nvCxnSpPr>
              <p:spPr>
                <a:xfrm>
                  <a:off x="6096000" y="2676773"/>
                  <a:ext cx="36488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8F26222E-096A-437A-B0AD-C05494C7D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95619" y="2627819"/>
                  <a:ext cx="4354" cy="40337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77C364F-B258-4A38-8905-E4D3C20D8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1340" y="2264233"/>
                <a:ext cx="1284447" cy="929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EFFE76E-B21F-4491-BD5E-26FCD43E21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3503" y="2273529"/>
                <a:ext cx="1953716" cy="368646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F08176E-A90E-4822-A0AC-D6D629F65A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5271" y="2311572"/>
                <a:ext cx="3928392" cy="361223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2959FE8-1D7C-49CF-AE5D-163E377107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96920" y="2276647"/>
                <a:ext cx="755757" cy="256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EC095AB-5EA6-4973-90A0-9282471971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8798" y="2249271"/>
                <a:ext cx="2006989" cy="9396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778B813-F552-4D2E-82FD-E02575880B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3883" y="5016503"/>
                <a:ext cx="1973126" cy="963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63D068D-BEC4-4E4C-BD92-0A679871E4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0671" y="2244283"/>
                <a:ext cx="1961338" cy="9446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C7CFC7-338C-4D92-AA6A-A4AD84C02F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1163" y="5016503"/>
                <a:ext cx="1994235" cy="963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C48DA3E-6BE8-4107-9270-7290E049A418}"/>
                  </a:ext>
                </a:extLst>
              </p:cNvPr>
              <p:cNvSpPr/>
              <p:nvPr/>
            </p:nvSpPr>
            <p:spPr>
              <a:xfrm rot="1980849">
                <a:off x="7515621" y="2017665"/>
                <a:ext cx="1762778" cy="484565"/>
              </a:xfrm>
              <a:prstGeom prst="ellipse">
                <a:avLst/>
              </a:prstGeom>
              <a:solidFill>
                <a:srgbClr val="FFC000">
                  <a:alpha val="4902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D4B9982-FADB-4B8A-A73B-BBC82D346A48}"/>
                  </a:ext>
                </a:extLst>
              </p:cNvPr>
              <p:cNvSpPr/>
              <p:nvPr/>
            </p:nvSpPr>
            <p:spPr>
              <a:xfrm rot="1582027">
                <a:off x="5494347" y="5760492"/>
                <a:ext cx="1814344" cy="393916"/>
              </a:xfrm>
              <a:prstGeom prst="ellipse">
                <a:avLst/>
              </a:prstGeom>
              <a:solidFill>
                <a:schemeClr val="bg1">
                  <a:lumMod val="65000"/>
                  <a:alpha val="4902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7DDD2E-FF84-4E45-B255-1625526276C9}"/>
                  </a:ext>
                </a:extLst>
              </p:cNvPr>
              <p:cNvSpPr txBox="1"/>
              <p:nvPr/>
            </p:nvSpPr>
            <p:spPr>
              <a:xfrm>
                <a:off x="6997200" y="3425481"/>
                <a:ext cx="862449" cy="568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16”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4C14DA-275E-434A-A24F-433F6BC06B03}"/>
                  </a:ext>
                </a:extLst>
              </p:cNvPr>
              <p:cNvSpPr txBox="1"/>
              <p:nvPr/>
            </p:nvSpPr>
            <p:spPr>
              <a:xfrm>
                <a:off x="9461480" y="5371206"/>
                <a:ext cx="939016" cy="568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11.3”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5910C76-F374-4163-A8B9-426165FCB2E3}"/>
                  </a:ext>
                </a:extLst>
              </p:cNvPr>
              <p:cNvSpPr/>
              <p:nvPr/>
            </p:nvSpPr>
            <p:spPr>
              <a:xfrm rot="20518317">
                <a:off x="9166202" y="1885951"/>
                <a:ext cx="2449027" cy="811035"/>
              </a:xfrm>
              <a:prstGeom prst="ellipse">
                <a:avLst/>
              </a:prstGeom>
              <a:solidFill>
                <a:srgbClr val="FFC000">
                  <a:alpha val="4902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                                          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271A1A-9F55-40DC-9CE9-04D5B6797776}"/>
                  </a:ext>
                </a:extLst>
              </p:cNvPr>
              <p:cNvSpPr txBox="1"/>
              <p:nvPr/>
            </p:nvSpPr>
            <p:spPr>
              <a:xfrm>
                <a:off x="5834841" y="3910547"/>
                <a:ext cx="939016" cy="568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11.3”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47D51E-A638-4871-9A29-7A249ED48A8E}"/>
                  </a:ext>
                </a:extLst>
              </p:cNvPr>
              <p:cNvSpPr txBox="1"/>
              <p:nvPr/>
            </p:nvSpPr>
            <p:spPr>
              <a:xfrm>
                <a:off x="9222142" y="4479317"/>
                <a:ext cx="530828" cy="568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9”</a:t>
                </a: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B47D51E-A638-4871-9A29-7A249ED48A8E}"/>
                </a:ext>
              </a:extLst>
            </p:cNvPr>
            <p:cNvSpPr txBox="1"/>
            <p:nvPr/>
          </p:nvSpPr>
          <p:spPr>
            <a:xfrm>
              <a:off x="2473517" y="231194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8”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B47D51E-A638-4871-9A29-7A249ED48A8E}"/>
                </a:ext>
              </a:extLst>
            </p:cNvPr>
            <p:cNvSpPr txBox="1"/>
            <p:nvPr/>
          </p:nvSpPr>
          <p:spPr>
            <a:xfrm>
              <a:off x="763443" y="542250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8”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B47D51E-A638-4871-9A29-7A249ED48A8E}"/>
                </a:ext>
              </a:extLst>
            </p:cNvPr>
            <p:cNvSpPr txBox="1"/>
            <p:nvPr/>
          </p:nvSpPr>
          <p:spPr>
            <a:xfrm>
              <a:off x="3690696" y="222411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12”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H="1">
              <a:off x="1721498" y="2563809"/>
              <a:ext cx="14312" cy="55140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2700000" flipH="1">
              <a:off x="4676608" y="2594739"/>
              <a:ext cx="14312" cy="55140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117"/>
          <p:cNvSpPr/>
          <p:nvPr/>
        </p:nvSpPr>
        <p:spPr>
          <a:xfrm>
            <a:off x="221568" y="4913800"/>
            <a:ext cx="2014782" cy="968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6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circular polarizer</a:t>
            </a:r>
          </a:p>
          <a:p>
            <a:pPr>
              <a:lnSpc>
                <a:spcPts val="166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mirror with </a:t>
            </a:r>
          </a:p>
          <a:p>
            <a:pPr>
              <a:lnSpc>
                <a:spcPts val="166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quarter-wave </a:t>
            </a:r>
          </a:p>
          <a:p>
            <a:pPr>
              <a:lnSpc>
                <a:spcPts val="166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coating</a:t>
            </a:r>
            <a:endParaRPr lang="en-US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4304768" y="1615494"/>
            <a:ext cx="7887232" cy="7074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0374102" y="13118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236435" y="2342911"/>
            <a:ext cx="2897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mirrors on a platform rotating around the beam axis will be arranged to preserve the beam direction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581226" y="3778580"/>
            <a:ext cx="3503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Rotation of the platform by 45</a:t>
            </a:r>
            <a:r>
              <a:rPr lang="en-US" baseline="30000" dirty="0"/>
              <a:t>0</a:t>
            </a:r>
            <a:r>
              <a:rPr lang="en-US" dirty="0"/>
              <a:t> off the initial plane of polarization makes the polarization flip by 90</a:t>
            </a:r>
            <a:r>
              <a:rPr lang="en-US" baseline="30000" dirty="0"/>
              <a:t>0</a:t>
            </a:r>
            <a:r>
              <a:rPr lang="en-US" dirty="0"/>
              <a:t>  after three reflections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540607" y="5227809"/>
            <a:ext cx="4451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Replacing the first Cu mirror with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a mirror having a </a:t>
            </a:r>
            <a:r>
              <a:rPr lang="en-US" i="1" dirty="0">
                <a:latin typeface="Symbol" panose="05050102010706020507" pitchFamily="18" charset="2"/>
              </a:rPr>
              <a:t>l</a:t>
            </a:r>
            <a:r>
              <a:rPr lang="en-US" dirty="0"/>
              <a:t>/4 coating provides circular 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F4F02D3-C7FD-434D-9B8F-425B36D5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857847" y="1916535"/>
            <a:ext cx="1698350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6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polarization</a:t>
            </a:r>
          </a:p>
          <a:p>
            <a:pPr>
              <a:lnSpc>
                <a:spcPts val="166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3" y="1123531"/>
            <a:ext cx="8640412" cy="48387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One of the scientific challenges in handling the extreme laser peak power at 9-10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wavelengths is that the </a:t>
            </a:r>
            <a:r>
              <a:rPr lang="en-US" b="1" dirty="0">
                <a:solidFill>
                  <a:srgbClr val="C00000"/>
                </a:solidFill>
              </a:rPr>
              <a:t>behavior of optical materials remains largely unexplored </a:t>
            </a:r>
            <a:r>
              <a:rPr lang="en-US" dirty="0"/>
              <a:t>in this spectral domain and regime.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We will continue detailed studies of: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Damage thresholds and damage mechanisms of materials and structures generally used for both reflective and transmissive optics at the CO</a:t>
            </a:r>
            <a:r>
              <a:rPr lang="en-US" baseline="-25000" dirty="0"/>
              <a:t>2</a:t>
            </a:r>
            <a:r>
              <a:rPr lang="en-US" dirty="0"/>
              <a:t> wavelength, including various coating/substrate combinations.                                        </a:t>
            </a:r>
            <a:r>
              <a:rPr lang="en-US" i="1" dirty="0"/>
              <a:t>Specific example: choosing the best substrate and coating for compressor gratings.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Nonlinear optical properties (nonlinear refraction and absorption) of a broad range of semiconductor and dielectric materials.                                         </a:t>
            </a:r>
            <a:r>
              <a:rPr lang="en-US" i="1" dirty="0"/>
              <a:t>Specific example: study towards NLPC.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This effort is co-aligned with user interests.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i="1" dirty="0"/>
              <a:t>	See DLA proposal from Stanford/</a:t>
            </a:r>
            <a:r>
              <a:rPr lang="en-US" sz="2400" i="1" dirty="0" err="1"/>
              <a:t>STIOptronics</a:t>
            </a:r>
            <a:r>
              <a:rPr lang="en-US" sz="2400" i="1" dirty="0"/>
              <a:t>/Technion.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6793-E4A3-4926-8AF3-D1939F9E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64D93-7BFB-4CDC-A240-37799BB1D010}"/>
              </a:ext>
            </a:extLst>
          </p:cNvPr>
          <p:cNvGrpSpPr/>
          <p:nvPr/>
        </p:nvGrpSpPr>
        <p:grpSpPr>
          <a:xfrm>
            <a:off x="9577369" y="2439966"/>
            <a:ext cx="2119474" cy="1842695"/>
            <a:chOff x="356415" y="525927"/>
            <a:chExt cx="4074039" cy="3618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413B9C-75CF-4624-A680-698917407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579" y="557531"/>
              <a:ext cx="2844671" cy="28446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FC662-DFEC-4434-A6C2-251EAF868DA5}"/>
                </a:ext>
              </a:extLst>
            </p:cNvPr>
            <p:cNvSpPr txBox="1"/>
            <p:nvPr/>
          </p:nvSpPr>
          <p:spPr>
            <a:xfrm>
              <a:off x="356415" y="3647260"/>
              <a:ext cx="1626837" cy="496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0.53 J/cm</a:t>
              </a:r>
              <a:r>
                <a:rPr lang="en-US" sz="1200" b="1" baseline="30000" dirty="0"/>
                <a:t>2</a:t>
              </a:r>
              <a:endParaRPr lang="en-US" sz="12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448388-B349-402B-905A-1048EF43ED3F}"/>
                </a:ext>
              </a:extLst>
            </p:cNvPr>
            <p:cNvSpPr/>
            <p:nvPr/>
          </p:nvSpPr>
          <p:spPr>
            <a:xfrm>
              <a:off x="931758" y="1190624"/>
              <a:ext cx="2468880" cy="1743075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55799EA-0451-4FBF-B77B-1D3E48182D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4569" y="2166453"/>
              <a:ext cx="1160266" cy="14630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D3E2268-8EDC-48E2-ADAE-12CE7788A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251" y="2691563"/>
              <a:ext cx="474232" cy="10139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B8603A-1CDF-4747-A335-EB6957B1148F}"/>
                </a:ext>
              </a:extLst>
            </p:cNvPr>
            <p:cNvSpPr txBox="1"/>
            <p:nvPr/>
          </p:nvSpPr>
          <p:spPr>
            <a:xfrm>
              <a:off x="2951716" y="3596983"/>
              <a:ext cx="1478738" cy="496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2.4 J/cm</a:t>
              </a:r>
              <a:r>
                <a:rPr lang="en-US" sz="1200" b="1" baseline="30000" dirty="0"/>
                <a:t>2</a:t>
              </a:r>
              <a:endParaRPr lang="en-US" sz="1200" b="1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DDA262-15A3-40EC-9344-71FAB1C88975}"/>
                </a:ext>
              </a:extLst>
            </p:cNvPr>
            <p:cNvGrpSpPr/>
            <p:nvPr/>
          </p:nvGrpSpPr>
          <p:grpSpPr>
            <a:xfrm>
              <a:off x="842250" y="525927"/>
              <a:ext cx="1204898" cy="505855"/>
              <a:chOff x="842250" y="525927"/>
              <a:chExt cx="1204898" cy="50585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B5CA9F7-5A58-4EA5-9690-B43C1C6D1453}"/>
                  </a:ext>
                </a:extLst>
              </p:cNvPr>
              <p:cNvCxnSpPr/>
              <p:nvPr/>
            </p:nvCxnSpPr>
            <p:spPr>
              <a:xfrm>
                <a:off x="1079367" y="971550"/>
                <a:ext cx="62179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BCDEC14-283F-4CFD-88D6-0B678F0D3F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3540" y="911317"/>
                <a:ext cx="0" cy="12046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BF5758-F18A-4482-8254-018947A769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9367" y="911316"/>
                <a:ext cx="0" cy="12046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1A64D-D039-433C-9153-B43FB8DDFC82}"/>
                  </a:ext>
                </a:extLst>
              </p:cNvPr>
              <p:cNvSpPr txBox="1"/>
              <p:nvPr/>
            </p:nvSpPr>
            <p:spPr>
              <a:xfrm>
                <a:off x="842250" y="525927"/>
                <a:ext cx="1204898" cy="496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100 </a:t>
                </a:r>
                <a:r>
                  <a:rPr lang="el-GR" sz="12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sz="12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B2CCED-B60B-4891-8AC3-A94ED8A1241F}"/>
              </a:ext>
            </a:extLst>
          </p:cNvPr>
          <p:cNvGrpSpPr/>
          <p:nvPr/>
        </p:nvGrpSpPr>
        <p:grpSpPr>
          <a:xfrm>
            <a:off x="9752888" y="4393309"/>
            <a:ext cx="2216575" cy="1674549"/>
            <a:chOff x="6945990" y="555707"/>
            <a:chExt cx="3155993" cy="25989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B0984C-BB99-429A-9A0D-4A25776D3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1157" y="1011559"/>
              <a:ext cx="2143125" cy="21431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CCEDFA-64C8-49E1-A64F-308A500B9263}"/>
                </a:ext>
              </a:extLst>
            </p:cNvPr>
            <p:cNvSpPr txBox="1"/>
            <p:nvPr/>
          </p:nvSpPr>
          <p:spPr>
            <a:xfrm>
              <a:off x="6945990" y="626026"/>
              <a:ext cx="1163021" cy="442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 J/cm</a:t>
              </a:r>
              <a:r>
                <a:rPr lang="en-US" sz="1200" b="1" baseline="30000" dirty="0"/>
                <a:t>2</a:t>
              </a:r>
              <a:endParaRPr lang="en-US" sz="1200" b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C8D29C-3FD9-415F-84A2-46EE4806C2A9}"/>
                </a:ext>
              </a:extLst>
            </p:cNvPr>
            <p:cNvSpPr/>
            <p:nvPr/>
          </p:nvSpPr>
          <p:spPr>
            <a:xfrm>
              <a:off x="8234699" y="555707"/>
              <a:ext cx="1725936" cy="429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</a:rPr>
                <a:t>Cu-Cu grating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9DE8F4A-B27A-404C-B730-282116F4E6E7}"/>
                </a:ext>
              </a:extLst>
            </p:cNvPr>
            <p:cNvSpPr/>
            <p:nvPr/>
          </p:nvSpPr>
          <p:spPr>
            <a:xfrm>
              <a:off x="7076974" y="1145059"/>
              <a:ext cx="1920240" cy="19202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B0C4C-CF2D-49F0-A772-04B6F278CAC9}"/>
                </a:ext>
              </a:extLst>
            </p:cNvPr>
            <p:cNvSpPr txBox="1"/>
            <p:nvPr/>
          </p:nvSpPr>
          <p:spPr>
            <a:xfrm>
              <a:off x="9066090" y="2703912"/>
              <a:ext cx="1035893" cy="442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 J/cm</a:t>
              </a:r>
              <a:r>
                <a:rPr lang="en-US" sz="1200" b="1" baseline="30000" dirty="0"/>
                <a:t>2</a:t>
              </a:r>
              <a:endParaRPr lang="en-US" sz="1200" b="1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3745AE-E5B5-4922-BBFE-8316732594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5666" y="2368179"/>
              <a:ext cx="192150" cy="3706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EFF3D10-7050-4E35-BCAF-DBC8E82ED464}"/>
                </a:ext>
              </a:extLst>
            </p:cNvPr>
            <p:cNvCxnSpPr>
              <a:cxnSpLocks/>
            </p:cNvCxnSpPr>
            <p:nvPr/>
          </p:nvCxnSpPr>
          <p:spPr>
            <a:xfrm>
              <a:off x="7473102" y="944440"/>
              <a:ext cx="548970" cy="11365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2AE555-D11F-420B-BE20-8EB63422E6C1}"/>
              </a:ext>
            </a:extLst>
          </p:cNvPr>
          <p:cNvGrpSpPr/>
          <p:nvPr/>
        </p:nvGrpSpPr>
        <p:grpSpPr>
          <a:xfrm>
            <a:off x="9729839" y="400220"/>
            <a:ext cx="1985081" cy="1648090"/>
            <a:chOff x="187668" y="4030514"/>
            <a:chExt cx="2975565" cy="25434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2814AE-1C51-4497-9DB7-E6E57AB69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976" y="4430829"/>
              <a:ext cx="2143124" cy="214312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9C83A6-A46A-4BE0-AF03-B9D7E782C8C4}"/>
                </a:ext>
              </a:extLst>
            </p:cNvPr>
            <p:cNvSpPr/>
            <p:nvPr/>
          </p:nvSpPr>
          <p:spPr>
            <a:xfrm>
              <a:off x="637306" y="4789159"/>
              <a:ext cx="1426464" cy="142646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F2E91E-A28E-47C1-AB9E-FC279376E6B3}"/>
                </a:ext>
              </a:extLst>
            </p:cNvPr>
            <p:cNvSpPr txBox="1"/>
            <p:nvPr/>
          </p:nvSpPr>
          <p:spPr>
            <a:xfrm>
              <a:off x="187668" y="4066998"/>
              <a:ext cx="772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9.7 J/cm</a:t>
              </a:r>
              <a:r>
                <a:rPr lang="en-US" sz="1200" b="1" baseline="30000" dirty="0"/>
                <a:t>2</a:t>
              </a:r>
              <a:endParaRPr lang="en-US" sz="1200" b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6B53D1-D2B8-4678-976C-16540550C976}"/>
                </a:ext>
              </a:extLst>
            </p:cNvPr>
            <p:cNvSpPr/>
            <p:nvPr/>
          </p:nvSpPr>
          <p:spPr>
            <a:xfrm>
              <a:off x="1553966" y="4030514"/>
              <a:ext cx="793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</a:rPr>
                <a:t>Cu mirror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8BA710-DF97-439F-BE7B-E862C4637F0E}"/>
                </a:ext>
              </a:extLst>
            </p:cNvPr>
            <p:cNvSpPr txBox="1"/>
            <p:nvPr/>
          </p:nvSpPr>
          <p:spPr>
            <a:xfrm>
              <a:off x="2511067" y="6063105"/>
              <a:ext cx="652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 J/cm</a:t>
              </a:r>
              <a:r>
                <a:rPr lang="en-US" sz="1200" b="1" baseline="30000" dirty="0"/>
                <a:t>2</a:t>
              </a:r>
              <a:endParaRPr lang="en-US" sz="1200" b="1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FB63D86-2602-48F6-9683-B958FA215703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 flipV="1">
              <a:off x="1994067" y="5769071"/>
              <a:ext cx="517000" cy="4325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B8D71B-D6CE-459D-AFD4-E31F1EBB1DB0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" y="4397634"/>
              <a:ext cx="849606" cy="11013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53D2941-5549-4C55-9CFA-63DC122A1DD0}"/>
              </a:ext>
            </a:extLst>
          </p:cNvPr>
          <p:cNvSpPr/>
          <p:nvPr/>
        </p:nvSpPr>
        <p:spPr>
          <a:xfrm>
            <a:off x="10415033" y="2189370"/>
            <a:ext cx="1082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B0F0"/>
                </a:solidFill>
                <a:latin typeface="Symbol" panose="05050102010706020507" pitchFamily="18" charset="2"/>
              </a:rPr>
              <a:t>l</a:t>
            </a:r>
            <a:r>
              <a:rPr lang="en-US" sz="1200" b="1" dirty="0">
                <a:solidFill>
                  <a:srgbClr val="00B0F0"/>
                </a:solidFill>
              </a:rPr>
              <a:t>/4 Si mirror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94837" y="33606"/>
            <a:ext cx="461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Examples</a:t>
            </a:r>
            <a:r>
              <a:rPr lang="en-US" dirty="0"/>
              <a:t> from optical damage studies conducted at ATF</a:t>
            </a:r>
          </a:p>
        </p:txBody>
      </p:sp>
    </p:spTree>
    <p:extLst>
      <p:ext uri="{BB962C8B-B14F-4D97-AF65-F5344CB8AC3E}">
        <p14:creationId xmlns:p14="http://schemas.microsoft.com/office/powerpoint/2010/main" val="349843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67" y="142787"/>
            <a:ext cx="1110532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Improving beam quality, laser stability and reliability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D4E7-48C9-4538-A106-B37BF4C42899}" type="slidenum">
              <a:rPr lang="en-US" smtClean="0"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375771" y="1369702"/>
            <a:ext cx="5449462" cy="4568902"/>
            <a:chOff x="4411663" y="1854200"/>
            <a:chExt cx="3446462" cy="2682875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4411663" y="1854200"/>
              <a:ext cx="3446462" cy="2682875"/>
              <a:chOff x="2779" y="1168"/>
              <a:chExt cx="2171" cy="1690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79" y="1168"/>
                <a:ext cx="2171" cy="1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9" y="1168"/>
                <a:ext cx="2173" cy="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29146"/>
            <a:stretch/>
          </p:blipFill>
          <p:spPr>
            <a:xfrm>
              <a:off x="6977672" y="3511745"/>
              <a:ext cx="590550" cy="5905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26861"/>
            <a:stretch/>
          </p:blipFill>
          <p:spPr>
            <a:xfrm>
              <a:off x="4672911" y="3540944"/>
              <a:ext cx="609600" cy="590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r="25718"/>
            <a:stretch/>
          </p:blipFill>
          <p:spPr>
            <a:xfrm>
              <a:off x="5825292" y="3510108"/>
              <a:ext cx="619125" cy="59058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79379" y="982176"/>
            <a:ext cx="55748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32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FWHM achieved at the focus of F</a:t>
            </a:r>
            <a:r>
              <a:rPr lang="en-US" baseline="-25000" dirty="0"/>
              <a:t>#</a:t>
            </a:r>
            <a:r>
              <a:rPr lang="en-US" dirty="0"/>
              <a:t>=2 off-axis parabola at M</a:t>
            </a:r>
            <a:r>
              <a:rPr lang="en-US" baseline="30000" dirty="0"/>
              <a:t>2</a:t>
            </a:r>
            <a:r>
              <a:rPr lang="en-US" dirty="0"/>
              <a:t>=2.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We will continue dedicated efforts in analyzing the beam parameters, identifying sources of their degradation, and improving beam handling. A new design of a plasma shutter and in-vacuum beam transport are the examples.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Equal efforts will be directed towards providing the pulse format desirable for users and improving the energy reproducibility &lt;10%.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An ongoing  rigorous program of creating large inventory of critical spares aims to reduce downtime and improve system reliability.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A5CBC-8495-406B-B13C-CDAF37454DEE}"/>
              </a:ext>
            </a:extLst>
          </p:cNvPr>
          <p:cNvSpPr txBox="1"/>
          <p:nvPr/>
        </p:nvSpPr>
        <p:spPr>
          <a:xfrm>
            <a:off x="7070402" y="1075803"/>
            <a:ext cx="467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Measuring M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 at different energy levels</a:t>
            </a:r>
          </a:p>
        </p:txBody>
      </p:sp>
    </p:spTree>
    <p:extLst>
      <p:ext uri="{BB962C8B-B14F-4D97-AF65-F5344CB8AC3E}">
        <p14:creationId xmlns:p14="http://schemas.microsoft.com/office/powerpoint/2010/main" val="257157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82" y="8286"/>
            <a:ext cx="11105321" cy="1325563"/>
          </a:xfrm>
        </p:spPr>
        <p:txBody>
          <a:bodyPr/>
          <a:lstStyle/>
          <a:p>
            <a:r>
              <a:rPr lang="en-US" dirty="0"/>
              <a:t>Higher repetition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81" y="788651"/>
            <a:ext cx="11105321" cy="39291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Front end (including regen) operates at </a:t>
            </a:r>
            <a:r>
              <a:rPr lang="en-US" sz="2000" dirty="0" err="1"/>
              <a:t>linac’s</a:t>
            </a:r>
            <a:r>
              <a:rPr lang="en-US" sz="2000" dirty="0"/>
              <a:t> repetition rate and up to 5 Hz, while the final amplifier is presently at  0.03 Hz.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Marx generator’s spark gaps are capable to 0.1 Hz. We will explore the possibility moving to 0.1 Hz by faster capacitor charging and gas circulation.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Thyristors are identified as faster switches for use in Marx generators. We team with STI Optronics to develop the first version of a high-repetition (potentially up to 300 Hz) power amplifier used in intra-cavity pulse circulation experiments (high-duty ICS and high-duty IFEL)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Optical pumping</a:t>
            </a:r>
            <a:r>
              <a:rPr lang="en-US" sz="20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High-repetition solid state lasers can be configured to pump a high-pressure CO</a:t>
            </a:r>
            <a:r>
              <a:rPr lang="en-US" sz="2000" baseline="-25000" dirty="0"/>
              <a:t>2</a:t>
            </a:r>
            <a:r>
              <a:rPr lang="en-US" sz="2000" dirty="0"/>
              <a:t> gain vessel.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C5C6D-3F04-45A8-9CC4-51BCFED0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74B8D-16C9-43E1-82E5-8DD1C62FD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67877">
            <a:off x="7826149" y="4276497"/>
            <a:ext cx="3026227" cy="199072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3C73273-5B91-465F-8C6E-661930AA3D33}"/>
              </a:ext>
            </a:extLst>
          </p:cNvPr>
          <p:cNvSpPr/>
          <p:nvPr/>
        </p:nvSpPr>
        <p:spPr>
          <a:xfrm rot="1700775">
            <a:off x="9858374" y="4429126"/>
            <a:ext cx="142875" cy="2381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E4DA639-FD91-490A-BA66-4590CB3A0DEB}"/>
              </a:ext>
            </a:extLst>
          </p:cNvPr>
          <p:cNvSpPr/>
          <p:nvPr/>
        </p:nvSpPr>
        <p:spPr>
          <a:xfrm rot="1700775">
            <a:off x="8923585" y="5715085"/>
            <a:ext cx="346751" cy="3779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890D5-B321-4E68-823E-D83F542C5753}"/>
              </a:ext>
            </a:extLst>
          </p:cNvPr>
          <p:cNvSpPr txBox="1"/>
          <p:nvPr/>
        </p:nvSpPr>
        <p:spPr>
          <a:xfrm>
            <a:off x="9717560" y="5618108"/>
            <a:ext cx="93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4.3</a:t>
            </a:r>
            <a:r>
              <a:rPr lang="en-US" sz="1200" b="1" dirty="0">
                <a:latin typeface="Symbol" panose="05050102010706020507" pitchFamily="18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43331-9643-43F4-8F1F-EEDF5E97E3A3}"/>
              </a:ext>
            </a:extLst>
          </p:cNvPr>
          <p:cNvSpPr txBox="1"/>
          <p:nvPr/>
        </p:nvSpPr>
        <p:spPr>
          <a:xfrm>
            <a:off x="8630235" y="6014154"/>
            <a:ext cx="93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10</a:t>
            </a:r>
            <a:r>
              <a:rPr lang="en-US" sz="1200" b="1" dirty="0">
                <a:latin typeface="Symbol" panose="05050102010706020507" pitchFamily="18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D412C3-BF2D-4D3B-B0FE-332FBDE531D7}"/>
              </a:ext>
            </a:extLst>
          </p:cNvPr>
          <p:cNvSpPr txBox="1">
            <a:spLocks/>
          </p:cNvSpPr>
          <p:nvPr/>
        </p:nvSpPr>
        <p:spPr>
          <a:xfrm>
            <a:off x="584829" y="4326587"/>
            <a:ext cx="7124286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An additional benefit is in expanding the active medium choices (e.g., carbon isotopes, CO</a:t>
            </a:r>
            <a:r>
              <a:rPr lang="en-US" sz="2000" baseline="-25000" dirty="0"/>
              <a:t>2</a:t>
            </a:r>
            <a:r>
              <a:rPr lang="en-US" sz="2000" dirty="0"/>
              <a:t>/N</a:t>
            </a:r>
            <a:r>
              <a:rPr lang="en-US" sz="2000" baseline="-25000" dirty="0"/>
              <a:t>2</a:t>
            </a:r>
            <a:r>
              <a:rPr lang="en-US" sz="2000" dirty="0"/>
              <a:t>O) and using higher pressures (e.g., 30 </a:t>
            </a:r>
            <a:r>
              <a:rPr lang="en-US" sz="2000" dirty="0" err="1"/>
              <a:t>atm</a:t>
            </a:r>
            <a:r>
              <a:rPr lang="en-US" sz="2000" dirty="0"/>
              <a:t>) to increase gain and allow fs pulses. We team with Univ. of Alabama and UCLA in demonstrating CO</a:t>
            </a:r>
            <a:r>
              <a:rPr lang="en-US" sz="2000" baseline="-25000" dirty="0"/>
              <a:t>2</a:t>
            </a:r>
            <a:r>
              <a:rPr lang="en-US" sz="2000" dirty="0"/>
              <a:t> optical pumping with a </a:t>
            </a:r>
            <a:r>
              <a:rPr lang="en-US" sz="2000" dirty="0" err="1"/>
              <a:t>Fe:ZnSe</a:t>
            </a:r>
            <a:r>
              <a:rPr lang="en-US" sz="2000" dirty="0"/>
              <a:t> laser.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49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208889"/>
            <a:ext cx="11105321" cy="1325563"/>
          </a:xfrm>
        </p:spPr>
        <p:txBody>
          <a:bodyPr/>
          <a:lstStyle/>
          <a:p>
            <a:r>
              <a:rPr lang="en-US" dirty="0"/>
              <a:t>Keeping eye on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57" y="1163782"/>
            <a:ext cx="11105321" cy="3909488"/>
          </a:xfrm>
        </p:spPr>
        <p:txBody>
          <a:bodyPr/>
          <a:lstStyle/>
          <a:p>
            <a:r>
              <a:rPr lang="en-US" dirty="0"/>
              <a:t>Implementing radiation fault studies at each incremental increase of the laser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61467" y="6188032"/>
            <a:ext cx="27432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18"/>
          <a:stretch/>
        </p:blipFill>
        <p:spPr>
          <a:xfrm>
            <a:off x="3733923" y="1745673"/>
            <a:ext cx="7869981" cy="4313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DAB79-1340-4361-8D14-ECF2985623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479885" y="3168794"/>
            <a:ext cx="2016844" cy="18372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126916-01D3-40C8-87A7-45E914813E27}"/>
              </a:ext>
            </a:extLst>
          </p:cNvPr>
          <p:cNvCxnSpPr>
            <a:cxnSpLocks/>
          </p:cNvCxnSpPr>
          <p:nvPr/>
        </p:nvCxnSpPr>
        <p:spPr>
          <a:xfrm flipV="1">
            <a:off x="10170508" y="4032641"/>
            <a:ext cx="0" cy="18871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B051F-051E-4DC9-B862-247468DC322D}"/>
              </a:ext>
            </a:extLst>
          </p:cNvPr>
          <p:cNvCxnSpPr>
            <a:cxnSpLocks/>
          </p:cNvCxnSpPr>
          <p:nvPr/>
        </p:nvCxnSpPr>
        <p:spPr>
          <a:xfrm flipH="1">
            <a:off x="7704925" y="4032640"/>
            <a:ext cx="24744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416FCE-1AC2-4556-86F6-BB9C97448CB5}"/>
              </a:ext>
            </a:extLst>
          </p:cNvPr>
          <p:cNvCxnSpPr>
            <a:cxnSpLocks/>
          </p:cNvCxnSpPr>
          <p:nvPr/>
        </p:nvCxnSpPr>
        <p:spPr>
          <a:xfrm flipV="1">
            <a:off x="7704925" y="4032640"/>
            <a:ext cx="0" cy="12731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81EDE9-3273-4EF5-86A9-710F484DE2A7}"/>
              </a:ext>
            </a:extLst>
          </p:cNvPr>
          <p:cNvCxnSpPr>
            <a:cxnSpLocks/>
          </p:cNvCxnSpPr>
          <p:nvPr/>
        </p:nvCxnSpPr>
        <p:spPr>
          <a:xfrm flipH="1">
            <a:off x="5103756" y="5305765"/>
            <a:ext cx="26078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24394F-52C9-45D4-8CA0-784443E28FA8}"/>
              </a:ext>
            </a:extLst>
          </p:cNvPr>
          <p:cNvCxnSpPr>
            <a:cxnSpLocks/>
          </p:cNvCxnSpPr>
          <p:nvPr/>
        </p:nvCxnSpPr>
        <p:spPr>
          <a:xfrm flipV="1">
            <a:off x="5103756" y="4109022"/>
            <a:ext cx="0" cy="11877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7950121-1EE7-480C-9904-7916D7419518}"/>
              </a:ext>
            </a:extLst>
          </p:cNvPr>
          <p:cNvSpPr/>
          <p:nvPr/>
        </p:nvSpPr>
        <p:spPr>
          <a:xfrm rot="2645256">
            <a:off x="4900494" y="5299771"/>
            <a:ext cx="372136" cy="49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F0138099-BF2D-48E7-A17E-3F19A5BB0982}"/>
              </a:ext>
            </a:extLst>
          </p:cNvPr>
          <p:cNvSpPr/>
          <p:nvPr/>
        </p:nvSpPr>
        <p:spPr>
          <a:xfrm rot="10800000" flipV="1">
            <a:off x="4984101" y="3956020"/>
            <a:ext cx="239308" cy="251827"/>
          </a:xfrm>
          <a:custGeom>
            <a:avLst/>
            <a:gdLst>
              <a:gd name="connsiteX0" fmla="*/ 238125 w 238125"/>
              <a:gd name="connsiteY0" fmla="*/ 300037 h 300037"/>
              <a:gd name="connsiteX1" fmla="*/ 238125 w 238125"/>
              <a:gd name="connsiteY1" fmla="*/ 0 h 300037"/>
              <a:gd name="connsiteX2" fmla="*/ 238125 w 238125"/>
              <a:gd name="connsiteY2" fmla="*/ 0 h 300037"/>
              <a:gd name="connsiteX3" fmla="*/ 4763 w 238125"/>
              <a:gd name="connsiteY3" fmla="*/ 4762 h 300037"/>
              <a:gd name="connsiteX4" fmla="*/ 4763 w 238125"/>
              <a:gd name="connsiteY4" fmla="*/ 4762 h 300037"/>
              <a:gd name="connsiteX5" fmla="*/ 0 w 238125"/>
              <a:gd name="connsiteY5" fmla="*/ 57150 h 300037"/>
              <a:gd name="connsiteX6" fmla="*/ 0 w 238125"/>
              <a:gd name="connsiteY6" fmla="*/ 57150 h 300037"/>
              <a:gd name="connsiteX7" fmla="*/ 238125 w 238125"/>
              <a:gd name="connsiteY7" fmla="*/ 300037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25" h="300037">
                <a:moveTo>
                  <a:pt x="238125" y="300037"/>
                </a:moveTo>
                <a:lnTo>
                  <a:pt x="238125" y="0"/>
                </a:lnTo>
                <a:lnTo>
                  <a:pt x="238125" y="0"/>
                </a:lnTo>
                <a:lnTo>
                  <a:pt x="4763" y="4762"/>
                </a:lnTo>
                <a:lnTo>
                  <a:pt x="4763" y="4762"/>
                </a:lnTo>
                <a:lnTo>
                  <a:pt x="0" y="57150"/>
                </a:lnTo>
                <a:lnTo>
                  <a:pt x="0" y="57150"/>
                </a:lnTo>
                <a:lnTo>
                  <a:pt x="238125" y="30003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C827AE-9C6D-4E64-AD33-299D9D8CBBB7}"/>
              </a:ext>
            </a:extLst>
          </p:cNvPr>
          <p:cNvSpPr/>
          <p:nvPr/>
        </p:nvSpPr>
        <p:spPr>
          <a:xfrm>
            <a:off x="5343062" y="3908186"/>
            <a:ext cx="357842" cy="365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01E3F0-7D7F-454D-8003-37E1E51CA1C0}"/>
              </a:ext>
            </a:extLst>
          </p:cNvPr>
          <p:cNvCxnSpPr>
            <a:cxnSpLocks/>
          </p:cNvCxnSpPr>
          <p:nvPr/>
        </p:nvCxnSpPr>
        <p:spPr>
          <a:xfrm>
            <a:off x="5610128" y="3907390"/>
            <a:ext cx="70260" cy="972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490127-E73D-4875-92FA-7D1E6F40ECE2}"/>
              </a:ext>
            </a:extLst>
          </p:cNvPr>
          <p:cNvCxnSpPr>
            <a:cxnSpLocks/>
          </p:cNvCxnSpPr>
          <p:nvPr/>
        </p:nvCxnSpPr>
        <p:spPr>
          <a:xfrm>
            <a:off x="5330294" y="4150189"/>
            <a:ext cx="70260" cy="972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68C70F-0472-46E0-B955-4B18071F4621}"/>
              </a:ext>
            </a:extLst>
          </p:cNvPr>
          <p:cNvCxnSpPr>
            <a:cxnSpLocks/>
          </p:cNvCxnSpPr>
          <p:nvPr/>
        </p:nvCxnSpPr>
        <p:spPr>
          <a:xfrm rot="16200000">
            <a:off x="5605143" y="4179788"/>
            <a:ext cx="71744" cy="952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8B3A30-10A9-4FEC-BA0E-9BDC9B18CBF9}"/>
              </a:ext>
            </a:extLst>
          </p:cNvPr>
          <p:cNvCxnSpPr>
            <a:cxnSpLocks/>
          </p:cNvCxnSpPr>
          <p:nvPr/>
        </p:nvCxnSpPr>
        <p:spPr>
          <a:xfrm rot="16200000">
            <a:off x="5376711" y="3892356"/>
            <a:ext cx="71744" cy="952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D0DB81-3ABE-43A1-A536-9B5C7572B63D}"/>
              </a:ext>
            </a:extLst>
          </p:cNvPr>
          <p:cNvCxnSpPr>
            <a:cxnSpLocks/>
          </p:cNvCxnSpPr>
          <p:nvPr/>
        </p:nvCxnSpPr>
        <p:spPr>
          <a:xfrm rot="8100000">
            <a:off x="5653045" y="4037323"/>
            <a:ext cx="70260" cy="97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0DA405-245F-4B90-8CC9-03934B8A00C0}"/>
              </a:ext>
            </a:extLst>
          </p:cNvPr>
          <p:cNvCxnSpPr>
            <a:cxnSpLocks/>
          </p:cNvCxnSpPr>
          <p:nvPr/>
        </p:nvCxnSpPr>
        <p:spPr>
          <a:xfrm rot="8100000">
            <a:off x="5318503" y="4029798"/>
            <a:ext cx="70260" cy="97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81BAFE-6074-4964-BF5C-88316FD6882B}"/>
              </a:ext>
            </a:extLst>
          </p:cNvPr>
          <p:cNvCxnSpPr/>
          <p:nvPr/>
        </p:nvCxnSpPr>
        <p:spPr>
          <a:xfrm>
            <a:off x="5521983" y="4042707"/>
            <a:ext cx="0" cy="102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DD1496-47E3-4012-881D-F06A8752ADE7}"/>
              </a:ext>
            </a:extLst>
          </p:cNvPr>
          <p:cNvCxnSpPr/>
          <p:nvPr/>
        </p:nvCxnSpPr>
        <p:spPr>
          <a:xfrm>
            <a:off x="5103755" y="4085951"/>
            <a:ext cx="15651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ECD1B1-9894-4F8A-B7D6-0AB705B3B7A5}"/>
              </a:ext>
            </a:extLst>
          </p:cNvPr>
          <p:cNvCxnSpPr/>
          <p:nvPr/>
        </p:nvCxnSpPr>
        <p:spPr>
          <a:xfrm flipV="1">
            <a:off x="6677721" y="2777572"/>
            <a:ext cx="0" cy="13174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DDC363-3B8F-467B-9EC6-C8EDAB471D34}"/>
              </a:ext>
            </a:extLst>
          </p:cNvPr>
          <p:cNvCxnSpPr/>
          <p:nvPr/>
        </p:nvCxnSpPr>
        <p:spPr>
          <a:xfrm>
            <a:off x="6677721" y="2795631"/>
            <a:ext cx="15651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9E04AC4-CDC8-45DA-844D-6F3DD9EACB47}"/>
              </a:ext>
            </a:extLst>
          </p:cNvPr>
          <p:cNvSpPr/>
          <p:nvPr/>
        </p:nvSpPr>
        <p:spPr>
          <a:xfrm>
            <a:off x="8216316" y="2651162"/>
            <a:ext cx="185684" cy="33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9BA4D2-7C57-4368-ABE6-C5E76DA02588}"/>
              </a:ext>
            </a:extLst>
          </p:cNvPr>
          <p:cNvSpPr/>
          <p:nvPr/>
        </p:nvSpPr>
        <p:spPr>
          <a:xfrm rot="8868545" flipV="1">
            <a:off x="6547744" y="4102318"/>
            <a:ext cx="288220" cy="49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3AE6BB-2C3F-4933-8B6D-E410162D352F}"/>
              </a:ext>
            </a:extLst>
          </p:cNvPr>
          <p:cNvSpPr/>
          <p:nvPr/>
        </p:nvSpPr>
        <p:spPr>
          <a:xfrm rot="8868545" flipV="1">
            <a:off x="6509250" y="2747816"/>
            <a:ext cx="288220" cy="49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B3323E-C919-4C94-8D3D-57A2403BAAB8}"/>
              </a:ext>
            </a:extLst>
          </p:cNvPr>
          <p:cNvCxnSpPr>
            <a:cxnSpLocks/>
          </p:cNvCxnSpPr>
          <p:nvPr/>
        </p:nvCxnSpPr>
        <p:spPr>
          <a:xfrm flipV="1">
            <a:off x="10170509" y="4976199"/>
            <a:ext cx="0" cy="103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081B50-1CB0-422C-ACA9-A16F6953DF4D}"/>
              </a:ext>
            </a:extLst>
          </p:cNvPr>
          <p:cNvCxnSpPr>
            <a:cxnSpLocks/>
          </p:cNvCxnSpPr>
          <p:nvPr/>
        </p:nvCxnSpPr>
        <p:spPr>
          <a:xfrm>
            <a:off x="7553815" y="2795630"/>
            <a:ext cx="302219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D47A47B-B397-4A8F-897D-A2198DA4A22F}"/>
              </a:ext>
            </a:extLst>
          </p:cNvPr>
          <p:cNvSpPr txBox="1"/>
          <p:nvPr/>
        </p:nvSpPr>
        <p:spPr>
          <a:xfrm>
            <a:off x="4869800" y="3693488"/>
            <a:ext cx="623871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F5D775-1F4F-428D-B1DD-105B150230F6}"/>
              </a:ext>
            </a:extLst>
          </p:cNvPr>
          <p:cNvSpPr txBox="1"/>
          <p:nvPr/>
        </p:nvSpPr>
        <p:spPr>
          <a:xfrm>
            <a:off x="5262446" y="4371061"/>
            <a:ext cx="623871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target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7CE685-EDF8-462E-9E79-DE98A14D995A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5521984" y="4144198"/>
            <a:ext cx="52397" cy="301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7B332D-AE86-4E20-8485-185D6AF98EA5}"/>
              </a:ext>
            </a:extLst>
          </p:cNvPr>
          <p:cNvSpPr txBox="1"/>
          <p:nvPr/>
        </p:nvSpPr>
        <p:spPr>
          <a:xfrm>
            <a:off x="5293732" y="3513910"/>
            <a:ext cx="671854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sphere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FD399B-4F86-4B2E-A772-02BC296D3043}"/>
              </a:ext>
            </a:extLst>
          </p:cNvPr>
          <p:cNvSpPr/>
          <p:nvPr/>
        </p:nvSpPr>
        <p:spPr>
          <a:xfrm>
            <a:off x="5881896" y="4004648"/>
            <a:ext cx="48191" cy="149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6F69EB-7B9E-48F6-8D9A-BA6C5FE0AFFA}"/>
              </a:ext>
            </a:extLst>
          </p:cNvPr>
          <p:cNvSpPr txBox="1"/>
          <p:nvPr/>
        </p:nvSpPr>
        <p:spPr>
          <a:xfrm>
            <a:off x="5702975" y="4085951"/>
            <a:ext cx="671854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350A86-5AD4-4A29-B566-0CD1A3360CB1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5521984" y="3662980"/>
            <a:ext cx="19632" cy="245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E53A486-63DC-465B-80B8-AD34AC50E261}"/>
              </a:ext>
            </a:extLst>
          </p:cNvPr>
          <p:cNvSpPr txBox="1"/>
          <p:nvPr/>
        </p:nvSpPr>
        <p:spPr>
          <a:xfrm>
            <a:off x="8066072" y="2343993"/>
            <a:ext cx="942411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IR camera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7358EE-F88B-47C5-905A-9EDB64F6ADC6}"/>
              </a:ext>
            </a:extLst>
          </p:cNvPr>
          <p:cNvSpPr txBox="1"/>
          <p:nvPr/>
        </p:nvSpPr>
        <p:spPr>
          <a:xfrm>
            <a:off x="8198402" y="3412870"/>
            <a:ext cx="1242118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Plasma Shutter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EF915A-0440-4FB9-B992-57B30F4BACCC}"/>
              </a:ext>
            </a:extLst>
          </p:cNvPr>
          <p:cNvSpPr txBox="1"/>
          <p:nvPr/>
        </p:nvSpPr>
        <p:spPr>
          <a:xfrm>
            <a:off x="5710098" y="5515555"/>
            <a:ext cx="1374379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Optical transport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F3B03E-BA43-4317-96EC-D14475E0D493}"/>
              </a:ext>
            </a:extLst>
          </p:cNvPr>
          <p:cNvSpPr txBox="1"/>
          <p:nvPr/>
        </p:nvSpPr>
        <p:spPr>
          <a:xfrm>
            <a:off x="4739423" y="2927109"/>
            <a:ext cx="1565119" cy="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Interaction Chamber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7B332D-AE86-4E20-8485-185D6AF98EA5}"/>
              </a:ext>
            </a:extLst>
          </p:cNvPr>
          <p:cNvSpPr txBox="1"/>
          <p:nvPr/>
        </p:nvSpPr>
        <p:spPr>
          <a:xfrm>
            <a:off x="5601676" y="3726383"/>
            <a:ext cx="671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TLDs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A3CA165-E282-4A10-9A6A-069AC29525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275" y="2287795"/>
            <a:ext cx="2976064" cy="222931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76273" y="4596630"/>
            <a:ext cx="324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sphere 6” diam.; windows are for placing TLDs around a target</a:t>
            </a:r>
          </a:p>
        </p:txBody>
      </p:sp>
      <p:sp>
        <p:nvSpPr>
          <p:cNvPr id="30" name="Right Arrow 29"/>
          <p:cNvSpPr/>
          <p:nvPr/>
        </p:nvSpPr>
        <p:spPr>
          <a:xfrm rot="19893310">
            <a:off x="1675969" y="3641333"/>
            <a:ext cx="486081" cy="303958"/>
          </a:xfrm>
          <a:prstGeom prst="rightArrow">
            <a:avLst>
              <a:gd name="adj1" fmla="val 4413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689645">
            <a:off x="1427259" y="38757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796864" y="2674824"/>
            <a:ext cx="141234" cy="154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025509" y="3513910"/>
            <a:ext cx="159426" cy="149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08336" y="2642133"/>
            <a:ext cx="124584" cy="227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205747" y="3464393"/>
            <a:ext cx="224688" cy="246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02143" y="235548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20832" y="318171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43769" y="230851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9752" y="31211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213345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5EC22E-A6E6-4B2B-81DC-7C0F63193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93175"/>
              </p:ext>
            </p:extLst>
          </p:nvPr>
        </p:nvGraphicFramePr>
        <p:xfrm>
          <a:off x="477080" y="1287228"/>
          <a:ext cx="10296394" cy="373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332">
                  <a:extLst>
                    <a:ext uri="{9D8B030D-6E8A-4147-A177-3AD203B41FA5}">
                      <a16:colId xmlns:a16="http://schemas.microsoft.com/office/drawing/2014/main" val="3664760318"/>
                    </a:ext>
                  </a:extLst>
                </a:gridCol>
                <a:gridCol w="3516974">
                  <a:extLst>
                    <a:ext uri="{9D8B030D-6E8A-4147-A177-3AD203B41FA5}">
                      <a16:colId xmlns:a16="http://schemas.microsoft.com/office/drawing/2014/main" val="2608011646"/>
                    </a:ext>
                  </a:extLst>
                </a:gridCol>
                <a:gridCol w="3316088">
                  <a:extLst>
                    <a:ext uri="{9D8B030D-6E8A-4147-A177-3AD203B41FA5}">
                      <a16:colId xmlns:a16="http://schemas.microsoft.com/office/drawing/2014/main" val="1093241819"/>
                    </a:ext>
                  </a:extLst>
                </a:gridCol>
              </a:tblGrid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Entry Level Requirements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ATF Laser Upgrade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361775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Nonlinear Kerr effect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1 TW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330787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Non-linear LWFA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~2 TW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266298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Blow-out LWFA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5 TW, 0.5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Yes, near term upgrade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767137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Bubble LWFA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25 TW, 0.5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Possible, long term upgrade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545118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Ion acceleration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25 TW, circ. polar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Possible, long-term upgrade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526312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IFEL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25 TW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Possible, long term upgrade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285475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DLA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10 GW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433837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2 TW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616722"/>
                  </a:ext>
                </a:extLst>
              </a:tr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Phase space manipulation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~1 TW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06514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7FCAE92-3EEE-4F5A-BD36-868CE09C4FE2}"/>
              </a:ext>
            </a:extLst>
          </p:cNvPr>
          <p:cNvSpPr/>
          <p:nvPr/>
        </p:nvSpPr>
        <p:spPr>
          <a:xfrm>
            <a:off x="598096" y="5347771"/>
            <a:ext cx="10685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ATF CO</a:t>
            </a:r>
            <a:r>
              <a:rPr lang="en-US" sz="2400" baseline="-25000" dirty="0">
                <a:latin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</a:rPr>
              <a:t> upgrade is matched to the scientific needs identified in SNW report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5A29-1C4C-453A-912F-E436817B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365127"/>
            <a:ext cx="1110532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Laser experimental requirements by topical area</a:t>
            </a:r>
            <a:br>
              <a:rPr lang="en-US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from the report of Scientific Needs Workshop 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F5898-3155-4377-9B08-5424F7C8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F5A2-00CF-4AE2-9FBC-F2816E1B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19F3-167C-4D20-A830-8510F43A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381" y="1206500"/>
            <a:ext cx="9290649" cy="4699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Completed milestones including full CPA and isotope regimes, plasma shutter and in-vacuum transport open a path to further improvements in our service to users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FY2019 might see: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power increase through a better control of B-integral with new gratings, smarter windows and </a:t>
            </a:r>
            <a:r>
              <a:rPr lang="en-US" dirty="0" err="1"/>
              <a:t>apodizing</a:t>
            </a:r>
            <a:r>
              <a:rPr lang="en-US" dirty="0"/>
              <a:t> mirrors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first results from proof-of-principle NLPC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polarization state control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 FY2020-21: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Design and implementation of a full-scale NLPC to allow access to the “blow-out” LWFA regime and other groundbreaking applications.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6FC8-1237-4690-9BA9-4F0BED88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6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086679" y="40251"/>
            <a:ext cx="1110532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History of ATF CO</a:t>
            </a:r>
            <a:r>
              <a:rPr lang="en-US" sz="3200" baseline="-25000" dirty="0"/>
              <a:t>2</a:t>
            </a:r>
            <a:r>
              <a:rPr lang="en-US" sz="3200" dirty="0"/>
              <a:t> laser upgrades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32188" y="726156"/>
            <a:ext cx="3422142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600" b="1" dirty="0"/>
              <a:t>1995-2015</a:t>
            </a:r>
            <a:r>
              <a:rPr lang="en-US" sz="1600" dirty="0"/>
              <a:t>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10x power increase every 7 years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Reached saturation at &lt;2 TW due to fundamental limitations of short-pulse amplification (B-integral)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600" b="1" dirty="0"/>
              <a:t>2016-2017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Regrouped to implement new concepts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R&amp;D to make new concepts productive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600" b="1" dirty="0"/>
              <a:t>2018 and after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Continue initial trend of power increase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D4E7-48C9-4538-A106-B37BF4C4289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C:\Users\igor\AppData\Local\Microsoft\Windows\Temporary Internet Files\Content.Outlook\2PPR990T\ATF_User_Exp_0724-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27540" r="17806" b="8642"/>
          <a:stretch/>
        </p:blipFill>
        <p:spPr bwMode="auto">
          <a:xfrm>
            <a:off x="440498" y="1590202"/>
            <a:ext cx="5477556" cy="4378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1608" y="5607996"/>
            <a:ext cx="1184823" cy="27700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77235" y="5550658"/>
            <a:ext cx="1175191" cy="1076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2425" y="589324"/>
            <a:ext cx="0" cy="4961334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4635" y="578562"/>
            <a:ext cx="7012613" cy="1076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62058" y="5539896"/>
            <a:ext cx="1175191" cy="1076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37249" y="578562"/>
            <a:ext cx="0" cy="4961334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24635" y="578562"/>
            <a:ext cx="0" cy="122688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77235" y="1805444"/>
            <a:ext cx="2360014" cy="2626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96430" y="5607996"/>
            <a:ext cx="1184823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205232" y="2192880"/>
            <a:ext cx="1184823" cy="115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390055" y="589327"/>
            <a:ext cx="1570132" cy="159221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9422" y="433667"/>
            <a:ext cx="1184823" cy="27700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 TW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F057764D-D93F-410B-AFFE-0FD20ED7B876}"/>
              </a:ext>
            </a:extLst>
          </p:cNvPr>
          <p:cNvSpPr/>
          <p:nvPr/>
        </p:nvSpPr>
        <p:spPr>
          <a:xfrm>
            <a:off x="6375610" y="1785199"/>
            <a:ext cx="236001" cy="23285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37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AD2FB-F18D-4C94-A953-128D3E6D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2" y="902445"/>
            <a:ext cx="3790755" cy="48914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C605BD-0E3B-4F18-BB59-82FB2741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9" y="40251"/>
            <a:ext cx="1110532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Scientific Needs Workshop 2017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65CAC6-0D27-4C29-8FE4-7C265F1A24B2}"/>
              </a:ext>
            </a:extLst>
          </p:cNvPr>
          <p:cNvSpPr/>
          <p:nvPr/>
        </p:nvSpPr>
        <p:spPr>
          <a:xfrm>
            <a:off x="4162816" y="500603"/>
            <a:ext cx="555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	Research Thrusts identified in SNW report: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8D8B2-C65F-4806-950F-CA5996D67438}"/>
              </a:ext>
            </a:extLst>
          </p:cNvPr>
          <p:cNvSpPr/>
          <p:nvPr/>
        </p:nvSpPr>
        <p:spPr>
          <a:xfrm>
            <a:off x="4162816" y="865136"/>
            <a:ext cx="789929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Sub-</a:t>
            </a:r>
            <a:r>
              <a:rPr lang="en-US" b="1" dirty="0" err="1"/>
              <a:t>ps</a:t>
            </a:r>
            <a:r>
              <a:rPr lang="en-US" b="1" dirty="0"/>
              <a:t>, TW, mid-IR pulses:</a:t>
            </a:r>
            <a:r>
              <a:rPr lang="en-US" dirty="0"/>
              <a:t> </a:t>
            </a:r>
            <a:r>
              <a:rPr lang="en-US" sz="1600" dirty="0"/>
              <a:t>Pushing the CO</a:t>
            </a:r>
            <a:r>
              <a:rPr lang="en-US" sz="1600" baseline="-25000" dirty="0"/>
              <a:t>2</a:t>
            </a:r>
            <a:r>
              <a:rPr lang="en-US" sz="1600" dirty="0"/>
              <a:t> laser technology into new paradigms of pulse duration and peak power is an important goal of the ATF. Accessing the sub-picosecond regime, while maintaining terawatt peak power, would be a major milestone for mid-IR laser development.</a:t>
            </a:r>
          </a:p>
          <a:p>
            <a:pPr>
              <a:spcBef>
                <a:spcPts val="600"/>
              </a:spcBef>
            </a:pPr>
            <a:r>
              <a:rPr lang="en-US" b="1" dirty="0"/>
              <a:t>Mid-IR materials research:</a:t>
            </a:r>
            <a:r>
              <a:rPr lang="en-US" dirty="0"/>
              <a:t> </a:t>
            </a:r>
            <a:r>
              <a:rPr lang="en-US" sz="1600" dirty="0"/>
              <a:t>The availability of high peak power 10 micron pulses opens up many possibilities for important mid-IR materials research. Apart from characterization of perturbative nonlinearities, damage thresholds in the mid-IR are not well known.</a:t>
            </a:r>
          </a:p>
          <a:p>
            <a:pPr>
              <a:spcBef>
                <a:spcPts val="600"/>
              </a:spcBef>
            </a:pPr>
            <a:r>
              <a:rPr lang="en-US" b="1" dirty="0"/>
              <a:t>Novel CO</a:t>
            </a:r>
            <a:r>
              <a:rPr lang="en-US" b="1" baseline="-25000" dirty="0"/>
              <a:t>2</a:t>
            </a:r>
            <a:r>
              <a:rPr lang="en-US" b="1" dirty="0"/>
              <a:t> amplifier concepts:</a:t>
            </a:r>
            <a:r>
              <a:rPr lang="en-US" dirty="0"/>
              <a:t> </a:t>
            </a:r>
            <a:r>
              <a:rPr lang="en-US" sz="1600" dirty="0"/>
              <a:t>An example of a concept that might evolve in the near future is an optically pumped CO</a:t>
            </a:r>
            <a:r>
              <a:rPr lang="en-US" sz="1600" baseline="-25000" dirty="0"/>
              <a:t>2</a:t>
            </a:r>
            <a:r>
              <a:rPr lang="en-US" sz="1600" dirty="0"/>
              <a:t> amplifier.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	Enabled Priority Research Directions:</a:t>
            </a:r>
          </a:p>
          <a:p>
            <a:pPr>
              <a:spcBef>
                <a:spcPts val="600"/>
              </a:spcBef>
            </a:pPr>
            <a:r>
              <a:rPr lang="en-US" b="1" dirty="0"/>
              <a:t>LWFA:</a:t>
            </a:r>
            <a:r>
              <a:rPr lang="en-US" dirty="0"/>
              <a:t> </a:t>
            </a:r>
            <a:r>
              <a:rPr lang="en-US" sz="1600" dirty="0"/>
              <a:t>The size of the </a:t>
            </a:r>
            <a:r>
              <a:rPr lang="en-US" sz="1600" dirty="0" err="1"/>
              <a:t>wakefield</a:t>
            </a:r>
            <a:r>
              <a:rPr lang="en-US" sz="1600" dirty="0"/>
              <a:t> structure is much larger than that driven by a MIR laser for the same intensity. This presents two significant opportunities: diagnosis of the </a:t>
            </a:r>
            <a:r>
              <a:rPr lang="en-US" sz="1600" dirty="0" err="1"/>
              <a:t>wakefield</a:t>
            </a:r>
            <a:r>
              <a:rPr lang="en-US" sz="1600" dirty="0"/>
              <a:t> acceleration process and controlled injection. Self-modulated 1 TW, 2ps; blowout 7 TW, 0.5 </a:t>
            </a:r>
            <a:r>
              <a:rPr lang="en-US" sz="1600" dirty="0" err="1"/>
              <a:t>ps</a:t>
            </a:r>
            <a:r>
              <a:rPr lang="en-US" sz="1600" dirty="0"/>
              <a:t>; bubble 25 TW, 0.5 ps.</a:t>
            </a:r>
          </a:p>
          <a:p>
            <a:pPr>
              <a:spcBef>
                <a:spcPts val="600"/>
              </a:spcBef>
            </a:pPr>
            <a:r>
              <a:rPr lang="en-US" b="1" dirty="0"/>
              <a:t>Ion acceleration: </a:t>
            </a:r>
            <a:r>
              <a:rPr lang="en-US" sz="1600" dirty="0"/>
              <a:t>Extend hole-boring radiation pressure ion acceleration to higher energy (10-20 MeV with 10 TW, 100 MeV with &gt; 25 TW).</a:t>
            </a:r>
          </a:p>
          <a:p>
            <a:pPr>
              <a:spcBef>
                <a:spcPts val="600"/>
              </a:spcBef>
            </a:pPr>
            <a:r>
              <a:rPr lang="en-US" b="1" dirty="0"/>
              <a:t>DLA,    ICS,    Laser Filamentation and Propagation in Atmosphere,    IFEL,    Electron Beam Phase Space Manipulation…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244E-1856-43EF-86B4-248082B2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BEBA10-6C14-48E3-99D1-4C1FF38E9621}"/>
              </a:ext>
            </a:extLst>
          </p:cNvPr>
          <p:cNvSpPr txBox="1"/>
          <p:nvPr/>
        </p:nvSpPr>
        <p:spPr>
          <a:xfrm>
            <a:off x="6833373" y="852665"/>
            <a:ext cx="3829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CPA regime</a:t>
            </a:r>
          </a:p>
          <a:p>
            <a:r>
              <a:rPr lang="en-US" i="1" dirty="0"/>
              <a:t>	</a:t>
            </a:r>
            <a:r>
              <a:rPr lang="en-US" i="1" u="sng" dirty="0"/>
              <a:t>Purpose</a:t>
            </a:r>
            <a:r>
              <a:rPr lang="en-US" i="1" dirty="0"/>
              <a:t>: extract and 	transport beam from laser 	amplifier without nonlinear 	distortions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905C97-D3A8-4A1F-8AC2-E4E24427D0C6}"/>
              </a:ext>
            </a:extLst>
          </p:cNvPr>
          <p:cNvSpPr txBox="1">
            <a:spLocks/>
          </p:cNvSpPr>
          <p:nvPr/>
        </p:nvSpPr>
        <p:spPr>
          <a:xfrm>
            <a:off x="353141" y="93415"/>
            <a:ext cx="8229600" cy="5577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Recently completed upgrade thrusts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A4D2CE-21AB-41FC-B4BF-49BE8136DC49}"/>
              </a:ext>
            </a:extLst>
          </p:cNvPr>
          <p:cNvGrpSpPr/>
          <p:nvPr/>
        </p:nvGrpSpPr>
        <p:grpSpPr>
          <a:xfrm>
            <a:off x="551054" y="1793470"/>
            <a:ext cx="4978477" cy="4158756"/>
            <a:chOff x="6553672" y="1168712"/>
            <a:chExt cx="5584483" cy="4913543"/>
          </a:xfrm>
        </p:grpSpPr>
        <p:pic>
          <p:nvPicPr>
            <p:cNvPr id="7" name="Picture 385">
              <a:extLst>
                <a:ext uri="{FF2B5EF4-FFF2-40B4-BE49-F238E27FC236}">
                  <a16:creationId xmlns:a16="http://schemas.microsoft.com/office/drawing/2014/main" id="{3C01F638-75F6-467C-9FCF-489C4B98A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036" y="2742558"/>
              <a:ext cx="383258" cy="64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Shape 3">
              <a:extLst>
                <a:ext uri="{FF2B5EF4-FFF2-40B4-BE49-F238E27FC236}">
                  <a16:creationId xmlns:a16="http://schemas.microsoft.com/office/drawing/2014/main" id="{19E228E3-9E8C-4331-9E79-4A1337436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364314" y="1412463"/>
              <a:ext cx="536808" cy="28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216"/>
                </a:lnSpc>
              </a:pPr>
              <a:r>
                <a:rPr lang="en-US" sz="1050">
                  <a:solidFill>
                    <a:srgbClr val="000000"/>
                  </a:solidFill>
                  <a:latin typeface="Arial" charset="0"/>
                  <a:ea typeface="Osaka" charset="0"/>
                  <a:cs typeface="Osaka" charset="0"/>
                </a:rPr>
                <a:t>OPA</a:t>
              </a:r>
              <a:endParaRPr lang="en-US" sz="1350">
                <a:latin typeface="Arial" charset="0"/>
              </a:endParaRPr>
            </a:p>
          </p:txBody>
        </p:sp>
        <p:sp>
          <p:nvSpPr>
            <p:cNvPr id="9" name="TextShape 4">
              <a:extLst>
                <a:ext uri="{FF2B5EF4-FFF2-40B4-BE49-F238E27FC236}">
                  <a16:creationId xmlns:a16="http://schemas.microsoft.com/office/drawing/2014/main" id="{208FC625-2B21-4AF8-84B4-E9897C075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53672" y="1168712"/>
              <a:ext cx="900317" cy="24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216"/>
                </a:lnSpc>
              </a:pPr>
              <a:r>
                <a:rPr lang="en-US" sz="1050">
                  <a:solidFill>
                    <a:srgbClr val="000000"/>
                  </a:solidFill>
                  <a:latin typeface="Arial" charset="0"/>
                  <a:ea typeface="Osaka" charset="0"/>
                  <a:cs typeface="Osaka" charset="0"/>
                </a:rPr>
                <a:t>Ti:Al2O3</a:t>
              </a:r>
              <a:endParaRPr lang="en-US" sz="1350">
                <a:latin typeface="Arial" charset="0"/>
              </a:endParaRPr>
            </a:p>
          </p:txBody>
        </p:sp>
        <p:sp>
          <p:nvSpPr>
            <p:cNvPr id="10" name="CustomShape 6">
              <a:extLst>
                <a:ext uri="{FF2B5EF4-FFF2-40B4-BE49-F238E27FC236}">
                  <a16:creationId xmlns:a16="http://schemas.microsoft.com/office/drawing/2014/main" id="{888AE06E-B3BF-4083-B78A-9C346F7639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947343" y="1492887"/>
              <a:ext cx="1038119" cy="425320"/>
            </a:xfrm>
            <a:prstGeom prst="rect">
              <a:avLst/>
            </a:prstGeom>
            <a:gradFill rotWithShape="0">
              <a:gsLst>
                <a:gs pos="0">
                  <a:srgbClr val="00B8FF"/>
                </a:gs>
                <a:gs pos="50000">
                  <a:srgbClr val="FFFFFF"/>
                </a:gs>
                <a:gs pos="100000">
                  <a:srgbClr val="00B8FF"/>
                </a:gs>
              </a:gsLst>
              <a:lin ang="5400000"/>
            </a:gra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CustomShape 7">
              <a:extLst>
                <a:ext uri="{FF2B5EF4-FFF2-40B4-BE49-F238E27FC236}">
                  <a16:creationId xmlns:a16="http://schemas.microsoft.com/office/drawing/2014/main" id="{6E8C0B5B-6F2C-46C3-984F-5F72BB1C17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51154" y="1634661"/>
              <a:ext cx="830495" cy="141773"/>
            </a:xfrm>
            <a:prstGeom prst="roundRect">
              <a:avLst>
                <a:gd name="adj" fmla="val 10801"/>
              </a:avLst>
            </a:prstGeom>
            <a:gradFill rotWithShape="0">
              <a:gsLst>
                <a:gs pos="0">
                  <a:srgbClr val="EB613D"/>
                </a:gs>
                <a:gs pos="50000">
                  <a:srgbClr val="FFFFFF"/>
                </a:gs>
                <a:gs pos="100000">
                  <a:srgbClr val="EB613D"/>
                </a:gs>
              </a:gsLst>
              <a:lin ang="5400000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85D1EBD-2CD3-40B7-B40A-A499B645B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85982" y="1634660"/>
              <a:ext cx="761175" cy="0"/>
            </a:xfrm>
            <a:prstGeom prst="line">
              <a:avLst/>
            </a:prstGeom>
            <a:noFill/>
            <a:ln w="18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0B18174-772D-4435-858D-D9C7BBC27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85982" y="1776433"/>
              <a:ext cx="761175" cy="0"/>
            </a:xfrm>
            <a:prstGeom prst="line">
              <a:avLst/>
            </a:prstGeom>
            <a:noFill/>
            <a:ln w="18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045906A9-E602-4A3A-8AF8-2A1D8BD67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7342" y="1634661"/>
              <a:ext cx="0" cy="141773"/>
            </a:xfrm>
            <a:prstGeom prst="line">
              <a:avLst/>
            </a:prstGeom>
            <a:noFill/>
            <a:ln w="36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F05ACEC8-07AC-444F-A3AD-B00F059CE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0304" y="1707673"/>
              <a:ext cx="2591070" cy="259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FC96552-C383-427D-A642-82DBD2805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25330" y="1707672"/>
              <a:ext cx="1046073" cy="1150227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CustomShape 25">
              <a:extLst>
                <a:ext uri="{FF2B5EF4-FFF2-40B4-BE49-F238E27FC236}">
                  <a16:creationId xmlns:a16="http://schemas.microsoft.com/office/drawing/2014/main" id="{3F7EB911-AD98-4613-8B12-491FCF20F7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929257" y="1209223"/>
              <a:ext cx="1208898" cy="30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3750" rIns="67500" bIns="33750"/>
            <a:lstStyle/>
            <a:p>
              <a:r>
                <a:rPr lang="en-US" sz="105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Amplifier </a:t>
              </a:r>
              <a:r>
                <a:rPr lang="en-US" sz="1050" b="1" i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1</a:t>
              </a:r>
              <a:endParaRPr lang="en-US" sz="1350" b="1" i="1" dirty="0"/>
            </a:p>
          </p:txBody>
        </p:sp>
        <p:sp>
          <p:nvSpPr>
            <p:cNvPr id="18" name="CustomShape 32">
              <a:extLst>
                <a:ext uri="{FF2B5EF4-FFF2-40B4-BE49-F238E27FC236}">
                  <a16:creationId xmlns:a16="http://schemas.microsoft.com/office/drawing/2014/main" id="{28A63B09-45AB-498C-B1C0-A43B5A437E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18061" y="2250524"/>
              <a:ext cx="949711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3750" rIns="67500" bIns="33750"/>
            <a:lstStyle/>
            <a:p>
              <a:r>
                <a:rPr lang="en-US" sz="105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Stretcher</a:t>
              </a:r>
              <a:endParaRPr lang="en-US" sz="1350" dirty="0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18014C08-F34C-4D13-B26B-84FBE5021A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095636" y="1640331"/>
              <a:ext cx="14065" cy="142128"/>
            </a:xfrm>
            <a:custGeom>
              <a:avLst/>
              <a:gdLst>
                <a:gd name="T0" fmla="*/ 14760 w 42"/>
                <a:gd name="T1" fmla="*/ 0 h 401"/>
                <a:gd name="T2" fmla="*/ 0 w 42"/>
                <a:gd name="T3" fmla="*/ 74520 h 401"/>
                <a:gd name="T4" fmla="*/ 14760 w 42"/>
                <a:gd name="T5" fmla="*/ 144000 h 4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1">
                  <a:moveTo>
                    <a:pt x="41" y="0"/>
                  </a:moveTo>
                  <a:cubicBezTo>
                    <a:pt x="41" y="0"/>
                    <a:pt x="0" y="140"/>
                    <a:pt x="0" y="207"/>
                  </a:cubicBezTo>
                  <a:cubicBezTo>
                    <a:pt x="0" y="274"/>
                    <a:pt x="41" y="400"/>
                    <a:pt x="41" y="400"/>
                  </a:cubicBezTo>
                </a:path>
              </a:pathLst>
            </a:cu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id="{1B19ABC3-DE87-4E99-931A-1892317E47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109366" y="1646003"/>
              <a:ext cx="14065" cy="136457"/>
            </a:xfrm>
            <a:custGeom>
              <a:avLst/>
              <a:gdLst>
                <a:gd name="T0" fmla="*/ 14760 w 42"/>
                <a:gd name="T1" fmla="*/ 0 h 385"/>
                <a:gd name="T2" fmla="*/ 360 w 42"/>
                <a:gd name="T3" fmla="*/ 64440 h 385"/>
                <a:gd name="T4" fmla="*/ 14760 w 42"/>
                <a:gd name="T5" fmla="*/ 138240 h 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85">
                  <a:moveTo>
                    <a:pt x="41" y="0"/>
                  </a:moveTo>
                  <a:cubicBezTo>
                    <a:pt x="41" y="0"/>
                    <a:pt x="2" y="112"/>
                    <a:pt x="1" y="179"/>
                  </a:cubicBezTo>
                  <a:cubicBezTo>
                    <a:pt x="0" y="246"/>
                    <a:pt x="41" y="384"/>
                    <a:pt x="41" y="384"/>
                  </a:cubicBezTo>
                </a:path>
              </a:pathLst>
            </a:cu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56">
              <a:extLst>
                <a:ext uri="{FF2B5EF4-FFF2-40B4-BE49-F238E27FC236}">
                  <a16:creationId xmlns:a16="http://schemas.microsoft.com/office/drawing/2014/main" id="{96380F22-10AA-4440-9B93-696F18708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36526" y="1636787"/>
              <a:ext cx="0" cy="141773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57">
              <a:extLst>
                <a:ext uri="{FF2B5EF4-FFF2-40B4-BE49-F238E27FC236}">
                  <a16:creationId xmlns:a16="http://schemas.microsoft.com/office/drawing/2014/main" id="{46C53D35-0122-4D30-B84F-E128BB535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20113" y="1643687"/>
              <a:ext cx="1008" cy="128493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59">
              <a:extLst>
                <a:ext uri="{FF2B5EF4-FFF2-40B4-BE49-F238E27FC236}">
                  <a16:creationId xmlns:a16="http://schemas.microsoft.com/office/drawing/2014/main" id="{12E222D1-2FA4-4665-A40A-63C5E5096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1811" y="1743116"/>
              <a:ext cx="167438" cy="0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CustomShape 60">
              <a:extLst>
                <a:ext uri="{FF2B5EF4-FFF2-40B4-BE49-F238E27FC236}">
                  <a16:creationId xmlns:a16="http://schemas.microsoft.com/office/drawing/2014/main" id="{E580C989-3F84-40F3-A6D9-383DD7CAF0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35467" y="1326304"/>
              <a:ext cx="736729" cy="531649"/>
            </a:xfrm>
            <a:prstGeom prst="rect">
              <a:avLst/>
            </a:prstGeom>
            <a:solidFill>
              <a:srgbClr val="0099FF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61">
              <a:extLst>
                <a:ext uri="{FF2B5EF4-FFF2-40B4-BE49-F238E27FC236}">
                  <a16:creationId xmlns:a16="http://schemas.microsoft.com/office/drawing/2014/main" id="{46EEBBF4-039B-4E04-AC47-FE6CFB9A1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72614" y="1651674"/>
              <a:ext cx="188536" cy="102431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62">
              <a:extLst>
                <a:ext uri="{FF2B5EF4-FFF2-40B4-BE49-F238E27FC236}">
                  <a16:creationId xmlns:a16="http://schemas.microsoft.com/office/drawing/2014/main" id="{E8AC64EE-E2D0-4D2E-B2C9-C1AE5F103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1461" y="1707673"/>
              <a:ext cx="1468749" cy="259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7" name="Group 256">
              <a:extLst>
                <a:ext uri="{FF2B5EF4-FFF2-40B4-BE49-F238E27FC236}">
                  <a16:creationId xmlns:a16="http://schemas.microsoft.com/office/drawing/2014/main" id="{92B12995-33BB-46F1-ADF8-5A03CD0EE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5776" y="1634225"/>
              <a:ext cx="1633113" cy="924921"/>
              <a:chOff x="2736291" y="807157"/>
              <a:chExt cx="1755632" cy="939449"/>
            </a:xfrm>
          </p:grpSpPr>
          <p:sp>
            <p:nvSpPr>
              <p:cNvPr id="110" name="Line 63">
                <a:extLst>
                  <a:ext uri="{FF2B5EF4-FFF2-40B4-BE49-F238E27FC236}">
                    <a16:creationId xmlns:a16="http://schemas.microsoft.com/office/drawing/2014/main" id="{4063E47C-6292-4B0B-B5E6-08E4DC791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H="1" flipV="1">
                <a:off x="3611768" y="602345"/>
                <a:ext cx="130749" cy="1039190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1" name="Line 64">
                <a:extLst>
                  <a:ext uri="{FF2B5EF4-FFF2-40B4-BE49-F238E27FC236}">
                    <a16:creationId xmlns:a16="http://schemas.microsoft.com/office/drawing/2014/main" id="{25D1D933-6C23-4E59-9EC2-6972C013F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V="1">
                <a:off x="3545476" y="902412"/>
                <a:ext cx="90360" cy="736920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" name="Line 65">
                <a:extLst>
                  <a:ext uri="{FF2B5EF4-FFF2-40B4-BE49-F238E27FC236}">
                    <a16:creationId xmlns:a16="http://schemas.microsoft.com/office/drawing/2014/main" id="{E36C456E-059F-4B3D-B854-41E5BB3E7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H="1" flipV="1">
                <a:off x="3348291" y="789382"/>
                <a:ext cx="36000" cy="1260000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3" name="Freeform 66">
                <a:extLst>
                  <a:ext uri="{FF2B5EF4-FFF2-40B4-BE49-F238E27FC236}">
                    <a16:creationId xmlns:a16="http://schemas.microsoft.com/office/drawing/2014/main" id="{36DBAA68-2E7A-4932-88F6-EF914A0A3916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4780" flipH="1">
                <a:off x="3876816" y="1192137"/>
                <a:ext cx="180360" cy="18720"/>
              </a:xfrm>
              <a:custGeom>
                <a:avLst/>
                <a:gdLst>
                  <a:gd name="T0" fmla="*/ 180000 w 501"/>
                  <a:gd name="T1" fmla="*/ 18360 h 52"/>
                  <a:gd name="T2" fmla="*/ 93600 w 501"/>
                  <a:gd name="T3" fmla="*/ 360 h 52"/>
                  <a:gd name="T4" fmla="*/ 0 w 501"/>
                  <a:gd name="T5" fmla="*/ 1836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1" h="52">
                    <a:moveTo>
                      <a:pt x="500" y="51"/>
                    </a:moveTo>
                    <a:cubicBezTo>
                      <a:pt x="500" y="51"/>
                      <a:pt x="345" y="2"/>
                      <a:pt x="260" y="1"/>
                    </a:cubicBezTo>
                    <a:cubicBezTo>
                      <a:pt x="175" y="0"/>
                      <a:pt x="0" y="51"/>
                      <a:pt x="0" y="51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4" name="Freeform 67">
                <a:extLst>
                  <a:ext uri="{FF2B5EF4-FFF2-40B4-BE49-F238E27FC236}">
                    <a16:creationId xmlns:a16="http://schemas.microsoft.com/office/drawing/2014/main" id="{FF31BCA1-C3DF-4DA5-8B43-8F01ED9C6667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4780" flipH="1">
                <a:off x="3895748" y="1190840"/>
                <a:ext cx="180360" cy="19080"/>
              </a:xfrm>
              <a:custGeom>
                <a:avLst/>
                <a:gdLst>
                  <a:gd name="T0" fmla="*/ 180000 w 501"/>
                  <a:gd name="T1" fmla="*/ 18720 h 53"/>
                  <a:gd name="T2" fmla="*/ 99000 w 501"/>
                  <a:gd name="T3" fmla="*/ 720 h 53"/>
                  <a:gd name="T4" fmla="*/ 0 w 501"/>
                  <a:gd name="T5" fmla="*/ 18720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1" h="53">
                    <a:moveTo>
                      <a:pt x="500" y="52"/>
                    </a:moveTo>
                    <a:cubicBezTo>
                      <a:pt x="500" y="52"/>
                      <a:pt x="360" y="4"/>
                      <a:pt x="275" y="2"/>
                    </a:cubicBezTo>
                    <a:cubicBezTo>
                      <a:pt x="190" y="0"/>
                      <a:pt x="0" y="52"/>
                      <a:pt x="0" y="52"/>
                    </a:cubicBezTo>
                  </a:path>
                </a:pathLst>
              </a:cu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15" name="Group 433">
                <a:extLst>
                  <a:ext uri="{FF2B5EF4-FFF2-40B4-BE49-F238E27FC236}">
                    <a16:creationId xmlns:a16="http://schemas.microsoft.com/office/drawing/2014/main" id="{F5B63C85-6474-434F-9C11-D74CC1B57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805063">
                <a:off x="4096578" y="828702"/>
                <a:ext cx="125505" cy="108021"/>
                <a:chOff x="4096578" y="828702"/>
                <a:chExt cx="125505" cy="108021"/>
              </a:xfrm>
            </p:grpSpPr>
            <p:sp>
              <p:nvSpPr>
                <p:cNvPr id="125" name="Line 68">
                  <a:extLst>
                    <a:ext uri="{FF2B5EF4-FFF2-40B4-BE49-F238E27FC236}">
                      <a16:creationId xmlns:a16="http://schemas.microsoft.com/office/drawing/2014/main" id="{853F53DB-5634-4C68-82BB-31AAAFB0F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4204780">
                  <a:off x="4107198" y="818082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26" name="Line 69">
                  <a:extLst>
                    <a:ext uri="{FF2B5EF4-FFF2-40B4-BE49-F238E27FC236}">
                      <a16:creationId xmlns:a16="http://schemas.microsoft.com/office/drawing/2014/main" id="{2E02B6FC-9C31-43CA-8E1A-2FB9629CC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4204780">
                  <a:off x="4120743" y="835383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116" name="Line 70">
                <a:extLst>
                  <a:ext uri="{FF2B5EF4-FFF2-40B4-BE49-F238E27FC236}">
                    <a16:creationId xmlns:a16="http://schemas.microsoft.com/office/drawing/2014/main" id="{E7FB6F63-50AF-402D-BC8D-E1585690A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H="1" flipV="1">
                <a:off x="3372424" y="806305"/>
                <a:ext cx="0" cy="1260000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7" name="Line 71">
                <a:extLst>
                  <a:ext uri="{FF2B5EF4-FFF2-40B4-BE49-F238E27FC236}">
                    <a16:creationId xmlns:a16="http://schemas.microsoft.com/office/drawing/2014/main" id="{0F5F2591-9366-44D7-BA80-34CDBC96B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V="1">
                <a:off x="3554122" y="933720"/>
                <a:ext cx="95760" cy="736920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8" name="Line 72">
                <a:extLst>
                  <a:ext uri="{FF2B5EF4-FFF2-40B4-BE49-F238E27FC236}">
                    <a16:creationId xmlns:a16="http://schemas.microsoft.com/office/drawing/2014/main" id="{D8AB0287-8361-4FC4-86E1-9E1770F73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H="1" flipV="1">
                <a:off x="3794246" y="476389"/>
                <a:ext cx="60116" cy="1313338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19" name="Group 437">
                <a:extLst>
                  <a:ext uri="{FF2B5EF4-FFF2-40B4-BE49-F238E27FC236}">
                    <a16:creationId xmlns:a16="http://schemas.microsoft.com/office/drawing/2014/main" id="{482E8CB4-CFB7-45FA-AD7A-098E94BB7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809793">
                <a:off x="4366043" y="807157"/>
                <a:ext cx="125880" cy="107252"/>
                <a:chOff x="4138281" y="927247"/>
                <a:chExt cx="125880" cy="107252"/>
              </a:xfrm>
            </p:grpSpPr>
            <p:sp>
              <p:nvSpPr>
                <p:cNvPr id="123" name="Line 73">
                  <a:extLst>
                    <a:ext uri="{FF2B5EF4-FFF2-40B4-BE49-F238E27FC236}">
                      <a16:creationId xmlns:a16="http://schemas.microsoft.com/office/drawing/2014/main" id="{93D265F0-5C93-49EB-A756-DAC63A33C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4204780" flipV="1">
                  <a:off x="4148901" y="933159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24" name="Line 74">
                  <a:extLst>
                    <a:ext uri="{FF2B5EF4-FFF2-40B4-BE49-F238E27FC236}">
                      <a16:creationId xmlns:a16="http://schemas.microsoft.com/office/drawing/2014/main" id="{F7ECCEE8-0D46-4D4A-9553-6A19F88BC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4204780" flipV="1">
                  <a:off x="4162821" y="916627"/>
                  <a:ext cx="90720" cy="111960"/>
                </a:xfrm>
                <a:prstGeom prst="line">
                  <a:avLst/>
                </a:prstGeom>
                <a:noFill/>
                <a:ln w="18000">
                  <a:solidFill>
                    <a:srgbClr val="3465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120" name="Line 77">
                <a:extLst>
                  <a:ext uri="{FF2B5EF4-FFF2-40B4-BE49-F238E27FC236}">
                    <a16:creationId xmlns:a16="http://schemas.microsoft.com/office/drawing/2014/main" id="{D82E0A84-9C65-4F2D-8FD1-01759C1EC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>
                <a:off x="3162430" y="1375666"/>
                <a:ext cx="108000" cy="0"/>
              </a:xfrm>
              <a:prstGeom prst="line">
                <a:avLst/>
              </a:prstGeom>
              <a:noFill/>
              <a:ln w="3672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1" name="Line 78">
                <a:extLst>
                  <a:ext uri="{FF2B5EF4-FFF2-40B4-BE49-F238E27FC236}">
                    <a16:creationId xmlns:a16="http://schemas.microsoft.com/office/drawing/2014/main" id="{D2F2F022-068D-4E48-ACE2-4B905244B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>
                <a:off x="2698060" y="1645396"/>
                <a:ext cx="180000" cy="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2" name="Line 79">
                <a:extLst>
                  <a:ext uri="{FF2B5EF4-FFF2-40B4-BE49-F238E27FC236}">
                    <a16:creationId xmlns:a16="http://schemas.microsoft.com/office/drawing/2014/main" id="{3309F6E9-595E-40DC-BA5E-715D9C56B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>
                <a:off x="2682976" y="1656606"/>
                <a:ext cx="180000" cy="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8" name="CustomShape 80">
              <a:extLst>
                <a:ext uri="{FF2B5EF4-FFF2-40B4-BE49-F238E27FC236}">
                  <a16:creationId xmlns:a16="http://schemas.microsoft.com/office/drawing/2014/main" id="{57556006-8389-471B-8010-2802843D32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472659" y="1565900"/>
              <a:ext cx="334877" cy="283546"/>
            </a:xfrm>
            <a:prstGeom prst="rect">
              <a:avLst/>
            </a:prstGeom>
            <a:solidFill>
              <a:srgbClr val="0099FF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TextShape 112">
              <a:extLst>
                <a:ext uri="{FF2B5EF4-FFF2-40B4-BE49-F238E27FC236}">
                  <a16:creationId xmlns:a16="http://schemas.microsoft.com/office/drawing/2014/main" id="{B44246A0-D8DC-43CE-91A2-233D332A2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128989" y="1236101"/>
              <a:ext cx="904168" cy="4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20 µJ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350 </a:t>
              </a:r>
              <a:r>
                <a:rPr lang="en-US" sz="900" b="1" dirty="0" err="1">
                  <a:solidFill>
                    <a:srgbClr val="C00000"/>
                  </a:solidFill>
                  <a:latin typeface="Arial" charset="0"/>
                </a:rPr>
                <a:t>fs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0" name="TextShape 113">
              <a:extLst>
                <a:ext uri="{FF2B5EF4-FFF2-40B4-BE49-F238E27FC236}">
                  <a16:creationId xmlns:a16="http://schemas.microsoft.com/office/drawing/2014/main" id="{1C492D02-25F3-4539-A92D-86368E9D3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622313" y="1720354"/>
              <a:ext cx="904168" cy="4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5 µJ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80 </a:t>
              </a:r>
              <a:r>
                <a:rPr lang="en-US" sz="900" b="1" dirty="0" err="1">
                  <a:solidFill>
                    <a:srgbClr val="C00000"/>
                  </a:solidFill>
                  <a:latin typeface="Arial" charset="0"/>
                </a:rPr>
                <a:t>ps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1" name="Line 121">
              <a:extLst>
                <a:ext uri="{FF2B5EF4-FFF2-40B4-BE49-F238E27FC236}">
                  <a16:creationId xmlns:a16="http://schemas.microsoft.com/office/drawing/2014/main" id="{9189E4B1-F353-49F6-BF02-7FD77D617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85460" y="1634661"/>
              <a:ext cx="0" cy="141773"/>
            </a:xfrm>
            <a:prstGeom prst="line">
              <a:avLst/>
            </a:prstGeom>
            <a:noFill/>
            <a:ln w="36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Line 126">
              <a:extLst>
                <a:ext uri="{FF2B5EF4-FFF2-40B4-BE49-F238E27FC236}">
                  <a16:creationId xmlns:a16="http://schemas.microsoft.com/office/drawing/2014/main" id="{556AF9A3-8421-4F73-A48A-0450DD019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17716" y="1707673"/>
              <a:ext cx="334877" cy="0"/>
            </a:xfrm>
            <a:prstGeom prst="line">
              <a:avLst/>
            </a:prstGeom>
            <a:noFill/>
            <a:ln w="18000">
              <a:solidFill>
                <a:srgbClr val="4C4C4C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CustomShape 11">
              <a:extLst>
                <a:ext uri="{FF2B5EF4-FFF2-40B4-BE49-F238E27FC236}">
                  <a16:creationId xmlns:a16="http://schemas.microsoft.com/office/drawing/2014/main" id="{B3C56D8F-AC03-46FA-A7B3-C6C137CD23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58812" y="3077442"/>
              <a:ext cx="1467597" cy="702498"/>
            </a:xfrm>
            <a:prstGeom prst="rect">
              <a:avLst/>
            </a:prstGeom>
            <a:gradFill rotWithShape="0">
              <a:gsLst>
                <a:gs pos="0">
                  <a:srgbClr val="00B8FF"/>
                </a:gs>
                <a:gs pos="50000">
                  <a:srgbClr val="FFFFFF"/>
                </a:gs>
                <a:gs pos="100000">
                  <a:srgbClr val="00B8FF"/>
                </a:gs>
              </a:gsLst>
              <a:lin ang="5400000"/>
            </a:gra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CustomShape 14">
              <a:extLst>
                <a:ext uri="{FF2B5EF4-FFF2-40B4-BE49-F238E27FC236}">
                  <a16:creationId xmlns:a16="http://schemas.microsoft.com/office/drawing/2014/main" id="{362D9E09-1FD9-4480-B76D-0947752876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50953" y="3325759"/>
              <a:ext cx="1083764" cy="180989"/>
            </a:xfrm>
            <a:prstGeom prst="roundRect">
              <a:avLst>
                <a:gd name="adj" fmla="val 6546"/>
              </a:avLst>
            </a:prstGeom>
            <a:gradFill rotWithShape="0">
              <a:gsLst>
                <a:gs pos="0">
                  <a:srgbClr val="EB613D"/>
                </a:gs>
                <a:gs pos="50000">
                  <a:srgbClr val="FFFFFF"/>
                </a:gs>
                <a:gs pos="100000">
                  <a:srgbClr val="EB613D"/>
                </a:gs>
              </a:gsLst>
              <a:lin ang="5400000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Line 12">
              <a:extLst>
                <a:ext uri="{FF2B5EF4-FFF2-40B4-BE49-F238E27FC236}">
                  <a16:creationId xmlns:a16="http://schemas.microsoft.com/office/drawing/2014/main" id="{E62006E4-E834-4E94-B5A5-478DC7981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26409" y="3142762"/>
              <a:ext cx="0" cy="140499"/>
            </a:xfrm>
            <a:prstGeom prst="line">
              <a:avLst/>
            </a:prstGeom>
            <a:noFill/>
            <a:ln w="108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F10A88-18B5-4FC4-8B4D-5B10DB9A71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759026" y="3319587"/>
              <a:ext cx="1476" cy="20626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BA408B-EFA2-43D3-8CBE-5CAAC5A120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506845" y="3277397"/>
              <a:ext cx="1275806" cy="25938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BC4845F-93E4-4DD4-B055-43A995F84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500939" y="3274273"/>
              <a:ext cx="1176871" cy="29689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2E1A-10A8-475D-B091-8A89DAB576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495032" y="3330526"/>
              <a:ext cx="1262516" cy="225011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7AD1C1-F25D-40F6-A1FB-3DEA2DC97B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232193" y="3414905"/>
              <a:ext cx="1442664" cy="1562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2E17A6-C5EE-404B-83BF-37708A19E5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674857" y="3408654"/>
              <a:ext cx="0" cy="15782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97EFE4A1-969C-4681-A7FB-6B5851964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256" y="3416080"/>
              <a:ext cx="1739839" cy="6637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9F3C372D-D2F6-4309-B766-C4842643B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94795" y="2875275"/>
              <a:ext cx="2589411" cy="679613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4" name="Group 292">
              <a:extLst>
                <a:ext uri="{FF2B5EF4-FFF2-40B4-BE49-F238E27FC236}">
                  <a16:creationId xmlns:a16="http://schemas.microsoft.com/office/drawing/2014/main" id="{EC72A0F7-0D58-4B8C-B5D2-F7FBCD149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1141" y="2743146"/>
              <a:ext cx="34091" cy="235111"/>
              <a:chOff x="7352370" y="2065269"/>
              <a:chExt cx="36649" cy="238804"/>
            </a:xfrm>
          </p:grpSpPr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9C245F7E-31A5-4F0E-A2EF-587CB01D6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2370" y="2065269"/>
                <a:ext cx="24797" cy="238804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9" name="Line 105">
                <a:extLst>
                  <a:ext uri="{FF2B5EF4-FFF2-40B4-BE49-F238E27FC236}">
                    <a16:creationId xmlns:a16="http://schemas.microsoft.com/office/drawing/2014/main" id="{342DCEEA-3922-417F-9D97-6CE03EB76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8532" y="2070671"/>
                <a:ext cx="20487" cy="230342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45" name="Group 293">
              <a:extLst>
                <a:ext uri="{FF2B5EF4-FFF2-40B4-BE49-F238E27FC236}">
                  <a16:creationId xmlns:a16="http://schemas.microsoft.com/office/drawing/2014/main" id="{161CB7F9-6E9D-43D6-83BC-CB26E0400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37516" y="2779045"/>
              <a:ext cx="15404" cy="141773"/>
              <a:chOff x="4914904" y="1606680"/>
              <a:chExt cx="16560" cy="144000"/>
            </a:xfrm>
          </p:grpSpPr>
          <p:sp>
            <p:nvSpPr>
              <p:cNvPr id="106" name="Line 56">
                <a:extLst>
                  <a:ext uri="{FF2B5EF4-FFF2-40B4-BE49-F238E27FC236}">
                    <a16:creationId xmlns:a16="http://schemas.microsoft.com/office/drawing/2014/main" id="{D7C73A0B-F3E8-42E4-AAB0-4CC354204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7" name="Line 57">
                <a:extLst>
                  <a:ext uri="{FF2B5EF4-FFF2-40B4-BE49-F238E27FC236}">
                    <a16:creationId xmlns:a16="http://schemas.microsoft.com/office/drawing/2014/main" id="{86E8E120-D8CD-442F-BDC0-CAE0EAA36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46" name="CustomShape 5">
              <a:extLst>
                <a:ext uri="{FF2B5EF4-FFF2-40B4-BE49-F238E27FC236}">
                  <a16:creationId xmlns:a16="http://schemas.microsoft.com/office/drawing/2014/main" id="{7FE65C47-C80E-44C8-8747-CC144AD4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461" y="3726281"/>
              <a:ext cx="1332780" cy="2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3750" rIns="67500" bIns="33750"/>
            <a:lstStyle/>
            <a:p>
              <a:r>
                <a:rPr lang="en-US" sz="105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Amplifier 2</a:t>
              </a:r>
              <a:endParaRPr lang="en-US" sz="1350" dirty="0"/>
            </a:p>
          </p:txBody>
        </p:sp>
        <p:grpSp>
          <p:nvGrpSpPr>
            <p:cNvPr id="47" name="Group 315">
              <a:extLst>
                <a:ext uri="{FF2B5EF4-FFF2-40B4-BE49-F238E27FC236}">
                  <a16:creationId xmlns:a16="http://schemas.microsoft.com/office/drawing/2014/main" id="{73C287AC-A9DD-4EA1-AE85-025EC269D231}"/>
                </a:ext>
              </a:extLst>
            </p:cNvPr>
            <p:cNvGrpSpPr>
              <a:grpSpLocks/>
            </p:cNvGrpSpPr>
            <p:nvPr/>
          </p:nvGrpSpPr>
          <p:grpSpPr bwMode="auto">
            <a:xfrm rot="300000">
              <a:off x="9485953" y="3197117"/>
              <a:ext cx="15404" cy="141773"/>
              <a:chOff x="4914904" y="1606680"/>
              <a:chExt cx="16560" cy="144000"/>
            </a:xfrm>
          </p:grpSpPr>
          <p:sp>
            <p:nvSpPr>
              <p:cNvPr id="104" name="Line 56">
                <a:extLst>
                  <a:ext uri="{FF2B5EF4-FFF2-40B4-BE49-F238E27FC236}">
                    <a16:creationId xmlns:a16="http://schemas.microsoft.com/office/drawing/2014/main" id="{F6B6D1FE-07C5-4B7D-BA7A-D40261FC9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5" name="Line 57">
                <a:extLst>
                  <a:ext uri="{FF2B5EF4-FFF2-40B4-BE49-F238E27FC236}">
                    <a16:creationId xmlns:a16="http://schemas.microsoft.com/office/drawing/2014/main" id="{586AB566-B520-43C4-A0BD-BE1BA40BE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48" name="Group 316">
              <a:extLst>
                <a:ext uri="{FF2B5EF4-FFF2-40B4-BE49-F238E27FC236}">
                  <a16:creationId xmlns:a16="http://schemas.microsoft.com/office/drawing/2014/main" id="{29172179-46EB-4FE3-A493-4778C75A6F6E}"/>
                </a:ext>
              </a:extLst>
            </p:cNvPr>
            <p:cNvGrpSpPr>
              <a:grpSpLocks/>
            </p:cNvGrpSpPr>
            <p:nvPr/>
          </p:nvGrpSpPr>
          <p:grpSpPr bwMode="auto">
            <a:xfrm rot="21300000">
              <a:off x="9474864" y="3484004"/>
              <a:ext cx="15404" cy="141773"/>
              <a:chOff x="4914904" y="1606680"/>
              <a:chExt cx="16560" cy="144000"/>
            </a:xfrm>
          </p:grpSpPr>
          <p:sp>
            <p:nvSpPr>
              <p:cNvPr id="102" name="Line 56">
                <a:extLst>
                  <a:ext uri="{FF2B5EF4-FFF2-40B4-BE49-F238E27FC236}">
                    <a16:creationId xmlns:a16="http://schemas.microsoft.com/office/drawing/2014/main" id="{B9FC02FA-B1C9-4593-8E18-8C572DB68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1464" y="1606680"/>
                <a:ext cx="0" cy="14400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3" name="Line 57">
                <a:extLst>
                  <a:ext uri="{FF2B5EF4-FFF2-40B4-BE49-F238E27FC236}">
                    <a16:creationId xmlns:a16="http://schemas.microsoft.com/office/drawing/2014/main" id="{38259B29-0D03-44A5-A23A-117903969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4904" y="1606680"/>
                <a:ext cx="0" cy="13752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49" name="Group 317">
              <a:extLst>
                <a:ext uri="{FF2B5EF4-FFF2-40B4-BE49-F238E27FC236}">
                  <a16:creationId xmlns:a16="http://schemas.microsoft.com/office/drawing/2014/main" id="{1895B85B-C478-4B37-A81C-B4BF200E45A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0637825" y="3539819"/>
              <a:ext cx="79964" cy="82356"/>
              <a:chOff x="1132232" y="4212552"/>
              <a:chExt cx="144000" cy="132298"/>
            </a:xfrm>
          </p:grpSpPr>
          <p:sp>
            <p:nvSpPr>
              <p:cNvPr id="100" name="Line 98">
                <a:extLst>
                  <a:ext uri="{FF2B5EF4-FFF2-40B4-BE49-F238E27FC236}">
                    <a16:creationId xmlns:a16="http://schemas.microsoft.com/office/drawing/2014/main" id="{FB3C12C3-F4F4-45FF-B9E1-4FEEA4909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112" y="4223890"/>
                <a:ext cx="132120" cy="120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1" name="Line 99">
                <a:extLst>
                  <a:ext uri="{FF2B5EF4-FFF2-40B4-BE49-F238E27FC236}">
                    <a16:creationId xmlns:a16="http://schemas.microsoft.com/office/drawing/2014/main" id="{6196F2FD-7C27-4C24-B222-34A86522F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232" y="4212552"/>
                <a:ext cx="122595" cy="10925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50" name="Group 318">
              <a:extLst>
                <a:ext uri="{FF2B5EF4-FFF2-40B4-BE49-F238E27FC236}">
                  <a16:creationId xmlns:a16="http://schemas.microsoft.com/office/drawing/2014/main" id="{80BB2039-B9C2-415E-A85F-EF711458F86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0728863" y="3502059"/>
              <a:ext cx="79964" cy="82356"/>
              <a:chOff x="1132232" y="4212552"/>
              <a:chExt cx="144000" cy="132298"/>
            </a:xfrm>
          </p:grpSpPr>
          <p:sp>
            <p:nvSpPr>
              <p:cNvPr id="98" name="Line 98">
                <a:extLst>
                  <a:ext uri="{FF2B5EF4-FFF2-40B4-BE49-F238E27FC236}">
                    <a16:creationId xmlns:a16="http://schemas.microsoft.com/office/drawing/2014/main" id="{B026DC77-FA2F-4D28-A639-7DD580430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112" y="4223890"/>
                <a:ext cx="132120" cy="120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9" name="Line 99">
                <a:extLst>
                  <a:ext uri="{FF2B5EF4-FFF2-40B4-BE49-F238E27FC236}">
                    <a16:creationId xmlns:a16="http://schemas.microsoft.com/office/drawing/2014/main" id="{2A2EC9E2-8EA4-49AF-8AD7-13B436990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232" y="4212552"/>
                <a:ext cx="122595" cy="10925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51" name="Group 319">
              <a:extLst>
                <a:ext uri="{FF2B5EF4-FFF2-40B4-BE49-F238E27FC236}">
                  <a16:creationId xmlns:a16="http://schemas.microsoft.com/office/drawing/2014/main" id="{77A5D9E9-7175-45FC-BB1F-B26C34D52DB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10727803" y="3284580"/>
              <a:ext cx="79964" cy="82356"/>
              <a:chOff x="1132232" y="4212552"/>
              <a:chExt cx="144000" cy="132298"/>
            </a:xfrm>
          </p:grpSpPr>
          <p:sp>
            <p:nvSpPr>
              <p:cNvPr id="96" name="Line 98">
                <a:extLst>
                  <a:ext uri="{FF2B5EF4-FFF2-40B4-BE49-F238E27FC236}">
                    <a16:creationId xmlns:a16="http://schemas.microsoft.com/office/drawing/2014/main" id="{ADE147DE-6829-43FC-B074-3C54ADB77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112" y="4223890"/>
                <a:ext cx="132120" cy="120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7" name="Line 99">
                <a:extLst>
                  <a:ext uri="{FF2B5EF4-FFF2-40B4-BE49-F238E27FC236}">
                    <a16:creationId xmlns:a16="http://schemas.microsoft.com/office/drawing/2014/main" id="{A1E959D2-F807-4F3A-B65D-957502417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232" y="4212552"/>
                <a:ext cx="122595" cy="10925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52" name="Group 320">
              <a:extLst>
                <a:ext uri="{FF2B5EF4-FFF2-40B4-BE49-F238E27FC236}">
                  <a16:creationId xmlns:a16="http://schemas.microsoft.com/office/drawing/2014/main" id="{FA4D7BD0-3C14-4196-95F1-473AD94B5E3B}"/>
                </a:ext>
              </a:extLst>
            </p:cNvPr>
            <p:cNvGrpSpPr>
              <a:grpSpLocks/>
            </p:cNvGrpSpPr>
            <p:nvPr/>
          </p:nvGrpSpPr>
          <p:grpSpPr bwMode="auto">
            <a:xfrm rot="11400000" flipV="1">
              <a:off x="10639094" y="3366936"/>
              <a:ext cx="79964" cy="82356"/>
              <a:chOff x="1132232" y="4212552"/>
              <a:chExt cx="144000" cy="132298"/>
            </a:xfrm>
          </p:grpSpPr>
          <p:sp>
            <p:nvSpPr>
              <p:cNvPr id="94" name="Line 98">
                <a:extLst>
                  <a:ext uri="{FF2B5EF4-FFF2-40B4-BE49-F238E27FC236}">
                    <a16:creationId xmlns:a16="http://schemas.microsoft.com/office/drawing/2014/main" id="{B7EE47B8-5334-480B-BB85-2338F5595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112" y="4223890"/>
                <a:ext cx="132120" cy="120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5" name="Line 99">
                <a:extLst>
                  <a:ext uri="{FF2B5EF4-FFF2-40B4-BE49-F238E27FC236}">
                    <a16:creationId xmlns:a16="http://schemas.microsoft.com/office/drawing/2014/main" id="{AB0AA1E4-8EBE-4D22-8B8B-E7AD8D21B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232" y="4212552"/>
                <a:ext cx="122595" cy="10925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F9C32B-7479-41EA-AB7F-01D787D6BD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86788" y="5540041"/>
              <a:ext cx="4021495" cy="9280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98E2B2-42AE-4CA6-A5D7-CD6114BD14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01192" y="3143017"/>
              <a:ext cx="81214" cy="20313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7FE098C-3A21-4A53-B63D-E6DA50E11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893238" y="1709246"/>
              <a:ext cx="64972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790C38A-BEEF-4EEB-80F2-FB253BB7A3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307342" y="1707684"/>
              <a:ext cx="63495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9B9B8FC6-965E-4F3C-954D-1E6A7CC05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395" y="4455070"/>
              <a:ext cx="66429" cy="1066868"/>
            </a:xfrm>
            <a:custGeom>
              <a:avLst/>
              <a:gdLst>
                <a:gd name="T0" fmla="*/ 0 w 101"/>
                <a:gd name="T1" fmla="*/ 2305018 h 3501"/>
                <a:gd name="T2" fmla="*/ 16296 w 101"/>
                <a:gd name="T3" fmla="*/ 0 h 3501"/>
                <a:gd name="T4" fmla="*/ 27160 w 101"/>
                <a:gd name="T5" fmla="*/ 2305018 h 35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3501">
                  <a:moveTo>
                    <a:pt x="0" y="3500"/>
                  </a:moveTo>
                  <a:cubicBezTo>
                    <a:pt x="40" y="3500"/>
                    <a:pt x="40" y="0"/>
                    <a:pt x="60" y="0"/>
                  </a:cubicBezTo>
                  <a:cubicBezTo>
                    <a:pt x="80" y="0"/>
                    <a:pt x="60" y="3500"/>
                    <a:pt x="100" y="3500"/>
                  </a:cubicBezTo>
                </a:path>
              </a:pathLst>
            </a:custGeom>
            <a:noFill/>
            <a:ln w="90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58" name="Picture 387">
              <a:extLst>
                <a:ext uri="{FF2B5EF4-FFF2-40B4-BE49-F238E27FC236}">
                  <a16:creationId xmlns:a16="http://schemas.microsoft.com/office/drawing/2014/main" id="{1A95B2DA-E477-4F36-B1E3-22187B4AB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0185" y="1479226"/>
              <a:ext cx="495618" cy="10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20">
              <a:extLst>
                <a:ext uri="{FF2B5EF4-FFF2-40B4-BE49-F238E27FC236}">
                  <a16:creationId xmlns:a16="http://schemas.microsoft.com/office/drawing/2014/main" id="{8C7E35D1-432B-4BB5-A593-3A91232A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168" y="1334987"/>
              <a:ext cx="33823" cy="248458"/>
            </a:xfrm>
            <a:custGeom>
              <a:avLst/>
              <a:gdLst>
                <a:gd name="T0" fmla="*/ 0 w 101"/>
                <a:gd name="T1" fmla="*/ 252000 h 701"/>
                <a:gd name="T2" fmla="*/ 24840 w 101"/>
                <a:gd name="T3" fmla="*/ 0 h 701"/>
                <a:gd name="T4" fmla="*/ 36000 w 101"/>
                <a:gd name="T5" fmla="*/ 252000 h 7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701">
                  <a:moveTo>
                    <a:pt x="0" y="700"/>
                  </a:moveTo>
                  <a:cubicBezTo>
                    <a:pt x="80" y="700"/>
                    <a:pt x="38" y="0"/>
                    <a:pt x="69" y="0"/>
                  </a:cubicBezTo>
                  <a:cubicBezTo>
                    <a:pt x="100" y="0"/>
                    <a:pt x="20" y="700"/>
                    <a:pt x="100" y="700"/>
                  </a:cubicBezTo>
                </a:path>
              </a:pathLst>
            </a:custGeom>
            <a:noFill/>
            <a:ln w="90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60" name="Picture 389">
              <a:extLst>
                <a:ext uri="{FF2B5EF4-FFF2-40B4-BE49-F238E27FC236}">
                  <a16:creationId xmlns:a16="http://schemas.microsoft.com/office/drawing/2014/main" id="{C0375D47-A672-4A43-8E41-BB8B309AC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831" y="2219469"/>
              <a:ext cx="301389" cy="2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DE722A1B-CB1F-4A70-BD06-4A5C3077A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68031" y="3357398"/>
              <a:ext cx="0" cy="140499"/>
            </a:xfrm>
            <a:prstGeom prst="line">
              <a:avLst/>
            </a:prstGeom>
            <a:noFill/>
            <a:ln w="108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Line 18">
              <a:extLst>
                <a:ext uri="{FF2B5EF4-FFF2-40B4-BE49-F238E27FC236}">
                  <a16:creationId xmlns:a16="http://schemas.microsoft.com/office/drawing/2014/main" id="{AF31FD77-5095-46F9-8F2F-7472BED97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1849" y="2867075"/>
              <a:ext cx="2475945" cy="3902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57E144BA-2D8F-4A95-A959-E04FC1DF7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314" y="5094625"/>
              <a:ext cx="77159" cy="427313"/>
            </a:xfrm>
            <a:custGeom>
              <a:avLst/>
              <a:gdLst>
                <a:gd name="T0" fmla="*/ 0 w 101"/>
                <a:gd name="T1" fmla="*/ 2305018 h 3501"/>
                <a:gd name="T2" fmla="*/ 16296 w 101"/>
                <a:gd name="T3" fmla="*/ 0 h 3501"/>
                <a:gd name="T4" fmla="*/ 27160 w 101"/>
                <a:gd name="T5" fmla="*/ 2305018 h 35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3501">
                  <a:moveTo>
                    <a:pt x="0" y="3500"/>
                  </a:moveTo>
                  <a:cubicBezTo>
                    <a:pt x="40" y="3500"/>
                    <a:pt x="40" y="0"/>
                    <a:pt x="60" y="0"/>
                  </a:cubicBezTo>
                  <a:cubicBezTo>
                    <a:pt x="80" y="0"/>
                    <a:pt x="60" y="3500"/>
                    <a:pt x="100" y="3500"/>
                  </a:cubicBezTo>
                </a:path>
              </a:pathLst>
            </a:custGeom>
            <a:noFill/>
            <a:ln w="90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1C85A8F4-C343-4727-9750-87374AC94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352" y="5307745"/>
              <a:ext cx="75328" cy="226002"/>
            </a:xfrm>
            <a:custGeom>
              <a:avLst/>
              <a:gdLst>
                <a:gd name="T0" fmla="*/ 0 w 101"/>
                <a:gd name="T1" fmla="*/ 2305018 h 3501"/>
                <a:gd name="T2" fmla="*/ 16296 w 101"/>
                <a:gd name="T3" fmla="*/ 0 h 3501"/>
                <a:gd name="T4" fmla="*/ 27160 w 101"/>
                <a:gd name="T5" fmla="*/ 2305018 h 35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3501">
                  <a:moveTo>
                    <a:pt x="0" y="3500"/>
                  </a:moveTo>
                  <a:cubicBezTo>
                    <a:pt x="40" y="3500"/>
                    <a:pt x="40" y="0"/>
                    <a:pt x="60" y="0"/>
                  </a:cubicBezTo>
                  <a:cubicBezTo>
                    <a:pt x="80" y="0"/>
                    <a:pt x="60" y="3500"/>
                    <a:pt x="100" y="3500"/>
                  </a:cubicBezTo>
                </a:path>
              </a:pathLst>
            </a:custGeom>
            <a:noFill/>
            <a:ln w="90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TextShape 114">
              <a:extLst>
                <a:ext uri="{FF2B5EF4-FFF2-40B4-BE49-F238E27FC236}">
                  <a16:creationId xmlns:a16="http://schemas.microsoft.com/office/drawing/2014/main" id="{6D0A3376-07D7-44DF-AF81-B81B074CF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475008" y="2170516"/>
              <a:ext cx="724466" cy="22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30 </a:t>
              </a:r>
              <a:r>
                <a:rPr lang="en-US" sz="900" b="1" dirty="0" err="1">
                  <a:solidFill>
                    <a:srgbClr val="C00000"/>
                  </a:solidFill>
                  <a:latin typeface="Arial" charset="0"/>
                </a:rPr>
                <a:t>mJ</a:t>
              </a:r>
              <a:endParaRPr lang="en-US" sz="900" b="1" dirty="0">
                <a:solidFill>
                  <a:srgbClr val="C00000"/>
                </a:solidFill>
                <a:latin typeface="Arial" charset="0"/>
              </a:endParaRPr>
            </a:p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60 </a:t>
              </a:r>
              <a:r>
                <a:rPr lang="en-US" sz="900" b="1" dirty="0" err="1">
                  <a:solidFill>
                    <a:srgbClr val="C00000"/>
                  </a:solidFill>
                  <a:latin typeface="Arial" charset="0"/>
                </a:rPr>
                <a:t>ps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5A1618A-023E-4C7F-B1D0-327AEB6ED9C0}"/>
                </a:ext>
              </a:extLst>
            </p:cNvPr>
            <p:cNvGrpSpPr/>
            <p:nvPr/>
          </p:nvGrpSpPr>
          <p:grpSpPr>
            <a:xfrm>
              <a:off x="7239966" y="4492893"/>
              <a:ext cx="2127986" cy="1284438"/>
              <a:chOff x="2321243" y="4526807"/>
              <a:chExt cx="2127986" cy="128443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8B3C267-342A-4803-97E7-FF10F77FEC39}"/>
                  </a:ext>
                </a:extLst>
              </p:cNvPr>
              <p:cNvSpPr/>
              <p:nvPr/>
            </p:nvSpPr>
            <p:spPr bwMode="auto">
              <a:xfrm>
                <a:off x="2579819" y="4526807"/>
                <a:ext cx="1869410" cy="12844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BDA3E46-FF46-4F6B-B748-D6B79B94850B}"/>
                  </a:ext>
                </a:extLst>
              </p:cNvPr>
              <p:cNvCxnSpPr/>
              <p:nvPr/>
            </p:nvCxnSpPr>
            <p:spPr bwMode="auto">
              <a:xfrm flipV="1">
                <a:off x="2386380" y="4814321"/>
                <a:ext cx="91994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4AB4A6C-CD97-41D6-AA0B-C9F748624E88}"/>
                  </a:ext>
                </a:extLst>
              </p:cNvPr>
              <p:cNvCxnSpPr/>
              <p:nvPr/>
            </p:nvCxnSpPr>
            <p:spPr bwMode="auto">
              <a:xfrm flipV="1">
                <a:off x="2708286" y="4820572"/>
                <a:ext cx="1537169" cy="2125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3E1B789-0846-478D-89F8-16A33E7878D8}"/>
                  </a:ext>
                </a:extLst>
              </p:cNvPr>
              <p:cNvCxnSpPr/>
              <p:nvPr/>
            </p:nvCxnSpPr>
            <p:spPr bwMode="auto">
              <a:xfrm flipV="1">
                <a:off x="2904677" y="4820572"/>
                <a:ext cx="1342254" cy="52033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8B42AD6-DF5B-4F58-BDC3-31C8487B7594}"/>
                  </a:ext>
                </a:extLst>
              </p:cNvPr>
              <p:cNvCxnSpPr/>
              <p:nvPr/>
            </p:nvCxnSpPr>
            <p:spPr bwMode="auto">
              <a:xfrm flipV="1">
                <a:off x="2708285" y="5034644"/>
                <a:ext cx="165677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22A89C8-5B4F-443A-91A8-A5BE850DB5A3}"/>
                  </a:ext>
                </a:extLst>
              </p:cNvPr>
              <p:cNvCxnSpPr/>
              <p:nvPr/>
            </p:nvCxnSpPr>
            <p:spPr bwMode="auto">
              <a:xfrm>
                <a:off x="2904677" y="5339346"/>
                <a:ext cx="1262516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B74F5A0-7952-4425-BCB9-0718DE7C6D95}"/>
                  </a:ext>
                </a:extLst>
              </p:cNvPr>
              <p:cNvCxnSpPr/>
              <p:nvPr/>
            </p:nvCxnSpPr>
            <p:spPr bwMode="auto">
              <a:xfrm flipH="1">
                <a:off x="2785071" y="5342472"/>
                <a:ext cx="1382123" cy="22501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BAC480-D7BC-4F8A-90B3-5EE950FCED99}"/>
                  </a:ext>
                </a:extLst>
              </p:cNvPr>
              <p:cNvCxnSpPr/>
              <p:nvPr/>
            </p:nvCxnSpPr>
            <p:spPr bwMode="auto">
              <a:xfrm flipH="1">
                <a:off x="2792455" y="5034644"/>
                <a:ext cx="1572607" cy="532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1D3F1D8-AF25-4827-98A0-83912BC81690}"/>
                  </a:ext>
                </a:extLst>
              </p:cNvPr>
              <p:cNvCxnSpPr/>
              <p:nvPr/>
            </p:nvCxnSpPr>
            <p:spPr bwMode="auto">
              <a:xfrm flipV="1">
                <a:off x="2909107" y="4814321"/>
                <a:ext cx="1326011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9AB06BC-AF8B-40E4-AA5A-4053273EF3BC}"/>
                  </a:ext>
                </a:extLst>
              </p:cNvPr>
              <p:cNvCxnSpPr/>
              <p:nvPr/>
            </p:nvCxnSpPr>
            <p:spPr bwMode="auto">
              <a:xfrm>
                <a:off x="4128801" y="4628375"/>
                <a:ext cx="234784" cy="36720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65706A5-6D10-4538-B7D3-27E883EFE1DF}"/>
                  </a:ext>
                </a:extLst>
              </p:cNvPr>
              <p:cNvCxnSpPr/>
              <p:nvPr/>
            </p:nvCxnSpPr>
            <p:spPr bwMode="auto">
              <a:xfrm>
                <a:off x="4116987" y="4636188"/>
                <a:ext cx="234784" cy="36720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CDC6EE1-ACD9-4650-B50C-BB9EE86351AB}"/>
                  </a:ext>
                </a:extLst>
              </p:cNvPr>
              <p:cNvCxnSpPr/>
              <p:nvPr/>
            </p:nvCxnSpPr>
            <p:spPr bwMode="auto">
              <a:xfrm>
                <a:off x="2678753" y="4994018"/>
                <a:ext cx="234784" cy="3656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E0B90D4-B3AC-4E6D-B2CA-1480000300C4}"/>
                  </a:ext>
                </a:extLst>
              </p:cNvPr>
              <p:cNvCxnSpPr/>
              <p:nvPr/>
            </p:nvCxnSpPr>
            <p:spPr bwMode="auto">
              <a:xfrm>
                <a:off x="2687612" y="4989330"/>
                <a:ext cx="234784" cy="36720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DFF2FDA4-A30C-46CA-928A-281BC0518B8D}"/>
                  </a:ext>
                </a:extLst>
              </p:cNvPr>
              <p:cNvCxnSpPr/>
              <p:nvPr/>
            </p:nvCxnSpPr>
            <p:spPr bwMode="auto">
              <a:xfrm flipH="1">
                <a:off x="4143567" y="5023707"/>
                <a:ext cx="234784" cy="367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2489056-D985-4FDD-B104-770FF832C839}"/>
                  </a:ext>
                </a:extLst>
              </p:cNvPr>
              <p:cNvCxnSpPr/>
              <p:nvPr/>
            </p:nvCxnSpPr>
            <p:spPr bwMode="auto">
              <a:xfrm flipH="1">
                <a:off x="4130279" y="5020582"/>
                <a:ext cx="234783" cy="36720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Line 98">
                <a:extLst>
                  <a:ext uri="{FF2B5EF4-FFF2-40B4-BE49-F238E27FC236}">
                    <a16:creationId xmlns:a16="http://schemas.microsoft.com/office/drawing/2014/main" id="{1F2AEE00-C7F4-4E32-B849-ABB9AC59A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12463" y="4750475"/>
                <a:ext cx="130077" cy="112518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91" name="Group 375">
                <a:extLst>
                  <a:ext uri="{FF2B5EF4-FFF2-40B4-BE49-F238E27FC236}">
                    <a16:creationId xmlns:a16="http://schemas.microsoft.com/office/drawing/2014/main" id="{87B2C9E8-B089-49FA-B61E-FF2663787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8158" y="5379427"/>
                <a:ext cx="242183" cy="378536"/>
                <a:chOff x="1603967" y="5170983"/>
                <a:chExt cx="260352" cy="384482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68B962D-C21F-478C-9CFE-E35E334872BC}"/>
                    </a:ext>
                  </a:extLst>
                </p:cNvPr>
                <p:cNvCxnSpPr/>
                <p:nvPr/>
              </p:nvCxnSpPr>
              <p:spPr>
                <a:xfrm flipH="1">
                  <a:off x="1604247" y="5171538"/>
                  <a:ext cx="252397" cy="37297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286DB60-9498-4FC2-BCAB-3A704A6F896D}"/>
                    </a:ext>
                  </a:extLst>
                </p:cNvPr>
                <p:cNvCxnSpPr/>
                <p:nvPr/>
              </p:nvCxnSpPr>
              <p:spPr>
                <a:xfrm flipH="1">
                  <a:off x="1612184" y="5182648"/>
                  <a:ext cx="252398" cy="372973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7" name="Picture 385">
              <a:extLst>
                <a:ext uri="{FF2B5EF4-FFF2-40B4-BE49-F238E27FC236}">
                  <a16:creationId xmlns:a16="http://schemas.microsoft.com/office/drawing/2014/main" id="{977DB582-2C69-4008-A304-0CB9C47EA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784" y="3106457"/>
              <a:ext cx="383258" cy="25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85">
              <a:extLst>
                <a:ext uri="{FF2B5EF4-FFF2-40B4-BE49-F238E27FC236}">
                  <a16:creationId xmlns:a16="http://schemas.microsoft.com/office/drawing/2014/main" id="{84705A68-2CF9-457F-9E48-459AA6DA9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173" y="3266256"/>
              <a:ext cx="383258" cy="9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Line 36">
              <a:extLst>
                <a:ext uri="{FF2B5EF4-FFF2-40B4-BE49-F238E27FC236}">
                  <a16:creationId xmlns:a16="http://schemas.microsoft.com/office/drawing/2014/main" id="{0E934D26-CADB-412F-A993-9C5E73B5E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7419" y="3415214"/>
              <a:ext cx="0" cy="134912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A0A760B9-A566-4193-8837-5B0925009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7420" y="3423475"/>
              <a:ext cx="183807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" name="Line 98">
              <a:extLst>
                <a:ext uri="{FF2B5EF4-FFF2-40B4-BE49-F238E27FC236}">
                  <a16:creationId xmlns:a16="http://schemas.microsoft.com/office/drawing/2014/main" id="{0466DB04-52AC-40B3-8BA4-D6A15E878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8880" y="3359701"/>
              <a:ext cx="122900" cy="119089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2" name="CustomShape 33">
              <a:extLst>
                <a:ext uri="{FF2B5EF4-FFF2-40B4-BE49-F238E27FC236}">
                  <a16:creationId xmlns:a16="http://schemas.microsoft.com/office/drawing/2014/main" id="{C12178FB-D537-4A68-B692-1350B99D8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663" y="5783803"/>
              <a:ext cx="2745416" cy="29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3750" rIns="67500" bIns="33750"/>
            <a:lstStyle/>
            <a:p>
              <a:r>
                <a:rPr lang="en-US" sz="105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Compressor</a:t>
              </a:r>
              <a:endParaRPr lang="en-US" sz="1350" dirty="0"/>
            </a:p>
          </p:txBody>
        </p:sp>
        <p:sp>
          <p:nvSpPr>
            <p:cNvPr id="73" name="TextShape 113">
              <a:extLst>
                <a:ext uri="{FF2B5EF4-FFF2-40B4-BE49-F238E27FC236}">
                  <a16:creationId xmlns:a16="http://schemas.microsoft.com/office/drawing/2014/main" id="{3BB82804-8828-4331-B538-977A3EE0E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232860" y="2935408"/>
              <a:ext cx="904168" cy="63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20J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74" name="TextShape 113">
              <a:extLst>
                <a:ext uri="{FF2B5EF4-FFF2-40B4-BE49-F238E27FC236}">
                  <a16:creationId xmlns:a16="http://schemas.microsoft.com/office/drawing/2014/main" id="{82D52EFE-3AC3-4B36-995F-8F31E7EA4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265705" y="4748884"/>
              <a:ext cx="904168" cy="63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3750" rIns="67500" bIns="33750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~1 TW</a:t>
              </a:r>
            </a:p>
            <a:p>
              <a:r>
                <a:rPr lang="en-US" sz="900" b="1" dirty="0">
                  <a:solidFill>
                    <a:srgbClr val="C00000"/>
                  </a:solidFill>
                  <a:latin typeface="Arial" charset="0"/>
                </a:rPr>
                <a:t>4ps</a:t>
              </a:r>
              <a:endParaRPr lang="en-US" sz="900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04BEF9E-376F-4D5F-9870-8FB598EB5194}"/>
              </a:ext>
            </a:extLst>
          </p:cNvPr>
          <p:cNvGrpSpPr/>
          <p:nvPr/>
        </p:nvGrpSpPr>
        <p:grpSpPr>
          <a:xfrm rot="16200000">
            <a:off x="869160" y="4080915"/>
            <a:ext cx="698699" cy="427891"/>
            <a:chOff x="6985276" y="1044606"/>
            <a:chExt cx="3475571" cy="2437090"/>
          </a:xfrm>
        </p:grpSpPr>
        <p:sp>
          <p:nvSpPr>
            <p:cNvPr id="128" name="Flowchart: Direct Access Storage 127">
              <a:extLst>
                <a:ext uri="{FF2B5EF4-FFF2-40B4-BE49-F238E27FC236}">
                  <a16:creationId xmlns:a16="http://schemas.microsoft.com/office/drawing/2014/main" id="{CAFB5E57-8F25-4DE9-AD64-E50B14196FCA}"/>
                </a:ext>
              </a:extLst>
            </p:cNvPr>
            <p:cNvSpPr/>
            <p:nvPr/>
          </p:nvSpPr>
          <p:spPr>
            <a:xfrm>
              <a:off x="7031010" y="1747734"/>
              <a:ext cx="169542" cy="1212765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0D6A14A-C18E-4326-9178-0A86B56C4CC9}"/>
                </a:ext>
              </a:extLst>
            </p:cNvPr>
            <p:cNvSpPr/>
            <p:nvPr/>
          </p:nvSpPr>
          <p:spPr>
            <a:xfrm rot="18556218" flipV="1">
              <a:off x="7988621" y="2317818"/>
              <a:ext cx="1532968" cy="60371"/>
            </a:xfrm>
            <a:prstGeom prst="rect">
              <a:avLst/>
            </a:prstGeom>
            <a:ln w="31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E3B810A-967C-4BD4-A2A5-1BB8B492982D}"/>
                </a:ext>
              </a:extLst>
            </p:cNvPr>
            <p:cNvSpPr/>
            <p:nvPr/>
          </p:nvSpPr>
          <p:spPr>
            <a:xfrm>
              <a:off x="8616939" y="2251765"/>
              <a:ext cx="318406" cy="192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CC52A372-27D3-4F8E-8442-0453B23FDC25}"/>
                </a:ext>
              </a:extLst>
            </p:cNvPr>
            <p:cNvSpPr/>
            <p:nvPr/>
          </p:nvSpPr>
          <p:spPr>
            <a:xfrm rot="5400000">
              <a:off x="7706231" y="1504598"/>
              <a:ext cx="598537" cy="1649941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58718491-D68E-43B7-9D68-D4428F8C560C}"/>
                </a:ext>
              </a:extLst>
            </p:cNvPr>
            <p:cNvSpPr/>
            <p:nvPr/>
          </p:nvSpPr>
          <p:spPr>
            <a:xfrm rot="16200000">
              <a:off x="9205442" y="1504598"/>
              <a:ext cx="598536" cy="164994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Down Arrow 138">
              <a:extLst>
                <a:ext uri="{FF2B5EF4-FFF2-40B4-BE49-F238E27FC236}">
                  <a16:creationId xmlns:a16="http://schemas.microsoft.com/office/drawing/2014/main" id="{0126E503-74CF-41AD-A99C-70ABB32E8822}"/>
                </a:ext>
              </a:extLst>
            </p:cNvPr>
            <p:cNvSpPr/>
            <p:nvPr/>
          </p:nvSpPr>
          <p:spPr>
            <a:xfrm>
              <a:off x="8616715" y="1044606"/>
              <a:ext cx="213754" cy="48688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Sun 133">
              <a:extLst>
                <a:ext uri="{FF2B5EF4-FFF2-40B4-BE49-F238E27FC236}">
                  <a16:creationId xmlns:a16="http://schemas.microsoft.com/office/drawing/2014/main" id="{2B215BA2-F4E5-4169-8733-B4B73C5DE97B}"/>
                </a:ext>
              </a:extLst>
            </p:cNvPr>
            <p:cNvSpPr/>
            <p:nvPr/>
          </p:nvSpPr>
          <p:spPr>
            <a:xfrm>
              <a:off x="8556373" y="2165486"/>
              <a:ext cx="443639" cy="365033"/>
            </a:xfrm>
            <a:prstGeom prst="su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1375ECF-D7E6-420A-B631-93811C751D25}"/>
                </a:ext>
              </a:extLst>
            </p:cNvPr>
            <p:cNvSpPr txBox="1"/>
            <p:nvPr/>
          </p:nvSpPr>
          <p:spPr>
            <a:xfrm>
              <a:off x="8679740" y="1772555"/>
              <a:ext cx="1561040" cy="170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B8DD7FB-4D49-4330-975E-CF545F4AB073}"/>
                </a:ext>
              </a:extLst>
            </p:cNvPr>
            <p:cNvSpPr/>
            <p:nvPr/>
          </p:nvSpPr>
          <p:spPr>
            <a:xfrm>
              <a:off x="7180529" y="1735508"/>
              <a:ext cx="3149152" cy="124369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Flowchart: Magnetic Disk 136">
              <a:extLst>
                <a:ext uri="{FF2B5EF4-FFF2-40B4-BE49-F238E27FC236}">
                  <a16:creationId xmlns:a16="http://schemas.microsoft.com/office/drawing/2014/main" id="{46D938A2-C954-4DCB-812B-64607EEDC895}"/>
                </a:ext>
              </a:extLst>
            </p:cNvPr>
            <p:cNvSpPr/>
            <p:nvPr/>
          </p:nvSpPr>
          <p:spPr>
            <a:xfrm>
              <a:off x="8246567" y="1642087"/>
              <a:ext cx="1017076" cy="100117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Flowchart: Direct Access Storage 137">
              <a:extLst>
                <a:ext uri="{FF2B5EF4-FFF2-40B4-BE49-F238E27FC236}">
                  <a16:creationId xmlns:a16="http://schemas.microsoft.com/office/drawing/2014/main" id="{AD64DF84-E3B2-4501-B499-9F8DDECEF032}"/>
                </a:ext>
              </a:extLst>
            </p:cNvPr>
            <p:cNvSpPr/>
            <p:nvPr/>
          </p:nvSpPr>
          <p:spPr>
            <a:xfrm>
              <a:off x="10254333" y="1747734"/>
              <a:ext cx="169542" cy="1212765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Moon 138">
              <a:extLst>
                <a:ext uri="{FF2B5EF4-FFF2-40B4-BE49-F238E27FC236}">
                  <a16:creationId xmlns:a16="http://schemas.microsoft.com/office/drawing/2014/main" id="{D8E69610-40FB-4799-BC05-B3DB2FFCFE97}"/>
                </a:ext>
              </a:extLst>
            </p:cNvPr>
            <p:cNvSpPr/>
            <p:nvPr/>
          </p:nvSpPr>
          <p:spPr>
            <a:xfrm flipH="1">
              <a:off x="10324641" y="1735509"/>
              <a:ext cx="136206" cy="1218295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Moon 139">
              <a:extLst>
                <a:ext uri="{FF2B5EF4-FFF2-40B4-BE49-F238E27FC236}">
                  <a16:creationId xmlns:a16="http://schemas.microsoft.com/office/drawing/2014/main" id="{53E4D9A8-11B3-49E5-9730-176C815795A7}"/>
                </a:ext>
              </a:extLst>
            </p:cNvPr>
            <p:cNvSpPr/>
            <p:nvPr/>
          </p:nvSpPr>
          <p:spPr>
            <a:xfrm>
              <a:off x="6985276" y="1710845"/>
              <a:ext cx="123369" cy="1268355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1" name="CustomShape 33">
            <a:extLst>
              <a:ext uri="{FF2B5EF4-FFF2-40B4-BE49-F238E27FC236}">
                <a16:creationId xmlns:a16="http://schemas.microsoft.com/office/drawing/2014/main" id="{1E71A62F-F081-44BC-9504-6F8AA020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613" y="3985727"/>
            <a:ext cx="1075476" cy="38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Plasma</a:t>
            </a:r>
          </a:p>
          <a:p>
            <a:r>
              <a:rPr lang="en-US" sz="1050" dirty="0">
                <a:solidFill>
                  <a:srgbClr val="000000"/>
                </a:solidFill>
              </a:rPr>
              <a:t>Shutter</a:t>
            </a:r>
            <a:endParaRPr lang="en-US" sz="1350" dirty="0"/>
          </a:p>
        </p:txBody>
      </p:sp>
      <p:sp>
        <p:nvSpPr>
          <p:cNvPr id="142" name="CustomShape 33">
            <a:extLst>
              <a:ext uri="{FF2B5EF4-FFF2-40B4-BE49-F238E27FC236}">
                <a16:creationId xmlns:a16="http://schemas.microsoft.com/office/drawing/2014/main" id="{2ACE5B4D-7F2A-43F9-BC4D-B7BE6B28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13" y="4217812"/>
            <a:ext cx="611018" cy="30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YAG</a:t>
            </a:r>
            <a:endParaRPr lang="en-US" sz="135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4571BE1-D9A0-4E07-94A2-70D415B01307}"/>
              </a:ext>
            </a:extLst>
          </p:cNvPr>
          <p:cNvSpPr txBox="1"/>
          <p:nvPr/>
        </p:nvSpPr>
        <p:spPr>
          <a:xfrm>
            <a:off x="6833373" y="2621358"/>
            <a:ext cx="382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Isotopic amplifiers</a:t>
            </a:r>
          </a:p>
          <a:p>
            <a:r>
              <a:rPr lang="en-US" i="1" dirty="0"/>
              <a:t>	</a:t>
            </a:r>
            <a:r>
              <a:rPr lang="en-US" i="1" u="sng" dirty="0"/>
              <a:t>Purpose</a:t>
            </a:r>
            <a:r>
              <a:rPr lang="en-US" i="1" dirty="0"/>
              <a:t>: produce a single 	2ps pulse at elevated peak 	power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269C1EB-D8AE-428F-8C21-D903D589139B}"/>
              </a:ext>
            </a:extLst>
          </p:cNvPr>
          <p:cNvSpPr txBox="1"/>
          <p:nvPr/>
        </p:nvSpPr>
        <p:spPr>
          <a:xfrm>
            <a:off x="6800862" y="4155795"/>
            <a:ext cx="4135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Plasma shutter</a:t>
            </a:r>
          </a:p>
          <a:p>
            <a:r>
              <a:rPr lang="en-US" i="1" dirty="0"/>
              <a:t>	</a:t>
            </a:r>
            <a:r>
              <a:rPr lang="en-US" i="1" u="sng" dirty="0"/>
              <a:t>Purpose</a:t>
            </a:r>
            <a:r>
              <a:rPr lang="en-US" i="1" dirty="0"/>
              <a:t>: block parasitic 	reflection from laser/plasma 	interaction point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F438CAF-9DC9-4841-A835-D60E9348F573}"/>
              </a:ext>
            </a:extLst>
          </p:cNvPr>
          <p:cNvSpPr txBox="1"/>
          <p:nvPr/>
        </p:nvSpPr>
        <p:spPr>
          <a:xfrm>
            <a:off x="1291710" y="1138438"/>
            <a:ext cx="36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ATF CO</a:t>
            </a:r>
            <a:r>
              <a:rPr lang="en-US" baseline="-25000" dirty="0"/>
              <a:t>2</a:t>
            </a:r>
            <a:r>
              <a:rPr lang="en-US" dirty="0"/>
              <a:t> laser system a year ago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01537-01C5-40A2-B50B-D5B16A71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Straight Connector 165"/>
          <p:cNvCxnSpPr/>
          <p:nvPr/>
        </p:nvCxnSpPr>
        <p:spPr>
          <a:xfrm>
            <a:off x="7751048" y="3569266"/>
            <a:ext cx="471794" cy="650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7714695" y="3637883"/>
            <a:ext cx="524769" cy="5594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F40376A-68FD-4371-9F24-2F80A73191CA}"/>
              </a:ext>
            </a:extLst>
          </p:cNvPr>
          <p:cNvSpPr txBox="1">
            <a:spLocks/>
          </p:cNvSpPr>
          <p:nvPr/>
        </p:nvSpPr>
        <p:spPr>
          <a:xfrm>
            <a:off x="1964464" y="403742"/>
            <a:ext cx="8229600" cy="5577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19D1B4AF-F988-4F79-9241-06E8DB06245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59122" y="772345"/>
            <a:ext cx="611818" cy="28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216"/>
              </a:lnSpc>
            </a:pPr>
            <a:r>
              <a:rPr lang="en-US" sz="105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OPA</a:t>
            </a:r>
            <a:endParaRPr lang="en-US" sz="1350">
              <a:latin typeface="Arial" charset="0"/>
            </a:endParaRPr>
          </a:p>
        </p:txBody>
      </p:sp>
      <p:sp>
        <p:nvSpPr>
          <p:cNvPr id="6" name="TextShape 4">
            <a:extLst>
              <a:ext uri="{FF2B5EF4-FFF2-40B4-BE49-F238E27FC236}">
                <a16:creationId xmlns:a16="http://schemas.microsoft.com/office/drawing/2014/main" id="{83CC6A7D-14E9-4E31-A144-A8E29AE472C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5206" y="543519"/>
            <a:ext cx="1026122" cy="2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216"/>
              </a:lnSpc>
            </a:pPr>
            <a:r>
              <a:rPr lang="en-US" sz="105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Ti:Al2O3</a:t>
            </a:r>
            <a:endParaRPr lang="en-US" sz="1350">
              <a:latin typeface="Arial" charset="0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03F7B2B5-D0B7-47D2-90C0-7991BC64E6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2823" y="840174"/>
            <a:ext cx="1183180" cy="429051"/>
          </a:xfrm>
          <a:prstGeom prst="rect">
            <a:avLst/>
          </a:prstGeom>
          <a:gradFill rotWithShape="0">
            <a:gsLst>
              <a:gs pos="0">
                <a:srgbClr val="00B8FF"/>
              </a:gs>
              <a:gs pos="50000">
                <a:srgbClr val="FFFFFF"/>
              </a:gs>
              <a:gs pos="100000">
                <a:srgbClr val="00B8FF"/>
              </a:gs>
            </a:gsLst>
            <a:lin ang="5400000"/>
          </a:gradFill>
          <a:ln w="18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E077C6CC-4F7C-4237-A1B9-A213110946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1140" y="991774"/>
            <a:ext cx="946544" cy="143017"/>
          </a:xfrm>
          <a:prstGeom prst="roundRect">
            <a:avLst>
              <a:gd name="adj" fmla="val 10801"/>
            </a:avLst>
          </a:prstGeom>
          <a:gradFill rotWithShape="0">
            <a:gsLst>
              <a:gs pos="0">
                <a:srgbClr val="EB613D"/>
              </a:gs>
              <a:gs pos="50000">
                <a:srgbClr val="FFFFFF"/>
              </a:gs>
              <a:gs pos="100000">
                <a:srgbClr val="EB613D"/>
              </a:gs>
            </a:gsLst>
            <a:lin ang="5400000"/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9A4A580-BB2A-459C-9429-A6A16B1316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0833" y="1000356"/>
            <a:ext cx="867537" cy="0"/>
          </a:xfrm>
          <a:prstGeom prst="line">
            <a:avLst/>
          </a:prstGeom>
          <a:noFill/>
          <a:ln w="18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DD3A1876-656B-4756-97CC-0BC6B78CB8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0833" y="1134790"/>
            <a:ext cx="867537" cy="0"/>
          </a:xfrm>
          <a:prstGeom prst="line">
            <a:avLst/>
          </a:prstGeom>
          <a:noFill/>
          <a:ln w="18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DCA2D149-2F5B-4DC0-AF46-130568C159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2822" y="991774"/>
            <a:ext cx="0" cy="143017"/>
          </a:xfrm>
          <a:prstGeom prst="line">
            <a:avLst/>
          </a:prstGeom>
          <a:noFill/>
          <a:ln w="36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493D38F4-B581-40C8-A7D2-4EC19AFA7A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6378" y="1069573"/>
            <a:ext cx="2953131" cy="262"/>
          </a:xfrm>
          <a:prstGeom prst="line">
            <a:avLst/>
          </a:prstGeom>
          <a:noFill/>
          <a:ln w="9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EC55B5AA-80C3-45DE-B646-0B246A72E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6079" y="1067264"/>
            <a:ext cx="1182056" cy="1093009"/>
          </a:xfrm>
          <a:prstGeom prst="line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CustomShape 25">
            <a:extLst>
              <a:ext uri="{FF2B5EF4-FFF2-40B4-BE49-F238E27FC236}">
                <a16:creationId xmlns:a16="http://schemas.microsoft.com/office/drawing/2014/main" id="{123A8E09-79E1-42DC-B92A-848D0DBCDB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22210" y="578446"/>
            <a:ext cx="1377822" cy="3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Amplifier </a:t>
            </a:r>
            <a:r>
              <a:rPr lang="en-US" sz="1050" b="1" i="1" dirty="0">
                <a:solidFill>
                  <a:srgbClr val="000000"/>
                </a:solidFill>
                <a:ea typeface="Osaka" charset="0"/>
                <a:cs typeface="Osaka" charset="0"/>
              </a:rPr>
              <a:t>1</a:t>
            </a:r>
            <a:endParaRPr lang="en-US" sz="1350" b="1" i="1" dirty="0"/>
          </a:p>
        </p:txBody>
      </p:sp>
      <p:sp>
        <p:nvSpPr>
          <p:cNvPr id="15" name="CustomShape 32">
            <a:extLst>
              <a:ext uri="{FF2B5EF4-FFF2-40B4-BE49-F238E27FC236}">
                <a16:creationId xmlns:a16="http://schemas.microsoft.com/office/drawing/2014/main" id="{42FC1283-93A5-4480-894C-3463F60C4F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25932" y="1599225"/>
            <a:ext cx="1082418" cy="3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Stretcher</a:t>
            </a:r>
            <a:endParaRPr lang="en-US" sz="1350" dirty="0"/>
          </a:p>
        </p:txBody>
      </p:sp>
      <p:sp>
        <p:nvSpPr>
          <p:cNvPr id="16" name="Freeform 54">
            <a:extLst>
              <a:ext uri="{FF2B5EF4-FFF2-40B4-BE49-F238E27FC236}">
                <a16:creationId xmlns:a16="http://schemas.microsoft.com/office/drawing/2014/main" id="{148B422B-CF8B-4734-ADE2-A631AF1B4DD8}"/>
              </a:ext>
            </a:extLst>
          </p:cNvPr>
          <p:cNvSpPr>
            <a:spLocks/>
          </p:cNvSpPr>
          <p:nvPr/>
        </p:nvSpPr>
        <p:spPr bwMode="auto">
          <a:xfrm flipH="1">
            <a:off x="6451572" y="997129"/>
            <a:ext cx="16030" cy="143375"/>
          </a:xfrm>
          <a:custGeom>
            <a:avLst/>
            <a:gdLst>
              <a:gd name="T0" fmla="*/ 14760 w 42"/>
              <a:gd name="T1" fmla="*/ 0 h 401"/>
              <a:gd name="T2" fmla="*/ 0 w 42"/>
              <a:gd name="T3" fmla="*/ 74520 h 401"/>
              <a:gd name="T4" fmla="*/ 14760 w 42"/>
              <a:gd name="T5" fmla="*/ 144000 h 4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401">
                <a:moveTo>
                  <a:pt x="41" y="0"/>
                </a:moveTo>
                <a:cubicBezTo>
                  <a:pt x="41" y="0"/>
                  <a:pt x="0" y="140"/>
                  <a:pt x="0" y="207"/>
                </a:cubicBezTo>
                <a:cubicBezTo>
                  <a:pt x="0" y="274"/>
                  <a:pt x="41" y="400"/>
                  <a:pt x="41" y="400"/>
                </a:cubicBezTo>
              </a:path>
            </a:pathLst>
          </a:custGeom>
          <a:noFill/>
          <a:ln w="18000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id="{EB9A525E-706F-4C70-AA7D-F6D5CC493813}"/>
              </a:ext>
            </a:extLst>
          </p:cNvPr>
          <p:cNvSpPr>
            <a:spLocks/>
          </p:cNvSpPr>
          <p:nvPr/>
        </p:nvSpPr>
        <p:spPr bwMode="auto">
          <a:xfrm flipH="1">
            <a:off x="6467220" y="1002852"/>
            <a:ext cx="16030" cy="137654"/>
          </a:xfrm>
          <a:custGeom>
            <a:avLst/>
            <a:gdLst>
              <a:gd name="T0" fmla="*/ 14760 w 42"/>
              <a:gd name="T1" fmla="*/ 0 h 385"/>
              <a:gd name="T2" fmla="*/ 360 w 42"/>
              <a:gd name="T3" fmla="*/ 64440 h 385"/>
              <a:gd name="T4" fmla="*/ 14760 w 42"/>
              <a:gd name="T5" fmla="*/ 138240 h 3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385">
                <a:moveTo>
                  <a:pt x="41" y="0"/>
                </a:moveTo>
                <a:cubicBezTo>
                  <a:pt x="41" y="0"/>
                  <a:pt x="2" y="112"/>
                  <a:pt x="1" y="179"/>
                </a:cubicBezTo>
                <a:cubicBezTo>
                  <a:pt x="0" y="246"/>
                  <a:pt x="41" y="384"/>
                  <a:pt x="41" y="384"/>
                </a:cubicBezTo>
              </a:path>
            </a:pathLst>
          </a:custGeom>
          <a:noFill/>
          <a:ln w="18000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56">
            <a:extLst>
              <a:ext uri="{FF2B5EF4-FFF2-40B4-BE49-F238E27FC236}">
                <a16:creationId xmlns:a16="http://schemas.microsoft.com/office/drawing/2014/main" id="{DF379C85-12E2-4707-BE5C-68BA1BA642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6654" y="993790"/>
            <a:ext cx="0" cy="143017"/>
          </a:xfrm>
          <a:prstGeom prst="line">
            <a:avLst/>
          </a:prstGeom>
          <a:noFill/>
          <a:ln w="18000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CE3AFBEB-6EEC-4A4F-9757-F77767E066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7946" y="1001137"/>
            <a:ext cx="1149" cy="129620"/>
          </a:xfrm>
          <a:prstGeom prst="line">
            <a:avLst/>
          </a:prstGeom>
          <a:noFill/>
          <a:ln w="18000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59">
            <a:extLst>
              <a:ext uri="{FF2B5EF4-FFF2-40B4-BE49-F238E27FC236}">
                <a16:creationId xmlns:a16="http://schemas.microsoft.com/office/drawing/2014/main" id="{2B3BFA0C-6146-4F46-8C85-EEF564F27D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170" y="1103198"/>
            <a:ext cx="190835" cy="0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CustomShape 60">
            <a:extLst>
              <a:ext uri="{FF2B5EF4-FFF2-40B4-BE49-F238E27FC236}">
                <a16:creationId xmlns:a16="http://schemas.microsoft.com/office/drawing/2014/main" id="{D5656A4E-4866-479E-8D04-89E6718A01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430" y="675777"/>
            <a:ext cx="839675" cy="536313"/>
          </a:xfrm>
          <a:prstGeom prst="rect">
            <a:avLst/>
          </a:prstGeom>
          <a:solidFill>
            <a:srgbClr val="0099FF"/>
          </a:solidFill>
          <a:ln w="18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" name="Line 61">
            <a:extLst>
              <a:ext uri="{FF2B5EF4-FFF2-40B4-BE49-F238E27FC236}">
                <a16:creationId xmlns:a16="http://schemas.microsoft.com/office/drawing/2014/main" id="{A1F2FDC2-ABC1-42A8-AEC2-054434C04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5731" y="1010288"/>
            <a:ext cx="214881" cy="103330"/>
          </a:xfrm>
          <a:prstGeom prst="line">
            <a:avLst/>
          </a:prstGeom>
          <a:noFill/>
          <a:ln w="18000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62">
            <a:extLst>
              <a:ext uri="{FF2B5EF4-FFF2-40B4-BE49-F238E27FC236}">
                <a16:creationId xmlns:a16="http://schemas.microsoft.com/office/drawing/2014/main" id="{98614EA1-BA70-4E53-8ED6-522DC99D9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5956" y="1069573"/>
            <a:ext cx="1673983" cy="262"/>
          </a:xfrm>
          <a:prstGeom prst="line">
            <a:avLst/>
          </a:prstGeom>
          <a:noFill/>
          <a:ln w="9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4" name="Group 256">
            <a:extLst>
              <a:ext uri="{FF2B5EF4-FFF2-40B4-BE49-F238E27FC236}">
                <a16:creationId xmlns:a16="http://schemas.microsoft.com/office/drawing/2014/main" id="{09CD2921-61EE-4728-999D-50A3670C0DF1}"/>
              </a:ext>
            </a:extLst>
          </p:cNvPr>
          <p:cNvGrpSpPr>
            <a:grpSpLocks/>
          </p:cNvGrpSpPr>
          <p:nvPr/>
        </p:nvGrpSpPr>
        <p:grpSpPr bwMode="auto">
          <a:xfrm>
            <a:off x="1722505" y="1013888"/>
            <a:ext cx="1861315" cy="933035"/>
            <a:chOff x="2736291" y="807157"/>
            <a:chExt cx="1755632" cy="939449"/>
          </a:xfrm>
        </p:grpSpPr>
        <p:sp>
          <p:nvSpPr>
            <p:cNvPr id="25" name="Line 63">
              <a:extLst>
                <a:ext uri="{FF2B5EF4-FFF2-40B4-BE49-F238E27FC236}">
                  <a16:creationId xmlns:a16="http://schemas.microsoft.com/office/drawing/2014/main" id="{BCF43ECF-0448-46DE-907E-C4E99EDA37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 flipH="1" flipV="1">
              <a:off x="3611768" y="602345"/>
              <a:ext cx="130749" cy="1039190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64">
              <a:extLst>
                <a:ext uri="{FF2B5EF4-FFF2-40B4-BE49-F238E27FC236}">
                  <a16:creationId xmlns:a16="http://schemas.microsoft.com/office/drawing/2014/main" id="{48FC7AA5-9FE2-4D84-994B-25FDEAC251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 flipV="1">
              <a:off x="3545476" y="902412"/>
              <a:ext cx="90360" cy="736920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65">
              <a:extLst>
                <a:ext uri="{FF2B5EF4-FFF2-40B4-BE49-F238E27FC236}">
                  <a16:creationId xmlns:a16="http://schemas.microsoft.com/office/drawing/2014/main" id="{620C3F69-BCB3-4555-94E8-53F98AAFCD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 flipH="1" flipV="1">
              <a:off x="3348291" y="789382"/>
              <a:ext cx="36000" cy="1260000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68910D2F-29F1-4441-8CD2-01287A7410A6}"/>
                </a:ext>
              </a:extLst>
            </p:cNvPr>
            <p:cNvSpPr>
              <a:spLocks/>
            </p:cNvSpPr>
            <p:nvPr/>
          </p:nvSpPr>
          <p:spPr bwMode="auto">
            <a:xfrm rot="4204780" flipH="1">
              <a:off x="3876816" y="1192137"/>
              <a:ext cx="180360" cy="18720"/>
            </a:xfrm>
            <a:custGeom>
              <a:avLst/>
              <a:gdLst>
                <a:gd name="T0" fmla="*/ 180000 w 501"/>
                <a:gd name="T1" fmla="*/ 18360 h 52"/>
                <a:gd name="T2" fmla="*/ 93600 w 501"/>
                <a:gd name="T3" fmla="*/ 360 h 52"/>
                <a:gd name="T4" fmla="*/ 0 w 501"/>
                <a:gd name="T5" fmla="*/ 18360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1" h="52">
                  <a:moveTo>
                    <a:pt x="500" y="51"/>
                  </a:moveTo>
                  <a:cubicBezTo>
                    <a:pt x="500" y="51"/>
                    <a:pt x="345" y="2"/>
                    <a:pt x="260" y="1"/>
                  </a:cubicBezTo>
                  <a:cubicBezTo>
                    <a:pt x="175" y="0"/>
                    <a:pt x="0" y="51"/>
                    <a:pt x="0" y="51"/>
                  </a:cubicBezTo>
                </a:path>
              </a:pathLst>
            </a:cu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A4DB813C-EF85-49DA-A892-FC87BDF156A7}"/>
                </a:ext>
              </a:extLst>
            </p:cNvPr>
            <p:cNvSpPr>
              <a:spLocks/>
            </p:cNvSpPr>
            <p:nvPr/>
          </p:nvSpPr>
          <p:spPr bwMode="auto">
            <a:xfrm rot="4204780" flipH="1">
              <a:off x="3895748" y="1190840"/>
              <a:ext cx="180360" cy="19080"/>
            </a:xfrm>
            <a:custGeom>
              <a:avLst/>
              <a:gdLst>
                <a:gd name="T0" fmla="*/ 180000 w 501"/>
                <a:gd name="T1" fmla="*/ 18720 h 53"/>
                <a:gd name="T2" fmla="*/ 99000 w 501"/>
                <a:gd name="T3" fmla="*/ 720 h 53"/>
                <a:gd name="T4" fmla="*/ 0 w 501"/>
                <a:gd name="T5" fmla="*/ 1872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1" h="53">
                  <a:moveTo>
                    <a:pt x="500" y="52"/>
                  </a:moveTo>
                  <a:cubicBezTo>
                    <a:pt x="500" y="52"/>
                    <a:pt x="360" y="4"/>
                    <a:pt x="275" y="2"/>
                  </a:cubicBezTo>
                  <a:cubicBezTo>
                    <a:pt x="190" y="0"/>
                    <a:pt x="0" y="52"/>
                    <a:pt x="0" y="52"/>
                  </a:cubicBezTo>
                </a:path>
              </a:pathLst>
            </a:cu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30" name="Group 433">
              <a:extLst>
                <a:ext uri="{FF2B5EF4-FFF2-40B4-BE49-F238E27FC236}">
                  <a16:creationId xmlns:a16="http://schemas.microsoft.com/office/drawing/2014/main" id="{198E3E85-43E3-451E-9671-080674F8FC74}"/>
                </a:ext>
              </a:extLst>
            </p:cNvPr>
            <p:cNvGrpSpPr>
              <a:grpSpLocks/>
            </p:cNvGrpSpPr>
            <p:nvPr/>
          </p:nvGrpSpPr>
          <p:grpSpPr bwMode="auto">
            <a:xfrm rot="-2805063">
              <a:off x="4096578" y="828702"/>
              <a:ext cx="125505" cy="108021"/>
              <a:chOff x="4096578" y="828702"/>
              <a:chExt cx="125505" cy="108021"/>
            </a:xfrm>
          </p:grpSpPr>
          <p:sp>
            <p:nvSpPr>
              <p:cNvPr id="40" name="Line 68">
                <a:extLst>
                  <a:ext uri="{FF2B5EF4-FFF2-40B4-BE49-F238E27FC236}">
                    <a16:creationId xmlns:a16="http://schemas.microsoft.com/office/drawing/2014/main" id="{19CCB32B-45D9-47F4-8D76-FF6776D64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>
                <a:off x="4107198" y="818082"/>
                <a:ext cx="90720" cy="111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" name="Line 69">
                <a:extLst>
                  <a:ext uri="{FF2B5EF4-FFF2-40B4-BE49-F238E27FC236}">
                    <a16:creationId xmlns:a16="http://schemas.microsoft.com/office/drawing/2014/main" id="{15B784E3-78CF-44E9-AE5D-AA9F405BD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>
                <a:off x="4120743" y="835383"/>
                <a:ext cx="90720" cy="111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1" name="Line 70">
              <a:extLst>
                <a:ext uri="{FF2B5EF4-FFF2-40B4-BE49-F238E27FC236}">
                  <a16:creationId xmlns:a16="http://schemas.microsoft.com/office/drawing/2014/main" id="{C00E5E07-B7E4-4705-83EE-25FFF1966B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 flipH="1" flipV="1">
              <a:off x="3372424" y="806305"/>
              <a:ext cx="0" cy="1260000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Line 71">
              <a:extLst>
                <a:ext uri="{FF2B5EF4-FFF2-40B4-BE49-F238E27FC236}">
                  <a16:creationId xmlns:a16="http://schemas.microsoft.com/office/drawing/2014/main" id="{B12068AF-6C86-4FE5-A619-93B43516D4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 flipV="1">
              <a:off x="3554122" y="933720"/>
              <a:ext cx="95760" cy="736920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Line 72">
              <a:extLst>
                <a:ext uri="{FF2B5EF4-FFF2-40B4-BE49-F238E27FC236}">
                  <a16:creationId xmlns:a16="http://schemas.microsoft.com/office/drawing/2014/main" id="{0EB6BDF3-49B6-42BA-BF42-42511B91A9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 flipH="1" flipV="1">
              <a:off x="3794246" y="476389"/>
              <a:ext cx="60116" cy="1313338"/>
            </a:xfrm>
            <a:prstGeom prst="line">
              <a:avLst/>
            </a:prstGeom>
            <a:noFill/>
            <a:ln w="9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34" name="Group 437">
              <a:extLst>
                <a:ext uri="{FF2B5EF4-FFF2-40B4-BE49-F238E27FC236}">
                  <a16:creationId xmlns:a16="http://schemas.microsoft.com/office/drawing/2014/main" id="{5C699C39-0110-4E0B-8D25-509E244A20E0}"/>
                </a:ext>
              </a:extLst>
            </p:cNvPr>
            <p:cNvGrpSpPr>
              <a:grpSpLocks/>
            </p:cNvGrpSpPr>
            <p:nvPr/>
          </p:nvGrpSpPr>
          <p:grpSpPr bwMode="auto">
            <a:xfrm rot="-1809793">
              <a:off x="4366043" y="807157"/>
              <a:ext cx="125880" cy="107252"/>
              <a:chOff x="4138281" y="927247"/>
              <a:chExt cx="125880" cy="107252"/>
            </a:xfrm>
          </p:grpSpPr>
          <p:sp>
            <p:nvSpPr>
              <p:cNvPr id="38" name="Line 73">
                <a:extLst>
                  <a:ext uri="{FF2B5EF4-FFF2-40B4-BE49-F238E27FC236}">
                    <a16:creationId xmlns:a16="http://schemas.microsoft.com/office/drawing/2014/main" id="{13409224-3383-407F-8227-1058D30BE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V="1">
                <a:off x="4148901" y="933159"/>
                <a:ext cx="90720" cy="111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D59F803B-30D3-4568-9500-964355EA1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04780" flipV="1">
                <a:off x="4162821" y="916627"/>
                <a:ext cx="90720" cy="111960"/>
              </a:xfrm>
              <a:prstGeom prst="line">
                <a:avLst/>
              </a:prstGeom>
              <a:noFill/>
              <a:ln w="18000">
                <a:solidFill>
                  <a:srgbClr val="3465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5" name="Line 77">
              <a:extLst>
                <a:ext uri="{FF2B5EF4-FFF2-40B4-BE49-F238E27FC236}">
                  <a16:creationId xmlns:a16="http://schemas.microsoft.com/office/drawing/2014/main" id="{AE696292-76C1-4D5C-ADF3-E92C82A657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>
              <a:off x="3162430" y="1375666"/>
              <a:ext cx="108000" cy="0"/>
            </a:xfrm>
            <a:prstGeom prst="line">
              <a:avLst/>
            </a:prstGeom>
            <a:noFill/>
            <a:ln w="3672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Line 78">
              <a:extLst>
                <a:ext uri="{FF2B5EF4-FFF2-40B4-BE49-F238E27FC236}">
                  <a16:creationId xmlns:a16="http://schemas.microsoft.com/office/drawing/2014/main" id="{C8E4D018-0892-4115-8141-882129BD12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>
              <a:off x="2698060" y="1645396"/>
              <a:ext cx="180000" cy="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Line 79">
              <a:extLst>
                <a:ext uri="{FF2B5EF4-FFF2-40B4-BE49-F238E27FC236}">
                  <a16:creationId xmlns:a16="http://schemas.microsoft.com/office/drawing/2014/main" id="{632DB5AD-B0BB-4530-83EA-90BC886F9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04780">
              <a:off x="2682976" y="1656606"/>
              <a:ext cx="180000" cy="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2" name="CustomShape 80">
            <a:extLst>
              <a:ext uri="{FF2B5EF4-FFF2-40B4-BE49-F238E27FC236}">
                <a16:creationId xmlns:a16="http://schemas.microsoft.com/office/drawing/2014/main" id="{75B319F9-C719-43B4-B06F-48F670C483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2606" y="917990"/>
            <a:ext cx="381671" cy="286033"/>
          </a:xfrm>
          <a:prstGeom prst="rect">
            <a:avLst/>
          </a:prstGeom>
          <a:solidFill>
            <a:srgbClr val="0099FF"/>
          </a:solidFill>
          <a:ln w="18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3" name="TextShape 112">
            <a:extLst>
              <a:ext uri="{FF2B5EF4-FFF2-40B4-BE49-F238E27FC236}">
                <a16:creationId xmlns:a16="http://schemas.microsoft.com/office/drawing/2014/main" id="{4697AE38-48EC-4B9A-BFB6-4A4267695B5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30648" y="595415"/>
            <a:ext cx="1030511" cy="4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20 µJ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350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fs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4" name="TextShape 113">
            <a:extLst>
              <a:ext uri="{FF2B5EF4-FFF2-40B4-BE49-F238E27FC236}">
                <a16:creationId xmlns:a16="http://schemas.microsoft.com/office/drawing/2014/main" id="{88903F59-1DBF-4C81-9853-34C6A706492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32640" y="1054600"/>
            <a:ext cx="1030511" cy="4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5 µJ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60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ps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5" name="Line 121">
            <a:extLst>
              <a:ext uri="{FF2B5EF4-FFF2-40B4-BE49-F238E27FC236}">
                <a16:creationId xmlns:a16="http://schemas.microsoft.com/office/drawing/2014/main" id="{E0027F2B-378B-412A-AF60-396354E6DE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6000" y="991774"/>
            <a:ext cx="0" cy="143017"/>
          </a:xfrm>
          <a:prstGeom prst="line">
            <a:avLst/>
          </a:prstGeom>
          <a:noFill/>
          <a:ln w="36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126">
            <a:extLst>
              <a:ext uri="{FF2B5EF4-FFF2-40B4-BE49-F238E27FC236}">
                <a16:creationId xmlns:a16="http://schemas.microsoft.com/office/drawing/2014/main" id="{53746843-0D36-4ADE-8C1B-666F928CE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4950" y="1069589"/>
            <a:ext cx="381671" cy="0"/>
          </a:xfrm>
          <a:prstGeom prst="line">
            <a:avLst/>
          </a:prstGeom>
          <a:noFill/>
          <a:ln w="18000">
            <a:solidFill>
              <a:srgbClr val="4C4C4C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CustomShape 11">
            <a:extLst>
              <a:ext uri="{FF2B5EF4-FFF2-40B4-BE49-F238E27FC236}">
                <a16:creationId xmlns:a16="http://schemas.microsoft.com/office/drawing/2014/main" id="{D69A74DE-50AD-4E3B-A6F6-73A95C8185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32320" y="2325924"/>
            <a:ext cx="1672670" cy="708661"/>
          </a:xfrm>
          <a:prstGeom prst="rect">
            <a:avLst/>
          </a:prstGeom>
          <a:gradFill rotWithShape="0">
            <a:gsLst>
              <a:gs pos="0">
                <a:srgbClr val="00B8FF"/>
              </a:gs>
              <a:gs pos="50000">
                <a:srgbClr val="FFFFFF"/>
              </a:gs>
              <a:gs pos="100000">
                <a:srgbClr val="00B8FF"/>
              </a:gs>
            </a:gsLst>
            <a:lin ang="5400000"/>
          </a:gradFill>
          <a:ln w="18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8" name="CustomShape 14">
            <a:extLst>
              <a:ext uri="{FF2B5EF4-FFF2-40B4-BE49-F238E27FC236}">
                <a16:creationId xmlns:a16="http://schemas.microsoft.com/office/drawing/2014/main" id="{518CF306-8BF5-486E-89FE-8A402B8C4D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51309" y="2592957"/>
            <a:ext cx="1235203" cy="182577"/>
          </a:xfrm>
          <a:prstGeom prst="roundRect">
            <a:avLst>
              <a:gd name="adj" fmla="val 6546"/>
            </a:avLst>
          </a:prstGeom>
          <a:gradFill rotWithShape="0">
            <a:gsLst>
              <a:gs pos="0">
                <a:srgbClr val="EB613D"/>
              </a:gs>
              <a:gs pos="50000">
                <a:srgbClr val="FFFFFF"/>
              </a:gs>
              <a:gs pos="100000">
                <a:srgbClr val="EB613D"/>
              </a:gs>
            </a:gsLst>
            <a:lin ang="5400000"/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7965E3B5-4032-4189-9E61-301C44034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4990" y="2421884"/>
            <a:ext cx="0" cy="141732"/>
          </a:xfrm>
          <a:prstGeom prst="line">
            <a:avLst/>
          </a:prstGeom>
          <a:noFill/>
          <a:ln w="108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D3B141E-4062-4684-A810-D5483F6C18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7351" y="2585575"/>
            <a:ext cx="841" cy="12488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A29CA0-2C37-461F-B02F-903C3231673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01038" y="2558057"/>
            <a:ext cx="1454080" cy="245961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92002E-B41F-410C-981C-33BF66DB71C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494307" y="2555095"/>
            <a:ext cx="1341320" cy="281521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25EED3-5A05-48C5-8122-17EFD8BAAC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87574" y="2608436"/>
            <a:ext cx="1438933" cy="213363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DDF32A8-CDAF-43E1-970D-52292C1DA2D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88009" y="2688447"/>
            <a:ext cx="1644253" cy="1481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4ECAC8-0FE8-48BD-AF78-D740E7CE6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2261" y="2672964"/>
            <a:ext cx="0" cy="9554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Line 18">
            <a:extLst>
              <a:ext uri="{FF2B5EF4-FFF2-40B4-BE49-F238E27FC236}">
                <a16:creationId xmlns:a16="http://schemas.microsoft.com/office/drawing/2014/main" id="{2D2E0BD6-AD95-4BF0-A44E-A1D732D022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0899" y="2689157"/>
            <a:ext cx="1982954" cy="6695"/>
          </a:xfrm>
          <a:prstGeom prst="line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0846CE0D-629C-4084-9660-78268AED86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304" y="2187142"/>
            <a:ext cx="2943931" cy="634040"/>
          </a:xfrm>
          <a:prstGeom prst="line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CustomShape 5">
            <a:extLst>
              <a:ext uri="{FF2B5EF4-FFF2-40B4-BE49-F238E27FC236}">
                <a16:creationId xmlns:a16="http://schemas.microsoft.com/office/drawing/2014/main" id="{E2C55BF3-B902-4F67-AE4C-983DCF48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439" y="3077440"/>
            <a:ext cx="1519015" cy="3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Amplifier 2</a:t>
            </a:r>
            <a:endParaRPr lang="en-US" sz="1350" dirty="0"/>
          </a:p>
        </p:txBody>
      </p:sp>
      <p:grpSp>
        <p:nvGrpSpPr>
          <p:cNvPr id="59" name="Group 315">
            <a:extLst>
              <a:ext uri="{FF2B5EF4-FFF2-40B4-BE49-F238E27FC236}">
                <a16:creationId xmlns:a16="http://schemas.microsoft.com/office/drawing/2014/main" id="{731F1752-EFB8-4B6F-BFE6-6AC1A2F0EE9D}"/>
              </a:ext>
            </a:extLst>
          </p:cNvPr>
          <p:cNvGrpSpPr>
            <a:grpSpLocks/>
          </p:cNvGrpSpPr>
          <p:nvPr/>
        </p:nvGrpSpPr>
        <p:grpSpPr bwMode="auto">
          <a:xfrm rot="300000">
            <a:off x="3477601" y="2473365"/>
            <a:ext cx="17556" cy="143017"/>
            <a:chOff x="4914904" y="1606680"/>
            <a:chExt cx="16560" cy="144000"/>
          </a:xfrm>
        </p:grpSpPr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A7861721-EDAB-4E06-B9A9-8CE1825CE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1464" y="1606680"/>
              <a:ext cx="0" cy="14400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6DD3720C-FA72-4AFA-B2F2-2319F25AB3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14904" y="1606680"/>
              <a:ext cx="0" cy="13752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2" name="Group 316">
            <a:extLst>
              <a:ext uri="{FF2B5EF4-FFF2-40B4-BE49-F238E27FC236}">
                <a16:creationId xmlns:a16="http://schemas.microsoft.com/office/drawing/2014/main" id="{F3B862DE-1E9E-42F8-8DF5-2A66B4A6B3CA}"/>
              </a:ext>
            </a:extLst>
          </p:cNvPr>
          <p:cNvGrpSpPr>
            <a:grpSpLocks/>
          </p:cNvGrpSpPr>
          <p:nvPr/>
        </p:nvGrpSpPr>
        <p:grpSpPr bwMode="auto">
          <a:xfrm rot="21300000">
            <a:off x="3464214" y="2745401"/>
            <a:ext cx="17556" cy="143017"/>
            <a:chOff x="4914904" y="1606680"/>
            <a:chExt cx="16560" cy="144000"/>
          </a:xfrm>
        </p:grpSpPr>
        <p:sp>
          <p:nvSpPr>
            <p:cNvPr id="63" name="Line 56">
              <a:extLst>
                <a:ext uri="{FF2B5EF4-FFF2-40B4-BE49-F238E27FC236}">
                  <a16:creationId xmlns:a16="http://schemas.microsoft.com/office/drawing/2014/main" id="{C46595A7-53A9-4E97-994F-97E0116595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31464" y="1606680"/>
              <a:ext cx="0" cy="14400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Line 57">
              <a:extLst>
                <a:ext uri="{FF2B5EF4-FFF2-40B4-BE49-F238E27FC236}">
                  <a16:creationId xmlns:a16="http://schemas.microsoft.com/office/drawing/2014/main" id="{735E6683-5C7F-40CA-8113-BA775151D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14904" y="1606680"/>
              <a:ext cx="0" cy="13752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5" name="Group 317">
            <a:extLst>
              <a:ext uri="{FF2B5EF4-FFF2-40B4-BE49-F238E27FC236}">
                <a16:creationId xmlns:a16="http://schemas.microsoft.com/office/drawing/2014/main" id="{EF8319D7-F2EB-4E01-BE43-D8AB8D03840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90055" y="2801906"/>
            <a:ext cx="91138" cy="83079"/>
            <a:chOff x="1132232" y="4212552"/>
            <a:chExt cx="144000" cy="132298"/>
          </a:xfrm>
        </p:grpSpPr>
        <p:sp>
          <p:nvSpPr>
            <p:cNvPr id="66" name="Line 98">
              <a:extLst>
                <a:ext uri="{FF2B5EF4-FFF2-40B4-BE49-F238E27FC236}">
                  <a16:creationId xmlns:a16="http://schemas.microsoft.com/office/drawing/2014/main" id="{05F128E1-5591-4DB7-8D90-9C7AE3E7F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112" y="4223890"/>
              <a:ext cx="132120" cy="12096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Line 99">
              <a:extLst>
                <a:ext uri="{FF2B5EF4-FFF2-40B4-BE49-F238E27FC236}">
                  <a16:creationId xmlns:a16="http://schemas.microsoft.com/office/drawing/2014/main" id="{F44F0A9A-2436-419B-AB34-56CB27983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232" y="4212552"/>
              <a:ext cx="122595" cy="109258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8" name="Group 318">
            <a:extLst>
              <a:ext uri="{FF2B5EF4-FFF2-40B4-BE49-F238E27FC236}">
                <a16:creationId xmlns:a16="http://schemas.microsoft.com/office/drawing/2014/main" id="{3B8B8868-69AE-4BE3-8A28-B5A383FC812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893814" y="2766101"/>
            <a:ext cx="91138" cy="83079"/>
            <a:chOff x="1132232" y="4212552"/>
            <a:chExt cx="144000" cy="132298"/>
          </a:xfrm>
        </p:grpSpPr>
        <p:sp>
          <p:nvSpPr>
            <p:cNvPr id="69" name="Line 98">
              <a:extLst>
                <a:ext uri="{FF2B5EF4-FFF2-40B4-BE49-F238E27FC236}">
                  <a16:creationId xmlns:a16="http://schemas.microsoft.com/office/drawing/2014/main" id="{960D24C1-6DC7-4983-8AB3-E03AE3485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112" y="4223890"/>
              <a:ext cx="132120" cy="12096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Line 99">
              <a:extLst>
                <a:ext uri="{FF2B5EF4-FFF2-40B4-BE49-F238E27FC236}">
                  <a16:creationId xmlns:a16="http://schemas.microsoft.com/office/drawing/2014/main" id="{8C2BFAA0-1142-4F41-99E7-98BDDDA4E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232" y="4212552"/>
              <a:ext cx="122595" cy="109258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71" name="Group 319">
            <a:extLst>
              <a:ext uri="{FF2B5EF4-FFF2-40B4-BE49-F238E27FC236}">
                <a16:creationId xmlns:a16="http://schemas.microsoft.com/office/drawing/2014/main" id="{16BAB3D0-18AF-43CC-B1CB-9FE8E4772B05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892606" y="2559881"/>
            <a:ext cx="91138" cy="83079"/>
            <a:chOff x="1132232" y="4212552"/>
            <a:chExt cx="144000" cy="132298"/>
          </a:xfrm>
        </p:grpSpPr>
        <p:sp>
          <p:nvSpPr>
            <p:cNvPr id="72" name="Line 98">
              <a:extLst>
                <a:ext uri="{FF2B5EF4-FFF2-40B4-BE49-F238E27FC236}">
                  <a16:creationId xmlns:a16="http://schemas.microsoft.com/office/drawing/2014/main" id="{1B589433-DD1A-4100-A6FE-158D63CA5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112" y="4223890"/>
              <a:ext cx="132120" cy="12096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3" name="Line 99">
              <a:extLst>
                <a:ext uri="{FF2B5EF4-FFF2-40B4-BE49-F238E27FC236}">
                  <a16:creationId xmlns:a16="http://schemas.microsoft.com/office/drawing/2014/main" id="{606F4E60-3106-40DC-B03A-CC4AED8D1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232" y="4212552"/>
              <a:ext cx="122595" cy="109258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74" name="Group 320">
            <a:extLst>
              <a:ext uri="{FF2B5EF4-FFF2-40B4-BE49-F238E27FC236}">
                <a16:creationId xmlns:a16="http://schemas.microsoft.com/office/drawing/2014/main" id="{0DB11DDC-010C-469D-B5B1-D9B3A5C976C2}"/>
              </a:ext>
            </a:extLst>
          </p:cNvPr>
          <p:cNvGrpSpPr>
            <a:grpSpLocks/>
          </p:cNvGrpSpPr>
          <p:nvPr/>
        </p:nvGrpSpPr>
        <p:grpSpPr bwMode="auto">
          <a:xfrm rot="11400000" flipV="1">
            <a:off x="4791933" y="2638012"/>
            <a:ext cx="91138" cy="83079"/>
            <a:chOff x="1132232" y="4212552"/>
            <a:chExt cx="144000" cy="132298"/>
          </a:xfrm>
        </p:grpSpPr>
        <p:sp>
          <p:nvSpPr>
            <p:cNvPr id="75" name="Line 98">
              <a:extLst>
                <a:ext uri="{FF2B5EF4-FFF2-40B4-BE49-F238E27FC236}">
                  <a16:creationId xmlns:a16="http://schemas.microsoft.com/office/drawing/2014/main" id="{3BC87A7D-F9E2-47A7-B682-DFB5FBE42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112" y="4223890"/>
              <a:ext cx="132120" cy="120960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6" name="Line 99">
              <a:extLst>
                <a:ext uri="{FF2B5EF4-FFF2-40B4-BE49-F238E27FC236}">
                  <a16:creationId xmlns:a16="http://schemas.microsoft.com/office/drawing/2014/main" id="{58121825-4412-4983-AE1A-538F88B28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232" y="4212552"/>
              <a:ext cx="122595" cy="109258"/>
            </a:xfrm>
            <a:prstGeom prst="line">
              <a:avLst/>
            </a:prstGeom>
            <a:noFill/>
            <a:ln w="18000">
              <a:solidFill>
                <a:srgbClr val="3465A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1D53C1-002C-48CD-AEC1-C2EA5BC48DBF}"/>
              </a:ext>
            </a:extLst>
          </p:cNvPr>
          <p:cNvCxnSpPr>
            <a:cxnSpLocks noChangeShapeType="1"/>
            <a:endCxn id="119" idx="1"/>
          </p:cNvCxnSpPr>
          <p:nvPr/>
        </p:nvCxnSpPr>
        <p:spPr bwMode="auto">
          <a:xfrm>
            <a:off x="2861222" y="4501032"/>
            <a:ext cx="2442816" cy="18120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82879A1-BF6B-4130-981D-E74A29F05D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04196" y="2430632"/>
            <a:ext cx="92562" cy="19261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29FCC0F-08A1-4D0F-8886-38BF0ADA6B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41423" y="1071081"/>
            <a:ext cx="74051" cy="0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BD4F163-FAA4-4197-BEB1-E5D2D48DBF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924" y="1069600"/>
            <a:ext cx="72367" cy="0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" name="Freeform 40">
            <a:extLst>
              <a:ext uri="{FF2B5EF4-FFF2-40B4-BE49-F238E27FC236}">
                <a16:creationId xmlns:a16="http://schemas.microsoft.com/office/drawing/2014/main" id="{C0C73892-A203-49F3-88B8-26B51CDB8A5A}"/>
              </a:ext>
            </a:extLst>
          </p:cNvPr>
          <p:cNvSpPr>
            <a:spLocks/>
          </p:cNvSpPr>
          <p:nvPr/>
        </p:nvSpPr>
        <p:spPr bwMode="auto">
          <a:xfrm>
            <a:off x="4566630" y="3342461"/>
            <a:ext cx="75711" cy="1076227"/>
          </a:xfrm>
          <a:custGeom>
            <a:avLst/>
            <a:gdLst>
              <a:gd name="T0" fmla="*/ 0 w 101"/>
              <a:gd name="T1" fmla="*/ 2305018 h 3501"/>
              <a:gd name="T2" fmla="*/ 16296 w 101"/>
              <a:gd name="T3" fmla="*/ 0 h 3501"/>
              <a:gd name="T4" fmla="*/ 27160 w 101"/>
              <a:gd name="T5" fmla="*/ 2305018 h 35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" h="3501">
                <a:moveTo>
                  <a:pt x="0" y="3500"/>
                </a:moveTo>
                <a:cubicBezTo>
                  <a:pt x="40" y="3500"/>
                  <a:pt x="40" y="0"/>
                  <a:pt x="60" y="0"/>
                </a:cubicBezTo>
                <a:cubicBezTo>
                  <a:pt x="80" y="0"/>
                  <a:pt x="60" y="3500"/>
                  <a:pt x="100" y="3500"/>
                </a:cubicBezTo>
              </a:path>
            </a:pathLst>
          </a:custGeom>
          <a:noFill/>
          <a:ln w="9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82" name="Picture 387">
            <a:extLst>
              <a:ext uri="{FF2B5EF4-FFF2-40B4-BE49-F238E27FC236}">
                <a16:creationId xmlns:a16="http://schemas.microsoft.com/office/drawing/2014/main" id="{DE177D49-1C8D-4458-B08B-7485B04A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00" y="846531"/>
            <a:ext cx="564873" cy="1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Freeform 120">
            <a:extLst>
              <a:ext uri="{FF2B5EF4-FFF2-40B4-BE49-F238E27FC236}">
                <a16:creationId xmlns:a16="http://schemas.microsoft.com/office/drawing/2014/main" id="{2C3C2FD5-5CEA-4379-8F1B-B0FC5586582A}"/>
              </a:ext>
            </a:extLst>
          </p:cNvPr>
          <p:cNvSpPr>
            <a:spLocks/>
          </p:cNvSpPr>
          <p:nvPr/>
        </p:nvSpPr>
        <p:spPr bwMode="auto">
          <a:xfrm>
            <a:off x="1892102" y="701155"/>
            <a:ext cx="38549" cy="250637"/>
          </a:xfrm>
          <a:custGeom>
            <a:avLst/>
            <a:gdLst>
              <a:gd name="T0" fmla="*/ 0 w 101"/>
              <a:gd name="T1" fmla="*/ 252000 h 701"/>
              <a:gd name="T2" fmla="*/ 24840 w 101"/>
              <a:gd name="T3" fmla="*/ 0 h 701"/>
              <a:gd name="T4" fmla="*/ 36000 w 101"/>
              <a:gd name="T5" fmla="*/ 252000 h 7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" h="701">
                <a:moveTo>
                  <a:pt x="0" y="700"/>
                </a:moveTo>
                <a:cubicBezTo>
                  <a:pt x="80" y="700"/>
                  <a:pt x="38" y="0"/>
                  <a:pt x="69" y="0"/>
                </a:cubicBezTo>
                <a:cubicBezTo>
                  <a:pt x="100" y="0"/>
                  <a:pt x="20" y="700"/>
                  <a:pt x="100" y="700"/>
                </a:cubicBezTo>
              </a:path>
            </a:pathLst>
          </a:custGeom>
          <a:noFill/>
          <a:ln w="9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84" name="Picture 389">
            <a:extLst>
              <a:ext uri="{FF2B5EF4-FFF2-40B4-BE49-F238E27FC236}">
                <a16:creationId xmlns:a16="http://schemas.microsoft.com/office/drawing/2014/main" id="{B412F587-38C2-4DFE-8560-56CA523D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28" y="2392474"/>
            <a:ext cx="343503" cy="2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Line 12">
            <a:extLst>
              <a:ext uri="{FF2B5EF4-FFF2-40B4-BE49-F238E27FC236}">
                <a16:creationId xmlns:a16="http://schemas.microsoft.com/office/drawing/2014/main" id="{61020CC9-1624-4BCE-A55B-9EEB4FFAC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25" y="2559881"/>
            <a:ext cx="0" cy="242025"/>
          </a:xfrm>
          <a:prstGeom prst="line">
            <a:avLst/>
          </a:prstGeom>
          <a:noFill/>
          <a:ln w="108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6" name="Line 18">
            <a:extLst>
              <a:ext uri="{FF2B5EF4-FFF2-40B4-BE49-F238E27FC236}">
                <a16:creationId xmlns:a16="http://schemas.microsoft.com/office/drawing/2014/main" id="{FF21CD59-263C-49B1-BDC5-34CCBB0F35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9317" y="2168738"/>
            <a:ext cx="2821919" cy="3936"/>
          </a:xfrm>
          <a:prstGeom prst="line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7" name="TextShape 114">
            <a:extLst>
              <a:ext uri="{FF2B5EF4-FFF2-40B4-BE49-F238E27FC236}">
                <a16:creationId xmlns:a16="http://schemas.microsoft.com/office/drawing/2014/main" id="{50518AC4-635E-49EF-8526-FEC2702069C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64446" y="2442558"/>
            <a:ext cx="825699" cy="22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30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mJ</a:t>
            </a:r>
            <a:endParaRPr lang="en-US" sz="900" b="1" dirty="0">
              <a:solidFill>
                <a:srgbClr val="C00000"/>
              </a:solidFill>
              <a:latin typeface="Arial" charset="0"/>
            </a:endParaRPr>
          </a:p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40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ps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48611C7-C1BE-46F0-8C9D-3C1559BD576F}"/>
              </a:ext>
            </a:extLst>
          </p:cNvPr>
          <p:cNvSpPr/>
          <p:nvPr/>
        </p:nvSpPr>
        <p:spPr bwMode="auto">
          <a:xfrm>
            <a:off x="1369212" y="3637883"/>
            <a:ext cx="2623720" cy="121223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113C3A0-AA93-470D-9A20-7E2E1F1D0792}"/>
              </a:ext>
            </a:extLst>
          </p:cNvPr>
          <p:cNvCxnSpPr>
            <a:cxnSpLocks/>
          </p:cNvCxnSpPr>
          <p:nvPr/>
        </p:nvCxnSpPr>
        <p:spPr bwMode="auto">
          <a:xfrm>
            <a:off x="1003242" y="4513045"/>
            <a:ext cx="1542112" cy="431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EE5700-1639-4951-9932-29D0498E55C2}"/>
              </a:ext>
            </a:extLst>
          </p:cNvPr>
          <p:cNvGrpSpPr/>
          <p:nvPr/>
        </p:nvGrpSpPr>
        <p:grpSpPr>
          <a:xfrm>
            <a:off x="3615121" y="3801058"/>
            <a:ext cx="281056" cy="378308"/>
            <a:chOff x="4952429" y="4852927"/>
            <a:chExt cx="281056" cy="355605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89EF058-3F29-46A9-8A3F-4915E555041C}"/>
                </a:ext>
              </a:extLst>
            </p:cNvPr>
            <p:cNvCxnSpPr/>
            <p:nvPr/>
          </p:nvCxnSpPr>
          <p:spPr bwMode="auto">
            <a:xfrm>
              <a:off x="4965894" y="4852927"/>
              <a:ext cx="267591" cy="3481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24F6B7-6A52-4D84-B1F4-B809099ACC61}"/>
                </a:ext>
              </a:extLst>
            </p:cNvPr>
            <p:cNvCxnSpPr/>
            <p:nvPr/>
          </p:nvCxnSpPr>
          <p:spPr bwMode="auto">
            <a:xfrm>
              <a:off x="4952429" y="4860336"/>
              <a:ext cx="267591" cy="34819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375">
            <a:extLst>
              <a:ext uri="{FF2B5EF4-FFF2-40B4-BE49-F238E27FC236}">
                <a16:creationId xmlns:a16="http://schemas.microsoft.com/office/drawing/2014/main" id="{5BFA703C-57BC-4303-BFD2-AA917D4971C1}"/>
              </a:ext>
            </a:extLst>
          </p:cNvPr>
          <p:cNvGrpSpPr>
            <a:grpSpLocks/>
          </p:cNvGrpSpPr>
          <p:nvPr/>
        </p:nvGrpSpPr>
        <p:grpSpPr bwMode="auto">
          <a:xfrm rot="18137724">
            <a:off x="2668911" y="4326978"/>
            <a:ext cx="293646" cy="358941"/>
            <a:chOff x="1603967" y="5170983"/>
            <a:chExt cx="260352" cy="38448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CC6ADA2-4FE6-400C-95FA-6490FF6B607C}"/>
                </a:ext>
              </a:extLst>
            </p:cNvPr>
            <p:cNvCxnSpPr/>
            <p:nvPr/>
          </p:nvCxnSpPr>
          <p:spPr>
            <a:xfrm flipH="1">
              <a:off x="1604247" y="5171538"/>
              <a:ext cx="252397" cy="3729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E06DF6E-AF4A-42EB-AB6E-2B70E1EA7444}"/>
                </a:ext>
              </a:extLst>
            </p:cNvPr>
            <p:cNvCxnSpPr/>
            <p:nvPr/>
          </p:nvCxnSpPr>
          <p:spPr>
            <a:xfrm flipH="1">
              <a:off x="1612184" y="5182648"/>
              <a:ext cx="252398" cy="37297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Line 36">
            <a:extLst>
              <a:ext uri="{FF2B5EF4-FFF2-40B4-BE49-F238E27FC236}">
                <a16:creationId xmlns:a16="http://schemas.microsoft.com/office/drawing/2014/main" id="{69AF5ACC-4AAF-42E6-91ED-F17FBAB5F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6581" y="2580673"/>
            <a:ext cx="750" cy="19407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7" name="Line 36">
            <a:extLst>
              <a:ext uri="{FF2B5EF4-FFF2-40B4-BE49-F238E27FC236}">
                <a16:creationId xmlns:a16="http://schemas.microsoft.com/office/drawing/2014/main" id="{2E90CBE5-44F2-4BEF-B1F7-0783B4837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676" y="2696572"/>
            <a:ext cx="209491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8AA766F-F7FE-4B69-A7CD-E74197A2B7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2400" y="3390044"/>
            <a:ext cx="843" cy="102459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" name="CustomShape 33">
            <a:extLst>
              <a:ext uri="{FF2B5EF4-FFF2-40B4-BE49-F238E27FC236}">
                <a16:creationId xmlns:a16="http://schemas.microsoft.com/office/drawing/2014/main" id="{F50648D1-0CA0-4FD5-9008-002F51F2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753" y="4921025"/>
            <a:ext cx="3129044" cy="3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Compressor</a:t>
            </a:r>
            <a:endParaRPr lang="en-US" sz="1350" dirty="0"/>
          </a:p>
        </p:txBody>
      </p:sp>
      <p:sp>
        <p:nvSpPr>
          <p:cNvPr id="100" name="TextShape 113">
            <a:extLst>
              <a:ext uri="{FF2B5EF4-FFF2-40B4-BE49-F238E27FC236}">
                <a16:creationId xmlns:a16="http://schemas.microsoft.com/office/drawing/2014/main" id="{6CA0666B-B550-44BB-B069-52B08F58ED8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698669" y="2192088"/>
            <a:ext cx="548970" cy="3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20J</a:t>
            </a:r>
          </a:p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30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ps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1" name="Slide Number Placeholder 352">
            <a:extLst>
              <a:ext uri="{FF2B5EF4-FFF2-40B4-BE49-F238E27FC236}">
                <a16:creationId xmlns:a16="http://schemas.microsoft.com/office/drawing/2014/main" id="{BAB68A0F-9F49-4280-9495-8B50ABBE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3792"/>
            <a:ext cx="2743200" cy="388436"/>
          </a:xfrm>
        </p:spPr>
        <p:txBody>
          <a:bodyPr/>
          <a:lstStyle/>
          <a:p>
            <a:fld id="{1A08D4E7-48C9-4538-A106-B37BF4C42899}" type="slidenum">
              <a:rPr lang="en-US" smtClean="0"/>
              <a:t>5</a:t>
            </a:fld>
            <a:endParaRPr lang="en-US"/>
          </a:p>
        </p:txBody>
      </p:sp>
      <p:pic>
        <p:nvPicPr>
          <p:cNvPr id="102" name="Picture 385">
            <a:extLst>
              <a:ext uri="{FF2B5EF4-FFF2-40B4-BE49-F238E27FC236}">
                <a16:creationId xmlns:a16="http://schemas.microsoft.com/office/drawing/2014/main" id="{7CD0A616-580C-40B3-9755-93B3D016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52556" y="2059377"/>
            <a:ext cx="577651" cy="5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Group 375">
            <a:extLst>
              <a:ext uri="{FF2B5EF4-FFF2-40B4-BE49-F238E27FC236}">
                <a16:creationId xmlns:a16="http://schemas.microsoft.com/office/drawing/2014/main" id="{5955A718-0EC3-432C-B23B-1C16BBC7D974}"/>
              </a:ext>
            </a:extLst>
          </p:cNvPr>
          <p:cNvGrpSpPr>
            <a:grpSpLocks/>
          </p:cNvGrpSpPr>
          <p:nvPr/>
        </p:nvGrpSpPr>
        <p:grpSpPr bwMode="auto">
          <a:xfrm rot="9943975">
            <a:off x="2399523" y="4317451"/>
            <a:ext cx="276024" cy="381857"/>
            <a:chOff x="1603967" y="5170983"/>
            <a:chExt cx="260352" cy="384482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D566285-C983-404E-8C11-24C0025387EF}"/>
                </a:ext>
              </a:extLst>
            </p:cNvPr>
            <p:cNvCxnSpPr/>
            <p:nvPr/>
          </p:nvCxnSpPr>
          <p:spPr>
            <a:xfrm flipH="1">
              <a:off x="1604247" y="5171538"/>
              <a:ext cx="252397" cy="3729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A2F438E-D5DB-4675-BB4D-9FFAB99B8AB9}"/>
                </a:ext>
              </a:extLst>
            </p:cNvPr>
            <p:cNvCxnSpPr/>
            <p:nvPr/>
          </p:nvCxnSpPr>
          <p:spPr>
            <a:xfrm flipH="1">
              <a:off x="1612184" y="5182648"/>
              <a:ext cx="252398" cy="37297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E568F21-2CC4-47F9-B2DE-3390735C9B60}"/>
              </a:ext>
            </a:extLst>
          </p:cNvPr>
          <p:cNvGrpSpPr/>
          <p:nvPr/>
        </p:nvGrpSpPr>
        <p:grpSpPr>
          <a:xfrm rot="15048799">
            <a:off x="1422103" y="3801932"/>
            <a:ext cx="298999" cy="355605"/>
            <a:chOff x="4952429" y="4852927"/>
            <a:chExt cx="281056" cy="355605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869144D-DA47-4637-A2FD-0906AA7450E4}"/>
                </a:ext>
              </a:extLst>
            </p:cNvPr>
            <p:cNvCxnSpPr/>
            <p:nvPr/>
          </p:nvCxnSpPr>
          <p:spPr bwMode="auto">
            <a:xfrm>
              <a:off x="4965894" y="4852927"/>
              <a:ext cx="267591" cy="3481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F4BCBE7-1ED7-4E84-993D-7ACD3FC068F7}"/>
                </a:ext>
              </a:extLst>
            </p:cNvPr>
            <p:cNvCxnSpPr/>
            <p:nvPr/>
          </p:nvCxnSpPr>
          <p:spPr bwMode="auto">
            <a:xfrm>
              <a:off x="4952429" y="4860336"/>
              <a:ext cx="267591" cy="34819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F696C47-6269-470B-8590-5BBCF83E2D41}"/>
              </a:ext>
            </a:extLst>
          </p:cNvPr>
          <p:cNvSpPr/>
          <p:nvPr/>
        </p:nvSpPr>
        <p:spPr>
          <a:xfrm rot="20801733">
            <a:off x="6436778" y="1993775"/>
            <a:ext cx="45719" cy="31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FCD2001-E969-4A83-8B8E-49C045729FCF}"/>
              </a:ext>
            </a:extLst>
          </p:cNvPr>
          <p:cNvSpPr/>
          <p:nvPr/>
        </p:nvSpPr>
        <p:spPr>
          <a:xfrm rot="2794920">
            <a:off x="946335" y="2517520"/>
            <a:ext cx="48638" cy="29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1366013-35B1-4EB0-82FB-2FA41D129220}"/>
              </a:ext>
            </a:extLst>
          </p:cNvPr>
          <p:cNvSpPr/>
          <p:nvPr/>
        </p:nvSpPr>
        <p:spPr>
          <a:xfrm rot="18796028">
            <a:off x="963760" y="4374287"/>
            <a:ext cx="48638" cy="29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A48FBD4-5380-4171-8357-C4B09FF77F4B}"/>
              </a:ext>
            </a:extLst>
          </p:cNvPr>
          <p:cNvCxnSpPr>
            <a:cxnSpLocks/>
          </p:cNvCxnSpPr>
          <p:nvPr/>
        </p:nvCxnSpPr>
        <p:spPr>
          <a:xfrm flipH="1" flipV="1">
            <a:off x="1685448" y="3831171"/>
            <a:ext cx="830503" cy="65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1E4A141-D648-4371-A844-34EDB6E67337}"/>
              </a:ext>
            </a:extLst>
          </p:cNvPr>
          <p:cNvCxnSpPr>
            <a:cxnSpLocks/>
          </p:cNvCxnSpPr>
          <p:nvPr/>
        </p:nvCxnSpPr>
        <p:spPr>
          <a:xfrm>
            <a:off x="1682406" y="3831169"/>
            <a:ext cx="1946180" cy="1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BDBF629-AD14-41B7-8E6E-91FE4A77E6EC}"/>
              </a:ext>
            </a:extLst>
          </p:cNvPr>
          <p:cNvCxnSpPr>
            <a:cxnSpLocks/>
          </p:cNvCxnSpPr>
          <p:nvPr/>
        </p:nvCxnSpPr>
        <p:spPr>
          <a:xfrm flipH="1">
            <a:off x="2804830" y="3845815"/>
            <a:ext cx="823756" cy="637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C183FC3-77E2-4AE4-8BFA-8ABD5D95A1AF}"/>
              </a:ext>
            </a:extLst>
          </p:cNvPr>
          <p:cNvCxnSpPr>
            <a:cxnSpLocks/>
          </p:cNvCxnSpPr>
          <p:nvPr/>
        </p:nvCxnSpPr>
        <p:spPr>
          <a:xfrm flipH="1" flipV="1">
            <a:off x="1464854" y="4141206"/>
            <a:ext cx="1039926" cy="382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6CF6E5D-9946-4040-922D-020E2B326CF5}"/>
              </a:ext>
            </a:extLst>
          </p:cNvPr>
          <p:cNvCxnSpPr>
            <a:cxnSpLocks/>
          </p:cNvCxnSpPr>
          <p:nvPr/>
        </p:nvCxnSpPr>
        <p:spPr>
          <a:xfrm>
            <a:off x="1470832" y="4147116"/>
            <a:ext cx="2397275" cy="16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C8567CD-B0C2-4B70-8E64-9A038CB8B423}"/>
              </a:ext>
            </a:extLst>
          </p:cNvPr>
          <p:cNvCxnSpPr>
            <a:cxnSpLocks/>
          </p:cNvCxnSpPr>
          <p:nvPr/>
        </p:nvCxnSpPr>
        <p:spPr>
          <a:xfrm flipH="1">
            <a:off x="2771579" y="4171955"/>
            <a:ext cx="1076697" cy="329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" descr="image001">
            <a:extLst>
              <a:ext uri="{FF2B5EF4-FFF2-40B4-BE49-F238E27FC236}">
                <a16:creationId xmlns:a16="http://schemas.microsoft.com/office/drawing/2014/main" id="{2F615421-B007-4EF0-90C6-FD32D0C5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35" y="4466952"/>
            <a:ext cx="3285513" cy="118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A667DF51-CEAB-4C6B-B9AC-6408DF15FC77}"/>
              </a:ext>
            </a:extLst>
          </p:cNvPr>
          <p:cNvSpPr/>
          <p:nvPr/>
        </p:nvSpPr>
        <p:spPr>
          <a:xfrm rot="18796028">
            <a:off x="5296387" y="4353573"/>
            <a:ext cx="48638" cy="29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0F83BE6-D095-4072-A0D1-6F46F0759F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21290" y="4519152"/>
            <a:ext cx="0" cy="526620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C0E16E-788C-43CE-A004-722AC0493C49}"/>
              </a:ext>
            </a:extLst>
          </p:cNvPr>
          <p:cNvSpPr/>
          <p:nvPr/>
        </p:nvSpPr>
        <p:spPr>
          <a:xfrm rot="20801733">
            <a:off x="3573184" y="2060422"/>
            <a:ext cx="45719" cy="23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97DBB7C4-9454-435A-9B46-25F863692CC2}"/>
              </a:ext>
            </a:extLst>
          </p:cNvPr>
          <p:cNvSpPr/>
          <p:nvPr/>
        </p:nvSpPr>
        <p:spPr>
          <a:xfrm rot="14451974">
            <a:off x="4749742" y="1175800"/>
            <a:ext cx="278004" cy="93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68545D63-5369-40D6-883E-71011E3B4290}"/>
              </a:ext>
            </a:extLst>
          </p:cNvPr>
          <p:cNvSpPr/>
          <p:nvPr/>
        </p:nvSpPr>
        <p:spPr>
          <a:xfrm rot="7561630">
            <a:off x="6582917" y="4811527"/>
            <a:ext cx="368214" cy="8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ustomShape 5">
            <a:extLst>
              <a:ext uri="{FF2B5EF4-FFF2-40B4-BE49-F238E27FC236}">
                <a16:creationId xmlns:a16="http://schemas.microsoft.com/office/drawing/2014/main" id="{49FA4F80-69DD-4C03-B9C3-F9C6E544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771" y="4497487"/>
            <a:ext cx="1519015" cy="3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YAG 2</a:t>
            </a:r>
            <a:endParaRPr lang="en-US" sz="1350" dirty="0"/>
          </a:p>
        </p:txBody>
      </p:sp>
      <p:sp>
        <p:nvSpPr>
          <p:cNvPr id="126" name="CustomShape 33">
            <a:extLst>
              <a:ext uri="{FF2B5EF4-FFF2-40B4-BE49-F238E27FC236}">
                <a16:creationId xmlns:a16="http://schemas.microsoft.com/office/drawing/2014/main" id="{1EC6B535-FECD-4A67-A500-410F52FF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5" y="5441878"/>
            <a:ext cx="3129044" cy="3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Plasma Shutter</a:t>
            </a:r>
            <a:endParaRPr lang="en-US" sz="135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C8DAC3F-8AD5-4046-803C-921E94DE68B7}"/>
              </a:ext>
            </a:extLst>
          </p:cNvPr>
          <p:cNvGrpSpPr/>
          <p:nvPr/>
        </p:nvGrpSpPr>
        <p:grpSpPr>
          <a:xfrm>
            <a:off x="6552583" y="5014693"/>
            <a:ext cx="64376" cy="56763"/>
            <a:chOff x="7919049" y="2527540"/>
            <a:chExt cx="957532" cy="648205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67D0B41-C675-4782-A0D8-F7D2437F1DE0}"/>
                </a:ext>
              </a:extLst>
            </p:cNvPr>
            <p:cNvSpPr/>
            <p:nvPr/>
          </p:nvSpPr>
          <p:spPr>
            <a:xfrm>
              <a:off x="7919049" y="2527540"/>
              <a:ext cx="957532" cy="293298"/>
            </a:xfrm>
            <a:custGeom>
              <a:avLst/>
              <a:gdLst>
                <a:gd name="connsiteX0" fmla="*/ 0 w 957532"/>
                <a:gd name="connsiteY0" fmla="*/ 0 h 293298"/>
                <a:gd name="connsiteX1" fmla="*/ 957532 w 957532"/>
                <a:gd name="connsiteY1" fmla="*/ 0 h 293298"/>
                <a:gd name="connsiteX2" fmla="*/ 957532 w 957532"/>
                <a:gd name="connsiteY2" fmla="*/ 293298 h 293298"/>
                <a:gd name="connsiteX3" fmla="*/ 957532 w 957532"/>
                <a:gd name="connsiteY3" fmla="*/ 293298 h 293298"/>
                <a:gd name="connsiteX4" fmla="*/ 0 w 957532"/>
                <a:gd name="connsiteY4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32" h="293298">
                  <a:moveTo>
                    <a:pt x="0" y="0"/>
                  </a:moveTo>
                  <a:lnTo>
                    <a:pt x="957532" y="0"/>
                  </a:lnTo>
                  <a:lnTo>
                    <a:pt x="957532" y="293298"/>
                  </a:lnTo>
                  <a:lnTo>
                    <a:pt x="957532" y="2932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9F881BC-B331-4B04-8730-C26A12E17E92}"/>
                </a:ext>
              </a:extLst>
            </p:cNvPr>
            <p:cNvSpPr/>
            <p:nvPr/>
          </p:nvSpPr>
          <p:spPr>
            <a:xfrm flipV="1">
              <a:off x="7919049" y="2882447"/>
              <a:ext cx="957532" cy="293298"/>
            </a:xfrm>
            <a:custGeom>
              <a:avLst/>
              <a:gdLst>
                <a:gd name="connsiteX0" fmla="*/ 0 w 957532"/>
                <a:gd name="connsiteY0" fmla="*/ 0 h 293298"/>
                <a:gd name="connsiteX1" fmla="*/ 957532 w 957532"/>
                <a:gd name="connsiteY1" fmla="*/ 0 h 293298"/>
                <a:gd name="connsiteX2" fmla="*/ 957532 w 957532"/>
                <a:gd name="connsiteY2" fmla="*/ 293298 h 293298"/>
                <a:gd name="connsiteX3" fmla="*/ 957532 w 957532"/>
                <a:gd name="connsiteY3" fmla="*/ 293298 h 293298"/>
                <a:gd name="connsiteX4" fmla="*/ 0 w 957532"/>
                <a:gd name="connsiteY4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32" h="293298">
                  <a:moveTo>
                    <a:pt x="0" y="0"/>
                  </a:moveTo>
                  <a:lnTo>
                    <a:pt x="957532" y="0"/>
                  </a:lnTo>
                  <a:lnTo>
                    <a:pt x="957532" y="293298"/>
                  </a:lnTo>
                  <a:lnTo>
                    <a:pt x="957532" y="2932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Line 12">
            <a:extLst>
              <a:ext uri="{FF2B5EF4-FFF2-40B4-BE49-F238E27FC236}">
                <a16:creationId xmlns:a16="http://schemas.microsoft.com/office/drawing/2014/main" id="{EB550BC9-0FBC-431C-8653-6D9EA9402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3955" y="4654583"/>
            <a:ext cx="432893" cy="8597"/>
          </a:xfrm>
          <a:prstGeom prst="line">
            <a:avLst/>
          </a:prstGeom>
          <a:noFill/>
          <a:ln w="108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2AE4C3-14AD-494D-BBF4-0C00CA2D9461}"/>
              </a:ext>
            </a:extLst>
          </p:cNvPr>
          <p:cNvCxnSpPr/>
          <p:nvPr/>
        </p:nvCxnSpPr>
        <p:spPr>
          <a:xfrm flipH="1">
            <a:off x="4427946" y="4392810"/>
            <a:ext cx="373320" cy="24449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A6FADE9-5AAB-444F-9C86-DD9A20FA46B3}"/>
              </a:ext>
            </a:extLst>
          </p:cNvPr>
          <p:cNvGrpSpPr/>
          <p:nvPr/>
        </p:nvGrpSpPr>
        <p:grpSpPr>
          <a:xfrm>
            <a:off x="4722565" y="3292307"/>
            <a:ext cx="1519016" cy="1116098"/>
            <a:chOff x="1524000" y="1461164"/>
            <a:chExt cx="4942334" cy="3208930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3B703649-C233-4920-890D-70F2C9BF9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0" y="1461164"/>
              <a:ext cx="4942334" cy="3208930"/>
            </a:xfrm>
            <a:prstGeom prst="rect">
              <a:avLst/>
            </a:prstGeom>
          </p:spPr>
        </p:pic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B7099D8-4C4A-4C9F-857C-59FC50DFB729}"/>
                </a:ext>
              </a:extLst>
            </p:cNvPr>
            <p:cNvGrpSpPr/>
            <p:nvPr/>
          </p:nvGrpSpPr>
          <p:grpSpPr>
            <a:xfrm>
              <a:off x="1921504" y="1595887"/>
              <a:ext cx="4234386" cy="2415688"/>
              <a:chOff x="1921504" y="1595887"/>
              <a:chExt cx="4234386" cy="241568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807A61D-914B-459B-9095-34D1B21DAB11}"/>
                  </a:ext>
                </a:extLst>
              </p:cNvPr>
              <p:cNvSpPr/>
              <p:nvPr/>
            </p:nvSpPr>
            <p:spPr>
              <a:xfrm>
                <a:off x="1921504" y="1595887"/>
                <a:ext cx="2774829" cy="1049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E559F85-30ED-4F4C-ABD5-CCD1B51CEB52}"/>
                  </a:ext>
                </a:extLst>
              </p:cNvPr>
              <p:cNvSpPr/>
              <p:nvPr/>
            </p:nvSpPr>
            <p:spPr>
              <a:xfrm>
                <a:off x="2137764" y="2946552"/>
                <a:ext cx="4018126" cy="1065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F0C52385-6C3D-46EB-8672-5AD7B87C5C9C}"/>
                  </a:ext>
                </a:extLst>
              </p:cNvPr>
              <p:cNvCxnSpPr/>
              <p:nvPr/>
            </p:nvCxnSpPr>
            <p:spPr>
              <a:xfrm flipH="1">
                <a:off x="5063706" y="2620370"/>
                <a:ext cx="146649" cy="40191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8" name="TextShape 113">
            <a:extLst>
              <a:ext uri="{FF2B5EF4-FFF2-40B4-BE49-F238E27FC236}">
                <a16:creationId xmlns:a16="http://schemas.microsoft.com/office/drawing/2014/main" id="{01A5C174-54C8-44BE-A64F-394267EE1F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41023" y="5099813"/>
            <a:ext cx="548970" cy="3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Efficiency 50%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9" name="TextShape 113">
            <a:extLst>
              <a:ext uri="{FF2B5EF4-FFF2-40B4-BE49-F238E27FC236}">
                <a16:creationId xmlns:a16="http://schemas.microsoft.com/office/drawing/2014/main" id="{A0E6AD3F-B563-4A78-BE25-D49A31FE80F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15660" y="4197376"/>
            <a:ext cx="548970" cy="3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10J</a:t>
            </a:r>
          </a:p>
        </p:txBody>
      </p:sp>
      <p:sp>
        <p:nvSpPr>
          <p:cNvPr id="140" name="TextShape 113">
            <a:extLst>
              <a:ext uri="{FF2B5EF4-FFF2-40B4-BE49-F238E27FC236}">
                <a16:creationId xmlns:a16="http://schemas.microsoft.com/office/drawing/2014/main" id="{AC44A071-2FD1-41FD-850C-4BCF6799299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06201" y="3264905"/>
            <a:ext cx="548970" cy="3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4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ps</a:t>
            </a:r>
            <a:endParaRPr lang="en-US" sz="9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1" name="TextShape 113">
            <a:extLst>
              <a:ext uri="{FF2B5EF4-FFF2-40B4-BE49-F238E27FC236}">
                <a16:creationId xmlns:a16="http://schemas.microsoft.com/office/drawing/2014/main" id="{EF61E828-6D2C-4352-8A9C-271609A8D3A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30676" y="3872568"/>
            <a:ext cx="548970" cy="3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C00000"/>
                </a:solidFill>
                <a:latin typeface="Arial" charset="0"/>
              </a:rPr>
              <a:t>2.3 </a:t>
            </a:r>
            <a:r>
              <a:rPr lang="en-US" sz="900" b="1" dirty="0" err="1">
                <a:solidFill>
                  <a:srgbClr val="C00000"/>
                </a:solidFill>
                <a:latin typeface="Arial" charset="0"/>
              </a:rPr>
              <a:t>ps</a:t>
            </a:r>
            <a:endParaRPr lang="en-US" sz="9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2" name="TextShape 113">
            <a:extLst>
              <a:ext uri="{FF2B5EF4-FFF2-40B4-BE49-F238E27FC236}">
                <a16:creationId xmlns:a16="http://schemas.microsoft.com/office/drawing/2014/main" id="{4509F19E-411C-41D5-9678-3C1E0D80100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61516" y="4236780"/>
            <a:ext cx="548970" cy="1499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Energy</a:t>
            </a:r>
          </a:p>
        </p:txBody>
      </p:sp>
      <p:sp>
        <p:nvSpPr>
          <p:cNvPr id="143" name="TextShape 113">
            <a:extLst>
              <a:ext uri="{FF2B5EF4-FFF2-40B4-BE49-F238E27FC236}">
                <a16:creationId xmlns:a16="http://schemas.microsoft.com/office/drawing/2014/main" id="{EC532910-6ED1-4B66-807D-787C90EF404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4457725" y="3668717"/>
            <a:ext cx="548970" cy="1381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3750" rIns="67500" bIns="33750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Pulse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0BE347A-E4B1-418C-A357-789E49EC6A6A}"/>
              </a:ext>
            </a:extLst>
          </p:cNvPr>
          <p:cNvCxnSpPr/>
          <p:nvPr/>
        </p:nvCxnSpPr>
        <p:spPr>
          <a:xfrm flipV="1">
            <a:off x="4955118" y="3799792"/>
            <a:ext cx="0" cy="94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6B89F1A-A47C-447A-AAF6-B4BFD402E277}"/>
              </a:ext>
            </a:extLst>
          </p:cNvPr>
          <p:cNvCxnSpPr>
            <a:cxnSpLocks/>
          </p:cNvCxnSpPr>
          <p:nvPr/>
        </p:nvCxnSpPr>
        <p:spPr>
          <a:xfrm>
            <a:off x="5980686" y="3441273"/>
            <a:ext cx="80810" cy="42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C790AF36-2C88-464C-9526-A2F792D7651D}"/>
              </a:ext>
            </a:extLst>
          </p:cNvPr>
          <p:cNvSpPr/>
          <p:nvPr/>
        </p:nvSpPr>
        <p:spPr>
          <a:xfrm rot="10800000">
            <a:off x="7287582" y="3816850"/>
            <a:ext cx="331308" cy="8943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ustomShape 25">
            <a:extLst>
              <a:ext uri="{FF2B5EF4-FFF2-40B4-BE49-F238E27FC236}">
                <a16:creationId xmlns:a16="http://schemas.microsoft.com/office/drawing/2014/main" id="{BE1D26E5-6E3A-4296-B035-F2F1BD178D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5028" y="3092400"/>
            <a:ext cx="1607723" cy="4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In-vacuum transport to user experiments (</a:t>
            </a:r>
            <a:r>
              <a:rPr lang="en-US" sz="1050" i="1" dirty="0">
                <a:solidFill>
                  <a:srgbClr val="000000"/>
                </a:solidFill>
                <a:ea typeface="Osaka" charset="0"/>
                <a:cs typeface="Osaka" charset="0"/>
              </a:rPr>
              <a:t>prevents filamentation at high power</a:t>
            </a:r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)</a:t>
            </a:r>
            <a:endParaRPr lang="en-US" sz="1350" b="1" i="1" dirty="0"/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id="{A5467F03-C663-471D-BC4F-A0B8E64621E1}"/>
              </a:ext>
            </a:extLst>
          </p:cNvPr>
          <p:cNvSpPr txBox="1">
            <a:spLocks/>
          </p:cNvSpPr>
          <p:nvPr/>
        </p:nvSpPr>
        <p:spPr>
          <a:xfrm>
            <a:off x="169710" y="27882"/>
            <a:ext cx="111053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Present-day laser configuration and planned upgrades</a:t>
            </a:r>
          </a:p>
        </p:txBody>
      </p:sp>
      <p:sp>
        <p:nvSpPr>
          <p:cNvPr id="149" name="Lightning Bolt 148">
            <a:extLst>
              <a:ext uri="{FF2B5EF4-FFF2-40B4-BE49-F238E27FC236}">
                <a16:creationId xmlns:a16="http://schemas.microsoft.com/office/drawing/2014/main" id="{483BBA31-66EC-4824-B8E3-D7C51F1AB978}"/>
              </a:ext>
            </a:extLst>
          </p:cNvPr>
          <p:cNvSpPr/>
          <p:nvPr/>
        </p:nvSpPr>
        <p:spPr>
          <a:xfrm rot="13757191">
            <a:off x="4226216" y="4674413"/>
            <a:ext cx="418735" cy="731930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4B5EA665-DABA-40FA-8436-CA942ECF2C50}"/>
              </a:ext>
            </a:extLst>
          </p:cNvPr>
          <p:cNvSpPr/>
          <p:nvPr/>
        </p:nvSpPr>
        <p:spPr>
          <a:xfrm>
            <a:off x="4155030" y="5494013"/>
            <a:ext cx="210078" cy="222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0EF8951-31AB-461A-B124-CABAB8BC2AF2}"/>
              </a:ext>
            </a:extLst>
          </p:cNvPr>
          <p:cNvCxnSpPr>
            <a:cxnSpLocks/>
          </p:cNvCxnSpPr>
          <p:nvPr/>
        </p:nvCxnSpPr>
        <p:spPr>
          <a:xfrm>
            <a:off x="4362915" y="5564684"/>
            <a:ext cx="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642C453-3BDB-4426-90AD-5935F4B18AB7}"/>
              </a:ext>
            </a:extLst>
          </p:cNvPr>
          <p:cNvCxnSpPr>
            <a:cxnSpLocks/>
          </p:cNvCxnSpPr>
          <p:nvPr/>
        </p:nvCxnSpPr>
        <p:spPr>
          <a:xfrm flipH="1">
            <a:off x="3855728" y="5384809"/>
            <a:ext cx="9170" cy="4232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730B613A-34A0-409E-A0E5-FEACB6D50D9C}"/>
              </a:ext>
            </a:extLst>
          </p:cNvPr>
          <p:cNvCxnSpPr>
            <a:cxnSpLocks/>
          </p:cNvCxnSpPr>
          <p:nvPr/>
        </p:nvCxnSpPr>
        <p:spPr>
          <a:xfrm>
            <a:off x="3665704" y="5603626"/>
            <a:ext cx="3983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Lightning Bolt 153">
            <a:extLst>
              <a:ext uri="{FF2B5EF4-FFF2-40B4-BE49-F238E27FC236}">
                <a16:creationId xmlns:a16="http://schemas.microsoft.com/office/drawing/2014/main" id="{50D5316D-607C-4D31-9F92-762F924226F4}"/>
              </a:ext>
            </a:extLst>
          </p:cNvPr>
          <p:cNvSpPr/>
          <p:nvPr/>
        </p:nvSpPr>
        <p:spPr>
          <a:xfrm rot="13757191">
            <a:off x="2446127" y="5347304"/>
            <a:ext cx="418735" cy="731930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Lightning Bolt 154">
            <a:extLst>
              <a:ext uri="{FF2B5EF4-FFF2-40B4-BE49-F238E27FC236}">
                <a16:creationId xmlns:a16="http://schemas.microsoft.com/office/drawing/2014/main" id="{C81EED1F-080C-4C4F-BD94-ED6C5CBAA940}"/>
              </a:ext>
            </a:extLst>
          </p:cNvPr>
          <p:cNvSpPr/>
          <p:nvPr/>
        </p:nvSpPr>
        <p:spPr>
          <a:xfrm rot="6126112">
            <a:off x="6519380" y="3775240"/>
            <a:ext cx="418735" cy="731930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ightning Bolt 155">
            <a:extLst>
              <a:ext uri="{FF2B5EF4-FFF2-40B4-BE49-F238E27FC236}">
                <a16:creationId xmlns:a16="http://schemas.microsoft.com/office/drawing/2014/main" id="{BE15E3D2-73C5-43E7-AD7B-C31A4742B57E}"/>
              </a:ext>
            </a:extLst>
          </p:cNvPr>
          <p:cNvSpPr/>
          <p:nvPr/>
        </p:nvSpPr>
        <p:spPr>
          <a:xfrm rot="6126112">
            <a:off x="6265867" y="2788911"/>
            <a:ext cx="418735" cy="731930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Lightning Bolt 156">
            <a:extLst>
              <a:ext uri="{FF2B5EF4-FFF2-40B4-BE49-F238E27FC236}">
                <a16:creationId xmlns:a16="http://schemas.microsoft.com/office/drawing/2014/main" id="{15307166-2A8A-4F06-8E50-A45BF9884A26}"/>
              </a:ext>
            </a:extLst>
          </p:cNvPr>
          <p:cNvSpPr/>
          <p:nvPr/>
        </p:nvSpPr>
        <p:spPr>
          <a:xfrm rot="7037922">
            <a:off x="5333308" y="3519864"/>
            <a:ext cx="418735" cy="731930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Lightning Bolt 157">
            <a:extLst>
              <a:ext uri="{FF2B5EF4-FFF2-40B4-BE49-F238E27FC236}">
                <a16:creationId xmlns:a16="http://schemas.microsoft.com/office/drawing/2014/main" id="{BE44E933-B910-4E92-B91A-9662211A4EC6}"/>
              </a:ext>
            </a:extLst>
          </p:cNvPr>
          <p:cNvSpPr/>
          <p:nvPr/>
        </p:nvSpPr>
        <p:spPr>
          <a:xfrm rot="15754741">
            <a:off x="2894734" y="2732142"/>
            <a:ext cx="285695" cy="411437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DFA340F-1AF3-4BB5-8C91-E57DD9C3A945}"/>
              </a:ext>
            </a:extLst>
          </p:cNvPr>
          <p:cNvSpPr txBox="1"/>
          <p:nvPr/>
        </p:nvSpPr>
        <p:spPr>
          <a:xfrm>
            <a:off x="6816018" y="497370"/>
            <a:ext cx="507469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	Upgrade R&amp;D thrusts: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Reduce pulse expansion via stronger pulse stretching, reducing amplifier window thickness, beam profile control (</a:t>
            </a:r>
            <a:r>
              <a:rPr lang="en-US" sz="1600" dirty="0" err="1"/>
              <a:t>apodizing</a:t>
            </a:r>
            <a:r>
              <a:rPr lang="en-US" sz="1600" dirty="0"/>
              <a:t>, adaptive mirror)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Energy increase by improving compressor efficiency, stronger pulse stretching, implementing a bigger amplifier and window (long term)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Femtosecond regime with NLPC</a:t>
            </a: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Variable polarization</a:t>
            </a: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Material studies</a:t>
            </a:r>
          </a:p>
        </p:txBody>
      </p:sp>
      <p:sp>
        <p:nvSpPr>
          <p:cNvPr id="160" name="Lightning Bolt 159">
            <a:extLst>
              <a:ext uri="{FF2B5EF4-FFF2-40B4-BE49-F238E27FC236}">
                <a16:creationId xmlns:a16="http://schemas.microsoft.com/office/drawing/2014/main" id="{987972B7-F156-42BB-8922-07E6FE624B4C}"/>
              </a:ext>
            </a:extLst>
          </p:cNvPr>
          <p:cNvSpPr/>
          <p:nvPr/>
        </p:nvSpPr>
        <p:spPr>
          <a:xfrm rot="15754741">
            <a:off x="1322006" y="1824508"/>
            <a:ext cx="285695" cy="411437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Lightning Bolt 160">
            <a:extLst>
              <a:ext uri="{FF2B5EF4-FFF2-40B4-BE49-F238E27FC236}">
                <a16:creationId xmlns:a16="http://schemas.microsoft.com/office/drawing/2014/main" id="{47AF2E99-1F85-4C71-A25A-51EEAA6D5F4F}"/>
              </a:ext>
            </a:extLst>
          </p:cNvPr>
          <p:cNvSpPr/>
          <p:nvPr/>
        </p:nvSpPr>
        <p:spPr>
          <a:xfrm rot="1645964">
            <a:off x="1416888" y="3341828"/>
            <a:ext cx="285695" cy="411437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850AC25-9F32-4A9E-9EEF-0FCFCE86B807}"/>
              </a:ext>
            </a:extLst>
          </p:cNvPr>
          <p:cNvSpPr txBox="1"/>
          <p:nvPr/>
        </p:nvSpPr>
        <p:spPr>
          <a:xfrm>
            <a:off x="8313890" y="3467414"/>
            <a:ext cx="38806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	Work on improving: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Rep. rate (faster HV switches, optical pumping)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Beam quality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Energy/power stability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System reliability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63" name="Picture 162" descr="P4230550.JPG">
            <a:extLst>
              <a:ext uri="{FF2B5EF4-FFF2-40B4-BE49-F238E27FC236}">
                <a16:creationId xmlns:a16="http://schemas.microsoft.com/office/drawing/2014/main" id="{BB7C0BE6-C290-4BAF-A3DD-AE3E0D0CC5D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5000" t="22916" r="31250" b="18750"/>
          <a:stretch>
            <a:fillRect/>
          </a:stretch>
        </p:blipFill>
        <p:spPr>
          <a:xfrm>
            <a:off x="7791769" y="3720761"/>
            <a:ext cx="372945" cy="360946"/>
          </a:xfrm>
          <a:prstGeom prst="rect">
            <a:avLst/>
          </a:prstGeom>
        </p:spPr>
      </p:pic>
      <p:sp>
        <p:nvSpPr>
          <p:cNvPr id="165" name="CustomShape 5">
            <a:extLst>
              <a:ext uri="{FF2B5EF4-FFF2-40B4-BE49-F238E27FC236}">
                <a16:creationId xmlns:a16="http://schemas.microsoft.com/office/drawing/2014/main" id="{125A7722-D896-46EF-ACA9-FA2101BC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644" y="1441883"/>
            <a:ext cx="1519015" cy="3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/>
          <a:p>
            <a:r>
              <a:rPr lang="en-US" sz="1050" dirty="0">
                <a:solidFill>
                  <a:srgbClr val="000000"/>
                </a:solidFill>
                <a:ea typeface="Osaka" charset="0"/>
                <a:cs typeface="Osaka" charset="0"/>
              </a:rPr>
              <a:t>YAG 1</a:t>
            </a:r>
            <a:endParaRPr lang="en-US" sz="1350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3905703" y="5706876"/>
            <a:ext cx="5091737" cy="606607"/>
            <a:chOff x="1536707" y="1151958"/>
            <a:chExt cx="5091737" cy="606607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6" t="7590" r="-1713" b="10876"/>
            <a:stretch/>
          </p:blipFill>
          <p:spPr>
            <a:xfrm rot="16200000">
              <a:off x="3118608" y="239977"/>
              <a:ext cx="604911" cy="2428878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6" t="130" r="-1713" b="92303"/>
            <a:stretch/>
          </p:blipFill>
          <p:spPr>
            <a:xfrm rot="16200000">
              <a:off x="1346961" y="1341972"/>
              <a:ext cx="604911" cy="225419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6" t="66529" r="-1713" b="11089"/>
            <a:stretch/>
          </p:blipFill>
          <p:spPr>
            <a:xfrm rot="16200000">
              <a:off x="4666423" y="1121040"/>
              <a:ext cx="604911" cy="666750"/>
            </a:xfrm>
            <a:prstGeom prst="rect">
              <a:avLst/>
            </a:prstGeom>
          </p:spPr>
        </p:pic>
        <p:sp>
          <p:nvSpPr>
            <p:cNvPr id="174" name="Oval 173"/>
            <p:cNvSpPr/>
            <p:nvPr/>
          </p:nvSpPr>
          <p:spPr>
            <a:xfrm>
              <a:off x="1762126" y="1266825"/>
              <a:ext cx="463548" cy="4393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1850838" y="1348782"/>
              <a:ext cx="286124" cy="2753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3442654" y="1348782"/>
              <a:ext cx="45720" cy="279164"/>
              <a:chOff x="3082923" y="1738680"/>
              <a:chExt cx="45720" cy="279164"/>
            </a:xfrm>
          </p:grpSpPr>
          <p:sp>
            <p:nvSpPr>
              <p:cNvPr id="185" name="Isosceles Triangle 184"/>
              <p:cNvSpPr/>
              <p:nvPr/>
            </p:nvSpPr>
            <p:spPr>
              <a:xfrm>
                <a:off x="3082923" y="1910516"/>
                <a:ext cx="45719" cy="10732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Isosceles Triangle 185"/>
              <p:cNvSpPr/>
              <p:nvPr/>
            </p:nvSpPr>
            <p:spPr>
              <a:xfrm flipV="1">
                <a:off x="3082924" y="1738680"/>
                <a:ext cx="45719" cy="10732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" name="Freeform 176"/>
            <p:cNvSpPr/>
            <p:nvPr/>
          </p:nvSpPr>
          <p:spPr>
            <a:xfrm>
              <a:off x="1691411" y="1406525"/>
              <a:ext cx="1775689" cy="168275"/>
            </a:xfrm>
            <a:custGeom>
              <a:avLst/>
              <a:gdLst>
                <a:gd name="connsiteX0" fmla="*/ 4039 w 1775689"/>
                <a:gd name="connsiteY0" fmla="*/ 0 h 168275"/>
                <a:gd name="connsiteX1" fmla="*/ 1775689 w 1775689"/>
                <a:gd name="connsiteY1" fmla="*/ 82550 h 168275"/>
                <a:gd name="connsiteX2" fmla="*/ 1775689 w 1775689"/>
                <a:gd name="connsiteY2" fmla="*/ 82550 h 168275"/>
                <a:gd name="connsiteX3" fmla="*/ 864 w 1775689"/>
                <a:gd name="connsiteY3" fmla="*/ 168275 h 168275"/>
                <a:gd name="connsiteX4" fmla="*/ 864 w 1775689"/>
                <a:gd name="connsiteY4" fmla="*/ 168275 h 168275"/>
                <a:gd name="connsiteX5" fmla="*/ 4039 w 1775689"/>
                <a:gd name="connsiteY5" fmla="*/ 0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5689" h="168275">
                  <a:moveTo>
                    <a:pt x="4039" y="0"/>
                  </a:moveTo>
                  <a:lnTo>
                    <a:pt x="1775689" y="82550"/>
                  </a:lnTo>
                  <a:lnTo>
                    <a:pt x="1775689" y="82550"/>
                  </a:lnTo>
                  <a:lnTo>
                    <a:pt x="864" y="168275"/>
                  </a:lnTo>
                  <a:lnTo>
                    <a:pt x="864" y="168275"/>
                  </a:lnTo>
                  <a:cubicBezTo>
                    <a:pt x="-194" y="109008"/>
                    <a:pt x="-1253" y="49742"/>
                    <a:pt x="4039" y="0"/>
                  </a:cubicBezTo>
                  <a:close/>
                </a:path>
              </a:pathLst>
            </a:custGeom>
            <a:solidFill>
              <a:srgbClr val="FF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5939477" y="1153654"/>
              <a:ext cx="688967" cy="604911"/>
              <a:chOff x="2295336" y="1673640"/>
              <a:chExt cx="688967" cy="604911"/>
            </a:xfrm>
          </p:grpSpPr>
          <p:grpSp>
            <p:nvGrpSpPr>
              <p:cNvPr id="181" name="Group 180"/>
              <p:cNvGrpSpPr/>
              <p:nvPr/>
            </p:nvGrpSpPr>
            <p:grpSpPr>
              <a:xfrm flipH="1">
                <a:off x="2295336" y="1673640"/>
                <a:ext cx="688967" cy="604911"/>
                <a:chOff x="1689107" y="1304626"/>
                <a:chExt cx="688967" cy="604911"/>
              </a:xfrm>
            </p:grpSpPr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76" t="130" r="-1713" b="92303"/>
                <a:stretch/>
              </p:blipFill>
              <p:spPr>
                <a:xfrm rot="16200000">
                  <a:off x="1499361" y="1494372"/>
                  <a:ext cx="604911" cy="225419"/>
                </a:xfrm>
                <a:prstGeom prst="rect">
                  <a:avLst/>
                </a:prstGeom>
              </p:spPr>
            </p:pic>
            <p:sp>
              <p:nvSpPr>
                <p:cNvPr id="184" name="Oval 183"/>
                <p:cNvSpPr/>
                <p:nvPr/>
              </p:nvSpPr>
              <p:spPr>
                <a:xfrm>
                  <a:off x="1914526" y="1419225"/>
                  <a:ext cx="463548" cy="43930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2" name="Rectangle 181"/>
              <p:cNvSpPr/>
              <p:nvPr/>
            </p:nvSpPr>
            <p:spPr>
              <a:xfrm>
                <a:off x="2466975" y="1908175"/>
                <a:ext cx="112280" cy="20637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9" name="Picture 178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6" t="66529" r="-1713" b="11089"/>
            <a:stretch/>
          </p:blipFill>
          <p:spPr>
            <a:xfrm rot="16200000">
              <a:off x="5333174" y="1121039"/>
              <a:ext cx="604911" cy="666750"/>
            </a:xfrm>
            <a:prstGeom prst="rect">
              <a:avLst/>
            </a:prstGeom>
          </p:spPr>
        </p:pic>
        <p:sp>
          <p:nvSpPr>
            <p:cNvPr id="180" name="Freeform 179"/>
            <p:cNvSpPr/>
            <p:nvPr/>
          </p:nvSpPr>
          <p:spPr>
            <a:xfrm flipH="1">
              <a:off x="3414282" y="1413423"/>
              <a:ext cx="3119867" cy="168275"/>
            </a:xfrm>
            <a:custGeom>
              <a:avLst/>
              <a:gdLst>
                <a:gd name="connsiteX0" fmla="*/ 4039 w 1775689"/>
                <a:gd name="connsiteY0" fmla="*/ 0 h 168275"/>
                <a:gd name="connsiteX1" fmla="*/ 1775689 w 1775689"/>
                <a:gd name="connsiteY1" fmla="*/ 82550 h 168275"/>
                <a:gd name="connsiteX2" fmla="*/ 1775689 w 1775689"/>
                <a:gd name="connsiteY2" fmla="*/ 82550 h 168275"/>
                <a:gd name="connsiteX3" fmla="*/ 864 w 1775689"/>
                <a:gd name="connsiteY3" fmla="*/ 168275 h 168275"/>
                <a:gd name="connsiteX4" fmla="*/ 864 w 1775689"/>
                <a:gd name="connsiteY4" fmla="*/ 168275 h 168275"/>
                <a:gd name="connsiteX5" fmla="*/ 4039 w 1775689"/>
                <a:gd name="connsiteY5" fmla="*/ 0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5689" h="168275">
                  <a:moveTo>
                    <a:pt x="4039" y="0"/>
                  </a:moveTo>
                  <a:lnTo>
                    <a:pt x="1775689" y="82550"/>
                  </a:lnTo>
                  <a:lnTo>
                    <a:pt x="1775689" y="82550"/>
                  </a:lnTo>
                  <a:lnTo>
                    <a:pt x="864" y="168275"/>
                  </a:lnTo>
                  <a:lnTo>
                    <a:pt x="864" y="168275"/>
                  </a:lnTo>
                  <a:cubicBezTo>
                    <a:pt x="-194" y="109008"/>
                    <a:pt x="-1253" y="49742"/>
                    <a:pt x="4039" y="0"/>
                  </a:cubicBezTo>
                  <a:close/>
                </a:path>
              </a:pathLst>
            </a:custGeom>
            <a:solidFill>
              <a:srgbClr val="FF0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B1D53C1-002C-48CD-AEC1-C2EA5BC48D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50037" y="5989737"/>
            <a:ext cx="241381" cy="2956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B1D53C1-002C-48CD-AEC1-C2EA5BC48D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44968" y="4519152"/>
            <a:ext cx="21289" cy="1507439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B1D53C1-002C-48CD-AEC1-C2EA5BC48D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9168" y="6054223"/>
            <a:ext cx="990169" cy="7833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" name="TextBox 195"/>
          <p:cNvSpPr txBox="1"/>
          <p:nvPr/>
        </p:nvSpPr>
        <p:spPr>
          <a:xfrm>
            <a:off x="3390825" y="5982468"/>
            <a:ext cx="62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8990944" y="6027269"/>
            <a:ext cx="62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</a:t>
            </a:r>
          </a:p>
        </p:txBody>
      </p:sp>
      <p:sp>
        <p:nvSpPr>
          <p:cNvPr id="198" name="Lightning Bolt 197">
            <a:extLst>
              <a:ext uri="{FF2B5EF4-FFF2-40B4-BE49-F238E27FC236}">
                <a16:creationId xmlns:a16="http://schemas.microsoft.com/office/drawing/2014/main" id="{BE44E933-B910-4E92-B91A-9662211A4EC6}"/>
              </a:ext>
            </a:extLst>
          </p:cNvPr>
          <p:cNvSpPr/>
          <p:nvPr/>
        </p:nvSpPr>
        <p:spPr>
          <a:xfrm rot="15754741" flipH="1" flipV="1">
            <a:off x="4237008" y="2018806"/>
            <a:ext cx="384174" cy="333676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1" grpId="2" animBg="1"/>
      <p:bldP spid="196" grpId="0"/>
      <p:bldP spid="197" grpId="0"/>
      <p:bldP spid="198" grpId="0" animBg="1"/>
      <p:bldP spid="198" grpId="1" animBg="1"/>
      <p:bldP spid="19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9730-4462-40A8-AB20-51762D96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166819"/>
            <a:ext cx="11105321" cy="652790"/>
          </a:xfrm>
        </p:spPr>
        <p:txBody>
          <a:bodyPr>
            <a:normAutofit/>
          </a:bodyPr>
          <a:lstStyle/>
          <a:p>
            <a:r>
              <a:rPr lang="en-US" sz="3200" dirty="0"/>
              <a:t>Pulse expansion due to self-phase modulation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588D63-B5B4-471A-AC91-3FFF9751560E}"/>
              </a:ext>
            </a:extLst>
          </p:cNvPr>
          <p:cNvGrpSpPr/>
          <p:nvPr/>
        </p:nvGrpSpPr>
        <p:grpSpPr>
          <a:xfrm>
            <a:off x="312328" y="3838858"/>
            <a:ext cx="3252993" cy="2271521"/>
            <a:chOff x="1524000" y="1461164"/>
            <a:chExt cx="4942334" cy="32089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82B10A-4707-498C-B9B2-62CA07ABE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1461164"/>
              <a:ext cx="4942334" cy="320893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91CBE-917E-4BD3-A744-F6B59538EDE7}"/>
                </a:ext>
              </a:extLst>
            </p:cNvPr>
            <p:cNvGrpSpPr/>
            <p:nvPr/>
          </p:nvGrpSpPr>
          <p:grpSpPr>
            <a:xfrm>
              <a:off x="1949570" y="1595887"/>
              <a:ext cx="4209690" cy="2475431"/>
              <a:chOff x="1949570" y="1595887"/>
              <a:chExt cx="4209690" cy="24754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664CD9-E3CB-4F2B-907C-AB70A5CBF53E}"/>
                  </a:ext>
                </a:extLst>
              </p:cNvPr>
              <p:cNvSpPr/>
              <p:nvPr/>
            </p:nvSpPr>
            <p:spPr>
              <a:xfrm>
                <a:off x="1949570" y="1595887"/>
                <a:ext cx="2774830" cy="1049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006AD4-0657-4EE6-BC7E-FCB31899B12A}"/>
                  </a:ext>
                </a:extLst>
              </p:cNvPr>
              <p:cNvSpPr/>
              <p:nvPr/>
            </p:nvSpPr>
            <p:spPr>
              <a:xfrm>
                <a:off x="2165482" y="2977551"/>
                <a:ext cx="3993778" cy="10937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726664A-2D50-4ABA-A66C-C5707DCEAF9B}"/>
                  </a:ext>
                </a:extLst>
              </p:cNvPr>
              <p:cNvCxnSpPr/>
              <p:nvPr/>
            </p:nvCxnSpPr>
            <p:spPr>
              <a:xfrm flipH="1">
                <a:off x="5063706" y="2620370"/>
                <a:ext cx="146649" cy="40191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11547" y="3450425"/>
                <a:ext cx="2823862" cy="784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47" y="3450425"/>
                <a:ext cx="2823862" cy="7848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68624" y="1729112"/>
                <a:ext cx="2206823" cy="542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den>
                    </m:f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-</a:t>
                </a:r>
                <a:r>
                  <a:rPr lang="en-US" sz="2000" i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integral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4" y="1729112"/>
                <a:ext cx="2206823" cy="542841"/>
              </a:xfrm>
              <a:prstGeom prst="rect">
                <a:avLst/>
              </a:prstGeom>
              <a:blipFill rotWithShape="0">
                <a:blip r:embed="rId4"/>
                <a:stretch>
                  <a:fillRect t="-1124" r="-7459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692" y="882206"/>
            <a:ext cx="3052929" cy="26837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735" y="3563234"/>
            <a:ext cx="3187886" cy="26936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86667" y="836948"/>
            <a:ext cx="359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for CPA lasers since 1994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49538" y="4483671"/>
            <a:ext cx="253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pulse stretching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029740" y="4224686"/>
            <a:ext cx="661643" cy="1198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5137756" y="4130296"/>
            <a:ext cx="818230" cy="450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66012" y="4536294"/>
            <a:ext cx="253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Reduce window thickness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0274" y="5426686"/>
            <a:ext cx="253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Flatten beam profile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7140033" y="3942587"/>
            <a:ext cx="2701" cy="641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A8B5CE-C760-4019-9F4B-898980E13CF7}"/>
              </a:ext>
            </a:extLst>
          </p:cNvPr>
          <p:cNvSpPr txBox="1"/>
          <p:nvPr/>
        </p:nvSpPr>
        <p:spPr>
          <a:xfrm>
            <a:off x="4834097" y="2840187"/>
            <a:ext cx="30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Ways to reduce B-integral: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4029F6-969C-4FE6-AAEA-6C13E5E8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9913421-DD59-40A6-8EEF-4D5B6216A0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31" y="905989"/>
            <a:ext cx="3657600" cy="2743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8246853" y="836948"/>
            <a:ext cx="560717" cy="3191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9730-4462-40A8-AB20-51762D96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30" y="384792"/>
            <a:ext cx="11105321" cy="652790"/>
          </a:xfrm>
        </p:spPr>
        <p:txBody>
          <a:bodyPr>
            <a:normAutofit/>
          </a:bodyPr>
          <a:lstStyle/>
          <a:p>
            <a:r>
              <a:rPr lang="en-US" sz="3200" dirty="0"/>
              <a:t>Reduce pulse expansion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D159-64FB-4651-9564-023B2865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05" y="1014743"/>
            <a:ext cx="11105321" cy="392913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via stronger pulse stretching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588D63-B5B4-471A-AC91-3FFF9751560E}"/>
              </a:ext>
            </a:extLst>
          </p:cNvPr>
          <p:cNvGrpSpPr/>
          <p:nvPr/>
        </p:nvGrpSpPr>
        <p:grpSpPr>
          <a:xfrm>
            <a:off x="6260688" y="3574931"/>
            <a:ext cx="3963660" cy="2756983"/>
            <a:chOff x="1524000" y="1461164"/>
            <a:chExt cx="4942334" cy="32089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C82B10A-4707-498C-B9B2-62CA07ABE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0" y="1461164"/>
              <a:ext cx="4942334" cy="320893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B91CBE-917E-4BD3-A744-F6B59538EDE7}"/>
                </a:ext>
              </a:extLst>
            </p:cNvPr>
            <p:cNvGrpSpPr/>
            <p:nvPr/>
          </p:nvGrpSpPr>
          <p:grpSpPr>
            <a:xfrm>
              <a:off x="1949570" y="1595887"/>
              <a:ext cx="4209690" cy="2464345"/>
              <a:chOff x="1949570" y="1595887"/>
              <a:chExt cx="4209690" cy="246434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664CD9-E3CB-4F2B-907C-AB70A5CBF53E}"/>
                  </a:ext>
                </a:extLst>
              </p:cNvPr>
              <p:cNvSpPr/>
              <p:nvPr/>
            </p:nvSpPr>
            <p:spPr>
              <a:xfrm>
                <a:off x="1949570" y="1595887"/>
                <a:ext cx="2774830" cy="1049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E006AD4-0657-4EE6-BC7E-FCB31899B12A}"/>
                  </a:ext>
                </a:extLst>
              </p:cNvPr>
              <p:cNvSpPr/>
              <p:nvPr/>
            </p:nvSpPr>
            <p:spPr>
              <a:xfrm>
                <a:off x="2165481" y="2966465"/>
                <a:ext cx="3993779" cy="10937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726664A-2D50-4ABA-A66C-C5707DCEAF9B}"/>
                  </a:ext>
                </a:extLst>
              </p:cNvPr>
              <p:cNvCxnSpPr/>
              <p:nvPr/>
            </p:nvCxnSpPr>
            <p:spPr>
              <a:xfrm flipH="1">
                <a:off x="5063706" y="2620370"/>
                <a:ext cx="146649" cy="40191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Arc 38"/>
          <p:cNvSpPr/>
          <p:nvPr/>
        </p:nvSpPr>
        <p:spPr>
          <a:xfrm rot="10612002">
            <a:off x="5063344" y="2816684"/>
            <a:ext cx="4935842" cy="2012689"/>
          </a:xfrm>
          <a:prstGeom prst="arc">
            <a:avLst>
              <a:gd name="adj1" fmla="val 11478946"/>
              <a:gd name="adj2" fmla="val 183241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85799" y="2027208"/>
            <a:ext cx="5608927" cy="2154886"/>
            <a:chOff x="285799" y="1422784"/>
            <a:chExt cx="6850919" cy="275931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ACB9E3-CC6E-4677-83EF-0CE6726D2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99" y="1610665"/>
              <a:ext cx="3428571" cy="2571429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4C2E02B-2E71-43E4-AF1A-B7E94BC1AB78}"/>
                </a:ext>
              </a:extLst>
            </p:cNvPr>
            <p:cNvCxnSpPr/>
            <p:nvPr/>
          </p:nvCxnSpPr>
          <p:spPr>
            <a:xfrm>
              <a:off x="1598896" y="2764671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5AF707-4F8C-4AC7-9151-86BD079AAA9E}"/>
                </a:ext>
              </a:extLst>
            </p:cNvPr>
            <p:cNvSpPr txBox="1"/>
            <p:nvPr/>
          </p:nvSpPr>
          <p:spPr>
            <a:xfrm>
              <a:off x="2461017" y="2253848"/>
              <a:ext cx="914758" cy="472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29 ps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D5EEA4-1B4C-4E76-AA3F-50E4D22D4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8756" y="2764671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30AE5D-4838-4283-BD1C-9ED5502DC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8147" y="1604546"/>
              <a:ext cx="3428571" cy="2571429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16B3AF-7031-48E9-A32C-06008B8D01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6400" y="2890260"/>
              <a:ext cx="8416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1B7444-AFA2-43DF-9226-E73B9963D177}"/>
                </a:ext>
              </a:extLst>
            </p:cNvPr>
            <p:cNvSpPr txBox="1"/>
            <p:nvPr/>
          </p:nvSpPr>
          <p:spPr>
            <a:xfrm>
              <a:off x="5099826" y="2833194"/>
              <a:ext cx="914758" cy="472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62 ps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0611" y="1444379"/>
              <a:ext cx="1523269" cy="3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75 lines/mm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49613" y="1422784"/>
              <a:ext cx="1523269" cy="3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100 lines/mm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459" y="4372031"/>
            <a:ext cx="6221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Stronger stretching results in significant reduction of the pulse expansion due to SPM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 addition, groove profile optimization for our compressor configuration may improve the compressor efficiency from the present 50% to &gt;70% </a:t>
            </a:r>
          </a:p>
        </p:txBody>
      </p:sp>
      <p:sp>
        <p:nvSpPr>
          <p:cNvPr id="44" name="Arc 43"/>
          <p:cNvSpPr/>
          <p:nvPr/>
        </p:nvSpPr>
        <p:spPr>
          <a:xfrm rot="10612002">
            <a:off x="4861537" y="3763729"/>
            <a:ext cx="6256876" cy="1044100"/>
          </a:xfrm>
          <a:prstGeom prst="arc">
            <a:avLst>
              <a:gd name="adj1" fmla="val 11509464"/>
              <a:gd name="adj2" fmla="val 18324144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7047784" y="4839516"/>
            <a:ext cx="1543306" cy="65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774CEBC8-7140-4F60-804C-8433EF938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960" t="57605" b="30532"/>
          <a:stretch/>
        </p:blipFill>
        <p:spPr>
          <a:xfrm>
            <a:off x="10356543" y="7337"/>
            <a:ext cx="1211766" cy="13410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4CEBC8-7140-4F60-804C-8433EF938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90" t="65162" r="40156" b="21086"/>
          <a:stretch/>
        </p:blipFill>
        <p:spPr>
          <a:xfrm>
            <a:off x="7886585" y="1261682"/>
            <a:ext cx="2020456" cy="16600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4CEBC8-7140-4F60-804C-8433EF938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336" r="91714" b="28898"/>
          <a:stretch/>
        </p:blipFill>
        <p:spPr>
          <a:xfrm>
            <a:off x="6154276" y="25296"/>
            <a:ext cx="1186454" cy="13708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51" name="Straight Connector 50"/>
          <p:cNvCxnSpPr/>
          <p:nvPr/>
        </p:nvCxnSpPr>
        <p:spPr>
          <a:xfrm>
            <a:off x="6520887" y="818014"/>
            <a:ext cx="47063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673304" y="1962200"/>
            <a:ext cx="2155233" cy="118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0420" y="818014"/>
            <a:ext cx="1729026" cy="10970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599962" y="825256"/>
            <a:ext cx="1623011" cy="10638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85">
            <a:extLst>
              <a:ext uri="{FF2B5EF4-FFF2-40B4-BE49-F238E27FC236}">
                <a16:creationId xmlns:a16="http://schemas.microsoft.com/office/drawing/2014/main" id="{7CD0A616-580C-40B3-9755-93B3D016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75840" y="1353428"/>
            <a:ext cx="675511" cy="5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Freeform 40">
            <a:extLst>
              <a:ext uri="{FF2B5EF4-FFF2-40B4-BE49-F238E27FC236}">
                <a16:creationId xmlns:a16="http://schemas.microsoft.com/office/drawing/2014/main" id="{C0C73892-A203-49F3-88B8-26B51CDB8A5A}"/>
              </a:ext>
            </a:extLst>
          </p:cNvPr>
          <p:cNvSpPr>
            <a:spLocks/>
          </p:cNvSpPr>
          <p:nvPr/>
        </p:nvSpPr>
        <p:spPr bwMode="auto">
          <a:xfrm>
            <a:off x="11946876" y="810227"/>
            <a:ext cx="75711" cy="1076227"/>
          </a:xfrm>
          <a:custGeom>
            <a:avLst/>
            <a:gdLst>
              <a:gd name="T0" fmla="*/ 0 w 101"/>
              <a:gd name="T1" fmla="*/ 2305018 h 3501"/>
              <a:gd name="T2" fmla="*/ 16296 w 101"/>
              <a:gd name="T3" fmla="*/ 0 h 3501"/>
              <a:gd name="T4" fmla="*/ 27160 w 101"/>
              <a:gd name="T5" fmla="*/ 2305018 h 35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" h="3501">
                <a:moveTo>
                  <a:pt x="0" y="3500"/>
                </a:moveTo>
                <a:cubicBezTo>
                  <a:pt x="40" y="3500"/>
                  <a:pt x="40" y="0"/>
                  <a:pt x="60" y="0"/>
                </a:cubicBezTo>
                <a:cubicBezTo>
                  <a:pt x="80" y="0"/>
                  <a:pt x="60" y="3500"/>
                  <a:pt x="100" y="3500"/>
                </a:cubicBezTo>
              </a:path>
            </a:pathLst>
          </a:custGeom>
          <a:noFill/>
          <a:ln w="9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05105" y="603557"/>
            <a:ext cx="4105164" cy="3493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34842" y="617242"/>
            <a:ext cx="1443889" cy="124974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599962" y="638490"/>
            <a:ext cx="1310307" cy="1228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9886183" y="3574931"/>
            <a:ext cx="2397067" cy="2454930"/>
            <a:chOff x="9886183" y="3006760"/>
            <a:chExt cx="2397067" cy="245493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C82B10A-4707-498C-B9B2-62CA07ABE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375" b="16540"/>
            <a:stretch/>
          </p:blipFill>
          <p:spPr>
            <a:xfrm>
              <a:off x="9919897" y="3006760"/>
              <a:ext cx="2363353" cy="2300958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9886183" y="3113883"/>
              <a:ext cx="2147665" cy="2126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31894" y="5260604"/>
              <a:ext cx="302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12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227219" y="5261635"/>
              <a:ext cx="302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14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9168" y="5257479"/>
              <a:ext cx="302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16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21294602">
              <a:off x="10859233" y="3864218"/>
              <a:ext cx="8654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C00000"/>
                  </a:solidFill>
                </a:rPr>
                <a:t>~5 TW</a:t>
              </a: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6051351" y="1959415"/>
            <a:ext cx="2155233" cy="118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0647086">
            <a:off x="4822923" y="4484657"/>
            <a:ext cx="7301906" cy="368558"/>
          </a:xfrm>
          <a:prstGeom prst="arc">
            <a:avLst>
              <a:gd name="adj1" fmla="val 10939108"/>
              <a:gd name="adj2" fmla="val 18324144"/>
            </a:avLst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7C7B7-1C27-4E2B-93A3-BCF687C9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8A3F7-B99E-4732-9C40-E3004076DE95}"/>
              </a:ext>
            </a:extLst>
          </p:cNvPr>
          <p:cNvSpPr txBox="1"/>
          <p:nvPr/>
        </p:nvSpPr>
        <p:spPr>
          <a:xfrm>
            <a:off x="7892566" y="133553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CPA  compressor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819A3-C468-4E44-8632-855FBBBF9DF7}"/>
              </a:ext>
            </a:extLst>
          </p:cNvPr>
          <p:cNvSpPr txBox="1"/>
          <p:nvPr/>
        </p:nvSpPr>
        <p:spPr>
          <a:xfrm>
            <a:off x="6115886" y="2091091"/>
            <a:ext cx="172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matching gratings will be needed for both stretcher and compressor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8398A7-E2C0-4DC8-BB96-A3DD7B2A235C}"/>
              </a:ext>
            </a:extLst>
          </p:cNvPr>
          <p:cNvSpPr txBox="1"/>
          <p:nvPr/>
        </p:nvSpPr>
        <p:spPr>
          <a:xfrm>
            <a:off x="10141898" y="2052699"/>
            <a:ext cx="172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Producing compressor gratings is more challenging due to bigger size and energy </a:t>
            </a:r>
            <a:r>
              <a:rPr lang="en-US" sz="1200" dirty="0" err="1"/>
              <a:t>fluence</a:t>
            </a:r>
            <a:endParaRPr 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8DC042-7D5A-4784-A7A2-0A2FAAAB2E95}"/>
              </a:ext>
            </a:extLst>
          </p:cNvPr>
          <p:cNvSpPr txBox="1"/>
          <p:nvPr/>
        </p:nvSpPr>
        <p:spPr>
          <a:xfrm>
            <a:off x="8037344" y="4049237"/>
            <a:ext cx="1432812" cy="35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US" sz="1200" dirty="0">
                <a:latin typeface="Calibri" panose="020F0502020204030204" pitchFamily="34" charset="0"/>
              </a:rPr>
              <a:t>Experiment with        75 lines/mm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339D46-8B40-40D1-BD78-8841C21AF7C1}"/>
              </a:ext>
            </a:extLst>
          </p:cNvPr>
          <p:cNvSpPr txBox="1"/>
          <p:nvPr/>
        </p:nvSpPr>
        <p:spPr>
          <a:xfrm>
            <a:off x="8504506" y="5050431"/>
            <a:ext cx="121739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US" sz="1200" dirty="0">
                <a:latin typeface="Calibri" panose="020F0502020204030204" pitchFamily="34" charset="0"/>
              </a:rPr>
              <a:t>Expected with 100 lines/mm</a:t>
            </a:r>
          </a:p>
          <a:p>
            <a:pPr>
              <a:lnSpc>
                <a:spcPts val="1040"/>
              </a:lnSpc>
            </a:pPr>
            <a:r>
              <a:rPr lang="en-US" sz="1200" dirty="0">
                <a:latin typeface="Calibri" panose="020F0502020204030204" pitchFamily="34" charset="0"/>
              </a:rPr>
              <a:t>@50% efficiency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766C13-8297-48AE-8549-99B64F3F0167}"/>
              </a:ext>
            </a:extLst>
          </p:cNvPr>
          <p:cNvSpPr txBox="1"/>
          <p:nvPr/>
        </p:nvSpPr>
        <p:spPr>
          <a:xfrm>
            <a:off x="9803080" y="5095947"/>
            <a:ext cx="139396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US" sz="1200" dirty="0">
                <a:latin typeface="Calibri" panose="020F0502020204030204" pitchFamily="34" charset="0"/>
              </a:rPr>
              <a:t>Expected with   100 lines/mm</a:t>
            </a:r>
          </a:p>
          <a:p>
            <a:pPr>
              <a:lnSpc>
                <a:spcPts val="1040"/>
              </a:lnSpc>
            </a:pPr>
            <a:r>
              <a:rPr lang="en-US" sz="1200" dirty="0">
                <a:latin typeface="Calibri" panose="020F0502020204030204" pitchFamily="34" charset="0"/>
              </a:rPr>
              <a:t>and 70% efficiency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CBC5E9-5BFA-4644-904A-D4BD66A161E1}"/>
              </a:ext>
            </a:extLst>
          </p:cNvPr>
          <p:cNvCxnSpPr/>
          <p:nvPr/>
        </p:nvCxnSpPr>
        <p:spPr>
          <a:xfrm>
            <a:off x="9053648" y="4301148"/>
            <a:ext cx="240695" cy="105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838180-0014-4B78-ADBF-A3C338F9606B}"/>
              </a:ext>
            </a:extLst>
          </p:cNvPr>
          <p:cNvCxnSpPr>
            <a:cxnSpLocks/>
          </p:cNvCxnSpPr>
          <p:nvPr/>
        </p:nvCxnSpPr>
        <p:spPr>
          <a:xfrm flipV="1">
            <a:off x="9384747" y="4675607"/>
            <a:ext cx="206584" cy="33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44625F6-70BF-44A5-832E-242E64C3798B}"/>
              </a:ext>
            </a:extLst>
          </p:cNvPr>
          <p:cNvCxnSpPr>
            <a:cxnSpLocks/>
          </p:cNvCxnSpPr>
          <p:nvPr/>
        </p:nvCxnSpPr>
        <p:spPr>
          <a:xfrm flipV="1">
            <a:off x="11122816" y="4693133"/>
            <a:ext cx="206584" cy="33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69B1B0-C531-4BA1-AB49-607569A242A7}"/>
              </a:ext>
            </a:extLst>
          </p:cNvPr>
          <p:cNvSpPr txBox="1"/>
          <p:nvPr/>
        </p:nvSpPr>
        <p:spPr>
          <a:xfrm rot="20714219">
            <a:off x="8427548" y="4406859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2-2.5TW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94460A-844B-43B2-91FA-8EB2B40D3742}"/>
              </a:ext>
            </a:extLst>
          </p:cNvPr>
          <p:cNvSpPr txBox="1"/>
          <p:nvPr/>
        </p:nvSpPr>
        <p:spPr>
          <a:xfrm rot="20976611">
            <a:off x="9290202" y="444509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3-4TW</a:t>
            </a:r>
          </a:p>
        </p:txBody>
      </p:sp>
    </p:spTree>
    <p:extLst>
      <p:ext uri="{BB962C8B-B14F-4D97-AF65-F5344CB8AC3E}">
        <p14:creationId xmlns:p14="http://schemas.microsoft.com/office/powerpoint/2010/main" val="41314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59" grpId="0"/>
      <p:bldP spid="6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9730-4462-40A8-AB20-51762D96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62" y="242126"/>
            <a:ext cx="11105321" cy="652790"/>
          </a:xfrm>
        </p:spPr>
        <p:txBody>
          <a:bodyPr>
            <a:normAutofit/>
          </a:bodyPr>
          <a:lstStyle/>
          <a:p>
            <a:r>
              <a:rPr lang="en-US" sz="3200" dirty="0"/>
              <a:t>Reduce pulse expansion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D159-64FB-4651-9564-023B2865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62" y="917869"/>
            <a:ext cx="11105321" cy="579253"/>
          </a:xfrm>
        </p:spPr>
        <p:txBody>
          <a:bodyPr/>
          <a:lstStyle/>
          <a:p>
            <a:r>
              <a:rPr lang="en-US" dirty="0"/>
              <a:t>reducing amplifier window stresses and thickness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7DD18-D1FC-4511-A422-CC8F0A616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76" t="12245" r="403" b="13809"/>
          <a:stretch/>
        </p:blipFill>
        <p:spPr>
          <a:xfrm>
            <a:off x="4443645" y="1785341"/>
            <a:ext cx="1295869" cy="2128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7DD18-D1FC-4511-A422-CC8F0A616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0" t="29530" r="15968" b="14770"/>
          <a:stretch/>
        </p:blipFill>
        <p:spPr>
          <a:xfrm>
            <a:off x="2410821" y="1916813"/>
            <a:ext cx="1868129" cy="1874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DD18-D1FC-4511-A422-CC8F0A616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43" t="29819" r="15727" b="14481"/>
          <a:stretch/>
        </p:blipFill>
        <p:spPr>
          <a:xfrm flipH="1">
            <a:off x="537770" y="1900871"/>
            <a:ext cx="1873050" cy="1897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6A080-7F84-4E30-9771-2CAF3D64B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DCEAF"/>
              </a:clrFrom>
              <a:clrTo>
                <a:srgbClr val="5DCEAF">
                  <a:alpha val="0"/>
                </a:srgbClr>
              </a:clrTo>
            </a:clrChange>
          </a:blip>
          <a:srcRect l="19787" t="11992" r="58053" b="18530"/>
          <a:stretch/>
        </p:blipFill>
        <p:spPr>
          <a:xfrm>
            <a:off x="3716143" y="1894580"/>
            <a:ext cx="819149" cy="219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6A080-7F84-4E30-9771-2CAF3D64B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DCEAF"/>
              </a:clrFrom>
              <a:clrTo>
                <a:srgbClr val="5DCEAF">
                  <a:alpha val="0"/>
                </a:srgbClr>
              </a:clrTo>
            </a:clrChange>
          </a:blip>
          <a:srcRect l="19788" t="12395" r="58213" b="18932"/>
          <a:stretch/>
        </p:blipFill>
        <p:spPr>
          <a:xfrm flipH="1">
            <a:off x="275980" y="1895545"/>
            <a:ext cx="819149" cy="2165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7510" y="2289245"/>
            <a:ext cx="45719" cy="13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7510" y="3219091"/>
            <a:ext cx="45719" cy="13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02859" y="3274654"/>
            <a:ext cx="45719" cy="13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1797" y="2314152"/>
            <a:ext cx="45719" cy="13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093692" y="1724095"/>
            <a:ext cx="7429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122181" y="1715228"/>
            <a:ext cx="7429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197999" y="1724095"/>
            <a:ext cx="7429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8662" y="140409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 </a:t>
            </a:r>
            <a:r>
              <a:rPr lang="en-US" b="1" dirty="0" err="1"/>
              <a:t>atm</a:t>
            </a:r>
            <a:endParaRPr lang="en-US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2F9975-88DF-4FFA-805B-635FCF7A0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941" t="534" r="-726" b="-534"/>
          <a:stretch/>
        </p:blipFill>
        <p:spPr>
          <a:xfrm>
            <a:off x="10684199" y="1435651"/>
            <a:ext cx="1428441" cy="257564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28968" y="1911239"/>
            <a:ext cx="4548308" cy="1986561"/>
            <a:chOff x="4185873" y="4280598"/>
            <a:chExt cx="4548308" cy="2215487"/>
          </a:xfrm>
        </p:grpSpPr>
        <p:grpSp>
          <p:nvGrpSpPr>
            <p:cNvPr id="26" name="Group 25"/>
            <p:cNvGrpSpPr/>
            <p:nvPr/>
          </p:nvGrpSpPr>
          <p:grpSpPr>
            <a:xfrm>
              <a:off x="4774689" y="4280598"/>
              <a:ext cx="3400459" cy="2078335"/>
              <a:chOff x="796405" y="2396817"/>
              <a:chExt cx="3391471" cy="276380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C2F9975-88DF-4FFA-805B-635FCF7A0B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032" t="15959" r="17308" b="9429"/>
              <a:stretch/>
            </p:blipFill>
            <p:spPr>
              <a:xfrm>
                <a:off x="2522536" y="2407593"/>
                <a:ext cx="1665340" cy="275303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C2F9975-88DF-4FFA-805B-635FCF7A0B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8402" t="15882" r="17496" b="9239"/>
              <a:stretch/>
            </p:blipFill>
            <p:spPr>
              <a:xfrm flipH="1">
                <a:off x="796405" y="2396817"/>
                <a:ext cx="1719303" cy="2762865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7793185" y="4280598"/>
              <a:ext cx="940996" cy="2206399"/>
              <a:chOff x="7441005" y="3949759"/>
              <a:chExt cx="940996" cy="220639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26A080-7F84-4E30-9771-2CAF3D64B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5DCEAF"/>
                  </a:clrFrom>
                  <a:clrTo>
                    <a:srgbClr val="5DCEAF">
                      <a:alpha val="0"/>
                    </a:srgbClr>
                  </a:clrTo>
                </a:clrChange>
              </a:blip>
              <a:srcRect l="76713" t="10959" r="6079" b="21014"/>
              <a:stretch/>
            </p:blipFill>
            <p:spPr>
              <a:xfrm>
                <a:off x="7441005" y="4788312"/>
                <a:ext cx="847919" cy="1367846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7784096" y="3967714"/>
                <a:ext cx="366846" cy="180699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150942" y="3949759"/>
                <a:ext cx="231059" cy="22063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784096" y="5265892"/>
                <a:ext cx="45719" cy="139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781059" y="4567051"/>
                <a:ext cx="45719" cy="139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flipH="1">
              <a:off x="4185873" y="4289686"/>
              <a:ext cx="940996" cy="2206399"/>
              <a:chOff x="7441005" y="3949759"/>
              <a:chExt cx="940996" cy="2206399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926A080-7F84-4E30-9771-2CAF3D64B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5DCEAF"/>
                  </a:clrFrom>
                  <a:clrTo>
                    <a:srgbClr val="5DCEAF">
                      <a:alpha val="0"/>
                    </a:srgbClr>
                  </a:clrTo>
                </a:clrChange>
              </a:blip>
              <a:srcRect l="76713" t="10959" r="6079" b="21014"/>
              <a:stretch/>
            </p:blipFill>
            <p:spPr>
              <a:xfrm>
                <a:off x="7441005" y="4788312"/>
                <a:ext cx="847919" cy="1367846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784096" y="3967714"/>
                <a:ext cx="366846" cy="180699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150942" y="3949759"/>
                <a:ext cx="231059" cy="22063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784096" y="5265892"/>
                <a:ext cx="45719" cy="139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781059" y="4567051"/>
                <a:ext cx="45719" cy="139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Down Arrow 43"/>
          <p:cNvSpPr/>
          <p:nvPr/>
        </p:nvSpPr>
        <p:spPr>
          <a:xfrm>
            <a:off x="7065172" y="1730391"/>
            <a:ext cx="7429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8093661" y="1721524"/>
            <a:ext cx="7429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9169479" y="1730391"/>
            <a:ext cx="74295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950891" y="139052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 </a:t>
            </a:r>
            <a:r>
              <a:rPr lang="en-US" b="1" dirty="0" err="1"/>
              <a:t>atm</a:t>
            </a:r>
            <a:endParaRPr lang="en-US" b="1" dirty="0"/>
          </a:p>
        </p:txBody>
      </p:sp>
      <p:sp>
        <p:nvSpPr>
          <p:cNvPr id="49" name="Up Arrow 48"/>
          <p:cNvSpPr/>
          <p:nvPr/>
        </p:nvSpPr>
        <p:spPr>
          <a:xfrm>
            <a:off x="1122957" y="3817889"/>
            <a:ext cx="265471" cy="38328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3457030" y="3790921"/>
            <a:ext cx="265471" cy="38328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50695" y="4138296"/>
            <a:ext cx="257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local stresses cause cracking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61105" y="4091633"/>
            <a:ext cx="2932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chamfer removes local stresses</a:t>
            </a:r>
          </a:p>
        </p:txBody>
      </p:sp>
      <p:pic>
        <p:nvPicPr>
          <p:cNvPr id="53" name="Picture 2" descr="Circular Vacuum Window Thickness Calculator">
            <a:extLst>
              <a:ext uri="{FF2B5EF4-FFF2-40B4-BE49-F238E27FC236}">
                <a16:creationId xmlns:a16="http://schemas.microsoft.com/office/drawing/2014/main" id="{BD05DF9A-DC4E-4D41-85ED-7D0CBC49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" y="4440482"/>
            <a:ext cx="3729561" cy="12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940949" y="4923415"/>
            <a:ext cx="764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=2.72” compared to 4” used in present window design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41504" y="5382666"/>
            <a:ext cx="694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1.5 reduction in B-integral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2C752A2-850D-4F05-97A8-723611A42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466" y="138660"/>
            <a:ext cx="1904322" cy="156787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836642" y="5740457"/>
            <a:ext cx="9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keeping 4” thickness allows to increase the window diameter to 6”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D7600F-AB41-4998-9228-67FF2426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/>
      <p:bldP spid="52" grpId="0"/>
      <p:bldP spid="54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9730-4462-40A8-AB20-51762D96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04" y="163333"/>
            <a:ext cx="11105321" cy="652790"/>
          </a:xfrm>
        </p:spPr>
        <p:txBody>
          <a:bodyPr>
            <a:normAutofit/>
          </a:bodyPr>
          <a:lstStyle/>
          <a:p>
            <a:r>
              <a:rPr lang="en-US" sz="3600" dirty="0"/>
              <a:t>Reduce SPM by beam expansion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D159-64FB-4651-9564-023B2865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6" y="1206692"/>
            <a:ext cx="2622557" cy="47176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gain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saturation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active beam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profile control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(</a:t>
            </a:r>
            <a:r>
              <a:rPr lang="en-US" sz="2400" dirty="0" err="1"/>
              <a:t>apodization</a:t>
            </a:r>
            <a:r>
              <a:rPr lang="en-US" sz="2400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adaptive mirror)</a:t>
            </a:r>
          </a:p>
          <a:p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2047515" y="687132"/>
            <a:ext cx="4712150" cy="2352115"/>
            <a:chOff x="2283012" y="796320"/>
            <a:chExt cx="4712150" cy="2352115"/>
          </a:xfrm>
        </p:grpSpPr>
        <p:sp>
          <p:nvSpPr>
            <p:cNvPr id="11" name="Rectangle 10"/>
            <p:cNvSpPr/>
            <p:nvPr/>
          </p:nvSpPr>
          <p:spPr>
            <a:xfrm>
              <a:off x="2399378" y="2055249"/>
              <a:ext cx="45719" cy="19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39078" y="2207649"/>
              <a:ext cx="45719" cy="19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3012" y="2064774"/>
              <a:ext cx="45719" cy="19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65442" t="2402" r="2707" b="68994"/>
            <a:stretch/>
          </p:blipFill>
          <p:spPr>
            <a:xfrm rot="5400000">
              <a:off x="4723167" y="826918"/>
              <a:ext cx="2302593" cy="22413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004" t="34428" r="66258" b="36816"/>
            <a:stretch/>
          </p:blipFill>
          <p:spPr>
            <a:xfrm rot="5400000">
              <a:off x="2321112" y="869902"/>
              <a:ext cx="2299255" cy="225781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4F6F47-5468-4797-8026-8B6B560A9988}"/>
              </a:ext>
            </a:extLst>
          </p:cNvPr>
          <p:cNvGrpSpPr>
            <a:grpSpLocks noChangeAspect="1"/>
          </p:cNvGrpSpPr>
          <p:nvPr/>
        </p:nvGrpSpPr>
        <p:grpSpPr>
          <a:xfrm>
            <a:off x="3215162" y="3369480"/>
            <a:ext cx="2676632" cy="2795672"/>
            <a:chOff x="1549822" y="883920"/>
            <a:chExt cx="5391998" cy="56318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38B028-8C6B-46A1-8441-1E7F43C0C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6887" y="1722120"/>
              <a:ext cx="3738313" cy="3738313"/>
            </a:xfrm>
            <a:prstGeom prst="rect">
              <a:avLst/>
            </a:prstGeom>
          </p:spPr>
        </p:pic>
        <p:sp>
          <p:nvSpPr>
            <p:cNvPr id="19" name="Circle: Hollow 7">
              <a:extLst>
                <a:ext uri="{FF2B5EF4-FFF2-40B4-BE49-F238E27FC236}">
                  <a16:creationId xmlns:a16="http://schemas.microsoft.com/office/drawing/2014/main" id="{B1890B8C-5EF5-4472-9E34-2148D1731861}"/>
                </a:ext>
              </a:extLst>
            </p:cNvPr>
            <p:cNvSpPr/>
            <p:nvPr/>
          </p:nvSpPr>
          <p:spPr>
            <a:xfrm>
              <a:off x="1549822" y="883920"/>
              <a:ext cx="5391998" cy="5394960"/>
            </a:xfrm>
            <a:prstGeom prst="donut">
              <a:avLst>
                <a:gd name="adj" fmla="val 155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912635-06CD-427E-AB4D-6C39BF15821D}"/>
                </a:ext>
              </a:extLst>
            </p:cNvPr>
            <p:cNvGrpSpPr/>
            <p:nvPr/>
          </p:nvGrpSpPr>
          <p:grpSpPr>
            <a:xfrm>
              <a:off x="1859221" y="2107096"/>
              <a:ext cx="4621547" cy="3071625"/>
              <a:chOff x="3934931" y="1637969"/>
              <a:chExt cx="4621547" cy="307162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395F708-6FE1-4948-AB6E-DCE525A3A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931" y="1821067"/>
                <a:ext cx="4571574" cy="2743875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74C061-F27E-4E4D-A7AA-22798EF759A8}"/>
                  </a:ext>
                </a:extLst>
              </p:cNvPr>
              <p:cNvSpPr txBox="1"/>
              <p:nvPr/>
            </p:nvSpPr>
            <p:spPr>
              <a:xfrm>
                <a:off x="6178162" y="4202668"/>
                <a:ext cx="458146" cy="50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/>
                  <a:t>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4CF3BF-B27B-41D3-8266-22E76480E498}"/>
                  </a:ext>
                </a:extLst>
              </p:cNvPr>
              <p:cNvSpPr txBox="1"/>
              <p:nvPr/>
            </p:nvSpPr>
            <p:spPr>
              <a:xfrm>
                <a:off x="8048042" y="4171757"/>
                <a:ext cx="508436" cy="50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i="1" dirty="0"/>
                  <a:t>R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A15BD7D-7C1C-421B-96B8-03543A446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56" y="1637969"/>
                <a:ext cx="6826" cy="1367624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C888AFF-C540-4F6A-9E2F-9485D85C0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9040" y="1645920"/>
                <a:ext cx="0" cy="270344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E4E9CB-15D0-465E-8E8C-21564F8F2FA0}"/>
                  </a:ext>
                </a:extLst>
              </p:cNvPr>
              <p:cNvSpPr txBox="1"/>
              <p:nvPr/>
            </p:nvSpPr>
            <p:spPr>
              <a:xfrm>
                <a:off x="4248650" y="4149230"/>
                <a:ext cx="609017" cy="50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i="1" dirty="0"/>
                  <a:t>-R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DD2E6F7-345E-478A-ABD7-516A66BD84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7752" y="3684459"/>
              <a:ext cx="2268767" cy="2332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CD3EB0-5732-4C03-9F19-ADFFEA283A46}"/>
                </a:ext>
              </a:extLst>
            </p:cNvPr>
            <p:cNvSpPr txBox="1"/>
            <p:nvPr/>
          </p:nvSpPr>
          <p:spPr>
            <a:xfrm>
              <a:off x="4861524" y="5936379"/>
              <a:ext cx="885613" cy="57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sin</a:t>
              </a:r>
              <a:r>
                <a:rPr lang="en-US" i="1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288A8B-4DC5-421A-A510-58D82A586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412" y="3898202"/>
              <a:ext cx="467212" cy="2118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837544" y="3556072"/>
            <a:ext cx="3774510" cy="2788094"/>
            <a:chOff x="5089007" y="3639308"/>
            <a:chExt cx="3864888" cy="289866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3472A7F-E423-4D4B-BEB0-DA1133F7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9007" y="3639308"/>
              <a:ext cx="3864888" cy="289866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905571" y="4274721"/>
              <a:ext cx="802966" cy="47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24 J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16707" y="694565"/>
            <a:ext cx="4998995" cy="2714691"/>
            <a:chOff x="7193004" y="742112"/>
            <a:chExt cx="4998995" cy="271469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/>
            <a:srcRect b="16961"/>
            <a:stretch/>
          </p:blipFill>
          <p:spPr>
            <a:xfrm rot="16200000">
              <a:off x="7180081" y="1131454"/>
              <a:ext cx="2579292" cy="203999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48519">
              <a:off x="9891133" y="1325791"/>
              <a:ext cx="1751695" cy="154199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193004" y="742112"/>
              <a:ext cx="499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Expanded Gaussian beam subject to diffraction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67599" y="3087471"/>
              <a:ext cx="180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after amplifier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27794" y="3040568"/>
              <a:ext cx="180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10m distance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F36E6-8DF9-4A9C-B082-C8367632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B5019-3426-47A6-BF16-01816AC045B1}"/>
              </a:ext>
            </a:extLst>
          </p:cNvPr>
          <p:cNvSpPr/>
          <p:nvPr/>
        </p:nvSpPr>
        <p:spPr>
          <a:xfrm>
            <a:off x="7081074" y="3611037"/>
            <a:ext cx="325209" cy="2147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C164D-CE00-4B91-8CB6-3ED7973339A3}"/>
              </a:ext>
            </a:extLst>
          </p:cNvPr>
          <p:cNvSpPr txBox="1"/>
          <p:nvPr/>
        </p:nvSpPr>
        <p:spPr>
          <a:xfrm>
            <a:off x="7085370" y="53995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C054E6-398F-4780-8C43-1FA5A88AEF5C}"/>
              </a:ext>
            </a:extLst>
          </p:cNvPr>
          <p:cNvSpPr txBox="1"/>
          <p:nvPr/>
        </p:nvSpPr>
        <p:spPr>
          <a:xfrm>
            <a:off x="7085370" y="5048386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211B0A-B34C-4C5F-8095-62217ACCAF8C}"/>
              </a:ext>
            </a:extLst>
          </p:cNvPr>
          <p:cNvSpPr txBox="1"/>
          <p:nvPr/>
        </p:nvSpPr>
        <p:spPr>
          <a:xfrm>
            <a:off x="7081074" y="4682321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280634-CDF2-40AC-BFB7-E4ECF70D8925}"/>
              </a:ext>
            </a:extLst>
          </p:cNvPr>
          <p:cNvSpPr txBox="1"/>
          <p:nvPr/>
        </p:nvSpPr>
        <p:spPr>
          <a:xfrm>
            <a:off x="7087227" y="431383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7CA6CB-2826-4076-9B16-5FFB08427C89}"/>
              </a:ext>
            </a:extLst>
          </p:cNvPr>
          <p:cNvSpPr txBox="1"/>
          <p:nvPr/>
        </p:nvSpPr>
        <p:spPr>
          <a:xfrm>
            <a:off x="7078838" y="3962251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CD2667-CE1B-419F-B3FE-680F5F0026E9}"/>
              </a:ext>
            </a:extLst>
          </p:cNvPr>
          <p:cNvSpPr txBox="1"/>
          <p:nvPr/>
        </p:nvSpPr>
        <p:spPr>
          <a:xfrm>
            <a:off x="7078838" y="358857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4003" y="4083005"/>
            <a:ext cx="1425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</a:rPr>
              <a:t>Maximum capability with the current final amplifier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331821" y="4398079"/>
            <a:ext cx="342182" cy="3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5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orUM2018" id="{52F0522C-8BD7-4F9B-82A0-A434FEC219B3}" vid="{09422AC0-AE3B-42D7-8901-655B0F17D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1523</Words>
  <Application>Microsoft Macintosh PowerPoint</Application>
  <PresentationFormat>Widescreen</PresentationFormat>
  <Paragraphs>321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Unicode MS</vt:lpstr>
      <vt:lpstr>ＭＳ Ｐゴシック</vt:lpstr>
      <vt:lpstr>Arial</vt:lpstr>
      <vt:lpstr>Arial Narrow</vt:lpstr>
      <vt:lpstr>Calibri</vt:lpstr>
      <vt:lpstr>Cambria Math</vt:lpstr>
      <vt:lpstr>Osaka</vt:lpstr>
      <vt:lpstr>Symbol</vt:lpstr>
      <vt:lpstr>Tahoma</vt:lpstr>
      <vt:lpstr>Times New Roman</vt:lpstr>
      <vt:lpstr>Wingdings</vt:lpstr>
      <vt:lpstr>Office Theme</vt:lpstr>
      <vt:lpstr>Next Steps for CO2 System at B820  Igor Pogorelsky (ATF)</vt:lpstr>
      <vt:lpstr>History of ATF CO2 laser upgrades</vt:lpstr>
      <vt:lpstr>Scientific Needs Workshop 2017</vt:lpstr>
      <vt:lpstr>PowerPoint Presentation</vt:lpstr>
      <vt:lpstr>PowerPoint Presentation</vt:lpstr>
      <vt:lpstr>Pulse expansion due to self-phase modulation</vt:lpstr>
      <vt:lpstr>Reduce pulse expansion </vt:lpstr>
      <vt:lpstr>Reduce pulse expansion </vt:lpstr>
      <vt:lpstr>Reduce SPM by beam expansion </vt:lpstr>
      <vt:lpstr>Approach to NLPC</vt:lpstr>
      <vt:lpstr>PowerPoint Presentation</vt:lpstr>
      <vt:lpstr>Flexible polarization</vt:lpstr>
      <vt:lpstr>Material studies</vt:lpstr>
      <vt:lpstr>Improving beam quality, laser stability and reliability</vt:lpstr>
      <vt:lpstr>Higher repetition rates</vt:lpstr>
      <vt:lpstr>Keeping eye on safety</vt:lpstr>
      <vt:lpstr>Laser experimental requirements by topical area from the report of Scientific Needs Workshop 2017</vt:lpstr>
      <vt:lpstr>Summary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 for CO2 System at B820  Igor Pogorelsky (ATF)</dc:title>
  <dc:subject/>
  <dc:creator>Palmer, Mark</dc:creator>
  <cp:keywords/>
  <dc:description/>
  <cp:lastModifiedBy>Palmer, Mark</cp:lastModifiedBy>
  <cp:revision>2</cp:revision>
  <dcterms:created xsi:type="dcterms:W3CDTF">2018-11-14T21:38:36Z</dcterms:created>
  <dcterms:modified xsi:type="dcterms:W3CDTF">2018-11-14T21:52:39Z</dcterms:modified>
  <cp:category/>
</cp:coreProperties>
</file>