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3"/>
  </p:notesMasterIdLst>
  <p:sldIdLst>
    <p:sldId id="264" r:id="rId2"/>
    <p:sldId id="259" r:id="rId3"/>
    <p:sldId id="268" r:id="rId4"/>
    <p:sldId id="270" r:id="rId5"/>
    <p:sldId id="261" r:id="rId6"/>
    <p:sldId id="271" r:id="rId7"/>
    <p:sldId id="273" r:id="rId8"/>
    <p:sldId id="272" r:id="rId9"/>
    <p:sldId id="274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6"/>
    <p:restoredTop sz="87687" autoAdjust="0"/>
  </p:normalViewPr>
  <p:slideViewPr>
    <p:cSldViewPr snapToGrid="0" snapToObjects="1">
      <p:cViewPr varScale="1">
        <p:scale>
          <a:sx n="76" d="100"/>
          <a:sy n="76" d="100"/>
        </p:scale>
        <p:origin x="167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6BC5A-C132-7442-8225-06626BEF5CA7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E5C8D-24D3-8045-844B-E4FA1CC62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16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photocurrent driven by circularly-polarized mid-IR light,18 anisotropic photoconductivity,19 optical conductivity that takes the form of a step-function tunable by external fields,20 resonant transparency at THz frequencies tuned by a magnetic eld21, and a mid-IR pass-band, tuned by the Fermi energy and lying between EF and 2EF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E5C8D-24D3-8045-844B-E4FA1CC62A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63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photocurrent driven by circularly-polarized mid-IR light,18 anisotropic photoconductivity,19 optical conductivity that takes the form of a step-function tunable by external fields,20 resonant transparency at THz frequencies tuned by a magnetic eld21, and a mid-IR pass-band, tuned by the Fermi energy and lying between EF and 2EF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E5C8D-24D3-8045-844B-E4FA1CC62A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48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photocurrent driven by circularly-polarized mid-IR light,18 anisotropic photoconductivity,19 optical conductivity that takes the form of a step-function tunable by external fields,20 resonant transparency at THz frequencies tuned by a magnetic eld21, and a mid-IR pass-band, tuned by the Fermi energy and lying between EF and 2EF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E5C8D-24D3-8045-844B-E4FA1CC62A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43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1AEE-9887-4744-82D3-C4A0173BCCD5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4D9F-8CCB-344B-810D-0FA6763E5B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40F3-A167-7D4D-83C2-0012642A7B5F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4D9F-8CCB-344B-810D-0FA6763E5B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DCDC-A567-934B-AD35-12E917AC5032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4D9F-8CCB-344B-810D-0FA6763E5B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C15A-B459-6D45-890B-AE0134B5DF3D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4D9F-8CCB-344B-810D-0FA6763E5B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399E-EABB-574E-86EF-AE1C6562125A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4D9F-8CCB-344B-810D-0FA6763E5B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FCA2-457F-994C-BA2D-14F0A200FA93}" type="datetime1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4D9F-8CCB-344B-810D-0FA6763E5B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1E726-1050-D94D-A403-11D0B3F2ACF8}" type="datetime1">
              <a:rPr lang="en-US" smtClean="0"/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4D9F-8CCB-344B-810D-0FA6763E5B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019B-768C-4949-B9B7-7580A1982FA4}" type="datetime1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4D9F-8CCB-344B-810D-0FA6763E5B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BDF3-BFC8-4F43-95A3-977200B61043}" type="datetime1">
              <a:rPr lang="en-US" smtClean="0"/>
              <a:t>11/14/2018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4D9F-8CCB-344B-810D-0FA6763E5B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F8D4-B9C8-C24D-9040-DDEDBDBDEAEC}" type="datetime1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4D9F-8CCB-344B-810D-0FA6763E5B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0C85-11E7-E040-A76D-9B2691358FB2}" type="datetime1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4D9F-8CCB-344B-810D-0FA6763E5B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7D25D-2704-9C46-B123-9A5EC1D7DD7D}" type="datetime1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14D9F-8CCB-344B-810D-0FA6763E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9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D5670-3432-6C45-BA13-D53D45EB2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485" y="1377041"/>
            <a:ext cx="7772400" cy="1505550"/>
          </a:xfrm>
        </p:spPr>
        <p:txBody>
          <a:bodyPr>
            <a:noAutofit/>
          </a:bodyPr>
          <a:lstStyle/>
          <a:p>
            <a:r>
              <a:rPr lang="en-US" sz="3600" b="1" dirty="0"/>
              <a:t>Study of nonequilibrium lattice dynamics in low dimensional 3D-Dirac semimetals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E4DE8B-B0AA-B840-A615-59B5CF9D7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546216"/>
          </a:xfrm>
        </p:spPr>
        <p:txBody>
          <a:bodyPr>
            <a:noAutofit/>
          </a:bodyPr>
          <a:lstStyle/>
          <a:p>
            <a:r>
              <a:rPr lang="en-US" dirty="0"/>
              <a:t>Tatiana Konstantinova, Yimei Zhu,</a:t>
            </a:r>
          </a:p>
          <a:p>
            <a:r>
              <a:rPr lang="en-US" dirty="0"/>
              <a:t>Brookhaven National Laboratory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43454A-F5B2-5548-969D-580466435CA7}"/>
              </a:ext>
            </a:extLst>
          </p:cNvPr>
          <p:cNvSpPr txBox="1"/>
          <p:nvPr/>
        </p:nvSpPr>
        <p:spPr>
          <a:xfrm>
            <a:off x="1997893" y="5947034"/>
            <a:ext cx="5681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2019 ATF Users Meeting: New Proposal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EE4DE8B-B0AA-B840-A615-59B5CF9D7617}"/>
              </a:ext>
            </a:extLst>
          </p:cNvPr>
          <p:cNvSpPr txBox="1">
            <a:spLocks/>
          </p:cNvSpPr>
          <p:nvPr/>
        </p:nvSpPr>
        <p:spPr>
          <a:xfrm>
            <a:off x="1143000" y="4778468"/>
            <a:ext cx="6858000" cy="546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Funding source: DOE BES (received)</a:t>
            </a:r>
          </a:p>
        </p:txBody>
      </p:sp>
    </p:spTree>
    <p:extLst>
      <p:ext uri="{BB962C8B-B14F-4D97-AF65-F5344CB8AC3E}">
        <p14:creationId xmlns:p14="http://schemas.microsoft.com/office/powerpoint/2010/main" val="490808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232661"/>
              </p:ext>
            </p:extLst>
          </p:nvPr>
        </p:nvGraphicFramePr>
        <p:xfrm>
          <a:off x="327004" y="1560537"/>
          <a:ext cx="8489992" cy="167772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446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5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7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7849">
                <a:tc>
                  <a:txBody>
                    <a:bodyPr/>
                    <a:lstStyle/>
                    <a:p>
                      <a:r>
                        <a:rPr lang="en-US" sz="140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Nominal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Requested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966">
                <a:tc>
                  <a:txBody>
                    <a:bodyPr/>
                    <a:lstStyle/>
                    <a:p>
                      <a:r>
                        <a:rPr lang="en-US" sz="1400" dirty="0"/>
                        <a:t>Beam</a:t>
                      </a:r>
                      <a:r>
                        <a:rPr lang="en-US" sz="1400" baseline="0" dirty="0"/>
                        <a:t> Energy (MeV)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ym typeface="Wingdings" pitchFamily="2" charset="2"/>
                        </a:rPr>
                        <a:t>3 MeV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0" dirty="0">
                          <a:solidFill>
                            <a:schemeClr val="tx1"/>
                          </a:solidFill>
                        </a:rPr>
                        <a:t>3 MeV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156">
                <a:tc>
                  <a:txBody>
                    <a:bodyPr/>
                    <a:lstStyle/>
                    <a:p>
                      <a:r>
                        <a:rPr lang="en-US" sz="1400" dirty="0"/>
                        <a:t>Bunch Charge (</a:t>
                      </a:r>
                      <a:r>
                        <a:rPr lang="en-US" sz="1400" dirty="0" err="1"/>
                        <a:t>pC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Temporal resolution is a priority above the bunch charge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849">
                <a:tc>
                  <a:txBody>
                    <a:bodyPr/>
                    <a:lstStyle/>
                    <a:p>
                      <a:r>
                        <a:rPr lang="en-US" sz="1400" dirty="0"/>
                        <a:t>Rep.</a:t>
                      </a:r>
                      <a:r>
                        <a:rPr lang="en-US" sz="1400" baseline="0" dirty="0"/>
                        <a:t> Rate (Hz)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2503" y="4572001"/>
            <a:ext cx="8489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Special Equipment: None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49570" y="344579"/>
            <a:ext cx="3135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Beam Requirements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A25E1F-C3DB-C64D-A29C-E42CD8CAE13D}"/>
              </a:ext>
            </a:extLst>
          </p:cNvPr>
          <p:cNvSpPr txBox="1"/>
          <p:nvPr/>
        </p:nvSpPr>
        <p:spPr>
          <a:xfrm>
            <a:off x="272503" y="3931001"/>
            <a:ext cx="8489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Sample Materials:  ZrTe</a:t>
            </a:r>
            <a:r>
              <a:rPr lang="en-US" sz="1600" baseline="-25000" dirty="0"/>
              <a:t>5 </a:t>
            </a:r>
            <a:r>
              <a:rPr lang="en-US" sz="1600" dirty="0"/>
              <a:t>(already approved for insertion)</a:t>
            </a:r>
            <a:endParaRPr lang="en-US" sz="1600" baseline="-25000" dirty="0"/>
          </a:p>
        </p:txBody>
      </p:sp>
    </p:spTree>
    <p:extLst>
      <p:ext uri="{BB962C8B-B14F-4D97-AF65-F5344CB8AC3E}">
        <p14:creationId xmlns:p14="http://schemas.microsoft.com/office/powerpoint/2010/main" val="651203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0697" y="344579"/>
            <a:ext cx="4962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2019 Experiment Time Estimates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4255" y="1417085"/>
            <a:ext cx="748602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Run Hours (include setup time in hours estimate):</a:t>
            </a:r>
          </a:p>
          <a:p>
            <a:r>
              <a:rPr lang="en-US" dirty="0"/>
              <a:t>Number of experiment hours: 100</a:t>
            </a:r>
          </a:p>
          <a:p>
            <a:r>
              <a:rPr lang="en-US" dirty="0"/>
              <a:t>Overall % setup time: 10</a:t>
            </a:r>
          </a:p>
          <a:p>
            <a:endParaRPr lang="en-US" dirty="0"/>
          </a:p>
          <a:p>
            <a:r>
              <a:rPr lang="en-US" sz="2000" b="1" dirty="0"/>
              <a:t>Hazards &amp; installation requirements:</a:t>
            </a:r>
          </a:p>
          <a:p>
            <a:r>
              <a:rPr lang="en-US" dirty="0"/>
              <a:t>Large installation (chamber, insertion device </a:t>
            </a:r>
            <a:r>
              <a:rPr lang="en-US" dirty="0" err="1"/>
              <a:t>etc</a:t>
            </a:r>
            <a:r>
              <a:rPr lang="mr-IN" dirty="0"/>
              <a:t>…</a:t>
            </a:r>
            <a:r>
              <a:rPr lang="en-US" dirty="0"/>
              <a:t>): N</a:t>
            </a:r>
          </a:p>
          <a:p>
            <a:r>
              <a:rPr lang="en-US" dirty="0"/>
              <a:t>Pump laser use: Y</a:t>
            </a:r>
          </a:p>
          <a:p>
            <a:r>
              <a:rPr lang="en-US" dirty="0"/>
              <a:t>Cryogens: Y</a:t>
            </a:r>
          </a:p>
          <a:p>
            <a:r>
              <a:rPr lang="en-US" dirty="0"/>
              <a:t>Introducing new magnetic elements: N</a:t>
            </a:r>
          </a:p>
          <a:p>
            <a:r>
              <a:rPr lang="en-US" dirty="0"/>
              <a:t>Introducing new materials into the beam path: Possibly </a:t>
            </a:r>
          </a:p>
          <a:p>
            <a:r>
              <a:rPr lang="en-US" dirty="0"/>
              <a:t>Any other foreseeable beam line modifications: N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8E1FE0-3362-A047-98B2-48C982C6B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4D9F-8CCB-344B-810D-0FA6763E5B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73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6808D-B1B4-9B40-BC4B-7595A1AA8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414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Scientific Case: 3D-Dirac semimetals as ultrafast optical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098E3-DF6A-F845-97CC-E9345A86A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4D9F-8CCB-344B-810D-0FA6763E5B69}" type="slidenum">
              <a:rPr lang="en-US" smtClean="0"/>
              <a:t>2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CE46B95-E976-43F2-A174-93F750092AD9}"/>
              </a:ext>
            </a:extLst>
          </p:cNvPr>
          <p:cNvGrpSpPr/>
          <p:nvPr/>
        </p:nvGrpSpPr>
        <p:grpSpPr>
          <a:xfrm>
            <a:off x="964550" y="1877786"/>
            <a:ext cx="2341984" cy="1819468"/>
            <a:chOff x="194774" y="2076061"/>
            <a:chExt cx="2341984" cy="181946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5F05D71-3F5B-4F19-8E49-EF4855D8AF8F}"/>
                </a:ext>
              </a:extLst>
            </p:cNvPr>
            <p:cNvSpPr/>
            <p:nvPr/>
          </p:nvSpPr>
          <p:spPr>
            <a:xfrm rot="10800000">
              <a:off x="964550" y="3662265"/>
              <a:ext cx="802434" cy="23326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C4332EA-4BB7-41A6-88CA-795529327792}"/>
                </a:ext>
              </a:extLst>
            </p:cNvPr>
            <p:cNvSpPr/>
            <p:nvPr/>
          </p:nvSpPr>
          <p:spPr>
            <a:xfrm>
              <a:off x="964550" y="2985795"/>
              <a:ext cx="802433" cy="793102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AD4C787C-FC49-4959-AC5E-20D164B57B93}"/>
                </a:ext>
              </a:extLst>
            </p:cNvPr>
            <p:cNvSpPr/>
            <p:nvPr/>
          </p:nvSpPr>
          <p:spPr>
            <a:xfrm>
              <a:off x="194774" y="2787520"/>
              <a:ext cx="2341984" cy="513183"/>
            </a:xfrm>
            <a:prstGeom prst="parallelogram">
              <a:avLst>
                <a:gd name="adj" fmla="val 163183"/>
              </a:avLst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756A659-3E88-4584-9B93-DB41851E90EB}"/>
                </a:ext>
              </a:extLst>
            </p:cNvPr>
            <p:cNvSpPr/>
            <p:nvPr/>
          </p:nvSpPr>
          <p:spPr>
            <a:xfrm rot="10800000">
              <a:off x="964551" y="2192693"/>
              <a:ext cx="802433" cy="7931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7A1EB4C-FB9E-41A5-9049-FA3874A0BF27}"/>
                </a:ext>
              </a:extLst>
            </p:cNvPr>
            <p:cNvSpPr/>
            <p:nvPr/>
          </p:nvSpPr>
          <p:spPr>
            <a:xfrm>
              <a:off x="964550" y="2076061"/>
              <a:ext cx="802434" cy="23326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02F6126-55BA-4280-898E-7C6CBF969D98}"/>
              </a:ext>
            </a:extLst>
          </p:cNvPr>
          <p:cNvSpPr txBox="1"/>
          <p:nvPr/>
        </p:nvSpPr>
        <p:spPr>
          <a:xfrm>
            <a:off x="4141694" y="1855694"/>
            <a:ext cx="45582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Unique optical properties: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Photocurrents under broadband excitations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Anisotropic photoconductivity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Resonant transparency at THz turned on by magnetic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558A0D-0E20-43F9-A3B6-A1D8F86DF2CA}"/>
              </a:ext>
            </a:extLst>
          </p:cNvPr>
          <p:cNvSpPr txBox="1"/>
          <p:nvPr/>
        </p:nvSpPr>
        <p:spPr>
          <a:xfrm>
            <a:off x="4230893" y="4137088"/>
            <a:ext cx="4183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Promising application in ultrafast photonics and optoelectronics =&gt;</a:t>
            </a:r>
          </a:p>
          <a:p>
            <a:r>
              <a:rPr lang="en-US" dirty="0"/>
              <a:t>High interest in the nonequilibrium behavior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51B578-C6D2-4B5B-961F-70926D3424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"/>
          <a:stretch/>
        </p:blipFill>
        <p:spPr>
          <a:xfrm>
            <a:off x="496887" y="4148235"/>
            <a:ext cx="3057065" cy="17341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18174E-B08F-410D-93E2-9DB6BDA7EB78}"/>
              </a:ext>
            </a:extLst>
          </p:cNvPr>
          <p:cNvSpPr txBox="1"/>
          <p:nvPr/>
        </p:nvSpPr>
        <p:spPr>
          <a:xfrm>
            <a:off x="140677" y="6492874"/>
            <a:ext cx="4281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Q.Wang</a:t>
            </a:r>
            <a:r>
              <a:rPr lang="en-US" dirty="0"/>
              <a:t>, et.al, Nano Lett. 2017, 17, 834-841</a:t>
            </a:r>
          </a:p>
        </p:txBody>
      </p:sp>
    </p:spTree>
    <p:extLst>
      <p:ext uri="{BB962C8B-B14F-4D97-AF65-F5344CB8AC3E}">
        <p14:creationId xmlns:p14="http://schemas.microsoft.com/office/powerpoint/2010/main" val="3598705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6808D-B1B4-9B40-BC4B-7595A1AA8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36524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Scientific Case: Ultrafast Electron Dynamics in 3D-DSM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098E3-DF6A-F845-97CC-E9345A86A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4D9F-8CCB-344B-810D-0FA6763E5B69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C3DC64-D9E5-46AD-8749-327DACC31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46" y="1222544"/>
            <a:ext cx="6833665" cy="22064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EE0B55-5870-4E0B-A01D-C6D4F843A952}"/>
              </a:ext>
            </a:extLst>
          </p:cNvPr>
          <p:cNvSpPr txBox="1"/>
          <p:nvPr/>
        </p:nvSpPr>
        <p:spPr>
          <a:xfrm>
            <a:off x="79600" y="6447246"/>
            <a:ext cx="7006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C.P. Weber, JAP 122, 223102(2017); G. Manzoni, PRL 115, 207402, (2015)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BAF408E-C982-4352-9999-DB9D4A3A5E13}"/>
              </a:ext>
            </a:extLst>
          </p:cNvPr>
          <p:cNvGrpSpPr/>
          <p:nvPr/>
        </p:nvGrpSpPr>
        <p:grpSpPr>
          <a:xfrm>
            <a:off x="708839" y="3907779"/>
            <a:ext cx="3560912" cy="1969791"/>
            <a:chOff x="642230" y="3953227"/>
            <a:chExt cx="3560912" cy="196979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7E73F9A-0F26-4C88-989A-8A83BD71A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1173301" y="3422156"/>
              <a:ext cx="1969791" cy="303193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CFF9F85-4875-48AF-83EF-D8AC7167A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64892" y="4033611"/>
              <a:ext cx="1238250" cy="79057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CCAD491-6975-43EE-9663-86EFC14DF82B}"/>
              </a:ext>
            </a:extLst>
          </p:cNvPr>
          <p:cNvSpPr txBox="1"/>
          <p:nvPr/>
        </p:nvSpPr>
        <p:spPr>
          <a:xfrm>
            <a:off x="4879731" y="3714750"/>
            <a:ext cx="3802673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Lattice dynamics: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Strongly coupled modes (graphene, other low dimensional materials)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How fast energy redistributes between phonon modes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Anisotropic response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6632CD-03EA-4805-A3BB-BA7EB1BDFDE5}"/>
              </a:ext>
            </a:extLst>
          </p:cNvPr>
          <p:cNvSpPr txBox="1"/>
          <p:nvPr/>
        </p:nvSpPr>
        <p:spPr>
          <a:xfrm>
            <a:off x="3394562" y="5097508"/>
            <a:ext cx="51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8ps</a:t>
            </a:r>
          </a:p>
        </p:txBody>
      </p:sp>
    </p:spTree>
    <p:extLst>
      <p:ext uri="{BB962C8B-B14F-4D97-AF65-F5344CB8AC3E}">
        <p14:creationId xmlns:p14="http://schemas.microsoft.com/office/powerpoint/2010/main" val="3988061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6808D-B1B4-9B40-BC4B-7595A1AA8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Scientific Case: Ultrafast Lattice Dynamics in low dimensional materials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098E3-DF6A-F845-97CC-E9345A86A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4D9F-8CCB-344B-810D-0FA6763E5B69}" type="slidenum">
              <a:rPr lang="en-US" smtClean="0"/>
              <a:t>4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F8DE54-FC5C-40D2-A8FB-2195344A028A}"/>
              </a:ext>
            </a:extLst>
          </p:cNvPr>
          <p:cNvGrpSpPr/>
          <p:nvPr/>
        </p:nvGrpSpPr>
        <p:grpSpPr>
          <a:xfrm>
            <a:off x="36293" y="1557495"/>
            <a:ext cx="3808129" cy="4798856"/>
            <a:chOff x="36293" y="1557495"/>
            <a:chExt cx="3808129" cy="47988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65EBBB4-FD50-406C-B076-46A82EABD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293" y="1690688"/>
              <a:ext cx="3808129" cy="466566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FBCACE9-7340-48E5-A72A-C646C6BDDDDA}"/>
                </a:ext>
              </a:extLst>
            </p:cNvPr>
            <p:cNvSpPr/>
            <p:nvPr/>
          </p:nvSpPr>
          <p:spPr>
            <a:xfrm>
              <a:off x="36293" y="1557495"/>
              <a:ext cx="397026" cy="542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1F7D726-AC79-4923-A4FA-92A22E6F0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739" y="1788748"/>
            <a:ext cx="5588261" cy="187685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DEAD5AF-D5AB-4EDC-B3BB-94BDE4A21A70}"/>
              </a:ext>
            </a:extLst>
          </p:cNvPr>
          <p:cNvGrpSpPr/>
          <p:nvPr/>
        </p:nvGrpSpPr>
        <p:grpSpPr>
          <a:xfrm>
            <a:off x="4459243" y="3650976"/>
            <a:ext cx="3358375" cy="3207024"/>
            <a:chOff x="4459243" y="3861389"/>
            <a:chExt cx="3002999" cy="270178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06CF6E1-5691-47C1-9A07-E3923633B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0" y="4019692"/>
              <a:ext cx="2578972" cy="2543481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BDF8F26-0A75-424A-94B2-BB24101E09FC}"/>
                </a:ext>
              </a:extLst>
            </p:cNvPr>
            <p:cNvSpPr/>
            <p:nvPr/>
          </p:nvSpPr>
          <p:spPr>
            <a:xfrm>
              <a:off x="4459243" y="3861389"/>
              <a:ext cx="397026" cy="542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9CC5E9B-D698-47F1-B13C-0D0C4181F011}"/>
                </a:ext>
              </a:extLst>
            </p:cNvPr>
            <p:cNvSpPr/>
            <p:nvPr/>
          </p:nvSpPr>
          <p:spPr>
            <a:xfrm>
              <a:off x="7065216" y="3861389"/>
              <a:ext cx="397026" cy="542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5308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8122F-E55C-4C46-B7EF-65F305F62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Experimental Setup: Why BNL MeV-UED?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FB627-561C-7349-A0E7-BA4D7B975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4D9F-8CCB-344B-810D-0FA6763E5B69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2DA6E2-ABFE-48CD-8FBA-E60CA443A3B5}"/>
              </a:ext>
            </a:extLst>
          </p:cNvPr>
          <p:cNvSpPr txBox="1"/>
          <p:nvPr/>
        </p:nvSpPr>
        <p:spPr>
          <a:xfrm>
            <a:off x="934497" y="1992194"/>
            <a:ext cx="677332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Separates lattice response from all others (electrons, spins,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Observation of many Bragg reflections and Brillouin zones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MeV provides ~100 fs temporal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Accessibility</a:t>
            </a:r>
          </a:p>
        </p:txBody>
      </p:sp>
    </p:spTree>
    <p:extLst>
      <p:ext uri="{BB962C8B-B14F-4D97-AF65-F5344CB8AC3E}">
        <p14:creationId xmlns:p14="http://schemas.microsoft.com/office/powerpoint/2010/main" val="1408502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8122F-E55C-4C46-B7EF-65F305F62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468" y="53104"/>
            <a:ext cx="7886700" cy="662091"/>
          </a:xfrm>
        </p:spPr>
        <p:txBody>
          <a:bodyPr>
            <a:normAutofit/>
          </a:bodyPr>
          <a:lstStyle/>
          <a:p>
            <a:r>
              <a:rPr lang="en-US" sz="3600" dirty="0"/>
              <a:t>Experimental Setup: Sample (ZrTe</a:t>
            </a:r>
            <a:r>
              <a:rPr lang="en-US" sz="3600" baseline="-25000" dirty="0"/>
              <a:t>5</a:t>
            </a:r>
            <a:r>
              <a:rPr lang="en-US" sz="36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FB627-561C-7349-A0E7-BA4D7B975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4D9F-8CCB-344B-810D-0FA6763E5B69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349267-0C23-487D-AACA-6B098F339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1" y="3821752"/>
            <a:ext cx="2318413" cy="221932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2F78294-A581-4411-8C8B-E048AC25E3F5}"/>
              </a:ext>
            </a:extLst>
          </p:cNvPr>
          <p:cNvGrpSpPr/>
          <p:nvPr/>
        </p:nvGrpSpPr>
        <p:grpSpPr>
          <a:xfrm>
            <a:off x="263386" y="3821752"/>
            <a:ext cx="2318414" cy="2219326"/>
            <a:chOff x="999484" y="1438275"/>
            <a:chExt cx="3962627" cy="39814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1716640-17DB-4D46-BE86-7B266FD6D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9486" y="1438275"/>
              <a:ext cx="3962625" cy="398145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72F97D7-F136-4A15-9DCC-D46DB0F9AEBB}"/>
                </a:ext>
              </a:extLst>
            </p:cNvPr>
            <p:cNvSpPr/>
            <p:nvPr/>
          </p:nvSpPr>
          <p:spPr>
            <a:xfrm>
              <a:off x="999484" y="1438275"/>
              <a:ext cx="547962" cy="5751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F7DD91B-E78B-4B8D-A131-9FB198A97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173" y="1168433"/>
            <a:ext cx="1950241" cy="14172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88BF38-465E-4F20-8039-928F14EC2F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4132" y="3332216"/>
            <a:ext cx="4250168" cy="32860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7AC20A-ED21-419E-9C92-D97F2C6FE3C9}"/>
              </a:ext>
            </a:extLst>
          </p:cNvPr>
          <p:cNvSpPr txBox="1"/>
          <p:nvPr/>
        </p:nvSpPr>
        <p:spPr>
          <a:xfrm>
            <a:off x="5420174" y="3044318"/>
            <a:ext cx="3344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Absorption coefficient (spectrum)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EC545B-5079-4B88-A193-792E3136D5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6051" y="993001"/>
            <a:ext cx="2125085" cy="15680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E87765-F65B-41A2-B1D4-299CA208C5F6}"/>
              </a:ext>
            </a:extLst>
          </p:cNvPr>
          <p:cNvSpPr txBox="1"/>
          <p:nvPr/>
        </p:nvSpPr>
        <p:spPr>
          <a:xfrm>
            <a:off x="149700" y="2578144"/>
            <a:ext cx="7506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Y-Y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Lv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, et.al, J.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Cryst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Growth 457(2017), 250-254 ; R.Y Chen, et al. PRB 92(2015)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193774-AAF9-4328-BCBF-1DB84F464881}"/>
              </a:ext>
            </a:extLst>
          </p:cNvPr>
          <p:cNvSpPr txBox="1"/>
          <p:nvPr/>
        </p:nvSpPr>
        <p:spPr>
          <a:xfrm>
            <a:off x="5108715" y="941003"/>
            <a:ext cx="2731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Quasi 1D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Anomaly in conductivity</a:t>
            </a:r>
          </a:p>
        </p:txBody>
      </p:sp>
    </p:spTree>
    <p:extLst>
      <p:ext uri="{BB962C8B-B14F-4D97-AF65-F5344CB8AC3E}">
        <p14:creationId xmlns:p14="http://schemas.microsoft.com/office/powerpoint/2010/main" val="3202654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8122F-E55C-4C46-B7EF-65F305F62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Setup: Layout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FB627-561C-7349-A0E7-BA4D7B975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4D9F-8CCB-344B-810D-0FA6763E5B69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C12D8B-B230-4A41-BD1F-39643F8D4431}"/>
              </a:ext>
            </a:extLst>
          </p:cNvPr>
          <p:cNvSpPr/>
          <p:nvPr/>
        </p:nvSpPr>
        <p:spPr>
          <a:xfrm>
            <a:off x="3586604" y="1964935"/>
            <a:ext cx="1480854" cy="2329071"/>
          </a:xfrm>
          <a:prstGeom prst="rect">
            <a:avLst/>
          </a:prstGeom>
          <a:gradFill flip="none" rotWithShape="1">
            <a:gsLst>
              <a:gs pos="0">
                <a:srgbClr val="FF3300"/>
              </a:gs>
              <a:gs pos="21000">
                <a:schemeClr val="accent2">
                  <a:lumMod val="60000"/>
                  <a:lumOff val="40000"/>
                </a:schemeClr>
              </a:gs>
              <a:gs pos="37000">
                <a:schemeClr val="accent4">
                  <a:lumMod val="40000"/>
                  <a:lumOff val="60000"/>
                </a:schemeClr>
              </a:gs>
              <a:gs pos="71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isometricOffAxis1Left"/>
            <a:lightRig rig="threePt" dir="t"/>
          </a:scene3d>
          <a:sp3d extrusionH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DEA381E-36A0-4981-95EE-3E2737098A95}"/>
              </a:ext>
            </a:extLst>
          </p:cNvPr>
          <p:cNvGrpSpPr/>
          <p:nvPr/>
        </p:nvGrpSpPr>
        <p:grpSpPr>
          <a:xfrm rot="21284915">
            <a:off x="2866320" y="3336617"/>
            <a:ext cx="1257055" cy="588091"/>
            <a:chOff x="3001871" y="3105676"/>
            <a:chExt cx="1257055" cy="588091"/>
          </a:xfrm>
        </p:grpSpPr>
        <p:sp>
          <p:nvSpPr>
            <p:cNvPr id="7" name="Freeform 33">
              <a:extLst>
                <a:ext uri="{FF2B5EF4-FFF2-40B4-BE49-F238E27FC236}">
                  <a16:creationId xmlns:a16="http://schemas.microsoft.com/office/drawing/2014/main" id="{D4C5A39F-EE6F-48B2-82CA-C30C933A2D3C}"/>
                </a:ext>
              </a:extLst>
            </p:cNvPr>
            <p:cNvSpPr>
              <a:spLocks/>
            </p:cNvSpPr>
            <p:nvPr/>
          </p:nvSpPr>
          <p:spPr bwMode="auto">
            <a:xfrm rot="20388041">
              <a:off x="3001871" y="3128853"/>
              <a:ext cx="1104905" cy="564914"/>
            </a:xfrm>
            <a:custGeom>
              <a:avLst/>
              <a:gdLst>
                <a:gd name="T0" fmla="*/ 0 w 1445"/>
                <a:gd name="T1" fmla="*/ 422 h 933"/>
                <a:gd name="T2" fmla="*/ 29 w 1445"/>
                <a:gd name="T3" fmla="*/ 381 h 933"/>
                <a:gd name="T4" fmla="*/ 58 w 1445"/>
                <a:gd name="T5" fmla="*/ 439 h 933"/>
                <a:gd name="T6" fmla="*/ 87 w 1445"/>
                <a:gd name="T7" fmla="*/ 581 h 933"/>
                <a:gd name="T8" fmla="*/ 116 w 1445"/>
                <a:gd name="T9" fmla="*/ 652 h 933"/>
                <a:gd name="T10" fmla="*/ 145 w 1445"/>
                <a:gd name="T11" fmla="*/ 524 h 933"/>
                <a:gd name="T12" fmla="*/ 174 w 1445"/>
                <a:gd name="T13" fmla="*/ 276 h 933"/>
                <a:gd name="T14" fmla="*/ 203 w 1445"/>
                <a:gd name="T15" fmla="*/ 150 h 933"/>
                <a:gd name="T16" fmla="*/ 231 w 1445"/>
                <a:gd name="T17" fmla="*/ 316 h 933"/>
                <a:gd name="T18" fmla="*/ 260 w 1445"/>
                <a:gd name="T19" fmla="*/ 659 h 933"/>
                <a:gd name="T20" fmla="*/ 289 w 1445"/>
                <a:gd name="T21" fmla="*/ 855 h 933"/>
                <a:gd name="T22" fmla="*/ 318 w 1445"/>
                <a:gd name="T23" fmla="*/ 683 h 933"/>
                <a:gd name="T24" fmla="*/ 347 w 1445"/>
                <a:gd name="T25" fmla="*/ 271 h 933"/>
                <a:gd name="T26" fmla="*/ 376 w 1445"/>
                <a:gd name="T27" fmla="*/ 0 h 933"/>
                <a:gd name="T28" fmla="*/ 405 w 1445"/>
                <a:gd name="T29" fmla="*/ 148 h 933"/>
                <a:gd name="T30" fmla="*/ 434 w 1445"/>
                <a:gd name="T31" fmla="*/ 597 h 933"/>
                <a:gd name="T32" fmla="*/ 463 w 1445"/>
                <a:gd name="T33" fmla="*/ 933 h 933"/>
                <a:gd name="T34" fmla="*/ 491 w 1445"/>
                <a:gd name="T35" fmla="*/ 833 h 933"/>
                <a:gd name="T36" fmla="*/ 520 w 1445"/>
                <a:gd name="T37" fmla="*/ 382 h 933"/>
                <a:gd name="T38" fmla="*/ 549 w 1445"/>
                <a:gd name="T39" fmla="*/ 1 h 933"/>
                <a:gd name="T40" fmla="*/ 578 w 1445"/>
                <a:gd name="T41" fmla="*/ 44 h 933"/>
                <a:gd name="T42" fmla="*/ 607 w 1445"/>
                <a:gd name="T43" fmla="*/ 461 h 933"/>
                <a:gd name="T44" fmla="*/ 636 w 1445"/>
                <a:gd name="T45" fmla="*/ 856 h 933"/>
                <a:gd name="T46" fmla="*/ 665 w 1445"/>
                <a:gd name="T47" fmla="*/ 870 h 933"/>
                <a:gd name="T48" fmla="*/ 694 w 1445"/>
                <a:gd name="T49" fmla="*/ 515 h 933"/>
                <a:gd name="T50" fmla="*/ 723 w 1445"/>
                <a:gd name="T51" fmla="*/ 140 h 933"/>
                <a:gd name="T52" fmla="*/ 751 w 1445"/>
                <a:gd name="T53" fmla="*/ 84 h 933"/>
                <a:gd name="T54" fmla="*/ 780 w 1445"/>
                <a:gd name="T55" fmla="*/ 359 h 933"/>
                <a:gd name="T56" fmla="*/ 809 w 1445"/>
                <a:gd name="T57" fmla="*/ 678 h 933"/>
                <a:gd name="T58" fmla="*/ 838 w 1445"/>
                <a:gd name="T59" fmla="*/ 753 h 933"/>
                <a:gd name="T60" fmla="*/ 867 w 1445"/>
                <a:gd name="T61" fmla="*/ 564 h 933"/>
                <a:gd name="T62" fmla="*/ 896 w 1445"/>
                <a:gd name="T63" fmla="*/ 330 h 933"/>
                <a:gd name="T64" fmla="*/ 925 w 1445"/>
                <a:gd name="T65" fmla="*/ 457 h 933"/>
                <a:gd name="T66" fmla="*/ 954 w 1445"/>
                <a:gd name="T67" fmla="*/ 457 h 933"/>
                <a:gd name="T68" fmla="*/ 983 w 1445"/>
                <a:gd name="T69" fmla="*/ 457 h 933"/>
                <a:gd name="T70" fmla="*/ 1011 w 1445"/>
                <a:gd name="T71" fmla="*/ 457 h 933"/>
                <a:gd name="T72" fmla="*/ 1040 w 1445"/>
                <a:gd name="T73" fmla="*/ 457 h 933"/>
                <a:gd name="T74" fmla="*/ 1069 w 1445"/>
                <a:gd name="T75" fmla="*/ 457 h 933"/>
                <a:gd name="T76" fmla="*/ 1098 w 1445"/>
                <a:gd name="T77" fmla="*/ 457 h 933"/>
                <a:gd name="T78" fmla="*/ 1127 w 1445"/>
                <a:gd name="T79" fmla="*/ 457 h 933"/>
                <a:gd name="T80" fmla="*/ 1156 w 1445"/>
                <a:gd name="T81" fmla="*/ 457 h 933"/>
                <a:gd name="T82" fmla="*/ 1185 w 1445"/>
                <a:gd name="T83" fmla="*/ 457 h 933"/>
                <a:gd name="T84" fmla="*/ 1213 w 1445"/>
                <a:gd name="T85" fmla="*/ 457 h 933"/>
                <a:gd name="T86" fmla="*/ 1243 w 1445"/>
                <a:gd name="T87" fmla="*/ 457 h 933"/>
                <a:gd name="T88" fmla="*/ 1271 w 1445"/>
                <a:gd name="T89" fmla="*/ 457 h 933"/>
                <a:gd name="T90" fmla="*/ 1300 w 1445"/>
                <a:gd name="T91" fmla="*/ 457 h 933"/>
                <a:gd name="T92" fmla="*/ 1329 w 1445"/>
                <a:gd name="T93" fmla="*/ 457 h 933"/>
                <a:gd name="T94" fmla="*/ 1358 w 1445"/>
                <a:gd name="T95" fmla="*/ 457 h 933"/>
                <a:gd name="T96" fmla="*/ 1387 w 1445"/>
                <a:gd name="T97" fmla="*/ 457 h 933"/>
                <a:gd name="T98" fmla="*/ 1416 w 1445"/>
                <a:gd name="T99" fmla="*/ 457 h 933"/>
                <a:gd name="T100" fmla="*/ 1445 w 1445"/>
                <a:gd name="T101" fmla="*/ 457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45" h="933">
                  <a:moveTo>
                    <a:pt x="0" y="422"/>
                  </a:moveTo>
                  <a:lnTo>
                    <a:pt x="29" y="381"/>
                  </a:lnTo>
                  <a:lnTo>
                    <a:pt x="58" y="439"/>
                  </a:lnTo>
                  <a:lnTo>
                    <a:pt x="87" y="581"/>
                  </a:lnTo>
                  <a:lnTo>
                    <a:pt x="116" y="652"/>
                  </a:lnTo>
                  <a:lnTo>
                    <a:pt x="145" y="524"/>
                  </a:lnTo>
                  <a:lnTo>
                    <a:pt x="174" y="276"/>
                  </a:lnTo>
                  <a:lnTo>
                    <a:pt x="203" y="150"/>
                  </a:lnTo>
                  <a:lnTo>
                    <a:pt x="231" y="316"/>
                  </a:lnTo>
                  <a:lnTo>
                    <a:pt x="260" y="659"/>
                  </a:lnTo>
                  <a:lnTo>
                    <a:pt x="289" y="855"/>
                  </a:lnTo>
                  <a:lnTo>
                    <a:pt x="318" y="683"/>
                  </a:lnTo>
                  <a:lnTo>
                    <a:pt x="347" y="271"/>
                  </a:lnTo>
                  <a:lnTo>
                    <a:pt x="376" y="0"/>
                  </a:lnTo>
                  <a:lnTo>
                    <a:pt x="405" y="148"/>
                  </a:lnTo>
                  <a:lnTo>
                    <a:pt x="434" y="597"/>
                  </a:lnTo>
                  <a:lnTo>
                    <a:pt x="463" y="933"/>
                  </a:lnTo>
                  <a:lnTo>
                    <a:pt x="491" y="833"/>
                  </a:lnTo>
                  <a:lnTo>
                    <a:pt x="520" y="382"/>
                  </a:lnTo>
                  <a:lnTo>
                    <a:pt x="549" y="1"/>
                  </a:lnTo>
                  <a:lnTo>
                    <a:pt x="578" y="44"/>
                  </a:lnTo>
                  <a:lnTo>
                    <a:pt x="607" y="461"/>
                  </a:lnTo>
                  <a:lnTo>
                    <a:pt x="636" y="856"/>
                  </a:lnTo>
                  <a:lnTo>
                    <a:pt x="665" y="870"/>
                  </a:lnTo>
                  <a:lnTo>
                    <a:pt x="694" y="515"/>
                  </a:lnTo>
                  <a:lnTo>
                    <a:pt x="723" y="140"/>
                  </a:lnTo>
                  <a:lnTo>
                    <a:pt x="751" y="84"/>
                  </a:lnTo>
                  <a:lnTo>
                    <a:pt x="780" y="359"/>
                  </a:lnTo>
                  <a:lnTo>
                    <a:pt x="809" y="678"/>
                  </a:lnTo>
                  <a:lnTo>
                    <a:pt x="838" y="753"/>
                  </a:lnTo>
                  <a:lnTo>
                    <a:pt x="867" y="564"/>
                  </a:lnTo>
                  <a:lnTo>
                    <a:pt x="896" y="330"/>
                  </a:lnTo>
                  <a:lnTo>
                    <a:pt x="925" y="457"/>
                  </a:lnTo>
                  <a:lnTo>
                    <a:pt x="954" y="457"/>
                  </a:lnTo>
                  <a:lnTo>
                    <a:pt x="983" y="457"/>
                  </a:lnTo>
                  <a:lnTo>
                    <a:pt x="1011" y="457"/>
                  </a:lnTo>
                  <a:lnTo>
                    <a:pt x="1040" y="457"/>
                  </a:lnTo>
                  <a:lnTo>
                    <a:pt x="1069" y="457"/>
                  </a:lnTo>
                  <a:lnTo>
                    <a:pt x="1098" y="457"/>
                  </a:lnTo>
                  <a:lnTo>
                    <a:pt x="1127" y="457"/>
                  </a:lnTo>
                  <a:lnTo>
                    <a:pt x="1156" y="457"/>
                  </a:lnTo>
                  <a:lnTo>
                    <a:pt x="1185" y="457"/>
                  </a:lnTo>
                  <a:lnTo>
                    <a:pt x="1213" y="457"/>
                  </a:lnTo>
                  <a:lnTo>
                    <a:pt x="1243" y="457"/>
                  </a:lnTo>
                  <a:lnTo>
                    <a:pt x="1271" y="457"/>
                  </a:lnTo>
                  <a:lnTo>
                    <a:pt x="1300" y="457"/>
                  </a:lnTo>
                  <a:lnTo>
                    <a:pt x="1329" y="457"/>
                  </a:lnTo>
                  <a:lnTo>
                    <a:pt x="1358" y="457"/>
                  </a:lnTo>
                  <a:lnTo>
                    <a:pt x="1387" y="457"/>
                  </a:lnTo>
                  <a:lnTo>
                    <a:pt x="1416" y="457"/>
                  </a:lnTo>
                  <a:lnTo>
                    <a:pt x="1445" y="457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41">
              <a:extLst>
                <a:ext uri="{FF2B5EF4-FFF2-40B4-BE49-F238E27FC236}">
                  <a16:creationId xmlns:a16="http://schemas.microsoft.com/office/drawing/2014/main" id="{EC3B5F71-F2E3-4257-BEA2-649599D740B6}"/>
                </a:ext>
              </a:extLst>
            </p:cNvPr>
            <p:cNvSpPr>
              <a:spLocks/>
            </p:cNvSpPr>
            <p:nvPr/>
          </p:nvSpPr>
          <p:spPr bwMode="auto">
            <a:xfrm rot="20898661">
              <a:off x="4006594" y="3105676"/>
              <a:ext cx="252332" cy="198598"/>
            </a:xfrm>
            <a:custGeom>
              <a:avLst/>
              <a:gdLst>
                <a:gd name="T0" fmla="*/ 330 w 330"/>
                <a:gd name="T1" fmla="*/ 168 h 328"/>
                <a:gd name="T2" fmla="*/ 0 w 330"/>
                <a:gd name="T3" fmla="*/ 328 h 328"/>
                <a:gd name="T4" fmla="*/ 111 w 330"/>
                <a:gd name="T5" fmla="*/ 166 h 328"/>
                <a:gd name="T6" fmla="*/ 3 w 330"/>
                <a:gd name="T7" fmla="*/ 0 h 328"/>
                <a:gd name="T8" fmla="*/ 330 w 330"/>
                <a:gd name="T9" fmla="*/ 16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328">
                  <a:moveTo>
                    <a:pt x="330" y="168"/>
                  </a:moveTo>
                  <a:lnTo>
                    <a:pt x="0" y="328"/>
                  </a:lnTo>
                  <a:lnTo>
                    <a:pt x="111" y="166"/>
                  </a:lnTo>
                  <a:lnTo>
                    <a:pt x="3" y="0"/>
                  </a:lnTo>
                  <a:lnTo>
                    <a:pt x="330" y="168"/>
                  </a:lnTo>
                  <a:close/>
                </a:path>
              </a:pathLst>
            </a:custGeom>
            <a:solidFill>
              <a:srgbClr val="CB0505"/>
            </a:solidFill>
            <a:ln w="2540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D749895-7DE8-490D-AE75-546D27AA1BB9}"/>
              </a:ext>
            </a:extLst>
          </p:cNvPr>
          <p:cNvSpPr txBox="1"/>
          <p:nvPr/>
        </p:nvSpPr>
        <p:spPr>
          <a:xfrm>
            <a:off x="2041139" y="3833342"/>
            <a:ext cx="1332492" cy="768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1.55eV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F6D2B8-0854-4451-A020-25F09AD88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936" y="2513985"/>
            <a:ext cx="855951" cy="6502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6FA814-CF31-4BFC-BBFB-2B1DD2CB7D50}"/>
              </a:ext>
            </a:extLst>
          </p:cNvPr>
          <p:cNvSpPr txBox="1"/>
          <p:nvPr/>
        </p:nvSpPr>
        <p:spPr>
          <a:xfrm>
            <a:off x="6915101" y="2283668"/>
            <a:ext cx="40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</a:t>
            </a:r>
            <a:r>
              <a:rPr lang="en-US" sz="2400" b="1" baseline="30000" dirty="0"/>
              <a:t>-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45D1DB2-5378-4E07-BAE3-B4B33D07C64E}"/>
              </a:ext>
            </a:extLst>
          </p:cNvPr>
          <p:cNvCxnSpPr>
            <a:cxnSpLocks/>
          </p:cNvCxnSpPr>
          <p:nvPr/>
        </p:nvCxnSpPr>
        <p:spPr>
          <a:xfrm flipH="1">
            <a:off x="5430234" y="3129470"/>
            <a:ext cx="887785" cy="0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7065DE-149C-4753-8C58-C6AC03734606}"/>
              </a:ext>
            </a:extLst>
          </p:cNvPr>
          <p:cNvCxnSpPr>
            <a:cxnSpLocks/>
          </p:cNvCxnSpPr>
          <p:nvPr/>
        </p:nvCxnSpPr>
        <p:spPr>
          <a:xfrm>
            <a:off x="4327031" y="3129470"/>
            <a:ext cx="1278482" cy="1325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7D3D828-E894-4644-9B55-C12F0A881A4E}"/>
              </a:ext>
            </a:extLst>
          </p:cNvPr>
          <p:cNvSpPr txBox="1"/>
          <p:nvPr/>
        </p:nvSpPr>
        <p:spPr>
          <a:xfrm>
            <a:off x="4895666" y="2712842"/>
            <a:ext cx="879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Delay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C32D248-C191-4313-A833-C7AE8ECF09BB}"/>
              </a:ext>
            </a:extLst>
          </p:cNvPr>
          <p:cNvCxnSpPr>
            <a:cxnSpLocks/>
          </p:cNvCxnSpPr>
          <p:nvPr/>
        </p:nvCxnSpPr>
        <p:spPr>
          <a:xfrm flipH="1">
            <a:off x="3160657" y="3131417"/>
            <a:ext cx="1115771" cy="0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6DF61B2-1B81-4540-8F21-1D3F59A36ADF}"/>
              </a:ext>
            </a:extLst>
          </p:cNvPr>
          <p:cNvCxnSpPr>
            <a:cxnSpLocks/>
          </p:cNvCxnSpPr>
          <p:nvPr/>
        </p:nvCxnSpPr>
        <p:spPr>
          <a:xfrm flipH="1" flipV="1">
            <a:off x="3261139" y="2970967"/>
            <a:ext cx="1065893" cy="155483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99DF93A-C688-4F0E-A45A-DD14BF1FAFC0}"/>
              </a:ext>
            </a:extLst>
          </p:cNvPr>
          <p:cNvCxnSpPr>
            <a:cxnSpLocks/>
          </p:cNvCxnSpPr>
          <p:nvPr/>
        </p:nvCxnSpPr>
        <p:spPr>
          <a:xfrm flipH="1">
            <a:off x="3261139" y="3125156"/>
            <a:ext cx="1053220" cy="157293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7E0488F-F3BD-45EA-8B2E-4D959F4F60F5}"/>
              </a:ext>
            </a:extLst>
          </p:cNvPr>
          <p:cNvSpPr txBox="1"/>
          <p:nvPr/>
        </p:nvSpPr>
        <p:spPr>
          <a:xfrm>
            <a:off x="1620360" y="4180678"/>
            <a:ext cx="2423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 = 0.5-2.0mJ/cm</a:t>
            </a:r>
            <a:r>
              <a:rPr lang="en-US" sz="2400" baseline="30000" dirty="0"/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35BAE4-17F4-44A2-B3C2-C8F173AD9987}"/>
              </a:ext>
            </a:extLst>
          </p:cNvPr>
          <p:cNvSpPr txBox="1"/>
          <p:nvPr/>
        </p:nvSpPr>
        <p:spPr>
          <a:xfrm>
            <a:off x="4095557" y="4492080"/>
            <a:ext cx="1728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 = 77-300 K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1516B54-BEE4-41D5-9581-4B98E6D0A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31" y="2032884"/>
            <a:ext cx="2188175" cy="2031648"/>
          </a:xfrm>
          <a:prstGeom prst="rect">
            <a:avLst/>
          </a:prstGeom>
          <a:scene3d>
            <a:camera prst="isometricOffAxis2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992339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0C48E-1911-D44A-933D-5A921DB0D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669854"/>
          </a:xfrm>
        </p:spPr>
        <p:txBody>
          <a:bodyPr>
            <a:normAutofit/>
          </a:bodyPr>
          <a:lstStyle/>
          <a:p>
            <a:r>
              <a:rPr lang="en-US" sz="3600" dirty="0"/>
              <a:t>Plans: Preliminary measurements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A7E58-CEF0-C547-A556-7377DF03E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4D9F-8CCB-344B-810D-0FA6763E5B69}" type="slidenum">
              <a:rPr lang="en-US" smtClean="0"/>
              <a:t>8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C99A47F-4CB9-4322-9D4E-96A17FD102C6}"/>
              </a:ext>
            </a:extLst>
          </p:cNvPr>
          <p:cNvGrpSpPr/>
          <p:nvPr/>
        </p:nvGrpSpPr>
        <p:grpSpPr>
          <a:xfrm>
            <a:off x="525229" y="1619191"/>
            <a:ext cx="3072081" cy="2852325"/>
            <a:chOff x="350892" y="937362"/>
            <a:chExt cx="4724493" cy="472449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63C6EDA-5E10-4D45-B0E9-0931AB1BC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0892" y="937362"/>
              <a:ext cx="4724493" cy="472449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0A6D57-5920-48B0-A394-345A0B4E3BD3}"/>
                </a:ext>
              </a:extLst>
            </p:cNvPr>
            <p:cNvSpPr txBox="1"/>
            <p:nvPr/>
          </p:nvSpPr>
          <p:spPr>
            <a:xfrm>
              <a:off x="3891107" y="5053730"/>
              <a:ext cx="1114681" cy="535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FF00"/>
                  </a:solidFill>
                </a:rPr>
                <a:t>[1-10]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77D75FC-4CA9-4527-9B5D-454862945219}"/>
                </a:ext>
              </a:extLst>
            </p:cNvPr>
            <p:cNvSpPr txBox="1"/>
            <p:nvPr/>
          </p:nvSpPr>
          <p:spPr>
            <a:xfrm>
              <a:off x="2875791" y="3265009"/>
              <a:ext cx="890712" cy="588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110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69BF94E-8012-4BAD-8BF2-EBEB6F0D8146}"/>
                </a:ext>
              </a:extLst>
            </p:cNvPr>
            <p:cNvSpPr txBox="1"/>
            <p:nvPr/>
          </p:nvSpPr>
          <p:spPr>
            <a:xfrm>
              <a:off x="3539443" y="3395379"/>
              <a:ext cx="890712" cy="588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220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9F703F4-6AA6-442B-8380-ACEB6774CC9B}"/>
                </a:ext>
              </a:extLst>
            </p:cNvPr>
            <p:cNvCxnSpPr/>
            <p:nvPr/>
          </p:nvCxnSpPr>
          <p:spPr>
            <a:xfrm flipV="1">
              <a:off x="2713139" y="1830187"/>
              <a:ext cx="71020" cy="88776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96C27BA-C28D-437B-A509-AE662D2CA57C}"/>
                </a:ext>
              </a:extLst>
            </p:cNvPr>
            <p:cNvSpPr txBox="1"/>
            <p:nvPr/>
          </p:nvSpPr>
          <p:spPr>
            <a:xfrm rot="16469456">
              <a:off x="1959379" y="1970853"/>
              <a:ext cx="1221225" cy="60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&lt;001&gt;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A9BDBCF-6EC9-45F6-8E39-CA5F85101C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" t="10824" r="12794" b="3898"/>
          <a:stretch/>
        </p:blipFill>
        <p:spPr>
          <a:xfrm>
            <a:off x="3899872" y="1346949"/>
            <a:ext cx="4526445" cy="361327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7ECCE75-B43B-491F-94D8-E27A83818C4B}"/>
              </a:ext>
            </a:extLst>
          </p:cNvPr>
          <p:cNvSpPr txBox="1"/>
          <p:nvPr/>
        </p:nvSpPr>
        <p:spPr>
          <a:xfrm>
            <a:off x="1119616" y="1254230"/>
            <a:ext cx="1925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diffraction pattern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076140-568E-48F6-BA14-05566156EA9F}"/>
              </a:ext>
            </a:extLst>
          </p:cNvPr>
          <p:cNvSpPr txBox="1"/>
          <p:nvPr/>
        </p:nvSpPr>
        <p:spPr>
          <a:xfrm>
            <a:off x="422031" y="5034224"/>
            <a:ext cx="8386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Atomic dynamics include more than a simple heating: lattice deformation and recovery </a:t>
            </a:r>
          </a:p>
        </p:txBody>
      </p:sp>
    </p:spTree>
    <p:extLst>
      <p:ext uri="{BB962C8B-B14F-4D97-AF65-F5344CB8AC3E}">
        <p14:creationId xmlns:p14="http://schemas.microsoft.com/office/powerpoint/2010/main" val="3415139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0C48E-1911-D44A-933D-5A921DB0D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669854"/>
          </a:xfrm>
        </p:spPr>
        <p:txBody>
          <a:bodyPr>
            <a:normAutofit/>
          </a:bodyPr>
          <a:lstStyle/>
          <a:p>
            <a:r>
              <a:rPr lang="en-US" sz="3600" dirty="0"/>
              <a:t>Plans: 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A7E58-CEF0-C547-A556-7377DF03E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4D9F-8CCB-344B-810D-0FA6763E5B69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EC6BA5-2049-4544-87C2-07DF7FBD606B}"/>
              </a:ext>
            </a:extLst>
          </p:cNvPr>
          <p:cNvSpPr txBox="1"/>
          <p:nvPr/>
        </p:nvSpPr>
        <p:spPr>
          <a:xfrm>
            <a:off x="628651" y="1507253"/>
            <a:ext cx="84148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Measurements at room temperature: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at small delays to extract the electron-phonon coupling constant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at large delays to characterize anisotropic lattice deformation and its recovery</a:t>
            </a:r>
          </a:p>
          <a:p>
            <a:pPr marL="342900" lvl="1" indent="-342900">
              <a:buAutoNum type="arabicPeriod" startAt="2"/>
            </a:pPr>
            <a:endParaRPr lang="en-US" dirty="0"/>
          </a:p>
          <a:p>
            <a:pPr marL="342900" lvl="1" indent="-342900">
              <a:buAutoNum type="arabicPeriod" startAt="2"/>
            </a:pPr>
            <a:r>
              <a:rPr lang="en-US" dirty="0"/>
              <a:t>Measurements at low temperatures: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dirty="0"/>
              <a:t>Compare the nonequilibrium lattice response near the resistivity anomaly and room temperature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C6AF5A-7729-4F02-ACAE-EA4B8B550F89}"/>
              </a:ext>
            </a:extLst>
          </p:cNvPr>
          <p:cNvSpPr txBox="1"/>
          <p:nvPr/>
        </p:nvSpPr>
        <p:spPr>
          <a:xfrm>
            <a:off x="721175" y="3868616"/>
            <a:ext cx="4114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Expected timeline : </a:t>
            </a:r>
            <a:r>
              <a:rPr lang="en-US" b="1" dirty="0"/>
              <a:t>Nov 2018 – April 2019</a:t>
            </a:r>
          </a:p>
        </p:txBody>
      </p:sp>
    </p:spTree>
    <p:extLst>
      <p:ext uri="{BB962C8B-B14F-4D97-AF65-F5344CB8AC3E}">
        <p14:creationId xmlns:p14="http://schemas.microsoft.com/office/powerpoint/2010/main" val="3809298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4118</TotalTime>
  <Words>637</Words>
  <Application>Microsoft Office PowerPoint</Application>
  <PresentationFormat>On-screen Show (4:3)</PresentationFormat>
  <Paragraphs>98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Mangal</vt:lpstr>
      <vt:lpstr>Wingdings</vt:lpstr>
      <vt:lpstr>Office Theme</vt:lpstr>
      <vt:lpstr>Study of nonequilibrium lattice dynamics in low dimensional 3D-Dirac semimetals </vt:lpstr>
      <vt:lpstr>Scientific Case: 3D-Dirac semimetals as ultrafast optical devices</vt:lpstr>
      <vt:lpstr>Scientific Case: Ultrafast Electron Dynamics in 3D-DSM</vt:lpstr>
      <vt:lpstr>Scientific Case: Ultrafast Lattice Dynamics in low dimensional materials</vt:lpstr>
      <vt:lpstr>Experimental Setup: Why BNL MeV-UED?</vt:lpstr>
      <vt:lpstr>Experimental Setup: Sample (ZrTe5)</vt:lpstr>
      <vt:lpstr>Experimental Setup: Layout</vt:lpstr>
      <vt:lpstr>Plans: Preliminary measurements</vt:lpstr>
      <vt:lpstr>Plans: Next steps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Swinson, Christina</dc:creator>
  <cp:lastModifiedBy>Tatiana Konstantinova</cp:lastModifiedBy>
  <cp:revision>61</cp:revision>
  <dcterms:created xsi:type="dcterms:W3CDTF">2017-12-01T17:21:13Z</dcterms:created>
  <dcterms:modified xsi:type="dcterms:W3CDTF">2018-11-14T17:08:10Z</dcterms:modified>
</cp:coreProperties>
</file>