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60" r:id="rId1"/>
  </p:sldMasterIdLst>
  <p:notesMasterIdLst>
    <p:notesMasterId r:id="rId17"/>
  </p:notesMasterIdLst>
  <p:sldIdLst>
    <p:sldId id="264" r:id="rId2"/>
    <p:sldId id="259" r:id="rId3"/>
    <p:sldId id="271" r:id="rId4"/>
    <p:sldId id="272" r:id="rId5"/>
    <p:sldId id="261" r:id="rId6"/>
    <p:sldId id="274" r:id="rId7"/>
    <p:sldId id="275" r:id="rId8"/>
    <p:sldId id="263" r:id="rId9"/>
    <p:sldId id="266" r:id="rId10"/>
    <p:sldId id="267" r:id="rId11"/>
    <p:sldId id="269" r:id="rId12"/>
    <p:sldId id="276" r:id="rId13"/>
    <p:sldId id="273" r:id="rId14"/>
    <p:sldId id="268" r:id="rId15"/>
    <p:sldId id="270" r:id="rId1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 xmlns:mv="urn:schemas-microsoft-com:mac:vml" xmlns:mc="http://schemas.openxmlformats.org/markup-compatibility/2006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="" xmlns:p15="http://schemas.microsoft.com/office/powerpoint/2012/main" xmlns:mv="urn:schemas-microsoft-com:mac:vml" xmlns:mc="http://schemas.openxmlformats.org/markup-compatibility/2006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69C7853C-536D-4A76-A0AE-DD22124D55A5}" styleName="Themed Style 1 - Accent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>
    <p:restoredLeft sz="14906"/>
    <p:restoredTop sz="94695"/>
  </p:normalViewPr>
  <p:slideViewPr>
    <p:cSldViewPr snapToGrid="0" snapToObjects="1">
      <p:cViewPr>
        <p:scale>
          <a:sx n="90" d="100"/>
          <a:sy n="90" d="100"/>
        </p:scale>
        <p:origin x="-2312" y="-10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viewProps" Target="viewProps.xml"/><Relationship Id="rId21" Type="http://schemas.openxmlformats.org/officeDocument/2006/relationships/theme" Target="theme/theme1.xml"/><Relationship Id="rId22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notesMaster" Target="notesMasters/notesMaster1.xml"/><Relationship Id="rId18" Type="http://schemas.openxmlformats.org/officeDocument/2006/relationships/printerSettings" Target="printerSettings/printerSettings1.bin"/><Relationship Id="rId1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BB6BC5A-C132-7442-8225-06626BEF5CA7}" type="datetimeFigureOut">
              <a:rPr lang="en-US" smtClean="0"/>
              <a:pPr/>
              <a:t>11/14/18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5EE5C8D-24D3-8045-844B-E4FA1CC62A4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941672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B21AEE-9887-4744-82D3-C4A0173BCCD5}" type="datetime1">
              <a:rPr lang="en-US" smtClean="0"/>
              <a:pPr/>
              <a:t>11/14/18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714D9F-8CCB-344B-810D-0FA6763E5B6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3A40F3-A167-7D4D-83C2-0012642A7B5F}" type="datetime1">
              <a:rPr lang="en-US" smtClean="0"/>
              <a:pPr/>
              <a:t>11/14/18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714D9F-8CCB-344B-810D-0FA6763E5B6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6FDCDC-A567-934B-AD35-12E917AC5032}" type="datetime1">
              <a:rPr lang="en-US" smtClean="0"/>
              <a:pPr/>
              <a:t>11/14/18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714D9F-8CCB-344B-810D-0FA6763E5B6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34C15A-B459-6D45-890B-AE0134B5DF3D}" type="datetime1">
              <a:rPr lang="en-US" smtClean="0"/>
              <a:pPr/>
              <a:t>11/14/18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714D9F-8CCB-344B-810D-0FA6763E5B6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0F399E-EABB-574E-86EF-AE1C6562125A}" type="datetime1">
              <a:rPr lang="en-US" smtClean="0"/>
              <a:pPr/>
              <a:t>11/14/18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714D9F-8CCB-344B-810D-0FA6763E5B6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63FCA2-457F-994C-BA2D-14F0A200FA93}" type="datetime1">
              <a:rPr lang="en-US" smtClean="0"/>
              <a:pPr/>
              <a:t>11/14/18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714D9F-8CCB-344B-810D-0FA6763E5B6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41E726-1050-D94D-A403-11D0B3F2ACF8}" type="datetime1">
              <a:rPr lang="en-US" smtClean="0"/>
              <a:pPr/>
              <a:t>11/14/18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714D9F-8CCB-344B-810D-0FA6763E5B6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22019B-768C-4949-B9B7-7580A1982FA4}" type="datetime1">
              <a:rPr lang="en-US" smtClean="0"/>
              <a:pPr/>
              <a:t>11/14/18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714D9F-8CCB-344B-810D-0FA6763E5B6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CCBDF3-BFC8-4F43-95A3-977200B61043}" type="datetime1">
              <a:rPr lang="en-US" smtClean="0"/>
              <a:pPr/>
              <a:t>11/14/18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714D9F-8CCB-344B-810D-0FA6763E5B6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7F8D4-B9C8-C24D-9040-DDEDBDBDEAEC}" type="datetime1">
              <a:rPr lang="en-US" smtClean="0"/>
              <a:pPr/>
              <a:t>11/14/18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714D9F-8CCB-344B-810D-0FA6763E5B6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Drag picture to placeholder or click icon to add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630C85-11E7-E040-A76D-9B2691358FB2}" type="datetime1">
              <a:rPr lang="en-US" smtClean="0"/>
              <a:pPr/>
              <a:t>11/14/18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714D9F-8CCB-344B-810D-0FA6763E5B6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177D25D-2704-9C46-B123-9A5EC1D7DD7D}" type="datetime1">
              <a:rPr lang="en-US" smtClean="0"/>
              <a:pPr/>
              <a:t>11/14/18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066348" y="65084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2714D9F-8CCB-344B-810D-0FA6763E5B6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36990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xmlns:mv="urn:schemas-microsoft-com:mac:vml" xmlns:mc="http://schemas.openxmlformats.org/markup-compatibility/2006" id="{D4DD5670-3432-6C45-BA13-D53D45EB246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85800" y="189662"/>
            <a:ext cx="7772400" cy="1691046"/>
          </a:xfrm>
        </p:spPr>
        <p:txBody>
          <a:bodyPr>
            <a:normAutofit fontScale="90000"/>
          </a:bodyPr>
          <a:lstStyle/>
          <a:p>
            <a:r>
              <a:rPr lang="en-US" sz="2667" dirty="0" smtClean="0">
                <a:solidFill>
                  <a:srgbClr val="000090"/>
                </a:solidFill>
              </a:rPr>
              <a:t>Clearing a path through fog droplets using a </a:t>
            </a:r>
            <a:br>
              <a:rPr lang="en-US" sz="2667" dirty="0" smtClean="0">
                <a:solidFill>
                  <a:srgbClr val="000090"/>
                </a:solidFill>
              </a:rPr>
            </a:br>
            <a:r>
              <a:rPr lang="en-US" sz="2667" dirty="0" smtClean="0">
                <a:solidFill>
                  <a:srgbClr val="000090"/>
                </a:solidFill>
              </a:rPr>
              <a:t>short-pulse (sub-</a:t>
            </a:r>
            <a:r>
              <a:rPr lang="en-US" sz="2667" dirty="0" err="1" smtClean="0">
                <a:solidFill>
                  <a:srgbClr val="000090"/>
                </a:solidFill>
              </a:rPr>
              <a:t>nsec</a:t>
            </a:r>
            <a:r>
              <a:rPr lang="en-US" sz="2667" dirty="0" smtClean="0">
                <a:solidFill>
                  <a:srgbClr val="000090"/>
                </a:solidFill>
              </a:rPr>
              <a:t>) CO</a:t>
            </a:r>
            <a:r>
              <a:rPr lang="en-US" sz="2667" baseline="-25000" dirty="0" smtClean="0">
                <a:solidFill>
                  <a:srgbClr val="000090"/>
                </a:solidFill>
              </a:rPr>
              <a:t>2</a:t>
            </a:r>
            <a:r>
              <a:rPr lang="en-US" sz="2667" dirty="0" smtClean="0">
                <a:solidFill>
                  <a:srgbClr val="000090"/>
                </a:solidFill>
              </a:rPr>
              <a:t> laser</a:t>
            </a:r>
            <a:r>
              <a:rPr lang="en-US" sz="2667" dirty="0" smtClean="0"/>
              <a:t/>
            </a:r>
            <a:br>
              <a:rPr lang="en-US" sz="2667" dirty="0" smtClean="0"/>
            </a:br>
            <a:r>
              <a:rPr lang="en-US" sz="2667" dirty="0" smtClean="0"/>
              <a:t/>
            </a:r>
            <a:br>
              <a:rPr lang="en-US" sz="2667" dirty="0" smtClean="0"/>
            </a:br>
            <a:r>
              <a:rPr lang="en-US" sz="1778" dirty="0" smtClean="0"/>
              <a:t>Proposal # 304285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sz="2222" dirty="0"/>
          </a:p>
        </p:txBody>
      </p:sp>
      <p:sp>
        <p:nvSpPr>
          <p:cNvPr id="3" name="Subtitle 2">
            <a:extLst>
              <a:ext uri="{FF2B5EF4-FFF2-40B4-BE49-F238E27FC236}">
                <a16:creationId xmlns="" xmlns:a16="http://schemas.microsoft.com/office/drawing/2014/main" xmlns:mv="urn:schemas-microsoft-com:mac:vml" xmlns:mc="http://schemas.openxmlformats.org/markup-compatibility/2006" id="{3EE4DE8B-B0AA-B840-A615-59B5CF9D761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1937925"/>
            <a:ext cx="6858000" cy="1220483"/>
          </a:xfrm>
        </p:spPr>
        <p:txBody>
          <a:bodyPr>
            <a:normAutofit/>
          </a:bodyPr>
          <a:lstStyle/>
          <a:p>
            <a:r>
              <a:rPr lang="en-US" sz="1800" dirty="0" smtClean="0"/>
              <a:t>Rich Fischer, Ted Jones, </a:t>
            </a:r>
            <a:r>
              <a:rPr lang="en-US" sz="1800" dirty="0" err="1" smtClean="0"/>
              <a:t>Bahman</a:t>
            </a:r>
            <a:r>
              <a:rPr lang="en-US" sz="1800" dirty="0" smtClean="0"/>
              <a:t> </a:t>
            </a:r>
            <a:r>
              <a:rPr lang="en-US" sz="1800" dirty="0" err="1" smtClean="0"/>
              <a:t>Hafizi</a:t>
            </a:r>
            <a:r>
              <a:rPr lang="en-US" sz="1800" dirty="0" smtClean="0"/>
              <a:t>, Dan Gordon,</a:t>
            </a:r>
          </a:p>
          <a:p>
            <a:r>
              <a:rPr lang="en-US" sz="1800" dirty="0" smtClean="0"/>
              <a:t>Yu-</a:t>
            </a:r>
            <a:r>
              <a:rPr lang="en-US" sz="1800" dirty="0" err="1" smtClean="0"/>
              <a:t>hsin</a:t>
            </a:r>
            <a:r>
              <a:rPr lang="en-US" sz="1800" dirty="0" smtClean="0"/>
              <a:t> Chen, and Joe </a:t>
            </a:r>
            <a:r>
              <a:rPr lang="en-US" sz="1800" dirty="0" err="1" smtClean="0"/>
              <a:t>Penano</a:t>
            </a:r>
            <a:endParaRPr lang="en-US" sz="1800" dirty="0" smtClean="0"/>
          </a:p>
          <a:p>
            <a:r>
              <a:rPr lang="en-US" sz="1800" i="1" dirty="0" smtClean="0"/>
              <a:t>Naval Research Laboratory, Washington, DC</a:t>
            </a:r>
            <a:endParaRPr lang="en-US" sz="1800" i="1" dirty="0"/>
          </a:p>
        </p:txBody>
      </p:sp>
      <p:sp>
        <p:nvSpPr>
          <p:cNvPr id="4" name="TextBox 3">
            <a:extLst>
              <a:ext uri="{FF2B5EF4-FFF2-40B4-BE49-F238E27FC236}">
                <a16:creationId xmlns="" xmlns:a16="http://schemas.microsoft.com/office/drawing/2014/main" xmlns:mv="urn:schemas-microsoft-com:mac:vml" xmlns:mc="http://schemas.openxmlformats.org/markup-compatibility/2006" id="{2043454A-F5B2-5548-969D-580466435CA7}"/>
              </a:ext>
            </a:extLst>
          </p:cNvPr>
          <p:cNvSpPr txBox="1"/>
          <p:nvPr/>
        </p:nvSpPr>
        <p:spPr>
          <a:xfrm>
            <a:off x="1979232" y="6120668"/>
            <a:ext cx="568165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2019 ATF Users Meeting: New Proposal</a:t>
            </a:r>
          </a:p>
        </p:txBody>
      </p:sp>
      <p:sp>
        <p:nvSpPr>
          <p:cNvPr id="5" name="Subtitle 2">
            <a:extLst>
              <a:ext uri="{FF2B5EF4-FFF2-40B4-BE49-F238E27FC236}">
                <a16:creationId xmlns="" xmlns:a16="http://schemas.microsoft.com/office/drawing/2014/main" xmlns:mv="urn:schemas-microsoft-com:mac:vml" xmlns:mc="http://schemas.openxmlformats.org/markup-compatibility/2006" id="{3EE4DE8B-B0AA-B840-A615-59B5CF9D7617}"/>
              </a:ext>
            </a:extLst>
          </p:cNvPr>
          <p:cNvSpPr txBox="1">
            <a:spLocks/>
          </p:cNvSpPr>
          <p:nvPr/>
        </p:nvSpPr>
        <p:spPr>
          <a:xfrm>
            <a:off x="1143000" y="5145815"/>
            <a:ext cx="6858000" cy="54621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" dirty="0"/>
              <a:t>Funding source and status </a:t>
            </a:r>
            <a:r>
              <a:rPr lang="en-US" sz="2000" dirty="0" smtClean="0"/>
              <a:t>(submitting to ONR)</a:t>
            </a:r>
            <a:endParaRPr lang="en-US" sz="2000" dirty="0"/>
          </a:p>
        </p:txBody>
      </p:sp>
      <p:sp>
        <p:nvSpPr>
          <p:cNvPr id="6" name="Subtitle 2">
            <a:extLst>
              <a:ext uri="{FF2B5EF4-FFF2-40B4-BE49-F238E27FC236}">
                <a16:creationId xmlns="" xmlns:a16="http://schemas.microsoft.com/office/drawing/2014/main" xmlns:mv="urn:schemas-microsoft-com:mac:vml" xmlns:mc="http://schemas.openxmlformats.org/markup-compatibility/2006" id="{3EE4DE8B-B0AA-B840-A615-59B5CF9D7617}"/>
              </a:ext>
            </a:extLst>
          </p:cNvPr>
          <p:cNvSpPr txBox="1">
            <a:spLocks/>
          </p:cNvSpPr>
          <p:nvPr/>
        </p:nvSpPr>
        <p:spPr>
          <a:xfrm>
            <a:off x="1143000" y="3868399"/>
            <a:ext cx="6858000" cy="83290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Tony Ting</a:t>
            </a: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1800" b="0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University of Maryland</a:t>
            </a:r>
            <a:endParaRPr kumimoji="0" lang="en-US" sz="1800" b="0" i="1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Subtitle 2">
            <a:extLst>
              <a:ext uri="{FF2B5EF4-FFF2-40B4-BE49-F238E27FC236}">
                <a16:creationId xmlns="" xmlns:a16="http://schemas.microsoft.com/office/drawing/2014/main" xmlns:mv="urn:schemas-microsoft-com:mac:vml" xmlns:mc="http://schemas.openxmlformats.org/markup-compatibility/2006" id="{3EE4DE8B-B0AA-B840-A615-59B5CF9D7617}"/>
              </a:ext>
            </a:extLst>
          </p:cNvPr>
          <p:cNvSpPr txBox="1">
            <a:spLocks/>
          </p:cNvSpPr>
          <p:nvPr/>
        </p:nvSpPr>
        <p:spPr>
          <a:xfrm>
            <a:off x="1143000" y="3092856"/>
            <a:ext cx="6858000" cy="83290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Victor </a:t>
            </a:r>
            <a:r>
              <a:rPr kumimoji="0" lang="en-US" sz="18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Hasson</a:t>
            </a:r>
            <a:endParaRPr kumimoji="0" lang="en-US" sz="18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1800" b="0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University of Arizona</a:t>
            </a:r>
            <a:endParaRPr kumimoji="0" lang="en-US" sz="1800" b="0" i="1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9080860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926387" y="214409"/>
            <a:ext cx="428013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rgbClr val="000090"/>
                </a:solidFill>
              </a:rPr>
              <a:t>2019 Experiment Time Estimates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29950" y="745525"/>
            <a:ext cx="8271598" cy="4031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/>
              <a:t>Run Hours (include setup time in hours estimate):</a:t>
            </a:r>
            <a:endParaRPr lang="en-US" sz="2000" b="1" dirty="0" smtClean="0"/>
          </a:p>
          <a:p>
            <a:r>
              <a:rPr lang="en-US" dirty="0" smtClean="0"/>
              <a:t>Number </a:t>
            </a:r>
            <a:r>
              <a:rPr lang="en-US" dirty="0"/>
              <a:t>of CO</a:t>
            </a:r>
            <a:r>
              <a:rPr lang="en-US" baseline="-25000" dirty="0"/>
              <a:t>2</a:t>
            </a:r>
            <a:r>
              <a:rPr lang="en-US" dirty="0"/>
              <a:t> laser hours delivered to laser experiment hall (”FEL room”)</a:t>
            </a:r>
            <a:r>
              <a:rPr lang="en-US" dirty="0" smtClean="0"/>
              <a:t>: 120 hours</a:t>
            </a:r>
          </a:p>
          <a:p>
            <a:endParaRPr lang="en-US" dirty="0" smtClean="0"/>
          </a:p>
          <a:p>
            <a:r>
              <a:rPr lang="en-US" dirty="0"/>
              <a:t>Overall % setup time</a:t>
            </a:r>
            <a:r>
              <a:rPr lang="en-US" dirty="0" smtClean="0"/>
              <a:t>: 20%</a:t>
            </a:r>
          </a:p>
          <a:p>
            <a:endParaRPr lang="en-US" dirty="0"/>
          </a:p>
          <a:p>
            <a:r>
              <a:rPr lang="en-US" sz="2000" b="1" dirty="0"/>
              <a:t>Hazards &amp; installation requirements:</a:t>
            </a:r>
          </a:p>
          <a:p>
            <a:r>
              <a:rPr lang="en-US" dirty="0"/>
              <a:t>Large installation (chamber, insertion device </a:t>
            </a:r>
            <a:r>
              <a:rPr lang="en-US" dirty="0" err="1"/>
              <a:t>etc</a:t>
            </a:r>
            <a:r>
              <a:rPr lang="mr-IN" dirty="0"/>
              <a:t>…</a:t>
            </a:r>
            <a:r>
              <a:rPr lang="en-US" dirty="0"/>
              <a:t>):</a:t>
            </a:r>
            <a:r>
              <a:rPr lang="en-US" dirty="0" smtClean="0"/>
              <a:t> N</a:t>
            </a:r>
            <a:endParaRPr lang="en-US" dirty="0"/>
          </a:p>
          <a:p>
            <a:r>
              <a:rPr lang="en-US" dirty="0"/>
              <a:t>Laser use (other than CO</a:t>
            </a:r>
            <a:r>
              <a:rPr lang="en-US" baseline="-25000" dirty="0"/>
              <a:t>2</a:t>
            </a:r>
            <a:r>
              <a:rPr lang="en-US" dirty="0"/>
              <a:t>): </a:t>
            </a:r>
            <a:r>
              <a:rPr lang="en-US" dirty="0" smtClean="0"/>
              <a:t>Yes</a:t>
            </a:r>
          </a:p>
          <a:p>
            <a:r>
              <a:rPr lang="en-US" dirty="0"/>
              <a:t>Cryogens:</a:t>
            </a:r>
            <a:r>
              <a:rPr lang="en-US" dirty="0" smtClean="0"/>
              <a:t> N</a:t>
            </a:r>
            <a:endParaRPr lang="en-US" dirty="0"/>
          </a:p>
          <a:p>
            <a:r>
              <a:rPr lang="en-US" dirty="0"/>
              <a:t>Introducing new magnetic elements:</a:t>
            </a:r>
            <a:r>
              <a:rPr lang="en-US" dirty="0" smtClean="0"/>
              <a:t> N</a:t>
            </a:r>
            <a:endParaRPr lang="en-US" dirty="0"/>
          </a:p>
          <a:p>
            <a:r>
              <a:rPr lang="en-US" dirty="0"/>
              <a:t>Introducing new materials into the beam path:</a:t>
            </a:r>
            <a:r>
              <a:rPr lang="en-US" dirty="0" smtClean="0"/>
              <a:t> N</a:t>
            </a:r>
            <a:endParaRPr lang="en-US" dirty="0"/>
          </a:p>
          <a:p>
            <a:r>
              <a:rPr lang="en-US" dirty="0"/>
              <a:t>Any other foreseeable beam line modifications:</a:t>
            </a:r>
            <a:r>
              <a:rPr lang="en-US" dirty="0" smtClean="0"/>
              <a:t> N</a:t>
            </a:r>
            <a:endParaRPr lang="en-US" dirty="0"/>
          </a:p>
          <a:p>
            <a:endParaRPr lang="en-US" dirty="0"/>
          </a:p>
          <a:p>
            <a:pPr algn="ctr"/>
            <a:r>
              <a:rPr lang="en-US" i="1" dirty="0"/>
              <a:t>Please describe further where necessary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="" xmlns:a16="http://schemas.microsoft.com/office/drawing/2014/main" xmlns:mv="urn:schemas-microsoft-com:mac:vml" xmlns:mc="http://schemas.openxmlformats.org/markup-compatibility/2006" id="{BE8E1FE0-3362-A047-98B2-48C982C6B1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714D9F-8CCB-344B-810D-0FA6763E5B69}" type="slidenum">
              <a:rPr lang="en-US" smtClean="0"/>
              <a:pPr/>
              <a:t>10</a:t>
            </a:fld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1092471" y="4801560"/>
            <a:ext cx="5418520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000090"/>
                </a:solidFill>
              </a:rPr>
              <a:t>Possible probe lasers for aerosol shattering </a:t>
            </a:r>
            <a:r>
              <a:rPr lang="en-US" dirty="0" smtClean="0">
                <a:solidFill>
                  <a:srgbClr val="000090"/>
                </a:solidFill>
              </a:rPr>
              <a:t>experiments</a:t>
            </a:r>
            <a:endParaRPr lang="en-US" dirty="0" smtClean="0">
              <a:solidFill>
                <a:srgbClr val="000090"/>
              </a:solidFill>
            </a:endParaRPr>
          </a:p>
          <a:p>
            <a:r>
              <a:rPr lang="en-US" dirty="0" smtClean="0"/>
              <a:t>	- LWIR (9-11 um)</a:t>
            </a:r>
          </a:p>
          <a:p>
            <a:r>
              <a:rPr lang="en-US" dirty="0" smtClean="0"/>
              <a:t>	- SWIR (1.5 um)</a:t>
            </a:r>
          </a:p>
          <a:p>
            <a:r>
              <a:rPr lang="en-US" dirty="0"/>
              <a:t>	</a:t>
            </a:r>
            <a:r>
              <a:rPr lang="en-US" dirty="0" smtClean="0"/>
              <a:t>- visible (0.5 um)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7557376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="" xmlns:a16="http://schemas.microsoft.com/office/drawing/2014/main" xmlns:mv="urn:schemas-microsoft-com:mac:vml" xmlns:mc="http://schemas.openxmlformats.org/markup-compatibility/2006" id="{9C7098E3-DF6A-F845-97CC-E9345A86AC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714D9F-8CCB-344B-810D-0FA6763E5B69}" type="slidenum">
              <a:rPr lang="en-US" smtClean="0"/>
              <a:pPr/>
              <a:t>11</a:t>
            </a:fld>
            <a:endParaRPr lang="en-US"/>
          </a:p>
        </p:txBody>
      </p:sp>
      <p:sp>
        <p:nvSpPr>
          <p:cNvPr id="8" name="Title 1">
            <a:extLst>
              <a:ext uri="{FF2B5EF4-FFF2-40B4-BE49-F238E27FC236}">
                <a16:creationId xmlns="" xmlns:a16="http://schemas.microsoft.com/office/drawing/2014/main" xmlns:mv="urn:schemas-microsoft-com:mac:vml" xmlns:mc="http://schemas.openxmlformats.org/markup-compatibility/2006" id="{E486808D-B1B4-9B40-BC4B-7595A1AA87F0}"/>
              </a:ext>
            </a:extLst>
          </p:cNvPr>
          <p:cNvSpPr txBox="1">
            <a:spLocks/>
          </p:cNvSpPr>
          <p:nvPr/>
        </p:nvSpPr>
        <p:spPr>
          <a:xfrm>
            <a:off x="3138935" y="1433871"/>
            <a:ext cx="2162291" cy="50075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9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Back-up Slides 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00009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59870522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="" xmlns:a16="http://schemas.microsoft.com/office/drawing/2014/main" xmlns:mv="urn:schemas-microsoft-com:mac:vml" xmlns:mc="http://schemas.openxmlformats.org/markup-compatibility/2006" id="{9C7098E3-DF6A-F845-97CC-E9345A86AC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714D9F-8CCB-344B-810D-0FA6763E5B69}" type="slidenum">
              <a:rPr lang="en-US" smtClean="0"/>
              <a:pPr/>
              <a:t>12</a:t>
            </a:fld>
            <a:endParaRPr lang="en-US"/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9409" y="871247"/>
            <a:ext cx="5631328" cy="4207438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287580" y="6099040"/>
            <a:ext cx="869326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err="1" smtClean="0"/>
              <a:t>Kafalas</a:t>
            </a:r>
            <a:r>
              <a:rPr lang="en-US" sz="1400" dirty="0" smtClean="0"/>
              <a:t> and Ferdinand, “Fog droplet vaporization and fragmentation by a 10.6-um laser pulse,” Appl. Optics 12 (1973)</a:t>
            </a:r>
            <a:endParaRPr lang="en-US" sz="1400" dirty="0"/>
          </a:p>
        </p:txBody>
      </p:sp>
      <p:sp>
        <p:nvSpPr>
          <p:cNvPr id="8" name="Title 1">
            <a:extLst>
              <a:ext uri="{FF2B5EF4-FFF2-40B4-BE49-F238E27FC236}">
                <a16:creationId xmlns="" xmlns:a16="http://schemas.microsoft.com/office/drawing/2014/main" xmlns:mv="urn:schemas-microsoft-com:mac:vml" xmlns:mc="http://schemas.openxmlformats.org/markup-compatibility/2006" id="{E486808D-B1B4-9B40-BC4B-7595A1AA87F0}"/>
              </a:ext>
            </a:extLst>
          </p:cNvPr>
          <p:cNvSpPr txBox="1">
            <a:spLocks/>
          </p:cNvSpPr>
          <p:nvPr/>
        </p:nvSpPr>
        <p:spPr>
          <a:xfrm>
            <a:off x="287580" y="189670"/>
            <a:ext cx="7886700" cy="50075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9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Scientific Case – </a:t>
            </a:r>
            <a:r>
              <a:rPr kumimoji="0" 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9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Laser vaporization and shattering of fog droplets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00009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59870522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xmlns:mv="urn:schemas-microsoft-com:mac:vml" xmlns:mc="http://schemas.openxmlformats.org/markup-compatibility/2006" id="{E486808D-B1B4-9B40-BC4B-7595A1AA87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2472" y="142465"/>
            <a:ext cx="7886700" cy="500757"/>
          </a:xfrm>
        </p:spPr>
        <p:txBody>
          <a:bodyPr>
            <a:normAutofit/>
          </a:bodyPr>
          <a:lstStyle/>
          <a:p>
            <a:r>
              <a:rPr lang="en-US" sz="2000" dirty="0">
                <a:solidFill>
                  <a:srgbClr val="000090"/>
                </a:solidFill>
              </a:rPr>
              <a:t>Scientific </a:t>
            </a:r>
            <a:r>
              <a:rPr lang="en-US" sz="2000" dirty="0" smtClean="0">
                <a:solidFill>
                  <a:srgbClr val="000090"/>
                </a:solidFill>
              </a:rPr>
              <a:t>Case – </a:t>
            </a:r>
            <a:r>
              <a:rPr lang="en-US" sz="1800" dirty="0" smtClean="0">
                <a:solidFill>
                  <a:srgbClr val="000090"/>
                </a:solidFill>
              </a:rPr>
              <a:t>Laser vaporization and shattering of fog droplets</a:t>
            </a:r>
            <a:endParaRPr lang="en-US" sz="1800" dirty="0">
              <a:solidFill>
                <a:srgbClr val="000090"/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="" xmlns:a16="http://schemas.microsoft.com/office/drawing/2014/main" xmlns:mv="urn:schemas-microsoft-com:mac:vml" xmlns:mc="http://schemas.openxmlformats.org/markup-compatibility/2006" id="{9C7098E3-DF6A-F845-97CC-E9345A86AC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714D9F-8CCB-344B-810D-0FA6763E5B69}" type="slidenum">
              <a:rPr lang="en-US" smtClean="0"/>
              <a:pPr/>
              <a:t>13</a:t>
            </a:fld>
            <a:endParaRPr lang="en-US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/>
          <a:srcRect l="909" t="1390" r="2727" b="9035"/>
          <a:stretch>
            <a:fillRect/>
          </a:stretch>
        </p:blipFill>
        <p:spPr>
          <a:xfrm>
            <a:off x="1134014" y="1249616"/>
            <a:ext cx="6535148" cy="39731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870522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="" xmlns:a16="http://schemas.microsoft.com/office/drawing/2014/main" xmlns:mv="urn:schemas-microsoft-com:mac:vml" xmlns:mc="http://schemas.openxmlformats.org/markup-compatibility/2006" id="{9C7098E3-DF6A-F845-97CC-E9345A86AC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714D9F-8CCB-344B-810D-0FA6763E5B69}" type="slidenum">
              <a:rPr lang="en-US" smtClean="0"/>
              <a:pPr/>
              <a:t>14</a:t>
            </a:fld>
            <a:endParaRPr lang="en-US"/>
          </a:p>
        </p:txBody>
      </p:sp>
      <p:sp>
        <p:nvSpPr>
          <p:cNvPr id="10" name="TextBox 9"/>
          <p:cNvSpPr txBox="1"/>
          <p:nvPr/>
        </p:nvSpPr>
        <p:spPr>
          <a:xfrm>
            <a:off x="422472" y="6231424"/>
            <a:ext cx="612128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V. </a:t>
            </a:r>
            <a:r>
              <a:rPr lang="en-US" sz="1400" dirty="0" err="1" smtClean="0"/>
              <a:t>Chimelis</a:t>
            </a:r>
            <a:r>
              <a:rPr lang="en-US" sz="1400" dirty="0" smtClean="0"/>
              <a:t>, “Extinction of CO2 laser radiation by fog and rain,” Appl. Optics, 1982.</a:t>
            </a:r>
            <a:endParaRPr lang="en-US" sz="1400" dirty="0"/>
          </a:p>
        </p:txBody>
      </p:sp>
      <p:sp>
        <p:nvSpPr>
          <p:cNvPr id="11" name="TextBox 10"/>
          <p:cNvSpPr txBox="1"/>
          <p:nvPr/>
        </p:nvSpPr>
        <p:spPr>
          <a:xfrm>
            <a:off x="548706" y="1228729"/>
            <a:ext cx="776046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/>
              <a:t>σ</a:t>
            </a:r>
            <a:r>
              <a:rPr lang="en-US" dirty="0" smtClean="0"/>
              <a:t> = 147 W / km</a:t>
            </a:r>
          </a:p>
          <a:p>
            <a:endParaRPr lang="en-US" dirty="0" smtClean="0"/>
          </a:p>
          <a:p>
            <a:r>
              <a:rPr lang="en-US" dirty="0" smtClean="0"/>
              <a:t>	W = 0.1 g/m</a:t>
            </a:r>
            <a:r>
              <a:rPr lang="en-US" baseline="30000" dirty="0" smtClean="0"/>
              <a:t>3		</a:t>
            </a:r>
            <a:r>
              <a:rPr lang="en-US" dirty="0" smtClean="0"/>
              <a:t>typical fog mass loading</a:t>
            </a:r>
            <a:endParaRPr lang="en-US" baseline="30000" dirty="0" smtClean="0"/>
          </a:p>
          <a:p>
            <a:endParaRPr lang="en-US" baseline="30000" dirty="0" smtClean="0"/>
          </a:p>
          <a:p>
            <a:r>
              <a:rPr lang="en-US" dirty="0" smtClean="0"/>
              <a:t>	</a:t>
            </a:r>
            <a:r>
              <a:rPr lang="en-US" dirty="0" err="1" smtClean="0"/>
              <a:t>σ</a:t>
            </a:r>
            <a:r>
              <a:rPr lang="en-US" dirty="0" smtClean="0"/>
              <a:t> = 14.7 </a:t>
            </a:r>
            <a:r>
              <a:rPr lang="en-US" dirty="0" err="1" smtClean="0"/>
              <a:t>x</a:t>
            </a:r>
            <a:r>
              <a:rPr lang="en-US" dirty="0" smtClean="0"/>
              <a:t> 4.34 = 63.8 dB/km		agrees with measurements</a:t>
            </a:r>
          </a:p>
          <a:p>
            <a:endParaRPr lang="en-US" baseline="30000" dirty="0"/>
          </a:p>
        </p:txBody>
      </p:sp>
      <p:sp>
        <p:nvSpPr>
          <p:cNvPr id="12" name="TextBox 11"/>
          <p:cNvSpPr txBox="1"/>
          <p:nvPr/>
        </p:nvSpPr>
        <p:spPr>
          <a:xfrm>
            <a:off x="898937" y="3315095"/>
            <a:ext cx="46217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buFont typeface="Arial"/>
              <a:buChar char="•"/>
            </a:pPr>
            <a:r>
              <a:rPr lang="en-US" dirty="0" smtClean="0"/>
              <a:t>  fog mass loading can be higher than 0.1 g/m</a:t>
            </a:r>
            <a:r>
              <a:rPr lang="en-US" baseline="30000" dirty="0" smtClean="0"/>
              <a:t>3</a:t>
            </a:r>
            <a:endParaRPr lang="en-US" baseline="30000" dirty="0"/>
          </a:p>
        </p:txBody>
      </p:sp>
      <p:sp>
        <p:nvSpPr>
          <p:cNvPr id="13" name="TextBox 12"/>
          <p:cNvSpPr txBox="1"/>
          <p:nvPr/>
        </p:nvSpPr>
        <p:spPr>
          <a:xfrm>
            <a:off x="915431" y="3758924"/>
            <a:ext cx="717375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buFont typeface="Arial"/>
              <a:buChar char="•"/>
            </a:pPr>
            <a:r>
              <a:rPr lang="en-US" dirty="0" smtClean="0"/>
              <a:t>  mass </a:t>
            </a:r>
            <a:r>
              <a:rPr lang="en-US" smtClean="0"/>
              <a:t>loading often increases </a:t>
            </a:r>
            <a:r>
              <a:rPr lang="en-US" dirty="0" smtClean="0"/>
              <a:t>with altitude (NASA aircraft measurements)</a:t>
            </a:r>
            <a:endParaRPr lang="en-US" dirty="0"/>
          </a:p>
        </p:txBody>
      </p:sp>
      <p:sp>
        <p:nvSpPr>
          <p:cNvPr id="8" name="Title 1">
            <a:extLst>
              <a:ext uri="{FF2B5EF4-FFF2-40B4-BE49-F238E27FC236}">
                <a16:creationId xmlns="" xmlns:a16="http://schemas.microsoft.com/office/drawing/2014/main" xmlns:mv="urn:schemas-microsoft-com:mac:vml" xmlns:mc="http://schemas.openxmlformats.org/markup-compatibility/2006" id="{E486808D-B1B4-9B40-BC4B-7595A1AA87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2472" y="142465"/>
            <a:ext cx="7886700" cy="500757"/>
          </a:xfrm>
        </p:spPr>
        <p:txBody>
          <a:bodyPr>
            <a:normAutofit/>
          </a:bodyPr>
          <a:lstStyle/>
          <a:p>
            <a:r>
              <a:rPr lang="en-US" sz="2000" dirty="0">
                <a:solidFill>
                  <a:srgbClr val="000090"/>
                </a:solidFill>
              </a:rPr>
              <a:t>Scientific </a:t>
            </a:r>
            <a:r>
              <a:rPr lang="en-US" sz="2000" dirty="0" smtClean="0">
                <a:solidFill>
                  <a:srgbClr val="000090"/>
                </a:solidFill>
              </a:rPr>
              <a:t>Case – </a:t>
            </a:r>
            <a:r>
              <a:rPr lang="en-US" sz="1800" dirty="0" smtClean="0">
                <a:solidFill>
                  <a:srgbClr val="000090"/>
                </a:solidFill>
              </a:rPr>
              <a:t>Laser vaporization and shattering of fog droplets</a:t>
            </a:r>
            <a:endParaRPr lang="en-US" sz="1800" dirty="0">
              <a:solidFill>
                <a:srgbClr val="00009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9870522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xmlns:mv="urn:schemas-microsoft-com:mac:vml" xmlns:mc="http://schemas.openxmlformats.org/markup-compatibility/2006" id="{9F68122F-E55C-4C46-B7EF-65F305F626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4224" y="241429"/>
            <a:ext cx="7886700" cy="607961"/>
          </a:xfrm>
        </p:spPr>
        <p:txBody>
          <a:bodyPr>
            <a:normAutofit/>
          </a:bodyPr>
          <a:lstStyle/>
          <a:p>
            <a:r>
              <a:rPr lang="en-US" sz="2400" dirty="0">
                <a:solidFill>
                  <a:srgbClr val="000090"/>
                </a:solidFill>
              </a:rPr>
              <a:t>Experimental Setup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="" xmlns:a16="http://schemas.microsoft.com/office/drawing/2014/main" xmlns:mv="urn:schemas-microsoft-com:mac:vml" xmlns:mc="http://schemas.openxmlformats.org/markup-compatibility/2006" id="{ABFFB627-561C-7349-A0E7-BA4D7B975F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714D9F-8CCB-344B-810D-0FA6763E5B69}" type="slidenum">
              <a:rPr lang="en-US" smtClean="0"/>
              <a:pPr/>
              <a:t>15</a:t>
            </a:fld>
            <a:endParaRPr lang="en-US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45214" y="962460"/>
            <a:ext cx="5494721" cy="42197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850269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xmlns:mv="urn:schemas-microsoft-com:mac:vml" xmlns:mc="http://schemas.openxmlformats.org/markup-compatibility/2006" id="{E486808D-B1B4-9B40-BC4B-7595A1AA87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2472" y="142465"/>
            <a:ext cx="7886700" cy="500757"/>
          </a:xfrm>
        </p:spPr>
        <p:txBody>
          <a:bodyPr>
            <a:normAutofit/>
          </a:bodyPr>
          <a:lstStyle/>
          <a:p>
            <a:r>
              <a:rPr lang="en-US" sz="2000" dirty="0">
                <a:solidFill>
                  <a:srgbClr val="000090"/>
                </a:solidFill>
              </a:rPr>
              <a:t>Scientific </a:t>
            </a:r>
            <a:r>
              <a:rPr lang="en-US" sz="2000" dirty="0" smtClean="0">
                <a:solidFill>
                  <a:srgbClr val="000090"/>
                </a:solidFill>
              </a:rPr>
              <a:t>Case – </a:t>
            </a:r>
            <a:r>
              <a:rPr lang="en-US" sz="1800" dirty="0" smtClean="0">
                <a:solidFill>
                  <a:srgbClr val="000090"/>
                </a:solidFill>
              </a:rPr>
              <a:t>Laser vaporization and shattering of fog droplets</a:t>
            </a:r>
            <a:endParaRPr lang="en-US" sz="1800" dirty="0">
              <a:solidFill>
                <a:srgbClr val="000090"/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="" xmlns:a16="http://schemas.microsoft.com/office/drawing/2014/main" xmlns:mv="urn:schemas-microsoft-com:mac:vml" xmlns:mc="http://schemas.openxmlformats.org/markup-compatibility/2006" id="{9C7098E3-DF6A-F845-97CC-E9345A86AC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714D9F-8CCB-344B-810D-0FA6763E5B69}" type="slidenum">
              <a:rPr lang="en-US" smtClean="0"/>
              <a:pPr/>
              <a:t>2</a:t>
            </a:fld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82472" y="771917"/>
            <a:ext cx="9110186" cy="89255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buFont typeface="Arial"/>
              <a:buChar char="•"/>
            </a:pPr>
            <a:r>
              <a:rPr lang="en-US" dirty="0" smtClean="0"/>
              <a:t>  IR radiation is strongly absorbed by liquid water (but weakly absorbed by atmospheric gasses)</a:t>
            </a:r>
          </a:p>
          <a:p>
            <a:r>
              <a:rPr lang="en-US" dirty="0" smtClean="0"/>
              <a:t>	</a:t>
            </a:r>
            <a:r>
              <a:rPr lang="en-US" sz="1600" dirty="0" smtClean="0"/>
              <a:t>-  Water at </a:t>
            </a:r>
            <a:r>
              <a:rPr lang="en-US" sz="1600" dirty="0" err="1" smtClean="0"/>
              <a:t>λ</a:t>
            </a:r>
            <a:r>
              <a:rPr lang="en-US" sz="1600" dirty="0" smtClean="0"/>
              <a:t> = 10 um, L</a:t>
            </a:r>
            <a:r>
              <a:rPr lang="en-US" sz="1600" baseline="-25000" dirty="0" smtClean="0"/>
              <a:t>α</a:t>
            </a:r>
            <a:r>
              <a:rPr lang="en-US" sz="1600" dirty="0" smtClean="0"/>
              <a:t> = 10 um</a:t>
            </a:r>
          </a:p>
          <a:p>
            <a:r>
              <a:rPr lang="en-US" sz="1600" dirty="0" smtClean="0"/>
              <a:t>	-  Water at </a:t>
            </a:r>
            <a:r>
              <a:rPr lang="en-US" sz="1600" dirty="0" err="1" smtClean="0"/>
              <a:t>λ</a:t>
            </a:r>
            <a:r>
              <a:rPr lang="en-US" sz="1600" dirty="0" smtClean="0"/>
              <a:t> = 3 um, L</a:t>
            </a:r>
            <a:r>
              <a:rPr lang="en-US" sz="1600" baseline="-25000" dirty="0" smtClean="0"/>
              <a:t>α</a:t>
            </a:r>
            <a:r>
              <a:rPr lang="en-US" sz="1600" dirty="0" smtClean="0"/>
              <a:t> = 1 um</a:t>
            </a:r>
            <a:endParaRPr lang="en-US" sz="1600" dirty="0"/>
          </a:p>
        </p:txBody>
      </p:sp>
      <p:sp>
        <p:nvSpPr>
          <p:cNvPr id="7" name="TextBox 6"/>
          <p:cNvSpPr txBox="1"/>
          <p:nvPr/>
        </p:nvSpPr>
        <p:spPr>
          <a:xfrm>
            <a:off x="82472" y="2310926"/>
            <a:ext cx="9045866" cy="89255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buFont typeface="Arial"/>
              <a:buChar char="•"/>
            </a:pPr>
            <a:r>
              <a:rPr lang="en-US" dirty="0" smtClean="0"/>
              <a:t>  IR lasers can be used to vaporize and explosively shatter fog droplets </a:t>
            </a:r>
          </a:p>
          <a:p>
            <a:r>
              <a:rPr lang="en-US" dirty="0" smtClean="0"/>
              <a:t>	</a:t>
            </a:r>
            <a:r>
              <a:rPr lang="en-US" sz="1600" dirty="0" smtClean="0"/>
              <a:t>- slow heating:  vaporization, </a:t>
            </a:r>
            <a:r>
              <a:rPr lang="en-US" sz="1600" dirty="0" err="1" smtClean="0"/>
              <a:t>cw</a:t>
            </a:r>
            <a:r>
              <a:rPr lang="en-US" sz="1600" dirty="0" smtClean="0"/>
              <a:t> lasers [1]</a:t>
            </a:r>
          </a:p>
          <a:p>
            <a:r>
              <a:rPr lang="en-US" sz="1600" dirty="0" smtClean="0"/>
              <a:t>	- fast heating:  vaporization + shattering, shock waves, hot spots, superheat limit (305 deg C) [2]</a:t>
            </a:r>
            <a:endParaRPr lang="en-US" sz="1600" dirty="0"/>
          </a:p>
        </p:txBody>
      </p:sp>
      <p:sp>
        <p:nvSpPr>
          <p:cNvPr id="9" name="TextBox 8"/>
          <p:cNvSpPr txBox="1"/>
          <p:nvPr/>
        </p:nvSpPr>
        <p:spPr>
          <a:xfrm>
            <a:off x="82472" y="1803031"/>
            <a:ext cx="821250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buFont typeface="Arial"/>
              <a:buChar char="•"/>
            </a:pPr>
            <a:r>
              <a:rPr lang="en-US" dirty="0" smtClean="0"/>
              <a:t>  Typical fog droplets: 1-30 um diameter, 0.1 g/m</a:t>
            </a:r>
            <a:r>
              <a:rPr lang="en-US" baseline="30000" dirty="0" smtClean="0"/>
              <a:t>3</a:t>
            </a:r>
            <a:r>
              <a:rPr lang="en-US" dirty="0" smtClean="0"/>
              <a:t> mass loading, -65 dB/km extinction</a:t>
            </a:r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82472" y="3342041"/>
            <a:ext cx="8250977" cy="89255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buFont typeface="Arial"/>
              <a:buChar char="•"/>
            </a:pPr>
            <a:r>
              <a:rPr lang="en-US" dirty="0" smtClean="0"/>
              <a:t> Droplet scattering can shift from Mie regime to Rayleigh </a:t>
            </a:r>
            <a:r>
              <a:rPr lang="en-US" dirty="0">
                <a:latin typeface="Wingdings"/>
                <a:ea typeface="Wingdings"/>
                <a:cs typeface="Wingdings"/>
              </a:rPr>
              <a:t></a:t>
            </a:r>
            <a:r>
              <a:rPr lang="en-US" dirty="0"/>
              <a:t> </a:t>
            </a:r>
            <a:r>
              <a:rPr lang="en-US" dirty="0" smtClean="0"/>
              <a:t>less scattering along path</a:t>
            </a:r>
          </a:p>
          <a:p>
            <a:r>
              <a:rPr lang="en-US" dirty="0" smtClean="0"/>
              <a:t>	</a:t>
            </a:r>
            <a:r>
              <a:rPr lang="en-US" sz="1600" dirty="0" smtClean="0"/>
              <a:t>- large droplets, Mie 		</a:t>
            </a:r>
            <a:r>
              <a:rPr lang="en-US" sz="1600" dirty="0" err="1" smtClean="0"/>
              <a:t>σ</a:t>
            </a:r>
            <a:r>
              <a:rPr lang="en-US" sz="1600" dirty="0" smtClean="0"/>
              <a:t> ~ a</a:t>
            </a:r>
            <a:r>
              <a:rPr lang="en-US" sz="1600" baseline="30000" dirty="0" smtClean="0"/>
              <a:t>2</a:t>
            </a:r>
            <a:endParaRPr lang="en-US" sz="1600" dirty="0" smtClean="0"/>
          </a:p>
          <a:p>
            <a:r>
              <a:rPr lang="en-US" sz="1600" dirty="0" smtClean="0"/>
              <a:t>	- small droplets, Rayleigh 	</a:t>
            </a:r>
            <a:r>
              <a:rPr lang="en-US" sz="1600" dirty="0" err="1" smtClean="0"/>
              <a:t>σ</a:t>
            </a:r>
            <a:r>
              <a:rPr lang="en-US" sz="1600" dirty="0" smtClean="0"/>
              <a:t> ~ a</a:t>
            </a:r>
            <a:r>
              <a:rPr lang="en-US" sz="1600" baseline="30000" dirty="0" smtClean="0"/>
              <a:t>6 </a:t>
            </a:r>
            <a:r>
              <a:rPr lang="en-US" sz="1600" dirty="0" smtClean="0"/>
              <a:t>/ λ</a:t>
            </a:r>
            <a:r>
              <a:rPr lang="en-US" sz="1600" baseline="30000" dirty="0" smtClean="0"/>
              <a:t>4</a:t>
            </a:r>
            <a:endParaRPr lang="en-US" sz="1600" dirty="0"/>
          </a:p>
        </p:txBody>
      </p:sp>
      <p:sp>
        <p:nvSpPr>
          <p:cNvPr id="10" name="TextBox 9"/>
          <p:cNvSpPr txBox="1"/>
          <p:nvPr/>
        </p:nvSpPr>
        <p:spPr>
          <a:xfrm>
            <a:off x="82472" y="4373155"/>
            <a:ext cx="4570482" cy="89255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buFont typeface="Arial"/>
              <a:buChar char="•"/>
            </a:pPr>
            <a:r>
              <a:rPr lang="en-US" dirty="0" smtClean="0"/>
              <a:t> Shattering experiments using pulsed IR lasers</a:t>
            </a:r>
          </a:p>
          <a:p>
            <a:r>
              <a:rPr lang="en-US" dirty="0" smtClean="0"/>
              <a:t>	</a:t>
            </a:r>
            <a:r>
              <a:rPr lang="en-US" sz="1600" dirty="0" smtClean="0"/>
              <a:t>- long pulse (20 </a:t>
            </a:r>
            <a:r>
              <a:rPr lang="en-US" sz="1600" dirty="0" err="1" smtClean="0"/>
              <a:t>usec</a:t>
            </a:r>
            <a:r>
              <a:rPr lang="en-US" sz="1600" dirty="0" smtClean="0"/>
              <a:t>)</a:t>
            </a:r>
          </a:p>
          <a:p>
            <a:r>
              <a:rPr lang="en-US" sz="1600" dirty="0" smtClean="0"/>
              <a:t>	- moderate pulse lengths (80 – 400 </a:t>
            </a:r>
            <a:r>
              <a:rPr lang="en-US" sz="1600" dirty="0" err="1" smtClean="0"/>
              <a:t>nsec</a:t>
            </a:r>
            <a:r>
              <a:rPr lang="en-US" sz="1600" dirty="0" smtClean="0"/>
              <a:t>)</a:t>
            </a:r>
            <a:endParaRPr lang="en-US" sz="1600" dirty="0"/>
          </a:p>
        </p:txBody>
      </p:sp>
      <p:sp>
        <p:nvSpPr>
          <p:cNvPr id="11" name="TextBox 10"/>
          <p:cNvSpPr txBox="1"/>
          <p:nvPr/>
        </p:nvSpPr>
        <p:spPr>
          <a:xfrm>
            <a:off x="156218" y="6533033"/>
            <a:ext cx="869326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[2] </a:t>
            </a:r>
            <a:r>
              <a:rPr lang="en-US" sz="1400" dirty="0" err="1" smtClean="0"/>
              <a:t>Kafalas</a:t>
            </a:r>
            <a:r>
              <a:rPr lang="en-US" sz="1400" dirty="0" smtClean="0"/>
              <a:t> and Ferdinand, “Fog droplet vaporization and fragmentation by a 10.6-um laser pulse,” Appl. Optics, 1973.</a:t>
            </a:r>
            <a:endParaRPr lang="en-US" sz="1400" dirty="0"/>
          </a:p>
        </p:txBody>
      </p:sp>
      <p:sp>
        <p:nvSpPr>
          <p:cNvPr id="12" name="TextBox 11"/>
          <p:cNvSpPr txBox="1"/>
          <p:nvPr/>
        </p:nvSpPr>
        <p:spPr>
          <a:xfrm>
            <a:off x="156218" y="6200674"/>
            <a:ext cx="614811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[1] </a:t>
            </a:r>
            <a:r>
              <a:rPr lang="en-US" sz="1400" dirty="0" err="1" smtClean="0"/>
              <a:t>Mullaney</a:t>
            </a:r>
            <a:r>
              <a:rPr lang="en-US" sz="1400" dirty="0" smtClean="0"/>
              <a:t> et al., “Fog dissipation using a CO2 laser,” Appl. Physics Letters, 1968.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359870522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9" grpId="0"/>
      <p:bldP spid="8" grpId="0"/>
      <p:bldP spid="10" grpId="0"/>
      <p:bldP spid="11" grpId="0"/>
      <p:bldP spid="1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="" xmlns:a16="http://schemas.microsoft.com/office/drawing/2014/main" xmlns:mv="urn:schemas-microsoft-com:mac:vml" xmlns:mc="http://schemas.openxmlformats.org/markup-compatibility/2006" id="{9C7098E3-DF6A-F845-97CC-E9345A86AC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714D9F-8CCB-344B-810D-0FA6763E5B69}" type="slidenum">
              <a:rPr lang="en-US" smtClean="0"/>
              <a:pPr/>
              <a:t>3</a:t>
            </a:fld>
            <a:endParaRPr lang="en-US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5800" y="1066130"/>
            <a:ext cx="4889500" cy="3835400"/>
          </a:xfrm>
          <a:prstGeom prst="rect">
            <a:avLst/>
          </a:prstGeom>
        </p:spPr>
      </p:pic>
      <p:sp>
        <p:nvSpPr>
          <p:cNvPr id="7" name="Title 1"/>
          <p:cNvSpPr txBox="1">
            <a:spLocks/>
          </p:cNvSpPr>
          <p:nvPr/>
        </p:nvSpPr>
        <p:spPr>
          <a:xfrm>
            <a:off x="685800" y="24715"/>
            <a:ext cx="7772400" cy="602019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9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Laser transmission through a single water droplet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05965" y="6495065"/>
            <a:ext cx="683987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Kwok et al., “Enhanced transmission in CO</a:t>
            </a:r>
            <a:r>
              <a:rPr lang="en-US" sz="1400" baseline="-25000" dirty="0" smtClean="0"/>
              <a:t>2</a:t>
            </a:r>
            <a:r>
              <a:rPr lang="en-US" sz="1400" dirty="0" smtClean="0"/>
              <a:t>-laser-aerosol interactions,” Optics Letters, 1988.</a:t>
            </a:r>
            <a:endParaRPr lang="en-US" sz="1400" dirty="0"/>
          </a:p>
        </p:txBody>
      </p:sp>
      <p:sp>
        <p:nvSpPr>
          <p:cNvPr id="12" name="TextBox 11"/>
          <p:cNvSpPr txBox="1"/>
          <p:nvPr/>
        </p:nvSpPr>
        <p:spPr>
          <a:xfrm>
            <a:off x="1724917" y="5078156"/>
            <a:ext cx="498085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buFont typeface="Arial"/>
              <a:buChar char="•"/>
            </a:pPr>
            <a:r>
              <a:rPr lang="en-US" dirty="0" smtClean="0"/>
              <a:t>  Droplet shatter threshold intensity = 20 MW/cm</a:t>
            </a:r>
            <a:r>
              <a:rPr lang="en-US" baseline="30000" dirty="0" smtClean="0"/>
              <a:t>2</a:t>
            </a:r>
          </a:p>
          <a:p>
            <a:pPr>
              <a:buFont typeface="Arial"/>
              <a:buChar char="•"/>
            </a:pPr>
            <a:r>
              <a:rPr lang="en-US" dirty="0" smtClean="0"/>
              <a:t>  At 1 GW/cm</a:t>
            </a:r>
            <a:r>
              <a:rPr lang="en-US" baseline="30000" dirty="0" smtClean="0"/>
              <a:t>2 </a:t>
            </a:r>
            <a:r>
              <a:rPr lang="en-US" dirty="0" smtClean="0"/>
              <a:t> </a:t>
            </a:r>
            <a:r>
              <a:rPr lang="en-US" dirty="0" smtClean="0">
                <a:latin typeface="Wingdings"/>
                <a:ea typeface="Wingdings"/>
                <a:cs typeface="Wingdings"/>
              </a:rPr>
              <a:t></a:t>
            </a:r>
            <a:r>
              <a:rPr lang="en-US" dirty="0" smtClean="0"/>
              <a:t>  laser-induced gas breakdown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377452" y="1307063"/>
            <a:ext cx="2267906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SLM CO</a:t>
            </a:r>
            <a:r>
              <a:rPr lang="en-US" baseline="-25000" dirty="0" smtClean="0"/>
              <a:t>2</a:t>
            </a:r>
            <a:r>
              <a:rPr lang="en-US" dirty="0" smtClean="0"/>
              <a:t> laser</a:t>
            </a:r>
          </a:p>
          <a:p>
            <a:r>
              <a:rPr lang="en-US" dirty="0" smtClean="0"/>
              <a:t>80 </a:t>
            </a:r>
            <a:r>
              <a:rPr lang="en-US" dirty="0" err="1" smtClean="0"/>
              <a:t>nsec</a:t>
            </a:r>
            <a:r>
              <a:rPr lang="en-US" dirty="0" smtClean="0"/>
              <a:t> pulse length</a:t>
            </a:r>
          </a:p>
          <a:p>
            <a:r>
              <a:rPr lang="en-US" dirty="0" smtClean="0"/>
              <a:t>650 </a:t>
            </a:r>
            <a:r>
              <a:rPr lang="en-US" dirty="0" err="1" smtClean="0"/>
              <a:t>mJ</a:t>
            </a:r>
            <a:endParaRPr lang="en-US" dirty="0" smtClean="0"/>
          </a:p>
          <a:p>
            <a:r>
              <a:rPr lang="en-US" dirty="0" smtClean="0"/>
              <a:t>50 um FWHM at focus</a:t>
            </a:r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-606892" y="5828983"/>
            <a:ext cx="7772400" cy="602019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285750" marR="0" lvl="0" indent="-28575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lang="en-US" dirty="0">
                <a:solidFill>
                  <a:srgbClr val="000090"/>
                </a:solidFill>
                <a:latin typeface="+mj-lt"/>
                <a:ea typeface="+mj-ea"/>
                <a:cs typeface="+mj-cs"/>
              </a:rPr>
              <a:t>T</a:t>
            </a:r>
            <a:r>
              <a:rPr kumimoji="0" lang="en-US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9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ransmission</a:t>
            </a:r>
            <a:r>
              <a:rPr kumimoji="0" lang="en-US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9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improves as laser intensity increases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2219873" y="889971"/>
            <a:ext cx="260671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Droplet diameter = 53 um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9870522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="" xmlns:a16="http://schemas.microsoft.com/office/drawing/2014/main" xmlns:mv="urn:schemas-microsoft-com:mac:vml" xmlns:mc="http://schemas.openxmlformats.org/markup-compatibility/2006" id="{9C7098E3-DF6A-F845-97CC-E9345A86AC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714D9F-8CCB-344B-810D-0FA6763E5B69}" type="slidenum">
              <a:rPr lang="en-US" smtClean="0"/>
              <a:pPr/>
              <a:t>4</a:t>
            </a:fld>
            <a:endParaRPr lang="en-US"/>
          </a:p>
        </p:txBody>
      </p:sp>
      <p:sp>
        <p:nvSpPr>
          <p:cNvPr id="8" name="Title 1">
            <a:extLst>
              <a:ext uri="{FF2B5EF4-FFF2-40B4-BE49-F238E27FC236}">
                <a16:creationId xmlns="" xmlns:a16="http://schemas.microsoft.com/office/drawing/2014/main" xmlns:mv="urn:schemas-microsoft-com:mac:vml" xmlns:mc="http://schemas.openxmlformats.org/markup-compatibility/2006" id="{E486808D-B1B4-9B40-BC4B-7595A1AA87F0}"/>
              </a:ext>
            </a:extLst>
          </p:cNvPr>
          <p:cNvSpPr txBox="1">
            <a:spLocks/>
          </p:cNvSpPr>
          <p:nvPr/>
        </p:nvSpPr>
        <p:spPr>
          <a:xfrm>
            <a:off x="287580" y="189670"/>
            <a:ext cx="7886700" cy="50075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9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Benefits of short-pulse (sub-</a:t>
            </a:r>
            <a:r>
              <a:rPr kumimoji="0" lang="en-US" sz="20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9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nsec</a:t>
            </a:r>
            <a:r>
              <a:rPr kumimoji="0" lang="en-US" sz="2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9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) laser-droplet</a:t>
            </a:r>
            <a:r>
              <a:rPr kumimoji="0" lang="en-US" sz="2000" b="0" i="0" u="none" strike="noStrike" kern="1200" cap="none" spc="0" normalizeH="0" noProof="0" dirty="0" smtClean="0">
                <a:ln>
                  <a:noFill/>
                </a:ln>
                <a:solidFill>
                  <a:srgbClr val="00009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shattering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00009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84978" y="917719"/>
            <a:ext cx="44807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buFont typeface="Arial"/>
              <a:buChar char="•"/>
            </a:pPr>
            <a:r>
              <a:rPr lang="en-US" dirty="0" smtClean="0"/>
              <a:t>  Reduced energy to shatter droplet (~ J/cm</a:t>
            </a:r>
            <a:r>
              <a:rPr lang="en-US" baseline="30000" dirty="0" smtClean="0"/>
              <a:t>2</a:t>
            </a:r>
            <a:r>
              <a:rPr lang="en-US" dirty="0" smtClean="0"/>
              <a:t>)</a:t>
            </a: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684978" y="1432853"/>
            <a:ext cx="221086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buFont typeface="Arial"/>
              <a:buChar char="•"/>
            </a:pPr>
            <a:r>
              <a:rPr lang="en-US" dirty="0" smtClean="0"/>
              <a:t>  Longer cleared path</a:t>
            </a:r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684978" y="1947987"/>
            <a:ext cx="249299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buFont typeface="Arial"/>
              <a:buChar char="•"/>
            </a:pPr>
            <a:r>
              <a:rPr lang="en-US" dirty="0" smtClean="0"/>
              <a:t>  Improved transmission</a:t>
            </a:r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684978" y="2463121"/>
            <a:ext cx="408316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buFont typeface="Arial"/>
              <a:buChar char="•"/>
            </a:pPr>
            <a:r>
              <a:rPr lang="en-US" dirty="0" smtClean="0"/>
              <a:t>  Faster shattering (use a train of pulses?)</a:t>
            </a:r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684978" y="2978255"/>
            <a:ext cx="740459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buFont typeface="Arial"/>
              <a:buChar char="•"/>
            </a:pPr>
            <a:r>
              <a:rPr lang="en-US" dirty="0" smtClean="0"/>
              <a:t>  Nonlinear channeling of short IR laser pulses (balance diffractive spreading)</a:t>
            </a:r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684978" y="3493391"/>
            <a:ext cx="70902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/>
              <a:buChar char="•"/>
            </a:pPr>
            <a:r>
              <a:rPr lang="en-US" dirty="0" smtClean="0"/>
              <a:t>  Evaluate ultrafast absorption and heating of liquid water (non-thermal)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9870522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xmlns:mv="urn:schemas-microsoft-com:mac:vml" xmlns:mc="http://schemas.openxmlformats.org/markup-compatibility/2006" id="{9F68122F-E55C-4C46-B7EF-65F305F626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7565" y="90708"/>
            <a:ext cx="7886700" cy="607961"/>
          </a:xfrm>
        </p:spPr>
        <p:txBody>
          <a:bodyPr>
            <a:normAutofit/>
          </a:bodyPr>
          <a:lstStyle/>
          <a:p>
            <a:r>
              <a:rPr lang="en-US" sz="2000" dirty="0" smtClean="0">
                <a:solidFill>
                  <a:srgbClr val="000090"/>
                </a:solidFill>
              </a:rPr>
              <a:t>Past Experiment at NRL – </a:t>
            </a:r>
            <a:r>
              <a:rPr lang="en-US" sz="2000" dirty="0" err="1" smtClean="0">
                <a:solidFill>
                  <a:srgbClr val="000090"/>
                </a:solidFill>
              </a:rPr>
              <a:t>cw</a:t>
            </a:r>
            <a:r>
              <a:rPr lang="en-US" sz="2000" dirty="0" smtClean="0">
                <a:solidFill>
                  <a:srgbClr val="000090"/>
                </a:solidFill>
              </a:rPr>
              <a:t> vaporization of aerosols</a:t>
            </a:r>
            <a:endParaRPr lang="en-US" sz="2000" dirty="0">
              <a:solidFill>
                <a:srgbClr val="000090"/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="" xmlns:a16="http://schemas.microsoft.com/office/drawing/2014/main" xmlns:mv="urn:schemas-microsoft-com:mac:vml" xmlns:mc="http://schemas.openxmlformats.org/markup-compatibility/2006" id="{ABFFB627-561C-7349-A0E7-BA4D7B975F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075565" y="6492875"/>
            <a:ext cx="2057400" cy="365125"/>
          </a:xfrm>
        </p:spPr>
        <p:txBody>
          <a:bodyPr/>
          <a:lstStyle/>
          <a:p>
            <a:fld id="{52714D9F-8CCB-344B-810D-0FA6763E5B69}" type="slidenum">
              <a:rPr lang="en-US" smtClean="0"/>
              <a:pPr/>
              <a:t>5</a:t>
            </a:fld>
            <a:endParaRPr lang="en-US" dirty="0"/>
          </a:p>
        </p:txBody>
      </p:sp>
      <p:sp>
        <p:nvSpPr>
          <p:cNvPr id="30" name="Rectangle 4"/>
          <p:cNvSpPr>
            <a:spLocks noChangeArrowheads="1"/>
          </p:cNvSpPr>
          <p:nvPr/>
        </p:nvSpPr>
        <p:spPr bwMode="auto">
          <a:xfrm>
            <a:off x="4933950" y="2294586"/>
            <a:ext cx="457200" cy="1752600"/>
          </a:xfrm>
          <a:prstGeom prst="rect">
            <a:avLst/>
          </a:prstGeom>
          <a:solidFill>
            <a:srgbClr val="B0EA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32" name="Line 13"/>
          <p:cNvSpPr>
            <a:spLocks noChangeShapeType="1"/>
          </p:cNvSpPr>
          <p:nvPr/>
        </p:nvSpPr>
        <p:spPr bwMode="auto">
          <a:xfrm>
            <a:off x="5086350" y="1913586"/>
            <a:ext cx="0" cy="2667000"/>
          </a:xfrm>
          <a:prstGeom prst="line">
            <a:avLst/>
          </a:prstGeom>
          <a:noFill/>
          <a:ln w="50800">
            <a:solidFill>
              <a:srgbClr val="CC3300"/>
            </a:solidFill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33" name="Rectangle 15"/>
          <p:cNvSpPr>
            <a:spLocks noChangeArrowheads="1"/>
          </p:cNvSpPr>
          <p:nvPr/>
        </p:nvSpPr>
        <p:spPr bwMode="auto">
          <a:xfrm>
            <a:off x="6400800" y="1761186"/>
            <a:ext cx="228600" cy="381000"/>
          </a:xfrm>
          <a:prstGeom prst="rect">
            <a:avLst/>
          </a:prstGeom>
          <a:solidFill>
            <a:srgbClr val="969696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34" name="Line 17"/>
          <p:cNvSpPr>
            <a:spLocks noChangeShapeType="1"/>
          </p:cNvSpPr>
          <p:nvPr/>
        </p:nvSpPr>
        <p:spPr bwMode="auto">
          <a:xfrm flipH="1">
            <a:off x="3790950" y="4580586"/>
            <a:ext cx="1295400" cy="0"/>
          </a:xfrm>
          <a:prstGeom prst="line">
            <a:avLst/>
          </a:prstGeom>
          <a:noFill/>
          <a:ln w="50800">
            <a:solidFill>
              <a:srgbClr val="CC3300"/>
            </a:solidFill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35" name="Line 18"/>
          <p:cNvSpPr>
            <a:spLocks noChangeShapeType="1"/>
          </p:cNvSpPr>
          <p:nvPr/>
        </p:nvSpPr>
        <p:spPr bwMode="auto">
          <a:xfrm>
            <a:off x="5086350" y="1532586"/>
            <a:ext cx="19050" cy="3810000"/>
          </a:xfrm>
          <a:prstGeom prst="line">
            <a:avLst/>
          </a:prstGeom>
          <a:noFill/>
          <a:ln w="19050">
            <a:solidFill>
              <a:srgbClr val="1CCC22"/>
            </a:solidFill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36" name="Line 19"/>
          <p:cNvSpPr>
            <a:spLocks noChangeShapeType="1"/>
          </p:cNvSpPr>
          <p:nvPr/>
        </p:nvSpPr>
        <p:spPr bwMode="auto">
          <a:xfrm flipH="1">
            <a:off x="3562350" y="5342586"/>
            <a:ext cx="1524000" cy="0"/>
          </a:xfrm>
          <a:prstGeom prst="line">
            <a:avLst/>
          </a:prstGeom>
          <a:noFill/>
          <a:ln w="19050">
            <a:solidFill>
              <a:srgbClr val="1CCC22"/>
            </a:solidFill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37" name="Text Box 20"/>
          <p:cNvSpPr txBox="1">
            <a:spLocks noChangeArrowheads="1"/>
          </p:cNvSpPr>
          <p:nvPr/>
        </p:nvSpPr>
        <p:spPr bwMode="auto">
          <a:xfrm>
            <a:off x="2831135" y="2111229"/>
            <a:ext cx="1919629" cy="8617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Aerosol </a:t>
            </a:r>
            <a:r>
              <a:rPr kumimoji="0" lang="en-US" sz="18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Generator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600" kern="0" dirty="0" smtClean="0">
                <a:solidFill>
                  <a:sysClr val="windowText" lastClr="000000"/>
                </a:solidFill>
              </a:rPr>
              <a:t>L = 100 cm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ID = 10 cm</a:t>
            </a:r>
            <a:endParaRPr kumimoji="0" lang="en-US" sz="16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39" name="Text Box 23"/>
          <p:cNvSpPr txBox="1">
            <a:spLocks noChangeArrowheads="1"/>
          </p:cNvSpPr>
          <p:nvPr/>
        </p:nvSpPr>
        <p:spPr bwMode="auto">
          <a:xfrm>
            <a:off x="1785243" y="5195092"/>
            <a:ext cx="1668283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CW Probe </a:t>
            </a: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Laser</a:t>
            </a:r>
          </a:p>
        </p:txBody>
      </p:sp>
      <p:sp>
        <p:nvSpPr>
          <p:cNvPr id="40" name="Rectangle 24"/>
          <p:cNvSpPr>
            <a:spLocks noChangeArrowheads="1"/>
          </p:cNvSpPr>
          <p:nvPr/>
        </p:nvSpPr>
        <p:spPr bwMode="auto">
          <a:xfrm>
            <a:off x="1682414" y="5113986"/>
            <a:ext cx="1879936" cy="5334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41" name="Text Box 25"/>
          <p:cNvSpPr txBox="1">
            <a:spLocks noChangeArrowheads="1"/>
          </p:cNvSpPr>
          <p:nvPr/>
        </p:nvSpPr>
        <p:spPr bwMode="auto">
          <a:xfrm>
            <a:off x="2027450" y="3935638"/>
            <a:ext cx="1390325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1.07 </a:t>
            </a:r>
            <a:r>
              <a:rPr lang="en-US" sz="1600" kern="0" dirty="0" err="1">
                <a:solidFill>
                  <a:sysClr val="windowText" lastClr="000000"/>
                </a:solidFill>
                <a:sym typeface="Symbol" pitchFamily="12" charset="2"/>
              </a:rPr>
              <a:t>u</a:t>
            </a:r>
            <a:r>
              <a:rPr kumimoji="0" lang="en-US" sz="16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m</a:t>
            </a:r>
            <a:r>
              <a:rPr kumimoji="0" lang="en-US" sz="16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,</a:t>
            </a:r>
            <a:r>
              <a:rPr kumimoji="0" lang="en-US" sz="16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 2 kW</a:t>
            </a: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42" name="Text Box 26"/>
          <p:cNvSpPr txBox="1">
            <a:spLocks noChangeArrowheads="1"/>
          </p:cNvSpPr>
          <p:nvPr/>
        </p:nvSpPr>
        <p:spPr bwMode="auto">
          <a:xfrm>
            <a:off x="1660245" y="5692575"/>
            <a:ext cx="1672253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0.53 </a:t>
            </a:r>
            <a:r>
              <a:rPr lang="en-US" sz="1600" kern="0" dirty="0" err="1">
                <a:solidFill>
                  <a:sysClr val="windowText" lastClr="000000"/>
                </a:solidFill>
                <a:sym typeface="Symbol" pitchFamily="12" charset="2"/>
              </a:rPr>
              <a:t>u</a:t>
            </a:r>
            <a:r>
              <a:rPr kumimoji="0" lang="en-US" sz="16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m</a:t>
            </a:r>
            <a:r>
              <a:rPr kumimoji="0" lang="en-US" sz="16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, 100 mW</a:t>
            </a: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43" name="Text Box 28"/>
          <p:cNvSpPr txBox="1">
            <a:spLocks noChangeArrowheads="1"/>
          </p:cNvSpPr>
          <p:nvPr/>
        </p:nvSpPr>
        <p:spPr bwMode="auto">
          <a:xfrm>
            <a:off x="5094258" y="978090"/>
            <a:ext cx="2270427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Scattering Diagnostics</a:t>
            </a: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44" name="Rectangle 29"/>
          <p:cNvSpPr>
            <a:spLocks noChangeArrowheads="1"/>
          </p:cNvSpPr>
          <p:nvPr/>
        </p:nvSpPr>
        <p:spPr bwMode="auto">
          <a:xfrm>
            <a:off x="4876800" y="1380186"/>
            <a:ext cx="457200" cy="152400"/>
          </a:xfrm>
          <a:prstGeom prst="rect">
            <a:avLst/>
          </a:prstGeom>
          <a:solidFill>
            <a:srgbClr val="1CCC22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45" name="Line 31"/>
          <p:cNvSpPr>
            <a:spLocks noChangeShapeType="1"/>
          </p:cNvSpPr>
          <p:nvPr/>
        </p:nvSpPr>
        <p:spPr bwMode="auto">
          <a:xfrm flipH="1">
            <a:off x="5105400" y="1913586"/>
            <a:ext cx="1295400" cy="0"/>
          </a:xfrm>
          <a:prstGeom prst="line">
            <a:avLst/>
          </a:prstGeom>
          <a:noFill/>
          <a:ln w="50800">
            <a:solidFill>
              <a:srgbClr val="CC3300"/>
            </a:solidFill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46" name="Text Box 33"/>
          <p:cNvSpPr txBox="1">
            <a:spLocks noChangeArrowheads="1"/>
          </p:cNvSpPr>
          <p:nvPr/>
        </p:nvSpPr>
        <p:spPr bwMode="auto">
          <a:xfrm>
            <a:off x="6699597" y="1752939"/>
            <a:ext cx="14541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Beam Dump</a:t>
            </a:r>
          </a:p>
        </p:txBody>
      </p:sp>
      <p:sp>
        <p:nvSpPr>
          <p:cNvPr id="47" name="Text Box 34"/>
          <p:cNvSpPr txBox="1">
            <a:spLocks noChangeArrowheads="1"/>
          </p:cNvSpPr>
          <p:nvPr/>
        </p:nvSpPr>
        <p:spPr bwMode="auto">
          <a:xfrm>
            <a:off x="5825177" y="2643320"/>
            <a:ext cx="2119691" cy="8617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Aerosol </a:t>
            </a:r>
            <a:r>
              <a:rPr kumimoji="0" lang="en-US" sz="18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Flow (down)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600" kern="0" dirty="0" smtClean="0">
                <a:solidFill>
                  <a:sysClr val="windowText" lastClr="000000"/>
                </a:solidFill>
              </a:rPr>
              <a:t>16 um </a:t>
            </a:r>
            <a:r>
              <a:rPr lang="en-US" sz="1600" kern="0" dirty="0" err="1" smtClean="0">
                <a:solidFill>
                  <a:sysClr val="windowText" lastClr="000000"/>
                </a:solidFill>
              </a:rPr>
              <a:t>dia</a:t>
            </a:r>
            <a:endParaRPr lang="en-US" sz="1600" kern="0" dirty="0" smtClean="0">
              <a:solidFill>
                <a:sysClr val="windowText" lastClr="000000"/>
              </a:solidFill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600" kern="0" dirty="0">
                <a:solidFill>
                  <a:sysClr val="windowText" lastClr="000000"/>
                </a:solidFill>
              </a:rPr>
              <a:t>7</a:t>
            </a:r>
            <a:r>
              <a:rPr kumimoji="0" lang="en-US" sz="16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00 droplets / cm</a:t>
            </a:r>
            <a:r>
              <a:rPr kumimoji="0" lang="en-US" sz="1600" b="0" i="0" u="none" strike="noStrike" kern="0" cap="none" spc="0" normalizeH="0" baseline="3000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3</a:t>
            </a:r>
            <a:endParaRPr kumimoji="0" lang="en-US" sz="1600" b="0" i="0" u="none" strike="noStrike" kern="0" cap="none" spc="0" normalizeH="0" baseline="3000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48" name="Line 35"/>
          <p:cNvSpPr>
            <a:spLocks noChangeShapeType="1"/>
          </p:cNvSpPr>
          <p:nvPr/>
        </p:nvSpPr>
        <p:spPr bwMode="auto">
          <a:xfrm>
            <a:off x="5562600" y="2827986"/>
            <a:ext cx="0" cy="99060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49" name="Rectangle 36"/>
          <p:cNvSpPr>
            <a:spLocks noChangeArrowheads="1"/>
          </p:cNvSpPr>
          <p:nvPr/>
        </p:nvSpPr>
        <p:spPr bwMode="auto">
          <a:xfrm>
            <a:off x="5257800" y="4504386"/>
            <a:ext cx="914400" cy="381000"/>
          </a:xfrm>
          <a:prstGeom prst="rect">
            <a:avLst/>
          </a:prstGeom>
          <a:solidFill>
            <a:srgbClr val="B0EA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50" name="Rectangle 37"/>
          <p:cNvSpPr>
            <a:spLocks noChangeArrowheads="1"/>
          </p:cNvSpPr>
          <p:nvPr/>
        </p:nvSpPr>
        <p:spPr bwMode="auto">
          <a:xfrm>
            <a:off x="5257800" y="4123386"/>
            <a:ext cx="76200" cy="381000"/>
          </a:xfrm>
          <a:prstGeom prst="rect">
            <a:avLst/>
          </a:prstGeom>
          <a:solidFill>
            <a:srgbClr val="0000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51" name="Text Box 38"/>
          <p:cNvSpPr txBox="1">
            <a:spLocks noChangeArrowheads="1"/>
          </p:cNvSpPr>
          <p:nvPr/>
        </p:nvSpPr>
        <p:spPr bwMode="auto">
          <a:xfrm>
            <a:off x="5715000" y="4955316"/>
            <a:ext cx="1625114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Aerosol </a:t>
            </a:r>
            <a:r>
              <a:rPr kumimoji="0" lang="en-US" sz="1800" b="0" i="0" u="none" strike="noStrike" kern="0" cap="none" spc="0" normalizeH="0" baseline="0" noProof="0" dirty="0" err="1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Sizer</a:t>
            </a:r>
            <a:endParaRPr kumimoji="0" lang="en-US" sz="1800" b="0" i="0" u="none" strike="noStrike" kern="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kern="0" dirty="0" smtClean="0">
                <a:solidFill>
                  <a:sysClr val="windowText" lastClr="000000"/>
                </a:solidFill>
              </a:rPr>
              <a:t>0.3 – 20 um </a:t>
            </a:r>
            <a:r>
              <a:rPr lang="en-US" kern="0" dirty="0" err="1" smtClean="0">
                <a:solidFill>
                  <a:sysClr val="windowText" lastClr="000000"/>
                </a:solidFill>
              </a:rPr>
              <a:t>dia</a:t>
            </a: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52" name="Rectangle 40"/>
          <p:cNvSpPr>
            <a:spLocks noChangeArrowheads="1"/>
          </p:cNvSpPr>
          <p:nvPr/>
        </p:nvSpPr>
        <p:spPr bwMode="auto">
          <a:xfrm>
            <a:off x="4038600" y="5113986"/>
            <a:ext cx="76200" cy="533400"/>
          </a:xfrm>
          <a:prstGeom prst="rect">
            <a:avLst/>
          </a:prstGeom>
          <a:solidFill>
            <a:srgbClr val="969696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53" name="Text Box 41"/>
          <p:cNvSpPr txBox="1">
            <a:spLocks noChangeArrowheads="1"/>
          </p:cNvSpPr>
          <p:nvPr/>
        </p:nvSpPr>
        <p:spPr bwMode="auto">
          <a:xfrm>
            <a:off x="3851275" y="5723586"/>
            <a:ext cx="56832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filter</a:t>
            </a: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54" name="Text Box 23"/>
          <p:cNvSpPr txBox="1">
            <a:spLocks noChangeArrowheads="1"/>
          </p:cNvSpPr>
          <p:nvPr/>
        </p:nvSpPr>
        <p:spPr bwMode="auto">
          <a:xfrm>
            <a:off x="2013843" y="4394992"/>
            <a:ext cx="175259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CW Heater Laser</a:t>
            </a: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55" name="Rectangle 24"/>
          <p:cNvSpPr>
            <a:spLocks noChangeArrowheads="1"/>
          </p:cNvSpPr>
          <p:nvPr/>
        </p:nvSpPr>
        <p:spPr bwMode="auto">
          <a:xfrm>
            <a:off x="1911014" y="4313886"/>
            <a:ext cx="1879936" cy="5334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56" name="TextBox 55"/>
          <p:cNvSpPr txBox="1"/>
          <p:nvPr/>
        </p:nvSpPr>
        <p:spPr>
          <a:xfrm>
            <a:off x="207399" y="6435146"/>
            <a:ext cx="842440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Fischer et al., “Absorption and scattering of 1.06 um laser radiation from oceanic aerosols,” Appl. Optics 48, 2009.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140850269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xmlns:mv="urn:schemas-microsoft-com:mac:vml" xmlns:mc="http://schemas.openxmlformats.org/markup-compatibility/2006" id="{9F68122F-E55C-4C46-B7EF-65F305F626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7565" y="90708"/>
            <a:ext cx="7886700" cy="607961"/>
          </a:xfrm>
        </p:spPr>
        <p:txBody>
          <a:bodyPr>
            <a:normAutofit fontScale="90000"/>
          </a:bodyPr>
          <a:lstStyle/>
          <a:p>
            <a:r>
              <a:rPr lang="en-US" sz="2000" dirty="0" smtClean="0">
                <a:solidFill>
                  <a:srgbClr val="000090"/>
                </a:solidFill>
              </a:rPr>
              <a:t>BNL Experiment – short-pulse (sub-</a:t>
            </a:r>
            <a:r>
              <a:rPr lang="en-US" sz="2000" dirty="0" err="1" smtClean="0">
                <a:solidFill>
                  <a:srgbClr val="000090"/>
                </a:solidFill>
              </a:rPr>
              <a:t>nsec</a:t>
            </a:r>
            <a:r>
              <a:rPr lang="en-US" sz="2000" dirty="0" smtClean="0">
                <a:solidFill>
                  <a:srgbClr val="000090"/>
                </a:solidFill>
              </a:rPr>
              <a:t>) shattering of water droplets</a:t>
            </a:r>
            <a:endParaRPr lang="en-US" sz="2000" dirty="0">
              <a:solidFill>
                <a:srgbClr val="000090"/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="" xmlns:a16="http://schemas.microsoft.com/office/drawing/2014/main" xmlns:mv="urn:schemas-microsoft-com:mac:vml" xmlns:mc="http://schemas.openxmlformats.org/markup-compatibility/2006" id="{ABFFB627-561C-7349-A0E7-BA4D7B975F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075565" y="6492875"/>
            <a:ext cx="2057400" cy="365125"/>
          </a:xfrm>
        </p:spPr>
        <p:txBody>
          <a:bodyPr/>
          <a:lstStyle/>
          <a:p>
            <a:fld id="{52714D9F-8CCB-344B-810D-0FA6763E5B69}" type="slidenum">
              <a:rPr lang="en-US" smtClean="0"/>
              <a:pPr/>
              <a:t>6</a:t>
            </a:fld>
            <a:endParaRPr lang="en-US" dirty="0"/>
          </a:p>
        </p:txBody>
      </p:sp>
      <p:sp>
        <p:nvSpPr>
          <p:cNvPr id="30" name="Rectangle 4"/>
          <p:cNvSpPr>
            <a:spLocks noChangeArrowheads="1"/>
          </p:cNvSpPr>
          <p:nvPr/>
        </p:nvSpPr>
        <p:spPr bwMode="auto">
          <a:xfrm>
            <a:off x="4933950" y="2294586"/>
            <a:ext cx="457200" cy="1752600"/>
          </a:xfrm>
          <a:prstGeom prst="rect">
            <a:avLst/>
          </a:prstGeom>
          <a:solidFill>
            <a:srgbClr val="B0EA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32" name="Line 13"/>
          <p:cNvSpPr>
            <a:spLocks noChangeShapeType="1"/>
          </p:cNvSpPr>
          <p:nvPr/>
        </p:nvSpPr>
        <p:spPr bwMode="auto">
          <a:xfrm>
            <a:off x="5086350" y="1913585"/>
            <a:ext cx="19050" cy="3232233"/>
          </a:xfrm>
          <a:prstGeom prst="line">
            <a:avLst/>
          </a:prstGeom>
          <a:noFill/>
          <a:ln w="50800">
            <a:solidFill>
              <a:srgbClr val="CC3300"/>
            </a:solidFill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33" name="Rectangle 15"/>
          <p:cNvSpPr>
            <a:spLocks noChangeArrowheads="1"/>
          </p:cNvSpPr>
          <p:nvPr/>
        </p:nvSpPr>
        <p:spPr bwMode="auto">
          <a:xfrm>
            <a:off x="4890963" y="5162918"/>
            <a:ext cx="424566" cy="381000"/>
          </a:xfrm>
          <a:prstGeom prst="rect">
            <a:avLst/>
          </a:prstGeom>
          <a:solidFill>
            <a:srgbClr val="969696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35" name="Line 18"/>
          <p:cNvSpPr>
            <a:spLocks noChangeShapeType="1"/>
          </p:cNvSpPr>
          <p:nvPr/>
        </p:nvSpPr>
        <p:spPr bwMode="auto">
          <a:xfrm>
            <a:off x="5086350" y="1532586"/>
            <a:ext cx="0" cy="3238500"/>
          </a:xfrm>
          <a:prstGeom prst="line">
            <a:avLst/>
          </a:prstGeom>
          <a:noFill/>
          <a:ln w="19050">
            <a:solidFill>
              <a:srgbClr val="1CCC22"/>
            </a:solidFill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36" name="Line 19"/>
          <p:cNvSpPr>
            <a:spLocks noChangeShapeType="1"/>
          </p:cNvSpPr>
          <p:nvPr/>
        </p:nvSpPr>
        <p:spPr bwMode="auto">
          <a:xfrm flipH="1">
            <a:off x="5105400" y="1532586"/>
            <a:ext cx="1524000" cy="0"/>
          </a:xfrm>
          <a:prstGeom prst="line">
            <a:avLst/>
          </a:prstGeom>
          <a:noFill/>
          <a:ln w="19050">
            <a:solidFill>
              <a:srgbClr val="1CCC22"/>
            </a:solidFill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37" name="Text Box 20"/>
          <p:cNvSpPr txBox="1">
            <a:spLocks noChangeArrowheads="1"/>
          </p:cNvSpPr>
          <p:nvPr/>
        </p:nvSpPr>
        <p:spPr bwMode="auto">
          <a:xfrm>
            <a:off x="2831135" y="2855787"/>
            <a:ext cx="1919629" cy="8617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Aerosol </a:t>
            </a:r>
            <a:r>
              <a:rPr kumimoji="0" lang="en-US" sz="18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Generator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600" kern="0" dirty="0" smtClean="0">
                <a:solidFill>
                  <a:sysClr val="windowText" lastClr="000000"/>
                </a:solidFill>
              </a:rPr>
              <a:t>L = 100 cm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ID = 10 cm</a:t>
            </a:r>
            <a:endParaRPr kumimoji="0" lang="en-US" sz="16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39" name="Text Box 23"/>
          <p:cNvSpPr txBox="1">
            <a:spLocks noChangeArrowheads="1"/>
          </p:cNvSpPr>
          <p:nvPr/>
        </p:nvSpPr>
        <p:spPr bwMode="auto">
          <a:xfrm>
            <a:off x="6699597" y="1347920"/>
            <a:ext cx="1668283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CW Probe </a:t>
            </a: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Laser</a:t>
            </a:r>
          </a:p>
        </p:txBody>
      </p:sp>
      <p:sp>
        <p:nvSpPr>
          <p:cNvPr id="40" name="Rectangle 24"/>
          <p:cNvSpPr>
            <a:spLocks noChangeArrowheads="1"/>
          </p:cNvSpPr>
          <p:nvPr/>
        </p:nvSpPr>
        <p:spPr bwMode="auto">
          <a:xfrm>
            <a:off x="6629400" y="1265886"/>
            <a:ext cx="1879936" cy="5334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43" name="Text Box 28"/>
          <p:cNvSpPr txBox="1">
            <a:spLocks noChangeArrowheads="1"/>
          </p:cNvSpPr>
          <p:nvPr/>
        </p:nvSpPr>
        <p:spPr bwMode="auto">
          <a:xfrm>
            <a:off x="989978" y="4500718"/>
            <a:ext cx="2270427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Scattering Diagnostics</a:t>
            </a: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44" name="Rectangle 29"/>
          <p:cNvSpPr>
            <a:spLocks noChangeArrowheads="1"/>
          </p:cNvSpPr>
          <p:nvPr/>
        </p:nvSpPr>
        <p:spPr bwMode="auto">
          <a:xfrm>
            <a:off x="3293393" y="4507521"/>
            <a:ext cx="256898" cy="527130"/>
          </a:xfrm>
          <a:prstGeom prst="rect">
            <a:avLst/>
          </a:prstGeom>
          <a:solidFill>
            <a:srgbClr val="1CCC22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45" name="Line 31"/>
          <p:cNvSpPr>
            <a:spLocks noChangeShapeType="1"/>
          </p:cNvSpPr>
          <p:nvPr/>
        </p:nvSpPr>
        <p:spPr bwMode="auto">
          <a:xfrm flipH="1">
            <a:off x="3807669" y="1913586"/>
            <a:ext cx="1295400" cy="0"/>
          </a:xfrm>
          <a:prstGeom prst="line">
            <a:avLst/>
          </a:prstGeom>
          <a:noFill/>
          <a:ln w="50800">
            <a:solidFill>
              <a:srgbClr val="CC3300"/>
            </a:solidFill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46" name="Text Box 33"/>
          <p:cNvSpPr txBox="1">
            <a:spLocks noChangeArrowheads="1"/>
          </p:cNvSpPr>
          <p:nvPr/>
        </p:nvSpPr>
        <p:spPr bwMode="auto">
          <a:xfrm>
            <a:off x="4023689" y="5624109"/>
            <a:ext cx="14541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Beam Dump</a:t>
            </a:r>
          </a:p>
        </p:txBody>
      </p:sp>
      <p:sp>
        <p:nvSpPr>
          <p:cNvPr id="47" name="Text Box 34"/>
          <p:cNvSpPr txBox="1">
            <a:spLocks noChangeArrowheads="1"/>
          </p:cNvSpPr>
          <p:nvPr/>
        </p:nvSpPr>
        <p:spPr bwMode="auto">
          <a:xfrm>
            <a:off x="5813323" y="2671121"/>
            <a:ext cx="211969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Aerosol </a:t>
            </a:r>
            <a:r>
              <a:rPr kumimoji="0" lang="en-US" sz="18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Flow (down)</a:t>
            </a: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48" name="Line 35"/>
          <p:cNvSpPr>
            <a:spLocks noChangeShapeType="1"/>
          </p:cNvSpPr>
          <p:nvPr/>
        </p:nvSpPr>
        <p:spPr bwMode="auto">
          <a:xfrm>
            <a:off x="5562600" y="2827986"/>
            <a:ext cx="0" cy="99060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49" name="Rectangle 36"/>
          <p:cNvSpPr>
            <a:spLocks noChangeArrowheads="1"/>
          </p:cNvSpPr>
          <p:nvPr/>
        </p:nvSpPr>
        <p:spPr bwMode="auto">
          <a:xfrm>
            <a:off x="5257800" y="4504386"/>
            <a:ext cx="914400" cy="381000"/>
          </a:xfrm>
          <a:prstGeom prst="rect">
            <a:avLst/>
          </a:prstGeom>
          <a:solidFill>
            <a:srgbClr val="B0EA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50" name="Rectangle 37"/>
          <p:cNvSpPr>
            <a:spLocks noChangeArrowheads="1"/>
          </p:cNvSpPr>
          <p:nvPr/>
        </p:nvSpPr>
        <p:spPr bwMode="auto">
          <a:xfrm>
            <a:off x="5257800" y="4123386"/>
            <a:ext cx="76200" cy="381000"/>
          </a:xfrm>
          <a:prstGeom prst="rect">
            <a:avLst/>
          </a:prstGeom>
          <a:solidFill>
            <a:srgbClr val="0000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51" name="Text Box 38"/>
          <p:cNvSpPr txBox="1">
            <a:spLocks noChangeArrowheads="1"/>
          </p:cNvSpPr>
          <p:nvPr/>
        </p:nvSpPr>
        <p:spPr bwMode="auto">
          <a:xfrm>
            <a:off x="5715000" y="4955316"/>
            <a:ext cx="1465065" cy="6155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Aerosol </a:t>
            </a:r>
            <a:r>
              <a:rPr kumimoji="0" lang="en-US" sz="1800" b="0" i="0" u="none" strike="noStrike" kern="0" cap="none" spc="0" normalizeH="0" baseline="0" noProof="0" dirty="0" err="1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Sizer</a:t>
            </a:r>
            <a:endParaRPr kumimoji="0" lang="en-US" sz="1800" b="0" i="0" u="none" strike="noStrike" kern="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600" kern="0" dirty="0" smtClean="0">
                <a:solidFill>
                  <a:sysClr val="windowText" lastClr="000000"/>
                </a:solidFill>
              </a:rPr>
              <a:t>0.3 – 20 um </a:t>
            </a:r>
            <a:r>
              <a:rPr lang="en-US" sz="1600" kern="0" dirty="0" err="1" smtClean="0">
                <a:solidFill>
                  <a:sysClr val="windowText" lastClr="000000"/>
                </a:solidFill>
              </a:rPr>
              <a:t>dia</a:t>
            </a:r>
            <a:endParaRPr kumimoji="0" lang="en-US" sz="16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54" name="Text Box 23"/>
          <p:cNvSpPr txBox="1">
            <a:spLocks noChangeArrowheads="1"/>
          </p:cNvSpPr>
          <p:nvPr/>
        </p:nvSpPr>
        <p:spPr bwMode="auto">
          <a:xfrm>
            <a:off x="1952474" y="1728920"/>
            <a:ext cx="1795083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Pulsed CO</a:t>
            </a:r>
            <a:r>
              <a:rPr kumimoji="0" lang="en-US" sz="1800" b="0" i="0" u="none" strike="noStrike" kern="0" cap="none" spc="0" normalizeH="0" baseline="-2500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2</a:t>
            </a:r>
            <a:r>
              <a:rPr kumimoji="0" lang="en-US" sz="18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 Laser</a:t>
            </a: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55" name="Rectangle 24"/>
          <p:cNvSpPr>
            <a:spLocks noChangeArrowheads="1"/>
          </p:cNvSpPr>
          <p:nvPr/>
        </p:nvSpPr>
        <p:spPr bwMode="auto">
          <a:xfrm>
            <a:off x="1902992" y="1646886"/>
            <a:ext cx="1879936" cy="5334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28" name="Line 19"/>
          <p:cNvSpPr>
            <a:spLocks noChangeShapeType="1"/>
          </p:cNvSpPr>
          <p:nvPr/>
        </p:nvSpPr>
        <p:spPr bwMode="auto">
          <a:xfrm flipH="1">
            <a:off x="3562350" y="4771086"/>
            <a:ext cx="1524000" cy="0"/>
          </a:xfrm>
          <a:prstGeom prst="line">
            <a:avLst/>
          </a:prstGeom>
          <a:noFill/>
          <a:ln w="19050">
            <a:solidFill>
              <a:srgbClr val="1CCC22"/>
            </a:solidFill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24" name="Text Box 33"/>
          <p:cNvSpPr txBox="1">
            <a:spLocks noChangeArrowheads="1"/>
          </p:cNvSpPr>
          <p:nvPr/>
        </p:nvSpPr>
        <p:spPr bwMode="auto">
          <a:xfrm>
            <a:off x="6283021" y="1813573"/>
            <a:ext cx="2394405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LWIR, MWIR, SWIR, visible</a:t>
            </a:r>
            <a:endParaRPr kumimoji="0" lang="en-US" sz="16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25" name="Title 1"/>
          <p:cNvSpPr txBox="1">
            <a:spLocks/>
          </p:cNvSpPr>
          <p:nvPr/>
        </p:nvSpPr>
        <p:spPr>
          <a:xfrm>
            <a:off x="-762113" y="6040648"/>
            <a:ext cx="7772400" cy="602019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285750" marR="0" lvl="0" indent="-28575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lang="en-US" dirty="0" smtClean="0">
                <a:solidFill>
                  <a:srgbClr val="000090"/>
                </a:solidFill>
                <a:latin typeface="+mj-lt"/>
                <a:ea typeface="+mj-ea"/>
                <a:cs typeface="+mj-cs"/>
              </a:rPr>
              <a:t>Use collimated beam through interaction tube</a:t>
            </a:r>
            <a:endParaRPr kumimoji="0" lang="en-US" b="0" i="0" u="none" strike="noStrike" kern="1200" cap="none" spc="0" normalizeH="0" baseline="0" noProof="0" dirty="0" smtClean="0">
              <a:ln>
                <a:noFill/>
              </a:ln>
              <a:solidFill>
                <a:srgbClr val="00009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40850269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="" xmlns:a16="http://schemas.microsoft.com/office/drawing/2014/main" xmlns:mv="urn:schemas-microsoft-com:mac:vml" xmlns:mc="http://schemas.openxmlformats.org/markup-compatibility/2006" id="{BCEA7E58-CEF0-C547-A556-7377DF03EE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714D9F-8CCB-344B-810D-0FA6763E5B69}" type="slidenum">
              <a:rPr lang="en-US" smtClean="0"/>
              <a:pPr/>
              <a:t>7</a:t>
            </a:fld>
            <a:endParaRPr lang="en-US"/>
          </a:p>
        </p:txBody>
      </p:sp>
      <p:sp>
        <p:nvSpPr>
          <p:cNvPr id="6" name="Title 1">
            <a:extLst>
              <a:ext uri="{FF2B5EF4-FFF2-40B4-BE49-F238E27FC236}">
                <a16:creationId xmlns="" xmlns:a16="http://schemas.microsoft.com/office/drawing/2014/main" xmlns:mv="urn:schemas-microsoft-com:mac:vml" xmlns:mc="http://schemas.openxmlformats.org/markup-compatibility/2006" id="{78B0C48E-1911-D44A-933D-5A921DB0D5A5}"/>
              </a:ext>
            </a:extLst>
          </p:cNvPr>
          <p:cNvSpPr txBox="1">
            <a:spLocks/>
          </p:cNvSpPr>
          <p:nvPr/>
        </p:nvSpPr>
        <p:spPr>
          <a:xfrm>
            <a:off x="259938" y="114706"/>
            <a:ext cx="7886700" cy="64919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9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Program Plans </a:t>
            </a:r>
            <a:r>
              <a:rPr kumimoji="0" lang="en-US" sz="2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9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– droplet shattering using OPA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rgbClr val="00009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8" name="Picture 7"/>
          <p:cNvPicPr/>
          <p:nvPr/>
        </p:nvPicPr>
        <p:blipFill>
          <a:blip r:embed="rId2"/>
          <a:srcRect l="8840" t="7840" r="2947" b="2613"/>
          <a:stretch>
            <a:fillRect/>
          </a:stretch>
        </p:blipFill>
        <p:spPr bwMode="auto">
          <a:xfrm>
            <a:off x="1109677" y="1400187"/>
            <a:ext cx="6198967" cy="44146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TextBox 8"/>
          <p:cNvSpPr txBox="1"/>
          <p:nvPr/>
        </p:nvSpPr>
        <p:spPr>
          <a:xfrm>
            <a:off x="3032499" y="1030855"/>
            <a:ext cx="208621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NRL </a:t>
            </a:r>
            <a:r>
              <a:rPr lang="en-US" dirty="0" err="1" smtClean="0"/>
              <a:t>Topas</a:t>
            </a:r>
            <a:r>
              <a:rPr lang="en-US" dirty="0" smtClean="0"/>
              <a:t> OPA laser</a:t>
            </a:r>
            <a:endParaRPr lang="en-US" dirty="0"/>
          </a:p>
        </p:txBody>
      </p:sp>
      <p:sp>
        <p:nvSpPr>
          <p:cNvPr id="10" name="Title 1"/>
          <p:cNvSpPr txBox="1">
            <a:spLocks/>
          </p:cNvSpPr>
          <p:nvPr/>
        </p:nvSpPr>
        <p:spPr>
          <a:xfrm>
            <a:off x="-508569" y="5955982"/>
            <a:ext cx="9455924" cy="602019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285750" marR="0" lvl="0" indent="-28575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lang="en-US" dirty="0" smtClean="0">
                <a:solidFill>
                  <a:srgbClr val="000090"/>
                </a:solidFill>
                <a:latin typeface="+mj-lt"/>
                <a:ea typeface="+mj-ea"/>
                <a:cs typeface="+mj-cs"/>
              </a:rPr>
              <a:t>Perform single-droplet shattering experiments at different IR wavelengths</a:t>
            </a:r>
            <a:endParaRPr kumimoji="0" lang="en-US" b="0" i="0" u="none" strike="noStrike" kern="1200" cap="none" spc="0" normalizeH="0" baseline="0" noProof="0" dirty="0" smtClean="0">
              <a:ln>
                <a:noFill/>
              </a:ln>
              <a:solidFill>
                <a:srgbClr val="00009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525035" y="777533"/>
            <a:ext cx="242232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Pulse length 50 </a:t>
            </a:r>
            <a:r>
              <a:rPr lang="en-US" dirty="0" err="1" smtClean="0"/>
              <a:t>fs</a:t>
            </a:r>
            <a:r>
              <a:rPr lang="en-US" dirty="0" smtClean="0"/>
              <a:t> - </a:t>
            </a:r>
            <a:r>
              <a:rPr lang="en-US" dirty="0" err="1" smtClean="0"/>
              <a:t>psec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932739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xmlns:mv="urn:schemas-microsoft-com:mac:vml" xmlns:mc="http://schemas.openxmlformats.org/markup-compatibility/2006" id="{78B0C48E-1911-D44A-933D-5A921DB0D5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5977" y="140191"/>
            <a:ext cx="7886700" cy="649194"/>
          </a:xfrm>
        </p:spPr>
        <p:txBody>
          <a:bodyPr>
            <a:normAutofit/>
          </a:bodyPr>
          <a:lstStyle/>
          <a:p>
            <a:r>
              <a:rPr lang="en-US" sz="2400" dirty="0" smtClean="0">
                <a:solidFill>
                  <a:srgbClr val="000090"/>
                </a:solidFill>
              </a:rPr>
              <a:t>Program Plans </a:t>
            </a:r>
            <a:r>
              <a:rPr lang="en-US" sz="2000" dirty="0" smtClean="0">
                <a:solidFill>
                  <a:srgbClr val="000090"/>
                </a:solidFill>
              </a:rPr>
              <a:t>– droplet shattering using IR lasers</a:t>
            </a:r>
            <a:endParaRPr lang="en-US" sz="2000" dirty="0">
              <a:solidFill>
                <a:srgbClr val="000090"/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="" xmlns:a16="http://schemas.microsoft.com/office/drawing/2014/main" xmlns:mv="urn:schemas-microsoft-com:mac:vml" xmlns:mc="http://schemas.openxmlformats.org/markup-compatibility/2006" id="{BCEA7E58-CEF0-C547-A556-7377DF03EE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714D9F-8CCB-344B-810D-0FA6763E5B69}" type="slidenum">
              <a:rPr lang="en-US" smtClean="0"/>
              <a:pPr/>
              <a:t>8</a:t>
            </a:fld>
            <a:endParaRPr lang="en-US"/>
          </a:p>
        </p:txBody>
      </p:sp>
      <p:sp>
        <p:nvSpPr>
          <p:cNvPr id="3" name="TextBox 2"/>
          <p:cNvSpPr txBox="1"/>
          <p:nvPr/>
        </p:nvSpPr>
        <p:spPr>
          <a:xfrm>
            <a:off x="580685" y="963469"/>
            <a:ext cx="81910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/>
              <a:t>Year 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26141" y="3747563"/>
            <a:ext cx="81910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/>
              <a:t>Year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93505" y="1515979"/>
            <a:ext cx="685759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/>
              <a:t>Vary aerosol parameters at NRL		1-2</a:t>
            </a:r>
          </a:p>
          <a:p>
            <a:r>
              <a:rPr lang="en-US" sz="2000" dirty="0" smtClean="0"/>
              <a:t>Test probe lasers and diagnostics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912224" y="2422432"/>
            <a:ext cx="651932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/>
              <a:t>Conduct laser-aerosol tests at BNL		3-4</a:t>
            </a:r>
          </a:p>
          <a:p>
            <a:r>
              <a:rPr lang="en-US" sz="2000" dirty="0" smtClean="0"/>
              <a:t>Modify set-up as needed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912224" y="4350774"/>
            <a:ext cx="683887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/>
              <a:t>Generate single droplets at NRL		1-4</a:t>
            </a:r>
          </a:p>
          <a:p>
            <a:r>
              <a:rPr lang="en-US" sz="2000" dirty="0" smtClean="0"/>
              <a:t>Shatter single droplets using OPA laser 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211600" y="963469"/>
            <a:ext cx="100540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/>
              <a:t>Quarter</a:t>
            </a:r>
          </a:p>
        </p:txBody>
      </p:sp>
    </p:spTree>
    <p:extLst>
      <p:ext uri="{BB962C8B-B14F-4D97-AF65-F5344CB8AC3E}">
        <p14:creationId xmlns:p14="http://schemas.microsoft.com/office/powerpoint/2010/main" val="42932739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736700" y="925694"/>
            <a:ext cx="7890485" cy="51398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i="1" dirty="0">
                <a:solidFill>
                  <a:srgbClr val="000000"/>
                </a:solidFill>
                <a:effectLst/>
                <a:latin typeface="Calibri" charset="0"/>
              </a:rPr>
              <a:t>The following options are available at the laser source. </a:t>
            </a:r>
            <a:endParaRPr lang="en-US" sz="1400" i="1" dirty="0" smtClean="0">
              <a:solidFill>
                <a:srgbClr val="000000"/>
              </a:solidFill>
              <a:effectLst/>
              <a:latin typeface="Calibri" charset="0"/>
            </a:endParaRPr>
          </a:p>
          <a:p>
            <a:endParaRPr lang="en-US" sz="1400" b="1" dirty="0">
              <a:solidFill>
                <a:srgbClr val="000000"/>
              </a:solidFill>
              <a:latin typeface="Calibri" charset="0"/>
            </a:endParaRPr>
          </a:p>
          <a:p>
            <a:r>
              <a:rPr lang="en-US" sz="1500" b="1" i="0" dirty="0">
                <a:solidFill>
                  <a:srgbClr val="000000"/>
                </a:solidFill>
                <a:effectLst/>
                <a:latin typeface="Calibri" charset="0"/>
              </a:rPr>
              <a:t>OPTION 1 (full power, ~1 shot per minute)</a:t>
            </a:r>
            <a:br>
              <a:rPr lang="en-US" sz="1500" b="1" i="0" dirty="0">
                <a:solidFill>
                  <a:srgbClr val="000000"/>
                </a:solidFill>
                <a:effectLst/>
                <a:latin typeface="Calibri" charset="0"/>
              </a:rPr>
            </a:br>
            <a:r>
              <a:rPr lang="en-US" sz="1500" b="1" dirty="0">
                <a:solidFill>
                  <a:srgbClr val="000000"/>
                </a:solidFill>
                <a:latin typeface="Calibri" charset="0"/>
              </a:rPr>
              <a:t>isotopic</a:t>
            </a:r>
            <a:r>
              <a:rPr lang="en-US" sz="1500" b="1" i="0" dirty="0">
                <a:solidFill>
                  <a:srgbClr val="000000"/>
                </a:solidFill>
                <a:effectLst/>
                <a:latin typeface="Calibri" charset="0"/>
              </a:rPr>
              <a:t> gas in final amplifier</a:t>
            </a:r>
            <a:r>
              <a:rPr lang="en-US" sz="1500" dirty="0"/>
              <a:t/>
            </a:r>
            <a:br>
              <a:rPr lang="en-US" sz="1500" dirty="0"/>
            </a:br>
            <a:r>
              <a:rPr lang="en-US" sz="1500" b="0" i="0" dirty="0">
                <a:solidFill>
                  <a:srgbClr val="000000"/>
                </a:solidFill>
                <a:effectLst/>
                <a:latin typeface="Calibri" charset="0"/>
              </a:rPr>
              <a:t>2 TW max (2 ps, 4 J, single pulse)</a:t>
            </a:r>
            <a:r>
              <a:rPr lang="en-US" sz="1500" dirty="0"/>
              <a:t/>
            </a:r>
            <a:br>
              <a:rPr lang="en-US" sz="1500" dirty="0"/>
            </a:br>
            <a:r>
              <a:rPr lang="en-US" sz="1500" b="0" i="0" dirty="0" smtClean="0">
                <a:solidFill>
                  <a:srgbClr val="000000"/>
                </a:solidFill>
                <a:effectLst/>
                <a:latin typeface="Calibri" charset="0"/>
              </a:rPr>
              <a:t>9.25 </a:t>
            </a:r>
            <a:r>
              <a:rPr lang="en-US" sz="1500" b="0" i="0" dirty="0">
                <a:solidFill>
                  <a:srgbClr val="000000"/>
                </a:solidFill>
                <a:effectLst/>
                <a:latin typeface="Calibri" charset="0"/>
              </a:rPr>
              <a:t>um</a:t>
            </a:r>
            <a:r>
              <a:rPr lang="en-US" sz="1500" dirty="0"/>
              <a:t/>
            </a:r>
            <a:br>
              <a:rPr lang="en-US" sz="1500" dirty="0"/>
            </a:br>
            <a:r>
              <a:rPr lang="en-US" sz="1500" b="0" i="0" dirty="0">
                <a:solidFill>
                  <a:srgbClr val="000000"/>
                </a:solidFill>
                <a:effectLst/>
                <a:latin typeface="Calibri" charset="0"/>
              </a:rPr>
              <a:t>M^2 </a:t>
            </a:r>
            <a:r>
              <a:rPr lang="en-US" sz="1500" b="0" i="0" dirty="0" smtClean="0">
                <a:solidFill>
                  <a:srgbClr val="000000"/>
                </a:solidFill>
                <a:effectLst/>
                <a:latin typeface="Calibri" charset="0"/>
              </a:rPr>
              <a:t>~ 2</a:t>
            </a:r>
            <a:r>
              <a:rPr lang="en-US" sz="1500" dirty="0"/>
              <a:t/>
            </a:r>
            <a:br>
              <a:rPr lang="en-US" sz="1500" dirty="0"/>
            </a:br>
            <a:r>
              <a:rPr lang="en-US" sz="1500" b="0" i="0" dirty="0">
                <a:solidFill>
                  <a:srgbClr val="000000"/>
                </a:solidFill>
                <a:effectLst/>
                <a:latin typeface="Calibri" charset="0"/>
              </a:rPr>
              <a:t>linear polarization</a:t>
            </a:r>
            <a:r>
              <a:rPr lang="en-US" sz="1500" dirty="0"/>
              <a:t/>
            </a:r>
            <a:br>
              <a:rPr lang="en-US" sz="1500" dirty="0"/>
            </a:br>
            <a:r>
              <a:rPr lang="en-US" sz="1500" dirty="0"/>
              <a:t/>
            </a:r>
            <a:br>
              <a:rPr lang="en-US" sz="1500" dirty="0"/>
            </a:br>
            <a:r>
              <a:rPr lang="en-US" sz="1500" b="1" i="0" dirty="0">
                <a:solidFill>
                  <a:srgbClr val="000000"/>
                </a:solidFill>
                <a:effectLst/>
                <a:latin typeface="Calibri" charset="0"/>
              </a:rPr>
              <a:t>OPTION 2 (regen only, 1.5 or 3 Hz)</a:t>
            </a:r>
            <a:br>
              <a:rPr lang="en-US" sz="1500" b="1" i="0" dirty="0">
                <a:solidFill>
                  <a:srgbClr val="000000"/>
                </a:solidFill>
                <a:effectLst/>
                <a:latin typeface="Calibri" charset="0"/>
              </a:rPr>
            </a:br>
            <a:r>
              <a:rPr lang="en-US" sz="1500" b="0" i="0" dirty="0">
                <a:solidFill>
                  <a:srgbClr val="000000"/>
                </a:solidFill>
                <a:effectLst/>
                <a:latin typeface="Calibri" charset="0"/>
              </a:rPr>
              <a:t>3 GW max (2 ps, 6 </a:t>
            </a:r>
            <a:r>
              <a:rPr lang="en-US" sz="1500" b="0" i="0" dirty="0" err="1">
                <a:solidFill>
                  <a:srgbClr val="000000"/>
                </a:solidFill>
                <a:effectLst/>
                <a:latin typeface="Calibri" charset="0"/>
              </a:rPr>
              <a:t>mJ</a:t>
            </a:r>
            <a:r>
              <a:rPr lang="en-US" sz="1500" b="0" i="0" dirty="0">
                <a:solidFill>
                  <a:srgbClr val="000000"/>
                </a:solidFill>
                <a:effectLst/>
                <a:latin typeface="Calibri" charset="0"/>
              </a:rPr>
              <a:t>)</a:t>
            </a:r>
            <a:r>
              <a:rPr lang="en-US" sz="1500" dirty="0"/>
              <a:t/>
            </a:r>
            <a:br>
              <a:rPr lang="en-US" sz="1500" dirty="0"/>
            </a:br>
            <a:r>
              <a:rPr lang="en-US" sz="1500" b="0" i="0" dirty="0">
                <a:solidFill>
                  <a:srgbClr val="000000"/>
                </a:solidFill>
                <a:effectLst/>
                <a:latin typeface="Calibri" charset="0"/>
              </a:rPr>
              <a:t>9.25 um</a:t>
            </a:r>
            <a:r>
              <a:rPr lang="en-US" sz="1500" dirty="0"/>
              <a:t/>
            </a:r>
            <a:br>
              <a:rPr lang="en-US" sz="1500" dirty="0"/>
            </a:br>
            <a:r>
              <a:rPr lang="en-US" sz="1500" b="0" i="0" dirty="0">
                <a:solidFill>
                  <a:srgbClr val="000000"/>
                </a:solidFill>
                <a:effectLst/>
                <a:latin typeface="Calibri" charset="0"/>
              </a:rPr>
              <a:t>M^2 </a:t>
            </a:r>
            <a:r>
              <a:rPr lang="en-US" sz="1500" b="0" i="0" dirty="0" smtClean="0">
                <a:solidFill>
                  <a:srgbClr val="000000"/>
                </a:solidFill>
                <a:effectLst/>
                <a:latin typeface="Calibri" charset="0"/>
              </a:rPr>
              <a:t>~ 1.5</a:t>
            </a:r>
            <a:r>
              <a:rPr lang="en-US" sz="1500" dirty="0"/>
              <a:t/>
            </a:r>
            <a:br>
              <a:rPr lang="en-US" sz="1500" dirty="0"/>
            </a:br>
            <a:r>
              <a:rPr lang="en-US" sz="1500" b="0" i="0" dirty="0">
                <a:solidFill>
                  <a:srgbClr val="000000"/>
                </a:solidFill>
                <a:effectLst/>
                <a:latin typeface="Calibri" charset="0"/>
              </a:rPr>
              <a:t>linear polarization (circular available at slightly reduced power)</a:t>
            </a:r>
          </a:p>
          <a:p>
            <a:endParaRPr lang="en-US" sz="1500" dirty="0">
              <a:solidFill>
                <a:srgbClr val="000000"/>
              </a:solidFill>
              <a:latin typeface="Calibri" charset="0"/>
            </a:endParaRPr>
          </a:p>
          <a:p>
            <a:r>
              <a:rPr lang="en-US" sz="1500" i="1" dirty="0">
                <a:solidFill>
                  <a:srgbClr val="000000"/>
                </a:solidFill>
                <a:latin typeface="Calibri" charset="0"/>
              </a:rPr>
              <a:t>** Please note any specialty laser configurations here *</a:t>
            </a:r>
            <a:r>
              <a:rPr lang="en-US" sz="1500" i="1" dirty="0" smtClean="0">
                <a:solidFill>
                  <a:srgbClr val="000000"/>
                </a:solidFill>
                <a:latin typeface="Calibri" charset="0"/>
              </a:rPr>
              <a:t>*</a:t>
            </a:r>
          </a:p>
          <a:p>
            <a:endParaRPr lang="en-US" sz="1500" i="1" dirty="0" smtClean="0">
              <a:solidFill>
                <a:srgbClr val="000000"/>
              </a:solidFill>
              <a:latin typeface="Calibri" charset="0"/>
            </a:endParaRPr>
          </a:p>
          <a:p>
            <a:r>
              <a:rPr lang="en-US" sz="1600" dirty="0" smtClean="0">
                <a:solidFill>
                  <a:srgbClr val="000090"/>
                </a:solidFill>
                <a:latin typeface="Calibri" charset="0"/>
              </a:rPr>
              <a:t>Pulse length: 60 </a:t>
            </a:r>
            <a:r>
              <a:rPr lang="en-US" sz="1600" dirty="0" err="1" smtClean="0">
                <a:solidFill>
                  <a:srgbClr val="000090"/>
                </a:solidFill>
                <a:latin typeface="Calibri" charset="0"/>
              </a:rPr>
              <a:t>psec</a:t>
            </a:r>
            <a:r>
              <a:rPr lang="en-US" sz="1600" dirty="0" smtClean="0">
                <a:solidFill>
                  <a:srgbClr val="000090"/>
                </a:solidFill>
                <a:latin typeface="Calibri" charset="0"/>
              </a:rPr>
              <a:t>  (2 </a:t>
            </a:r>
            <a:r>
              <a:rPr lang="en-US" sz="1600" dirty="0" err="1" smtClean="0">
                <a:solidFill>
                  <a:srgbClr val="000090"/>
                </a:solidFill>
                <a:latin typeface="Calibri" charset="0"/>
              </a:rPr>
              <a:t>psec</a:t>
            </a:r>
            <a:r>
              <a:rPr lang="en-US" sz="1600" dirty="0" smtClean="0">
                <a:solidFill>
                  <a:srgbClr val="000090"/>
                </a:solidFill>
                <a:latin typeface="Calibri" charset="0"/>
              </a:rPr>
              <a:t>)</a:t>
            </a:r>
          </a:p>
          <a:p>
            <a:r>
              <a:rPr lang="en-US" sz="1600" dirty="0" smtClean="0">
                <a:solidFill>
                  <a:srgbClr val="000090"/>
                </a:solidFill>
                <a:latin typeface="Calibri" charset="0"/>
              </a:rPr>
              <a:t>Vary </a:t>
            </a:r>
            <a:r>
              <a:rPr lang="en-US" sz="1600" dirty="0" err="1" smtClean="0">
                <a:solidFill>
                  <a:srgbClr val="000090"/>
                </a:solidFill>
                <a:latin typeface="Calibri" charset="0"/>
              </a:rPr>
              <a:t>fluence</a:t>
            </a:r>
            <a:r>
              <a:rPr lang="en-US" sz="1600" dirty="0" smtClean="0">
                <a:solidFill>
                  <a:srgbClr val="000090"/>
                </a:solidFill>
                <a:latin typeface="Calibri" charset="0"/>
              </a:rPr>
              <a:t> ~ J/cm</a:t>
            </a:r>
            <a:r>
              <a:rPr lang="en-US" sz="1600" baseline="30000" dirty="0" smtClean="0">
                <a:solidFill>
                  <a:srgbClr val="000090"/>
                </a:solidFill>
                <a:latin typeface="Calibri" charset="0"/>
              </a:rPr>
              <a:t>2</a:t>
            </a:r>
            <a:r>
              <a:rPr lang="en-US" sz="1600" dirty="0" smtClean="0">
                <a:solidFill>
                  <a:srgbClr val="000090"/>
                </a:solidFill>
                <a:latin typeface="Calibri" charset="0"/>
              </a:rPr>
              <a:t> </a:t>
            </a:r>
          </a:p>
          <a:p>
            <a:r>
              <a:rPr lang="en-US" sz="1600" dirty="0" smtClean="0">
                <a:solidFill>
                  <a:srgbClr val="000090"/>
                </a:solidFill>
                <a:latin typeface="Calibri" charset="0"/>
              </a:rPr>
              <a:t>Beam diameter ~ few cm</a:t>
            </a:r>
          </a:p>
          <a:p>
            <a:endParaRPr lang="en-US" sz="1500" dirty="0"/>
          </a:p>
          <a:p>
            <a:r>
              <a:rPr lang="en-US" sz="1500" dirty="0">
                <a:solidFill>
                  <a:srgbClr val="000000"/>
                </a:solidFill>
                <a:latin typeface="Calibri" charset="0"/>
              </a:rPr>
              <a:t>Interaction Point location: Laser </a:t>
            </a:r>
            <a:r>
              <a:rPr lang="en-US" sz="1500" dirty="0" smtClean="0">
                <a:solidFill>
                  <a:srgbClr val="000000"/>
                </a:solidFill>
                <a:latin typeface="Calibri" charset="0"/>
              </a:rPr>
              <a:t>room</a:t>
            </a:r>
            <a:endParaRPr lang="en-US" sz="1500" i="1" dirty="0">
              <a:solidFill>
                <a:srgbClr val="000000"/>
              </a:solidFill>
              <a:latin typeface="Calibri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470697" y="203469"/>
            <a:ext cx="319720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rgbClr val="000090"/>
                </a:solidFill>
              </a:rPr>
              <a:t>CO</a:t>
            </a:r>
            <a:r>
              <a:rPr lang="en-US" sz="2400" baseline="-25000" dirty="0">
                <a:solidFill>
                  <a:srgbClr val="000090"/>
                </a:solidFill>
              </a:rPr>
              <a:t>2</a:t>
            </a:r>
            <a:r>
              <a:rPr lang="en-US" sz="2400" dirty="0">
                <a:solidFill>
                  <a:srgbClr val="000090"/>
                </a:solidFill>
              </a:rPr>
              <a:t> Laser Requirements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="" xmlns:a16="http://schemas.microsoft.com/office/drawing/2014/main" xmlns:mv="urn:schemas-microsoft-com:mac:vml" xmlns:mc="http://schemas.openxmlformats.org/markup-compatibility/2006" id="{4087AD8A-0A6B-5044-A80D-EB85B0F30F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066348" y="6522562"/>
            <a:ext cx="2057400" cy="365125"/>
          </a:xfrm>
        </p:spPr>
        <p:txBody>
          <a:bodyPr/>
          <a:lstStyle/>
          <a:p>
            <a:fld id="{52714D9F-8CCB-344B-810D-0FA6763E5B69}" type="slidenum">
              <a:rPr lang="en-US" smtClean="0"/>
              <a:pPr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476097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2226</TotalTime>
  <Words>806</Words>
  <Application>Microsoft Macintosh PowerPoint</Application>
  <PresentationFormat>On-screen Show (4:3)</PresentationFormat>
  <Paragraphs>146</Paragraphs>
  <Slides>15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6" baseType="lpstr">
      <vt:lpstr>Office Theme</vt:lpstr>
      <vt:lpstr>Clearing a path through fog droplets using a  short-pulse (sub-nsec) CO2 laser  Proposal # 304285 </vt:lpstr>
      <vt:lpstr>Scientific Case – Laser vaporization and shattering of fog droplets</vt:lpstr>
      <vt:lpstr>PowerPoint Presentation</vt:lpstr>
      <vt:lpstr>PowerPoint Presentation</vt:lpstr>
      <vt:lpstr>Past Experiment at NRL – cw vaporization of aerosols</vt:lpstr>
      <vt:lpstr>BNL Experiment – short-pulse (sub-nsec) shattering of water droplets</vt:lpstr>
      <vt:lpstr>PowerPoint Presentation</vt:lpstr>
      <vt:lpstr>Program Plans – droplet shattering using IR lasers</vt:lpstr>
      <vt:lpstr>PowerPoint Presentation</vt:lpstr>
      <vt:lpstr>PowerPoint Presentation</vt:lpstr>
      <vt:lpstr>PowerPoint Presentation</vt:lpstr>
      <vt:lpstr>PowerPoint Presentation</vt:lpstr>
      <vt:lpstr>Scientific Case – Laser vaporization and shattering of fog droplets</vt:lpstr>
      <vt:lpstr>Scientific Case – Laser vaporization and shattering of fog droplets</vt:lpstr>
      <vt:lpstr>Experimental Setup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Swinson, Christina</dc:creator>
  <cp:lastModifiedBy>steven gold</cp:lastModifiedBy>
  <cp:revision>107</cp:revision>
  <dcterms:created xsi:type="dcterms:W3CDTF">2018-11-12T20:25:55Z</dcterms:created>
  <dcterms:modified xsi:type="dcterms:W3CDTF">2018-11-14T11:02:31Z</dcterms:modified>
</cp:coreProperties>
</file>