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64" r:id="rId2"/>
    <p:sldId id="274" r:id="rId3"/>
    <p:sldId id="323" r:id="rId4"/>
    <p:sldId id="273" r:id="rId5"/>
    <p:sldId id="261" r:id="rId6"/>
    <p:sldId id="272" r:id="rId7"/>
    <p:sldId id="271" r:id="rId8"/>
    <p:sldId id="265" r:id="rId9"/>
    <p:sldId id="266" r:id="rId10"/>
    <p:sldId id="267" r:id="rId11"/>
    <p:sldId id="328" r:id="rId12"/>
    <p:sldId id="277" r:id="rId13"/>
    <p:sldId id="326" r:id="rId14"/>
    <p:sldId id="279" r:id="rId15"/>
    <p:sldId id="276" r:id="rId16"/>
    <p:sldId id="327" r:id="rId17"/>
    <p:sldId id="325" r:id="rId18"/>
    <p:sldId id="32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1028"/>
  </p:normalViewPr>
  <p:slideViewPr>
    <p:cSldViewPr snapToGrid="0" snapToObjects="1">
      <p:cViewPr varScale="1">
        <p:scale>
          <a:sx n="89" d="100"/>
          <a:sy n="89" d="100"/>
        </p:scale>
        <p:origin x="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6BC5A-C132-7442-8225-06626BEF5CA7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E5C8D-24D3-8045-844B-E4FA1CC62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1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AE 71 </a:t>
            </a:r>
          </a:p>
          <a:p>
            <a:r>
              <a:rPr lang="en-US" dirty="0"/>
              <a:t>Dividing the focus into two experiments – </a:t>
            </a:r>
            <a:r>
              <a:rPr lang="en-US" dirty="0" err="1"/>
              <a:t>Rafal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E5C8D-24D3-8045-844B-E4FA1CC62A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4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DLA contribution</a:t>
            </a:r>
          </a:p>
          <a:p>
            <a:r>
              <a:rPr lang="en-US" dirty="0"/>
              <a:t>Threshold effect </a:t>
            </a:r>
          </a:p>
          <a:p>
            <a:r>
              <a:rPr lang="en-US" dirty="0"/>
              <a:t>We have similar electrons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E5C8D-24D3-8045-844B-E4FA1CC62A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21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E5C8D-24D3-8045-844B-E4FA1CC62A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21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latin typeface="Calibri" charset="0"/>
              </a:rPr>
              <a:t>Proton probe enables us to image the evolution of EM fields</a:t>
            </a:r>
          </a:p>
          <a:p>
            <a:endParaRPr lang="en-US" b="1" dirty="0">
              <a:latin typeface="Calibri" charset="0"/>
            </a:endParaRPr>
          </a:p>
          <a:p>
            <a:r>
              <a:rPr lang="en-US" b="1" dirty="0">
                <a:latin typeface="Calibri" charset="0"/>
              </a:rPr>
              <a:t>Add</a:t>
            </a:r>
            <a:r>
              <a:rPr lang="en-US" b="1" baseline="0" dirty="0">
                <a:latin typeface="Calibri" charset="0"/>
              </a:rPr>
              <a:t> energies for the laser pulses </a:t>
            </a:r>
            <a:endParaRPr lang="en-US" b="1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Add something about timing to vary density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7F19CF4-2E84-BF40-AD7C-40B80BBAC15C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56190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21AEE-9887-4744-82D3-C4A0173BCCD5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40F3-A167-7D4D-83C2-0012642A7B5F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DCDC-A567-934B-AD35-12E917AC5032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4C15A-B459-6D45-890B-AE0134B5DF3D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399E-EABB-574E-86EF-AE1C6562125A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FCA2-457F-994C-BA2D-14F0A200FA93}" type="datetime1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1E726-1050-D94D-A403-11D0B3F2ACF8}" type="datetime1">
              <a:rPr lang="en-US" smtClean="0"/>
              <a:t>11/13/18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019B-768C-4949-B9B7-7580A1982FA4}" type="datetime1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BDF3-BFC8-4F43-95A3-977200B61043}" type="datetime1">
              <a:rPr lang="en-US" smtClean="0"/>
              <a:t>11/13/18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7F8D4-B9C8-C24D-9040-DDEDBDBDEAEC}" type="datetime1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0C85-11E7-E040-A76D-9B2691358FB2}" type="datetime1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7D25D-2704-9C46-B123-9A5EC1D7DD7D}" type="datetime1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14D9F-8CCB-344B-810D-0FA6763E5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9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5670-3432-6C45-BA13-D53D45EB2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04413"/>
            <a:ext cx="7772400" cy="15055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Direct Measurement of Fields and Radiation in Self-Modulated Plasma Wakefield Regime</a:t>
            </a: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4DE8B-B0AA-B840-A615-59B5CF9D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02037"/>
            <a:ext cx="7772400" cy="10174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Navid Vafaei-Najafabadi</a:t>
            </a:r>
            <a:r>
              <a:rPr lang="en-US" baseline="30000" dirty="0"/>
              <a:t>1</a:t>
            </a:r>
            <a:r>
              <a:rPr lang="en-US" dirty="0"/>
              <a:t>, V. Litvinenko</a:t>
            </a:r>
            <a:r>
              <a:rPr lang="en-US" baseline="30000" dirty="0"/>
              <a:t>1</a:t>
            </a:r>
            <a:r>
              <a:rPr lang="en-US" dirty="0"/>
              <a:t>, R. Samulyak</a:t>
            </a:r>
            <a:r>
              <a:rPr lang="en-US" baseline="30000" dirty="0"/>
              <a:t>1</a:t>
            </a:r>
            <a:r>
              <a:rPr lang="en-US" dirty="0"/>
              <a:t>, M. Downer</a:t>
            </a:r>
            <a:r>
              <a:rPr lang="en-US" baseline="30000" dirty="0"/>
              <a:t>2</a:t>
            </a:r>
          </a:p>
          <a:p>
            <a:r>
              <a:rPr lang="en-US" baseline="30000" dirty="0"/>
              <a:t>1</a:t>
            </a:r>
            <a:r>
              <a:rPr lang="en-US" dirty="0"/>
              <a:t>Stony Brook University</a:t>
            </a:r>
          </a:p>
          <a:p>
            <a:r>
              <a:rPr lang="en-US" baseline="30000" dirty="0"/>
              <a:t>2</a:t>
            </a:r>
            <a:r>
              <a:rPr lang="en-US" dirty="0"/>
              <a:t>University of Texas at Austin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3454A-F5B2-5548-969D-580466435CA7}"/>
              </a:ext>
            </a:extLst>
          </p:cNvPr>
          <p:cNvSpPr txBox="1"/>
          <p:nvPr/>
        </p:nvSpPr>
        <p:spPr>
          <a:xfrm>
            <a:off x="1979232" y="5349875"/>
            <a:ext cx="568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2019 ATF Users Meeting: New Proposal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E4DE8B-B0AA-B840-A615-59B5CF9D7617}"/>
              </a:ext>
            </a:extLst>
          </p:cNvPr>
          <p:cNvSpPr txBox="1">
            <a:spLocks/>
          </p:cNvSpPr>
          <p:nvPr/>
        </p:nvSpPr>
        <p:spPr>
          <a:xfrm>
            <a:off x="1143000" y="4711584"/>
            <a:ext cx="6858000" cy="546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Funding source and status: DOE HEP (Renew)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7024A-8E91-1F40-A319-9336FA821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6095742"/>
            <a:ext cx="1979230" cy="697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BAD75-83B6-9046-9EDE-D314A4A79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012" y="5882909"/>
            <a:ext cx="2068987" cy="909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3219D-216B-AB43-8C25-195F3E84E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381" y="6142078"/>
            <a:ext cx="1273712" cy="650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6E768-66BA-4B4E-BF5A-2EE33D1FC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559" y="6095742"/>
            <a:ext cx="2068987" cy="7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08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0697" y="344579"/>
            <a:ext cx="4962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2019 Experiment Time Estimates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950" y="974957"/>
            <a:ext cx="833697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Run Hours (include setup time in hours estimate): 480</a:t>
            </a:r>
          </a:p>
          <a:p>
            <a:r>
              <a:rPr lang="en-US" dirty="0"/>
              <a:t>Number of electron beam only hours: 120</a:t>
            </a:r>
          </a:p>
          <a:p>
            <a:r>
              <a:rPr lang="en-US" dirty="0"/>
              <a:t>Number of CO</a:t>
            </a:r>
            <a:r>
              <a:rPr lang="en-US" baseline="-25000" dirty="0"/>
              <a:t>2</a:t>
            </a:r>
            <a:r>
              <a:rPr lang="en-US" dirty="0"/>
              <a:t> laser hours delivered to laser experiment hall (”FEL room”): N/A</a:t>
            </a:r>
          </a:p>
          <a:p>
            <a:r>
              <a:rPr lang="en-US" dirty="0"/>
              <a:t>Number of CO</a:t>
            </a:r>
            <a:r>
              <a:rPr lang="en-US" baseline="-25000" dirty="0"/>
              <a:t>2</a:t>
            </a:r>
            <a:r>
              <a:rPr lang="en-US" dirty="0"/>
              <a:t> laser hours, + </a:t>
            </a:r>
            <a:r>
              <a:rPr lang="en-US" dirty="0" err="1"/>
              <a:t>ebeam</a:t>
            </a:r>
            <a:r>
              <a:rPr lang="en-US" dirty="0"/>
              <a:t>, delivered to electron beam experiment hall: 240</a:t>
            </a:r>
          </a:p>
          <a:p>
            <a:endParaRPr lang="en-US" dirty="0"/>
          </a:p>
          <a:p>
            <a:r>
              <a:rPr lang="en-US" dirty="0"/>
              <a:t>Overall % setup time: 30</a:t>
            </a:r>
          </a:p>
          <a:p>
            <a:endParaRPr lang="en-US" dirty="0"/>
          </a:p>
          <a:p>
            <a:r>
              <a:rPr lang="en-US" sz="2000" b="1" dirty="0"/>
              <a:t>Hazards &amp; installation requirements:</a:t>
            </a:r>
          </a:p>
          <a:p>
            <a:r>
              <a:rPr lang="en-US" dirty="0"/>
              <a:t>Large installation (chamber, insertion device </a:t>
            </a:r>
            <a:r>
              <a:rPr lang="en-US" dirty="0" err="1"/>
              <a:t>etc</a:t>
            </a:r>
            <a:r>
              <a:rPr lang="mr-IN" dirty="0"/>
              <a:t>…</a:t>
            </a:r>
            <a:r>
              <a:rPr lang="en-US" dirty="0"/>
              <a:t>): Y (Differential Pumping)</a:t>
            </a:r>
          </a:p>
          <a:p>
            <a:r>
              <a:rPr lang="en-US" dirty="0"/>
              <a:t>Laser use (other than CO</a:t>
            </a:r>
            <a:r>
              <a:rPr lang="en-US" baseline="-25000" dirty="0"/>
              <a:t>2</a:t>
            </a:r>
            <a:r>
              <a:rPr lang="en-US" dirty="0"/>
              <a:t>): Y (See </a:t>
            </a:r>
            <a:r>
              <a:rPr lang="en-US" dirty="0" err="1"/>
              <a:t>Rafal’s</a:t>
            </a:r>
            <a:r>
              <a:rPr lang="en-US" dirty="0"/>
              <a:t> presentation)</a:t>
            </a:r>
          </a:p>
          <a:p>
            <a:r>
              <a:rPr lang="en-US" dirty="0"/>
              <a:t>Cryogens: N</a:t>
            </a:r>
          </a:p>
          <a:p>
            <a:r>
              <a:rPr lang="en-US" dirty="0"/>
              <a:t>Introducing new magnetic elements: N</a:t>
            </a:r>
          </a:p>
          <a:p>
            <a:r>
              <a:rPr lang="en-US" dirty="0"/>
              <a:t>Introducing new materials into the beam path: Y (</a:t>
            </a:r>
            <a:r>
              <a:rPr lang="en-US" dirty="0" err="1"/>
              <a:t>Yag</a:t>
            </a:r>
            <a:r>
              <a:rPr lang="en-US" dirty="0"/>
              <a:t> BPM &amp; Mirror)</a:t>
            </a:r>
          </a:p>
          <a:p>
            <a:r>
              <a:rPr lang="en-US" dirty="0"/>
              <a:t>Any other foreseeable beam line modifications: Y (Permanent magnet chicane for beam compression)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E1FE0-3362-A047-98B2-48C982C6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3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6686-6FB0-A94B-AAF9-66048A15A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 term…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65651-4B2C-4A4A-849F-0440998D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8180"/>
            <a:ext cx="507942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Should the laser at B820 be upgraded with equipment from B920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207CE-8F38-AE44-BF8C-1040485B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194CF-BD5F-B84A-BC75-421FE32AA268}"/>
              </a:ext>
            </a:extLst>
          </p:cNvPr>
          <p:cNvSpPr/>
          <p:nvPr/>
        </p:nvSpPr>
        <p:spPr>
          <a:xfrm>
            <a:off x="688746" y="4205403"/>
            <a:ext cx="7826604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u="sng" dirty="0">
                <a:solidFill>
                  <a:srgbClr val="002060"/>
                </a:solidFill>
                <a:latin typeface="Times New Roman"/>
                <a:cs typeface="Times New Roman"/>
              </a:rPr>
              <a:t>Two parameter sets for LWFA at ATF II.  (C. Joshi)</a:t>
            </a:r>
          </a:p>
          <a:p>
            <a:r>
              <a:rPr lang="en-US" sz="1350" i="1" dirty="0">
                <a:solidFill>
                  <a:srgbClr val="FF0000"/>
                </a:solidFill>
                <a:latin typeface="Times New Roman"/>
                <a:cs typeface="Times New Roman"/>
              </a:rPr>
              <a:t>Laser           Intensity        Dephasing      Energy Gain         Spot       Matched-spot     Rayleigh</a:t>
            </a:r>
            <a:endParaRPr lang="en-US" sz="135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1350" i="1" dirty="0">
                <a:solidFill>
                  <a:srgbClr val="FF0000"/>
                </a:solidFill>
                <a:latin typeface="Times New Roman"/>
                <a:cs typeface="Times New Roman"/>
              </a:rPr>
              <a:t>   a</a:t>
            </a:r>
            <a:r>
              <a:rPr lang="en-US" sz="135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0                     </a:t>
            </a:r>
            <a:r>
              <a:rPr lang="en-US" sz="1350" i="1" dirty="0">
                <a:solidFill>
                  <a:srgbClr val="FF0000"/>
                </a:solidFill>
                <a:latin typeface="Times New Roman"/>
                <a:cs typeface="Times New Roman"/>
              </a:rPr>
              <a:t> (W/cm</a:t>
            </a:r>
            <a:r>
              <a:rPr lang="en-US" sz="1350" i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1350" i="1" dirty="0">
                <a:solidFill>
                  <a:srgbClr val="FF0000"/>
                </a:solidFill>
                <a:latin typeface="Times New Roman"/>
                <a:cs typeface="Times New Roman"/>
              </a:rPr>
              <a:t>)       Length (cm)       MeV                  w</a:t>
            </a:r>
            <a:r>
              <a:rPr lang="en-US" sz="135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sz="1350" i="1" dirty="0">
                <a:solidFill>
                  <a:srgbClr val="FF0000"/>
                </a:solidFill>
                <a:latin typeface="Times New Roman"/>
                <a:cs typeface="Times New Roman"/>
              </a:rPr>
              <a:t> (</a:t>
            </a:r>
            <a:r>
              <a:rPr lang="en-US" sz="135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US" sz="1350" i="1" dirty="0">
                <a:solidFill>
                  <a:srgbClr val="FF0000"/>
                </a:solidFill>
                <a:latin typeface="Times New Roman"/>
                <a:cs typeface="Times New Roman"/>
              </a:rPr>
              <a:t>)    </a:t>
            </a:r>
            <a:r>
              <a:rPr lang="en-US" sz="135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w</a:t>
            </a:r>
            <a:r>
              <a:rPr lang="en-US" sz="1350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lang="en-US" sz="1350" i="1" dirty="0">
                <a:solidFill>
                  <a:srgbClr val="FF0000"/>
                </a:solidFill>
                <a:latin typeface="Times New Roman"/>
                <a:cs typeface="Times New Roman"/>
              </a:rPr>
              <a:t> (</a:t>
            </a:r>
            <a:r>
              <a:rPr lang="en-US" sz="135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US" sz="1350" i="1" dirty="0">
                <a:solidFill>
                  <a:srgbClr val="FF0000"/>
                </a:solidFill>
                <a:latin typeface="Times New Roman"/>
                <a:cs typeface="Times New Roman"/>
              </a:rPr>
              <a:t>)         Length (mm)</a:t>
            </a:r>
            <a:endParaRPr lang="en-US" sz="135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1350" dirty="0">
                <a:solidFill>
                  <a:srgbClr val="FF0000"/>
                </a:solidFill>
                <a:latin typeface="Times New Roman"/>
                <a:cs typeface="Times New Roman"/>
              </a:rPr>
              <a:t>   2               4x10</a:t>
            </a:r>
            <a:r>
              <a:rPr lang="en-US" sz="135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16</a:t>
            </a:r>
            <a:r>
              <a:rPr lang="en-US" sz="1350" dirty="0">
                <a:solidFill>
                  <a:srgbClr val="FF0000"/>
                </a:solidFill>
                <a:latin typeface="Times New Roman"/>
                <a:cs typeface="Times New Roman"/>
              </a:rPr>
              <a:t>              10                    666                     200            150                   12.6</a:t>
            </a:r>
          </a:p>
          <a:p>
            <a:r>
              <a:rPr lang="en-US" sz="1350" dirty="0">
                <a:solidFill>
                  <a:srgbClr val="FF0000"/>
                </a:solidFill>
                <a:latin typeface="Times New Roman"/>
                <a:cs typeface="Times New Roman"/>
              </a:rPr>
              <a:t>   4              1.6x10</a:t>
            </a:r>
            <a:r>
              <a:rPr lang="en-US" sz="135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17</a:t>
            </a:r>
            <a:r>
              <a:rPr lang="en-US" sz="1350" dirty="0">
                <a:solidFill>
                  <a:srgbClr val="FF0000"/>
                </a:solidFill>
                <a:latin typeface="Times New Roman"/>
                <a:cs typeface="Times New Roman"/>
              </a:rPr>
              <a:t>            14                   1332                   100            212                     3.1</a:t>
            </a:r>
          </a:p>
          <a:p>
            <a:pPr algn="just"/>
            <a:endParaRPr lang="en-US" sz="135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1500" dirty="0">
                <a:solidFill>
                  <a:srgbClr val="002060"/>
                </a:solidFill>
                <a:latin typeface="Times New Roman"/>
                <a:cs typeface="Times New Roman"/>
              </a:rPr>
              <a:t>External injection of ~ 10fs x ~ 3μm bunches from the linear accelerator into the plasma accelerator below its self-injection threshold (SBU/BNL)</a:t>
            </a:r>
          </a:p>
          <a:p>
            <a:pPr algn="just"/>
            <a:r>
              <a:rPr lang="en-US" sz="1500" dirty="0">
                <a:solidFill>
                  <a:srgbClr val="002060"/>
                </a:solidFill>
                <a:latin typeface="Times New Roman"/>
                <a:cs typeface="Times New Roman"/>
              </a:rPr>
              <a:t>Simulations of all key LWFA/ injection processes (Tsinghua U/UCLA/SBU)</a:t>
            </a:r>
          </a:p>
          <a:p>
            <a:pPr algn="just"/>
            <a:r>
              <a:rPr lang="en-US" sz="1500" dirty="0">
                <a:solidFill>
                  <a:srgbClr val="002060"/>
                </a:solidFill>
                <a:latin typeface="Times New Roman"/>
                <a:cs typeface="Times New Roman"/>
              </a:rPr>
              <a:t>Diagnostics (UT Austin/ Tsinghua U / BNL)</a:t>
            </a:r>
          </a:p>
          <a:p>
            <a:pPr algn="just"/>
            <a:r>
              <a:rPr lang="en-US" sz="1500" dirty="0">
                <a:solidFill>
                  <a:srgbClr val="002060"/>
                </a:solidFill>
                <a:latin typeface="Times New Roman"/>
                <a:cs typeface="Times New Roman"/>
              </a:rPr>
              <a:t>10 to 100 cm long plasma source with density 5 x 10</a:t>
            </a:r>
            <a:r>
              <a:rPr lang="en-US" sz="1500" baseline="30000" dirty="0">
                <a:solidFill>
                  <a:srgbClr val="002060"/>
                </a:solidFill>
                <a:latin typeface="Times New Roman"/>
                <a:cs typeface="Times New Roman"/>
              </a:rPr>
              <a:t>15</a:t>
            </a:r>
            <a:r>
              <a:rPr lang="en-US" sz="1500" dirty="0">
                <a:solidFill>
                  <a:srgbClr val="002060"/>
                </a:solidFill>
                <a:latin typeface="Times New Roman"/>
                <a:cs typeface="Times New Roman"/>
              </a:rPr>
              <a:t> &lt; n</a:t>
            </a:r>
            <a:r>
              <a:rPr lang="en-US" sz="1500" baseline="-25000" dirty="0">
                <a:solidFill>
                  <a:srgbClr val="002060"/>
                </a:solidFill>
                <a:latin typeface="Times New Roman"/>
                <a:cs typeface="Times New Roman"/>
              </a:rPr>
              <a:t>e</a:t>
            </a:r>
            <a:r>
              <a:rPr lang="en-US" sz="1500" dirty="0">
                <a:solidFill>
                  <a:srgbClr val="002060"/>
                </a:solidFill>
                <a:latin typeface="Times New Roman"/>
                <a:cs typeface="Times New Roman"/>
              </a:rPr>
              <a:t> &lt; 10</a:t>
            </a:r>
            <a:r>
              <a:rPr lang="en-US" sz="1500" baseline="30000" dirty="0">
                <a:solidFill>
                  <a:srgbClr val="002060"/>
                </a:solidFill>
                <a:latin typeface="Times New Roman"/>
                <a:cs typeface="Times New Roman"/>
              </a:rPr>
              <a:t>17</a:t>
            </a:r>
            <a:r>
              <a:rPr lang="en-US" sz="1500" dirty="0">
                <a:solidFill>
                  <a:srgbClr val="002060"/>
                </a:solidFill>
                <a:latin typeface="Times New Roman"/>
                <a:cs typeface="Times New Roman"/>
              </a:rPr>
              <a:t> cm</a:t>
            </a:r>
            <a:r>
              <a:rPr lang="en-US" sz="1500" baseline="30000" dirty="0">
                <a:solidFill>
                  <a:srgbClr val="002060"/>
                </a:solidFill>
                <a:latin typeface="Times New Roman"/>
                <a:cs typeface="Times New Roman"/>
              </a:rPr>
              <a:t>-3</a:t>
            </a:r>
            <a:endParaRPr lang="en-US" sz="15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9C53E-A8EE-3C46-92A9-45098216C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815" y="1904967"/>
            <a:ext cx="3068396" cy="1985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59CA1B-2CC1-314D-B329-8B1DB4A55001}"/>
              </a:ext>
            </a:extLst>
          </p:cNvPr>
          <p:cNvSpPr/>
          <p:nvPr/>
        </p:nvSpPr>
        <p:spPr>
          <a:xfrm>
            <a:off x="6149626" y="3298501"/>
            <a:ext cx="2467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>
                <a:latin typeface="Times New Roman"/>
                <a:cs typeface="Times New Roman"/>
              </a:rPr>
              <a:t>Simulated bubble in plasma density  1.1 x 10</a:t>
            </a:r>
            <a:r>
              <a:rPr lang="en-US" sz="1350" i="1" baseline="30000" dirty="0">
                <a:latin typeface="Times New Roman"/>
                <a:cs typeface="Times New Roman"/>
              </a:rPr>
              <a:t>16 </a:t>
            </a:r>
            <a:r>
              <a:rPr lang="en-US" sz="1350" i="1" dirty="0">
                <a:latin typeface="Times New Roman"/>
                <a:cs typeface="Times New Roman"/>
              </a:rPr>
              <a:t>cm</a:t>
            </a:r>
            <a:r>
              <a:rPr lang="en-US" sz="1350" i="1" baseline="30000" dirty="0">
                <a:latin typeface="Times New Roman"/>
                <a:cs typeface="Times New Roman"/>
              </a:rPr>
              <a:t>-3</a:t>
            </a:r>
            <a:r>
              <a:rPr lang="en-US" sz="1350" i="1" dirty="0">
                <a:latin typeface="Times New Roman"/>
                <a:cs typeface="Times New Roman"/>
              </a:rPr>
              <a:t> ,driven by  500 fsec CO</a:t>
            </a:r>
            <a:r>
              <a:rPr lang="en-US" sz="1350" i="1" baseline="-25000" dirty="0">
                <a:latin typeface="Times New Roman"/>
                <a:cs typeface="Times New Roman"/>
              </a:rPr>
              <a:t>2</a:t>
            </a:r>
            <a:r>
              <a:rPr lang="en-US" sz="1350" i="1" dirty="0">
                <a:latin typeface="Times New Roman"/>
                <a:cs typeface="Times New Roman"/>
              </a:rPr>
              <a:t> laser with a</a:t>
            </a:r>
            <a:r>
              <a:rPr lang="en-US" sz="1350" i="1" baseline="-25000" dirty="0">
                <a:latin typeface="Times New Roman"/>
                <a:cs typeface="Times New Roman"/>
              </a:rPr>
              <a:t>0</a:t>
            </a:r>
            <a:r>
              <a:rPr lang="en-US" sz="1350" i="1" dirty="0">
                <a:latin typeface="Times New Roman"/>
                <a:cs typeface="Times New Roman"/>
              </a:rPr>
              <a:t> =1.4</a:t>
            </a:r>
          </a:p>
          <a:p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Wei Lu</a:t>
            </a:r>
            <a:endParaRPr lang="en-US" sz="135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635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4B5E7D-B4AB-A745-A228-449D56E2C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4905F-6180-B04F-94EF-9D5FF4CE0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93F32-5D7D-C347-83E9-BFB0A7AE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60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F9BE-F3F1-1B48-81EB-AA1672A7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59D3A-C9CC-DF48-81C8-669AE5201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25BB5-3E11-FF4D-87CC-49A960160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CC173-8E9E-5645-B1F6-786851D5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88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4720A3-5C97-0D43-9D4B-C6C9338B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FD9F22-D692-F34E-B33C-220A2467B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BA8F1-674A-0443-A01A-005A2403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DD7F92-00FF-454D-AE1C-23DA24EDB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F040B6-9C6F-724D-B89D-22160444658C}"/>
              </a:ext>
            </a:extLst>
          </p:cNvPr>
          <p:cNvSpPr/>
          <p:nvPr/>
        </p:nvSpPr>
        <p:spPr>
          <a:xfrm>
            <a:off x="6768935" y="6538913"/>
            <a:ext cx="2244436" cy="574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1606C-F0A1-9F42-B38D-4993A4DE6E96}"/>
              </a:ext>
            </a:extLst>
          </p:cNvPr>
          <p:cNvSpPr/>
          <p:nvPr/>
        </p:nvSpPr>
        <p:spPr>
          <a:xfrm>
            <a:off x="-251608" y="6176963"/>
            <a:ext cx="2244436" cy="574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42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output.mp4" descr="outp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4214064" y="705446"/>
            <a:ext cx="4955977" cy="3303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output.mp4" descr="output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-39435" y="705446"/>
            <a:ext cx="4955977" cy="3303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output.mp4" descr="output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4214064" y="3554016"/>
            <a:ext cx="4955977" cy="3303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output.mp4" descr="output.mp4"/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/>
          </a:blip>
          <a:stretch>
            <a:fillRect/>
          </a:stretch>
        </p:blipFill>
        <p:spPr>
          <a:xfrm>
            <a:off x="-39435" y="3554016"/>
            <a:ext cx="4955977" cy="3303984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Rectangle"/>
          <p:cNvSpPr/>
          <p:nvPr/>
        </p:nvSpPr>
        <p:spPr>
          <a:xfrm>
            <a:off x="4916806" y="3491508"/>
            <a:ext cx="3448012" cy="169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63" name="Rectangle"/>
          <p:cNvSpPr/>
          <p:nvPr/>
        </p:nvSpPr>
        <p:spPr>
          <a:xfrm>
            <a:off x="545425" y="3500438"/>
            <a:ext cx="3413025" cy="169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64" name="Evolution of electromagnetic fields and plasma density"/>
          <p:cNvSpPr txBox="1"/>
          <p:nvPr/>
        </p:nvSpPr>
        <p:spPr>
          <a:xfrm>
            <a:off x="967359" y="177290"/>
            <a:ext cx="7209283" cy="3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300"/>
            </a:lvl1pPr>
          </a:lstStyle>
          <a:p>
            <a:r>
              <a:rPr sz="2320" dirty="0"/>
              <a:t>Evolution of electromagnetic fields and plasma density</a:t>
            </a:r>
          </a:p>
        </p:txBody>
      </p:sp>
    </p:spTree>
    <p:extLst>
      <p:ext uri="{BB962C8B-B14F-4D97-AF65-F5344CB8AC3E}">
        <p14:creationId xmlns:p14="http://schemas.microsoft.com/office/powerpoint/2010/main" val="313619608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0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0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0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video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259"/>
                </p:tgtEl>
              </p:cMediaNode>
            </p:video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B2968-E04D-9B41-B769-899791ED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2754-AE1F-5D48-BAA5-ADB1ABB13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65400-D41E-E747-A038-5792FD5E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4E759-694D-5C48-8745-03AAF49B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34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631C6-974C-264E-A147-CBAE4D7E2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9E233-DCE2-A642-AE57-96BCC7D76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CE50A-0262-0C4B-98CB-03A405DD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6E3B9-3689-7D43-B840-216094B3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75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087600" y="18402300"/>
            <a:ext cx="6008688" cy="600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52"/>
                </a:solidFill>
                <a:latin typeface="Nanum gothic"/>
                <a:cs typeface="Nanum gothic"/>
              </a:rPr>
              <a:t>Experiments were conducted on OMEGA EP:</a:t>
            </a:r>
          </a:p>
          <a:p>
            <a:pPr marL="494519" lvl="1" indent="-494519">
              <a:buFont typeface="Wingdings" charset="2"/>
              <a:buChar char="§"/>
              <a:defRPr/>
            </a:pPr>
            <a:endParaRPr lang="en-US" sz="3200" dirty="0">
              <a:solidFill>
                <a:srgbClr val="000052"/>
              </a:solidFill>
              <a:latin typeface="Nanum gothic"/>
              <a:cs typeface="Nanum gothic"/>
            </a:endParaRPr>
          </a:p>
          <a:p>
            <a:pPr marL="494519" lvl="1" indent="-494519"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0052"/>
                </a:solidFill>
                <a:latin typeface="Nanum gothic"/>
                <a:cs typeface="Nanum gothic"/>
              </a:rPr>
              <a:t>A low density plasma was plume generated using a 2.5 ns beam (1200 J)</a:t>
            </a:r>
          </a:p>
          <a:p>
            <a:pPr marL="494519" lvl="1" indent="-494519">
              <a:buFont typeface="Wingdings" charset="2"/>
              <a:buChar char="§"/>
              <a:defRPr/>
            </a:pPr>
            <a:endParaRPr lang="en-US" sz="3200" dirty="0">
              <a:solidFill>
                <a:srgbClr val="000052"/>
              </a:solidFill>
              <a:latin typeface="Nanum gothic"/>
              <a:cs typeface="Nanum gothic"/>
            </a:endParaRPr>
          </a:p>
          <a:p>
            <a:pPr marL="494519" indent="-494519">
              <a:buFont typeface="Wingdings" charset="2"/>
              <a:buChar char="§"/>
              <a:defRPr/>
            </a:pPr>
            <a:r>
              <a:rPr lang="en-US" sz="3200" dirty="0">
                <a:solidFill>
                  <a:srgbClr val="000052"/>
                </a:solidFill>
                <a:latin typeface="Nanum gothic"/>
                <a:cs typeface="Nanum gothic"/>
              </a:rPr>
              <a:t>Main interaction beam was </a:t>
            </a:r>
            <a:r>
              <a:rPr lang="en-CA" sz="3200" dirty="0">
                <a:solidFill>
                  <a:srgbClr val="000052"/>
                </a:solidFill>
                <a:latin typeface="Nanum gothic"/>
                <a:cs typeface="Nanum gothic"/>
              </a:rPr>
              <a:t>~ 1.3 </a:t>
            </a:r>
            <a:r>
              <a:rPr lang="en-CA" sz="3200" dirty="0" err="1">
                <a:solidFill>
                  <a:srgbClr val="000052"/>
                </a:solidFill>
                <a:latin typeface="Nanum gothic"/>
                <a:cs typeface="Nanum gothic"/>
              </a:rPr>
              <a:t>ps</a:t>
            </a:r>
            <a:r>
              <a:rPr lang="en-CA" sz="3200" dirty="0">
                <a:solidFill>
                  <a:srgbClr val="000052"/>
                </a:solidFill>
                <a:latin typeface="Nanum gothic"/>
                <a:cs typeface="Nanum gothic"/>
              </a:rPr>
              <a:t> at 400 J</a:t>
            </a:r>
          </a:p>
          <a:p>
            <a:pPr marL="494519" indent="-494519">
              <a:buFont typeface="Wingdings" charset="2"/>
              <a:buChar char="§"/>
              <a:defRPr/>
            </a:pPr>
            <a:endParaRPr lang="en-CA" sz="3200" dirty="0">
              <a:solidFill>
                <a:srgbClr val="000052"/>
              </a:solidFill>
              <a:latin typeface="Nanum gothic"/>
              <a:cs typeface="Nanum gothic"/>
            </a:endParaRPr>
          </a:p>
          <a:p>
            <a:pPr marL="494519" indent="-494519">
              <a:buFont typeface="Wingdings" charset="2"/>
              <a:buChar char="§"/>
              <a:defRPr/>
            </a:pPr>
            <a:r>
              <a:rPr lang="en-CA" sz="3200" dirty="0">
                <a:solidFill>
                  <a:srgbClr val="000052"/>
                </a:solidFill>
                <a:latin typeface="Nanum gothic"/>
                <a:cs typeface="Nanum gothic"/>
              </a:rPr>
              <a:t>Scanned density by varying timing</a:t>
            </a:r>
            <a:endParaRPr lang="en-US" sz="3200" dirty="0">
              <a:solidFill>
                <a:srgbClr val="000052"/>
              </a:solidFill>
              <a:latin typeface="Nanum gothic"/>
              <a:cs typeface="Nanum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3CAEF1-E5E1-3543-BC17-087E5C62D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03C76-F809-E74E-8C7E-DF303E8B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49125-8587-A34E-B090-D51F309177B4}"/>
              </a:ext>
            </a:extLst>
          </p:cNvPr>
          <p:cNvSpPr txBox="1"/>
          <p:nvPr/>
        </p:nvSpPr>
        <p:spPr>
          <a:xfrm>
            <a:off x="179109" y="4590854"/>
            <a:ext cx="4392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Michigan on LLE Omega EP system (400 J, 1ps, 1um)</a:t>
            </a:r>
          </a:p>
          <a:p>
            <a:r>
              <a:rPr lang="en-US" dirty="0"/>
              <a:t>Private Communication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130E69-FE5B-F641-BF85-966AFB00A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464" y="1795182"/>
            <a:ext cx="4859536" cy="2795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0670D-B39C-254E-8D69-D35CD9C7C445}"/>
              </a:ext>
            </a:extLst>
          </p:cNvPr>
          <p:cNvSpPr txBox="1"/>
          <p:nvPr/>
        </p:nvSpPr>
        <p:spPr>
          <a:xfrm>
            <a:off x="4845377" y="4590854"/>
            <a:ext cx="4119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Simulated x-rays from 100TW, 700 fs, 1um</a:t>
            </a:r>
          </a:p>
          <a:p>
            <a:r>
              <a:rPr lang="en-US" dirty="0"/>
              <a:t>N. </a:t>
            </a:r>
            <a:r>
              <a:rPr lang="en-US" dirty="0" err="1"/>
              <a:t>Lemos</a:t>
            </a:r>
            <a:r>
              <a:rPr lang="en-US" dirty="0"/>
              <a:t>, et al. PPCF </a:t>
            </a:r>
            <a:r>
              <a:rPr lang="en-US" b="1" dirty="0"/>
              <a:t>58 </a:t>
            </a:r>
            <a:r>
              <a:rPr lang="en-US" dirty="0"/>
              <a:t>(2016)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9D379-35C8-E541-9C5C-3B4128AA0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7886700" cy="1207292"/>
          </a:xfrm>
        </p:spPr>
        <p:txBody>
          <a:bodyPr>
            <a:normAutofit fontScale="90000"/>
          </a:bodyPr>
          <a:lstStyle/>
          <a:p>
            <a:r>
              <a:rPr lang="en-US" dirty="0"/>
              <a:t>Radiation generation in </a:t>
            </a:r>
            <a:r>
              <a:rPr lang="en-US" dirty="0" err="1"/>
              <a:t>ps</a:t>
            </a:r>
            <a:r>
              <a:rPr lang="en-US" dirty="0"/>
              <a:t>-long SM-LWFA Regime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76AA48-D8C6-1646-8C3D-A77AEF1070C0}"/>
              </a:ext>
            </a:extLst>
          </p:cNvPr>
          <p:cNvGrpSpPr/>
          <p:nvPr/>
        </p:nvGrpSpPr>
        <p:grpSpPr>
          <a:xfrm>
            <a:off x="2743577" y="2857337"/>
            <a:ext cx="3769661" cy="3963118"/>
            <a:chOff x="13368" y="1161952"/>
            <a:chExt cx="3324971" cy="3627437"/>
          </a:xfrm>
        </p:grpSpPr>
        <p:sp>
          <p:nvSpPr>
            <p:cNvPr id="12" name="Title 25">
              <a:extLst>
                <a:ext uri="{FF2B5EF4-FFF2-40B4-BE49-F238E27FC236}">
                  <a16:creationId xmlns:a16="http://schemas.microsoft.com/office/drawing/2014/main" id="{760A4AF6-6948-6643-8BCA-49D7B8E7694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4602" y="3359052"/>
              <a:ext cx="3233737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chemeClr val="tx2"/>
                  </a:solidFill>
                  <a:latin typeface="Nanum Gothic"/>
                  <a:cs typeface="Nanum Gothic"/>
                </a:rPr>
                <a:t>Proton probing images of early time channel formation for the 750 J, 8.4 ps pulse interaction</a:t>
              </a:r>
              <a:br>
                <a:rPr lang="en-US" sz="1600" dirty="0">
                  <a:solidFill>
                    <a:schemeClr val="tx2"/>
                  </a:solidFill>
                  <a:latin typeface="Nanum Gothic"/>
                  <a:cs typeface="Nanum Gothic"/>
                </a:rPr>
              </a:br>
              <a:endParaRPr lang="en-US" sz="1600" dirty="0">
                <a:solidFill>
                  <a:schemeClr val="tx2"/>
                </a:solidFill>
                <a:latin typeface="Nanum Gothic"/>
                <a:cs typeface="Nanum Gothic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B4DB0C-2061-2A4B-ACEF-54F1447011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493" y="4373464"/>
              <a:ext cx="2470150" cy="4159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defRPr sz="1000">
                  <a:solidFill>
                    <a:schemeClr val="tx1"/>
                  </a:solidFill>
                  <a:latin typeface="Helvetica Neue Light"/>
                  <a:ea typeface="ＭＳ Ｐゴシック" charset="-128"/>
                  <a:cs typeface="Helvetica Neue Light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r>
                <a:rPr lang="en-US" dirty="0">
                  <a:latin typeface="+mn-lt"/>
                </a:rPr>
                <a:t>L Willingale, et al, PRL, 106, 105002 (2011);</a:t>
              </a:r>
            </a:p>
            <a:p>
              <a:pPr eaLnBrk="1" hangingPunct="1">
                <a:defRPr/>
              </a:pPr>
              <a:r>
                <a:rPr lang="en-US" dirty="0">
                  <a:latin typeface="+mn-lt"/>
                </a:rPr>
                <a:t>L Willingale, et al, IEEE, 39, 2616 (2011)</a:t>
              </a:r>
            </a:p>
          </p:txBody>
        </p:sp>
        <p:pic>
          <p:nvPicPr>
            <p:cNvPr id="14" name="Picture 13" descr="channel_wall.pdf">
              <a:extLst>
                <a:ext uri="{FF2B5EF4-FFF2-40B4-BE49-F238E27FC236}">
                  <a16:creationId xmlns:a16="http://schemas.microsoft.com/office/drawing/2014/main" id="{D635DAFE-4012-654D-90AB-4BB26E1D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8" y="1161952"/>
              <a:ext cx="3021012" cy="219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88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4660-DE8F-394E-9E75-87D23914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78" y="88077"/>
            <a:ext cx="7886700" cy="788645"/>
          </a:xfrm>
        </p:spPr>
        <p:txBody>
          <a:bodyPr/>
          <a:lstStyle/>
          <a:p>
            <a:r>
              <a:rPr lang="en-US" dirty="0"/>
              <a:t>Three Interaction Regions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19FF-82D7-F541-AD63-0D38BF96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CF5CC-544C-054E-AA9E-035E54E24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17" y="1472540"/>
            <a:ext cx="5634787" cy="5385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236C4E-E49F-4C46-B481-955BC44392B9}"/>
              </a:ext>
            </a:extLst>
          </p:cNvPr>
          <p:cNvSpPr txBox="1"/>
          <p:nvPr/>
        </p:nvSpPr>
        <p:spPr>
          <a:xfrm>
            <a:off x="4724940" y="6133318"/>
            <a:ext cx="16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1J, 4ps, 10.6um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EE480C-7759-454C-B693-1B0C7852192C}"/>
              </a:ext>
            </a:extLst>
          </p:cNvPr>
          <p:cNvCxnSpPr>
            <a:cxnSpLocks/>
          </p:cNvCxnSpPr>
          <p:nvPr/>
        </p:nvCxnSpPr>
        <p:spPr>
          <a:xfrm>
            <a:off x="4083724" y="1564347"/>
            <a:ext cx="1" cy="48908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402C2-73B7-9945-BB50-D5CB737F5FC1}"/>
              </a:ext>
            </a:extLst>
          </p:cNvPr>
          <p:cNvCxnSpPr>
            <a:cxnSpLocks/>
          </p:cNvCxnSpPr>
          <p:nvPr/>
        </p:nvCxnSpPr>
        <p:spPr>
          <a:xfrm>
            <a:off x="4571460" y="1564044"/>
            <a:ext cx="1" cy="48908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1549F1-B0AE-CF43-AE01-A81189726FE6}"/>
              </a:ext>
            </a:extLst>
          </p:cNvPr>
          <p:cNvSpPr txBox="1"/>
          <p:nvPr/>
        </p:nvSpPr>
        <p:spPr>
          <a:xfrm>
            <a:off x="4807049" y="1210270"/>
            <a:ext cx="16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self modulation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7B0-9007-084F-A57C-EF26DFD2202C}"/>
              </a:ext>
            </a:extLst>
          </p:cNvPr>
          <p:cNvSpPr txBox="1"/>
          <p:nvPr/>
        </p:nvSpPr>
        <p:spPr>
          <a:xfrm>
            <a:off x="2327938" y="1239091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Channel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3593BE-4E3A-0544-AC89-2631FCF299D9}"/>
              </a:ext>
            </a:extLst>
          </p:cNvPr>
          <p:cNvSpPr txBox="1"/>
          <p:nvPr/>
        </p:nvSpPr>
        <p:spPr>
          <a:xfrm>
            <a:off x="3724124" y="865252"/>
            <a:ext cx="10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Instability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8BA665-6B55-C748-B235-D3C7A1C99D3F}"/>
              </a:ext>
            </a:extLst>
          </p:cNvPr>
          <p:cNvCxnSpPr>
            <a:cxnSpLocks/>
          </p:cNvCxnSpPr>
          <p:nvPr/>
        </p:nvCxnSpPr>
        <p:spPr>
          <a:xfrm>
            <a:off x="4349310" y="1197592"/>
            <a:ext cx="0" cy="2749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444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24CC-B01C-8341-9950-C2020CA9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1AADC-8F3A-2E49-AE2A-C40846C7D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2" t="12865" b="8430"/>
          <a:stretch/>
        </p:blipFill>
        <p:spPr>
          <a:xfrm>
            <a:off x="0" y="1109878"/>
            <a:ext cx="5810829" cy="2874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9A3627-2B30-6B44-88D7-33E52469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1" y="3901454"/>
            <a:ext cx="4680505" cy="2956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22FF1-3A91-0C4C-BC81-7E407661CDB6}"/>
              </a:ext>
            </a:extLst>
          </p:cNvPr>
          <p:cNvSpPr txBox="1"/>
          <p:nvPr/>
        </p:nvSpPr>
        <p:spPr>
          <a:xfrm>
            <a:off x="230957" y="136524"/>
            <a:ext cx="8682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Direct Measurement of the fields helps identify and characterize different interaction regions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7CAE7-91D5-5548-A9B3-77A97545F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836" y="1999293"/>
            <a:ext cx="2782946" cy="467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7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C746E78-3DAE-444B-981B-4F95D173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04" y="1819477"/>
            <a:ext cx="5625523" cy="4078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8122F-E55C-4C46-B7EF-65F305F6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(Transverse Probe)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FB627-561C-7349-A0E7-BA4D7B97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5</a:t>
            </a:fld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6A1EE69-2DF8-6B40-8B92-41038A86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500353"/>
            <a:ext cx="6457950" cy="47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0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122F-E55C-4C46-B7EF-65F305F6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(Longitudinal Probe)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FB627-561C-7349-A0E7-BA4D7B97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A677A-A560-9F4A-AF44-388764E6D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726" y="1828798"/>
            <a:ext cx="6244547" cy="452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3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C48E-1911-D44A-933D-5A921DB0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3480"/>
          </a:xfrm>
        </p:spPr>
        <p:txBody>
          <a:bodyPr/>
          <a:lstStyle/>
          <a:p>
            <a:r>
              <a:rPr lang="en-US" dirty="0"/>
              <a:t>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A7E58-CEF0-C547-A556-7377DF03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E48B806A-B20A-B84A-9056-94057691CF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4883396"/>
              </p:ext>
            </p:extLst>
          </p:nvPr>
        </p:nvGraphicFramePr>
        <p:xfrm>
          <a:off x="628650" y="1414780"/>
          <a:ext cx="7886700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1709">
                  <a:extLst>
                    <a:ext uri="{9D8B030D-6E8A-4147-A177-3AD203B41FA5}">
                      <a16:colId xmlns:a16="http://schemas.microsoft.com/office/drawing/2014/main" val="4078127289"/>
                    </a:ext>
                  </a:extLst>
                </a:gridCol>
                <a:gridCol w="1284991">
                  <a:extLst>
                    <a:ext uri="{9D8B030D-6E8A-4147-A177-3AD203B41FA5}">
                      <a16:colId xmlns:a16="http://schemas.microsoft.com/office/drawing/2014/main" val="3643756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Milestones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016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Direct measurement of the fields in a self-modulated (SM) laser wakefield accelerator (LWFA) using </a:t>
                      </a:r>
                      <a:r>
                        <a:rPr lang="en-US" dirty="0" err="1"/>
                        <a:t>linac</a:t>
                      </a:r>
                      <a:r>
                        <a:rPr lang="en-US" dirty="0"/>
                        <a:t> electron beam as a transverse 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219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Parametric study of laser evolution in the SM regime and study of novel physics predicted by simulations in this interaction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61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Coordinate electron characterization, wake visualization and simulations to achieve comprehensive understanding of CO2-laser-driven wakefield acceleration in nonlinear regime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84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Characterization of radiation-generation capability of the channel region in SM-LWFA using longitudinal probe. In particular, the role of direct laser acceleration (DLA) in enhancing the gamma radiation will be investigated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48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52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743683"/>
              </p:ext>
            </p:extLst>
          </p:nvPr>
        </p:nvGraphicFramePr>
        <p:xfrm>
          <a:off x="272503" y="1153029"/>
          <a:ext cx="8489992" cy="430578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46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5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7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849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Requested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966">
                <a:tc>
                  <a:txBody>
                    <a:bodyPr/>
                    <a:lstStyle/>
                    <a:p>
                      <a:r>
                        <a:rPr lang="en-US" sz="1400" dirty="0"/>
                        <a:t>Beam</a:t>
                      </a:r>
                      <a:r>
                        <a:rPr lang="en-US" sz="1400" baseline="0" dirty="0"/>
                        <a:t> Energy (MeV)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Nominal (50-65 MeV)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156">
                <a:tc>
                  <a:txBody>
                    <a:bodyPr/>
                    <a:lstStyle/>
                    <a:p>
                      <a:r>
                        <a:rPr lang="en-US" sz="1400" dirty="0"/>
                        <a:t>Bunch Charge (</a:t>
                      </a:r>
                      <a:r>
                        <a:rPr lang="en-US" sz="1400" dirty="0" err="1"/>
                        <a:t>nC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56">
                <a:tc>
                  <a:txBody>
                    <a:bodyPr/>
                    <a:lstStyle/>
                    <a:p>
                      <a:r>
                        <a:rPr lang="en-US" sz="1400" dirty="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 fs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837">
                <a:tc>
                  <a:txBody>
                    <a:bodyPr/>
                    <a:lstStyle/>
                    <a:p>
                      <a:r>
                        <a:rPr lang="en-US" sz="1400" dirty="0"/>
                        <a:t>Transverse size at IP (sigma, um)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 um (longitudinal probe)</a:t>
                      </a:r>
                    </a:p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mm (transverse probe)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849">
                <a:tc>
                  <a:txBody>
                    <a:bodyPr/>
                    <a:lstStyle/>
                    <a:p>
                      <a:r>
                        <a:rPr lang="en-US" sz="1400" dirty="0"/>
                        <a:t>Normalized Emittance (um)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(at 0.3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849">
                <a:tc>
                  <a:txBody>
                    <a:bodyPr/>
                    <a:lstStyle/>
                    <a:p>
                      <a:r>
                        <a:rPr lang="en-US" sz="1400" dirty="0"/>
                        <a:t>Rep.</a:t>
                      </a:r>
                      <a:r>
                        <a:rPr lang="en-US" sz="1400" baseline="0" dirty="0"/>
                        <a:t> Rate (Hz)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Up to 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966">
                <a:tc>
                  <a:txBody>
                    <a:bodyPr/>
                    <a:lstStyle/>
                    <a:p>
                      <a:r>
                        <a:rPr lang="en-US" sz="1400" dirty="0"/>
                        <a:t>Trains</a:t>
                      </a:r>
                      <a:r>
                        <a:rPr lang="en-US" sz="1400" baseline="0" dirty="0"/>
                        <a:t> mode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Bunch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2503" y="5522734"/>
            <a:ext cx="8489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Special Equipment: Magnetic Spectrometer and BPMs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0697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65120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6700" y="1010360"/>
            <a:ext cx="789048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00000"/>
              </a:solidFill>
              <a:latin typeface="Calibri" charset="0"/>
            </a:endParaRPr>
          </a:p>
          <a:p>
            <a:r>
              <a:rPr lang="en-US" sz="1500" b="1" i="0" dirty="0">
                <a:solidFill>
                  <a:srgbClr val="000000"/>
                </a:solidFill>
                <a:effectLst/>
                <a:latin typeface="Calibri" charset="0"/>
              </a:rPr>
              <a:t>OPTION 1 (full power, ~1 shot per minute)</a:t>
            </a:r>
            <a:br>
              <a:rPr lang="en-US" sz="1500" b="1" i="0" dirty="0">
                <a:solidFill>
                  <a:srgbClr val="000000"/>
                </a:solidFill>
                <a:effectLst/>
                <a:latin typeface="Calibri" charset="0"/>
              </a:rPr>
            </a:br>
            <a:r>
              <a:rPr lang="en-US" sz="1500" b="1" dirty="0">
                <a:solidFill>
                  <a:srgbClr val="000000"/>
                </a:solidFill>
                <a:latin typeface="Calibri" charset="0"/>
              </a:rPr>
              <a:t>isotopic</a:t>
            </a:r>
            <a:r>
              <a:rPr lang="en-US" sz="1500" b="1" i="0" dirty="0">
                <a:solidFill>
                  <a:srgbClr val="000000"/>
                </a:solidFill>
                <a:effectLst/>
                <a:latin typeface="Calibri" charset="0"/>
              </a:rPr>
              <a:t> gas in final amplifier</a:t>
            </a:r>
            <a:br>
              <a:rPr lang="en-US" sz="1500" dirty="0"/>
            </a:br>
            <a:r>
              <a:rPr lang="en-US" sz="1500" b="0" i="0" dirty="0">
                <a:solidFill>
                  <a:srgbClr val="000000"/>
                </a:solidFill>
                <a:effectLst/>
                <a:latin typeface="Calibri" charset="0"/>
              </a:rPr>
              <a:t>2 TW max (2 </a:t>
            </a:r>
            <a:r>
              <a:rPr lang="en-US" sz="1500" b="0" i="0" dirty="0" err="1">
                <a:solidFill>
                  <a:srgbClr val="000000"/>
                </a:solidFill>
                <a:effectLst/>
                <a:latin typeface="Calibri" charset="0"/>
              </a:rPr>
              <a:t>ps</a:t>
            </a:r>
            <a:r>
              <a:rPr lang="en-US" sz="1500" b="0" i="0" dirty="0">
                <a:solidFill>
                  <a:srgbClr val="000000"/>
                </a:solidFill>
                <a:effectLst/>
                <a:latin typeface="Calibri" charset="0"/>
              </a:rPr>
              <a:t>, 4 J, single pulse)</a:t>
            </a:r>
            <a:br>
              <a:rPr lang="en-US" sz="1500" dirty="0"/>
            </a:br>
            <a:r>
              <a:rPr lang="en-US" sz="1500" b="0" i="0" dirty="0">
                <a:solidFill>
                  <a:srgbClr val="000000"/>
                </a:solidFill>
                <a:effectLst/>
                <a:latin typeface="Calibri" charset="0"/>
              </a:rPr>
              <a:t>9.25 um</a:t>
            </a:r>
            <a:br>
              <a:rPr lang="en-US" sz="1500" dirty="0"/>
            </a:br>
            <a:r>
              <a:rPr lang="en-US" sz="1500" b="0" i="0" dirty="0">
                <a:solidFill>
                  <a:srgbClr val="000000"/>
                </a:solidFill>
                <a:effectLst/>
                <a:latin typeface="Calibri" charset="0"/>
              </a:rPr>
              <a:t>M^2 ~2</a:t>
            </a:r>
            <a:br>
              <a:rPr lang="en-US" sz="1500" dirty="0"/>
            </a:br>
            <a:r>
              <a:rPr lang="en-US" sz="1500" b="0" i="0" dirty="0">
                <a:solidFill>
                  <a:srgbClr val="000000"/>
                </a:solidFill>
                <a:effectLst/>
                <a:latin typeface="Calibri" charset="0"/>
              </a:rPr>
              <a:t>linear polarization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/>
              <a:t>Ability to switch polarization would be very valuable </a:t>
            </a:r>
          </a:p>
          <a:p>
            <a:endParaRPr lang="en-US" sz="1500" dirty="0"/>
          </a:p>
          <a:p>
            <a:r>
              <a:rPr lang="en-US" sz="1500" dirty="0">
                <a:solidFill>
                  <a:srgbClr val="000000"/>
                </a:solidFill>
                <a:latin typeface="Calibri" charset="0"/>
              </a:rPr>
              <a:t>Interaction Point location: electron experiment hall</a:t>
            </a:r>
            <a:endParaRPr lang="en-US" sz="1500" i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0697" y="344579"/>
            <a:ext cx="3760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Laser Requirements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87AD8A-0A6B-5044-A80D-EB85B0F3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4D9F-8CCB-344B-810D-0FA6763E5B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0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2829</TotalTime>
  <Words>814</Words>
  <Application>Microsoft Macintosh PowerPoint</Application>
  <PresentationFormat>On-screen Show (4:3)</PresentationFormat>
  <Paragraphs>131</Paragraphs>
  <Slides>18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Helvetica Neue Light</vt:lpstr>
      <vt:lpstr>Mangal</vt:lpstr>
      <vt:lpstr>Nanum Gothic</vt:lpstr>
      <vt:lpstr>Nanum Gothic</vt:lpstr>
      <vt:lpstr>Times New Roman</vt:lpstr>
      <vt:lpstr>Wingdings</vt:lpstr>
      <vt:lpstr>Office Theme</vt:lpstr>
      <vt:lpstr>Direct Measurement of Fields and Radiation in Self-Modulated Plasma Wakefield Regime</vt:lpstr>
      <vt:lpstr>Radiation generation in ps-long SM-LWFA Regime </vt:lpstr>
      <vt:lpstr>Three Interaction Regions</vt:lpstr>
      <vt:lpstr>PowerPoint Presentation</vt:lpstr>
      <vt:lpstr>Experimental Setup (Transverse Probe)</vt:lpstr>
      <vt:lpstr>Experimental Setup (Longitudinal Probe)</vt:lpstr>
      <vt:lpstr>Plans</vt:lpstr>
      <vt:lpstr>PowerPoint Presentation</vt:lpstr>
      <vt:lpstr>PowerPoint Presentation</vt:lpstr>
      <vt:lpstr>PowerPoint Presentation</vt:lpstr>
      <vt:lpstr>Longer term…</vt:lpstr>
      <vt:lpstr>The 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Swinson, Christina</dc:creator>
  <cp:lastModifiedBy>Navid  Vafaei-najafabadi</cp:lastModifiedBy>
  <cp:revision>64</cp:revision>
  <dcterms:created xsi:type="dcterms:W3CDTF">2017-12-01T17:21:13Z</dcterms:created>
  <dcterms:modified xsi:type="dcterms:W3CDTF">2018-11-14T16:45:38Z</dcterms:modified>
</cp:coreProperties>
</file>