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8" r:id="rId2"/>
    <p:sldId id="261" r:id="rId3"/>
    <p:sldId id="301" r:id="rId4"/>
    <p:sldId id="302" r:id="rId5"/>
    <p:sldId id="305" r:id="rId6"/>
    <p:sldId id="307" r:id="rId7"/>
    <p:sldId id="306" r:id="rId8"/>
    <p:sldId id="312" r:id="rId9"/>
    <p:sldId id="311" r:id="rId10"/>
    <p:sldId id="309" r:id="rId11"/>
    <p:sldId id="313" r:id="rId12"/>
    <p:sldId id="300" r:id="rId13"/>
    <p:sldId id="303" r:id="rId14"/>
    <p:sldId id="30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400"/>
    <a:srgbClr val="DE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9"/>
    <p:restoredTop sz="94544"/>
  </p:normalViewPr>
  <p:slideViewPr>
    <p:cSldViewPr snapToGrid="0" snapToObjects="1">
      <p:cViewPr varScale="1">
        <p:scale>
          <a:sx n="111" d="100"/>
          <a:sy n="111" d="100"/>
        </p:scale>
        <p:origin x="208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12 Experiments Served</a:t>
            </a:r>
          </a:p>
        </c:rich>
      </c:tx>
      <c:layout>
        <c:manualLayout>
          <c:xMode val="edge"/>
          <c:yMode val="edge"/>
          <c:x val="0.206865393582332"/>
          <c:y val="0.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2154134404912"/>
          <c:y val="0.150207509718096"/>
          <c:w val="0.520095818940377"/>
          <c:h val="0.73493638722725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Experiments Served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976-374C-80F6-B48BD05371A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976-374C-80F6-B48BD05371A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976-374C-80F6-B48BD05371A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976-374C-80F6-B48BD05371AE}"/>
              </c:ext>
            </c:extLst>
          </c:dPt>
          <c:dLbls>
            <c:dLbl>
              <c:idx val="0"/>
              <c:layout>
                <c:manualLayout>
                  <c:x val="-0.165636851426411"/>
                  <c:y val="0.19275639320762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976-374C-80F6-B48BD05371A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77248026013923"/>
                  <c:y val="-0.10441863470325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976-374C-80F6-B48BD05371A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33358038619999"/>
                  <c:y val="-0.1942792831373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976-374C-80F6-B48BD05371AE}"/>
                </c:ext>
                <c:ext xmlns:c15="http://schemas.microsoft.com/office/drawing/2012/chart" uri="{CE6537A1-D6FC-4f65-9D91-7224C49458BB}">
                  <c15:layout>
                    <c:manualLayout>
                      <c:w val="0.276844535869365"/>
                      <c:h val="0.157435414290673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189525126818404"/>
                  <c:y val="0.10125640297455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976-374C-80F6-B48BD05371A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Electron Beam</c:v>
                </c:pt>
                <c:pt idx="1">
                  <c:v>Laser</c:v>
                </c:pt>
                <c:pt idx="2">
                  <c:v>Combined</c:v>
                </c:pt>
                <c:pt idx="3">
                  <c:v>UED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976-374C-80F6-B48BD05371AE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Accelerator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9076154570878"/>
          <c:y val="0.202667426096862"/>
          <c:w val="0.441847939182427"/>
          <c:h val="0.77362704730931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26D-D84D-8016-663AF50703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26D-D84D-8016-663AF50703D8}"/>
              </c:ext>
            </c:extLst>
          </c:dPt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9192559568711"/>
                      <c:h val="0.16051427763440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62399862412368"/>
                  <c:y val="-0.026728155010028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0253117601057"/>
                      <c:h val="0.13041785057795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Run</c:v>
                </c:pt>
                <c:pt idx="1">
                  <c:v>Setup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349.0</c:v>
                </c:pt>
                <c:pt idx="1">
                  <c:v>402.0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26D-D84D-8016-663AF50703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4654916297367"/>
          <c:y val="0.620883365681068"/>
          <c:w val="0.206508383014497"/>
          <c:h val="0.3398641000180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baseline="0" dirty="0"/>
              <a:t> Laser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5383588850641"/>
          <c:y val="0.224754670713096"/>
          <c:w val="0.422925636343138"/>
          <c:h val="0.74049618038496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95-6948-8C74-7D4D744615F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995-6948-8C74-7D4D744615FB}"/>
              </c:ext>
            </c:extLst>
          </c:dPt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995-6948-8C74-7D4D744615F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995-6948-8C74-7D4D744615F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Run</c:v>
                </c:pt>
                <c:pt idx="1">
                  <c:v>Setup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495.0</c:v>
                </c:pt>
                <c:pt idx="1">
                  <c:v>354.0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995-6948-8C74-7D4D744615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UED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8537305990523"/>
          <c:y val="0.230276481867155"/>
          <c:w val="0.416618202063375"/>
          <c:h val="0.72945255807684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9E-A641-9831-537A27D03B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19E-A641-9831-537A27D03B5D}"/>
              </c:ext>
            </c:extLst>
          </c:dPt>
          <c:dLbls>
            <c:dLbl>
              <c:idx val="1"/>
              <c:layout>
                <c:manualLayout>
                  <c:x val="0.101620960945062"/>
                  <c:y val="0.17613099301295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19E-A641-9831-537A27D03B5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Run</c:v>
                </c:pt>
                <c:pt idx="1">
                  <c:v>Setup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743.0</c:v>
                </c:pt>
                <c:pt idx="1">
                  <c:v>186.0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19E-A641-9831-537A27D03B5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Laser Operations Activities</a:t>
            </a:r>
          </a:p>
        </c:rich>
      </c:tx>
      <c:layout>
        <c:manualLayout>
          <c:xMode val="edge"/>
          <c:yMode val="edge"/>
          <c:x val="0.188013641154546"/>
          <c:y val="0.1047469747663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7143392489092"/>
          <c:y val="0.195163385574499"/>
          <c:w val="0.510982628014669"/>
          <c:h val="0.67865829449286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Accelerator Operations Activities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7D5-A94D-9CEE-A65BA219C2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7D5-A94D-9CEE-A65BA219C2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7D5-A94D-9CEE-A65BA219C2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7D5-A94D-9CEE-A65BA219C2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7D5-A94D-9CEE-A65BA219C2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7D5-A94D-9CEE-A65BA219C25C}"/>
              </c:ext>
            </c:extLst>
          </c:dPt>
          <c:dLbls>
            <c:dLbl>
              <c:idx val="0"/>
              <c:layout>
                <c:manualLayout>
                  <c:x val="-0.236147327283921"/>
                  <c:y val="0.035847890611295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7D5-A94D-9CEE-A65BA219C25C}"/>
                </c:ext>
                <c:ext xmlns:c15="http://schemas.microsoft.com/office/drawing/2012/chart" uri="{CE6537A1-D6FC-4f65-9D91-7224C49458BB}">
                  <c15:layout>
                    <c:manualLayout>
                      <c:w val="0.233140400876632"/>
                      <c:h val="0.16042555200489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200136202038149"/>
                  <c:y val="-0.044238034727191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7D5-A94D-9CEE-A65BA219C2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998683048261462"/>
                  <c:y val="0.0032046907242717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87D5-A94D-9CEE-A65BA219C25C}"/>
                </c:ext>
                <c:ext xmlns:c15="http://schemas.microsoft.com/office/drawing/2012/chart" uri="{CE6537A1-D6FC-4f65-9D91-7224C49458BB}">
                  <c15:layout>
                    <c:manualLayout>
                      <c:w val="0.269881296279663"/>
                      <c:h val="0.160425552004896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10127182079904"/>
                  <c:y val="-0.0091079812473621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87D5-A94D-9CEE-A65BA219C25C}"/>
                </c:ext>
                <c:ext xmlns:c15="http://schemas.microsoft.com/office/drawing/2012/chart" uri="{CE6537A1-D6FC-4f65-9D91-7224C49458BB}">
                  <c15:layout>
                    <c:manualLayout>
                      <c:w val="0.253507531440708"/>
                      <c:h val="0.162376475612204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061356995595128"/>
                  <c:y val="-0.12779558890152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87D5-A94D-9CEE-A65BA219C25C}"/>
                </c:ext>
                <c:ext xmlns:c15="http://schemas.microsoft.com/office/drawing/2012/chart" uri="{CE6537A1-D6FC-4f65-9D91-7224C49458BB}">
                  <c15:layout>
                    <c:manualLayout>
                      <c:w val="0.232714366016221"/>
                      <c:h val="0.179541377188083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0.217954464255267"/>
                  <c:y val="0.1703049863314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429661376013"/>
                      <c:h val="0.19504609094415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Sheet1!$A$2:$A$7</c:f>
              <c:strCache>
                <c:ptCount val="6"/>
                <c:pt idx="0">
                  <c:v>User Experiment</c:v>
                </c:pt>
                <c:pt idx="1">
                  <c:v>Scheduled Down</c:v>
                </c:pt>
                <c:pt idx="2">
                  <c:v>Unscheduled Down</c:v>
                </c:pt>
                <c:pt idx="3">
                  <c:v>Scheduled Maintenance</c:v>
                </c:pt>
                <c:pt idx="4">
                  <c:v>Unscheduled Maintenance</c:v>
                </c:pt>
                <c:pt idx="5">
                  <c:v>Facility Development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849.0</c:v>
                </c:pt>
                <c:pt idx="1">
                  <c:v>337.0</c:v>
                </c:pt>
                <c:pt idx="2">
                  <c:v>128.0</c:v>
                </c:pt>
                <c:pt idx="3">
                  <c:v>116.0</c:v>
                </c:pt>
                <c:pt idx="4">
                  <c:v>56.0</c:v>
                </c:pt>
                <c:pt idx="5">
                  <c:v>623.0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87D5-A94D-9CEE-A65BA219C25C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3467562218648"/>
          <c:y val="0.230038633801391"/>
          <c:w val="0.502615841395632"/>
          <c:h val="0.67865829449286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Accelerator Operations Activities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08C-EA41-9CFA-254E7B9548F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08C-EA41-9CFA-254E7B9548F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08C-EA41-9CFA-254E7B9548F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08C-EA41-9CFA-254E7B9548F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08C-EA41-9CFA-254E7B9548F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08C-EA41-9CFA-254E7B9548F6}"/>
              </c:ext>
            </c:extLst>
          </c:dPt>
          <c:dLbls>
            <c:dLbl>
              <c:idx val="0"/>
              <c:layout>
                <c:manualLayout>
                  <c:x val="-0.216677352740704"/>
                  <c:y val="0.1499389094483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752614156338"/>
                      <c:h val="0.16976233841435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54756959920061"/>
                  <c:y val="-0.15442499798071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843745445078"/>
                      <c:h val="0.139746912196837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241799245599683"/>
                  <c:y val="-0.10194315165814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922628892167"/>
                      <c:h val="0.149174139925804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033437757761165"/>
                  <c:y val="0.14981860542898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8282825133983"/>
                      <c:h val="0.162376581727668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0411210941416443"/>
                  <c:y val="0.083504356541296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1239629523221"/>
                      <c:h val="0.135448674266771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111013810732638"/>
                  <c:y val="0.0180599654389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3312755970791"/>
                      <c:h val="0.14068602300508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Sheet1!$A$2:$A$7</c:f>
              <c:strCache>
                <c:ptCount val="6"/>
                <c:pt idx="0">
                  <c:v>User Experiment</c:v>
                </c:pt>
                <c:pt idx="1">
                  <c:v>Scheduled Down</c:v>
                </c:pt>
                <c:pt idx="2">
                  <c:v>Unscheduled Down</c:v>
                </c:pt>
                <c:pt idx="3">
                  <c:v>Scheduled Maintenance</c:v>
                </c:pt>
                <c:pt idx="4">
                  <c:v>Unscheduled Maintenance</c:v>
                </c:pt>
                <c:pt idx="5">
                  <c:v>Facility Development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751.0</c:v>
                </c:pt>
                <c:pt idx="1">
                  <c:v>356.0</c:v>
                </c:pt>
                <c:pt idx="2">
                  <c:v>732.0</c:v>
                </c:pt>
                <c:pt idx="3">
                  <c:v>60.0</c:v>
                </c:pt>
                <c:pt idx="4">
                  <c:v>106.0</c:v>
                </c:pt>
                <c:pt idx="5">
                  <c:v>160.0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308C-EA41-9CFA-254E7B9548F6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UED</a:t>
            </a:r>
            <a:endParaRPr lang="en-US" dirty="0"/>
          </a:p>
        </c:rich>
      </c:tx>
      <c:layout>
        <c:manualLayout>
          <c:xMode val="edge"/>
          <c:yMode val="edge"/>
          <c:x val="0.4103819960391"/>
          <c:y val="0.8189998638201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03958132678364"/>
          <c:y val="0.073200256717833"/>
          <c:w val="0.304232328429699"/>
          <c:h val="0.70905472336458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Distribution of Operations Activities Relating to UED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6C4-7C48-BD9B-AF866CE6A39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6C4-7C48-BD9B-AF866CE6A39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6C4-7C48-BD9B-AF866CE6A39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6C4-7C48-BD9B-AF866CE6A39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6C4-7C48-BD9B-AF866CE6A39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6C4-7C48-BD9B-AF866CE6A394}"/>
              </c:ext>
            </c:extLst>
          </c:dPt>
          <c:dLbls>
            <c:dLbl>
              <c:idx val="0"/>
              <c:layout>
                <c:manualLayout>
                  <c:x val="-0.168449576828973"/>
                  <c:y val="0.08079511179608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6C4-7C48-BD9B-AF866CE6A394}"/>
                </c:ext>
                <c:ext xmlns:c15="http://schemas.microsoft.com/office/drawing/2012/chart" uri="{CE6537A1-D6FC-4f65-9D91-7224C49458BB}">
                  <c15:layout>
                    <c:manualLayout>
                      <c:w val="0.178581647046634"/>
                      <c:h val="0.27159882315935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0531533541661273"/>
                  <c:y val="-0.16485133588290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6C4-7C48-BD9B-AF866CE6A394}"/>
                </c:ext>
                <c:ext xmlns:c15="http://schemas.microsoft.com/office/drawing/2012/chart" uri="{CE6537A1-D6FC-4f65-9D91-7224C49458BB}">
                  <c15:layout>
                    <c:manualLayout>
                      <c:w val="0.213198897447551"/>
                      <c:h val="0.145263737782835"/>
                    </c:manualLayout>
                  </c15:layout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56C4-7C48-BD9B-AF866CE6A39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0155200240903707"/>
                  <c:y val="-0.0624859575276742"/>
                </c:manualLayout>
              </c:layout>
              <c:tx>
                <c:rich>
                  <a:bodyPr/>
                  <a:lstStyle/>
                  <a:p>
                    <a:fld id="{BD47B125-6975-3046-BEAC-1B4331A2C330}" type="CATEGORYNAME">
                      <a:rPr lang="en-US" sz="1200" b="1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r>
                      <a:rPr lang="en-US" sz="1200" baseline="0" dirty="0">
                        <a:solidFill>
                          <a:schemeClr val="tx1"/>
                        </a:solidFill>
                      </a:rPr>
                      <a:t>, </a:t>
                    </a:r>
                    <a:fld id="{6794E18E-E00A-BC4E-93DF-D40B55903EAC}" type="VALUE">
                      <a:rPr lang="en-US" sz="1200" baseline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 sz="1200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56C4-7C48-BD9B-AF866CE6A39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0.00535998973274526"/>
                  <c:y val="-0.18357554704326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56C4-7C48-BD9B-AF866CE6A39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0451874009480726"/>
                  <c:y val="0.0028443402876515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56C4-7C48-BD9B-AF866CE6A39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User Experiment</c:v>
                </c:pt>
                <c:pt idx="1">
                  <c:v>Scheduled Down</c:v>
                </c:pt>
                <c:pt idx="2">
                  <c:v>Unscheduled Down</c:v>
                </c:pt>
                <c:pt idx="3">
                  <c:v>Scheduled Maintenance</c:v>
                </c:pt>
                <c:pt idx="4">
                  <c:v>Unscheduled Maintenance</c:v>
                </c:pt>
                <c:pt idx="5">
                  <c:v>Facility Development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929.0</c:v>
                </c:pt>
                <c:pt idx="1">
                  <c:v>529.0</c:v>
                </c:pt>
                <c:pt idx="2">
                  <c:v>6.0</c:v>
                </c:pt>
                <c:pt idx="3">
                  <c:v>32.0</c:v>
                </c:pt>
                <c:pt idx="4">
                  <c:v>49.0</c:v>
                </c:pt>
                <c:pt idx="5">
                  <c:v>500.0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56C4-7C48-BD9B-AF866CE6A39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D8276-FA8A-4C47-8CAE-36B3EE3E4662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7731B-0E30-E443-B84A-7CFC039B0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9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7731B-0E30-E443-B84A-7CFC039B00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11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7731B-0E30-E443-B84A-7CFC039B00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31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7731B-0E30-E443-B84A-7CFC039B00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12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870" y="987611"/>
            <a:ext cx="833893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870" y="3467286"/>
            <a:ext cx="833893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45503"/>
            <a:ext cx="8229600" cy="39206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2143125" cy="52849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5972175" cy="52849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56482" y="6191327"/>
            <a:ext cx="2057400" cy="365125"/>
          </a:xfrm>
        </p:spPr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42915" y="6305384"/>
            <a:ext cx="0" cy="246491"/>
          </a:xfrm>
          <a:prstGeom prst="line">
            <a:avLst/>
          </a:prstGeom>
          <a:ln w="38100">
            <a:solidFill>
              <a:srgbClr val="DE00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511823" y="6228522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charset="0"/>
                <a:ea typeface="Calibri" charset="0"/>
                <a:cs typeface="Calibri" charset="0"/>
              </a:rPr>
              <a:t>Accelerator </a:t>
            </a:r>
            <a:br>
              <a:rPr lang="en-US" sz="1000" b="0" i="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1000" b="0" i="0" dirty="0">
                <a:latin typeface="Calibri" charset="0"/>
                <a:ea typeface="Calibri" charset="0"/>
                <a:cs typeface="Calibri" charset="0"/>
              </a:rPr>
              <a:t>Test Facility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30" y="1709739"/>
            <a:ext cx="83488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930" y="4589465"/>
            <a:ext cx="8348870" cy="123486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809" y="1825625"/>
            <a:ext cx="4114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4114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365126"/>
            <a:ext cx="815873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809" y="1681163"/>
            <a:ext cx="4114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809" y="2505075"/>
            <a:ext cx="41148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4114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41148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70" y="457200"/>
            <a:ext cx="32311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987426"/>
            <a:ext cx="479940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870" y="2057400"/>
            <a:ext cx="32311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987426"/>
            <a:ext cx="4799409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7870" y="457200"/>
            <a:ext cx="32311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870" y="2057400"/>
            <a:ext cx="32311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809" y="365126"/>
            <a:ext cx="832899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809" y="1825625"/>
            <a:ext cx="8328991" cy="3929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3371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D9922-87B3-6043-9531-5184EA303D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472" userDrawn="1">
          <p15:clr>
            <a:srgbClr val="F26B43"/>
          </p15:clr>
        </p15:guide>
        <p15:guide id="5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kusche@bnl.gov" TargetMode="External"/><Relationship Id="rId4" Type="http://schemas.openxmlformats.org/officeDocument/2006/relationships/hyperlink" Target="mailto:atf@bnl.gov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urveys.external.bnl.gov/n/ATFShiftRequest.aspx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urveys.external.bnl.gov/n/ATFUsersRunReport.asp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5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/>
              <a:t>ATF Users’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smtClean="0"/>
              <a:t>Operations Status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2229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584544"/>
              </p:ext>
            </p:extLst>
          </p:nvPr>
        </p:nvGraphicFramePr>
        <p:xfrm>
          <a:off x="272503" y="1881205"/>
          <a:ext cx="8489992" cy="18592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4464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857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577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97849">
                <a:tc>
                  <a:txBody>
                    <a:bodyPr/>
                    <a:lstStyle/>
                    <a:p>
                      <a:r>
                        <a:rPr lang="en-US" sz="1400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Nominal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Requested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9966">
                <a:tc>
                  <a:txBody>
                    <a:bodyPr/>
                    <a:lstStyle/>
                    <a:p>
                      <a:r>
                        <a:rPr lang="en-US" sz="1400" dirty="0"/>
                        <a:t>Beam</a:t>
                      </a:r>
                      <a:r>
                        <a:rPr lang="en-US" sz="1400" baseline="0" dirty="0"/>
                        <a:t> Energy (MeV)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ym typeface="Wingdings" pitchFamily="2" charset="2"/>
                        </a:rPr>
                        <a:t>3 MeV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 MeV is the maximum beam energy available. Higher energies may be considered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3156">
                <a:tc>
                  <a:txBody>
                    <a:bodyPr/>
                    <a:lstStyle/>
                    <a:p>
                      <a:r>
                        <a:rPr lang="en-US" sz="1400" dirty="0"/>
                        <a:t>Bunch Charge (</a:t>
                      </a:r>
                      <a:r>
                        <a:rPr lang="en-US" sz="1400" dirty="0" err="1"/>
                        <a:t>pC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Range 0.05 – 4.0. Bunch length &amp; emittance vary with charge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7849">
                <a:tc>
                  <a:txBody>
                    <a:bodyPr/>
                    <a:lstStyle/>
                    <a:p>
                      <a:r>
                        <a:rPr lang="en-US" sz="1400" dirty="0"/>
                        <a:t>Rep.</a:t>
                      </a:r>
                      <a:r>
                        <a:rPr lang="en-US" sz="1400" baseline="0" dirty="0"/>
                        <a:t> Rate (Hz)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1 - 5 Hz at present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2503" y="4572001"/>
            <a:ext cx="8489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Special Equipment:</a:t>
            </a:r>
          </a:p>
          <a:p>
            <a:pPr lvl="1"/>
            <a:r>
              <a:rPr lang="en-US" sz="1600" dirty="0"/>
              <a:t>Please indicate any special equipment that you expect to need.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1A25E1F-C3DB-C64D-A29C-E42CD8CAE13D}"/>
              </a:ext>
            </a:extLst>
          </p:cNvPr>
          <p:cNvSpPr txBox="1"/>
          <p:nvPr/>
        </p:nvSpPr>
        <p:spPr>
          <a:xfrm>
            <a:off x="272503" y="3931001"/>
            <a:ext cx="8489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Sample Materials:</a:t>
            </a:r>
          </a:p>
          <a:p>
            <a:pPr lvl="1"/>
            <a:r>
              <a:rPr lang="en-US" sz="1600" dirty="0"/>
              <a:t>Please provide a list of materials that you will install in the beam path.</a:t>
            </a:r>
          </a:p>
        </p:txBody>
      </p:sp>
      <p:sp>
        <p:nvSpPr>
          <p:cNvPr id="8" name="TextBox 7"/>
          <p:cNvSpPr txBox="1"/>
          <p:nvPr/>
        </p:nvSpPr>
        <p:spPr>
          <a:xfrm rot="1243831">
            <a:off x="7172693" y="326691"/>
            <a:ext cx="1941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User Slide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5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Available 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783" y="940180"/>
            <a:ext cx="8786192" cy="543370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FEL room </a:t>
            </a:r>
            <a:r>
              <a:rPr lang="mr-IN" dirty="0" smtClean="0"/>
              <a:t>–</a:t>
            </a:r>
            <a:r>
              <a:rPr lang="en-US" dirty="0" smtClean="0"/>
              <a:t> high power CO</a:t>
            </a:r>
            <a:r>
              <a:rPr lang="en-US" baseline="-25000" dirty="0" smtClean="0"/>
              <a:t>2</a:t>
            </a:r>
            <a:r>
              <a:rPr lang="en-US" dirty="0" smtClean="0"/>
              <a:t> delivered to ion chamber with gas jet capability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BL1 </a:t>
            </a:r>
            <a:r>
              <a:rPr lang="mr-IN" dirty="0" smtClean="0"/>
              <a:t>–</a:t>
            </a:r>
            <a:r>
              <a:rPr lang="en-US" dirty="0" smtClean="0"/>
              <a:t> 3 chambers.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IGS chamber for electron beam-only experiments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LWFA chamber for laser</a:t>
            </a:r>
            <a:r>
              <a:rPr lang="mr-IN" dirty="0" smtClean="0"/>
              <a:t>–</a:t>
            </a:r>
            <a:r>
              <a:rPr lang="en-US" dirty="0" err="1" smtClean="0"/>
              <a:t>ebeam</a:t>
            </a:r>
            <a:r>
              <a:rPr lang="en-US" dirty="0" smtClean="0"/>
              <a:t> experiments plus gas jet capability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Compton chamber for laser-</a:t>
            </a:r>
            <a:r>
              <a:rPr lang="en-US" dirty="0" err="1" smtClean="0"/>
              <a:t>ebeam</a:t>
            </a:r>
            <a:r>
              <a:rPr lang="en-US" dirty="0" smtClean="0"/>
              <a:t> interaction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BL2 </a:t>
            </a:r>
            <a:r>
              <a:rPr lang="mr-IN" dirty="0" smtClean="0"/>
              <a:t>–</a:t>
            </a:r>
            <a:r>
              <a:rPr lang="en-US" dirty="0" smtClean="0"/>
              <a:t> 1 chamber + 1 insertion device IP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Plasma chamber with capillary discharge capability and laser delivery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Designated area for wiggler structures etc. with laser interaction capability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Laser delivery to both IPs at reduced power </a:t>
            </a:r>
            <a:r>
              <a:rPr lang="mr-IN" dirty="0" smtClean="0"/>
              <a:t>–</a:t>
            </a:r>
            <a:r>
              <a:rPr lang="en-US" dirty="0" smtClean="0"/>
              <a:t> vacuum transport does not extend beyond BL1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Deflecting cavity diagnostic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Request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018" y="998774"/>
            <a:ext cx="8734927" cy="108466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For new experiments and experiments wishing to continue into </a:t>
            </a:r>
            <a:r>
              <a:rPr lang="en-US" sz="2400" dirty="0" smtClean="0"/>
              <a:t>2019, </a:t>
            </a:r>
            <a:r>
              <a:rPr lang="en-US" sz="2400" dirty="0"/>
              <a:t>a time request must be submitted at </a:t>
            </a:r>
            <a:r>
              <a:rPr lang="en-US" sz="2400" dirty="0" err="1"/>
              <a:t>pass.bnl.gov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8" b="2422"/>
          <a:stretch/>
        </p:blipFill>
        <p:spPr>
          <a:xfrm>
            <a:off x="714233" y="1948863"/>
            <a:ext cx="6904503" cy="384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1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Scheduling and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195" y="1456171"/>
            <a:ext cx="8669437" cy="4470068"/>
          </a:xfrm>
        </p:spPr>
        <p:txBody>
          <a:bodyPr>
            <a:normAutofit fontScale="92500"/>
          </a:bodyPr>
          <a:lstStyle/>
          <a:p>
            <a:pPr lvl="1">
              <a:lnSpc>
                <a:spcPct val="120000"/>
              </a:lnSpc>
              <a:buFont typeface="Arial" charset="0"/>
              <a:buChar char="•"/>
            </a:pPr>
            <a:r>
              <a:rPr lang="en-US" dirty="0"/>
              <a:t>Check the </a:t>
            </a:r>
            <a:r>
              <a:rPr lang="en-US"/>
              <a:t>online </a:t>
            </a:r>
            <a:r>
              <a:rPr lang="en-US" smtClean="0"/>
              <a:t>schedule </a:t>
            </a:r>
            <a:r>
              <a:rPr lang="en-US" dirty="0"/>
              <a:t>from the </a:t>
            </a:r>
            <a:r>
              <a:rPr lang="en-US" i="1" dirty="0"/>
              <a:t>Operations</a:t>
            </a:r>
            <a:r>
              <a:rPr lang="en-US" dirty="0"/>
              <a:t> tab on the ATF homepage</a:t>
            </a:r>
          </a:p>
          <a:p>
            <a:pPr lvl="1">
              <a:lnSpc>
                <a:spcPct val="120000"/>
              </a:lnSpc>
              <a:buFont typeface="Arial" charset="0"/>
              <a:buChar char="•"/>
            </a:pPr>
            <a:r>
              <a:rPr lang="en-US" dirty="0"/>
              <a:t>Submit a beam time request </a:t>
            </a:r>
            <a:r>
              <a:rPr lang="en-US" dirty="0">
                <a:hlinkClick r:id="rId2"/>
              </a:rPr>
              <a:t>https://surveys.external.bnl.gov/n/ATFShiftRequest.aspx</a:t>
            </a:r>
            <a:endParaRPr lang="en-US" dirty="0"/>
          </a:p>
          <a:p>
            <a:pPr lvl="1">
              <a:lnSpc>
                <a:spcPct val="120000"/>
              </a:lnSpc>
              <a:buFont typeface="Arial" charset="0"/>
              <a:buChar char="•"/>
            </a:pPr>
            <a:r>
              <a:rPr lang="en-US" dirty="0"/>
              <a:t>Check that your experimental safety review is in place, email Karl </a:t>
            </a:r>
            <a:r>
              <a:rPr lang="en-US" dirty="0" err="1"/>
              <a:t>Kusche</a:t>
            </a:r>
            <a:r>
              <a:rPr lang="en-US" dirty="0"/>
              <a:t> (</a:t>
            </a:r>
            <a:r>
              <a:rPr lang="en-US" dirty="0">
                <a:hlinkClick r:id="rId3"/>
              </a:rPr>
              <a:t>kusche@bnl.gov</a:t>
            </a:r>
            <a:r>
              <a:rPr lang="en-US" dirty="0"/>
              <a:t>)</a:t>
            </a:r>
          </a:p>
          <a:p>
            <a:pPr lvl="1">
              <a:lnSpc>
                <a:spcPct val="120000"/>
              </a:lnSpc>
              <a:buFont typeface="Arial" charset="0"/>
              <a:buChar char="•"/>
            </a:pPr>
            <a:r>
              <a:rPr lang="en-US" dirty="0"/>
              <a:t>Submit installation and run plans to </a:t>
            </a:r>
            <a:r>
              <a:rPr lang="en-US" dirty="0">
                <a:hlinkClick r:id="rId4"/>
              </a:rPr>
              <a:t>atf@bnl.gov</a:t>
            </a:r>
            <a:r>
              <a:rPr lang="en-US" dirty="0"/>
              <a:t> </a:t>
            </a:r>
          </a:p>
          <a:p>
            <a:pPr lvl="1">
              <a:lnSpc>
                <a:spcPct val="120000"/>
              </a:lnSpc>
              <a:buFont typeface="Arial" charset="0"/>
              <a:buChar char="•"/>
            </a:pPr>
            <a:r>
              <a:rPr lang="en-US" dirty="0"/>
              <a:t>Read the </a:t>
            </a:r>
            <a:r>
              <a:rPr lang="en-US" i="1" dirty="0"/>
              <a:t>Users’ Place </a:t>
            </a:r>
            <a:r>
              <a:rPr lang="en-US" dirty="0"/>
              <a:t>section of the ATF website</a:t>
            </a:r>
          </a:p>
          <a:p>
            <a:pPr lvl="1">
              <a:lnSpc>
                <a:spcPct val="120000"/>
              </a:lnSpc>
              <a:buFont typeface="Arial" charset="0"/>
              <a:buChar char="•"/>
            </a:pPr>
            <a:r>
              <a:rPr lang="en-US" dirty="0"/>
              <a:t>Attend the 9 am Monday planning meeting, during your run, to coordinate technical support and experiment requirements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4908" y="6214476"/>
            <a:ext cx="2057400" cy="365125"/>
          </a:xfrm>
        </p:spPr>
        <p:txBody>
          <a:bodyPr/>
          <a:lstStyle/>
          <a:p>
            <a:fld id="{716D9922-87B3-6043-9531-5184EA303DC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771" y="1351290"/>
            <a:ext cx="8819907" cy="4493217"/>
          </a:xfrm>
        </p:spPr>
        <p:txBody>
          <a:bodyPr>
            <a:normAutofit/>
          </a:bodyPr>
          <a:lstStyle/>
          <a:p>
            <a:r>
              <a:rPr lang="en-US" dirty="0"/>
              <a:t>The lead experimenter should attend the ATF weekly meeting at 4 pm each Friday, during their run, to report that week’s progress.</a:t>
            </a:r>
          </a:p>
          <a:p>
            <a:pPr marL="0" indent="0" algn="ctr">
              <a:buNone/>
            </a:pPr>
            <a:r>
              <a:rPr lang="en-US" sz="2000" i="1" dirty="0"/>
              <a:t>PI’s should inform the ATF if they wish to designate a second person to be the main point-of-contact or lead experimenter</a:t>
            </a:r>
          </a:p>
          <a:p>
            <a:pPr marL="0" indent="0" algn="ctr">
              <a:buNone/>
            </a:pPr>
            <a:endParaRPr lang="en-US" sz="2000" i="1" dirty="0"/>
          </a:p>
          <a:p>
            <a:r>
              <a:rPr lang="en-US" dirty="0"/>
              <a:t>Submit an end-of-run survey form within 2-weeks of the run end, at </a:t>
            </a:r>
            <a:r>
              <a:rPr lang="en-US" sz="2400" dirty="0">
                <a:hlinkClick r:id="rId2"/>
              </a:rPr>
              <a:t>https://surveys.external.bnl.gov/n/ATFUsersRunReport.aspx</a:t>
            </a:r>
            <a:r>
              <a:rPr lang="en-US" sz="24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2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809" y="886591"/>
            <a:ext cx="8328991" cy="538511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2018 recap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Availability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User activities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Operations activities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Operations Status: What </a:t>
            </a:r>
            <a:r>
              <a:rPr lang="en-US" dirty="0"/>
              <a:t>is available in 2019?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Capability operational status update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Available parameters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Available facilities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Recap </a:t>
            </a:r>
            <a:r>
              <a:rPr lang="en-US" dirty="0"/>
              <a:t>of user resources and responsibilities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Time requests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Beam scheduling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Run reports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6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605" y="1684486"/>
            <a:ext cx="8328991" cy="1325563"/>
          </a:xfrm>
        </p:spPr>
        <p:txBody>
          <a:bodyPr/>
          <a:lstStyle/>
          <a:p>
            <a:r>
              <a:rPr lang="en-US" dirty="0"/>
              <a:t>Availability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28887"/>
              </p:ext>
            </p:extLst>
          </p:nvPr>
        </p:nvGraphicFramePr>
        <p:xfrm>
          <a:off x="218572" y="1389055"/>
          <a:ext cx="8468228" cy="19615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170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170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170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170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7876">
                <a:tc>
                  <a:txBody>
                    <a:bodyPr/>
                    <a:lstStyle/>
                    <a:p>
                      <a:r>
                        <a:rPr lang="en-US" sz="1600" dirty="0"/>
                        <a:t>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Planned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Delivered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% of Planned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7876">
                <a:tc>
                  <a:txBody>
                    <a:bodyPr/>
                    <a:lstStyle/>
                    <a:p>
                      <a:r>
                        <a:rPr lang="en-US" sz="1600" dirty="0"/>
                        <a:t>Electron Beam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6865">
                <a:tc>
                  <a:txBody>
                    <a:bodyPr/>
                    <a:lstStyle/>
                    <a:p>
                      <a:r>
                        <a:rPr lang="en-US" sz="1600" dirty="0"/>
                        <a:t>CO2 Laser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6865">
                <a:tc>
                  <a:txBody>
                    <a:bodyPr/>
                    <a:lstStyle/>
                    <a:p>
                      <a:r>
                        <a:rPr lang="en-US" sz="1600" dirty="0"/>
                        <a:t>UED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6865">
                <a:tc>
                  <a:txBody>
                    <a:bodyPr/>
                    <a:lstStyle/>
                    <a:p>
                      <a:r>
                        <a:rPr lang="en-US" sz="16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2529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259134"/>
              </p:ext>
            </p:extLst>
          </p:nvPr>
        </p:nvGraphicFramePr>
        <p:xfrm>
          <a:off x="218572" y="3790191"/>
          <a:ext cx="4234114" cy="19615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170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170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77876">
                <a:tc>
                  <a:txBody>
                    <a:bodyPr/>
                    <a:lstStyle/>
                    <a:p>
                      <a:r>
                        <a:rPr lang="en-US" sz="1600" dirty="0"/>
                        <a:t>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Planned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7876">
                <a:tc>
                  <a:txBody>
                    <a:bodyPr/>
                    <a:lstStyle/>
                    <a:p>
                      <a:r>
                        <a:rPr lang="en-US" sz="1600" dirty="0"/>
                        <a:t>Electron Beam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6865">
                <a:tc>
                  <a:txBody>
                    <a:bodyPr/>
                    <a:lstStyle/>
                    <a:p>
                      <a:r>
                        <a:rPr lang="en-US" sz="1600" dirty="0"/>
                        <a:t>CO2 Laser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6865">
                <a:tc>
                  <a:txBody>
                    <a:bodyPr/>
                    <a:lstStyle/>
                    <a:p>
                      <a:r>
                        <a:rPr lang="en-US" sz="1600" dirty="0"/>
                        <a:t>UED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6865">
                <a:tc>
                  <a:txBody>
                    <a:bodyPr/>
                    <a:lstStyle/>
                    <a:p>
                      <a:r>
                        <a:rPr lang="en-US" sz="16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8572" y="3370364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2019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8571" y="998715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2018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591691676"/>
              </p:ext>
            </p:extLst>
          </p:nvPr>
        </p:nvGraphicFramePr>
        <p:xfrm>
          <a:off x="4232736" y="3697591"/>
          <a:ext cx="3761678" cy="2662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xmlns="" id="{ACABA367-3F04-BA48-AD60-2CFFB9F16D26}"/>
              </a:ext>
            </a:extLst>
          </p:cNvPr>
          <p:cNvSpPr txBox="1">
            <a:spLocks/>
          </p:cNvSpPr>
          <p:nvPr/>
        </p:nvSpPr>
        <p:spPr>
          <a:xfrm>
            <a:off x="357809" y="365126"/>
            <a:ext cx="832899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Availability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17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Activities Breakdown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2831504"/>
              </p:ext>
            </p:extLst>
          </p:nvPr>
        </p:nvGraphicFramePr>
        <p:xfrm>
          <a:off x="-164574" y="1021559"/>
          <a:ext cx="4262011" cy="2531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7003057"/>
              </p:ext>
            </p:extLst>
          </p:nvPr>
        </p:nvGraphicFramePr>
        <p:xfrm>
          <a:off x="4720966" y="979551"/>
          <a:ext cx="4164496" cy="2615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8023139"/>
              </p:ext>
            </p:extLst>
          </p:nvPr>
        </p:nvGraphicFramePr>
        <p:xfrm>
          <a:off x="2535298" y="2305114"/>
          <a:ext cx="4371335" cy="266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0297" y="4813550"/>
            <a:ext cx="85651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UED now set up for turn-key materials science operations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Most setup time for accelerator focused experiments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Advanced accelerator experiments have a wide range of complex requirements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60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0932930"/>
              </p:ext>
            </p:extLst>
          </p:nvPr>
        </p:nvGraphicFramePr>
        <p:xfrm>
          <a:off x="4656482" y="569733"/>
          <a:ext cx="4669875" cy="3597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FY18 </a:t>
            </a:r>
            <a:r>
              <a:rPr lang="en-US" dirty="0" smtClean="0"/>
              <a:t>Summary (hours)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0932930"/>
              </p:ext>
            </p:extLst>
          </p:nvPr>
        </p:nvGraphicFramePr>
        <p:xfrm>
          <a:off x="314894" y="880285"/>
          <a:ext cx="4747612" cy="3516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0932930"/>
              </p:ext>
            </p:extLst>
          </p:nvPr>
        </p:nvGraphicFramePr>
        <p:xfrm>
          <a:off x="3231696" y="4032952"/>
          <a:ext cx="6794416" cy="2915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20583" y="1271192"/>
            <a:ext cx="22381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92 </a:t>
            </a:r>
            <a:r>
              <a:rPr lang="en-US" sz="4000" dirty="0">
                <a:solidFill>
                  <a:srgbClr val="0070C0"/>
                </a:solidFill>
              </a:rPr>
              <a:t>Users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982" y="4166960"/>
            <a:ext cx="38145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Down time: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Ebeam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klystron replacement and commissioning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Laser </a:t>
            </a:r>
            <a:r>
              <a:rPr lang="mr-IN" dirty="0" smtClean="0"/>
              <a:t>–</a:t>
            </a:r>
            <a:r>
              <a:rPr lang="en-US" dirty="0" smtClean="0"/>
              <a:t> R&amp;D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UED </a:t>
            </a:r>
            <a:r>
              <a:rPr lang="mr-IN" dirty="0" smtClean="0"/>
              <a:t>–</a:t>
            </a:r>
            <a:r>
              <a:rPr lang="en-US" dirty="0" smtClean="0"/>
              <a:t> Cathode cleaning and gun optimization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22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Status: Available User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493830"/>
              </p:ext>
            </p:extLst>
          </p:nvPr>
        </p:nvGraphicFramePr>
        <p:xfrm>
          <a:off x="457200" y="1660851"/>
          <a:ext cx="8069128" cy="200383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136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106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65134">
                  <a:extLst>
                    <a:ext uri="{9D8B030D-6E8A-4147-A177-3AD203B41FA5}">
                      <a16:colId xmlns:a16="http://schemas.microsoft.com/office/drawing/2014/main" xmlns="" val="1616956561"/>
                    </a:ext>
                  </a:extLst>
                </a:gridCol>
                <a:gridCol w="2579700">
                  <a:extLst>
                    <a:ext uri="{9D8B030D-6E8A-4147-A177-3AD203B41FA5}">
                      <a16:colId xmlns:a16="http://schemas.microsoft.com/office/drawing/2014/main" xmlns="" val="2510422626"/>
                    </a:ext>
                  </a:extLst>
                </a:gridCol>
              </a:tblGrid>
              <a:tr h="443192">
                <a:tc>
                  <a:txBody>
                    <a:bodyPr/>
                    <a:lstStyle/>
                    <a:p>
                      <a:r>
                        <a:rPr lang="en-US" sz="1800" dirty="0"/>
                        <a:t>2019 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Planned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FY18 Delivered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FY19/FY18 (% Ratio)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0316">
                <a:tc>
                  <a:txBody>
                    <a:bodyPr/>
                    <a:lstStyle/>
                    <a:p>
                      <a:r>
                        <a:rPr lang="en-US" sz="1800" dirty="0"/>
                        <a:t>Electron Beam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8952">
                <a:tc>
                  <a:txBody>
                    <a:bodyPr/>
                    <a:lstStyle/>
                    <a:p>
                      <a:r>
                        <a:rPr lang="en-US" sz="1800" dirty="0"/>
                        <a:t>CO</a:t>
                      </a:r>
                      <a:r>
                        <a:rPr lang="en-US" sz="1800" baseline="-25000" dirty="0"/>
                        <a:t>2</a:t>
                      </a:r>
                      <a:r>
                        <a:rPr lang="en-US" sz="1800" dirty="0"/>
                        <a:t> Laser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3938">
                <a:tc>
                  <a:txBody>
                    <a:bodyPr/>
                    <a:lstStyle/>
                    <a:p>
                      <a:r>
                        <a:rPr lang="en-US" sz="1800" dirty="0"/>
                        <a:t>UED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929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3365">
                <a:tc>
                  <a:txBody>
                    <a:bodyPr/>
                    <a:lstStyle/>
                    <a:p>
                      <a:r>
                        <a:rPr lang="en-US" sz="1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2529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7809" y="3958511"/>
            <a:ext cx="8410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Planning currently underway to try to bring FY19 hours in line with FY18.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9C97C59C-1D6C-3849-8CA2-B1E2B4041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482" y="22013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28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809" y="914400"/>
            <a:ext cx="8328991" cy="550870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Electron Beam</a:t>
            </a:r>
          </a:p>
          <a:p>
            <a:pPr lvl="1">
              <a:lnSpc>
                <a:spcPct val="110000"/>
              </a:lnSpc>
            </a:pPr>
            <a:r>
              <a:rPr lang="en-US" dirty="0" err="1" smtClean="0"/>
              <a:t>Linac</a:t>
            </a:r>
            <a:r>
              <a:rPr lang="en-US" dirty="0" smtClean="0"/>
              <a:t> Klystron replacement and commissioning complete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Presently approved for operations up to 60 MeV 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Safety approval will be sought for higher energies as needed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Gun klystron maintenance complete</a:t>
            </a:r>
            <a:endParaRPr lang="en-US" dirty="0"/>
          </a:p>
          <a:p>
            <a:pPr>
              <a:lnSpc>
                <a:spcPct val="110000"/>
              </a:lnSpc>
              <a:buFont typeface="Arial" charset="0"/>
              <a:buChar char="•"/>
            </a:pP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Laser</a:t>
            </a:r>
          </a:p>
          <a:p>
            <a:pPr lvl="1">
              <a:lnSpc>
                <a:spcPct val="110000"/>
              </a:lnSpc>
              <a:buFont typeface="Arial" charset="0"/>
              <a:buChar char="•"/>
            </a:pPr>
            <a:r>
              <a:rPr lang="en-US" dirty="0" smtClean="0"/>
              <a:t>Mixed isotope CO</a:t>
            </a:r>
            <a:r>
              <a:rPr lang="en-US" baseline="-25000" dirty="0" smtClean="0"/>
              <a:t>2</a:t>
            </a:r>
            <a:r>
              <a:rPr lang="en-US" dirty="0" smtClean="0"/>
              <a:t> gas now in main amplifier</a:t>
            </a:r>
          </a:p>
          <a:p>
            <a:pPr lvl="1">
              <a:lnSpc>
                <a:spcPct val="110000"/>
              </a:lnSpc>
              <a:buFont typeface="Arial" charset="0"/>
              <a:buChar char="•"/>
            </a:pPr>
            <a:r>
              <a:rPr lang="en-US" dirty="0" smtClean="0"/>
              <a:t>Plasma shutter installed to allow higher power delivery to experiments</a:t>
            </a:r>
          </a:p>
          <a:p>
            <a:pPr lvl="1">
              <a:lnSpc>
                <a:spcPct val="110000"/>
              </a:lnSpc>
              <a:buFont typeface="Arial" charset="0"/>
              <a:buChar char="•"/>
            </a:pPr>
            <a:r>
              <a:rPr lang="en-US" dirty="0" smtClean="0"/>
              <a:t>CPA optimization for mixed isotope setup continues</a:t>
            </a:r>
          </a:p>
          <a:p>
            <a:pPr lvl="1">
              <a:lnSpc>
                <a:spcPct val="110000"/>
              </a:lnSpc>
              <a:buFont typeface="Arial" charset="0"/>
              <a:buChar char="•"/>
            </a:pPr>
            <a:r>
              <a:rPr lang="en-US" dirty="0" smtClean="0"/>
              <a:t>Vacuum delivery system in commissioning to deliver higher power to laser experiments and BL1 interaction points</a:t>
            </a:r>
          </a:p>
          <a:p>
            <a:pPr>
              <a:lnSpc>
                <a:spcPct val="110000"/>
              </a:lnSpc>
              <a:buFont typeface="Arial" charset="0"/>
              <a:buChar char="•"/>
            </a:pPr>
            <a:r>
              <a:rPr lang="en-US" dirty="0" smtClean="0"/>
              <a:t>UED</a:t>
            </a:r>
            <a:endParaRPr lang="en-US" dirty="0"/>
          </a:p>
          <a:p>
            <a:pPr lvl="1">
              <a:lnSpc>
                <a:spcPct val="110000"/>
              </a:lnSpc>
              <a:buFont typeface="Arial" charset="0"/>
              <a:buChar char="•"/>
            </a:pPr>
            <a:r>
              <a:rPr lang="en-US" dirty="0" smtClean="0"/>
              <a:t>Routine turn-key operation for materials science experiments</a:t>
            </a:r>
          </a:p>
          <a:p>
            <a:pPr lvl="1">
              <a:lnSpc>
                <a:spcPct val="110000"/>
              </a:lnSpc>
              <a:buFont typeface="Arial" charset="0"/>
              <a:buChar char="•"/>
            </a:pPr>
            <a:r>
              <a:rPr lang="en-US" dirty="0" smtClean="0"/>
              <a:t>Cathode cleaning complete and further gun optimization underway</a:t>
            </a:r>
            <a:endParaRPr lang="en-US" dirty="0"/>
          </a:p>
          <a:p>
            <a:pPr lvl="2">
              <a:lnSpc>
                <a:spcPct val="70000"/>
              </a:lnSpc>
              <a:buFont typeface=".AppleSystemUIFont" charset="-120"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1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Beam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348221"/>
              </p:ext>
            </p:extLst>
          </p:nvPr>
        </p:nvGraphicFramePr>
        <p:xfrm>
          <a:off x="314969" y="1027907"/>
          <a:ext cx="8489992" cy="407862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3356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255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287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97849">
                <a:tc>
                  <a:txBody>
                    <a:bodyPr/>
                    <a:lstStyle/>
                    <a:p>
                      <a:r>
                        <a:rPr lang="en-US" sz="1400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Nominal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Requested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9966">
                <a:tc>
                  <a:txBody>
                    <a:bodyPr/>
                    <a:lstStyle/>
                    <a:p>
                      <a:r>
                        <a:rPr lang="en-US" sz="1400" dirty="0"/>
                        <a:t>Beam</a:t>
                      </a:r>
                      <a:r>
                        <a:rPr lang="en-US" sz="1400" baseline="0" dirty="0"/>
                        <a:t> Energy (MeV)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50-65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Full range is ~ 15-75 MeV with highest beam quality at nominal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2816">
                <a:tc>
                  <a:txBody>
                    <a:bodyPr/>
                    <a:lstStyle/>
                    <a:p>
                      <a:r>
                        <a:rPr lang="en-US" sz="1400" dirty="0"/>
                        <a:t>Bunch Charge (</a:t>
                      </a:r>
                      <a:r>
                        <a:rPr lang="en-US" sz="1400" dirty="0" err="1"/>
                        <a:t>nC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0.1-2.0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Bunch length &amp; emittance vary with charge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93456">
                <a:tc>
                  <a:txBody>
                    <a:bodyPr/>
                    <a:lstStyle/>
                    <a:p>
                      <a:r>
                        <a:rPr lang="en-US" sz="1400" dirty="0"/>
                        <a:t>Compression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Down to 100 fs (up to 1 kA peak current)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 magnetic bunch compressor available to compress bunch down to ~ 100 fs. Beam quality is variable depending on charge and amount of compression required. </a:t>
                      </a:r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8022">
                <a:tc>
                  <a:txBody>
                    <a:bodyPr/>
                    <a:lstStyle/>
                    <a:p>
                      <a:r>
                        <a:rPr lang="en-US" sz="1400" dirty="0"/>
                        <a:t>Transverse size at IP (sigma, um)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 </a:t>
                      </a:r>
                      <a:r>
                        <a:rPr lang="mr-IN" sz="1400" dirty="0"/>
                        <a:t>–</a:t>
                      </a:r>
                      <a:r>
                        <a:rPr lang="en-US" sz="1400" dirty="0"/>
                        <a:t> 100 (dependent on IP position)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It is possible to achieve transverse sizes below 10 um with special permanent magnet optics.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7849">
                <a:tc>
                  <a:txBody>
                    <a:bodyPr/>
                    <a:lstStyle/>
                    <a:p>
                      <a:r>
                        <a:rPr lang="en-US" sz="1400" dirty="0"/>
                        <a:t>Normalized Emittance (um)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 (at 0.3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nC</a:t>
                      </a:r>
                      <a:r>
                        <a:rPr lang="en-US" sz="1400" baseline="0" dirty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Variable</a:t>
                      </a:r>
                      <a:r>
                        <a:rPr lang="en-US" sz="14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with bunch charge</a:t>
                      </a:r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7849">
                <a:tc>
                  <a:txBody>
                    <a:bodyPr/>
                    <a:lstStyle/>
                    <a:p>
                      <a:r>
                        <a:rPr lang="en-US" sz="1400" dirty="0"/>
                        <a:t>Rep.</a:t>
                      </a:r>
                      <a:r>
                        <a:rPr lang="en-US" sz="1400" baseline="0" dirty="0"/>
                        <a:t> Rate (Hz)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 Hz also available if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9966">
                <a:tc>
                  <a:txBody>
                    <a:bodyPr/>
                    <a:lstStyle/>
                    <a:p>
                      <a:r>
                        <a:rPr lang="en-US" sz="1400" dirty="0"/>
                        <a:t>Trains</a:t>
                      </a:r>
                      <a:r>
                        <a:rPr lang="en-US" sz="1400" baseline="0" dirty="0"/>
                        <a:t> mode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Single bunch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Multi-bunch mode available. Trains of 24 or 48 ns spaced bunches.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6808" y="5114109"/>
            <a:ext cx="8489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Special Equipment:</a:t>
            </a:r>
          </a:p>
          <a:p>
            <a:pPr lvl="1"/>
            <a:r>
              <a:rPr lang="en-US" sz="1600" dirty="0"/>
              <a:t>Please indicate any special equipment that you expect to need, including (but not limited to) the transverse deflecting cavity, shaped bunch using mask technique, plasma capillary discharge system, bolometer/interferometer setup etc.</a:t>
            </a:r>
          </a:p>
        </p:txBody>
      </p:sp>
      <p:sp>
        <p:nvSpPr>
          <p:cNvPr id="7" name="TextBox 6"/>
          <p:cNvSpPr txBox="1"/>
          <p:nvPr/>
        </p:nvSpPr>
        <p:spPr>
          <a:xfrm rot="1243831">
            <a:off x="7172693" y="326691"/>
            <a:ext cx="1941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User Slide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9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6700" y="1010360"/>
            <a:ext cx="789048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  <a:effectLst/>
                <a:latin typeface="Calibri" charset="0"/>
              </a:rPr>
              <a:t>The following options are available at the laser source. Note that the maximum power available at your experiment interaction point will depend on the laser transport method.</a:t>
            </a:r>
          </a:p>
          <a:p>
            <a:endParaRPr lang="en-US" sz="1400" b="1" dirty="0">
              <a:solidFill>
                <a:srgbClr val="000000"/>
              </a:solidFill>
              <a:latin typeface="Calibri" charset="0"/>
            </a:endParaRPr>
          </a:p>
          <a:p>
            <a:r>
              <a:rPr lang="en-US" sz="1500" b="1" i="0" dirty="0">
                <a:solidFill>
                  <a:srgbClr val="000000"/>
                </a:solidFill>
                <a:effectLst/>
                <a:latin typeface="Calibri" charset="0"/>
              </a:rPr>
              <a:t>OPTION 1 (full power, ~1 shot per minute)</a:t>
            </a:r>
            <a:br>
              <a:rPr lang="en-US" sz="1500" b="1" i="0" dirty="0">
                <a:solidFill>
                  <a:srgbClr val="000000"/>
                </a:solidFill>
                <a:effectLst/>
                <a:latin typeface="Calibri" charset="0"/>
              </a:rPr>
            </a:br>
            <a:r>
              <a:rPr lang="en-US" sz="1500" b="1" dirty="0">
                <a:solidFill>
                  <a:srgbClr val="000000"/>
                </a:solidFill>
                <a:latin typeface="Calibri" charset="0"/>
              </a:rPr>
              <a:t>isotopic</a:t>
            </a:r>
            <a:r>
              <a:rPr lang="en-US" sz="1500" b="1" i="0" dirty="0">
                <a:solidFill>
                  <a:srgbClr val="000000"/>
                </a:solidFill>
                <a:effectLst/>
                <a:latin typeface="Calibri" charset="0"/>
              </a:rPr>
              <a:t> gas in final amplifier</a:t>
            </a:r>
            <a:r>
              <a:rPr lang="en-US" sz="1500" dirty="0"/>
              <a:t/>
            </a:r>
            <a:br>
              <a:rPr lang="en-US" sz="1500" dirty="0"/>
            </a:br>
            <a:r>
              <a:rPr lang="en-US" sz="1500" b="0" i="0" dirty="0">
                <a:solidFill>
                  <a:srgbClr val="000000"/>
                </a:solidFill>
                <a:effectLst/>
                <a:latin typeface="Calibri" charset="0"/>
              </a:rPr>
              <a:t>2 TW max (2 </a:t>
            </a:r>
            <a:r>
              <a:rPr lang="en-US" sz="1500" b="0" i="0" dirty="0" err="1">
                <a:solidFill>
                  <a:srgbClr val="000000"/>
                </a:solidFill>
                <a:effectLst/>
                <a:latin typeface="Calibri" charset="0"/>
              </a:rPr>
              <a:t>ps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Calibri" charset="0"/>
              </a:rPr>
              <a:t>, 4 J, single pulse)</a:t>
            </a:r>
            <a:r>
              <a:rPr lang="en-US" sz="1500" dirty="0"/>
              <a:t/>
            </a:r>
            <a:br>
              <a:rPr lang="en-US" sz="1500" dirty="0"/>
            </a:br>
            <a:r>
              <a:rPr lang="en-US" sz="1500" b="0" i="0" dirty="0">
                <a:solidFill>
                  <a:srgbClr val="000000"/>
                </a:solidFill>
                <a:effectLst/>
                <a:latin typeface="Calibri" charset="0"/>
              </a:rPr>
              <a:t>9.25 um</a:t>
            </a:r>
            <a:r>
              <a:rPr lang="en-US" sz="1500" dirty="0"/>
              <a:t/>
            </a:r>
            <a:br>
              <a:rPr lang="en-US" sz="1500" dirty="0"/>
            </a:br>
            <a:r>
              <a:rPr lang="en-US" sz="1500" b="0" i="0" dirty="0">
                <a:solidFill>
                  <a:srgbClr val="000000"/>
                </a:solidFill>
                <a:effectLst/>
                <a:latin typeface="Calibri" charset="0"/>
              </a:rPr>
              <a:t>M^2 ~2</a:t>
            </a:r>
            <a:r>
              <a:rPr lang="en-US" sz="1500" dirty="0"/>
              <a:t/>
            </a:r>
            <a:br>
              <a:rPr lang="en-US" sz="1500" dirty="0"/>
            </a:br>
            <a:r>
              <a:rPr lang="en-US" sz="1500" b="0" i="0" dirty="0">
                <a:solidFill>
                  <a:srgbClr val="000000"/>
                </a:solidFill>
                <a:effectLst/>
                <a:latin typeface="Calibri" charset="0"/>
              </a:rPr>
              <a:t>linear polarization</a:t>
            </a:r>
            <a:r>
              <a:rPr lang="en-US" sz="1500" dirty="0"/>
              <a:t/>
            </a:r>
            <a:br>
              <a:rPr lang="en-US" sz="1500" dirty="0"/>
            </a:br>
            <a:r>
              <a:rPr lang="en-US" sz="1500" dirty="0"/>
              <a:t/>
            </a:r>
            <a:br>
              <a:rPr lang="en-US" sz="1500" dirty="0"/>
            </a:br>
            <a:r>
              <a:rPr lang="en-US" sz="1500" b="1" i="0" dirty="0">
                <a:solidFill>
                  <a:srgbClr val="000000"/>
                </a:solidFill>
                <a:effectLst/>
                <a:latin typeface="Calibri" charset="0"/>
              </a:rPr>
              <a:t>OPTION 2 (regen only, 1.5 or 3 Hz)</a:t>
            </a:r>
            <a:br>
              <a:rPr lang="en-US" sz="1500" b="1" i="0" dirty="0">
                <a:solidFill>
                  <a:srgbClr val="000000"/>
                </a:solidFill>
                <a:effectLst/>
                <a:latin typeface="Calibri" charset="0"/>
              </a:rPr>
            </a:br>
            <a:r>
              <a:rPr lang="en-US" sz="1500" b="0" i="0" dirty="0">
                <a:solidFill>
                  <a:srgbClr val="000000"/>
                </a:solidFill>
                <a:effectLst/>
                <a:latin typeface="Calibri" charset="0"/>
              </a:rPr>
              <a:t>3 GW max (2 </a:t>
            </a:r>
            <a:r>
              <a:rPr lang="en-US" sz="1500" b="0" i="0" dirty="0" err="1">
                <a:solidFill>
                  <a:srgbClr val="000000"/>
                </a:solidFill>
                <a:effectLst/>
                <a:latin typeface="Calibri" charset="0"/>
              </a:rPr>
              <a:t>ps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Calibri" charset="0"/>
              </a:rPr>
              <a:t>, 6 </a:t>
            </a:r>
            <a:r>
              <a:rPr lang="en-US" sz="1500" b="0" i="0" dirty="0" err="1">
                <a:solidFill>
                  <a:srgbClr val="000000"/>
                </a:solidFill>
                <a:effectLst/>
                <a:latin typeface="Calibri" charset="0"/>
              </a:rPr>
              <a:t>mJ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Calibri" charset="0"/>
              </a:rPr>
              <a:t>)</a:t>
            </a:r>
            <a:r>
              <a:rPr lang="en-US" sz="1500" dirty="0"/>
              <a:t/>
            </a:r>
            <a:br>
              <a:rPr lang="en-US" sz="1500" dirty="0"/>
            </a:br>
            <a:r>
              <a:rPr lang="en-US" sz="1500" b="0" i="0" dirty="0">
                <a:solidFill>
                  <a:srgbClr val="000000"/>
                </a:solidFill>
                <a:effectLst/>
                <a:latin typeface="Calibri" charset="0"/>
              </a:rPr>
              <a:t>9.25 um</a:t>
            </a:r>
            <a:r>
              <a:rPr lang="en-US" sz="1500" dirty="0"/>
              <a:t/>
            </a:r>
            <a:br>
              <a:rPr lang="en-US" sz="1500" dirty="0"/>
            </a:br>
            <a:r>
              <a:rPr lang="en-US" sz="1500" b="0" i="0" dirty="0">
                <a:solidFill>
                  <a:srgbClr val="000000"/>
                </a:solidFill>
                <a:effectLst/>
                <a:latin typeface="Calibri" charset="0"/>
              </a:rPr>
              <a:t>M^2 ~1.5</a:t>
            </a:r>
            <a:r>
              <a:rPr lang="en-US" sz="1500" dirty="0"/>
              <a:t/>
            </a:r>
            <a:br>
              <a:rPr lang="en-US" sz="1500" dirty="0"/>
            </a:br>
            <a:r>
              <a:rPr lang="en-US" sz="1500" b="0" i="0" dirty="0">
                <a:solidFill>
                  <a:srgbClr val="000000"/>
                </a:solidFill>
                <a:effectLst/>
                <a:latin typeface="Calibri" charset="0"/>
              </a:rPr>
              <a:t>linear polarization (circular available at slightly reduced power)</a:t>
            </a:r>
          </a:p>
          <a:p>
            <a:endParaRPr lang="en-US" sz="1500" dirty="0">
              <a:solidFill>
                <a:srgbClr val="000000"/>
              </a:solidFill>
              <a:latin typeface="Calibri" charset="0"/>
            </a:endParaRPr>
          </a:p>
          <a:p>
            <a:r>
              <a:rPr lang="en-US" sz="1500" i="1" dirty="0">
                <a:solidFill>
                  <a:srgbClr val="000000"/>
                </a:solidFill>
                <a:latin typeface="Calibri" charset="0"/>
              </a:rPr>
              <a:t>** Please note any specialty laser configurations here **</a:t>
            </a:r>
            <a:endParaRPr lang="en-US" sz="1500" b="0" i="1" dirty="0">
              <a:solidFill>
                <a:srgbClr val="000000"/>
              </a:solidFill>
              <a:effectLst/>
              <a:latin typeface="Calibri" charset="0"/>
            </a:endParaRPr>
          </a:p>
          <a:p>
            <a:endParaRPr lang="en-US" sz="1500" dirty="0"/>
          </a:p>
          <a:p>
            <a:r>
              <a:rPr lang="en-US" sz="1500" dirty="0">
                <a:solidFill>
                  <a:srgbClr val="000000"/>
                </a:solidFill>
                <a:latin typeface="Calibri" charset="0"/>
              </a:rPr>
              <a:t>Interaction Point location: Laser room/electron experiment hall </a:t>
            </a:r>
            <a:r>
              <a:rPr lang="en-US" sz="1500" i="1" dirty="0">
                <a:solidFill>
                  <a:srgbClr val="000000"/>
                </a:solidFill>
                <a:latin typeface="Calibri" charset="0"/>
              </a:rPr>
              <a:t>- delete as necessary (the highest peak power can be delivered to the laser room chamber and 2 beamline #1 chambers. CO</a:t>
            </a:r>
            <a:r>
              <a:rPr lang="en-US" sz="1500" i="1" baseline="-25000" dirty="0">
                <a:solidFill>
                  <a:srgbClr val="000000"/>
                </a:solidFill>
                <a:latin typeface="Calibri" charset="0"/>
              </a:rPr>
              <a:t>2</a:t>
            </a:r>
            <a:r>
              <a:rPr lang="en-US" sz="1500" i="1" dirty="0">
                <a:solidFill>
                  <a:srgbClr val="000000"/>
                </a:solidFill>
                <a:latin typeface="Calibri" charset="0"/>
              </a:rPr>
              <a:t> laser delivery to beamline #2 will see lower power due to necessary transport in air.)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6700" y="302474"/>
            <a:ext cx="2656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+mj-lt"/>
              </a:rPr>
              <a:t>CO</a:t>
            </a:r>
            <a:r>
              <a:rPr lang="en-US" sz="4000" b="1" baseline="-25000" dirty="0">
                <a:latin typeface="+mj-lt"/>
              </a:rPr>
              <a:t>2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smtClean="0">
                <a:latin typeface="+mj-lt"/>
              </a:rPr>
              <a:t>Laser</a:t>
            </a:r>
            <a:endParaRPr lang="en-US" sz="4000" b="1" dirty="0"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087AD8A-0A6B-5044-A80D-EB85B0F30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4D9F-8CCB-344B-810D-0FA6763E5B69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243831">
            <a:off x="7172693" y="326691"/>
            <a:ext cx="1941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User Slide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82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99A20A2-F370-7146-A2E9-139303D42D29}" vid="{A7DEB7BA-D416-2D4F-BA71-857FD79A8C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BNL_70_100_ATF</Template>
  <TotalTime>4313</TotalTime>
  <Words>970</Words>
  <Application>Microsoft Macintosh PowerPoint</Application>
  <PresentationFormat>On-screen Show (4:3)</PresentationFormat>
  <Paragraphs>225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.AppleSystemUIFont</vt:lpstr>
      <vt:lpstr>Calibri</vt:lpstr>
      <vt:lpstr>Mangal</vt:lpstr>
      <vt:lpstr>Wingdings</vt:lpstr>
      <vt:lpstr>Arial</vt:lpstr>
      <vt:lpstr>Office Theme</vt:lpstr>
      <vt:lpstr>21st ATF Users’ Meeting</vt:lpstr>
      <vt:lpstr>Outline</vt:lpstr>
      <vt:lpstr>Availability</vt:lpstr>
      <vt:lpstr>User Activities Breakdown </vt:lpstr>
      <vt:lpstr>FY18 Summary (hours)</vt:lpstr>
      <vt:lpstr>Operational Status: Available User Time</vt:lpstr>
      <vt:lpstr>Operational Status</vt:lpstr>
      <vt:lpstr>Electron Beam</vt:lpstr>
      <vt:lpstr>PowerPoint Presentation</vt:lpstr>
      <vt:lpstr>UED</vt:lpstr>
      <vt:lpstr>6 Available IPs</vt:lpstr>
      <vt:lpstr>Time Request</vt:lpstr>
      <vt:lpstr>Beam Scheduling and Planning</vt:lpstr>
      <vt:lpstr>Run Reports</vt:lpstr>
    </vt:vector>
  </TitlesOfParts>
  <Manager/>
  <Company/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ATF Scientific Needs Workshop</dc:title>
  <dc:subject/>
  <dc:creator>Mark A. Palmer</dc:creator>
  <cp:keywords/>
  <dc:description/>
  <cp:lastModifiedBy>Swinson, Christina</cp:lastModifiedBy>
  <cp:revision>225</cp:revision>
  <cp:lastPrinted>2017-12-05T14:10:14Z</cp:lastPrinted>
  <dcterms:created xsi:type="dcterms:W3CDTF">2017-05-30T22:10:02Z</dcterms:created>
  <dcterms:modified xsi:type="dcterms:W3CDTF">2018-11-14T04:52:37Z</dcterms:modified>
  <cp:category/>
</cp:coreProperties>
</file>