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sldIdLst>
    <p:sldId id="256" r:id="rId2"/>
    <p:sldId id="280" r:id="rId3"/>
    <p:sldId id="282" r:id="rId4"/>
    <p:sldId id="281" r:id="rId5"/>
    <p:sldId id="285" r:id="rId6"/>
    <p:sldId id="310" r:id="rId7"/>
    <p:sldId id="341" r:id="rId8"/>
    <p:sldId id="259" r:id="rId9"/>
    <p:sldId id="283" r:id="rId10"/>
    <p:sldId id="284" r:id="rId11"/>
    <p:sldId id="344" r:id="rId12"/>
    <p:sldId id="311" r:id="rId13"/>
    <p:sldId id="261" r:id="rId14"/>
    <p:sldId id="263" r:id="rId15"/>
    <p:sldId id="345" r:id="rId16"/>
    <p:sldId id="317" r:id="rId17"/>
    <p:sldId id="346" r:id="rId18"/>
    <p:sldId id="347" r:id="rId19"/>
    <p:sldId id="277" r:id="rId20"/>
    <p:sldId id="278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846"/>
    <p:restoredTop sz="94694"/>
  </p:normalViewPr>
  <p:slideViewPr>
    <p:cSldViewPr snapToGrid="0" snapToObjects="1">
      <p:cViewPr varScale="1">
        <p:scale>
          <a:sx n="107" d="100"/>
          <a:sy n="107" d="100"/>
        </p:scale>
        <p:origin x="11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2FA7F0-9471-9440-BB52-77D187ECAE84}" type="datetimeFigureOut">
              <a:rPr lang="en-US" smtClean="0"/>
              <a:t>11/14/18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E41D66-4A99-6748-868F-8A87CC595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813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62534B-6A3C-4AED-B31F-CD5EC1AA075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065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870" y="987611"/>
            <a:ext cx="8338930" cy="2387600"/>
          </a:xfrm>
        </p:spPr>
        <p:txBody>
          <a:bodyPr anchor="b">
            <a:normAutofit/>
          </a:bodyPr>
          <a:lstStyle>
            <a:lvl1pPr algn="l">
              <a:defRPr sz="4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870" y="3467286"/>
            <a:ext cx="8338930" cy="1655762"/>
          </a:xfrm>
        </p:spPr>
        <p:txBody>
          <a:bodyPr/>
          <a:lstStyle>
            <a:lvl1pPr marL="0" indent="0" algn="l">
              <a:buNone/>
              <a:defRPr sz="2400" b="0" i="0">
                <a:latin typeface="Arial" charset="0"/>
                <a:ea typeface="Arial" charset="0"/>
                <a:cs typeface="Arial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845503"/>
            <a:ext cx="8229600" cy="39206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2143125" cy="52849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65125"/>
            <a:ext cx="5972175" cy="52849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930" y="1709739"/>
            <a:ext cx="834887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930" y="4589465"/>
            <a:ext cx="8348870" cy="123486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7809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825625"/>
            <a:ext cx="41148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15873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7809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72000" y="1681163"/>
            <a:ext cx="4114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0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0" y="987426"/>
            <a:ext cx="4799409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0" y="987426"/>
            <a:ext cx="4799409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47870" y="457200"/>
            <a:ext cx="32311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47870" y="2057400"/>
            <a:ext cx="3231149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7809" y="365126"/>
            <a:ext cx="8328991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7809" y="1825625"/>
            <a:ext cx="8328991" cy="39291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3300" y="633710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9922-87B3-6043-9531-5184EA303DC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3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88" userDrawn="1">
          <p15:clr>
            <a:srgbClr val="F26B43"/>
          </p15:clr>
        </p15:guide>
        <p15:guide id="4" pos="5472" userDrawn="1">
          <p15:clr>
            <a:srgbClr val="F26B43"/>
          </p15:clr>
        </p15:guide>
        <p15:guide id="5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science.energy.gov/leaving-office-of-science/?external_url=http://www.bnl.gov/atf/experiments/Pages/ICSimaging.php&amp;external_title=Inverse+Compton+scattering" TargetMode="External"/><Relationship Id="rId2" Type="http://schemas.openxmlformats.org/officeDocument/2006/relationships/hyperlink" Target="https://www.bnl.gov/bnlweb/pubaf/fact_sheet/pdf/FS-ATF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21</a:t>
            </a:r>
            <a:r>
              <a:rPr lang="en-US" baseline="30000" dirty="0"/>
              <a:t>st</a:t>
            </a:r>
            <a:r>
              <a:rPr lang="en-US" dirty="0"/>
              <a:t> ATF Users Meeting</a:t>
            </a:r>
            <a:br>
              <a:rPr lang="en-US" dirty="0"/>
            </a:br>
            <a:r>
              <a:rPr lang="en-US" dirty="0"/>
              <a:t>Welcome &amp; Introduction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Mark Palmer</a:t>
            </a:r>
          </a:p>
          <a:p>
            <a:r>
              <a:rPr lang="en-US" dirty="0"/>
              <a:t>November 14, 2018</a:t>
            </a:r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0A80673-348A-4449-9765-5731DBBC2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FY18:  An Eventful Year…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6D08A6D-B2D2-F04E-B39F-E9A0E5F464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21278"/>
            <a:ext cx="8328991" cy="510639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At the start of the year, we were focused on:</a:t>
            </a:r>
          </a:p>
          <a:p>
            <a:pPr lvl="1"/>
            <a:r>
              <a:rPr lang="en-US" dirty="0"/>
              <a:t>Repairing the ATF </a:t>
            </a:r>
            <a:r>
              <a:rPr lang="en-US" dirty="0" err="1"/>
              <a:t>Linac</a:t>
            </a:r>
            <a:r>
              <a:rPr lang="en-US" dirty="0"/>
              <a:t> (failure of the SLAC-type klystron)</a:t>
            </a:r>
          </a:p>
          <a:p>
            <a:pPr lvl="1"/>
            <a:r>
              <a:rPr lang="en-US" dirty="0"/>
              <a:t>Refurbishing capabilities at B820</a:t>
            </a:r>
          </a:p>
          <a:p>
            <a:pPr lvl="1"/>
            <a:r>
              <a:rPr lang="en-US" dirty="0"/>
              <a:t>Continuing improvements to the UED facility</a:t>
            </a:r>
          </a:p>
          <a:p>
            <a:pPr lvl="1"/>
            <a:r>
              <a:rPr lang="en-US" dirty="0"/>
              <a:t>Evaluating the outcomes of our Scientific Needs Workshop</a:t>
            </a:r>
          </a:p>
          <a:p>
            <a:pPr lvl="1"/>
            <a:r>
              <a:rPr lang="en-US" dirty="0"/>
              <a:t>Planning for the ATF-II Upgrade at B912</a:t>
            </a:r>
          </a:p>
          <a:p>
            <a:r>
              <a:rPr lang="en-US" dirty="0"/>
              <a:t>By the end of the year:</a:t>
            </a:r>
          </a:p>
          <a:p>
            <a:pPr lvl="1"/>
            <a:r>
              <a:rPr lang="en-US" dirty="0"/>
              <a:t>The ATF </a:t>
            </a:r>
            <a:r>
              <a:rPr lang="en-US" dirty="0" err="1"/>
              <a:t>Linac</a:t>
            </a:r>
            <a:r>
              <a:rPr lang="en-US" dirty="0"/>
              <a:t> was back in normal operation</a:t>
            </a:r>
          </a:p>
          <a:p>
            <a:pPr lvl="1"/>
            <a:r>
              <a:rPr lang="en-US" dirty="0"/>
              <a:t>The B820 facility had undergone significant updates</a:t>
            </a:r>
          </a:p>
          <a:p>
            <a:pPr lvl="2"/>
            <a:r>
              <a:rPr lang="en-US" dirty="0"/>
              <a:t>Key systems refurbished</a:t>
            </a:r>
          </a:p>
          <a:p>
            <a:pPr lvl="2"/>
            <a:r>
              <a:rPr lang="en-US" dirty="0"/>
              <a:t>Significant upgrades to the Experimental Hall and CO2 Laser Systems</a:t>
            </a:r>
          </a:p>
          <a:p>
            <a:pPr lvl="2"/>
            <a:r>
              <a:rPr lang="en-US" dirty="0"/>
              <a:t>With more updates on the way…</a:t>
            </a:r>
          </a:p>
          <a:p>
            <a:pPr lvl="1"/>
            <a:r>
              <a:rPr lang="en-US" dirty="0"/>
              <a:t>Major refurbishment of the UED gun was completed</a:t>
            </a:r>
          </a:p>
          <a:p>
            <a:pPr lvl="1"/>
            <a:r>
              <a:rPr lang="en-US" dirty="0"/>
              <a:t>First UED paper published</a:t>
            </a:r>
          </a:p>
          <a:p>
            <a:pPr lvl="1"/>
            <a:r>
              <a:rPr lang="en-US" dirty="0"/>
              <a:t>BUT, ATF-II was no longer part of our plan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78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Scientific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299" y="1377950"/>
            <a:ext cx="8245839" cy="4476312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22" y="13433990"/>
            <a:ext cx="7933460" cy="78491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/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022" y="13586390"/>
            <a:ext cx="7933460" cy="78491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B3CD78-83CF-5A4A-BB58-2F4D5CF496E7}"/>
              </a:ext>
            </a:extLst>
          </p:cNvPr>
          <p:cNvSpPr txBox="1"/>
          <p:nvPr/>
        </p:nvSpPr>
        <p:spPr>
          <a:xfrm>
            <a:off x="6543304" y="2968832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n w="0"/>
                <a:solidFill>
                  <a:srgbClr val="5647A6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UED</a:t>
            </a:r>
          </a:p>
        </p:txBody>
      </p:sp>
    </p:spTree>
    <p:extLst>
      <p:ext uri="{BB962C8B-B14F-4D97-AF65-F5344CB8AC3E}">
        <p14:creationId xmlns:p14="http://schemas.microsoft.com/office/powerpoint/2010/main" val="3873425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388278"/>
            <a:ext cx="3126171" cy="1325563"/>
          </a:xfrm>
        </p:spPr>
        <p:txBody>
          <a:bodyPr/>
          <a:lstStyle/>
          <a:p>
            <a:r>
              <a:rPr lang="en-US" dirty="0"/>
              <a:t>The ATF at </a:t>
            </a:r>
            <a:br>
              <a:rPr lang="en-US" dirty="0"/>
            </a:br>
            <a:r>
              <a:rPr lang="en-US" dirty="0"/>
              <a:t>BNL B820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9AD161-AFAC-41AC-83AA-4053A52B9B02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7192"/>
            <a:ext cx="9144000" cy="287246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914" y="3013301"/>
            <a:ext cx="5549085" cy="3642140"/>
          </a:xfrm>
        </p:spPr>
        <p:txBody>
          <a:bodyPr>
            <a:normAutofit/>
          </a:bodyPr>
          <a:lstStyle/>
          <a:p>
            <a:r>
              <a:rPr lang="en-US" b="1" dirty="0"/>
              <a:t>Current Operating Guidance</a:t>
            </a:r>
          </a:p>
          <a:p>
            <a:pPr lvl="1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Operations at B820 will now be the future focus of the ATF Team</a:t>
            </a:r>
          </a:p>
          <a:p>
            <a:pPr lvl="1"/>
            <a:r>
              <a:rPr lang="en-US" dirty="0">
                <a:solidFill>
                  <a:schemeClr val="tx2">
                    <a:lumMod val="90000"/>
                    <a:lumOff val="10000"/>
                  </a:schemeClr>
                </a:solidFill>
              </a:rPr>
              <a:t>Major FY18 updates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Upgrades to CO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 Power to Users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Upgrades to electron beam lines</a:t>
            </a:r>
          </a:p>
          <a:p>
            <a:pPr lvl="2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Reliability and availability improvements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C8135F-1CFE-7C41-A5C2-13C02392FF90}"/>
              </a:ext>
            </a:extLst>
          </p:cNvPr>
          <p:cNvGrpSpPr/>
          <p:nvPr/>
        </p:nvGrpSpPr>
        <p:grpSpPr>
          <a:xfrm>
            <a:off x="5686067" y="151919"/>
            <a:ext cx="3436570" cy="2133600"/>
            <a:chOff x="2676646" y="5545720"/>
            <a:chExt cx="3436570" cy="21336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090DD54-ABC1-994C-BD23-FBC92B61A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76646" y="5545720"/>
              <a:ext cx="1600200" cy="213360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C0636E-8B74-6549-A9AC-F38FD92F90DE}"/>
                </a:ext>
              </a:extLst>
            </p:cNvPr>
            <p:cNvSpPr txBox="1"/>
            <p:nvPr/>
          </p:nvSpPr>
          <p:spPr>
            <a:xfrm>
              <a:off x="4288421" y="6193420"/>
              <a:ext cx="1824795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Thales 2128A </a:t>
              </a:r>
              <a:br>
                <a:rPr lang="en-US" sz="2000" dirty="0"/>
              </a:br>
              <a:r>
                <a:rPr lang="en-US" sz="2000" dirty="0"/>
                <a:t>Replacement </a:t>
              </a:r>
              <a:br>
                <a:rPr lang="en-US" sz="2000" dirty="0"/>
              </a:br>
              <a:r>
                <a:rPr lang="en-US" sz="2000" dirty="0" err="1"/>
                <a:t>Linac</a:t>
              </a:r>
              <a:r>
                <a:rPr lang="en-US" sz="2000" dirty="0"/>
                <a:t> Klystron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58E191A9-7896-8F42-A00E-C9CA4D0717DC}"/>
              </a:ext>
            </a:extLst>
          </p:cNvPr>
          <p:cNvGrpSpPr/>
          <p:nvPr/>
        </p:nvGrpSpPr>
        <p:grpSpPr>
          <a:xfrm>
            <a:off x="4119" y="4039588"/>
            <a:ext cx="4110681" cy="2794575"/>
            <a:chOff x="4119" y="3055715"/>
            <a:chExt cx="4110681" cy="279457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3E3062A-C740-9B4E-A1A2-82319FDD2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19" y="3055715"/>
              <a:ext cx="4110681" cy="274359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CDB020-0D4F-B94B-9FBF-CD5FBCE9C06C}"/>
                </a:ext>
              </a:extLst>
            </p:cNvPr>
            <p:cNvSpPr txBox="1"/>
            <p:nvPr/>
          </p:nvSpPr>
          <p:spPr>
            <a:xfrm>
              <a:off x="762000" y="5265515"/>
              <a:ext cx="14494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Updated</a:t>
              </a:r>
              <a:b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</a:br>
              <a:r>
                <a:rPr lang="en-US" sz="1600" dirty="0">
                  <a:solidFill>
                    <a:schemeClr val="bg1">
                      <a:lumMod val="95000"/>
                    </a:schemeClr>
                  </a:solidFill>
                </a:rPr>
                <a:t>Beam Line #2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B831898-3DE8-884E-9D21-01AA90DA9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99" y="142594"/>
            <a:ext cx="1653080" cy="231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167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ACE2E-2671-0E44-9BB3-41B5E4ABE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365126"/>
            <a:ext cx="8487142" cy="1325563"/>
          </a:xfrm>
        </p:spPr>
        <p:txBody>
          <a:bodyPr>
            <a:normAutofit/>
          </a:bodyPr>
          <a:lstStyle/>
          <a:p>
            <a:r>
              <a:rPr lang="en-US" sz="3600" dirty="0"/>
              <a:t>Accelerator Capabilities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5" y="1370587"/>
            <a:ext cx="6908294" cy="230803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D3F18-B338-0741-8F04-D1EC5F87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57809" y="3865038"/>
            <a:ext cx="82081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/>
              <a:t>The ATF accelerator generates highly-tunable electron bunches to 2 beamlines with multiple, user designed, interaction points.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/>
              <a:t>Tunable properties include: energy, charge, energy spread, bunch length, transverse </a:t>
            </a:r>
            <a:r>
              <a:rPr lang="en-US" sz="2400" dirty="0" err="1"/>
              <a:t>beamsize</a:t>
            </a:r>
            <a:r>
              <a:rPr lang="en-US" sz="2400" dirty="0"/>
              <a:t>, </a:t>
            </a:r>
            <a:r>
              <a:rPr lang="mr-IN" sz="2400" dirty="0"/>
              <a:t>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27042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56D2A-92F9-8146-8CEF-9CA9CF79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Interaction Points and Diagnostics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EE975-B27B-7149-A337-39B5CCEF5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14</a:t>
            </a:fld>
            <a:endParaRPr lang="en-US"/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41179C2-7ACA-1B4A-A0D9-4E93EEDE42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9" y="1394098"/>
            <a:ext cx="2675277" cy="1910510"/>
          </a:xfrm>
        </p:spPr>
      </p:pic>
      <p:sp>
        <p:nvSpPr>
          <p:cNvPr id="6" name="TextBox 5"/>
          <p:cNvSpPr txBox="1"/>
          <p:nvPr/>
        </p:nvSpPr>
        <p:spPr>
          <a:xfrm>
            <a:off x="253179" y="1144716"/>
            <a:ext cx="806236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3200" dirty="0"/>
              <a:t>Six interaction points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dirty="0"/>
              <a:t>4 x </a:t>
            </a:r>
            <a:r>
              <a:rPr lang="en-US" sz="3200" dirty="0" err="1"/>
              <a:t>ebeam</a:t>
            </a:r>
            <a:r>
              <a:rPr lang="en-US" sz="3200" dirty="0"/>
              <a:t> chambers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dirty="0"/>
              <a:t>Insertion device IP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dirty="0"/>
              <a:t>1 x laser </a:t>
            </a:r>
            <a:r>
              <a:rPr lang="mr-IN" sz="3200" dirty="0"/>
              <a:t>–</a:t>
            </a:r>
            <a:r>
              <a:rPr lang="en-US" sz="3200" dirty="0"/>
              <a:t> target chamber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Laser diagnostics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3200" dirty="0"/>
              <a:t>Electron beam diagnostics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dirty="0"/>
              <a:t>Longitudinal diagnostics (deflecting cavity, bolometer/interferometer)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dirty="0"/>
              <a:t>Transverse diagnostics (YAG screen)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sz="3200" dirty="0"/>
              <a:t>Energy Spectrometer</a:t>
            </a:r>
          </a:p>
        </p:txBody>
      </p:sp>
    </p:spTree>
    <p:extLst>
      <p:ext uri="{BB962C8B-B14F-4D97-AF65-F5344CB8AC3E}">
        <p14:creationId xmlns:p14="http://schemas.microsoft.com/office/powerpoint/2010/main" val="14170216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B75DBB-1F18-694F-93D2-692740C6CF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22623"/>
            <a:ext cx="8328991" cy="1325563"/>
          </a:xfrm>
        </p:spPr>
        <p:txBody>
          <a:bodyPr/>
          <a:lstStyle/>
          <a:p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Laser System at B820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952F2-C062-E047-BC8E-E89A07EB3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Shape 3">
            <a:extLst>
              <a:ext uri="{FF2B5EF4-FFF2-40B4-BE49-F238E27FC236}">
                <a16:creationId xmlns:a16="http://schemas.microsoft.com/office/drawing/2014/main" id="{EA1446C7-03E8-1E47-B852-7577620FEF64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543958" y="1417636"/>
            <a:ext cx="625380" cy="28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16"/>
              </a:lnSpc>
            </a:pPr>
            <a:r>
              <a:rPr lang="en-US" sz="105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OPA</a:t>
            </a:r>
            <a:endParaRPr lang="en-US" sz="1350">
              <a:latin typeface="Arial" charset="0"/>
            </a:endParaRPr>
          </a:p>
        </p:txBody>
      </p:sp>
      <p:sp>
        <p:nvSpPr>
          <p:cNvPr id="6" name="TextShape 4">
            <a:extLst>
              <a:ext uri="{FF2B5EF4-FFF2-40B4-BE49-F238E27FC236}">
                <a16:creationId xmlns:a16="http://schemas.microsoft.com/office/drawing/2014/main" id="{8427D614-A847-DD44-9956-29EAE2AA182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99563" y="1170521"/>
            <a:ext cx="1048867" cy="251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lnSpc>
                <a:spcPts val="216"/>
              </a:lnSpc>
            </a:pPr>
            <a:r>
              <a:rPr lang="en-US" sz="1050">
                <a:solidFill>
                  <a:srgbClr val="000000"/>
                </a:solidFill>
                <a:latin typeface="Arial" charset="0"/>
                <a:ea typeface="Osaka" charset="0"/>
                <a:cs typeface="Osaka" charset="0"/>
              </a:rPr>
              <a:t>Ti:Al2O3</a:t>
            </a:r>
            <a:endParaRPr lang="en-US" sz="1350">
              <a:latin typeface="Arial" charset="0"/>
            </a:endParaRPr>
          </a:p>
        </p:txBody>
      </p:sp>
      <p:sp>
        <p:nvSpPr>
          <p:cNvPr id="7" name="CustomShape 6">
            <a:extLst>
              <a:ext uri="{FF2B5EF4-FFF2-40B4-BE49-F238E27FC236}">
                <a16:creationId xmlns:a16="http://schemas.microsoft.com/office/drawing/2014/main" id="{A9136DC4-68EC-6940-8F52-E3988C0901F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718178" y="1499170"/>
            <a:ext cx="1209406" cy="431190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5F99D90F-603B-A344-9B4D-FE5FF88D7EA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839117" y="1642901"/>
            <a:ext cx="967524" cy="143730"/>
          </a:xfrm>
          <a:prstGeom prst="roundRect">
            <a:avLst>
              <a:gd name="adj" fmla="val 10801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9" name="Line 8">
            <a:extLst>
              <a:ext uri="{FF2B5EF4-FFF2-40B4-BE49-F238E27FC236}">
                <a16:creationId xmlns:a16="http://schemas.microsoft.com/office/drawing/2014/main" id="{3D663D46-03B4-4F45-B94E-7B93266376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79692" y="1642900"/>
            <a:ext cx="886767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0" name="Line 9">
            <a:extLst>
              <a:ext uri="{FF2B5EF4-FFF2-40B4-BE49-F238E27FC236}">
                <a16:creationId xmlns:a16="http://schemas.microsoft.com/office/drawing/2014/main" id="{088B434B-7932-2640-B4B7-6716AD32EE9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79692" y="1786630"/>
            <a:ext cx="886767" cy="0"/>
          </a:xfrm>
          <a:prstGeom prst="line">
            <a:avLst/>
          </a:prstGeom>
          <a:noFill/>
          <a:ln w="18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1" name="Line 10">
            <a:extLst>
              <a:ext uri="{FF2B5EF4-FFF2-40B4-BE49-F238E27FC236}">
                <a16:creationId xmlns:a16="http://schemas.microsoft.com/office/drawing/2014/main" id="{A53B12B6-1E0E-3542-96BA-9391455B418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8176" y="1642901"/>
            <a:ext cx="0" cy="143730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" name="Line 17">
            <a:extLst>
              <a:ext uri="{FF2B5EF4-FFF2-40B4-BE49-F238E27FC236}">
                <a16:creationId xmlns:a16="http://schemas.microsoft.com/office/drawing/2014/main" id="{E2A906F5-023E-B34F-A651-B8201A15329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55681" y="1716921"/>
            <a:ext cx="3018590" cy="263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3" name="Line 18">
            <a:extLst>
              <a:ext uri="{FF2B5EF4-FFF2-40B4-BE49-F238E27FC236}">
                <a16:creationId xmlns:a16="http://schemas.microsoft.com/office/drawing/2014/main" id="{BBCBF97D-310E-9445-818D-393BB9E089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78036" y="1716920"/>
            <a:ext cx="1218672" cy="1166103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" name="CustomShape 25">
            <a:extLst>
              <a:ext uri="{FF2B5EF4-FFF2-40B4-BE49-F238E27FC236}">
                <a16:creationId xmlns:a16="http://schemas.microsoft.com/office/drawing/2014/main" id="{A98ED66C-D96F-7141-8295-3355B21BB46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29741" y="1261451"/>
            <a:ext cx="1408363" cy="3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Amplifier </a:t>
            </a:r>
            <a:r>
              <a:rPr lang="en-US" sz="1050" b="1" i="1" dirty="0">
                <a:solidFill>
                  <a:srgbClr val="000000"/>
                </a:solidFill>
                <a:ea typeface="Osaka" charset="0"/>
                <a:cs typeface="Osaka" charset="0"/>
              </a:rPr>
              <a:t>1</a:t>
            </a:r>
            <a:endParaRPr lang="en-US" sz="1350" b="1" i="1" dirty="0"/>
          </a:p>
        </p:txBody>
      </p:sp>
      <p:sp>
        <p:nvSpPr>
          <p:cNvPr id="15" name="CustomShape 32">
            <a:extLst>
              <a:ext uri="{FF2B5EF4-FFF2-40B4-BE49-F238E27FC236}">
                <a16:creationId xmlns:a16="http://schemas.microsoft.com/office/drawing/2014/main" id="{FEEB42A6-484B-3F46-A769-5D2ECAACB70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21198" y="2342050"/>
            <a:ext cx="1106411" cy="3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Stretcher</a:t>
            </a:r>
            <a:endParaRPr lang="en-US" sz="1350" dirty="0"/>
          </a:p>
        </p:txBody>
      </p:sp>
      <p:sp>
        <p:nvSpPr>
          <p:cNvPr id="16" name="Freeform 54">
            <a:extLst>
              <a:ext uri="{FF2B5EF4-FFF2-40B4-BE49-F238E27FC236}">
                <a16:creationId xmlns:a16="http://schemas.microsoft.com/office/drawing/2014/main" id="{A90ACC2E-DCD1-A34E-9F32-CCF97B55BD43}"/>
              </a:ext>
            </a:extLst>
          </p:cNvPr>
          <p:cNvSpPr>
            <a:spLocks/>
          </p:cNvSpPr>
          <p:nvPr/>
        </p:nvSpPr>
        <p:spPr bwMode="auto">
          <a:xfrm flipH="1">
            <a:off x="7055936" y="1648650"/>
            <a:ext cx="16386" cy="144090"/>
          </a:xfrm>
          <a:custGeom>
            <a:avLst/>
            <a:gdLst>
              <a:gd name="T0" fmla="*/ 14760 w 42"/>
              <a:gd name="T1" fmla="*/ 0 h 401"/>
              <a:gd name="T2" fmla="*/ 0 w 42"/>
              <a:gd name="T3" fmla="*/ 74520 h 401"/>
              <a:gd name="T4" fmla="*/ 14760 w 42"/>
              <a:gd name="T5" fmla="*/ 144000 h 4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401">
                <a:moveTo>
                  <a:pt x="41" y="0"/>
                </a:moveTo>
                <a:cubicBezTo>
                  <a:pt x="41" y="0"/>
                  <a:pt x="0" y="140"/>
                  <a:pt x="0" y="207"/>
                </a:cubicBezTo>
                <a:cubicBezTo>
                  <a:pt x="0" y="274"/>
                  <a:pt x="41" y="400"/>
                  <a:pt x="41" y="400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7" name="Freeform 55">
            <a:extLst>
              <a:ext uri="{FF2B5EF4-FFF2-40B4-BE49-F238E27FC236}">
                <a16:creationId xmlns:a16="http://schemas.microsoft.com/office/drawing/2014/main" id="{3BA749D8-43B1-3444-B1D1-49974245A132}"/>
              </a:ext>
            </a:extLst>
          </p:cNvPr>
          <p:cNvSpPr>
            <a:spLocks/>
          </p:cNvSpPr>
          <p:nvPr/>
        </p:nvSpPr>
        <p:spPr bwMode="auto">
          <a:xfrm flipH="1">
            <a:off x="7071931" y="1654400"/>
            <a:ext cx="16386" cy="138340"/>
          </a:xfrm>
          <a:custGeom>
            <a:avLst/>
            <a:gdLst>
              <a:gd name="T0" fmla="*/ 14760 w 42"/>
              <a:gd name="T1" fmla="*/ 0 h 385"/>
              <a:gd name="T2" fmla="*/ 360 w 42"/>
              <a:gd name="T3" fmla="*/ 64440 h 385"/>
              <a:gd name="T4" fmla="*/ 14760 w 42"/>
              <a:gd name="T5" fmla="*/ 138240 h 38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42" h="385">
                <a:moveTo>
                  <a:pt x="41" y="0"/>
                </a:moveTo>
                <a:cubicBezTo>
                  <a:pt x="41" y="0"/>
                  <a:pt x="2" y="112"/>
                  <a:pt x="1" y="179"/>
                </a:cubicBezTo>
                <a:cubicBezTo>
                  <a:pt x="0" y="246"/>
                  <a:pt x="41" y="384"/>
                  <a:pt x="41" y="384"/>
                </a:cubicBezTo>
              </a:path>
            </a:pathLst>
          </a:cu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8" name="Line 56">
            <a:extLst>
              <a:ext uri="{FF2B5EF4-FFF2-40B4-BE49-F238E27FC236}">
                <a16:creationId xmlns:a16="http://schemas.microsoft.com/office/drawing/2014/main" id="{378D054C-F5D4-764F-A097-BA947EF8DDA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006577" y="1645057"/>
            <a:ext cx="0" cy="143730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9" name="Line 57">
            <a:extLst>
              <a:ext uri="{FF2B5EF4-FFF2-40B4-BE49-F238E27FC236}">
                <a16:creationId xmlns:a16="http://schemas.microsoft.com/office/drawing/2014/main" id="{9EA0A43A-9190-7D41-BB2B-1A23E48BCF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87456" y="1652052"/>
            <a:ext cx="1174" cy="130267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0" name="Line 59">
            <a:extLst>
              <a:ext uri="{FF2B5EF4-FFF2-40B4-BE49-F238E27FC236}">
                <a16:creationId xmlns:a16="http://schemas.microsoft.com/office/drawing/2014/main" id="{A5FA834E-534B-524C-A063-4E83B39AA8C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98343" y="1752853"/>
            <a:ext cx="195065" cy="0"/>
          </a:xfrm>
          <a:prstGeom prst="line">
            <a:avLst/>
          </a:prstGeom>
          <a:noFill/>
          <a:ln w="1836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1" name="CustomShape 60">
            <a:extLst>
              <a:ext uri="{FF2B5EF4-FFF2-40B4-BE49-F238E27FC236}">
                <a16:creationId xmlns:a16="http://schemas.microsoft.com/office/drawing/2014/main" id="{AE026C30-FC09-E549-ACEE-15A7DB954D24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4853" y="1330288"/>
            <a:ext cx="858287" cy="538987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22" name="Line 61">
            <a:extLst>
              <a:ext uri="{FF2B5EF4-FFF2-40B4-BE49-F238E27FC236}">
                <a16:creationId xmlns:a16="http://schemas.microsoft.com/office/drawing/2014/main" id="{2E1E6EE9-1630-CE4E-B6E1-9A1FF401FA6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81619" y="1660149"/>
            <a:ext cx="219644" cy="103845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23" name="Line 62">
            <a:extLst>
              <a:ext uri="{FF2B5EF4-FFF2-40B4-BE49-F238E27FC236}">
                <a16:creationId xmlns:a16="http://schemas.microsoft.com/office/drawing/2014/main" id="{0A570391-BB3D-9747-A313-974BE430ED40}"/>
              </a:ext>
            </a:extLst>
          </p:cNvPr>
          <p:cNvSpPr>
            <a:spLocks noChangeShapeType="1"/>
          </p:cNvSpPr>
          <p:nvPr/>
        </p:nvSpPr>
        <p:spPr bwMode="auto">
          <a:xfrm>
            <a:off x="2041583" y="1716921"/>
            <a:ext cx="1711089" cy="263"/>
          </a:xfrm>
          <a:prstGeom prst="line">
            <a:avLst/>
          </a:prstGeom>
          <a:noFill/>
          <a:ln w="900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24" name="Group 256">
            <a:extLst>
              <a:ext uri="{FF2B5EF4-FFF2-40B4-BE49-F238E27FC236}">
                <a16:creationId xmlns:a16="http://schemas.microsoft.com/office/drawing/2014/main" id="{EEBBA34C-CD50-AF4B-B0A1-C6A053F7F81F}"/>
              </a:ext>
            </a:extLst>
          </p:cNvPr>
          <p:cNvGrpSpPr>
            <a:grpSpLocks/>
          </p:cNvGrpSpPr>
          <p:nvPr/>
        </p:nvGrpSpPr>
        <p:grpSpPr bwMode="auto">
          <a:xfrm>
            <a:off x="2221360" y="1642459"/>
            <a:ext cx="1902572" cy="937687"/>
            <a:chOff x="2736291" y="807157"/>
            <a:chExt cx="1755632" cy="939449"/>
          </a:xfrm>
        </p:grpSpPr>
        <p:sp>
          <p:nvSpPr>
            <p:cNvPr id="25" name="Line 63">
              <a:extLst>
                <a:ext uri="{FF2B5EF4-FFF2-40B4-BE49-F238E27FC236}">
                  <a16:creationId xmlns:a16="http://schemas.microsoft.com/office/drawing/2014/main" id="{DD49C7B3-7467-3D45-9E8F-195844CFEC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 flipH="1" flipV="1">
              <a:off x="3611768" y="602345"/>
              <a:ext cx="130749" cy="103919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6" name="Line 64">
              <a:extLst>
                <a:ext uri="{FF2B5EF4-FFF2-40B4-BE49-F238E27FC236}">
                  <a16:creationId xmlns:a16="http://schemas.microsoft.com/office/drawing/2014/main" id="{C92630F3-678F-8547-B961-6E9DC63BD47D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 flipV="1">
              <a:off x="3545476" y="902412"/>
              <a:ext cx="903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7" name="Line 65">
              <a:extLst>
                <a:ext uri="{FF2B5EF4-FFF2-40B4-BE49-F238E27FC236}">
                  <a16:creationId xmlns:a16="http://schemas.microsoft.com/office/drawing/2014/main" id="{2B846B4C-538D-1842-8379-FF1447EE39C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 flipH="1" flipV="1">
              <a:off x="3348291" y="789382"/>
              <a:ext cx="3600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8" name="Freeform 66">
              <a:extLst>
                <a:ext uri="{FF2B5EF4-FFF2-40B4-BE49-F238E27FC236}">
                  <a16:creationId xmlns:a16="http://schemas.microsoft.com/office/drawing/2014/main" id="{CF02E914-101A-4D47-812A-ACA21F19A074}"/>
                </a:ext>
              </a:extLst>
            </p:cNvPr>
            <p:cNvSpPr>
              <a:spLocks/>
            </p:cNvSpPr>
            <p:nvPr/>
          </p:nvSpPr>
          <p:spPr bwMode="auto">
            <a:xfrm rot="4204780" flipH="1">
              <a:off x="3876816" y="1192137"/>
              <a:ext cx="180360" cy="18720"/>
            </a:xfrm>
            <a:custGeom>
              <a:avLst/>
              <a:gdLst>
                <a:gd name="T0" fmla="*/ 180000 w 501"/>
                <a:gd name="T1" fmla="*/ 18360 h 52"/>
                <a:gd name="T2" fmla="*/ 93600 w 501"/>
                <a:gd name="T3" fmla="*/ 360 h 52"/>
                <a:gd name="T4" fmla="*/ 0 w 501"/>
                <a:gd name="T5" fmla="*/ 18360 h 5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2">
                  <a:moveTo>
                    <a:pt x="500" y="51"/>
                  </a:moveTo>
                  <a:cubicBezTo>
                    <a:pt x="500" y="51"/>
                    <a:pt x="345" y="2"/>
                    <a:pt x="260" y="1"/>
                  </a:cubicBezTo>
                  <a:cubicBezTo>
                    <a:pt x="175" y="0"/>
                    <a:pt x="0" y="51"/>
                    <a:pt x="0" y="51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29" name="Freeform 67">
              <a:extLst>
                <a:ext uri="{FF2B5EF4-FFF2-40B4-BE49-F238E27FC236}">
                  <a16:creationId xmlns:a16="http://schemas.microsoft.com/office/drawing/2014/main" id="{C8590C07-A936-9B42-ADF1-59B22A26B81F}"/>
                </a:ext>
              </a:extLst>
            </p:cNvPr>
            <p:cNvSpPr>
              <a:spLocks/>
            </p:cNvSpPr>
            <p:nvPr/>
          </p:nvSpPr>
          <p:spPr bwMode="auto">
            <a:xfrm rot="4204780" flipH="1">
              <a:off x="3895748" y="1190840"/>
              <a:ext cx="180360" cy="19080"/>
            </a:xfrm>
            <a:custGeom>
              <a:avLst/>
              <a:gdLst>
                <a:gd name="T0" fmla="*/ 180000 w 501"/>
                <a:gd name="T1" fmla="*/ 18720 h 53"/>
                <a:gd name="T2" fmla="*/ 99000 w 501"/>
                <a:gd name="T3" fmla="*/ 720 h 53"/>
                <a:gd name="T4" fmla="*/ 0 w 501"/>
                <a:gd name="T5" fmla="*/ 18720 h 5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01" h="53">
                  <a:moveTo>
                    <a:pt x="500" y="52"/>
                  </a:moveTo>
                  <a:cubicBezTo>
                    <a:pt x="500" y="52"/>
                    <a:pt x="360" y="4"/>
                    <a:pt x="275" y="2"/>
                  </a:cubicBezTo>
                  <a:cubicBezTo>
                    <a:pt x="190" y="0"/>
                    <a:pt x="0" y="52"/>
                    <a:pt x="0" y="52"/>
                  </a:cubicBezTo>
                </a:path>
              </a:pathLst>
            </a:cu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30" name="Group 433">
              <a:extLst>
                <a:ext uri="{FF2B5EF4-FFF2-40B4-BE49-F238E27FC236}">
                  <a16:creationId xmlns:a16="http://schemas.microsoft.com/office/drawing/2014/main" id="{E17D2346-43A7-9C4F-8408-F2FCE917B98A}"/>
                </a:ext>
              </a:extLst>
            </p:cNvPr>
            <p:cNvGrpSpPr>
              <a:grpSpLocks/>
            </p:cNvGrpSpPr>
            <p:nvPr/>
          </p:nvGrpSpPr>
          <p:grpSpPr bwMode="auto">
            <a:xfrm rot="-2805063">
              <a:off x="4096578" y="828702"/>
              <a:ext cx="125505" cy="108021"/>
              <a:chOff x="4096578" y="828702"/>
              <a:chExt cx="125505" cy="108021"/>
            </a:xfrm>
          </p:grpSpPr>
          <p:sp>
            <p:nvSpPr>
              <p:cNvPr id="40" name="Line 68">
                <a:extLst>
                  <a:ext uri="{FF2B5EF4-FFF2-40B4-BE49-F238E27FC236}">
                    <a16:creationId xmlns:a16="http://schemas.microsoft.com/office/drawing/2014/main" id="{ECB5F739-B329-1345-AF5D-3C9D26B3F1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204780">
                <a:off x="4107198" y="818082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41" name="Line 69">
                <a:extLst>
                  <a:ext uri="{FF2B5EF4-FFF2-40B4-BE49-F238E27FC236}">
                    <a16:creationId xmlns:a16="http://schemas.microsoft.com/office/drawing/2014/main" id="{90F522DA-5F75-B047-B5C5-242E219FAB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204780">
                <a:off x="4120743" y="835383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1" name="Line 70">
              <a:extLst>
                <a:ext uri="{FF2B5EF4-FFF2-40B4-BE49-F238E27FC236}">
                  <a16:creationId xmlns:a16="http://schemas.microsoft.com/office/drawing/2014/main" id="{FA5D520A-0161-6E40-9B46-DDD7ED8C54E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 flipH="1" flipV="1">
              <a:off x="3372424" y="806305"/>
              <a:ext cx="0" cy="126000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2" name="Line 71">
              <a:extLst>
                <a:ext uri="{FF2B5EF4-FFF2-40B4-BE49-F238E27FC236}">
                  <a16:creationId xmlns:a16="http://schemas.microsoft.com/office/drawing/2014/main" id="{50F97E34-D863-904D-BFE5-D2CD700D87D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 flipV="1">
              <a:off x="3554122" y="933720"/>
              <a:ext cx="95760" cy="736920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3" name="Line 72">
              <a:extLst>
                <a:ext uri="{FF2B5EF4-FFF2-40B4-BE49-F238E27FC236}">
                  <a16:creationId xmlns:a16="http://schemas.microsoft.com/office/drawing/2014/main" id="{5C4C9CED-E19F-5D41-8960-305A35954F28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 flipH="1" flipV="1">
              <a:off x="3794246" y="476389"/>
              <a:ext cx="60116" cy="1313338"/>
            </a:xfrm>
            <a:prstGeom prst="line">
              <a:avLst/>
            </a:prstGeom>
            <a:noFill/>
            <a:ln w="9000">
              <a:solidFill>
                <a:srgbClr val="80808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34" name="Group 437">
              <a:extLst>
                <a:ext uri="{FF2B5EF4-FFF2-40B4-BE49-F238E27FC236}">
                  <a16:creationId xmlns:a16="http://schemas.microsoft.com/office/drawing/2014/main" id="{78E408DA-F9CB-B341-B2A7-FCC2368A0CD0}"/>
                </a:ext>
              </a:extLst>
            </p:cNvPr>
            <p:cNvGrpSpPr>
              <a:grpSpLocks/>
            </p:cNvGrpSpPr>
            <p:nvPr/>
          </p:nvGrpSpPr>
          <p:grpSpPr bwMode="auto">
            <a:xfrm rot="-1809793">
              <a:off x="4366043" y="807157"/>
              <a:ext cx="125880" cy="107252"/>
              <a:chOff x="4138281" y="927247"/>
              <a:chExt cx="125880" cy="107252"/>
            </a:xfrm>
          </p:grpSpPr>
          <p:sp>
            <p:nvSpPr>
              <p:cNvPr id="38" name="Line 73">
                <a:extLst>
                  <a:ext uri="{FF2B5EF4-FFF2-40B4-BE49-F238E27FC236}">
                    <a16:creationId xmlns:a16="http://schemas.microsoft.com/office/drawing/2014/main" id="{5E88087E-ACE2-F546-8878-9B0686E30A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204780" flipV="1">
                <a:off x="4148901" y="933159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  <p:sp>
            <p:nvSpPr>
              <p:cNvPr id="39" name="Line 74">
                <a:extLst>
                  <a:ext uri="{FF2B5EF4-FFF2-40B4-BE49-F238E27FC236}">
                    <a16:creationId xmlns:a16="http://schemas.microsoft.com/office/drawing/2014/main" id="{98B6A3CA-2314-CC4D-96B0-DC3E73713D9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204780" flipV="1">
                <a:off x="4162821" y="916627"/>
                <a:ext cx="90720" cy="111960"/>
              </a:xfrm>
              <a:prstGeom prst="line">
                <a:avLst/>
              </a:prstGeom>
              <a:noFill/>
              <a:ln w="18000">
                <a:solidFill>
                  <a:srgbClr val="3465AF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/>
              </a:p>
            </p:txBody>
          </p:sp>
        </p:grpSp>
        <p:sp>
          <p:nvSpPr>
            <p:cNvPr id="35" name="Line 77">
              <a:extLst>
                <a:ext uri="{FF2B5EF4-FFF2-40B4-BE49-F238E27FC236}">
                  <a16:creationId xmlns:a16="http://schemas.microsoft.com/office/drawing/2014/main" id="{57BB37A2-5546-0343-8C84-1761606BE0E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>
              <a:off x="3162430" y="1375666"/>
              <a:ext cx="108000" cy="0"/>
            </a:xfrm>
            <a:prstGeom prst="line">
              <a:avLst/>
            </a:prstGeom>
            <a:noFill/>
            <a:ln w="3672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6" name="Line 78">
              <a:extLst>
                <a:ext uri="{FF2B5EF4-FFF2-40B4-BE49-F238E27FC236}">
                  <a16:creationId xmlns:a16="http://schemas.microsoft.com/office/drawing/2014/main" id="{CC2B0BCB-83AF-5241-8140-A9283D272D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>
              <a:off x="2698060" y="164539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37" name="Line 79">
              <a:extLst>
                <a:ext uri="{FF2B5EF4-FFF2-40B4-BE49-F238E27FC236}">
                  <a16:creationId xmlns:a16="http://schemas.microsoft.com/office/drawing/2014/main" id="{A9FDB641-8786-474C-BB36-8DA8DB281203}"/>
                </a:ext>
              </a:extLst>
            </p:cNvPr>
            <p:cNvSpPr>
              <a:spLocks noChangeShapeType="1"/>
            </p:cNvSpPr>
            <p:nvPr/>
          </p:nvSpPr>
          <p:spPr bwMode="auto">
            <a:xfrm rot="4204780">
              <a:off x="2682976" y="1656606"/>
              <a:ext cx="180000" cy="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42" name="CustomShape 80">
            <a:extLst>
              <a:ext uri="{FF2B5EF4-FFF2-40B4-BE49-F238E27FC236}">
                <a16:creationId xmlns:a16="http://schemas.microsoft.com/office/drawing/2014/main" id="{852AE496-01FB-334F-A6A7-D415D44A377D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670180" y="1573191"/>
            <a:ext cx="390131" cy="287460"/>
          </a:xfrm>
          <a:prstGeom prst="rect">
            <a:avLst/>
          </a:prstGeom>
          <a:solidFill>
            <a:srgbClr val="0099FF"/>
          </a:soli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43" name="TextShape 112">
            <a:extLst>
              <a:ext uri="{FF2B5EF4-FFF2-40B4-BE49-F238E27FC236}">
                <a16:creationId xmlns:a16="http://schemas.microsoft.com/office/drawing/2014/main" id="{E65AD1C8-93DC-9C40-AA85-4B8474F4E1D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434803" y="1238840"/>
            <a:ext cx="1053353" cy="4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20 µJ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350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fs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4" name="TextShape 113">
            <a:extLst>
              <a:ext uri="{FF2B5EF4-FFF2-40B4-BE49-F238E27FC236}">
                <a16:creationId xmlns:a16="http://schemas.microsoft.com/office/drawing/2014/main" id="{DFC12592-EE9A-F94D-9CD0-39D20A80351D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4174521" y="1729777"/>
            <a:ext cx="1053353" cy="452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5 µJ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80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5" name="Line 121">
            <a:extLst>
              <a:ext uri="{FF2B5EF4-FFF2-40B4-BE49-F238E27FC236}">
                <a16:creationId xmlns:a16="http://schemas.microsoft.com/office/drawing/2014/main" id="{99A4C850-A687-9E43-AA05-E4F4FB15BF5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27581" y="1642901"/>
            <a:ext cx="0" cy="143730"/>
          </a:xfrm>
          <a:prstGeom prst="line">
            <a:avLst/>
          </a:prstGeom>
          <a:noFill/>
          <a:ln w="36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6" name="Line 126">
            <a:extLst>
              <a:ext uri="{FF2B5EF4-FFF2-40B4-BE49-F238E27FC236}">
                <a16:creationId xmlns:a16="http://schemas.microsoft.com/office/drawing/2014/main" id="{46CFD8C2-1387-4A46-94DF-A6F501705F71}"/>
              </a:ext>
            </a:extLst>
          </p:cNvPr>
          <p:cNvSpPr>
            <a:spLocks noChangeShapeType="1"/>
          </p:cNvSpPr>
          <p:nvPr/>
        </p:nvSpPr>
        <p:spPr bwMode="auto">
          <a:xfrm>
            <a:off x="6149661" y="1716921"/>
            <a:ext cx="390131" cy="0"/>
          </a:xfrm>
          <a:prstGeom prst="line">
            <a:avLst/>
          </a:prstGeom>
          <a:noFill/>
          <a:ln w="18000">
            <a:solidFill>
              <a:srgbClr val="4C4C4C"/>
            </a:solidFill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47" name="CustomShape 11">
            <a:extLst>
              <a:ext uri="{FF2B5EF4-FFF2-40B4-BE49-F238E27FC236}">
                <a16:creationId xmlns:a16="http://schemas.microsoft.com/office/drawing/2014/main" id="{A805A64F-DD54-9D40-A979-75C4370B2163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867543" y="3105596"/>
            <a:ext cx="1709747" cy="712194"/>
          </a:xfrm>
          <a:prstGeom prst="rect">
            <a:avLst/>
          </a:prstGeom>
          <a:gradFill rotWithShape="0">
            <a:gsLst>
              <a:gs pos="0">
                <a:srgbClr val="00B8FF"/>
              </a:gs>
              <a:gs pos="50000">
                <a:srgbClr val="FFFFFF"/>
              </a:gs>
              <a:gs pos="100000">
                <a:srgbClr val="00B8FF"/>
              </a:gs>
            </a:gsLst>
            <a:lin ang="5400000"/>
          </a:gradFill>
          <a:ln w="180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48" name="CustomShape 14">
            <a:extLst>
              <a:ext uri="{FF2B5EF4-FFF2-40B4-BE49-F238E27FC236}">
                <a16:creationId xmlns:a16="http://schemas.microsoft.com/office/drawing/2014/main" id="{A667B405-17B3-834E-AC29-A40FB688D7E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091387" y="3357341"/>
            <a:ext cx="1262582" cy="183487"/>
          </a:xfrm>
          <a:prstGeom prst="roundRect">
            <a:avLst>
              <a:gd name="adj" fmla="val 6546"/>
            </a:avLst>
          </a:prstGeom>
          <a:gradFill rotWithShape="0">
            <a:gsLst>
              <a:gs pos="0">
                <a:srgbClr val="EB613D"/>
              </a:gs>
              <a:gs pos="50000">
                <a:srgbClr val="FFFFFF"/>
              </a:gs>
              <a:gs pos="100000">
                <a:srgbClr val="EB613D"/>
              </a:gs>
            </a:gsLst>
            <a:lin ang="5400000"/>
          </a:gradFill>
          <a:ln w="9525">
            <a:solidFill>
              <a:srgbClr val="C0C0C0"/>
            </a:solidFill>
            <a:round/>
            <a:headEnd/>
            <a:tailEnd/>
          </a:ln>
        </p:spPr>
        <p:txBody>
          <a:bodyPr/>
          <a:lstStyle/>
          <a:p>
            <a:endParaRPr lang="en-US" sz="1350"/>
          </a:p>
        </p:txBody>
      </p:sp>
      <p:sp>
        <p:nvSpPr>
          <p:cNvPr id="49" name="Line 12">
            <a:extLst>
              <a:ext uri="{FF2B5EF4-FFF2-40B4-BE49-F238E27FC236}">
                <a16:creationId xmlns:a16="http://schemas.microsoft.com/office/drawing/2014/main" id="{30FD85FB-ABF0-1B4D-98E2-C05D46A9F53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77290" y="3171818"/>
            <a:ext cx="0" cy="142438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6B20639-485A-C348-B388-952CB70ADF0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98789" y="3351083"/>
            <a:ext cx="1720" cy="209107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A2B0022-72FE-894F-B015-345C2322C17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40001" y="3308311"/>
            <a:ext cx="1486311" cy="26296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261E7DDD-80C3-0F46-A18D-D55C3DAED2A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033121" y="3305144"/>
            <a:ext cx="1371052" cy="30098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9A67E43E-1A68-3B4B-8537-7A35CF7D304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026239" y="3362173"/>
            <a:ext cx="1470828" cy="228117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88ED81E3-E587-4D47-9DBF-F38A79C6F416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720032" y="3447717"/>
            <a:ext cx="1680700" cy="1584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66B739A5-90B2-1741-A1B3-DCD27630C93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00732" y="3441380"/>
            <a:ext cx="0" cy="159998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sp>
        <p:nvSpPr>
          <p:cNvPr id="56" name="Line 18">
            <a:extLst>
              <a:ext uri="{FF2B5EF4-FFF2-40B4-BE49-F238E27FC236}">
                <a16:creationId xmlns:a16="http://schemas.microsoft.com/office/drawing/2014/main" id="{09758DDF-256F-AF48-B8F9-F4645CFD42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709320" y="3448908"/>
            <a:ext cx="2026908" cy="6729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57" name="Line 18">
            <a:extLst>
              <a:ext uri="{FF2B5EF4-FFF2-40B4-BE49-F238E27FC236}">
                <a16:creationId xmlns:a16="http://schemas.microsoft.com/office/drawing/2014/main" id="{C94AAD8D-38EE-114C-B669-70477AFBF15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25963" y="2900639"/>
            <a:ext cx="3016657" cy="688993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58" name="Group 292">
            <a:extLst>
              <a:ext uri="{FF2B5EF4-FFF2-40B4-BE49-F238E27FC236}">
                <a16:creationId xmlns:a16="http://schemas.microsoft.com/office/drawing/2014/main" id="{74482ABF-275A-6A4C-A9A9-110D097CBCF9}"/>
              </a:ext>
            </a:extLst>
          </p:cNvPr>
          <p:cNvGrpSpPr>
            <a:grpSpLocks/>
          </p:cNvGrpSpPr>
          <p:nvPr/>
        </p:nvGrpSpPr>
        <p:grpSpPr bwMode="auto">
          <a:xfrm>
            <a:off x="7015749" y="2766686"/>
            <a:ext cx="39716" cy="238356"/>
            <a:chOff x="7352370" y="2065269"/>
            <a:chExt cx="36649" cy="238804"/>
          </a:xfrm>
        </p:grpSpPr>
        <p:sp>
          <p:nvSpPr>
            <p:cNvPr id="59" name="Line 104">
              <a:extLst>
                <a:ext uri="{FF2B5EF4-FFF2-40B4-BE49-F238E27FC236}">
                  <a16:creationId xmlns:a16="http://schemas.microsoft.com/office/drawing/2014/main" id="{05B75D72-115A-554A-8213-73F7AA55C1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52370" y="2065269"/>
              <a:ext cx="24797" cy="238804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0" name="Line 105">
              <a:extLst>
                <a:ext uri="{FF2B5EF4-FFF2-40B4-BE49-F238E27FC236}">
                  <a16:creationId xmlns:a16="http://schemas.microsoft.com/office/drawing/2014/main" id="{133A7E13-09CD-4142-AADD-C410F8846B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8532" y="2070671"/>
              <a:ext cx="20487" cy="230342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61" name="Group 293">
            <a:extLst>
              <a:ext uri="{FF2B5EF4-FFF2-40B4-BE49-F238E27FC236}">
                <a16:creationId xmlns:a16="http://schemas.microsoft.com/office/drawing/2014/main" id="{023139E3-B60A-C047-A2DE-F52EF322428B}"/>
              </a:ext>
            </a:extLst>
          </p:cNvPr>
          <p:cNvGrpSpPr>
            <a:grpSpLocks/>
          </p:cNvGrpSpPr>
          <p:nvPr/>
        </p:nvGrpSpPr>
        <p:grpSpPr bwMode="auto">
          <a:xfrm>
            <a:off x="4192233" y="2803081"/>
            <a:ext cx="17946" cy="143730"/>
            <a:chOff x="4914904" y="1606680"/>
            <a:chExt cx="16560" cy="144000"/>
          </a:xfrm>
        </p:grpSpPr>
        <p:sp>
          <p:nvSpPr>
            <p:cNvPr id="62" name="Line 56">
              <a:extLst>
                <a:ext uri="{FF2B5EF4-FFF2-40B4-BE49-F238E27FC236}">
                  <a16:creationId xmlns:a16="http://schemas.microsoft.com/office/drawing/2014/main" id="{EF690CD8-4198-794B-934B-A204C051A21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3" name="Line 57">
              <a:extLst>
                <a:ext uri="{FF2B5EF4-FFF2-40B4-BE49-F238E27FC236}">
                  <a16:creationId xmlns:a16="http://schemas.microsoft.com/office/drawing/2014/main" id="{200869CD-D134-464A-91D9-83F4FFBDD2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64" name="CustomShape 5">
            <a:extLst>
              <a:ext uri="{FF2B5EF4-FFF2-40B4-BE49-F238E27FC236}">
                <a16:creationId xmlns:a16="http://schemas.microsoft.com/office/drawing/2014/main" id="{F83A19AD-0523-3444-8616-AA1E0C6A4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27802" y="3864140"/>
            <a:ext cx="1552685" cy="302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Amplifier 2</a:t>
            </a:r>
            <a:endParaRPr lang="en-US" sz="1350" dirty="0"/>
          </a:p>
        </p:txBody>
      </p:sp>
      <p:grpSp>
        <p:nvGrpSpPr>
          <p:cNvPr id="65" name="Group 315">
            <a:extLst>
              <a:ext uri="{FF2B5EF4-FFF2-40B4-BE49-F238E27FC236}">
                <a16:creationId xmlns:a16="http://schemas.microsoft.com/office/drawing/2014/main" id="{5425B2D3-FF47-724D-B9AF-0E4C18F9379F}"/>
              </a:ext>
            </a:extLst>
          </p:cNvPr>
          <p:cNvGrpSpPr>
            <a:grpSpLocks/>
          </p:cNvGrpSpPr>
          <p:nvPr/>
        </p:nvGrpSpPr>
        <p:grpSpPr bwMode="auto">
          <a:xfrm rot="300000">
            <a:off x="4015662" y="3226923"/>
            <a:ext cx="17946" cy="143730"/>
            <a:chOff x="4914904" y="1606680"/>
            <a:chExt cx="16560" cy="144000"/>
          </a:xfrm>
        </p:grpSpPr>
        <p:sp>
          <p:nvSpPr>
            <p:cNvPr id="66" name="Line 56">
              <a:extLst>
                <a:ext uri="{FF2B5EF4-FFF2-40B4-BE49-F238E27FC236}">
                  <a16:creationId xmlns:a16="http://schemas.microsoft.com/office/drawing/2014/main" id="{13771AB0-C6F3-424A-89F5-24F631015B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67" name="Line 57">
              <a:extLst>
                <a:ext uri="{FF2B5EF4-FFF2-40B4-BE49-F238E27FC236}">
                  <a16:creationId xmlns:a16="http://schemas.microsoft.com/office/drawing/2014/main" id="{AFC173EA-CAF3-4948-95CE-1010D17FF27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68" name="Group 316">
            <a:extLst>
              <a:ext uri="{FF2B5EF4-FFF2-40B4-BE49-F238E27FC236}">
                <a16:creationId xmlns:a16="http://schemas.microsoft.com/office/drawing/2014/main" id="{8C2FC7A3-B515-E649-8D98-13B6FE9AF57A}"/>
              </a:ext>
            </a:extLst>
          </p:cNvPr>
          <p:cNvGrpSpPr>
            <a:grpSpLocks/>
          </p:cNvGrpSpPr>
          <p:nvPr/>
        </p:nvGrpSpPr>
        <p:grpSpPr bwMode="auto">
          <a:xfrm rot="21300000">
            <a:off x="4002743" y="3517770"/>
            <a:ext cx="17946" cy="143730"/>
            <a:chOff x="4914904" y="1606680"/>
            <a:chExt cx="16560" cy="144000"/>
          </a:xfrm>
        </p:grpSpPr>
        <p:sp>
          <p:nvSpPr>
            <p:cNvPr id="69" name="Line 56">
              <a:extLst>
                <a:ext uri="{FF2B5EF4-FFF2-40B4-BE49-F238E27FC236}">
                  <a16:creationId xmlns:a16="http://schemas.microsoft.com/office/drawing/2014/main" id="{C67E2043-13E1-D74B-9436-48FA578BC8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31464" y="1606680"/>
              <a:ext cx="0" cy="14400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0" name="Line 57">
              <a:extLst>
                <a:ext uri="{FF2B5EF4-FFF2-40B4-BE49-F238E27FC236}">
                  <a16:creationId xmlns:a16="http://schemas.microsoft.com/office/drawing/2014/main" id="{CAAC273C-C2FB-F349-8A2C-59D1D3DEFC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914904" y="1606680"/>
              <a:ext cx="0" cy="13752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71" name="Group 317">
            <a:extLst>
              <a:ext uri="{FF2B5EF4-FFF2-40B4-BE49-F238E27FC236}">
                <a16:creationId xmlns:a16="http://schemas.microsoft.com/office/drawing/2014/main" id="{33BA81C0-DC3C-034C-9F20-D97F03E43B3F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57590" y="3574355"/>
            <a:ext cx="93158" cy="83493"/>
            <a:chOff x="1132232" y="4212552"/>
            <a:chExt cx="144000" cy="132298"/>
          </a:xfrm>
        </p:grpSpPr>
        <p:sp>
          <p:nvSpPr>
            <p:cNvPr id="72" name="Line 98">
              <a:extLst>
                <a:ext uri="{FF2B5EF4-FFF2-40B4-BE49-F238E27FC236}">
                  <a16:creationId xmlns:a16="http://schemas.microsoft.com/office/drawing/2014/main" id="{9D483981-FABF-384E-B2AB-04719A1EEF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3" name="Line 99">
              <a:extLst>
                <a:ext uri="{FF2B5EF4-FFF2-40B4-BE49-F238E27FC236}">
                  <a16:creationId xmlns:a16="http://schemas.microsoft.com/office/drawing/2014/main" id="{87BF66D0-3B70-0C47-9858-321408D6E6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74" name="Group 318">
            <a:extLst>
              <a:ext uri="{FF2B5EF4-FFF2-40B4-BE49-F238E27FC236}">
                <a16:creationId xmlns:a16="http://schemas.microsoft.com/office/drawing/2014/main" id="{694A5C29-6A21-A142-A749-B838C965FBB0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463649" y="3536074"/>
            <a:ext cx="93158" cy="83493"/>
            <a:chOff x="1132232" y="4212552"/>
            <a:chExt cx="144000" cy="132298"/>
          </a:xfrm>
        </p:grpSpPr>
        <p:sp>
          <p:nvSpPr>
            <p:cNvPr id="75" name="Line 98">
              <a:extLst>
                <a:ext uri="{FF2B5EF4-FFF2-40B4-BE49-F238E27FC236}">
                  <a16:creationId xmlns:a16="http://schemas.microsoft.com/office/drawing/2014/main" id="{F509CC62-170A-EF41-8995-306D2E6F2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6" name="Line 99">
              <a:extLst>
                <a:ext uri="{FF2B5EF4-FFF2-40B4-BE49-F238E27FC236}">
                  <a16:creationId xmlns:a16="http://schemas.microsoft.com/office/drawing/2014/main" id="{475D1C0F-AB73-A14E-ADC2-3AFCFA2743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77" name="Group 319">
            <a:extLst>
              <a:ext uri="{FF2B5EF4-FFF2-40B4-BE49-F238E27FC236}">
                <a16:creationId xmlns:a16="http://schemas.microsoft.com/office/drawing/2014/main" id="{F20DFB7D-2F51-B446-8EEF-516CE13D2CBD}"/>
              </a:ext>
            </a:extLst>
          </p:cNvPr>
          <p:cNvGrpSpPr>
            <a:grpSpLocks/>
          </p:cNvGrpSpPr>
          <p:nvPr/>
        </p:nvGrpSpPr>
        <p:grpSpPr bwMode="auto">
          <a:xfrm rot="10800000" flipV="1">
            <a:off x="5462414" y="3315593"/>
            <a:ext cx="93158" cy="83493"/>
            <a:chOff x="1132232" y="4212552"/>
            <a:chExt cx="144000" cy="132298"/>
          </a:xfrm>
        </p:grpSpPr>
        <p:sp>
          <p:nvSpPr>
            <p:cNvPr id="78" name="Line 98">
              <a:extLst>
                <a:ext uri="{FF2B5EF4-FFF2-40B4-BE49-F238E27FC236}">
                  <a16:creationId xmlns:a16="http://schemas.microsoft.com/office/drawing/2014/main" id="{3250AECC-23C1-F245-8D29-FF12C3E512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79" name="Line 99">
              <a:extLst>
                <a:ext uri="{FF2B5EF4-FFF2-40B4-BE49-F238E27FC236}">
                  <a16:creationId xmlns:a16="http://schemas.microsoft.com/office/drawing/2014/main" id="{DAB73EE1-DEAF-1448-8C73-4EBC5683E7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grpSp>
        <p:nvGrpSpPr>
          <p:cNvPr id="80" name="Group 320">
            <a:extLst>
              <a:ext uri="{FF2B5EF4-FFF2-40B4-BE49-F238E27FC236}">
                <a16:creationId xmlns:a16="http://schemas.microsoft.com/office/drawing/2014/main" id="{8237CC8B-E015-E741-9C95-533C6D29A46D}"/>
              </a:ext>
            </a:extLst>
          </p:cNvPr>
          <p:cNvGrpSpPr>
            <a:grpSpLocks/>
          </p:cNvGrpSpPr>
          <p:nvPr/>
        </p:nvGrpSpPr>
        <p:grpSpPr bwMode="auto">
          <a:xfrm rot="11400000" flipV="1">
            <a:off x="5359068" y="3399086"/>
            <a:ext cx="93158" cy="83493"/>
            <a:chOff x="1132232" y="4212552"/>
            <a:chExt cx="144000" cy="132298"/>
          </a:xfrm>
        </p:grpSpPr>
        <p:sp>
          <p:nvSpPr>
            <p:cNvPr id="81" name="Line 98">
              <a:extLst>
                <a:ext uri="{FF2B5EF4-FFF2-40B4-BE49-F238E27FC236}">
                  <a16:creationId xmlns:a16="http://schemas.microsoft.com/office/drawing/2014/main" id="{CA12CCFC-7532-0044-A0B5-A3153E50B5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4112" y="4223890"/>
              <a:ext cx="132120" cy="120960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82" name="Line 99">
              <a:extLst>
                <a:ext uri="{FF2B5EF4-FFF2-40B4-BE49-F238E27FC236}">
                  <a16:creationId xmlns:a16="http://schemas.microsoft.com/office/drawing/2014/main" id="{D86154DA-1E86-EB4C-A95F-43B1A50DF1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32232" y="4212552"/>
              <a:ext cx="122595" cy="10925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55E87985-1A07-CD47-8D55-EC818D8AFE6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919640" y="5602185"/>
            <a:ext cx="6737472" cy="0"/>
          </a:xfrm>
          <a:prstGeom prst="line">
            <a:avLst/>
          </a:prstGeom>
          <a:noFill/>
          <a:ln w="28575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2FB41A1B-1A12-0F43-9B6F-248B1B5110C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80911" y="3172076"/>
            <a:ext cx="94614" cy="20593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95022A50-1A9E-EF46-A3A7-A4ECE01A22E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90148" y="1718516"/>
            <a:ext cx="75692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5B962E28-819C-CB4D-BDCE-064B52918D6A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642583" y="1716932"/>
            <a:ext cx="73972" cy="0"/>
          </a:xfrm>
          <a:prstGeom prst="line">
            <a:avLst/>
          </a:prstGeom>
          <a:noFill/>
          <a:ln w="19050">
            <a:solidFill>
              <a:srgbClr val="7F7F7F"/>
            </a:solidFill>
            <a:round/>
            <a:headEnd/>
            <a:tailEnd type="arrow" w="med" len="med"/>
          </a:ln>
          <a:effectLst>
            <a:outerShdw blurRad="40000" dist="23000" dir="5400000" rotWithShape="0">
              <a:srgbClr val="000000">
                <a:alpha val="34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87" name="Picture 387">
            <a:extLst>
              <a:ext uri="{FF2B5EF4-FFF2-40B4-BE49-F238E27FC236}">
                <a16:creationId xmlns:a16="http://schemas.microsoft.com/office/drawing/2014/main" id="{3397E310-4113-CB44-87AD-33A74FFBF4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1942" y="1485321"/>
            <a:ext cx="577394" cy="1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Freeform 120">
            <a:extLst>
              <a:ext uri="{FF2B5EF4-FFF2-40B4-BE49-F238E27FC236}">
                <a16:creationId xmlns:a16="http://schemas.microsoft.com/office/drawing/2014/main" id="{EE45D6D8-A1AF-BB48-926F-CB55B2C69A38}"/>
              </a:ext>
            </a:extLst>
          </p:cNvPr>
          <p:cNvSpPr>
            <a:spLocks/>
          </p:cNvSpPr>
          <p:nvPr/>
        </p:nvSpPr>
        <p:spPr bwMode="auto">
          <a:xfrm>
            <a:off x="2395401" y="1339091"/>
            <a:ext cx="39404" cy="251887"/>
          </a:xfrm>
          <a:custGeom>
            <a:avLst/>
            <a:gdLst>
              <a:gd name="T0" fmla="*/ 0 w 101"/>
              <a:gd name="T1" fmla="*/ 252000 h 701"/>
              <a:gd name="T2" fmla="*/ 24840 w 101"/>
              <a:gd name="T3" fmla="*/ 0 h 701"/>
              <a:gd name="T4" fmla="*/ 36000 w 101"/>
              <a:gd name="T5" fmla="*/ 252000 h 7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701">
                <a:moveTo>
                  <a:pt x="0" y="700"/>
                </a:moveTo>
                <a:cubicBezTo>
                  <a:pt x="80" y="700"/>
                  <a:pt x="38" y="0"/>
                  <a:pt x="69" y="0"/>
                </a:cubicBezTo>
                <a:cubicBezTo>
                  <a:pt x="100" y="0"/>
                  <a:pt x="20" y="700"/>
                  <a:pt x="100" y="7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pic>
        <p:nvPicPr>
          <p:cNvPr id="89" name="Picture 389">
            <a:extLst>
              <a:ext uri="{FF2B5EF4-FFF2-40B4-BE49-F238E27FC236}">
                <a16:creationId xmlns:a16="http://schemas.microsoft.com/office/drawing/2014/main" id="{249E8C6E-A961-9A45-92D7-F0495280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018" y="2235781"/>
            <a:ext cx="351117" cy="276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Line 12">
            <a:extLst>
              <a:ext uri="{FF2B5EF4-FFF2-40B4-BE49-F238E27FC236}">
                <a16:creationId xmlns:a16="http://schemas.microsoft.com/office/drawing/2014/main" id="{C55C5AA0-03A2-A944-88FA-CB59C52D61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878283" y="3389416"/>
            <a:ext cx="0" cy="142438"/>
          </a:xfrm>
          <a:prstGeom prst="line">
            <a:avLst/>
          </a:prstGeom>
          <a:noFill/>
          <a:ln w="108000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91" name="Line 18">
            <a:extLst>
              <a:ext uri="{FF2B5EF4-FFF2-40B4-BE49-F238E27FC236}">
                <a16:creationId xmlns:a16="http://schemas.microsoft.com/office/drawing/2014/main" id="{79197D2B-A627-FE46-9724-45ACFA82C7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50681" y="2892326"/>
            <a:ext cx="2884469" cy="3956"/>
          </a:xfrm>
          <a:prstGeom prst="line">
            <a:avLst/>
          </a:prstGeom>
          <a:noFill/>
          <a:ln w="18360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grpSp>
        <p:nvGrpSpPr>
          <p:cNvPr id="92" name="Group 91">
            <a:extLst>
              <a:ext uri="{FF2B5EF4-FFF2-40B4-BE49-F238E27FC236}">
                <a16:creationId xmlns:a16="http://schemas.microsoft.com/office/drawing/2014/main" id="{8A0A2D27-1B40-D441-AB51-F0DD821B2B19}"/>
              </a:ext>
            </a:extLst>
          </p:cNvPr>
          <p:cNvGrpSpPr/>
          <p:nvPr/>
        </p:nvGrpSpPr>
        <p:grpSpPr>
          <a:xfrm rot="10800000" flipH="1">
            <a:off x="4471860" y="5618154"/>
            <a:ext cx="710275" cy="736782"/>
            <a:chOff x="4257281" y="3944114"/>
            <a:chExt cx="633144" cy="1093565"/>
          </a:xfrm>
        </p:grpSpPr>
        <p:sp>
          <p:nvSpPr>
            <p:cNvPr id="93" name="Freeform 40">
              <a:extLst>
                <a:ext uri="{FF2B5EF4-FFF2-40B4-BE49-F238E27FC236}">
                  <a16:creationId xmlns:a16="http://schemas.microsoft.com/office/drawing/2014/main" id="{48A10A28-6B10-F043-8DE4-BE5985C1CC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035" y="3944114"/>
              <a:ext cx="77390" cy="1081593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4" name="Freeform 40">
              <a:extLst>
                <a:ext uri="{FF2B5EF4-FFF2-40B4-BE49-F238E27FC236}">
                  <a16:creationId xmlns:a16="http://schemas.microsoft.com/office/drawing/2014/main" id="{6B13B441-2D68-954E-AD2A-BE3E4827E9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836" y="4592496"/>
              <a:ext cx="89890" cy="433211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sp>
          <p:nvSpPr>
            <p:cNvPr id="95" name="Freeform 40">
              <a:extLst>
                <a:ext uri="{FF2B5EF4-FFF2-40B4-BE49-F238E27FC236}">
                  <a16:creationId xmlns:a16="http://schemas.microsoft.com/office/drawing/2014/main" id="{189F5C4A-7438-024D-A982-D0BB455F3E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281" y="4808558"/>
              <a:ext cx="87757" cy="229121"/>
            </a:xfrm>
            <a:custGeom>
              <a:avLst/>
              <a:gdLst>
                <a:gd name="T0" fmla="*/ 0 w 101"/>
                <a:gd name="T1" fmla="*/ 2305018 h 3501"/>
                <a:gd name="T2" fmla="*/ 16296 w 101"/>
                <a:gd name="T3" fmla="*/ 0 h 3501"/>
                <a:gd name="T4" fmla="*/ 27160 w 101"/>
                <a:gd name="T5" fmla="*/ 2305018 h 350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1" h="3501">
                  <a:moveTo>
                    <a:pt x="0" y="3500"/>
                  </a:moveTo>
                  <a:cubicBezTo>
                    <a:pt x="40" y="3500"/>
                    <a:pt x="40" y="0"/>
                    <a:pt x="60" y="0"/>
                  </a:cubicBezTo>
                  <a:cubicBezTo>
                    <a:pt x="80" y="0"/>
                    <a:pt x="60" y="3500"/>
                    <a:pt x="100" y="3500"/>
                  </a:cubicBezTo>
                </a:path>
              </a:pathLst>
            </a:custGeom>
            <a:noFill/>
            <a:ln w="900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</p:grpSp>
      <p:sp>
        <p:nvSpPr>
          <p:cNvPr id="96" name="TextShape 114">
            <a:extLst>
              <a:ext uri="{FF2B5EF4-FFF2-40B4-BE49-F238E27FC236}">
                <a16:creationId xmlns:a16="http://schemas.microsoft.com/office/drawing/2014/main" id="{B7560EBA-B3DC-EF4B-B97A-E0303C6D678C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167909" y="2186152"/>
            <a:ext cx="844001" cy="226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20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mJ</a:t>
            </a:r>
            <a:endParaRPr lang="en-US" sz="900" b="1" dirty="0">
              <a:solidFill>
                <a:srgbClr val="C00000"/>
              </a:solidFill>
              <a:latin typeface="Arial" charset="0"/>
            </a:endParaRPr>
          </a:p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60 </a:t>
            </a:r>
            <a:r>
              <a:rPr lang="en-US" sz="900" b="1" dirty="0" err="1">
                <a:solidFill>
                  <a:srgbClr val="C00000"/>
                </a:solidFill>
                <a:latin typeface="Arial" charset="0"/>
              </a:rPr>
              <a:t>ps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AC20A0E6-B436-2542-B24F-C39AAD822A01}"/>
              </a:ext>
            </a:extLst>
          </p:cNvPr>
          <p:cNvGrpSpPr/>
          <p:nvPr/>
        </p:nvGrpSpPr>
        <p:grpSpPr>
          <a:xfrm>
            <a:off x="1399093" y="4540584"/>
            <a:ext cx="2479098" cy="1302166"/>
            <a:chOff x="2321243" y="4526807"/>
            <a:chExt cx="2127986" cy="1284438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D2F8DC5-9BE0-F64C-A92B-F2A2EEAEFBAE}"/>
                </a:ext>
              </a:extLst>
            </p:cNvPr>
            <p:cNvSpPr/>
            <p:nvPr/>
          </p:nvSpPr>
          <p:spPr bwMode="auto">
            <a:xfrm>
              <a:off x="2579819" y="4526807"/>
              <a:ext cx="1869410" cy="1284438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2" tIns="34286" rIns="68572" bIns="34286" anchor="ctr"/>
            <a:lstStyle/>
            <a:p>
              <a:pPr algn="ctr">
                <a:defRPr/>
              </a:pPr>
              <a:endParaRPr lang="en-US" sz="1350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6272AE1E-88B6-AB47-B162-51682B6A33AD}"/>
                </a:ext>
              </a:extLst>
            </p:cNvPr>
            <p:cNvCxnSpPr/>
            <p:nvPr/>
          </p:nvCxnSpPr>
          <p:spPr bwMode="auto">
            <a:xfrm flipV="1">
              <a:off x="2386380" y="4814321"/>
              <a:ext cx="919940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556A863A-A080-504B-9256-047777B4E017}"/>
                </a:ext>
              </a:extLst>
            </p:cNvPr>
            <p:cNvCxnSpPr/>
            <p:nvPr/>
          </p:nvCxnSpPr>
          <p:spPr bwMode="auto">
            <a:xfrm flipV="1">
              <a:off x="2708286" y="4820572"/>
              <a:ext cx="1537169" cy="21251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B7723968-86D9-9544-92EE-118B2BB4BC9A}"/>
                </a:ext>
              </a:extLst>
            </p:cNvPr>
            <p:cNvCxnSpPr/>
            <p:nvPr/>
          </p:nvCxnSpPr>
          <p:spPr bwMode="auto">
            <a:xfrm flipV="1">
              <a:off x="2904677" y="4820572"/>
              <a:ext cx="1342254" cy="520338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5673D02D-5099-2F4D-81AA-0C8C251FA08D}"/>
                </a:ext>
              </a:extLst>
            </p:cNvPr>
            <p:cNvCxnSpPr/>
            <p:nvPr/>
          </p:nvCxnSpPr>
          <p:spPr bwMode="auto">
            <a:xfrm flipV="1">
              <a:off x="2708285" y="5034644"/>
              <a:ext cx="1656776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BD1400A-3F21-5046-8E7A-A18F40F3E935}"/>
                </a:ext>
              </a:extLst>
            </p:cNvPr>
            <p:cNvCxnSpPr/>
            <p:nvPr/>
          </p:nvCxnSpPr>
          <p:spPr bwMode="auto">
            <a:xfrm>
              <a:off x="2904677" y="5339346"/>
              <a:ext cx="1262516" cy="0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9B6DBC3E-FA61-2049-A5F5-3E353BC9FC5E}"/>
                </a:ext>
              </a:extLst>
            </p:cNvPr>
            <p:cNvCxnSpPr/>
            <p:nvPr/>
          </p:nvCxnSpPr>
          <p:spPr bwMode="auto">
            <a:xfrm flipH="1">
              <a:off x="2785071" y="5342472"/>
              <a:ext cx="1382123" cy="225011"/>
            </a:xfrm>
            <a:prstGeom prst="line">
              <a:avLst/>
            </a:prstGeom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BD108BBE-3309-E148-96A5-518B2BAD9FE8}"/>
                </a:ext>
              </a:extLst>
            </p:cNvPr>
            <p:cNvCxnSpPr/>
            <p:nvPr/>
          </p:nvCxnSpPr>
          <p:spPr bwMode="auto">
            <a:xfrm flipH="1">
              <a:off x="2792455" y="5034644"/>
              <a:ext cx="1572607" cy="53283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BB6A750C-BB7A-514A-8108-5B26EAC10AEE}"/>
                </a:ext>
              </a:extLst>
            </p:cNvPr>
            <p:cNvCxnSpPr/>
            <p:nvPr/>
          </p:nvCxnSpPr>
          <p:spPr bwMode="auto">
            <a:xfrm flipV="1">
              <a:off x="2909107" y="4814321"/>
              <a:ext cx="1326011" cy="0"/>
            </a:xfrm>
            <a:prstGeom prst="line">
              <a:avLst/>
            </a:prstGeom>
            <a:ln w="28575">
              <a:solidFill>
                <a:schemeClr val="tx1">
                  <a:lumMod val="50000"/>
                  <a:lumOff val="50000"/>
                </a:schemeClr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4A99CCDC-74D0-9348-BF9D-53054411BC74}"/>
                </a:ext>
              </a:extLst>
            </p:cNvPr>
            <p:cNvCxnSpPr/>
            <p:nvPr/>
          </p:nvCxnSpPr>
          <p:spPr bwMode="auto">
            <a:xfrm>
              <a:off x="4128801" y="4628375"/>
              <a:ext cx="234784" cy="367204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F3B595-9571-DF4C-940E-DB8D3BF94B8E}"/>
                </a:ext>
              </a:extLst>
            </p:cNvPr>
            <p:cNvCxnSpPr/>
            <p:nvPr/>
          </p:nvCxnSpPr>
          <p:spPr bwMode="auto">
            <a:xfrm>
              <a:off x="4116987" y="4636188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1797207-2BC0-0647-8B97-B16FC67D5082}"/>
                </a:ext>
              </a:extLst>
            </p:cNvPr>
            <p:cNvCxnSpPr/>
            <p:nvPr/>
          </p:nvCxnSpPr>
          <p:spPr bwMode="auto">
            <a:xfrm>
              <a:off x="2678753" y="4994018"/>
              <a:ext cx="234784" cy="365643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F8C8CEC-BAB4-CC40-9908-4E98F255E94E}"/>
                </a:ext>
              </a:extLst>
            </p:cNvPr>
            <p:cNvCxnSpPr/>
            <p:nvPr/>
          </p:nvCxnSpPr>
          <p:spPr bwMode="auto">
            <a:xfrm>
              <a:off x="2687612" y="4989330"/>
              <a:ext cx="234784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70B4246B-9C81-AE4E-8D2E-7740336588EE}"/>
                </a:ext>
              </a:extLst>
            </p:cNvPr>
            <p:cNvCxnSpPr/>
            <p:nvPr/>
          </p:nvCxnSpPr>
          <p:spPr bwMode="auto">
            <a:xfrm flipH="1">
              <a:off x="4143567" y="5023707"/>
              <a:ext cx="234784" cy="367205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6D055F0C-66A3-7740-A4BE-056540C95A4A}"/>
                </a:ext>
              </a:extLst>
            </p:cNvPr>
            <p:cNvCxnSpPr/>
            <p:nvPr/>
          </p:nvCxnSpPr>
          <p:spPr bwMode="auto">
            <a:xfrm flipH="1">
              <a:off x="4130279" y="5020582"/>
              <a:ext cx="234783" cy="367205"/>
            </a:xfrm>
            <a:prstGeom prst="line">
              <a:avLst/>
            </a:prstGeom>
            <a:ln w="19050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Line 98">
              <a:extLst>
                <a:ext uri="{FF2B5EF4-FFF2-40B4-BE49-F238E27FC236}">
                  <a16:creationId xmlns:a16="http://schemas.microsoft.com/office/drawing/2014/main" id="{96EA15F0-F164-034F-A34A-9E1458149011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6200000" flipV="1">
              <a:off x="2312463" y="4750475"/>
              <a:ext cx="130077" cy="112518"/>
            </a:xfrm>
            <a:prstGeom prst="line">
              <a:avLst/>
            </a:prstGeom>
            <a:noFill/>
            <a:ln w="18000">
              <a:solidFill>
                <a:srgbClr val="3465AF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/>
            </a:p>
          </p:txBody>
        </p:sp>
        <p:grpSp>
          <p:nvGrpSpPr>
            <p:cNvPr id="114" name="Group 375">
              <a:extLst>
                <a:ext uri="{FF2B5EF4-FFF2-40B4-BE49-F238E27FC236}">
                  <a16:creationId xmlns:a16="http://schemas.microsoft.com/office/drawing/2014/main" id="{44E79F4A-F657-E14F-8956-AE5D7834D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68158" y="5379427"/>
              <a:ext cx="242183" cy="378536"/>
              <a:chOff x="1603967" y="5170983"/>
              <a:chExt cx="260352" cy="384482"/>
            </a:xfrm>
          </p:grpSpPr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A7F03BF-DB2E-1841-A2D6-B09C5A3723FF}"/>
                  </a:ext>
                </a:extLst>
              </p:cNvPr>
              <p:cNvCxnSpPr/>
              <p:nvPr/>
            </p:nvCxnSpPr>
            <p:spPr>
              <a:xfrm flipH="1">
                <a:off x="1604247" y="5171538"/>
                <a:ext cx="252397" cy="372974"/>
              </a:xfrm>
              <a:prstGeom prst="line">
                <a:avLst/>
              </a:prstGeom>
              <a:ln w="190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EC2B19C0-0C6A-284D-A874-903AEB2BD217}"/>
                  </a:ext>
                </a:extLst>
              </p:cNvPr>
              <p:cNvCxnSpPr/>
              <p:nvPr/>
            </p:nvCxnSpPr>
            <p:spPr>
              <a:xfrm flipH="1">
                <a:off x="1612184" y="5182648"/>
                <a:ext cx="252398" cy="372973"/>
              </a:xfrm>
              <a:prstGeom prst="line">
                <a:avLst/>
              </a:prstGeom>
              <a:ln w="19050"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C1886F6-578F-D640-95B4-FFF987B691AE}"/>
              </a:ext>
            </a:extLst>
          </p:cNvPr>
          <p:cNvGrpSpPr/>
          <p:nvPr/>
        </p:nvGrpSpPr>
        <p:grpSpPr>
          <a:xfrm rot="10800000" flipH="1">
            <a:off x="2336121" y="3555148"/>
            <a:ext cx="750775" cy="653134"/>
            <a:chOff x="1812749" y="2207965"/>
            <a:chExt cx="793824" cy="653134"/>
          </a:xfrm>
        </p:grpSpPr>
        <p:pic>
          <p:nvPicPr>
            <p:cNvPr id="118" name="Picture 385">
              <a:extLst>
                <a:ext uri="{FF2B5EF4-FFF2-40B4-BE49-F238E27FC236}">
                  <a16:creationId xmlns:a16="http://schemas.microsoft.com/office/drawing/2014/main" id="{E9833904-15D2-1B40-8950-D42A7DE59E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2749" y="2207965"/>
              <a:ext cx="446495" cy="65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385">
              <a:extLst>
                <a:ext uri="{FF2B5EF4-FFF2-40B4-BE49-F238E27FC236}">
                  <a16:creationId xmlns:a16="http://schemas.microsoft.com/office/drawing/2014/main" id="{E2A7E78F-ADA2-B34C-BFE9-CCA1C21F28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86040" y="2576887"/>
              <a:ext cx="446495" cy="262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0" name="Picture 385">
              <a:extLst>
                <a:ext uri="{FF2B5EF4-FFF2-40B4-BE49-F238E27FC236}">
                  <a16:creationId xmlns:a16="http://schemas.microsoft.com/office/drawing/2014/main" id="{56668F81-9EFF-CB48-B17F-04BD5E8BB4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0078" y="2738891"/>
              <a:ext cx="446495" cy="91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1" name="Line 36">
            <a:extLst>
              <a:ext uri="{FF2B5EF4-FFF2-40B4-BE49-F238E27FC236}">
                <a16:creationId xmlns:a16="http://schemas.microsoft.com/office/drawing/2014/main" id="{94EDDAEE-39A0-B740-8853-81FF077C979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89326" y="3448030"/>
            <a:ext cx="0" cy="136775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2" name="Line 36">
            <a:extLst>
              <a:ext uri="{FF2B5EF4-FFF2-40B4-BE49-F238E27FC236}">
                <a16:creationId xmlns:a16="http://schemas.microsoft.com/office/drawing/2014/main" id="{63DB5A1B-093F-AB48-8BEA-8A4C0FC84976}"/>
              </a:ext>
            </a:extLst>
          </p:cNvPr>
          <p:cNvSpPr>
            <a:spLocks noChangeShapeType="1"/>
          </p:cNvSpPr>
          <p:nvPr/>
        </p:nvSpPr>
        <p:spPr bwMode="auto">
          <a:xfrm>
            <a:off x="1489327" y="3456405"/>
            <a:ext cx="214135" cy="0"/>
          </a:xfrm>
          <a:prstGeom prst="line">
            <a:avLst/>
          </a:prstGeom>
          <a:noFill/>
          <a:ln w="2857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3" name="Line 98">
            <a:extLst>
              <a:ext uri="{FF2B5EF4-FFF2-40B4-BE49-F238E27FC236}">
                <a16:creationId xmlns:a16="http://schemas.microsoft.com/office/drawing/2014/main" id="{174C8278-8B19-884A-A6D3-D5A88B2A45C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409478" y="3391751"/>
            <a:ext cx="143178" cy="120733"/>
          </a:xfrm>
          <a:prstGeom prst="line">
            <a:avLst/>
          </a:prstGeom>
          <a:noFill/>
          <a:ln w="18000">
            <a:solidFill>
              <a:srgbClr val="3465AF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24" name="CustomShape 33">
            <a:extLst>
              <a:ext uri="{FF2B5EF4-FFF2-40B4-BE49-F238E27FC236}">
                <a16:creationId xmlns:a16="http://schemas.microsoft.com/office/drawing/2014/main" id="{E32F2F78-2E9F-144B-AABC-3CED6886D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408" y="5849312"/>
            <a:ext cx="3198402" cy="30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Compressor</a:t>
            </a:r>
            <a:endParaRPr lang="en-US" sz="1350" dirty="0"/>
          </a:p>
        </p:txBody>
      </p:sp>
      <p:sp>
        <p:nvSpPr>
          <p:cNvPr id="125" name="TextShape 113">
            <a:extLst>
              <a:ext uri="{FF2B5EF4-FFF2-40B4-BE49-F238E27FC236}">
                <a16:creationId xmlns:a16="http://schemas.microsoft.com/office/drawing/2014/main" id="{10B654C7-495B-F347-A4BF-8F794BD6496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1937343" y="2918798"/>
            <a:ext cx="1053353" cy="6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10J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6" name="TextShape 113">
            <a:extLst>
              <a:ext uri="{FF2B5EF4-FFF2-40B4-BE49-F238E27FC236}">
                <a16:creationId xmlns:a16="http://schemas.microsoft.com/office/drawing/2014/main" id="{78F60B51-FEA6-CE44-B46D-42626547A535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01541" y="4832066"/>
            <a:ext cx="1053353" cy="6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~2 TW to users</a:t>
            </a:r>
          </a:p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new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85CD066-D390-A644-865A-97D6BCE3A0A1}"/>
              </a:ext>
            </a:extLst>
          </p:cNvPr>
          <p:cNvGrpSpPr/>
          <p:nvPr/>
        </p:nvGrpSpPr>
        <p:grpSpPr>
          <a:xfrm>
            <a:off x="6665695" y="5259780"/>
            <a:ext cx="944457" cy="664656"/>
            <a:chOff x="6985276" y="1044606"/>
            <a:chExt cx="3475571" cy="2437090"/>
          </a:xfrm>
        </p:grpSpPr>
        <p:sp>
          <p:nvSpPr>
            <p:cNvPr id="128" name="Flowchart: Direct Access Storage 126">
              <a:extLst>
                <a:ext uri="{FF2B5EF4-FFF2-40B4-BE49-F238E27FC236}">
                  <a16:creationId xmlns:a16="http://schemas.microsoft.com/office/drawing/2014/main" id="{2EC8283C-89D1-6B42-943D-0AD4CDE3EAB5}"/>
                </a:ext>
              </a:extLst>
            </p:cNvPr>
            <p:cNvSpPr/>
            <p:nvPr/>
          </p:nvSpPr>
          <p:spPr>
            <a:xfrm>
              <a:off x="7031010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0910DE2D-8833-034A-98A8-FD3AFA20E420}"/>
                </a:ext>
              </a:extLst>
            </p:cNvPr>
            <p:cNvSpPr/>
            <p:nvPr/>
          </p:nvSpPr>
          <p:spPr>
            <a:xfrm rot="18556218" flipV="1">
              <a:off x="7988621" y="2317818"/>
              <a:ext cx="1532968" cy="60371"/>
            </a:xfrm>
            <a:prstGeom prst="rect">
              <a:avLst/>
            </a:prstGeom>
            <a:ln w="3175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58277202-6E81-5144-A452-B24AC989D400}"/>
                </a:ext>
              </a:extLst>
            </p:cNvPr>
            <p:cNvSpPr/>
            <p:nvPr/>
          </p:nvSpPr>
          <p:spPr>
            <a:xfrm>
              <a:off x="8616939" y="2251765"/>
              <a:ext cx="318406" cy="192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1" name="Isosceles Triangle 129">
              <a:extLst>
                <a:ext uri="{FF2B5EF4-FFF2-40B4-BE49-F238E27FC236}">
                  <a16:creationId xmlns:a16="http://schemas.microsoft.com/office/drawing/2014/main" id="{CEE9EAA5-84C7-674B-8DB2-B7722194AA35}"/>
                </a:ext>
              </a:extLst>
            </p:cNvPr>
            <p:cNvSpPr/>
            <p:nvPr/>
          </p:nvSpPr>
          <p:spPr>
            <a:xfrm rot="5400000">
              <a:off x="7706231" y="1504598"/>
              <a:ext cx="598537" cy="1649941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2" name="Isosceles Triangle 130">
              <a:extLst>
                <a:ext uri="{FF2B5EF4-FFF2-40B4-BE49-F238E27FC236}">
                  <a16:creationId xmlns:a16="http://schemas.microsoft.com/office/drawing/2014/main" id="{569459DA-2040-9D44-8D8B-D225EA5860CF}"/>
                </a:ext>
              </a:extLst>
            </p:cNvPr>
            <p:cNvSpPr/>
            <p:nvPr/>
          </p:nvSpPr>
          <p:spPr>
            <a:xfrm rot="16200000">
              <a:off x="9205442" y="1504598"/>
              <a:ext cx="598536" cy="1649940"/>
            </a:xfrm>
            <a:prstGeom prst="triangle">
              <a:avLst/>
            </a:prstGeom>
            <a:gradFill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3" name="Down Arrow 138">
              <a:extLst>
                <a:ext uri="{FF2B5EF4-FFF2-40B4-BE49-F238E27FC236}">
                  <a16:creationId xmlns:a16="http://schemas.microsoft.com/office/drawing/2014/main" id="{BDA5B612-591F-0B4B-8C49-926C93CDB35E}"/>
                </a:ext>
              </a:extLst>
            </p:cNvPr>
            <p:cNvSpPr/>
            <p:nvPr/>
          </p:nvSpPr>
          <p:spPr>
            <a:xfrm>
              <a:off x="8616712" y="1044606"/>
              <a:ext cx="168244" cy="98419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4" name="Sun 133">
              <a:extLst>
                <a:ext uri="{FF2B5EF4-FFF2-40B4-BE49-F238E27FC236}">
                  <a16:creationId xmlns:a16="http://schemas.microsoft.com/office/drawing/2014/main" id="{F5A0316C-9EF7-A046-8F2C-C68E5D2E3727}"/>
                </a:ext>
              </a:extLst>
            </p:cNvPr>
            <p:cNvSpPr/>
            <p:nvPr/>
          </p:nvSpPr>
          <p:spPr>
            <a:xfrm>
              <a:off x="8556373" y="2165486"/>
              <a:ext cx="443639" cy="365033"/>
            </a:xfrm>
            <a:prstGeom prst="su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9FAAE7AE-2B43-2D42-B023-209D6B590DAA}"/>
                </a:ext>
              </a:extLst>
            </p:cNvPr>
            <p:cNvSpPr txBox="1"/>
            <p:nvPr/>
          </p:nvSpPr>
          <p:spPr>
            <a:xfrm>
              <a:off x="8679740" y="1772555"/>
              <a:ext cx="1561040" cy="17091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3BE0B6DD-5FB6-E147-8AB4-7ED7B4526EA8}"/>
                </a:ext>
              </a:extLst>
            </p:cNvPr>
            <p:cNvSpPr/>
            <p:nvPr/>
          </p:nvSpPr>
          <p:spPr>
            <a:xfrm>
              <a:off x="7180529" y="1735508"/>
              <a:ext cx="3149152" cy="1243692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7" name="Flowchart: Magnetic Disk 135">
              <a:extLst>
                <a:ext uri="{FF2B5EF4-FFF2-40B4-BE49-F238E27FC236}">
                  <a16:creationId xmlns:a16="http://schemas.microsoft.com/office/drawing/2014/main" id="{6DD74A8C-AA57-F54E-9FBB-43EC383C189B}"/>
                </a:ext>
              </a:extLst>
            </p:cNvPr>
            <p:cNvSpPr/>
            <p:nvPr/>
          </p:nvSpPr>
          <p:spPr>
            <a:xfrm>
              <a:off x="8246567" y="1642087"/>
              <a:ext cx="1017076" cy="100117"/>
            </a:xfrm>
            <a:prstGeom prst="flowChartMagneticDisk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8" name="Flowchart: Direct Access Storage 136">
              <a:extLst>
                <a:ext uri="{FF2B5EF4-FFF2-40B4-BE49-F238E27FC236}">
                  <a16:creationId xmlns:a16="http://schemas.microsoft.com/office/drawing/2014/main" id="{E9F83023-8F0B-EE44-874A-2D81B5561364}"/>
                </a:ext>
              </a:extLst>
            </p:cNvPr>
            <p:cNvSpPr/>
            <p:nvPr/>
          </p:nvSpPr>
          <p:spPr>
            <a:xfrm>
              <a:off x="10254333" y="1747734"/>
              <a:ext cx="169542" cy="1212765"/>
            </a:xfrm>
            <a:prstGeom prst="flowChartMagneticDrum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39" name="Moon 138">
              <a:extLst>
                <a:ext uri="{FF2B5EF4-FFF2-40B4-BE49-F238E27FC236}">
                  <a16:creationId xmlns:a16="http://schemas.microsoft.com/office/drawing/2014/main" id="{D02F0EEC-8BA2-0745-A981-ECEFA8086D5D}"/>
                </a:ext>
              </a:extLst>
            </p:cNvPr>
            <p:cNvSpPr/>
            <p:nvPr/>
          </p:nvSpPr>
          <p:spPr>
            <a:xfrm flipH="1">
              <a:off x="10324641" y="1735509"/>
              <a:ext cx="136206" cy="1218295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0" name="Moon 139">
              <a:extLst>
                <a:ext uri="{FF2B5EF4-FFF2-40B4-BE49-F238E27FC236}">
                  <a16:creationId xmlns:a16="http://schemas.microsoft.com/office/drawing/2014/main" id="{E5366E45-5925-A242-A537-0AC25D27969D}"/>
                </a:ext>
              </a:extLst>
            </p:cNvPr>
            <p:cNvSpPr/>
            <p:nvPr/>
          </p:nvSpPr>
          <p:spPr>
            <a:xfrm>
              <a:off x="6985276" y="1710845"/>
              <a:ext cx="123369" cy="1268355"/>
            </a:xfrm>
            <a:prstGeom prst="moon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141" name="CustomShape 33">
            <a:extLst>
              <a:ext uri="{FF2B5EF4-FFF2-40B4-BE49-F238E27FC236}">
                <a16:creationId xmlns:a16="http://schemas.microsoft.com/office/drawing/2014/main" id="{132C121D-8F17-634F-A5E8-338BB267B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546" y="3558778"/>
            <a:ext cx="3198403" cy="30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Plasma</a:t>
            </a:r>
          </a:p>
          <a:p>
            <a:r>
              <a:rPr lang="en-US" sz="1050" dirty="0">
                <a:solidFill>
                  <a:srgbClr val="000000"/>
                </a:solidFill>
              </a:rPr>
              <a:t>Shutter</a:t>
            </a:r>
            <a:endParaRPr lang="en-US" sz="1350" dirty="0"/>
          </a:p>
        </p:txBody>
      </p:sp>
      <p:sp>
        <p:nvSpPr>
          <p:cNvPr id="142" name="CustomShape 33">
            <a:extLst>
              <a:ext uri="{FF2B5EF4-FFF2-40B4-BE49-F238E27FC236}">
                <a16:creationId xmlns:a16="http://schemas.microsoft.com/office/drawing/2014/main" id="{B555A229-55EE-9447-8696-A2AE82DEAF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977" y="4007286"/>
            <a:ext cx="2248034" cy="251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7500" tIns="33750" rIns="67500" bIns="33750"/>
          <a:lstStyle/>
          <a:p>
            <a:r>
              <a:rPr lang="en-US" sz="1050" dirty="0">
                <a:solidFill>
                  <a:srgbClr val="000000"/>
                </a:solidFill>
                <a:ea typeface="Osaka" charset="0"/>
                <a:cs typeface="Osaka" charset="0"/>
              </a:rPr>
              <a:t>YAG</a:t>
            </a:r>
            <a:endParaRPr lang="en-US" sz="1350" dirty="0"/>
          </a:p>
        </p:txBody>
      </p:sp>
      <p:pic>
        <p:nvPicPr>
          <p:cNvPr id="143" name="Picture 385">
            <a:extLst>
              <a:ext uri="{FF2B5EF4-FFF2-40B4-BE49-F238E27FC236}">
                <a16:creationId xmlns:a16="http://schemas.microsoft.com/office/drawing/2014/main" id="{9FCE3477-ECE5-E348-9C06-34A2A0968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2327261" y="2730688"/>
            <a:ext cx="636799" cy="66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4" name="Freeform 40">
            <a:extLst>
              <a:ext uri="{FF2B5EF4-FFF2-40B4-BE49-F238E27FC236}">
                <a16:creationId xmlns:a16="http://schemas.microsoft.com/office/drawing/2014/main" id="{E6F5AFEE-93EC-2B4B-A8B2-2608131F5ABF}"/>
              </a:ext>
            </a:extLst>
          </p:cNvPr>
          <p:cNvSpPr>
            <a:spLocks/>
          </p:cNvSpPr>
          <p:nvPr/>
        </p:nvSpPr>
        <p:spPr bwMode="auto">
          <a:xfrm rot="10800000" flipH="1" flipV="1">
            <a:off x="5120079" y="4493899"/>
            <a:ext cx="45719" cy="1089753"/>
          </a:xfrm>
          <a:custGeom>
            <a:avLst/>
            <a:gdLst>
              <a:gd name="T0" fmla="*/ 0 w 101"/>
              <a:gd name="T1" fmla="*/ 2305018 h 3501"/>
              <a:gd name="T2" fmla="*/ 16296 w 101"/>
              <a:gd name="T3" fmla="*/ 0 h 3501"/>
              <a:gd name="T4" fmla="*/ 27160 w 101"/>
              <a:gd name="T5" fmla="*/ 2305018 h 3501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1" h="3501">
                <a:moveTo>
                  <a:pt x="0" y="3500"/>
                </a:moveTo>
                <a:cubicBezTo>
                  <a:pt x="40" y="3500"/>
                  <a:pt x="40" y="0"/>
                  <a:pt x="60" y="0"/>
                </a:cubicBezTo>
                <a:cubicBezTo>
                  <a:pt x="80" y="0"/>
                  <a:pt x="60" y="3500"/>
                  <a:pt x="100" y="3500"/>
                </a:cubicBezTo>
              </a:path>
            </a:pathLst>
          </a:custGeom>
          <a:noFill/>
          <a:ln w="9000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350"/>
          </a:p>
        </p:txBody>
      </p:sp>
      <p:sp>
        <p:nvSpPr>
          <p:cNvPr id="145" name="TextShape 113">
            <a:extLst>
              <a:ext uri="{FF2B5EF4-FFF2-40B4-BE49-F238E27FC236}">
                <a16:creationId xmlns:a16="http://schemas.microsoft.com/office/drawing/2014/main" id="{AE0B3AC9-5D11-8F45-BF36-8160FE13A0D6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15364" y="3771005"/>
            <a:ext cx="1053354" cy="6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old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6" name="TextShape 113">
            <a:extLst>
              <a:ext uri="{FF2B5EF4-FFF2-40B4-BE49-F238E27FC236}">
                <a16:creationId xmlns:a16="http://schemas.microsoft.com/office/drawing/2014/main" id="{279E204B-5997-F646-B689-D99E3A217D2A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368688" y="5951446"/>
            <a:ext cx="1053354" cy="6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~0.5 TW to users</a:t>
            </a:r>
          </a:p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old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7" name="TextShape 113">
            <a:extLst>
              <a:ext uri="{FF2B5EF4-FFF2-40B4-BE49-F238E27FC236}">
                <a16:creationId xmlns:a16="http://schemas.microsoft.com/office/drawing/2014/main" id="{7213D8A7-9260-CA4C-B9B6-26D184888C9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2834175" y="3000702"/>
            <a:ext cx="1053354" cy="64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7500" tIns="33750" rIns="67500" bIns="33750"/>
          <a:lstStyle>
            <a:lvl1pPr>
              <a:defRPr sz="3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900" b="1" dirty="0">
                <a:solidFill>
                  <a:srgbClr val="C00000"/>
                </a:solidFill>
                <a:latin typeface="Arial" charset="0"/>
              </a:rPr>
              <a:t>new</a:t>
            </a:r>
            <a:endParaRPr lang="en-US" sz="9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162BE3CA-455C-494F-A641-7D121C8B5439}"/>
              </a:ext>
            </a:extLst>
          </p:cNvPr>
          <p:cNvSpPr txBox="1"/>
          <p:nvPr/>
        </p:nvSpPr>
        <p:spPr>
          <a:xfrm>
            <a:off x="6290824" y="3218213"/>
            <a:ext cx="272702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Recent Modifications: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Addition of Plasma 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Shutter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Conversion to CPA 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configuration (2017)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Implementation of 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CO</a:t>
            </a:r>
            <a:r>
              <a:rPr lang="en-US" sz="16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 isotopic gas mixture</a:t>
            </a:r>
            <a:br>
              <a:rPr lang="en-US" sz="16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1">
                    <a:lumMod val="75000"/>
                  </a:schemeClr>
                </a:solidFill>
              </a:rPr>
              <a:t>in Amplifier 2 (2018)</a:t>
            </a:r>
          </a:p>
        </p:txBody>
      </p:sp>
      <p:sp>
        <p:nvSpPr>
          <p:cNvPr id="150" name="Rounded Rectangle 149">
            <a:extLst>
              <a:ext uri="{FF2B5EF4-FFF2-40B4-BE49-F238E27FC236}">
                <a16:creationId xmlns:a16="http://schemas.microsoft.com/office/drawing/2014/main" id="{2F8A47BE-DB2D-554B-87FB-8BD1E25E1FA9}"/>
              </a:ext>
            </a:extLst>
          </p:cNvPr>
          <p:cNvSpPr/>
          <p:nvPr/>
        </p:nvSpPr>
        <p:spPr>
          <a:xfrm rot="19405924">
            <a:off x="6923315" y="1496291"/>
            <a:ext cx="2173185" cy="7006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See M. </a:t>
            </a:r>
            <a:r>
              <a:rPr lang="en-US" dirty="0" err="1"/>
              <a:t>Polyanskiy</a:t>
            </a:r>
            <a:r>
              <a:rPr lang="en-US" dirty="0"/>
              <a:t> Talk Tomorrow</a:t>
            </a:r>
          </a:p>
        </p:txBody>
      </p:sp>
    </p:spTree>
    <p:extLst>
      <p:ext uri="{BB962C8B-B14F-4D97-AF65-F5344CB8AC3E}">
        <p14:creationId xmlns:p14="http://schemas.microsoft.com/office/powerpoint/2010/main" val="3897823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9700332-8C57-EC4B-BFB7-F0927AB74A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615"/>
          <a:stretch/>
        </p:blipFill>
        <p:spPr>
          <a:xfrm>
            <a:off x="2850104" y="405115"/>
            <a:ext cx="2092286" cy="339223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7D0AC8-D416-FC43-BE2F-50700755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138506-B300-423A-9966-30E5FEBDE30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B68D6E8-AC9B-9E4C-B910-BA8D944BCF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53" r="25301" b="20832"/>
          <a:stretch/>
        </p:blipFill>
        <p:spPr>
          <a:xfrm>
            <a:off x="0" y="667476"/>
            <a:ext cx="2842054" cy="29717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83CFCA-EE32-1849-AE3F-E19020EF0B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286" t="19857" r="37904" b="28000"/>
          <a:stretch/>
        </p:blipFill>
        <p:spPr>
          <a:xfrm>
            <a:off x="4955177" y="2496065"/>
            <a:ext cx="4188823" cy="357598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18DAEF-C9F1-C945-9635-C05883F21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18" y="3792703"/>
            <a:ext cx="4637153" cy="28858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E9F4846-95B4-B34C-BA72-A8BD582D3EDE}"/>
              </a:ext>
            </a:extLst>
          </p:cNvPr>
          <p:cNvSpPr txBox="1">
            <a:spLocks/>
          </p:cNvSpPr>
          <p:nvPr/>
        </p:nvSpPr>
        <p:spPr>
          <a:xfrm>
            <a:off x="4876800" y="469900"/>
            <a:ext cx="4267200" cy="3352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110000"/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Font typeface="Times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0858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4287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4pPr>
            <a:lvl5pPr marL="1771650" indent="-228600" algn="l" rt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5pPr>
            <a:lvl6pPr marL="2228850" indent="-2286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6pPr>
            <a:lvl7pPr marL="2686050" indent="-2286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7pPr>
            <a:lvl8pPr marL="3143250" indent="-2286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8pPr>
            <a:lvl9pPr marL="3600450" indent="-228600" algn="l" rtl="0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042B7F"/>
              </a:buClr>
              <a:buSzPct val="90000"/>
              <a:buChar char="-"/>
              <a:defRPr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/>
            <a:r>
              <a:rPr lang="en-US" sz="1600" kern="0" dirty="0"/>
              <a:t>Facility fully operational in FY17</a:t>
            </a:r>
          </a:p>
          <a:p>
            <a:pPr eaLnBrk="1" hangingPunct="1"/>
            <a:r>
              <a:rPr lang="en-US" sz="1600" kern="0" dirty="0"/>
              <a:t>Ongoing upgrades to provide more flexible pump-probe studies</a:t>
            </a:r>
          </a:p>
          <a:p>
            <a:pPr eaLnBrk="1" hangingPunct="1"/>
            <a:r>
              <a:rPr lang="en-US" sz="1600" kern="0" dirty="0"/>
              <a:t>LDRD-funded effort to develop Ultrafast Electron Microscopy application underway</a:t>
            </a:r>
          </a:p>
          <a:p>
            <a:pPr marL="457200" lvl="1" indent="0" eaLnBrk="1" hangingPunct="1">
              <a:buNone/>
            </a:pPr>
            <a:endParaRPr lang="en-US" b="1" kern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51979F-E82E-444D-B433-3B05ABF35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516" y="1"/>
            <a:ext cx="8623140" cy="8382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UED and UEM Development System (B912)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37E5972-E5A8-4A40-934E-C25618628A5D}"/>
              </a:ext>
            </a:extLst>
          </p:cNvPr>
          <p:cNvSpPr txBox="1"/>
          <p:nvPr/>
        </p:nvSpPr>
        <p:spPr>
          <a:xfrm>
            <a:off x="3044141" y="381965"/>
            <a:ext cx="2018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Quasi-2D Structural Dynamics - </a:t>
            </a:r>
            <a:br>
              <a:rPr lang="en-US" sz="1000" dirty="0">
                <a:solidFill>
                  <a:schemeClr val="bg1"/>
                </a:solidFill>
              </a:rPr>
            </a:br>
            <a:r>
              <a:rPr lang="en-US" sz="1000" dirty="0">
                <a:solidFill>
                  <a:schemeClr val="bg1"/>
                </a:solidFill>
              </a:rPr>
              <a:t>Charge Density Waves</a:t>
            </a:r>
          </a:p>
        </p:txBody>
      </p:sp>
    </p:spTree>
    <p:extLst>
      <p:ext uri="{BB962C8B-B14F-4D97-AF65-F5344CB8AC3E}">
        <p14:creationId xmlns:p14="http://schemas.microsoft.com/office/powerpoint/2010/main" val="462891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92FD649-76A9-E043-B86B-E45BD66DD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Moving Forward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2EB33CF-0E09-5A4F-BE52-9A53487ED9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8006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53565D1-EA82-264D-BA0A-26CCE447D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Updating the ATF Programmatic Plan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D783CD-C5BB-B945-A8E5-63D66DC801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068780"/>
            <a:ext cx="8328991" cy="535577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2 Imperatives:</a:t>
            </a:r>
          </a:p>
          <a:p>
            <a:pPr lvl="1"/>
            <a:r>
              <a:rPr lang="en-US" dirty="0"/>
              <a:t>Establish an effective program for our user community at B820</a:t>
            </a:r>
          </a:p>
          <a:p>
            <a:pPr lvl="2"/>
            <a:r>
              <a:rPr lang="en-US" dirty="0"/>
              <a:t>What are the most critical new capabilities to deliver?</a:t>
            </a:r>
          </a:p>
          <a:p>
            <a:pPr lvl="2"/>
            <a:r>
              <a:rPr lang="en-US" dirty="0"/>
              <a:t>What does our Facility R&amp;D program need to focus on?</a:t>
            </a:r>
          </a:p>
          <a:p>
            <a:pPr lvl="3"/>
            <a:r>
              <a:rPr lang="en-US" dirty="0"/>
              <a:t>We want to engage in new </a:t>
            </a:r>
            <a:r>
              <a:rPr lang="en-US"/>
              <a:t>collaborative thrusts</a:t>
            </a:r>
            <a:endParaRPr lang="en-US" dirty="0"/>
          </a:p>
          <a:p>
            <a:pPr lvl="2"/>
            <a:r>
              <a:rPr lang="en-US" dirty="0"/>
              <a:t>How can we provide the most effective ongoing operations plan?</a:t>
            </a:r>
          </a:p>
          <a:p>
            <a:pPr lvl="1"/>
            <a:r>
              <a:rPr lang="en-US" dirty="0"/>
              <a:t>Prepare a transition plan for the UED Facility</a:t>
            </a:r>
          </a:p>
          <a:p>
            <a:pPr lvl="2"/>
            <a:r>
              <a:rPr lang="en-US" dirty="0"/>
              <a:t>Provide unique and attractive user capabilities</a:t>
            </a:r>
          </a:p>
          <a:p>
            <a:pPr lvl="2"/>
            <a:r>
              <a:rPr lang="en-US" dirty="0"/>
              <a:t>Engage further with the materials science user community</a:t>
            </a:r>
          </a:p>
          <a:p>
            <a:pPr lvl="2"/>
            <a:r>
              <a:rPr lang="en-US" dirty="0"/>
              <a:t>Prepare a proposal to transition the facility for user science operation (as opposed to accelerator development)</a:t>
            </a:r>
          </a:p>
          <a:p>
            <a:r>
              <a:rPr lang="en-US" dirty="0"/>
              <a:t>These items will be the focus of tomorrow afternoon’s presentations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35275416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809" y="0"/>
            <a:ext cx="8328991" cy="1325563"/>
          </a:xfrm>
        </p:spPr>
        <p:txBody>
          <a:bodyPr/>
          <a:lstStyle/>
          <a:p>
            <a:r>
              <a:rPr lang="en-US" dirty="0"/>
              <a:t>Meeting Structure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809" y="1169043"/>
            <a:ext cx="4114800" cy="5007920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Wednesday, Nov 14</a:t>
            </a:r>
          </a:p>
          <a:p>
            <a:r>
              <a:rPr lang="en-US" sz="2400" dirty="0"/>
              <a:t>Opening Session</a:t>
            </a:r>
          </a:p>
          <a:p>
            <a:pPr lvl="1"/>
            <a:r>
              <a:rPr lang="en-US" sz="2000" dirty="0"/>
              <a:t>ATF Status and Ongoing Efforts</a:t>
            </a:r>
          </a:p>
          <a:p>
            <a:r>
              <a:rPr lang="en-US" sz="2400" dirty="0"/>
              <a:t>Sessions 2-3</a:t>
            </a:r>
          </a:p>
          <a:p>
            <a:pPr lvl="1"/>
            <a:r>
              <a:rPr lang="en-US" sz="2000" dirty="0"/>
              <a:t>New Proposals</a:t>
            </a:r>
          </a:p>
          <a:p>
            <a:r>
              <a:rPr lang="en-US" sz="2400" dirty="0"/>
              <a:t>Session 4</a:t>
            </a:r>
          </a:p>
          <a:p>
            <a:pPr lvl="1"/>
            <a:r>
              <a:rPr lang="en-US" sz="2000" dirty="0"/>
              <a:t>Status Updates</a:t>
            </a:r>
          </a:p>
          <a:p>
            <a:r>
              <a:rPr lang="en-US" sz="2400" dirty="0"/>
              <a:t>Workshop Photo after lunch!</a:t>
            </a:r>
          </a:p>
          <a:p>
            <a:pPr lvl="1"/>
            <a:r>
              <a:rPr lang="en-US" sz="2000" dirty="0"/>
              <a:t>Meet here - 1:30 sharp!</a:t>
            </a:r>
          </a:p>
          <a:p>
            <a:r>
              <a:rPr lang="en-US" sz="2400" dirty="0"/>
              <a:t>Workshop Dinner this evening at Hotel Indigo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0" y="1157468"/>
            <a:ext cx="4114800" cy="5019495"/>
          </a:xfrm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Thursday, Nov 15</a:t>
            </a:r>
          </a:p>
          <a:p>
            <a:r>
              <a:rPr lang="en-US" sz="2400" dirty="0"/>
              <a:t>Morning Sessions</a:t>
            </a:r>
          </a:p>
          <a:p>
            <a:pPr lvl="1"/>
            <a:r>
              <a:rPr lang="en-US" sz="2000" dirty="0"/>
              <a:t>New Proposals &amp; Status Reports</a:t>
            </a:r>
          </a:p>
          <a:p>
            <a:r>
              <a:rPr lang="en-US" sz="2400" dirty="0"/>
              <a:t>Afternoon</a:t>
            </a:r>
          </a:p>
          <a:p>
            <a:pPr lvl="1"/>
            <a:r>
              <a:rPr lang="en-US" sz="2000" dirty="0"/>
              <a:t>Session 1:</a:t>
            </a:r>
          </a:p>
          <a:p>
            <a:pPr lvl="2"/>
            <a:r>
              <a:rPr lang="en-US" sz="1600" dirty="0"/>
              <a:t>Facility R&amp;D Program</a:t>
            </a:r>
          </a:p>
          <a:p>
            <a:pPr lvl="2"/>
            <a:r>
              <a:rPr lang="en-US" sz="1600" dirty="0"/>
              <a:t>Facility Upgrade Plans</a:t>
            </a:r>
          </a:p>
          <a:p>
            <a:pPr lvl="1"/>
            <a:r>
              <a:rPr lang="en-US" sz="2000" dirty="0"/>
              <a:t>Session 2:</a:t>
            </a:r>
          </a:p>
          <a:p>
            <a:pPr lvl="2"/>
            <a:r>
              <a:rPr lang="en-US" sz="1800" dirty="0"/>
              <a:t>Next Steps for B820&amp; UED Planning</a:t>
            </a:r>
          </a:p>
          <a:p>
            <a:pPr lvl="2"/>
            <a:r>
              <a:rPr lang="en-US" sz="1800" dirty="0"/>
              <a:t>Discussion</a:t>
            </a:r>
          </a:p>
        </p:txBody>
      </p:sp>
    </p:spTree>
    <p:extLst>
      <p:ext uri="{BB962C8B-B14F-4D97-AF65-F5344CB8AC3E}">
        <p14:creationId xmlns:p14="http://schemas.microsoft.com/office/powerpoint/2010/main" val="1243805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11AAB-4B9E-1B48-8E74-59D7976C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18D48-B8C9-EE44-9A39-8F184FFF21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1258784"/>
            <a:ext cx="8328991" cy="4495973"/>
          </a:xfrm>
        </p:spPr>
        <p:txBody>
          <a:bodyPr/>
          <a:lstStyle/>
          <a:p>
            <a:r>
              <a:rPr lang="en-US" dirty="0"/>
              <a:t>Welcome</a:t>
            </a:r>
          </a:p>
          <a:p>
            <a:r>
              <a:rPr lang="en-US" dirty="0"/>
              <a:t>ATF Introduction</a:t>
            </a:r>
          </a:p>
          <a:p>
            <a:r>
              <a:rPr lang="en-US" dirty="0"/>
              <a:t>ATF Outlook</a:t>
            </a:r>
          </a:p>
          <a:p>
            <a:pPr lvl="1"/>
            <a:r>
              <a:rPr lang="en-US" dirty="0"/>
              <a:t>FY18 Retrospective</a:t>
            </a:r>
          </a:p>
          <a:p>
            <a:r>
              <a:rPr lang="en-US" dirty="0"/>
              <a:t>Moving Forward</a:t>
            </a:r>
          </a:p>
          <a:p>
            <a:pPr lvl="1"/>
            <a:r>
              <a:rPr lang="en-US" dirty="0"/>
              <a:t>Re-envisioning the ATF Program</a:t>
            </a:r>
          </a:p>
          <a:p>
            <a:r>
              <a:rPr lang="en-US" dirty="0"/>
              <a:t>Structure of this Meeting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62127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Friday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Facility Tours</a:t>
            </a:r>
          </a:p>
          <a:p>
            <a:pPr lvl="1"/>
            <a:r>
              <a:rPr lang="en-US" dirty="0"/>
              <a:t>B820</a:t>
            </a:r>
          </a:p>
          <a:p>
            <a:pPr lvl="1"/>
            <a:r>
              <a:rPr lang="en-US" dirty="0"/>
              <a:t>B912</a:t>
            </a:r>
          </a:p>
          <a:p>
            <a:pPr lvl="1"/>
            <a:endParaRPr lang="en-US" dirty="0"/>
          </a:p>
          <a:p>
            <a:r>
              <a:rPr lang="en-US" dirty="0"/>
              <a:t>Shuttle will load at the front of </a:t>
            </a:r>
            <a:r>
              <a:rPr lang="en-US" dirty="0" err="1"/>
              <a:t>Berkner</a:t>
            </a:r>
            <a:r>
              <a:rPr lang="en-US" dirty="0"/>
              <a:t> Hall at 9AM sharp!</a:t>
            </a:r>
          </a:p>
        </p:txBody>
      </p:sp>
    </p:spTree>
    <p:extLst>
      <p:ext uri="{BB962C8B-B14F-4D97-AF65-F5344CB8AC3E}">
        <p14:creationId xmlns:p14="http://schemas.microsoft.com/office/powerpoint/2010/main" val="11453229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B121FD7-1B58-ED4D-95E4-7F7BE435DB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54" y="380009"/>
            <a:ext cx="9145514" cy="608016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75029C-94E6-EF48-BF22-6594E7EC797B}"/>
              </a:ext>
            </a:extLst>
          </p:cNvPr>
          <p:cNvSpPr/>
          <p:nvPr/>
        </p:nvSpPr>
        <p:spPr>
          <a:xfrm>
            <a:off x="1810880" y="1089233"/>
            <a:ext cx="5570756" cy="42165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Welcome!</a:t>
            </a:r>
          </a:p>
          <a:p>
            <a:pPr algn="ctr"/>
            <a:endParaRPr lang="en-US" sz="6000" b="1" dirty="0">
              <a:ln w="10160">
                <a:solidFill>
                  <a:schemeClr val="accent5"/>
                </a:solidFill>
                <a:prstDash val="solid"/>
              </a:ln>
              <a:solidFill>
                <a:schemeClr val="accent2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6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from the entire</a:t>
            </a:r>
            <a:br>
              <a:rPr lang="en-US" sz="6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</a:br>
            <a:r>
              <a:rPr lang="en-US" sz="6000" b="1" i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ATF Team</a:t>
            </a:r>
          </a:p>
        </p:txBody>
      </p:sp>
    </p:spTree>
    <p:extLst>
      <p:ext uri="{BB962C8B-B14F-4D97-AF65-F5344CB8AC3E}">
        <p14:creationId xmlns:p14="http://schemas.microsoft.com/office/powerpoint/2010/main" val="33104208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D89A0BF-F2B4-2D48-9CA7-705EF0F9F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few words on Safety…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0AFEAE-CDD2-474A-98C5-C829D3E7B0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In the case of an emergency where we need to exit the building</a:t>
            </a:r>
          </a:p>
          <a:p>
            <a:pPr lvl="1"/>
            <a:r>
              <a:rPr lang="en-US" dirty="0"/>
              <a:t>Nearest exit is out the conference room door and to your left</a:t>
            </a:r>
          </a:p>
          <a:p>
            <a:pPr lvl="1"/>
            <a:r>
              <a:rPr lang="en-US" dirty="0"/>
              <a:t>Alternatively head up the steps and straight ahead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778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3EF11-9143-9C47-B871-C29CFFDD8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Introduction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6A3469-0C0F-2C4C-927B-338C5368E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9217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6260" y="-1"/>
            <a:ext cx="8787740" cy="762001"/>
          </a:xfrm>
        </p:spPr>
        <p:txBody>
          <a:bodyPr>
            <a:normAutofit fontScale="90000"/>
          </a:bodyPr>
          <a:lstStyle/>
          <a:p>
            <a:r>
              <a:rPr lang="en-US" dirty="0"/>
              <a:t>Accelerator Stewardship with the ATF  </a:t>
            </a:r>
          </a:p>
        </p:txBody>
      </p:sp>
      <p:sp>
        <p:nvSpPr>
          <p:cNvPr id="5" name="Rectangle 4"/>
          <p:cNvSpPr/>
          <p:nvPr/>
        </p:nvSpPr>
        <p:spPr>
          <a:xfrm rot="19982288">
            <a:off x="228596" y="2500872"/>
            <a:ext cx="8610599" cy="169056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6" name="Rectangle 5"/>
          <p:cNvSpPr/>
          <p:nvPr/>
        </p:nvSpPr>
        <p:spPr>
          <a:xfrm>
            <a:off x="287222" y="4577331"/>
            <a:ext cx="8493343" cy="155378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7" name="Rectangle 6"/>
          <p:cNvSpPr/>
          <p:nvPr/>
        </p:nvSpPr>
        <p:spPr>
          <a:xfrm>
            <a:off x="332131" y="625770"/>
            <a:ext cx="8493343" cy="156148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/>
          </a:p>
        </p:txBody>
      </p:sp>
      <p:sp>
        <p:nvSpPr>
          <p:cNvPr id="8" name="TextBox 7"/>
          <p:cNvSpPr txBox="1"/>
          <p:nvPr/>
        </p:nvSpPr>
        <p:spPr>
          <a:xfrm>
            <a:off x="283318" y="619362"/>
            <a:ext cx="4426311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/>
              <a:buChar char="•"/>
            </a:pPr>
            <a:r>
              <a:rPr lang="en-US" sz="1800" dirty="0">
                <a:solidFill>
                  <a:srgbClr val="0A17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ATF pioneered the concept of a user facility for studying new methods of accelerating electrons and ions</a:t>
            </a: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150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14313" indent="-214313">
              <a:buFont typeface="Arial"/>
              <a:buChar char="•"/>
            </a:pP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One-of-a-kind </a:t>
            </a:r>
          </a:p>
          <a:p>
            <a:r>
              <a:rPr lang="en-US" sz="1800" dirty="0">
                <a:solidFill>
                  <a:srgbClr val="0A1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combination of e-beams and lasers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7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Free facility access to qualified</a:t>
            </a:r>
          </a:p>
          <a:p>
            <a:r>
              <a:rPr lang="en-US" sz="1800" dirty="0">
                <a:solidFill>
                  <a:srgbClr val="0A17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researchers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69868" y="609600"/>
            <a:ext cx="3931232" cy="547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Well established, </a:t>
            </a:r>
            <a:r>
              <a:rPr lang="en-US" sz="1800" dirty="0">
                <a:solidFill>
                  <a:srgbClr val="0A17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proposal-driven, peer-reviewed</a:t>
            </a:r>
            <a:r>
              <a:rPr lang="en-US" sz="1800" dirty="0">
                <a:solidFill>
                  <a:srgbClr val="0A1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serving the accelerator community for &gt;25 years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A17F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15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r">
              <a:spcBef>
                <a:spcPts val="1350"/>
              </a:spcBef>
            </a:pPr>
            <a:endParaRPr lang="en-US" sz="1400" dirty="0">
              <a:solidFill>
                <a:srgbClr val="26262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57175" lvl="2" indent="-257175" algn="r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A17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highly trained staff to support a broad array of user experiments</a:t>
            </a:r>
          </a:p>
          <a:p>
            <a:r>
              <a:rPr lang="en-US" sz="1500" dirty="0">
                <a:solidFill>
                  <a:srgbClr val="0A17F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221250" y="1448318"/>
            <a:ext cx="6523790" cy="3705754"/>
            <a:chOff x="1221250" y="2057917"/>
            <a:chExt cx="6523790" cy="370575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1250" y="2057917"/>
              <a:ext cx="6523790" cy="370575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9"/>
            <p:cNvSpPr txBox="1"/>
            <p:nvPr/>
          </p:nvSpPr>
          <p:spPr>
            <a:xfrm>
              <a:off x="3223493" y="4757825"/>
              <a:ext cx="3135743" cy="338554"/>
            </a:xfrm>
            <a:prstGeom prst="rect">
              <a:avLst/>
            </a:prstGeom>
            <a:solidFill>
              <a:srgbClr val="4A452A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>
                  <a:solidFill>
                    <a:schemeClr val="bg1"/>
                  </a:solidFill>
                </a:rPr>
                <a:t>Highly Experienced Staff</a:t>
              </a:r>
              <a:endParaRPr lang="en-US" sz="16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1491" y="1454968"/>
            <a:ext cx="6523214" cy="3705753"/>
            <a:chOff x="1191491" y="2007417"/>
            <a:chExt cx="6523214" cy="3705753"/>
          </a:xfrm>
        </p:grpSpPr>
        <p:pic>
          <p:nvPicPr>
            <p:cNvPr id="11" name="Picture 10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491" y="2007417"/>
              <a:ext cx="6523214" cy="37057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2" name="TextBox 11"/>
            <p:cNvSpPr txBox="1"/>
            <p:nvPr/>
          </p:nvSpPr>
          <p:spPr>
            <a:xfrm>
              <a:off x="5616861" y="2961561"/>
              <a:ext cx="1670630" cy="523220"/>
            </a:xfrm>
            <a:prstGeom prst="rect">
              <a:avLst/>
            </a:prstGeom>
            <a:solidFill>
              <a:srgbClr val="4A452A">
                <a:alpha val="36078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High-brightness electron beams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34786" y="1466303"/>
            <a:ext cx="6497782" cy="3705753"/>
            <a:chOff x="1177636" y="1980652"/>
            <a:chExt cx="6497782" cy="3705753"/>
          </a:xfrm>
        </p:grpSpPr>
        <p:pic>
          <p:nvPicPr>
            <p:cNvPr id="13" name="Picture 12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36" y="1980652"/>
              <a:ext cx="6497782" cy="370575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TextBox 13"/>
            <p:cNvSpPr txBox="1"/>
            <p:nvPr/>
          </p:nvSpPr>
          <p:spPr>
            <a:xfrm>
              <a:off x="3505196" y="4876799"/>
              <a:ext cx="2419907" cy="646331"/>
            </a:xfrm>
            <a:prstGeom prst="rect">
              <a:avLst/>
            </a:prstGeom>
            <a:solidFill>
              <a:srgbClr val="948A54">
                <a:alpha val="47843"/>
              </a:srgb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</a:rPr>
                <a:t>Unique powerful lasers</a:t>
              </a:r>
            </a:p>
          </p:txBody>
        </p:sp>
      </p:grp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8E396-EC3B-7D4F-99B9-327F5C4C2F2A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87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44A8A04-4F10-F744-BCE3-9A3156292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46462"/>
            <a:ext cx="8328991" cy="660110"/>
          </a:xfrm>
        </p:spPr>
        <p:txBody>
          <a:bodyPr/>
          <a:lstStyle/>
          <a:p>
            <a:r>
              <a:rPr lang="en-US" dirty="0"/>
              <a:t>ATF:  A National User Facility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B089E1-0976-D641-B2AC-C99D52B07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637310"/>
            <a:ext cx="8592227" cy="6123708"/>
          </a:xfrm>
        </p:spPr>
        <p:txBody>
          <a:bodyPr>
            <a:normAutofit/>
          </a:bodyPr>
          <a:lstStyle/>
          <a:p>
            <a:r>
              <a:rPr lang="en-US" sz="2000" dirty="0"/>
              <a:t>Designated a DOE National User Facility in 2015</a:t>
            </a:r>
            <a:br>
              <a:rPr lang="en-US" sz="2000" dirty="0"/>
            </a:br>
            <a:r>
              <a:rPr lang="en-US" sz="2000" dirty="0">
                <a:hlinkClick r:id="rId2"/>
              </a:rPr>
              <a:t>https://www.bnl.gov/bnlweb/pubaf/fact_sheet/pdf/FS-ATF.pdf</a:t>
            </a:r>
            <a:endParaRPr lang="en-US" sz="2000" dirty="0"/>
          </a:p>
          <a:p>
            <a:r>
              <a:rPr lang="en-US" sz="2000" dirty="0"/>
              <a:t>Research Thrusts:</a:t>
            </a:r>
          </a:p>
          <a:p>
            <a:pPr lvl="1">
              <a:lnSpc>
                <a:spcPts val="1460"/>
              </a:lnSpc>
              <a:spcBef>
                <a:spcPts val="200"/>
              </a:spcBef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Novel particle acceleration techniques 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R&amp;D for smaller, more cost effective accelerators including: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Plasma and dielectric </a:t>
            </a:r>
            <a:r>
              <a:rPr lang="en-US" sz="1600" dirty="0" err="1"/>
              <a:t>wakefield</a:t>
            </a:r>
            <a:r>
              <a:rPr lang="en-US" sz="1600" dirty="0"/>
              <a:t> acceleration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Direct laser acceleration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Inverse free-electron lasers</a:t>
            </a:r>
            <a:r>
              <a:rPr lang="is-IS" sz="1600" dirty="0"/>
              <a:t>…</a:t>
            </a:r>
          </a:p>
          <a:p>
            <a:pPr lvl="1">
              <a:lnSpc>
                <a:spcPts val="146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High-brightness radiation sources 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New techniques to produce electromagnetic radiation from THz to X-rays: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FEL R&amp;D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Inverse Compton scattering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THz radiation from dielectric structures</a:t>
            </a:r>
            <a:r>
              <a:rPr lang="is-IS" sz="1600" dirty="0">
                <a:hlinkClick r:id="rId3"/>
              </a:rPr>
              <a:t>…</a:t>
            </a:r>
            <a:endParaRPr lang="en-US" sz="1600" dirty="0">
              <a:hlinkClick r:id="rId3"/>
            </a:endParaRPr>
          </a:p>
          <a:p>
            <a:pPr lvl="1">
              <a:lnSpc>
                <a:spcPts val="146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Beam manipulation and beam instrumentation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br>
              <a:rPr lang="en-US" sz="1800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Sophisticated longitudinal and transverse beam manipulation capabilities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Wide range of beam parameters enabling development and testing of advanced accelerator hardware, beam diagnostics and detectors</a:t>
            </a:r>
          </a:p>
          <a:p>
            <a:pPr lvl="1">
              <a:lnSpc>
                <a:spcPts val="146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Ion generation and acceleration </a:t>
            </a: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Experimental hardware for producing supersonic hydrogen gas jets provides capabilities for generating mono-energetic multi-MeV proton beams</a:t>
            </a:r>
          </a:p>
          <a:p>
            <a:pPr lvl="1">
              <a:lnSpc>
                <a:spcPts val="1460"/>
              </a:lnSpc>
            </a:pPr>
            <a:r>
              <a:rPr lang="en-US" sz="1800" b="1" dirty="0">
                <a:solidFill>
                  <a:schemeClr val="accent1">
                    <a:lumMod val="75000"/>
                  </a:schemeClr>
                </a:solidFill>
              </a:rPr>
              <a:t>Ultrafast Electron Diffraction/Microscopy</a:t>
            </a:r>
            <a:br>
              <a:rPr lang="en-US" sz="1800" b="1" dirty="0"/>
            </a:b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</a:rPr>
              <a:t>Technique for characterizing materials that is complementary to x-ray sources</a:t>
            </a:r>
            <a:endParaRPr lang="en-US" sz="1600" b="1" i="1" dirty="0">
              <a:solidFill>
                <a:schemeClr val="accent1">
                  <a:lumMod val="75000"/>
                </a:schemeClr>
              </a:solidFill>
            </a:endParaRPr>
          </a:p>
          <a:p>
            <a:pPr lvl="2">
              <a:lnSpc>
                <a:spcPts val="1460"/>
              </a:lnSpc>
              <a:spcBef>
                <a:spcPts val="200"/>
              </a:spcBef>
            </a:pPr>
            <a:r>
              <a:rPr lang="en-US" sz="1600" dirty="0"/>
              <a:t>Developmental beam line and experimental station for diffraction and imaging studies with MeV-class electron beams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B4B9A-D386-9E46-AE43-5563C6BC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403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793EE-1649-3F46-A325-5588DD0C6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D4763-7627-9349-9AA7-784F6393B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7809" y="980235"/>
            <a:ext cx="8328991" cy="542631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 proposal-driven DOE SC national user facility, under the Accelerator Stewardship Program. 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Scientific program is guided by the Accelerator Stewardship Mission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Experiments </a:t>
            </a:r>
          </a:p>
          <a:p>
            <a:pPr lvl="2">
              <a:lnSpc>
                <a:spcPct val="120000"/>
              </a:lnSpc>
            </a:pPr>
            <a:r>
              <a:rPr lang="en-US" sz="2300" dirty="0"/>
              <a:t>Reviewed by an external Program Advisory Committee</a:t>
            </a:r>
          </a:p>
          <a:p>
            <a:pPr lvl="2">
              <a:lnSpc>
                <a:spcPct val="120000"/>
              </a:lnSpc>
            </a:pPr>
            <a:r>
              <a:rPr lang="en-US" sz="2300" dirty="0"/>
              <a:t>3-year approval</a:t>
            </a:r>
          </a:p>
          <a:p>
            <a:pPr>
              <a:lnSpc>
                <a:spcPct val="120000"/>
              </a:lnSpc>
            </a:pPr>
            <a:r>
              <a:rPr lang="en-US" dirty="0"/>
              <a:t>The major ATF capabilities are:</a:t>
            </a:r>
          </a:p>
          <a:p>
            <a:pPr lvl="1">
              <a:lnSpc>
                <a:spcPct val="120000"/>
              </a:lnSpc>
            </a:pP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~20-80 MeV electron accelerator </a:t>
            </a:r>
            <a:r>
              <a:rPr lang="en-US" sz="2300" dirty="0"/>
              <a:t>with tunable charge, energy, energy spread, and IP beam size. Beam manipulation and measurement capabilities.</a:t>
            </a:r>
          </a:p>
          <a:p>
            <a:pPr lvl="1">
              <a:lnSpc>
                <a:spcPct val="120000"/>
              </a:lnSpc>
            </a:pP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High power CO</a:t>
            </a:r>
            <a:r>
              <a:rPr lang="en-US" sz="2300" b="1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 long-wavelength mid-IR laser </a:t>
            </a:r>
            <a:r>
              <a:rPr lang="en-US" sz="2300" dirty="0"/>
              <a:t>that can be brought into interaction with the electron beam, as well as targets.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Multiple </a:t>
            </a: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near IR lasers</a:t>
            </a:r>
            <a:r>
              <a:rPr lang="en-US" sz="23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300" dirty="0"/>
              <a:t>that can be transported to any experiment for use as probes, or even brought into interaction with the electron beam.</a:t>
            </a:r>
          </a:p>
          <a:p>
            <a:pPr lvl="1">
              <a:lnSpc>
                <a:spcPct val="120000"/>
              </a:lnSpc>
            </a:pPr>
            <a:r>
              <a:rPr lang="en-US" sz="2300" dirty="0"/>
              <a:t>Interaction point diagnostics</a:t>
            </a:r>
          </a:p>
          <a:p>
            <a:pPr lvl="1">
              <a:lnSpc>
                <a:spcPct val="120000"/>
              </a:lnSpc>
            </a:pPr>
            <a:r>
              <a:rPr lang="en-US" sz="2300" b="1" dirty="0">
                <a:solidFill>
                  <a:schemeClr val="accent1">
                    <a:lumMod val="75000"/>
                  </a:schemeClr>
                </a:solidFill>
              </a:rPr>
              <a:t>Ultrafast Electron Diffraction </a:t>
            </a:r>
            <a:r>
              <a:rPr lang="en-US" sz="2300" dirty="0"/>
              <a:t>(UED) facility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4717DD-4D0D-D049-B11A-1A438E3EA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9922-87B3-6043-9531-5184EA303DC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735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4E877CB-F934-FA4B-9794-E0DEC94EA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ATF Outlook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D5E13C-B126-A045-A202-067B663AD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03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E01E8619-E492-AA48-9797-80B942BE4D4A}" vid="{8D5C62F4-731C-A344-B0A6-90261628D82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167</TotalTime>
  <Words>838</Words>
  <Application>Microsoft Macintosh PowerPoint</Application>
  <PresentationFormat>On-screen Show (4:3)</PresentationFormat>
  <Paragraphs>213</Paragraphs>
  <Slides>20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ＭＳ Ｐゴシック</vt:lpstr>
      <vt:lpstr>Arial</vt:lpstr>
      <vt:lpstr>Calibri</vt:lpstr>
      <vt:lpstr>Mangal</vt:lpstr>
      <vt:lpstr>Osaka</vt:lpstr>
      <vt:lpstr>Times</vt:lpstr>
      <vt:lpstr>Wingdings</vt:lpstr>
      <vt:lpstr>Office Theme</vt:lpstr>
      <vt:lpstr>21st ATF Users Meeting Welcome &amp; Introduction</vt:lpstr>
      <vt:lpstr>Outline</vt:lpstr>
      <vt:lpstr>PowerPoint Presentation</vt:lpstr>
      <vt:lpstr>A few words on Safety…</vt:lpstr>
      <vt:lpstr>ATF Introduction</vt:lpstr>
      <vt:lpstr>Accelerator Stewardship with the ATF  </vt:lpstr>
      <vt:lpstr>ATF:  A National User Facility</vt:lpstr>
      <vt:lpstr>ATF Overview</vt:lpstr>
      <vt:lpstr>ATF Outlook</vt:lpstr>
      <vt:lpstr>FY18:  An Eventful Year…</vt:lpstr>
      <vt:lpstr>Scientific Program</vt:lpstr>
      <vt:lpstr>The ATF at  BNL B820</vt:lpstr>
      <vt:lpstr>Accelerator Capabilities</vt:lpstr>
      <vt:lpstr>Interaction Points and Diagnostics</vt:lpstr>
      <vt:lpstr>CO2 Laser System at B820</vt:lpstr>
      <vt:lpstr>UED and UEM Development System (B912)</vt:lpstr>
      <vt:lpstr>Moving Forward</vt:lpstr>
      <vt:lpstr>Updating the ATF Programmatic Plan</vt:lpstr>
      <vt:lpstr>Meeting Structure</vt:lpstr>
      <vt:lpstr>Friday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ATF Users Meeting APAC Introduction &amp; Charge</dc:title>
  <dc:subject/>
  <dc:creator>Palmer, Mark</dc:creator>
  <cp:keywords/>
  <dc:description/>
  <cp:lastModifiedBy>Palmer, Mark</cp:lastModifiedBy>
  <cp:revision>13</cp:revision>
  <dcterms:created xsi:type="dcterms:W3CDTF">2018-11-14T09:29:42Z</dcterms:created>
  <dcterms:modified xsi:type="dcterms:W3CDTF">2018-11-14T12:17:17Z</dcterms:modified>
  <cp:category/>
</cp:coreProperties>
</file>