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9"/>
  </p:notesMasterIdLst>
  <p:sldIdLst>
    <p:sldId id="260" r:id="rId2"/>
    <p:sldId id="267" r:id="rId3"/>
    <p:sldId id="261" r:id="rId4"/>
    <p:sldId id="263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3"/>
    <p:restoredTop sz="94682"/>
  </p:normalViewPr>
  <p:slideViewPr>
    <p:cSldViewPr snapToGrid="0" snapToObjects="1">
      <p:cViewPr varScale="1">
        <p:scale>
          <a:sx n="102" d="100"/>
          <a:sy n="102" d="100"/>
        </p:scale>
        <p:origin x="-129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6BC5A-C132-7442-8225-06626BEF5CA7}" type="datetimeFigureOut">
              <a:rPr lang="en-US" smtClean="0"/>
              <a:t>11/14/18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E5C8D-24D3-8045-844B-E4FA1CC62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1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Characterize bunch profile with</a:t>
            </a:r>
            <a:r>
              <a:rPr lang="en-US" baseline="0" dirty="0" smtClean="0"/>
              <a:t> sub-</a:t>
            </a:r>
            <a:r>
              <a:rPr lang="en-US" baseline="0" dirty="0" err="1" smtClean="0"/>
              <a:t>ps</a:t>
            </a:r>
            <a:r>
              <a:rPr lang="en-US" baseline="0" dirty="0" smtClean="0"/>
              <a:t> resolution</a:t>
            </a:r>
          </a:p>
          <a:p>
            <a:r>
              <a:rPr lang="en-US" baseline="0" dirty="0" smtClean="0"/>
              <a:t>To understand variations in beam emittance, current density</a:t>
            </a:r>
          </a:p>
          <a:p>
            <a:r>
              <a:rPr lang="en-US" baseline="0" dirty="0" smtClean="0"/>
              <a:t>Current </a:t>
            </a:r>
            <a:r>
              <a:rPr lang="en-US" baseline="0" smtClean="0"/>
              <a:t>techniques limited to &lt;10fs 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AF633-0882-F845-A5C4-2188C9871E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20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21AEE-9887-4744-82D3-C4A0173BCCD5}" type="datetime1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40F3-A167-7D4D-83C2-0012642A7B5F}" type="datetime1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DCDC-A567-934B-AD35-12E917AC5032}" type="datetime1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C15A-B459-6D45-890B-AE0134B5DF3D}" type="datetime1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F399E-EABB-574E-86EF-AE1C6562125A}" type="datetime1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3FCA2-457F-994C-BA2D-14F0A200FA93}" type="datetime1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1E726-1050-D94D-A403-11D0B3F2ACF8}" type="datetime1">
              <a:rPr lang="en-US" smtClean="0"/>
              <a:t>11/14/18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019B-768C-4949-B9B7-7580A1982FA4}" type="datetime1">
              <a:rPr lang="en-US" smtClean="0"/>
              <a:t>11/14/18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CBDF3-BFC8-4F43-95A3-977200B61043}" type="datetime1">
              <a:rPr lang="en-US" smtClean="0"/>
              <a:t>11/14/18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F8D4-B9C8-C24D-9040-DDEDBDBDEAEC}" type="datetime1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0C85-11E7-E040-A76D-9B2691358FB2}" type="datetime1">
              <a:rPr lang="en-US" smtClean="0"/>
              <a:t>11/14/18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7D25D-2704-9C46-B123-9A5EC1D7DD7D}" type="datetime1">
              <a:rPr lang="en-US" smtClean="0"/>
              <a:t>11/14/18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14D9F-8CCB-344B-810D-0FA6763E5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DD5670-3432-6C45-BA13-D53D45EB2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4511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AE62: </a:t>
            </a:r>
            <a:r>
              <a:rPr lang="en-US" b="1" dirty="0" smtClean="0">
                <a:solidFill>
                  <a:srgbClr val="292934"/>
                </a:solidFill>
                <a:latin typeface="Calibri"/>
                <a:cs typeface="Calibri"/>
              </a:rPr>
              <a:t>Sub</a:t>
            </a:r>
            <a:r>
              <a:rPr lang="en-US" b="1" dirty="0">
                <a:solidFill>
                  <a:srgbClr val="292934"/>
                </a:solidFill>
                <a:latin typeface="Calibri"/>
                <a:cs typeface="Calibri"/>
              </a:rPr>
              <a:t>-femtosecond bunch length diagnostic</a:t>
            </a:r>
            <a:endParaRPr lang="en-US" dirty="0">
              <a:solidFill>
                <a:srgbClr val="292934"/>
              </a:solidFill>
              <a:latin typeface="Calibri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E4DE8B-B0AA-B840-A615-59B5CF9D76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0133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Calibri"/>
                <a:cs typeface="Calibri"/>
              </a:rPr>
              <a:t>PI: G. Andonian</a:t>
            </a:r>
          </a:p>
          <a:p>
            <a:pPr marL="0" lvl="1">
              <a:spcBef>
                <a:spcPts val="1000"/>
              </a:spcBef>
            </a:pPr>
            <a:r>
              <a:rPr lang="en-US" sz="1800" dirty="0" smtClean="0">
                <a:latin typeface="Calibri"/>
                <a:cs typeface="Calibri"/>
              </a:rPr>
              <a:t>Collaborators: N. </a:t>
            </a:r>
            <a:r>
              <a:rPr lang="en-US" sz="1800" dirty="0" err="1" smtClean="0">
                <a:latin typeface="Calibri"/>
                <a:cs typeface="Calibri"/>
              </a:rPr>
              <a:t>Sudar</a:t>
            </a:r>
            <a:r>
              <a:rPr lang="en-US" sz="1800" dirty="0" smtClean="0">
                <a:latin typeface="Calibri"/>
                <a:cs typeface="Calibri"/>
              </a:rPr>
              <a:t>, Y. Sakai (UCLA), A. </a:t>
            </a:r>
            <a:r>
              <a:rPr lang="en-US" sz="1800" dirty="0" err="1" smtClean="0">
                <a:latin typeface="Calibri"/>
                <a:cs typeface="Calibri"/>
              </a:rPr>
              <a:t>Ovodenko</a:t>
            </a:r>
            <a:r>
              <a:rPr lang="en-US" sz="1800" dirty="0" smtClean="0">
                <a:latin typeface="Calibri"/>
                <a:cs typeface="Calibri"/>
              </a:rPr>
              <a:t> (</a:t>
            </a:r>
            <a:r>
              <a:rPr lang="en-US" sz="1800" dirty="0" err="1" smtClean="0">
                <a:latin typeface="Calibri"/>
                <a:cs typeface="Calibri"/>
              </a:rPr>
              <a:t>Radiabeam</a:t>
            </a:r>
            <a:r>
              <a:rPr lang="en-US" sz="1800" dirty="0" smtClean="0">
                <a:latin typeface="Calibri"/>
                <a:cs typeface="Calibri"/>
              </a:rPr>
              <a:t>), M. </a:t>
            </a:r>
            <a:r>
              <a:rPr lang="en-US" sz="1800" dirty="0" err="1" smtClean="0">
                <a:latin typeface="Calibri"/>
                <a:cs typeface="Calibri"/>
              </a:rPr>
              <a:t>Weikum</a:t>
            </a:r>
            <a:r>
              <a:rPr lang="en-US" sz="1800" dirty="0" smtClean="0">
                <a:latin typeface="Calibri"/>
                <a:cs typeface="Calibri"/>
              </a:rPr>
              <a:t> (DESY), </a:t>
            </a:r>
            <a:r>
              <a:rPr lang="en-US" sz="1800" dirty="0">
                <a:latin typeface="Calibri"/>
                <a:cs typeface="Calibri"/>
              </a:rPr>
              <a:t>M. </a:t>
            </a:r>
            <a:r>
              <a:rPr lang="en-US" sz="1800" dirty="0" err="1">
                <a:latin typeface="Calibri"/>
                <a:cs typeface="Calibri"/>
              </a:rPr>
              <a:t>Babzien</a:t>
            </a:r>
            <a:r>
              <a:rPr lang="en-US" sz="1800" dirty="0">
                <a:latin typeface="Calibri"/>
                <a:cs typeface="Calibri"/>
              </a:rPr>
              <a:t>, M. </a:t>
            </a:r>
            <a:r>
              <a:rPr lang="en-US" sz="1800" dirty="0" err="1">
                <a:latin typeface="Calibri"/>
                <a:cs typeface="Calibri"/>
              </a:rPr>
              <a:t>Fedurin</a:t>
            </a:r>
            <a:r>
              <a:rPr lang="en-US" sz="1800" dirty="0">
                <a:latin typeface="Calibri"/>
                <a:cs typeface="Calibri"/>
              </a:rPr>
              <a:t>, K. </a:t>
            </a:r>
            <a:r>
              <a:rPr lang="en-US" sz="1800" dirty="0" err="1">
                <a:latin typeface="Calibri"/>
                <a:cs typeface="Calibri"/>
              </a:rPr>
              <a:t>Kusche</a:t>
            </a:r>
            <a:r>
              <a:rPr lang="en-US" sz="1800" dirty="0">
                <a:latin typeface="Calibri"/>
                <a:cs typeface="Calibri"/>
              </a:rPr>
              <a:t>, R. Malone, I. </a:t>
            </a:r>
            <a:r>
              <a:rPr lang="en-US" sz="1800" dirty="0" err="1">
                <a:latin typeface="Calibri"/>
                <a:cs typeface="Calibri"/>
              </a:rPr>
              <a:t>Pogorelsky</a:t>
            </a:r>
            <a:r>
              <a:rPr lang="en-US" sz="1800" dirty="0">
                <a:latin typeface="Calibri"/>
                <a:cs typeface="Calibri"/>
              </a:rPr>
              <a:t>, </a:t>
            </a:r>
            <a:r>
              <a:rPr lang="en-US" sz="1800" dirty="0" smtClean="0">
                <a:latin typeface="Calibri"/>
                <a:cs typeface="Calibri"/>
              </a:rPr>
              <a:t>M. </a:t>
            </a:r>
            <a:r>
              <a:rPr lang="en-US" sz="1800" dirty="0" err="1">
                <a:latin typeface="Calibri"/>
                <a:cs typeface="Calibri"/>
              </a:rPr>
              <a:t>Polyanski</a:t>
            </a:r>
            <a:r>
              <a:rPr lang="en-US" sz="1800" dirty="0">
                <a:latin typeface="Calibri"/>
                <a:cs typeface="Calibri"/>
              </a:rPr>
              <a:t>, C. </a:t>
            </a:r>
            <a:r>
              <a:rPr lang="en-US" sz="1800" dirty="0" err="1">
                <a:latin typeface="Calibri"/>
                <a:cs typeface="Calibri"/>
              </a:rPr>
              <a:t>Swinson</a:t>
            </a:r>
            <a:r>
              <a:rPr lang="en-US" sz="1800" dirty="0">
                <a:latin typeface="Calibri"/>
                <a:cs typeface="Calibri"/>
              </a:rPr>
              <a:t> (BNL ATF)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043454A-F5B2-5548-969D-580466435CA7}"/>
              </a:ext>
            </a:extLst>
          </p:cNvPr>
          <p:cNvSpPr txBox="1"/>
          <p:nvPr/>
        </p:nvSpPr>
        <p:spPr>
          <a:xfrm>
            <a:off x="1979232" y="5886812"/>
            <a:ext cx="5681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2019 ATF Users Meeting: Application for Continuation </a:t>
            </a:r>
          </a:p>
          <a:p>
            <a:pPr algn="ctr"/>
            <a:r>
              <a:rPr lang="en-US" dirty="0"/>
              <a:t>(no experiment time received since the last users meeting)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3EE4DE8B-B0AA-B840-A615-59B5CF9D7617}"/>
              </a:ext>
            </a:extLst>
          </p:cNvPr>
          <p:cNvSpPr txBox="1">
            <a:spLocks/>
          </p:cNvSpPr>
          <p:nvPr/>
        </p:nvSpPr>
        <p:spPr>
          <a:xfrm>
            <a:off x="1143000" y="4863846"/>
            <a:ext cx="6858000" cy="776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Funding </a:t>
            </a:r>
            <a:r>
              <a:rPr lang="en-US" dirty="0" smtClean="0"/>
              <a:t>source: </a:t>
            </a:r>
            <a:r>
              <a:rPr lang="en-US" dirty="0" smtClean="0"/>
              <a:t>DOE </a:t>
            </a:r>
            <a:r>
              <a:rPr lang="en-US" dirty="0"/>
              <a:t>SBIR Award # DE-</a:t>
            </a:r>
            <a:r>
              <a:rPr lang="en-US" dirty="0" smtClean="0"/>
              <a:t>SC0007701 </a:t>
            </a:r>
            <a:r>
              <a:rPr lang="en-US" dirty="0" smtClean="0"/>
              <a:t>(</a:t>
            </a:r>
            <a:r>
              <a:rPr lang="en-US" dirty="0" smtClean="0"/>
              <a:t>main</a:t>
            </a:r>
            <a:r>
              <a:rPr lang="en-US" dirty="0" smtClean="0"/>
              <a:t>) + internal funds committed</a:t>
            </a:r>
            <a:endParaRPr lang="en-US" dirty="0" smtClean="0"/>
          </a:p>
          <a:p>
            <a:r>
              <a:rPr lang="en-US" dirty="0" smtClean="0"/>
              <a:t>Status: </a:t>
            </a:r>
            <a:r>
              <a:rPr lang="en-US" dirty="0" smtClean="0"/>
              <a:t>* (Awaiting final technical report)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7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8"/>
            <a:ext cx="8229600" cy="7106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Science Case</a:t>
            </a:r>
            <a:endParaRPr lang="en-US" sz="36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129203" y="3911349"/>
            <a:ext cx="8898493" cy="28681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Laser (TEM</a:t>
            </a:r>
            <a:r>
              <a:rPr lang="en-US" sz="2900" baseline="-25000" dirty="0" smtClean="0"/>
              <a:t>10</a:t>
            </a:r>
            <a:r>
              <a:rPr lang="en-US" dirty="0" smtClean="0"/>
              <a:t> mode)/e-beam interaction in undulator</a:t>
            </a:r>
          </a:p>
          <a:p>
            <a:pPr lvl="1"/>
            <a:r>
              <a:rPr lang="en-US" dirty="0" smtClean="0"/>
              <a:t>Angular modulation of beam - Dependent on longitudinal coordinate</a:t>
            </a:r>
          </a:p>
          <a:p>
            <a:r>
              <a:rPr lang="en-US" dirty="0" smtClean="0"/>
              <a:t>RF </a:t>
            </a:r>
            <a:r>
              <a:rPr lang="en-US" dirty="0"/>
              <a:t>deflector provides vertical streak </a:t>
            </a:r>
            <a:r>
              <a:rPr lang="en-US" dirty="0" smtClean="0"/>
              <a:t>for “slow” modulation</a:t>
            </a:r>
          </a:p>
          <a:p>
            <a:r>
              <a:rPr lang="en-US" dirty="0" smtClean="0"/>
              <a:t>Angular modulation (“sweep”) observable on distant screen (x’ -&gt; x)</a:t>
            </a:r>
          </a:p>
          <a:p>
            <a:r>
              <a:rPr lang="en-US" dirty="0" smtClean="0"/>
              <a:t>Scheme provides enhanced resolution over RF deflector alone.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Attoscope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7532" y="1885046"/>
            <a:ext cx="5900738" cy="23023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9235" y="1898852"/>
            <a:ext cx="742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e</a:t>
            </a:r>
            <a:r>
              <a:rPr lang="en-US" sz="1400" dirty="0" smtClean="0"/>
              <a:t>-beam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143608" y="2479880"/>
            <a:ext cx="534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laser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251833" y="2479880"/>
            <a:ext cx="906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undulator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225929" y="2052740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deflector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379488" y="2633768"/>
            <a:ext cx="666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screen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29203" y="959048"/>
            <a:ext cx="900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Motivation</a:t>
            </a:r>
            <a:r>
              <a:rPr lang="en-US" sz="2400" dirty="0"/>
              <a:t>: characterization of ultra-short bunches (sub</a:t>
            </a:r>
            <a:r>
              <a:rPr lang="en-US" sz="2400" dirty="0" smtClean="0"/>
              <a:t>-</a:t>
            </a:r>
            <a:r>
              <a:rPr lang="en-US" sz="2400" dirty="0" err="1"/>
              <a:t>f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resolution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1596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8122F-E55C-4C46-B7EF-65F305F6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FFB627-561C-7349-A0E7-BA4D7B975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Screen Shot 2017-12-04 at 1.54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99" y="2925747"/>
            <a:ext cx="8896490" cy="2941465"/>
          </a:xfrm>
          <a:prstGeom prst="rect">
            <a:avLst/>
          </a:prstGeom>
        </p:spPr>
      </p:pic>
      <p:pic>
        <p:nvPicPr>
          <p:cNvPr id="7" name="Picture 6" descr="photo 1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868" y="2829339"/>
            <a:ext cx="1177563" cy="1026614"/>
          </a:xfrm>
          <a:prstGeom prst="rect">
            <a:avLst/>
          </a:prstGeom>
        </p:spPr>
      </p:pic>
      <p:pic>
        <p:nvPicPr>
          <p:cNvPr id="8" name="Picture 7" descr="photo-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7874" y="1690689"/>
            <a:ext cx="2183337" cy="1637503"/>
          </a:xfrm>
          <a:prstGeom prst="rect">
            <a:avLst/>
          </a:prstGeom>
        </p:spPr>
      </p:pic>
      <p:pic>
        <p:nvPicPr>
          <p:cNvPr id="9" name="Picture 8" descr="Screen Shot 2017-12-04 at 1.57.06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615" y="2398697"/>
            <a:ext cx="1371600" cy="10541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10799" y="5791631"/>
            <a:ext cx="6151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Configuration is similar to </a:t>
            </a:r>
            <a:r>
              <a:rPr lang="en-US" dirty="0" smtClean="0"/>
              <a:t>prior IFEL/</a:t>
            </a:r>
            <a:r>
              <a:rPr lang="en-US" dirty="0" err="1" smtClean="0"/>
              <a:t>Attoscope</a:t>
            </a:r>
            <a:r>
              <a:rPr lang="en-US" dirty="0" smtClean="0"/>
              <a:t> </a:t>
            </a:r>
            <a:r>
              <a:rPr lang="en-US" dirty="0"/>
              <a:t>runs (BL2)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Benefits from week’s prior IFEL run (less install time</a:t>
            </a:r>
            <a:r>
              <a:rPr lang="en-US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New BL2 layout may require </a:t>
            </a:r>
            <a:r>
              <a:rPr lang="en-US" dirty="0" err="1" smtClean="0"/>
              <a:t>reconfig</a:t>
            </a:r>
            <a:r>
              <a:rPr lang="en-US" dirty="0" smtClean="0"/>
              <a:t> of mode converter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45" y="1934114"/>
            <a:ext cx="1345373" cy="99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 descr="Screen Shot 2017-12-04 at 3.29.32 P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611" y="4803587"/>
            <a:ext cx="4021830" cy="106362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90119" y="4968636"/>
            <a:ext cx="2527492" cy="822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0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0C48E-1911-D44A-933D-5A921DB0D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EA7E58-CEF0-C547-A556-7377DF03E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4D9F-8CCB-344B-810D-0FA6763E5B69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496405"/>
            <a:ext cx="8229600" cy="485994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beamtime</a:t>
            </a:r>
            <a:r>
              <a:rPr lang="en-US" dirty="0" smtClean="0"/>
              <a:t> in 2018 - ATF not ready for both deflector and CO2 availability at same time</a:t>
            </a:r>
          </a:p>
          <a:p>
            <a:r>
              <a:rPr lang="en-US" dirty="0" smtClean="0"/>
              <a:t>Next run goal: Observe full modulation</a:t>
            </a:r>
          </a:p>
          <a:p>
            <a:pPr lvl="1"/>
            <a:r>
              <a:rPr lang="en-US" dirty="0" smtClean="0"/>
              <a:t>Build off of previous results </a:t>
            </a:r>
          </a:p>
          <a:p>
            <a:pPr lvl="1"/>
            <a:r>
              <a:rPr lang="en-US" dirty="0" smtClean="0"/>
              <a:t>Resolution on screen may be limiting</a:t>
            </a:r>
          </a:p>
          <a:p>
            <a:pPr lvl="1"/>
            <a:r>
              <a:rPr lang="en-US" dirty="0" smtClean="0"/>
              <a:t>Deflecting voltage at TCAV, </a:t>
            </a:r>
          </a:p>
          <a:p>
            <a:pPr lvl="1"/>
            <a:r>
              <a:rPr lang="en-US" dirty="0" smtClean="0"/>
              <a:t>Beam intrinsic emittance may need improvement (slits)</a:t>
            </a:r>
          </a:p>
          <a:p>
            <a:pPr lvl="1"/>
            <a:r>
              <a:rPr lang="en-US" dirty="0" err="1" smtClean="0"/>
              <a:t>Deconvolve</a:t>
            </a:r>
            <a:r>
              <a:rPr lang="en-US" dirty="0" smtClean="0"/>
              <a:t> effects of beam transport</a:t>
            </a:r>
          </a:p>
          <a:p>
            <a:r>
              <a:rPr lang="en-US" dirty="0" smtClean="0"/>
              <a:t>Challenge: optimal laser and x-band simulation</a:t>
            </a:r>
          </a:p>
          <a:p>
            <a:pPr lvl="1"/>
            <a:r>
              <a:rPr lang="en-US" dirty="0" smtClean="0"/>
              <a:t>Leverage off IFEL experiment (alignment, synchronization)</a:t>
            </a:r>
          </a:p>
          <a:p>
            <a:pPr lvl="1"/>
            <a:r>
              <a:rPr lang="en-US" dirty="0" smtClean="0"/>
              <a:t>No new HW, reconfigure mod converter to accommodate new setup</a:t>
            </a:r>
          </a:p>
          <a:p>
            <a:r>
              <a:rPr lang="en-US" dirty="0" smtClean="0"/>
              <a:t>Request for next run </a:t>
            </a:r>
          </a:p>
          <a:p>
            <a:pPr lvl="1"/>
            <a:r>
              <a:rPr lang="en-US" dirty="0" smtClean="0"/>
              <a:t>1-2 weeks (Reestablish laser conditions &amp; Realign/retune undulator)</a:t>
            </a:r>
          </a:p>
          <a:p>
            <a:pPr lvl="1"/>
            <a:r>
              <a:rPr lang="en-US" dirty="0" smtClean="0"/>
              <a:t>1-2 weeks run with laser + deflecting cavity</a:t>
            </a:r>
          </a:p>
          <a:p>
            <a:r>
              <a:rPr lang="en-US" dirty="0" smtClean="0"/>
              <a:t>Status: No cost extension expiring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27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4650606"/>
              </p:ext>
            </p:extLst>
          </p:nvPr>
        </p:nvGraphicFramePr>
        <p:xfrm>
          <a:off x="272503" y="1153029"/>
          <a:ext cx="8489992" cy="43057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446474"/>
                <a:gridCol w="2585754"/>
                <a:gridCol w="3457764"/>
              </a:tblGrid>
              <a:tr h="2978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Parameter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Nominal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Requested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smtClean="0"/>
                        <a:t>Experiment Parameters</a:t>
                      </a:r>
                      <a:endParaRPr lang="en-US" sz="1400" dirty="0"/>
                    </a:p>
                  </a:txBody>
                  <a:tcPr/>
                </a:tc>
              </a:tr>
              <a:tr h="5499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Beam</a:t>
                      </a:r>
                      <a:r>
                        <a:rPr lang="en-US" sz="1400" baseline="0" dirty="0" smtClean="0"/>
                        <a:t> Energy (MeV)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50-65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44-48</a:t>
                      </a:r>
                      <a:endParaRPr 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831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Bunch Charge (</a:t>
                      </a:r>
                      <a:r>
                        <a:rPr lang="en-US" sz="1400" dirty="0" err="1" smtClean="0"/>
                        <a:t>nC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0.1-0.5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.3-.5</a:t>
                      </a:r>
                      <a:endParaRPr 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934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Compression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Down to 100 fs (up to 1 kA peak current)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N/A</a:t>
                      </a:r>
                      <a:endParaRPr 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483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Transverse size at IP (sigma, um)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 </a:t>
                      </a:r>
                      <a:r>
                        <a:rPr lang="mr-IN" sz="1400" dirty="0" smtClean="0"/>
                        <a:t>–</a:t>
                      </a:r>
                      <a:r>
                        <a:rPr lang="en-US" sz="1400" dirty="0" smtClean="0"/>
                        <a:t> 100 (dependent on IP position)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60um</a:t>
                      </a:r>
                      <a:endParaRPr 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978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Normalized Emittance (um)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(at 0.3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nC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</a:tr>
              <a:tr h="2978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Rep.</a:t>
                      </a:r>
                      <a:r>
                        <a:rPr lang="en-US" sz="1400" baseline="0" dirty="0" smtClean="0"/>
                        <a:t> Rate (Hz)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1.5</a:t>
                      </a:r>
                      <a:endParaRPr 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4996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Trains</a:t>
                      </a:r>
                      <a:r>
                        <a:rPr lang="en-US" sz="1400" baseline="0" dirty="0" smtClean="0"/>
                        <a:t> mode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Single bunch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single</a:t>
                      </a:r>
                      <a:endParaRPr lang="en-US" sz="14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2503" y="5522734"/>
            <a:ext cx="848999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Special Equipment:</a:t>
            </a:r>
          </a:p>
          <a:p>
            <a:pPr lvl="1"/>
            <a:r>
              <a:rPr lang="en-US" sz="1600" dirty="0" smtClean="0"/>
              <a:t>Deflecting cavity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470697" y="344579"/>
            <a:ext cx="4422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Electron Beam Requirements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973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6700" y="1010360"/>
            <a:ext cx="7890485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solidFill>
                  <a:srgbClr val="000000"/>
                </a:solidFill>
                <a:effectLst/>
                <a:latin typeface="Calibri" charset="0"/>
              </a:rPr>
              <a:t>The following options are available at the laser source. Note that the maximum power available at your experiment interaction point will depend on the laser transport method.</a:t>
            </a:r>
          </a:p>
          <a:p>
            <a:endParaRPr lang="en-US" sz="1400" b="1" dirty="0">
              <a:solidFill>
                <a:srgbClr val="000000"/>
              </a:solidFill>
              <a:latin typeface="Calibri" charset="0"/>
            </a:endParaRPr>
          </a:p>
          <a:p>
            <a:r>
              <a:rPr lang="en-US" sz="1500" b="1" i="0" dirty="0" smtClean="0">
                <a:solidFill>
                  <a:srgbClr val="000000"/>
                </a:solidFill>
                <a:effectLst/>
                <a:latin typeface="Calibri" charset="0"/>
              </a:rPr>
              <a:t>OPTION 1 (full power, ~1 shot per minute)</a:t>
            </a:r>
            <a:br>
              <a:rPr lang="en-US" sz="1500" b="1" i="0" dirty="0" smtClean="0">
                <a:solidFill>
                  <a:srgbClr val="000000"/>
                </a:solidFill>
                <a:effectLst/>
                <a:latin typeface="Calibri" charset="0"/>
              </a:rPr>
            </a:br>
            <a:r>
              <a:rPr lang="en-US" sz="1500" b="1" i="0" dirty="0" smtClean="0">
                <a:solidFill>
                  <a:srgbClr val="000000"/>
                </a:solidFill>
                <a:effectLst/>
                <a:latin typeface="Calibri" charset="0"/>
              </a:rPr>
              <a:t>regular gas in final amplifier (winter-spring 2018)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1 TW max (3.5 </a:t>
            </a:r>
            <a:r>
              <a:rPr lang="en-US" sz="1500" b="0" i="0" dirty="0" err="1" smtClean="0">
                <a:solidFill>
                  <a:srgbClr val="000000"/>
                </a:solidFill>
                <a:effectLst/>
                <a:latin typeface="Calibri" charset="0"/>
              </a:rPr>
              <a:t>ps</a:t>
            </a: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, 5 J, 30% of energy in post-pulses)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10.25 um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M^2 ~2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linear polarization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i="0" dirty="0" smtClean="0">
                <a:solidFill>
                  <a:srgbClr val="000000"/>
                </a:solidFill>
                <a:effectLst/>
                <a:latin typeface="Calibri" charset="0"/>
              </a:rPr>
              <a:t>isotopic final amplifier (may be available late 2018)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2 TW max (2 </a:t>
            </a:r>
            <a:r>
              <a:rPr lang="en-US" sz="1500" b="0" i="0" dirty="0" err="1" smtClean="0">
                <a:solidFill>
                  <a:srgbClr val="000000"/>
                </a:solidFill>
                <a:effectLst/>
                <a:latin typeface="Calibri" charset="0"/>
              </a:rPr>
              <a:t>ps</a:t>
            </a: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, 4 J, single pulse)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9.25 um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M^2 ~2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linear polarization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1" i="0" dirty="0" smtClean="0">
                <a:solidFill>
                  <a:srgbClr val="000000"/>
                </a:solidFill>
                <a:effectLst/>
                <a:latin typeface="Calibri" charset="0"/>
              </a:rPr>
              <a:t>OPTION 2 (regen only, 1.5 or 3 Hz)</a:t>
            </a:r>
            <a:br>
              <a:rPr lang="en-US" sz="1500" b="1" i="0" dirty="0" smtClean="0">
                <a:solidFill>
                  <a:srgbClr val="000000"/>
                </a:solidFill>
                <a:effectLst/>
                <a:latin typeface="Calibri" charset="0"/>
              </a:rPr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3 GW max (2 </a:t>
            </a:r>
            <a:r>
              <a:rPr lang="en-US" sz="1500" b="0" i="0" dirty="0" err="1" smtClean="0">
                <a:solidFill>
                  <a:srgbClr val="000000"/>
                </a:solidFill>
                <a:effectLst/>
                <a:latin typeface="Calibri" charset="0"/>
              </a:rPr>
              <a:t>ps</a:t>
            </a: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, 6 </a:t>
            </a:r>
            <a:r>
              <a:rPr lang="en-US" sz="1500" b="0" i="0" dirty="0" err="1" smtClean="0">
                <a:solidFill>
                  <a:srgbClr val="000000"/>
                </a:solidFill>
                <a:effectLst/>
                <a:latin typeface="Calibri" charset="0"/>
              </a:rPr>
              <a:t>mJ</a:t>
            </a: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)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9.25 um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M^2 ~1.5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b="0" i="0" dirty="0" smtClean="0">
                <a:solidFill>
                  <a:srgbClr val="000000"/>
                </a:solidFill>
                <a:effectLst/>
                <a:latin typeface="Calibri" charset="0"/>
              </a:rPr>
              <a:t>linear polarization (circular available at slightly reduced power)</a:t>
            </a:r>
          </a:p>
          <a:p>
            <a:endParaRPr lang="en-US" sz="1500" dirty="0" smtClean="0"/>
          </a:p>
          <a:p>
            <a:r>
              <a:rPr lang="en-US" sz="1500" dirty="0" smtClean="0">
                <a:solidFill>
                  <a:srgbClr val="000000"/>
                </a:solidFill>
                <a:latin typeface="Calibri" charset="0"/>
              </a:rPr>
              <a:t>Interaction Point location: Laser room/ electron experiment hall </a:t>
            </a:r>
            <a:r>
              <a:rPr lang="en-US" sz="1500" i="1" dirty="0" smtClean="0">
                <a:solidFill>
                  <a:srgbClr val="000000"/>
                </a:solidFill>
                <a:latin typeface="Calibri" charset="0"/>
              </a:rPr>
              <a:t>- delete as necessary</a:t>
            </a:r>
            <a:endParaRPr lang="en-US" sz="1500" i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0697" y="344579"/>
            <a:ext cx="3760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Laser Requirements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05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0697" y="344579"/>
            <a:ext cx="4962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2018 Experiment Time Estimates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9950" y="974957"/>
            <a:ext cx="8106218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Run Hours (include setup time in hours estimate):80-120</a:t>
            </a:r>
          </a:p>
          <a:p>
            <a:r>
              <a:rPr lang="en-US" dirty="0" smtClean="0"/>
              <a:t>Number of electron beam only hours:80</a:t>
            </a:r>
          </a:p>
          <a:p>
            <a:r>
              <a:rPr lang="en-US" dirty="0" smtClean="0"/>
              <a:t>Number of CO</a:t>
            </a:r>
            <a:r>
              <a:rPr lang="en-US" baseline="-25000" dirty="0" smtClean="0"/>
              <a:t>2</a:t>
            </a:r>
            <a:r>
              <a:rPr lang="en-US" dirty="0" smtClean="0"/>
              <a:t> laser hours delivered to laser experiment hall (”FEL room”):0</a:t>
            </a:r>
          </a:p>
          <a:p>
            <a:r>
              <a:rPr lang="en-US" dirty="0" smtClean="0"/>
              <a:t>Number of CO</a:t>
            </a:r>
            <a:r>
              <a:rPr lang="en-US" baseline="-25000" dirty="0" smtClean="0"/>
              <a:t>2</a:t>
            </a:r>
            <a:r>
              <a:rPr lang="en-US" dirty="0" smtClean="0"/>
              <a:t> laser hours, + </a:t>
            </a:r>
            <a:r>
              <a:rPr lang="en-US" dirty="0" err="1" smtClean="0"/>
              <a:t>ebeam</a:t>
            </a:r>
            <a:r>
              <a:rPr lang="en-US" dirty="0" smtClean="0"/>
              <a:t>, delivered to electron beam experiment hall:80</a:t>
            </a:r>
          </a:p>
          <a:p>
            <a:endParaRPr lang="en-US" dirty="0"/>
          </a:p>
          <a:p>
            <a:r>
              <a:rPr lang="en-US" dirty="0" smtClean="0"/>
              <a:t>Overall % setup time:50%</a:t>
            </a:r>
          </a:p>
          <a:p>
            <a:endParaRPr lang="en-US" dirty="0"/>
          </a:p>
          <a:p>
            <a:r>
              <a:rPr lang="en-US" sz="2000" b="1" dirty="0" smtClean="0"/>
              <a:t>Hazards &amp; installation requirements:</a:t>
            </a:r>
          </a:p>
          <a:p>
            <a:r>
              <a:rPr lang="en-US" dirty="0" smtClean="0"/>
              <a:t>Large installation (chamber, insertion device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r>
              <a:rPr lang="en-US" dirty="0" smtClean="0"/>
              <a:t>): N</a:t>
            </a:r>
          </a:p>
          <a:p>
            <a:r>
              <a:rPr lang="en-US" dirty="0" smtClean="0"/>
              <a:t>Laser use (other than CO</a:t>
            </a:r>
            <a:r>
              <a:rPr lang="en-US" baseline="-25000" dirty="0" smtClean="0"/>
              <a:t>2</a:t>
            </a:r>
            <a:r>
              <a:rPr lang="en-US" dirty="0" smtClean="0"/>
              <a:t>): </a:t>
            </a:r>
            <a:r>
              <a:rPr lang="en-US" dirty="0"/>
              <a:t>N</a:t>
            </a:r>
            <a:endParaRPr lang="en-US" dirty="0" smtClean="0"/>
          </a:p>
          <a:p>
            <a:r>
              <a:rPr lang="en-US" dirty="0" smtClean="0"/>
              <a:t>Cryogens: N</a:t>
            </a:r>
          </a:p>
          <a:p>
            <a:r>
              <a:rPr lang="en-US" dirty="0" smtClean="0"/>
              <a:t>Introducing new magnetic elements: Y</a:t>
            </a:r>
            <a:r>
              <a:rPr lang="en-US" dirty="0"/>
              <a:t> </a:t>
            </a:r>
            <a:r>
              <a:rPr lang="en-US" dirty="0" smtClean="0"/>
              <a:t>(undulator)</a:t>
            </a:r>
          </a:p>
          <a:p>
            <a:r>
              <a:rPr lang="en-US" dirty="0" smtClean="0"/>
              <a:t>Introducing new materials into the beam path: N</a:t>
            </a:r>
          </a:p>
          <a:p>
            <a:r>
              <a:rPr lang="en-US" dirty="0" smtClean="0"/>
              <a:t>Any other foreseeable beam line modifications: Y (slits for deflecting cavity)</a:t>
            </a:r>
          </a:p>
          <a:p>
            <a:endParaRPr lang="en-US" dirty="0"/>
          </a:p>
          <a:p>
            <a:pPr algn="ctr"/>
            <a:r>
              <a:rPr lang="en-US" i="1" dirty="0" smtClean="0"/>
              <a:t>Please describe further where necessary</a:t>
            </a:r>
          </a:p>
        </p:txBody>
      </p:sp>
    </p:spTree>
    <p:extLst>
      <p:ext uri="{BB962C8B-B14F-4D97-AF65-F5344CB8AC3E}">
        <p14:creationId xmlns:p14="http://schemas.microsoft.com/office/powerpoint/2010/main" val="1686015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2989</TotalTime>
  <Words>655</Words>
  <Application>Microsoft Macintosh PowerPoint</Application>
  <PresentationFormat>On-screen Show (4:3)</PresentationFormat>
  <Paragraphs>98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AE62: Sub-femtosecond bunch length diagnostic</vt:lpstr>
      <vt:lpstr>Science Case</vt:lpstr>
      <vt:lpstr>Experimental Setup</vt:lpstr>
      <vt:lpstr>Plans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Swinson, Christina</dc:creator>
  <cp:lastModifiedBy>Gerard Andonian</cp:lastModifiedBy>
  <cp:revision>34</cp:revision>
  <dcterms:created xsi:type="dcterms:W3CDTF">2017-12-01T17:21:13Z</dcterms:created>
  <dcterms:modified xsi:type="dcterms:W3CDTF">2018-11-14T18:07:13Z</dcterms:modified>
</cp:coreProperties>
</file>