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81" r:id="rId1"/>
    <p:sldMasterId id="2147483668" r:id="rId2"/>
  </p:sldMasterIdLst>
  <p:notesMasterIdLst>
    <p:notesMasterId r:id="rId26"/>
  </p:notesMasterIdLst>
  <p:handoutMasterIdLst>
    <p:handoutMasterId r:id="rId27"/>
  </p:handoutMasterIdLst>
  <p:sldIdLst>
    <p:sldId id="669" r:id="rId3"/>
    <p:sldId id="681" r:id="rId4"/>
    <p:sldId id="711" r:id="rId5"/>
    <p:sldId id="710" r:id="rId6"/>
    <p:sldId id="712" r:id="rId7"/>
    <p:sldId id="674" r:id="rId8"/>
    <p:sldId id="702" r:id="rId9"/>
    <p:sldId id="714" r:id="rId10"/>
    <p:sldId id="704" r:id="rId11"/>
    <p:sldId id="676" r:id="rId12"/>
    <p:sldId id="696" r:id="rId13"/>
    <p:sldId id="713" r:id="rId14"/>
    <p:sldId id="715" r:id="rId15"/>
    <p:sldId id="716" r:id="rId16"/>
    <p:sldId id="717" r:id="rId17"/>
    <p:sldId id="718" r:id="rId18"/>
    <p:sldId id="688" r:id="rId19"/>
    <p:sldId id="706" r:id="rId20"/>
    <p:sldId id="698" r:id="rId21"/>
    <p:sldId id="709" r:id="rId22"/>
    <p:sldId id="707" r:id="rId23"/>
    <p:sldId id="700" r:id="rId24"/>
    <p:sldId id="673" r:id="rId25"/>
  </p:sldIdLst>
  <p:sldSz cx="9144000" cy="6858000" type="screen4x3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12" userDrawn="1">
          <p15:clr>
            <a:srgbClr val="A4A3A4"/>
          </p15:clr>
        </p15:guide>
        <p15:guide id="2" pos="55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A428"/>
    <a:srgbClr val="0000FF"/>
    <a:srgbClr val="6600FF"/>
    <a:srgbClr val="18659B"/>
    <a:srgbClr val="FAB20A"/>
    <a:srgbClr val="142956"/>
    <a:srgbClr val="FBD539"/>
    <a:srgbClr val="175189"/>
    <a:srgbClr val="FCD635"/>
    <a:srgbClr val="CD72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83" autoAdjust="0"/>
    <p:restoredTop sz="93289" autoAdjust="0"/>
  </p:normalViewPr>
  <p:slideViewPr>
    <p:cSldViewPr snapToGrid="0" snapToObjects="1">
      <p:cViewPr>
        <p:scale>
          <a:sx n="120" d="100"/>
          <a:sy n="120" d="100"/>
        </p:scale>
        <p:origin x="160" y="-584"/>
      </p:cViewPr>
      <p:guideLst>
        <p:guide orient="horz" pos="1512"/>
        <p:guide pos="559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notesViewPr>
    <p:cSldViewPr snapToGrid="0" snapToObjects="1">
      <p:cViewPr varScale="1">
        <p:scale>
          <a:sx n="110" d="100"/>
          <a:sy n="110" d="100"/>
        </p:scale>
        <p:origin x="242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05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1"/>
            <a:ext cx="4028440" cy="3505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4815044D-E4BB-CA41-A445-1BC98A80CCDF}" type="datetimeFigureOut">
              <a:rPr lang="en-US" smtClean="0"/>
              <a:t>11/15/18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3"/>
            <a:ext cx="4028440" cy="3505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3"/>
            <a:ext cx="4028440" cy="3505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37979C3E-D73B-0344-9CC8-D9BB2E889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4168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05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1"/>
            <a:ext cx="4028440" cy="3505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1906B22E-EC58-E54F-8A68-328E02AEFCF3}" type="datetimeFigureOut">
              <a:rPr lang="en-US" smtClean="0"/>
              <a:t>11/15/18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7050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6" tIns="46588" rIns="93176" bIns="4658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1"/>
            <a:ext cx="7437120" cy="3154680"/>
          </a:xfrm>
          <a:prstGeom prst="rect">
            <a:avLst/>
          </a:prstGeom>
        </p:spPr>
        <p:txBody>
          <a:bodyPr vert="horz" lIns="93176" tIns="46588" rIns="93176" bIns="4658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3"/>
            <a:ext cx="4028440" cy="3505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3"/>
            <a:ext cx="4028440" cy="3505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9B49BC1A-5856-F44F-BDE8-5AECDB4BC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8313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9BC1A-5856-F44F-BDE8-5AECDB4BC35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5391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9BC1A-5856-F44F-BDE8-5AECDB4BC35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1197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9BC1A-5856-F44F-BDE8-5AECDB4BC35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718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9BC1A-5856-F44F-BDE8-5AECDB4BC3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262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9BC1A-5856-F44F-BDE8-5AECDB4BC35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93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9BC1A-5856-F44F-BDE8-5AECDB4BC35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604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9BC1A-5856-F44F-BDE8-5AECDB4BC35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33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9BC1A-5856-F44F-BDE8-5AECDB4BC35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044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9BC1A-5856-F44F-BDE8-5AECDB4BC35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6954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9BC1A-5856-F44F-BDE8-5AECDB4BC35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8567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9BC1A-5856-F44F-BDE8-5AECDB4BC35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695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Blu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/>
        </p:nvSpPr>
        <p:spPr>
          <a:xfrm>
            <a:off x="17475" y="4761081"/>
            <a:ext cx="9109051" cy="2096920"/>
          </a:xfrm>
          <a:prstGeom prst="rect">
            <a:avLst/>
          </a:prstGeom>
          <a:solidFill>
            <a:srgbClr val="001236"/>
          </a:solidFill>
          <a:ln w="3175">
            <a:solidFill>
              <a:srgbClr val="001746"/>
            </a:solidFill>
            <a:miter/>
          </a:ln>
        </p:spPr>
        <p:txBody>
          <a:bodyPr lIns="40341" tIns="40341" rIns="40341" bIns="40341" anchor="ctr"/>
          <a:lstStyle/>
          <a:p>
            <a:pPr algn="ctr" defTabSz="806823"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sp>
        <p:nvSpPr>
          <p:cNvPr id="141" name="Shape 141"/>
          <p:cNvSpPr>
            <a:spLocks noGrp="1"/>
          </p:cNvSpPr>
          <p:nvPr>
            <p:ph type="title" hasCustomPrompt="1"/>
          </p:nvPr>
        </p:nvSpPr>
        <p:spPr>
          <a:xfrm>
            <a:off x="537882" y="1944177"/>
            <a:ext cx="8068236" cy="2250924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373">
              <a:lnSpc>
                <a:spcPts val="4500"/>
              </a:lnSpc>
              <a:defRPr sz="4000" b="1" baseline="0">
                <a:solidFill>
                  <a:srgbClr val="FFFFFF"/>
                </a:solidFill>
                <a:latin typeface="Arial"/>
                <a:ea typeface="Aileron SemiBold"/>
                <a:cs typeface="Arial"/>
                <a:sym typeface="Aileron SemiBold"/>
              </a:defRPr>
            </a:lvl1pPr>
          </a:lstStyle>
          <a:p>
            <a:r>
              <a:rPr lang="en-US" altLang="ja-JP" dirty="0"/>
              <a:t>Title Text</a:t>
            </a:r>
            <a:endParaRPr dirty="0"/>
          </a:p>
        </p:txBody>
      </p:sp>
      <p:sp>
        <p:nvSpPr>
          <p:cNvPr id="142" name="Shape 142"/>
          <p:cNvSpPr>
            <a:spLocks noGrp="1"/>
          </p:cNvSpPr>
          <p:nvPr>
            <p:ph type="body" sz="quarter" idx="1"/>
          </p:nvPr>
        </p:nvSpPr>
        <p:spPr>
          <a:xfrm>
            <a:off x="537882" y="4897863"/>
            <a:ext cx="4639236" cy="169184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defTabSz="914373">
              <a:lnSpc>
                <a:spcPct val="110000"/>
              </a:lnSpc>
              <a:spcBef>
                <a:spcPts val="0"/>
              </a:spcBef>
              <a:buSzTx/>
              <a:buFontTx/>
              <a:buNone/>
              <a:defRPr sz="1800" b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 defTabSz="914373">
              <a:lnSpc>
                <a:spcPct val="110000"/>
              </a:lnSpc>
              <a:spcBef>
                <a:spcPts val="0"/>
              </a:spcBef>
              <a:buSzTx/>
              <a:buFontTx/>
              <a:buNone/>
              <a:defRPr sz="1600" b="1" baseline="0">
                <a:solidFill>
                  <a:srgbClr val="FAB20A"/>
                </a:solidFill>
                <a:latin typeface="Arial" charset="0"/>
                <a:ea typeface="Arial" charset="0"/>
                <a:cs typeface="Arial" charset="0"/>
              </a:defRPr>
            </a:lvl2pPr>
            <a:lvl3pPr marL="0" indent="0" defTabSz="914373">
              <a:lnSpc>
                <a:spcPct val="110000"/>
              </a:lnSpc>
              <a:spcBef>
                <a:spcPts val="0"/>
              </a:spcBef>
              <a:buSzTx/>
              <a:buFontTx/>
              <a:buNone/>
              <a:defRPr sz="1600" b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3pPr>
            <a:lvl4pPr marL="586220" indent="-129020" defTabSz="914373">
              <a:lnSpc>
                <a:spcPts val="1600"/>
              </a:lnSpc>
              <a:spcBef>
                <a:spcPts val="0"/>
              </a:spcBef>
              <a:buFontTx/>
              <a:buChar char="−"/>
              <a:defRPr sz="1200">
                <a:solidFill>
                  <a:srgbClr val="FFFFFF"/>
                </a:solidFill>
              </a:defRPr>
            </a:lvl4pPr>
            <a:lvl5pPr marL="870267" indent="-176530" defTabSz="914373">
              <a:lnSpc>
                <a:spcPts val="1600"/>
              </a:lnSpc>
              <a:spcBef>
                <a:spcPts val="0"/>
              </a:spcBef>
              <a:buFontTx/>
              <a:buChar char="•"/>
              <a:defRPr sz="12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PD-Logo-highres new colors.png"/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7429282" y="4897864"/>
            <a:ext cx="1206243" cy="1206242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 descr="NRL_logo_Reverse.pd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82" y="403411"/>
            <a:ext cx="1207566" cy="80682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08663" y="6189663"/>
            <a:ext cx="2797175" cy="400050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kumimoji="1" lang="en-US" altLang="ja-JP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0964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Blu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/>
        </p:nvSpPr>
        <p:spPr>
          <a:xfrm>
            <a:off x="17475" y="4761081"/>
            <a:ext cx="9109051" cy="2096920"/>
          </a:xfrm>
          <a:prstGeom prst="rect">
            <a:avLst/>
          </a:prstGeom>
          <a:solidFill>
            <a:srgbClr val="001236"/>
          </a:solidFill>
          <a:ln w="3175">
            <a:solidFill>
              <a:srgbClr val="001746"/>
            </a:solidFill>
            <a:miter/>
          </a:ln>
        </p:spPr>
        <p:txBody>
          <a:bodyPr lIns="40341" tIns="40341" rIns="40341" bIns="40341" anchor="ctr"/>
          <a:lstStyle/>
          <a:p>
            <a:pPr algn="ctr" defTabSz="806823"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sp>
        <p:nvSpPr>
          <p:cNvPr id="141" name="Shape 141"/>
          <p:cNvSpPr>
            <a:spLocks noGrp="1"/>
          </p:cNvSpPr>
          <p:nvPr>
            <p:ph type="title" hasCustomPrompt="1"/>
          </p:nvPr>
        </p:nvSpPr>
        <p:spPr>
          <a:xfrm>
            <a:off x="537882" y="1944177"/>
            <a:ext cx="8068236" cy="2250924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373">
              <a:lnSpc>
                <a:spcPts val="4500"/>
              </a:lnSpc>
              <a:defRPr sz="4000" b="1" baseline="0">
                <a:solidFill>
                  <a:srgbClr val="FFFFFF"/>
                </a:solidFill>
                <a:latin typeface="Arial"/>
                <a:ea typeface="Aileron SemiBold"/>
                <a:cs typeface="Arial"/>
                <a:sym typeface="Aileron SemiBold"/>
              </a:defRPr>
            </a:lvl1pPr>
          </a:lstStyle>
          <a:p>
            <a:r>
              <a:rPr lang="en-US" altLang="ja-JP" dirty="0"/>
              <a:t>Title Text</a:t>
            </a:r>
            <a:endParaRPr dirty="0"/>
          </a:p>
        </p:txBody>
      </p:sp>
      <p:sp>
        <p:nvSpPr>
          <p:cNvPr id="142" name="Shape 142"/>
          <p:cNvSpPr>
            <a:spLocks noGrp="1"/>
          </p:cNvSpPr>
          <p:nvPr>
            <p:ph type="body" sz="quarter" idx="1"/>
          </p:nvPr>
        </p:nvSpPr>
        <p:spPr>
          <a:xfrm>
            <a:off x="537882" y="4897863"/>
            <a:ext cx="4639236" cy="169184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defTabSz="914373">
              <a:lnSpc>
                <a:spcPct val="110000"/>
              </a:lnSpc>
              <a:spcBef>
                <a:spcPts val="0"/>
              </a:spcBef>
              <a:buSzTx/>
              <a:buFontTx/>
              <a:buNone/>
              <a:defRPr sz="1800" b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 defTabSz="914373">
              <a:lnSpc>
                <a:spcPct val="110000"/>
              </a:lnSpc>
              <a:spcBef>
                <a:spcPts val="0"/>
              </a:spcBef>
              <a:buSzTx/>
              <a:buFontTx/>
              <a:buNone/>
              <a:defRPr sz="1600" b="1" baseline="0">
                <a:solidFill>
                  <a:srgbClr val="FAB20A"/>
                </a:solidFill>
                <a:latin typeface="Arial" charset="0"/>
                <a:ea typeface="Arial" charset="0"/>
                <a:cs typeface="Arial" charset="0"/>
              </a:defRPr>
            </a:lvl2pPr>
            <a:lvl3pPr marL="0" indent="0" defTabSz="914373">
              <a:lnSpc>
                <a:spcPct val="110000"/>
              </a:lnSpc>
              <a:spcBef>
                <a:spcPts val="0"/>
              </a:spcBef>
              <a:buSzTx/>
              <a:buFontTx/>
              <a:buNone/>
              <a:defRPr sz="1600" b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3pPr>
            <a:lvl4pPr marL="586220" indent="-129020" defTabSz="914373">
              <a:lnSpc>
                <a:spcPts val="1600"/>
              </a:lnSpc>
              <a:spcBef>
                <a:spcPts val="0"/>
              </a:spcBef>
              <a:buFontTx/>
              <a:buChar char="−"/>
              <a:defRPr sz="1200">
                <a:solidFill>
                  <a:srgbClr val="FFFFFF"/>
                </a:solidFill>
              </a:defRPr>
            </a:lvl4pPr>
            <a:lvl5pPr marL="870267" indent="-176530" defTabSz="914373">
              <a:lnSpc>
                <a:spcPts val="1600"/>
              </a:lnSpc>
              <a:spcBef>
                <a:spcPts val="0"/>
              </a:spcBef>
              <a:buFontTx/>
              <a:buChar char="•"/>
              <a:defRPr sz="12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PD-Logo-highres new colors.png"/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7399875" y="5206420"/>
            <a:ext cx="1206243" cy="1206242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 descr="NRL_logo_Reverse.pd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82" y="403411"/>
            <a:ext cx="1207566" cy="80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5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7142"/>
            <a:ext cx="8229600" cy="49090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F1A33-B498-BD4C-B805-CE149A64FC9A}" type="datetime1">
              <a:rPr lang="en-US" smtClean="0"/>
              <a:t>11/15/18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ATF Users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DC34-D481-2744-812B-2FCD98088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533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: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7142"/>
            <a:ext cx="4023360" cy="49090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942A6-2148-1444-AE9B-74B000EA264D}" type="datetime1">
              <a:rPr lang="en-US" smtClean="0"/>
              <a:t>11/15/18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ATF Users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DC34-D481-2744-812B-2FCD98088CB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663440" y="1217142"/>
            <a:ext cx="4023360" cy="49090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6138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: three reg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98B8C-55F2-0B4F-9636-6C6C512364AD}" type="datetime1">
              <a:rPr lang="en-US" smtClean="0"/>
              <a:t>11/15/18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ATF Users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DC34-D481-2744-812B-2FCD98088CB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217142"/>
            <a:ext cx="4023360" cy="49090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663440" y="1217142"/>
            <a:ext cx="4023360" cy="2382585"/>
          </a:xfrm>
          <a:prstGeom prst="rect">
            <a:avLst/>
          </a:prstGeom>
        </p:spPr>
        <p:txBody>
          <a:bodyPr/>
          <a:lstStyle>
            <a:lvl2pPr marL="554038" indent="-231775">
              <a:tabLst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63440" y="3728219"/>
            <a:ext cx="4023360" cy="238258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5550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: four reg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5CA6D-06A1-8E48-ADAC-B311A0D94460}" type="datetime1">
              <a:rPr lang="en-US" smtClean="0"/>
              <a:t>11/15/18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ATF Users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DC34-D481-2744-812B-2FCD98088CB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663440" y="1217142"/>
            <a:ext cx="4023360" cy="238258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63440" y="3728219"/>
            <a:ext cx="4023360" cy="238258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457200" y="1217142"/>
            <a:ext cx="4023360" cy="238258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457200" y="3728219"/>
            <a:ext cx="4023360" cy="238258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4090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: fou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31D57-CAD2-9D48-A00A-E46D9633146A}" type="datetime1">
              <a:rPr lang="en-US" smtClean="0"/>
              <a:t>11/15/18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ATF Users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DC34-D481-2744-812B-2FCD98088CB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217142"/>
            <a:ext cx="4023360" cy="49090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663440" y="1217143"/>
            <a:ext cx="4023360" cy="15607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4663440" y="2891261"/>
            <a:ext cx="4023360" cy="15607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/>
              <a:t>Third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4663440" y="4565381"/>
            <a:ext cx="4023360" cy="15607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/>
              <a:t>Third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443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5488"/>
            <a:ext cx="8229600" cy="56509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A662C-FCEA-2040-B80E-51A65BBB10BB}" type="datetime1">
              <a:rPr lang="en-US" smtClean="0"/>
              <a:t>11/15/18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ATF Users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DC34-D481-2744-812B-2FCD98088CB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Line 2"/>
          <p:cNvSpPr>
            <a:spLocks noChangeShapeType="1"/>
          </p:cNvSpPr>
          <p:nvPr userDrawn="1"/>
        </p:nvSpPr>
        <p:spPr bwMode="auto">
          <a:xfrm flipV="1">
            <a:off x="1" y="232882"/>
            <a:ext cx="8183879" cy="0"/>
          </a:xfrm>
          <a:prstGeom prst="line">
            <a:avLst/>
          </a:prstGeom>
          <a:noFill/>
          <a:ln w="38100" cmpd="sng">
            <a:solidFill>
              <a:srgbClr val="14295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09814" y="152304"/>
            <a:ext cx="889426" cy="1611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1252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theme" Target="../theme/theme2.xml"/><Relationship Id="rId8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ja-JP" dirty="0"/>
              <a:t>Click to edit Master title style</a:t>
            </a:r>
            <a:endParaRPr kumimoji="1" lang="ja-JP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ja-JP" dirty="0"/>
              <a:t>Click to edit Master text styles</a:t>
            </a:r>
          </a:p>
          <a:p>
            <a:pPr lvl="1"/>
            <a:r>
              <a:rPr kumimoji="1" lang="en-US" altLang="ja-JP" dirty="0"/>
              <a:t>Second level</a:t>
            </a:r>
          </a:p>
          <a:p>
            <a:pPr lvl="2"/>
            <a:r>
              <a:rPr kumimoji="1" lang="en-US" altLang="ja-JP" dirty="0"/>
              <a:t>Third level</a:t>
            </a:r>
          </a:p>
          <a:p>
            <a:pPr lvl="3"/>
            <a:r>
              <a:rPr kumimoji="1" lang="en-US" altLang="ja-JP" dirty="0"/>
              <a:t>Fourth level</a:t>
            </a:r>
          </a:p>
          <a:p>
            <a:pPr lvl="4"/>
            <a:r>
              <a:rPr kumimoji="1" lang="en-US" altLang="ja-JP" dirty="0"/>
              <a:t>Fifth level</a:t>
            </a:r>
            <a:endParaRPr kumimoji="1" lang="ja-JP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90519-FC65-C645-9F44-8F7B82089FD5}" type="datetime1">
              <a:rPr kumimoji="1" lang="en-US" altLang="ja-JP" smtClean="0"/>
              <a:t>11/15/18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ATF Users Group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93DEE-BA67-C544-BFB2-AE512A1B17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3229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Tahoma"/>
          <a:ea typeface="+mj-ea"/>
          <a:cs typeface="Tahom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Tahoma"/>
          <a:ea typeface="+mn-ea"/>
          <a:cs typeface="Tahom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Tahoma"/>
          <a:ea typeface="+mn-ea"/>
          <a:cs typeface="Tahom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Tahoma"/>
          <a:ea typeface="+mn-ea"/>
          <a:cs typeface="Tahom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Tahoma"/>
          <a:ea typeface="+mn-ea"/>
          <a:cs typeface="Tahom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Tahoma"/>
          <a:ea typeface="+mn-ea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0749"/>
            <a:ext cx="7670800" cy="8878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199" y="6356350"/>
            <a:ext cx="2133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fld id="{9ABD40D9-A2FB-A94E-AE51-ABD4BDDB91D7}" type="datetime1">
              <a:rPr lang="en-US" smtClean="0"/>
              <a:t>11/15/18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7296" y="6356350"/>
            <a:ext cx="38494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 smtClean="0"/>
              <a:t>ATF Users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fld id="{A83DDC34-D481-2744-812B-2FCD98088CB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714" y="23151"/>
            <a:ext cx="879225" cy="104241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Line 2"/>
          <p:cNvSpPr>
            <a:spLocks noChangeShapeType="1"/>
          </p:cNvSpPr>
          <p:nvPr userDrawn="1"/>
        </p:nvSpPr>
        <p:spPr bwMode="auto">
          <a:xfrm flipV="1">
            <a:off x="0" y="987552"/>
            <a:ext cx="8183879" cy="0"/>
          </a:xfrm>
          <a:prstGeom prst="line">
            <a:avLst/>
          </a:prstGeom>
          <a:noFill/>
          <a:ln w="38100" cmpd="sng">
            <a:solidFill>
              <a:srgbClr val="14295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7142"/>
            <a:ext cx="8229600" cy="49090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6810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7" r:id="rId2"/>
    <p:sldLayoutId id="2147483678" r:id="rId3"/>
    <p:sldLayoutId id="2147483679" r:id="rId4"/>
    <p:sldLayoutId id="2147483680" r:id="rId5"/>
    <p:sldLayoutId id="2147483672" r:id="rId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0" i="0" kern="1200">
          <a:solidFill>
            <a:schemeClr val="tx1"/>
          </a:solidFill>
          <a:latin typeface="Tahoma" charset="0"/>
          <a:ea typeface="Tahoma" charset="0"/>
          <a:cs typeface="Tahoma" charset="0"/>
        </a:defRPr>
      </a:lvl1pPr>
    </p:titleStyle>
    <p:bodyStyle>
      <a:lvl1pPr marL="206375" indent="-206375" algn="l" defTabSz="457200" rtl="0" eaLnBrk="1" latinLnBrk="0" hangingPunct="1">
        <a:spcBef>
          <a:spcPct val="20000"/>
        </a:spcBef>
        <a:buFont typeface="Arial"/>
        <a:buChar char="•"/>
        <a:tabLst/>
        <a:defRPr sz="2000" b="0" kern="1200">
          <a:solidFill>
            <a:schemeClr val="tx1"/>
          </a:solidFill>
          <a:latin typeface="Tahoma" charset="0"/>
          <a:ea typeface="Tahoma" charset="0"/>
          <a:cs typeface="Tahoma" charset="0"/>
        </a:defRPr>
      </a:lvl1pPr>
      <a:lvl2pPr marL="554038" indent="-231775" algn="l" defTabSz="457200" rtl="0" eaLnBrk="1" latinLnBrk="0" hangingPunct="1">
        <a:spcBef>
          <a:spcPct val="20000"/>
        </a:spcBef>
        <a:buFont typeface="Arial"/>
        <a:buChar char="–"/>
        <a:tabLst/>
        <a:defRPr sz="1800" b="0" kern="1200">
          <a:solidFill>
            <a:schemeClr val="tx1"/>
          </a:solidFill>
          <a:latin typeface="Tahoma" charset="0"/>
          <a:ea typeface="Tahoma" charset="0"/>
          <a:cs typeface="Tahoma" charset="0"/>
        </a:defRPr>
      </a:lvl2pPr>
      <a:lvl3pPr marL="830263" indent="-173038" algn="l" defTabSz="457200" rtl="0" eaLnBrk="1" latinLnBrk="0" hangingPunct="1">
        <a:spcBef>
          <a:spcPct val="20000"/>
        </a:spcBef>
        <a:buFont typeface="Arial"/>
        <a:buChar char="•"/>
        <a:tabLst/>
        <a:defRPr sz="1800" b="0" kern="1200">
          <a:solidFill>
            <a:schemeClr val="tx1"/>
          </a:solidFill>
          <a:latin typeface="Tahoma" charset="0"/>
          <a:ea typeface="Tahoma" charset="0"/>
          <a:cs typeface="Tahoma" charset="0"/>
        </a:defRPr>
      </a:lvl3pPr>
      <a:lvl4pPr marL="1176338" indent="-287338" algn="l" defTabSz="457200" rtl="0" eaLnBrk="1" latinLnBrk="0" hangingPunct="1">
        <a:spcBef>
          <a:spcPct val="20000"/>
        </a:spcBef>
        <a:buFont typeface="Arial"/>
        <a:buChar char="–"/>
        <a:tabLst/>
        <a:defRPr sz="1800" b="0" kern="1200">
          <a:solidFill>
            <a:schemeClr val="tx1"/>
          </a:solidFill>
          <a:latin typeface="Tahoma" charset="0"/>
          <a:ea typeface="Tahoma" charset="0"/>
          <a:cs typeface="Tahoma" charset="0"/>
        </a:defRPr>
      </a:lvl4pPr>
      <a:lvl5pPr marL="1465263" indent="-230188" algn="l" defTabSz="457200" rtl="0" eaLnBrk="1" latinLnBrk="0" hangingPunct="1">
        <a:spcBef>
          <a:spcPct val="20000"/>
        </a:spcBef>
        <a:buFont typeface="Arial"/>
        <a:buChar char="»"/>
        <a:tabLst/>
        <a:defRPr sz="1800" b="0" kern="1200">
          <a:solidFill>
            <a:schemeClr val="tx1"/>
          </a:solidFill>
          <a:latin typeface="Tahoma" charset="0"/>
          <a:ea typeface="Tahoma" charset="0"/>
          <a:cs typeface="Tahoma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5" Type="http://schemas.openxmlformats.org/officeDocument/2006/relationships/image" Target="../media/image20.emf"/><Relationship Id="rId6" Type="http://schemas.openxmlformats.org/officeDocument/2006/relationships/image" Target="../media/image21.e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Plasma compression </a:t>
            </a:r>
            <a:r>
              <a:rPr lang="en-US" dirty="0"/>
              <a:t>of terawatt long wavelength laser </a:t>
            </a:r>
            <a:r>
              <a:rPr lang="en-US" dirty="0" smtClean="0"/>
              <a:t>pulses</a:t>
            </a:r>
            <a:r>
              <a:rPr lang="en-US" dirty="0"/>
              <a:t/>
            </a:r>
            <a:br>
              <a:rPr lang="en-US" dirty="0"/>
            </a:br>
            <a:r>
              <a:rPr lang="en-US" sz="2700" dirty="0" smtClean="0"/>
              <a:t>Proposal#304309</a:t>
            </a:r>
            <a:br>
              <a:rPr lang="en-US" sz="2700" dirty="0" smtClean="0"/>
            </a:br>
            <a:r>
              <a:rPr lang="en-US" sz="2700" dirty="0" smtClean="0"/>
              <a:t>Funding Status: ONR, Received</a:t>
            </a:r>
            <a:endParaRPr lang="en-US" sz="2700" dirty="0"/>
          </a:p>
        </p:txBody>
      </p:sp>
      <p:sp>
        <p:nvSpPr>
          <p:cNvPr id="3" name="Subtitle 2"/>
          <p:cNvSpPr>
            <a:spLocks noGrp="1"/>
          </p:cNvSpPr>
          <p:nvPr>
            <p:ph type="body" sz="quarter" idx="1"/>
          </p:nvPr>
        </p:nvSpPr>
        <p:spPr>
          <a:xfrm>
            <a:off x="111888" y="4837814"/>
            <a:ext cx="7469944" cy="1550186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FAB20A"/>
                </a:solidFill>
              </a:rPr>
              <a:t>D.F. Gordon, Y</a:t>
            </a:r>
            <a:r>
              <a:rPr lang="en-US" b="1" dirty="0">
                <a:solidFill>
                  <a:srgbClr val="FAB20A"/>
                </a:solidFill>
              </a:rPr>
              <a:t>.-H. Chen, L. A. Johnson, </a:t>
            </a:r>
            <a:r>
              <a:rPr lang="en-US" b="1" dirty="0" smtClean="0">
                <a:solidFill>
                  <a:srgbClr val="FAB20A"/>
                </a:solidFill>
              </a:rPr>
              <a:t>P. </a:t>
            </a:r>
            <a:r>
              <a:rPr lang="en-US" b="1" dirty="0" err="1" smtClean="0">
                <a:solidFill>
                  <a:srgbClr val="FAB20A"/>
                </a:solidFill>
              </a:rPr>
              <a:t>Grugan</a:t>
            </a:r>
            <a:r>
              <a:rPr lang="en-US" b="1" dirty="0" smtClean="0">
                <a:solidFill>
                  <a:srgbClr val="FAB20A"/>
                </a:solidFill>
              </a:rPr>
              <a:t>, </a:t>
            </a:r>
            <a:r>
              <a:rPr lang="en-US" b="1" dirty="0">
                <a:solidFill>
                  <a:srgbClr val="FAB20A"/>
                </a:solidFill>
              </a:rPr>
              <a:t>D. </a:t>
            </a:r>
            <a:r>
              <a:rPr lang="en-US" b="1" dirty="0" err="1">
                <a:solidFill>
                  <a:srgbClr val="FAB20A"/>
                </a:solidFill>
              </a:rPr>
              <a:t>Kaganovich</a:t>
            </a:r>
            <a:r>
              <a:rPr lang="en-US" b="1" dirty="0">
                <a:solidFill>
                  <a:srgbClr val="FAB20A"/>
                </a:solidFill>
              </a:rPr>
              <a:t>, and </a:t>
            </a:r>
            <a:r>
              <a:rPr lang="en-US" b="1" dirty="0" smtClean="0">
                <a:solidFill>
                  <a:srgbClr val="FAB20A"/>
                </a:solidFill>
              </a:rPr>
              <a:t>A. Ting</a:t>
            </a:r>
            <a:endParaRPr lang="en-US" b="1" dirty="0">
              <a:solidFill>
                <a:srgbClr val="FAB20A"/>
              </a:solidFill>
            </a:endParaRPr>
          </a:p>
          <a:p>
            <a:r>
              <a:rPr lang="en-US" sz="1600" dirty="0"/>
              <a:t>Plasma Physics Division, Naval Research Laboratory</a:t>
            </a:r>
          </a:p>
          <a:p>
            <a:r>
              <a:rPr lang="en-US" b="1" dirty="0">
                <a:solidFill>
                  <a:srgbClr val="FAB20A"/>
                </a:solidFill>
              </a:rPr>
              <a:t>M. </a:t>
            </a:r>
            <a:r>
              <a:rPr lang="en-US" b="1" dirty="0" err="1">
                <a:solidFill>
                  <a:srgbClr val="FAB20A"/>
                </a:solidFill>
              </a:rPr>
              <a:t>Babzien</a:t>
            </a:r>
            <a:r>
              <a:rPr lang="en-US" b="1" dirty="0">
                <a:solidFill>
                  <a:srgbClr val="FAB20A"/>
                </a:solidFill>
              </a:rPr>
              <a:t>, M. N. </a:t>
            </a:r>
            <a:r>
              <a:rPr lang="en-US" b="1" dirty="0" err="1">
                <a:solidFill>
                  <a:srgbClr val="FAB20A"/>
                </a:solidFill>
              </a:rPr>
              <a:t>Polyanskiy</a:t>
            </a:r>
            <a:r>
              <a:rPr lang="en-US" b="1" dirty="0">
                <a:solidFill>
                  <a:srgbClr val="FAB20A"/>
                </a:solidFill>
              </a:rPr>
              <a:t>, I. V. </a:t>
            </a:r>
            <a:r>
              <a:rPr lang="en-US" b="1" dirty="0" err="1">
                <a:solidFill>
                  <a:srgbClr val="FAB20A"/>
                </a:solidFill>
              </a:rPr>
              <a:t>Pogorelsky</a:t>
            </a:r>
            <a:r>
              <a:rPr lang="en-US" b="1" dirty="0">
                <a:solidFill>
                  <a:srgbClr val="FAB20A"/>
                </a:solidFill>
              </a:rPr>
              <a:t>, </a:t>
            </a:r>
            <a:r>
              <a:rPr lang="en-US" b="1" dirty="0" smtClean="0">
                <a:solidFill>
                  <a:srgbClr val="FAB20A"/>
                </a:solidFill>
              </a:rPr>
              <a:t>C. </a:t>
            </a:r>
            <a:r>
              <a:rPr lang="en-US" b="1" dirty="0" err="1" smtClean="0">
                <a:solidFill>
                  <a:srgbClr val="FAB20A"/>
                </a:solidFill>
              </a:rPr>
              <a:t>Swinson</a:t>
            </a:r>
            <a:r>
              <a:rPr lang="en-US" b="1" smtClean="0">
                <a:solidFill>
                  <a:srgbClr val="FAB20A"/>
                </a:solidFill>
              </a:rPr>
              <a:t> and </a:t>
            </a:r>
            <a:r>
              <a:rPr lang="en-US" b="1" dirty="0">
                <a:solidFill>
                  <a:srgbClr val="FAB20A"/>
                </a:solidFill>
              </a:rPr>
              <a:t>M. A. Palmer</a:t>
            </a:r>
          </a:p>
          <a:p>
            <a:r>
              <a:rPr lang="en-US" sz="1600" dirty="0"/>
              <a:t>Accelerator Test Facility, Brookhaven National Laboratory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56617"/>
            <a:ext cx="57424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*This work is support by Office of Naval Research and Department of Energy</a:t>
            </a:r>
          </a:p>
        </p:txBody>
      </p:sp>
    </p:spTree>
    <p:extLst>
      <p:ext uri="{BB962C8B-B14F-4D97-AF65-F5344CB8AC3E}">
        <p14:creationId xmlns:p14="http://schemas.microsoft.com/office/powerpoint/2010/main" val="20074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the plasma source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A621F-3B09-7342-97DD-E88D72573FF5}" type="datetime1">
              <a:rPr lang="en-US" smtClean="0"/>
              <a:t>11/15/18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ATF Users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DC34-D481-2744-812B-2FCD98088CBD}" type="slidenum">
              <a:rPr lang="en-US" smtClean="0"/>
              <a:t>10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E971A8F-6034-BC4A-AC31-427C08A254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7693" y="1913213"/>
            <a:ext cx="4096520" cy="30723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55986F0-CF94-CB49-BB4B-AF368E5E4568}"/>
              </a:ext>
            </a:extLst>
          </p:cNvPr>
          <p:cNvSpPr txBox="1"/>
          <p:nvPr/>
        </p:nvSpPr>
        <p:spPr>
          <a:xfrm>
            <a:off x="93498" y="3715059"/>
            <a:ext cx="14006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Signal duration</a:t>
            </a:r>
          </a:p>
          <a:p>
            <a:pPr algn="ctr"/>
            <a:r>
              <a:rPr lang="en-US" sz="1200" dirty="0"/>
              <a:t>vs.</a:t>
            </a:r>
          </a:p>
          <a:p>
            <a:pPr algn="ctr"/>
            <a:r>
              <a:rPr lang="en-US" sz="1200" dirty="0"/>
              <a:t>plasma uniformity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5F62429-1839-F14D-88E6-5322421E0F9F}"/>
              </a:ext>
            </a:extLst>
          </p:cNvPr>
          <p:cNvSpPr txBox="1"/>
          <p:nvPr/>
        </p:nvSpPr>
        <p:spPr>
          <a:xfrm>
            <a:off x="93498" y="2192715"/>
            <a:ext cx="14006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Signal energy</a:t>
            </a:r>
          </a:p>
          <a:p>
            <a:pPr algn="ctr"/>
            <a:r>
              <a:rPr lang="en-US" sz="1200" dirty="0"/>
              <a:t>vs.</a:t>
            </a:r>
          </a:p>
          <a:p>
            <a:pPr algn="ctr"/>
            <a:r>
              <a:rPr lang="en-US" sz="1200" dirty="0"/>
              <a:t>plasma uniformity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E597575-CF5A-D747-9C4F-C0A96A076F40}"/>
              </a:ext>
            </a:extLst>
          </p:cNvPr>
          <p:cNvSpPr txBox="1"/>
          <p:nvPr/>
        </p:nvSpPr>
        <p:spPr>
          <a:xfrm>
            <a:off x="1924783" y="5097260"/>
            <a:ext cx="3539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Horizontal axis is fractional density change at pump input relative to seed input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44972" y="1321630"/>
            <a:ext cx="3899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Parameter scan in 1D BRA simulation:</a:t>
            </a:r>
          </a:p>
          <a:p>
            <a:r>
              <a:rPr lang="en-US" sz="1600" dirty="0"/>
              <a:t>axial non-uniformity of the plasma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43951" y="2129337"/>
            <a:ext cx="34593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Guiding structure is not required.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effect of transverse non-uniformity needs to be studied.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Gas jet? Back-filled cell? Or something else?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Ionization</a:t>
            </a:r>
          </a:p>
          <a:p>
            <a:pPr marL="742950" lvl="1" indent="-285750">
              <a:buFontTx/>
              <a:buChar char="-"/>
            </a:pPr>
            <a:r>
              <a:rPr lang="en-US" sz="1600" dirty="0"/>
              <a:t>CO</a:t>
            </a:r>
            <a:r>
              <a:rPr lang="en-US" sz="1600" baseline="-25000" dirty="0"/>
              <a:t>2</a:t>
            </a:r>
            <a:r>
              <a:rPr lang="en-US" sz="1600" dirty="0"/>
              <a:t> laser</a:t>
            </a:r>
          </a:p>
          <a:p>
            <a:pPr marL="742950" lvl="1" indent="-285750">
              <a:buFontTx/>
              <a:buChar char="-"/>
            </a:pPr>
            <a:r>
              <a:rPr lang="en-US" sz="1600" dirty="0" err="1"/>
              <a:t>Ti:Sapphire</a:t>
            </a:r>
            <a:endParaRPr lang="en-US" sz="1600" dirty="0"/>
          </a:p>
          <a:p>
            <a:pPr marL="742950" lvl="1" indent="-285750">
              <a:buFontTx/>
              <a:buChar char="-"/>
            </a:pPr>
            <a:r>
              <a:rPr lang="en-US" sz="1600" dirty="0"/>
              <a:t>Discharge?</a:t>
            </a:r>
          </a:p>
          <a:p>
            <a:pPr marL="742950" lvl="1" indent="-285750">
              <a:buFontTx/>
              <a:buChar char="-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17207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possible solution: “plasma vortex” device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299C7-04EA-2B47-A90B-68246219587A}" type="datetime1">
              <a:rPr lang="en-US" smtClean="0"/>
              <a:t>11/15/18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ATF Users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DC34-D481-2744-812B-2FCD98088CBD}" type="slidenum">
              <a:rPr lang="en-US" smtClean="0"/>
              <a:t>11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22D133B-5BDF-8049-A999-DADCC76F5A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785" y="1443026"/>
            <a:ext cx="4000500" cy="37137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6940" y="5363178"/>
            <a:ext cx="77069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Neutral gas vortex already developed and accepted in Applied Optics.</a:t>
            </a:r>
          </a:p>
          <a:p>
            <a:r>
              <a:rPr lang="en-US" dirty="0" smtClean="0"/>
              <a:t>We can tunnel ionize with pump, or </a:t>
            </a:r>
            <a:r>
              <a:rPr lang="en-US" dirty="0" err="1" smtClean="0"/>
              <a:t>preionize</a:t>
            </a:r>
            <a:r>
              <a:rPr lang="en-US" dirty="0" smtClean="0"/>
              <a:t> with discharge (in progress)</a:t>
            </a:r>
            <a:endParaRPr lang="en-US" dirty="0"/>
          </a:p>
        </p:txBody>
      </p:sp>
      <p:pic>
        <p:nvPicPr>
          <p:cNvPr id="9" name="Picture 4">
            <a:extLst>
              <a:ext uri="{FF2B5EF4-FFF2-40B4-BE49-F238E27FC236}">
                <a16:creationId xmlns="" xmlns:a16="http://schemas.microsoft.com/office/drawing/2014/main" id="{0FC81F74-703D-8248-8CE2-22452F6C8601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5392668" y="2285095"/>
            <a:ext cx="2321063" cy="174071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9534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Plans: Major Milestones and Timeline (1)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Commisioning</a:t>
            </a:r>
            <a:r>
              <a:rPr lang="en-US" dirty="0" smtClean="0"/>
              <a:t> of Strong Field Laser (year 1, shared NRL/ATF/</a:t>
            </a:r>
            <a:r>
              <a:rPr lang="mr-IN" dirty="0" smtClean="0"/>
              <a:t>…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Room environment (clean, HVAC)</a:t>
            </a:r>
          </a:p>
          <a:p>
            <a:pPr lvl="1"/>
            <a:r>
              <a:rPr lang="en-US" dirty="0" smtClean="0"/>
              <a:t>We are attempting to bring a Navy </a:t>
            </a:r>
            <a:r>
              <a:rPr lang="en-US" dirty="0" err="1" smtClean="0"/>
              <a:t>Vitara</a:t>
            </a:r>
            <a:r>
              <a:rPr lang="en-US" dirty="0" smtClean="0"/>
              <a:t>-T slave oscillator for at least the duration of the program (3 years), otherwise ~300 hours to setup BNL oscillator</a:t>
            </a:r>
          </a:p>
          <a:p>
            <a:pPr lvl="1"/>
            <a:r>
              <a:rPr lang="en-US" dirty="0" smtClean="0"/>
              <a:t>Repair pump lasers, many alignment tasks, etc. (ATF has detailed spreadsheet of tasks and costs)</a:t>
            </a:r>
          </a:p>
          <a:p>
            <a:pPr lvl="1"/>
            <a:r>
              <a:rPr lang="en-US" dirty="0" smtClean="0"/>
              <a:t>Route beam to experimental area, synchronize</a:t>
            </a:r>
          </a:p>
          <a:p>
            <a:r>
              <a:rPr lang="en-US" dirty="0" smtClean="0"/>
              <a:t>Develop seed source (underway, year 1)</a:t>
            </a:r>
          </a:p>
          <a:p>
            <a:pPr lvl="1"/>
            <a:r>
              <a:rPr lang="en-US" dirty="0" smtClean="0"/>
              <a:t>Use NRL lasers (15 </a:t>
            </a:r>
            <a:r>
              <a:rPr lang="en-US" dirty="0" err="1" smtClean="0"/>
              <a:t>mJ</a:t>
            </a:r>
            <a:r>
              <a:rPr lang="en-US" dirty="0" smtClean="0"/>
              <a:t>, kHz and 2 J, 5 Hz) to pump</a:t>
            </a:r>
          </a:p>
          <a:p>
            <a:pPr lvl="1"/>
            <a:r>
              <a:rPr lang="en-US" dirty="0" smtClean="0"/>
              <a:t>Characterize spatial mode (</a:t>
            </a:r>
            <a:r>
              <a:rPr lang="en-US" dirty="0" err="1" smtClean="0"/>
              <a:t>pyrocam</a:t>
            </a:r>
            <a:r>
              <a:rPr lang="en-US" dirty="0" smtClean="0"/>
              <a:t>, </a:t>
            </a:r>
            <a:r>
              <a:rPr lang="en-US" dirty="0" err="1" smtClean="0"/>
              <a:t>microbolometer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Characterize spectrum (build LWIR spectrometer)</a:t>
            </a:r>
          </a:p>
          <a:p>
            <a:r>
              <a:rPr lang="en-US" dirty="0" smtClean="0"/>
              <a:t>Develop plasma source (underway, year 1)</a:t>
            </a:r>
          </a:p>
          <a:p>
            <a:pPr lvl="1"/>
            <a:r>
              <a:rPr lang="en-US" dirty="0" smtClean="0"/>
              <a:t>Develop gas flow technology, optimize optical properties, discharge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942A6-2148-1444-AE9B-74B000EA264D}" type="datetime1">
              <a:rPr lang="en-US" smtClean="0"/>
              <a:t>11/15/18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ATF Users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DC34-D481-2744-812B-2FCD98088CB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818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Plans: Major Milestones and Timeline (2)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 up beamlines (year 2, first half)</a:t>
            </a:r>
          </a:p>
          <a:p>
            <a:pPr lvl="1"/>
            <a:r>
              <a:rPr lang="en-US" dirty="0" smtClean="0"/>
              <a:t>Build seed generation system at ATF</a:t>
            </a:r>
          </a:p>
          <a:p>
            <a:pPr lvl="1"/>
            <a:r>
              <a:rPr lang="en-US" dirty="0" smtClean="0"/>
              <a:t>Long focal length parabola focusing into plasma source</a:t>
            </a:r>
          </a:p>
          <a:p>
            <a:pPr lvl="1"/>
            <a:r>
              <a:rPr lang="en-US" dirty="0" smtClean="0"/>
              <a:t>Align and synchronize seed and pump pulses</a:t>
            </a:r>
          </a:p>
          <a:p>
            <a:r>
              <a:rPr lang="en-US" dirty="0" smtClean="0"/>
              <a:t>Observe backward signal (year 2, second half)</a:t>
            </a:r>
          </a:p>
          <a:p>
            <a:pPr lvl="1"/>
            <a:r>
              <a:rPr lang="en-US" dirty="0" smtClean="0"/>
              <a:t>Energy, spectrum, pulse length</a:t>
            </a:r>
          </a:p>
          <a:p>
            <a:r>
              <a:rPr lang="en-US" dirty="0" smtClean="0"/>
              <a:t>Characterize parasitic processes and optimize (year 3)</a:t>
            </a:r>
          </a:p>
          <a:p>
            <a:pPr lvl="1"/>
            <a:r>
              <a:rPr lang="en-US" dirty="0" smtClean="0"/>
              <a:t>Simulations: collisional PIC, electromagnetic hydro</a:t>
            </a:r>
          </a:p>
          <a:p>
            <a:pPr lvl="1"/>
            <a:r>
              <a:rPr lang="en-US" dirty="0" smtClean="0"/>
              <a:t>Comparison of simulated and experimental signal spectra</a:t>
            </a:r>
          </a:p>
          <a:p>
            <a:pPr lvl="1"/>
            <a:r>
              <a:rPr lang="en-US" dirty="0" smtClean="0"/>
              <a:t>Characterize transverse signal structure (e.g., </a:t>
            </a:r>
            <a:r>
              <a:rPr lang="en-US" dirty="0" err="1" smtClean="0"/>
              <a:t>pyrocam</a:t>
            </a:r>
            <a:r>
              <a:rPr lang="en-US" dirty="0" smtClean="0"/>
              <a:t>), compare with 3D simulations</a:t>
            </a:r>
          </a:p>
          <a:p>
            <a:pPr lvl="1"/>
            <a:r>
              <a:rPr lang="en-US" b="1" dirty="0" smtClean="0"/>
              <a:t>Evaluate prospects for higher compression ratios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942A6-2148-1444-AE9B-74B000EA264D}" type="datetime1">
              <a:rPr lang="en-US" smtClean="0"/>
              <a:t>11/15/18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ATF Users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DC34-D481-2744-812B-2FCD98088CB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56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beam requirements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not plan to use the e-beam</a:t>
            </a:r>
          </a:p>
          <a:p>
            <a:r>
              <a:rPr lang="en-US" dirty="0" smtClean="0"/>
              <a:t>However, could be used to generate seed pulse based on various radiation processes such as CTR</a:t>
            </a:r>
          </a:p>
          <a:p>
            <a:pPr lvl="1"/>
            <a:r>
              <a:rPr lang="en-US" dirty="0" smtClean="0"/>
              <a:t>Back of envelope gives ~100 </a:t>
            </a:r>
            <a:r>
              <a:rPr lang="en-US" dirty="0" err="1" smtClean="0"/>
              <a:t>uJ</a:t>
            </a:r>
            <a:r>
              <a:rPr lang="en-US" dirty="0" smtClean="0"/>
              <a:t> from 0.1 </a:t>
            </a:r>
            <a:r>
              <a:rPr lang="en-US" dirty="0" err="1" smtClean="0"/>
              <a:t>nC</a:t>
            </a:r>
            <a:r>
              <a:rPr lang="en-US" dirty="0" smtClean="0"/>
              <a:t> at 50 MeV </a:t>
            </a:r>
            <a:r>
              <a:rPr lang="en-US" b="1" dirty="0" smtClean="0"/>
              <a:t>assuming</a:t>
            </a:r>
            <a:r>
              <a:rPr lang="en-US" dirty="0" smtClean="0"/>
              <a:t> in coherent regime</a:t>
            </a:r>
          </a:p>
          <a:p>
            <a:pPr lvl="1"/>
            <a:r>
              <a:rPr lang="en-US" dirty="0" smtClean="0"/>
              <a:t>Naïve coherence requirements appear unattainable, but more careful analysis might be useful.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942A6-2148-1444-AE9B-74B000EA264D}" type="datetime1">
              <a:rPr lang="en-US" smtClean="0"/>
              <a:t>11/15/18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ATF Users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DC34-D481-2744-812B-2FCD98088CB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921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CO2 Laser Requirements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Full power configuration is suitable</a:t>
            </a:r>
          </a:p>
          <a:p>
            <a:pPr lvl="1"/>
            <a:r>
              <a:rPr lang="en-US" dirty="0" smtClean="0"/>
              <a:t>4 J, 2 </a:t>
            </a:r>
            <a:r>
              <a:rPr lang="en-US" dirty="0" err="1" smtClean="0"/>
              <a:t>ps</a:t>
            </a:r>
            <a:r>
              <a:rPr lang="en-US" dirty="0" smtClean="0"/>
              <a:t>, 9.25 um, M2 ~ 2, 1 shot per minute</a:t>
            </a:r>
          </a:p>
          <a:p>
            <a:r>
              <a:rPr lang="en-US" dirty="0" smtClean="0"/>
              <a:t>Need much larger f-number final focusing optic</a:t>
            </a:r>
          </a:p>
          <a:p>
            <a:pPr lvl="1"/>
            <a:r>
              <a:rPr lang="en-US" dirty="0" smtClean="0"/>
              <a:t>Require ~500 micron spot size</a:t>
            </a:r>
          </a:p>
          <a:p>
            <a:pPr lvl="1"/>
            <a:r>
              <a:rPr lang="en-US" dirty="0" smtClean="0"/>
              <a:t>Could investigate IP upstream or downstream of waist, but not ideal</a:t>
            </a:r>
          </a:p>
          <a:p>
            <a:r>
              <a:rPr lang="en-US" dirty="0" smtClean="0"/>
              <a:t>Pointing and timing stability</a:t>
            </a:r>
          </a:p>
          <a:p>
            <a:pPr lvl="1"/>
            <a:r>
              <a:rPr lang="en-US" dirty="0" smtClean="0"/>
              <a:t>Prefer ~100 micron accuracy at IP, timing to ~1 </a:t>
            </a:r>
            <a:r>
              <a:rPr lang="en-US" dirty="0" err="1" smtClean="0"/>
              <a:t>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942A6-2148-1444-AE9B-74B000EA264D}" type="datetime1">
              <a:rPr lang="en-US" smtClean="0"/>
              <a:t>11/15/18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ATF Users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DC34-D481-2744-812B-2FCD98088CB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760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2019 Experiment Time Estimates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Likely no beam time requested</a:t>
            </a:r>
          </a:p>
          <a:p>
            <a:pPr lvl="1"/>
            <a:r>
              <a:rPr lang="en-US" dirty="0" smtClean="0"/>
              <a:t>Developing seed and plasma source at NRL</a:t>
            </a:r>
          </a:p>
          <a:p>
            <a:pPr lvl="1"/>
            <a:r>
              <a:rPr lang="en-US" dirty="0" smtClean="0"/>
              <a:t>Repairing Strong Field Laser at ATF</a:t>
            </a:r>
          </a:p>
          <a:p>
            <a:pPr lvl="1"/>
            <a:r>
              <a:rPr lang="en-US" dirty="0" smtClean="0"/>
              <a:t>100% “setup” time</a:t>
            </a:r>
          </a:p>
          <a:p>
            <a:r>
              <a:rPr lang="en-US" dirty="0" smtClean="0"/>
              <a:t>Hazards and Installation</a:t>
            </a:r>
          </a:p>
          <a:p>
            <a:pPr lvl="1"/>
            <a:r>
              <a:rPr lang="en-US" dirty="0" smtClean="0"/>
              <a:t>Large installation: N</a:t>
            </a:r>
          </a:p>
          <a:p>
            <a:pPr lvl="1"/>
            <a:r>
              <a:rPr lang="en-US" dirty="0" smtClean="0"/>
              <a:t>Laser use: Y, strong field laser</a:t>
            </a:r>
          </a:p>
          <a:p>
            <a:pPr lvl="1"/>
            <a:r>
              <a:rPr lang="en-US" dirty="0" smtClean="0"/>
              <a:t>Cryogens: N</a:t>
            </a:r>
          </a:p>
          <a:p>
            <a:pPr lvl="1"/>
            <a:r>
              <a:rPr lang="en-US" dirty="0" smtClean="0"/>
              <a:t>Introducing new magnetic elements: N</a:t>
            </a:r>
          </a:p>
          <a:p>
            <a:pPr lvl="1"/>
            <a:r>
              <a:rPr lang="en-US" dirty="0" smtClean="0"/>
              <a:t>Introducing new materials into beam path: N</a:t>
            </a:r>
          </a:p>
          <a:p>
            <a:pPr lvl="1"/>
            <a:r>
              <a:rPr lang="en-US" dirty="0" smtClean="0"/>
              <a:t>Any other foreseeable beamline modifications: Y (routing SFL to experiment area)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942A6-2148-1444-AE9B-74B000EA264D}" type="datetime1">
              <a:rPr lang="en-US" smtClean="0"/>
              <a:t>11/15/18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ATF Users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DC34-D481-2744-812B-2FCD98088CB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7288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945AC-63D0-D943-A9DE-83D2DEEC5125}" type="datetime1">
              <a:rPr lang="en-US" smtClean="0"/>
              <a:t>11/15/18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ATF Users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DC34-D481-2744-812B-2FCD98088CBD}" type="slidenum">
              <a:rPr lang="en-US" smtClean="0"/>
              <a:t>17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620792" y="2939143"/>
            <a:ext cx="39024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22019256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7"/>
          <p:cNvSpPr>
            <a:spLocks noGrp="1"/>
          </p:cNvSpPr>
          <p:nvPr>
            <p:ph type="title"/>
          </p:nvPr>
        </p:nvSpPr>
        <p:spPr>
          <a:xfrm>
            <a:off x="457200" y="40749"/>
            <a:ext cx="7670800" cy="887895"/>
          </a:xfrm>
        </p:spPr>
        <p:txBody>
          <a:bodyPr/>
          <a:lstStyle/>
          <a:p>
            <a:r>
              <a:rPr lang="en-US" dirty="0"/>
              <a:t>Parameter space for BRA using </a:t>
            </a:r>
            <a:r>
              <a:rPr lang="en-US" dirty="0">
                <a:latin typeface="Calibri" panose="020F0502020204030204" pitchFamily="34" charset="0"/>
              </a:rPr>
              <a:t>800 nm</a:t>
            </a:r>
            <a:r>
              <a:rPr lang="en-US" dirty="0"/>
              <a:t> pump radiation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660" y="1571330"/>
            <a:ext cx="5081316" cy="486297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198914" y="1142684"/>
            <a:ext cx="55610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L. Johnson et al., Phys. Plasmas </a:t>
            </a:r>
            <a:r>
              <a:rPr lang="en-US" sz="1600" b="1" dirty="0"/>
              <a:t>24</a:t>
            </a:r>
            <a:r>
              <a:rPr lang="en-US" sz="1600" dirty="0"/>
              <a:t>, 033107 (2017).</a:t>
            </a:r>
          </a:p>
        </p:txBody>
      </p:sp>
    </p:spTree>
    <p:extLst>
      <p:ext uri="{BB962C8B-B14F-4D97-AF65-F5344CB8AC3E}">
        <p14:creationId xmlns:p14="http://schemas.microsoft.com/office/powerpoint/2010/main" val="7403386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7"/>
          <p:cNvSpPr>
            <a:spLocks noGrp="1"/>
          </p:cNvSpPr>
          <p:nvPr>
            <p:ph type="title"/>
          </p:nvPr>
        </p:nvSpPr>
        <p:spPr>
          <a:xfrm>
            <a:off x="457200" y="40749"/>
            <a:ext cx="7670800" cy="887895"/>
          </a:xfrm>
        </p:spPr>
        <p:txBody>
          <a:bodyPr/>
          <a:lstStyle/>
          <a:p>
            <a:r>
              <a:rPr lang="en-US" dirty="0"/>
              <a:t>Some earlier BRA experiments</a:t>
            </a:r>
            <a:br>
              <a:rPr lang="en-US" dirty="0"/>
            </a:br>
            <a:r>
              <a:rPr lang="en-US" dirty="0"/>
              <a:t>max gain ~ 1000 (µJ </a:t>
            </a: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dirty="0" err="1"/>
              <a:t>mJ</a:t>
            </a:r>
            <a:r>
              <a:rPr lang="en-US" dirty="0"/>
              <a:t>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310" y="1520412"/>
            <a:ext cx="3289513" cy="222874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72594" y="1093966"/>
            <a:ext cx="28435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Ping et al., PRE 62, R4532 (2000)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6512" y="1611151"/>
            <a:ext cx="2838952" cy="213800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196512" y="1083122"/>
            <a:ext cx="2905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Pai</a:t>
            </a:r>
            <a:r>
              <a:rPr lang="en-US" sz="1400" dirty="0"/>
              <a:t> et al., PRL 101, 065005 (2008)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830" y="4442064"/>
            <a:ext cx="3218549" cy="210807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71564" y="3860200"/>
            <a:ext cx="3074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Cheng et al., PRL 94, 045003 (2005)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2169" y="4447044"/>
            <a:ext cx="3075831" cy="193255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881241" y="3813770"/>
            <a:ext cx="36963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Ren et al., Phys. Plasmas 15, 056702 (2008)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96055" y="1302915"/>
            <a:ext cx="25197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preformed plasma waveguide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65596" y="4134287"/>
            <a:ext cx="12314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2 mm gas jet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00538" y="4130407"/>
            <a:ext cx="2310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2-pass, 6.4% efficiency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539879" y="1301688"/>
            <a:ext cx="17344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capillary waveguide</a:t>
            </a:r>
          </a:p>
        </p:txBody>
      </p:sp>
    </p:spTree>
    <p:extLst>
      <p:ext uri="{BB962C8B-B14F-4D97-AF65-F5344CB8AC3E}">
        <p14:creationId xmlns:p14="http://schemas.microsoft.com/office/powerpoint/2010/main" val="2583675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2590800" y="1974030"/>
            <a:ext cx="3671777" cy="7926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Backward Raman amplifier pumped by ATF CO</a:t>
            </a:r>
            <a:r>
              <a:rPr lang="en-US" baseline="-25000" dirty="0"/>
              <a:t>2</a:t>
            </a:r>
            <a:r>
              <a:rPr lang="en-US" dirty="0"/>
              <a:t> laser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46B23-FFD1-1241-BBDF-D36742276843}" type="datetime1">
              <a:rPr lang="en-US" smtClean="0"/>
              <a:t>11/15/18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ATF Users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DC34-D481-2744-812B-2FCD98088CBD}" type="slidenum">
              <a:rPr lang="en-US" smtClean="0"/>
              <a:t>2</a:t>
            </a:fld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6B6C6FBB-C70D-0543-A91D-0E52EC610225}"/>
              </a:ext>
            </a:extLst>
          </p:cNvPr>
          <p:cNvSpPr txBox="1"/>
          <p:nvPr/>
        </p:nvSpPr>
        <p:spPr>
          <a:xfrm>
            <a:off x="806447" y="4148687"/>
            <a:ext cx="7670801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 smtClean="0"/>
              <a:t>Scientific Case Summary: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 sz="1600" dirty="0" smtClean="0"/>
              <a:t>Backward Raman amplification has not been tried in the LWIR.  </a:t>
            </a:r>
            <a:r>
              <a:rPr lang="en-US" sz="1600" smtClean="0"/>
              <a:t>Expect to extend basic </a:t>
            </a:r>
            <a:r>
              <a:rPr lang="en-US" sz="1600" dirty="0" smtClean="0"/>
              <a:t>knowledge of the process.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 sz="1600" dirty="0" smtClean="0"/>
              <a:t>Plasma compression is a way to bypass limitations of CO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bandwidth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 sz="1600" dirty="0" smtClean="0"/>
              <a:t>Ultimate payoff would be eliminating the need for high pressure in ultra-short pulse CO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lasers, which in turn can enhance performance.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6B6C6FBB-C70D-0543-A91D-0E52EC610225}"/>
              </a:ext>
            </a:extLst>
          </p:cNvPr>
          <p:cNvSpPr txBox="1"/>
          <p:nvPr/>
        </p:nvSpPr>
        <p:spPr>
          <a:xfrm>
            <a:off x="1033321" y="3079797"/>
            <a:ext cx="19328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Femtosecond </a:t>
            </a:r>
            <a:r>
              <a:rPr lang="en-US" sz="1400" dirty="0" err="1"/>
              <a:t>Ti:S</a:t>
            </a:r>
            <a:r>
              <a:rPr lang="en-US" sz="1400" dirty="0"/>
              <a:t> </a:t>
            </a:r>
          </a:p>
          <a:p>
            <a:r>
              <a:rPr lang="en-US" sz="1400" dirty="0"/>
              <a:t>(“Strong Field Laser”) + </a:t>
            </a:r>
            <a:r>
              <a:rPr lang="en-US" sz="1400" dirty="0" err="1"/>
              <a:t>downconversion</a:t>
            </a:r>
            <a:endParaRPr lang="en-US" sz="1400" dirty="0"/>
          </a:p>
        </p:txBody>
      </p:sp>
      <p:sp>
        <p:nvSpPr>
          <p:cNvPr id="19" name="Rectangle 18"/>
          <p:cNvSpPr/>
          <p:nvPr/>
        </p:nvSpPr>
        <p:spPr>
          <a:xfrm>
            <a:off x="3793083" y="3121686"/>
            <a:ext cx="15089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ATF CO</a:t>
            </a:r>
            <a:r>
              <a:rPr lang="en-US" sz="1400" baseline="-25000" dirty="0"/>
              <a:t>2</a:t>
            </a:r>
            <a:r>
              <a:rPr lang="en-US" sz="1400" dirty="0"/>
              <a:t> </a:t>
            </a:r>
            <a:r>
              <a:rPr lang="en-US" sz="1400" dirty="0" smtClean="0"/>
              <a:t>Laser</a:t>
            </a:r>
          </a:p>
          <a:p>
            <a:r>
              <a:rPr lang="en-US" sz="1400" dirty="0" smtClean="0"/>
              <a:t>(4 J, 2 </a:t>
            </a:r>
            <a:r>
              <a:rPr lang="en-US" sz="1400" dirty="0" err="1" smtClean="0"/>
              <a:t>ps</a:t>
            </a:r>
            <a:r>
              <a:rPr lang="en-US" sz="1400" dirty="0" smtClean="0"/>
              <a:t>, 9 um)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6100205" y="3086202"/>
            <a:ext cx="17590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Amplified Pulse</a:t>
            </a:r>
          </a:p>
          <a:p>
            <a:r>
              <a:rPr lang="en-US" sz="1400" dirty="0" smtClean="0"/>
              <a:t>(1 J, 0.1 </a:t>
            </a:r>
            <a:r>
              <a:rPr lang="en-US" sz="1400" dirty="0" err="1" smtClean="0"/>
              <a:t>ps</a:t>
            </a:r>
            <a:r>
              <a:rPr lang="en-US" sz="1400" dirty="0" smtClean="0"/>
              <a:t>, 14 um)</a:t>
            </a:r>
            <a:endParaRPr lang="en-US" sz="1400" dirty="0"/>
          </a:p>
        </p:txBody>
      </p:sp>
      <p:sp>
        <p:nvSpPr>
          <p:cNvPr id="21" name="Trapezoid 20"/>
          <p:cNvSpPr/>
          <p:nvPr/>
        </p:nvSpPr>
        <p:spPr>
          <a:xfrm>
            <a:off x="2966217" y="2329045"/>
            <a:ext cx="3000803" cy="437627"/>
          </a:xfrm>
          <a:custGeom>
            <a:avLst/>
            <a:gdLst>
              <a:gd name="connsiteX0" fmla="*/ 0 w 425302"/>
              <a:gd name="connsiteY0" fmla="*/ 786809 h 786809"/>
              <a:gd name="connsiteX1" fmla="*/ 106326 w 425302"/>
              <a:gd name="connsiteY1" fmla="*/ 0 h 786809"/>
              <a:gd name="connsiteX2" fmla="*/ 318977 w 425302"/>
              <a:gd name="connsiteY2" fmla="*/ 0 h 786809"/>
              <a:gd name="connsiteX3" fmla="*/ 425302 w 425302"/>
              <a:gd name="connsiteY3" fmla="*/ 786809 h 786809"/>
              <a:gd name="connsiteX4" fmla="*/ 0 w 425302"/>
              <a:gd name="connsiteY4" fmla="*/ 786809 h 786809"/>
              <a:gd name="connsiteX0" fmla="*/ 0 w 425302"/>
              <a:gd name="connsiteY0" fmla="*/ 834065 h 834065"/>
              <a:gd name="connsiteX1" fmla="*/ 106326 w 425302"/>
              <a:gd name="connsiteY1" fmla="*/ 47256 h 834065"/>
              <a:gd name="connsiteX2" fmla="*/ 318977 w 425302"/>
              <a:gd name="connsiteY2" fmla="*/ 47256 h 834065"/>
              <a:gd name="connsiteX3" fmla="*/ 425302 w 425302"/>
              <a:gd name="connsiteY3" fmla="*/ 834065 h 834065"/>
              <a:gd name="connsiteX4" fmla="*/ 0 w 425302"/>
              <a:gd name="connsiteY4" fmla="*/ 834065 h 834065"/>
              <a:gd name="connsiteX0" fmla="*/ 0 w 425302"/>
              <a:gd name="connsiteY0" fmla="*/ 844996 h 844996"/>
              <a:gd name="connsiteX1" fmla="*/ 106326 w 425302"/>
              <a:gd name="connsiteY1" fmla="*/ 58187 h 844996"/>
              <a:gd name="connsiteX2" fmla="*/ 318977 w 425302"/>
              <a:gd name="connsiteY2" fmla="*/ 58187 h 844996"/>
              <a:gd name="connsiteX3" fmla="*/ 425302 w 425302"/>
              <a:gd name="connsiteY3" fmla="*/ 844996 h 844996"/>
              <a:gd name="connsiteX4" fmla="*/ 0 w 425302"/>
              <a:gd name="connsiteY4" fmla="*/ 844996 h 844996"/>
              <a:gd name="connsiteX0" fmla="*/ 0 w 425302"/>
              <a:gd name="connsiteY0" fmla="*/ 844996 h 844996"/>
              <a:gd name="connsiteX1" fmla="*/ 106326 w 425302"/>
              <a:gd name="connsiteY1" fmla="*/ 58187 h 844996"/>
              <a:gd name="connsiteX2" fmla="*/ 318977 w 425302"/>
              <a:gd name="connsiteY2" fmla="*/ 58187 h 844996"/>
              <a:gd name="connsiteX3" fmla="*/ 425302 w 425302"/>
              <a:gd name="connsiteY3" fmla="*/ 844996 h 844996"/>
              <a:gd name="connsiteX4" fmla="*/ 0 w 425302"/>
              <a:gd name="connsiteY4" fmla="*/ 844996 h 844996"/>
              <a:gd name="connsiteX0" fmla="*/ 0 w 425302"/>
              <a:gd name="connsiteY0" fmla="*/ 844996 h 844996"/>
              <a:gd name="connsiteX1" fmla="*/ 106326 w 425302"/>
              <a:gd name="connsiteY1" fmla="*/ 58187 h 844996"/>
              <a:gd name="connsiteX2" fmla="*/ 318977 w 425302"/>
              <a:gd name="connsiteY2" fmla="*/ 58187 h 844996"/>
              <a:gd name="connsiteX3" fmla="*/ 425302 w 425302"/>
              <a:gd name="connsiteY3" fmla="*/ 844996 h 844996"/>
              <a:gd name="connsiteX4" fmla="*/ 0 w 425302"/>
              <a:gd name="connsiteY4" fmla="*/ 844996 h 844996"/>
              <a:gd name="connsiteX0" fmla="*/ 0 w 425302"/>
              <a:gd name="connsiteY0" fmla="*/ 911760 h 911760"/>
              <a:gd name="connsiteX1" fmla="*/ 106326 w 425302"/>
              <a:gd name="connsiteY1" fmla="*/ 124951 h 911760"/>
              <a:gd name="connsiteX2" fmla="*/ 318977 w 425302"/>
              <a:gd name="connsiteY2" fmla="*/ 124951 h 911760"/>
              <a:gd name="connsiteX3" fmla="*/ 425302 w 425302"/>
              <a:gd name="connsiteY3" fmla="*/ 911760 h 911760"/>
              <a:gd name="connsiteX4" fmla="*/ 0 w 425302"/>
              <a:gd name="connsiteY4" fmla="*/ 911760 h 911760"/>
              <a:gd name="connsiteX0" fmla="*/ 0 w 425302"/>
              <a:gd name="connsiteY0" fmla="*/ 936087 h 936087"/>
              <a:gd name="connsiteX1" fmla="*/ 106326 w 425302"/>
              <a:gd name="connsiteY1" fmla="*/ 149278 h 936087"/>
              <a:gd name="connsiteX2" fmla="*/ 318977 w 425302"/>
              <a:gd name="connsiteY2" fmla="*/ 149278 h 936087"/>
              <a:gd name="connsiteX3" fmla="*/ 425302 w 425302"/>
              <a:gd name="connsiteY3" fmla="*/ 936087 h 936087"/>
              <a:gd name="connsiteX4" fmla="*/ 0 w 425302"/>
              <a:gd name="connsiteY4" fmla="*/ 936087 h 936087"/>
              <a:gd name="connsiteX0" fmla="*/ 0 w 425302"/>
              <a:gd name="connsiteY0" fmla="*/ 936087 h 936087"/>
              <a:gd name="connsiteX1" fmla="*/ 106326 w 425302"/>
              <a:gd name="connsiteY1" fmla="*/ 149278 h 936087"/>
              <a:gd name="connsiteX2" fmla="*/ 318977 w 425302"/>
              <a:gd name="connsiteY2" fmla="*/ 149278 h 936087"/>
              <a:gd name="connsiteX3" fmla="*/ 425302 w 425302"/>
              <a:gd name="connsiteY3" fmla="*/ 936087 h 936087"/>
              <a:gd name="connsiteX4" fmla="*/ 0 w 425302"/>
              <a:gd name="connsiteY4" fmla="*/ 936087 h 936087"/>
              <a:gd name="connsiteX0" fmla="*/ 0 w 425302"/>
              <a:gd name="connsiteY0" fmla="*/ 936087 h 936087"/>
              <a:gd name="connsiteX1" fmla="*/ 106326 w 425302"/>
              <a:gd name="connsiteY1" fmla="*/ 149278 h 936087"/>
              <a:gd name="connsiteX2" fmla="*/ 318977 w 425302"/>
              <a:gd name="connsiteY2" fmla="*/ 149278 h 936087"/>
              <a:gd name="connsiteX3" fmla="*/ 425302 w 425302"/>
              <a:gd name="connsiteY3" fmla="*/ 936087 h 936087"/>
              <a:gd name="connsiteX4" fmla="*/ 0 w 425302"/>
              <a:gd name="connsiteY4" fmla="*/ 936087 h 936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302" h="936087">
                <a:moveTo>
                  <a:pt x="0" y="936087"/>
                </a:moveTo>
                <a:cubicBezTo>
                  <a:pt x="35442" y="673817"/>
                  <a:pt x="24627" y="549771"/>
                  <a:pt x="106326" y="149278"/>
                </a:cubicBezTo>
                <a:cubicBezTo>
                  <a:pt x="140653" y="-30075"/>
                  <a:pt x="270290" y="-68519"/>
                  <a:pt x="318977" y="149278"/>
                </a:cubicBezTo>
                <a:cubicBezTo>
                  <a:pt x="395889" y="575124"/>
                  <a:pt x="389860" y="673817"/>
                  <a:pt x="425302" y="936087"/>
                </a:cubicBezTo>
                <a:lnTo>
                  <a:pt x="0" y="936087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rapezoid 20"/>
          <p:cNvSpPr/>
          <p:nvPr/>
        </p:nvSpPr>
        <p:spPr>
          <a:xfrm>
            <a:off x="6642747" y="1294705"/>
            <a:ext cx="214973" cy="1471967"/>
          </a:xfrm>
          <a:custGeom>
            <a:avLst/>
            <a:gdLst>
              <a:gd name="connsiteX0" fmla="*/ 0 w 425302"/>
              <a:gd name="connsiteY0" fmla="*/ 786809 h 786809"/>
              <a:gd name="connsiteX1" fmla="*/ 106326 w 425302"/>
              <a:gd name="connsiteY1" fmla="*/ 0 h 786809"/>
              <a:gd name="connsiteX2" fmla="*/ 318977 w 425302"/>
              <a:gd name="connsiteY2" fmla="*/ 0 h 786809"/>
              <a:gd name="connsiteX3" fmla="*/ 425302 w 425302"/>
              <a:gd name="connsiteY3" fmla="*/ 786809 h 786809"/>
              <a:gd name="connsiteX4" fmla="*/ 0 w 425302"/>
              <a:gd name="connsiteY4" fmla="*/ 786809 h 786809"/>
              <a:gd name="connsiteX0" fmla="*/ 0 w 425302"/>
              <a:gd name="connsiteY0" fmla="*/ 834065 h 834065"/>
              <a:gd name="connsiteX1" fmla="*/ 106326 w 425302"/>
              <a:gd name="connsiteY1" fmla="*/ 47256 h 834065"/>
              <a:gd name="connsiteX2" fmla="*/ 318977 w 425302"/>
              <a:gd name="connsiteY2" fmla="*/ 47256 h 834065"/>
              <a:gd name="connsiteX3" fmla="*/ 425302 w 425302"/>
              <a:gd name="connsiteY3" fmla="*/ 834065 h 834065"/>
              <a:gd name="connsiteX4" fmla="*/ 0 w 425302"/>
              <a:gd name="connsiteY4" fmla="*/ 834065 h 834065"/>
              <a:gd name="connsiteX0" fmla="*/ 0 w 425302"/>
              <a:gd name="connsiteY0" fmla="*/ 844996 h 844996"/>
              <a:gd name="connsiteX1" fmla="*/ 106326 w 425302"/>
              <a:gd name="connsiteY1" fmla="*/ 58187 h 844996"/>
              <a:gd name="connsiteX2" fmla="*/ 318977 w 425302"/>
              <a:gd name="connsiteY2" fmla="*/ 58187 h 844996"/>
              <a:gd name="connsiteX3" fmla="*/ 425302 w 425302"/>
              <a:gd name="connsiteY3" fmla="*/ 844996 h 844996"/>
              <a:gd name="connsiteX4" fmla="*/ 0 w 425302"/>
              <a:gd name="connsiteY4" fmla="*/ 844996 h 844996"/>
              <a:gd name="connsiteX0" fmla="*/ 0 w 425302"/>
              <a:gd name="connsiteY0" fmla="*/ 844996 h 844996"/>
              <a:gd name="connsiteX1" fmla="*/ 106326 w 425302"/>
              <a:gd name="connsiteY1" fmla="*/ 58187 h 844996"/>
              <a:gd name="connsiteX2" fmla="*/ 318977 w 425302"/>
              <a:gd name="connsiteY2" fmla="*/ 58187 h 844996"/>
              <a:gd name="connsiteX3" fmla="*/ 425302 w 425302"/>
              <a:gd name="connsiteY3" fmla="*/ 844996 h 844996"/>
              <a:gd name="connsiteX4" fmla="*/ 0 w 425302"/>
              <a:gd name="connsiteY4" fmla="*/ 844996 h 844996"/>
              <a:gd name="connsiteX0" fmla="*/ 0 w 425302"/>
              <a:gd name="connsiteY0" fmla="*/ 844996 h 844996"/>
              <a:gd name="connsiteX1" fmla="*/ 106326 w 425302"/>
              <a:gd name="connsiteY1" fmla="*/ 58187 h 844996"/>
              <a:gd name="connsiteX2" fmla="*/ 318977 w 425302"/>
              <a:gd name="connsiteY2" fmla="*/ 58187 h 844996"/>
              <a:gd name="connsiteX3" fmla="*/ 425302 w 425302"/>
              <a:gd name="connsiteY3" fmla="*/ 844996 h 844996"/>
              <a:gd name="connsiteX4" fmla="*/ 0 w 425302"/>
              <a:gd name="connsiteY4" fmla="*/ 844996 h 844996"/>
              <a:gd name="connsiteX0" fmla="*/ 0 w 425302"/>
              <a:gd name="connsiteY0" fmla="*/ 911760 h 911760"/>
              <a:gd name="connsiteX1" fmla="*/ 106326 w 425302"/>
              <a:gd name="connsiteY1" fmla="*/ 124951 h 911760"/>
              <a:gd name="connsiteX2" fmla="*/ 318977 w 425302"/>
              <a:gd name="connsiteY2" fmla="*/ 124951 h 911760"/>
              <a:gd name="connsiteX3" fmla="*/ 425302 w 425302"/>
              <a:gd name="connsiteY3" fmla="*/ 911760 h 911760"/>
              <a:gd name="connsiteX4" fmla="*/ 0 w 425302"/>
              <a:gd name="connsiteY4" fmla="*/ 911760 h 911760"/>
              <a:gd name="connsiteX0" fmla="*/ 0 w 425302"/>
              <a:gd name="connsiteY0" fmla="*/ 936087 h 936087"/>
              <a:gd name="connsiteX1" fmla="*/ 106326 w 425302"/>
              <a:gd name="connsiteY1" fmla="*/ 149278 h 936087"/>
              <a:gd name="connsiteX2" fmla="*/ 318977 w 425302"/>
              <a:gd name="connsiteY2" fmla="*/ 149278 h 936087"/>
              <a:gd name="connsiteX3" fmla="*/ 425302 w 425302"/>
              <a:gd name="connsiteY3" fmla="*/ 936087 h 936087"/>
              <a:gd name="connsiteX4" fmla="*/ 0 w 425302"/>
              <a:gd name="connsiteY4" fmla="*/ 936087 h 936087"/>
              <a:gd name="connsiteX0" fmla="*/ 0 w 425302"/>
              <a:gd name="connsiteY0" fmla="*/ 936087 h 936087"/>
              <a:gd name="connsiteX1" fmla="*/ 106326 w 425302"/>
              <a:gd name="connsiteY1" fmla="*/ 149278 h 936087"/>
              <a:gd name="connsiteX2" fmla="*/ 318977 w 425302"/>
              <a:gd name="connsiteY2" fmla="*/ 149278 h 936087"/>
              <a:gd name="connsiteX3" fmla="*/ 425302 w 425302"/>
              <a:gd name="connsiteY3" fmla="*/ 936087 h 936087"/>
              <a:gd name="connsiteX4" fmla="*/ 0 w 425302"/>
              <a:gd name="connsiteY4" fmla="*/ 936087 h 936087"/>
              <a:gd name="connsiteX0" fmla="*/ 0 w 425302"/>
              <a:gd name="connsiteY0" fmla="*/ 936087 h 936087"/>
              <a:gd name="connsiteX1" fmla="*/ 106326 w 425302"/>
              <a:gd name="connsiteY1" fmla="*/ 149278 h 936087"/>
              <a:gd name="connsiteX2" fmla="*/ 318977 w 425302"/>
              <a:gd name="connsiteY2" fmla="*/ 149278 h 936087"/>
              <a:gd name="connsiteX3" fmla="*/ 425302 w 425302"/>
              <a:gd name="connsiteY3" fmla="*/ 936087 h 936087"/>
              <a:gd name="connsiteX4" fmla="*/ 0 w 425302"/>
              <a:gd name="connsiteY4" fmla="*/ 936087 h 936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302" h="936087">
                <a:moveTo>
                  <a:pt x="0" y="936087"/>
                </a:moveTo>
                <a:cubicBezTo>
                  <a:pt x="35442" y="673817"/>
                  <a:pt x="24627" y="549771"/>
                  <a:pt x="106326" y="149278"/>
                </a:cubicBezTo>
                <a:cubicBezTo>
                  <a:pt x="140653" y="-30075"/>
                  <a:pt x="270290" y="-68519"/>
                  <a:pt x="318977" y="149278"/>
                </a:cubicBezTo>
                <a:cubicBezTo>
                  <a:pt x="395889" y="575124"/>
                  <a:pt x="389860" y="673817"/>
                  <a:pt x="425302" y="936087"/>
                </a:cubicBezTo>
                <a:lnTo>
                  <a:pt x="0" y="936087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rapezoid 20"/>
          <p:cNvSpPr/>
          <p:nvPr/>
        </p:nvSpPr>
        <p:spPr>
          <a:xfrm>
            <a:off x="1888517" y="2514781"/>
            <a:ext cx="201237" cy="251891"/>
          </a:xfrm>
          <a:custGeom>
            <a:avLst/>
            <a:gdLst>
              <a:gd name="connsiteX0" fmla="*/ 0 w 425302"/>
              <a:gd name="connsiteY0" fmla="*/ 786809 h 786809"/>
              <a:gd name="connsiteX1" fmla="*/ 106326 w 425302"/>
              <a:gd name="connsiteY1" fmla="*/ 0 h 786809"/>
              <a:gd name="connsiteX2" fmla="*/ 318977 w 425302"/>
              <a:gd name="connsiteY2" fmla="*/ 0 h 786809"/>
              <a:gd name="connsiteX3" fmla="*/ 425302 w 425302"/>
              <a:gd name="connsiteY3" fmla="*/ 786809 h 786809"/>
              <a:gd name="connsiteX4" fmla="*/ 0 w 425302"/>
              <a:gd name="connsiteY4" fmla="*/ 786809 h 786809"/>
              <a:gd name="connsiteX0" fmla="*/ 0 w 425302"/>
              <a:gd name="connsiteY0" fmla="*/ 834065 h 834065"/>
              <a:gd name="connsiteX1" fmla="*/ 106326 w 425302"/>
              <a:gd name="connsiteY1" fmla="*/ 47256 h 834065"/>
              <a:gd name="connsiteX2" fmla="*/ 318977 w 425302"/>
              <a:gd name="connsiteY2" fmla="*/ 47256 h 834065"/>
              <a:gd name="connsiteX3" fmla="*/ 425302 w 425302"/>
              <a:gd name="connsiteY3" fmla="*/ 834065 h 834065"/>
              <a:gd name="connsiteX4" fmla="*/ 0 w 425302"/>
              <a:gd name="connsiteY4" fmla="*/ 834065 h 834065"/>
              <a:gd name="connsiteX0" fmla="*/ 0 w 425302"/>
              <a:gd name="connsiteY0" fmla="*/ 844996 h 844996"/>
              <a:gd name="connsiteX1" fmla="*/ 106326 w 425302"/>
              <a:gd name="connsiteY1" fmla="*/ 58187 h 844996"/>
              <a:gd name="connsiteX2" fmla="*/ 318977 w 425302"/>
              <a:gd name="connsiteY2" fmla="*/ 58187 h 844996"/>
              <a:gd name="connsiteX3" fmla="*/ 425302 w 425302"/>
              <a:gd name="connsiteY3" fmla="*/ 844996 h 844996"/>
              <a:gd name="connsiteX4" fmla="*/ 0 w 425302"/>
              <a:gd name="connsiteY4" fmla="*/ 844996 h 844996"/>
              <a:gd name="connsiteX0" fmla="*/ 0 w 425302"/>
              <a:gd name="connsiteY0" fmla="*/ 844996 h 844996"/>
              <a:gd name="connsiteX1" fmla="*/ 106326 w 425302"/>
              <a:gd name="connsiteY1" fmla="*/ 58187 h 844996"/>
              <a:gd name="connsiteX2" fmla="*/ 318977 w 425302"/>
              <a:gd name="connsiteY2" fmla="*/ 58187 h 844996"/>
              <a:gd name="connsiteX3" fmla="*/ 425302 w 425302"/>
              <a:gd name="connsiteY3" fmla="*/ 844996 h 844996"/>
              <a:gd name="connsiteX4" fmla="*/ 0 w 425302"/>
              <a:gd name="connsiteY4" fmla="*/ 844996 h 844996"/>
              <a:gd name="connsiteX0" fmla="*/ 0 w 425302"/>
              <a:gd name="connsiteY0" fmla="*/ 844996 h 844996"/>
              <a:gd name="connsiteX1" fmla="*/ 106326 w 425302"/>
              <a:gd name="connsiteY1" fmla="*/ 58187 h 844996"/>
              <a:gd name="connsiteX2" fmla="*/ 318977 w 425302"/>
              <a:gd name="connsiteY2" fmla="*/ 58187 h 844996"/>
              <a:gd name="connsiteX3" fmla="*/ 425302 w 425302"/>
              <a:gd name="connsiteY3" fmla="*/ 844996 h 844996"/>
              <a:gd name="connsiteX4" fmla="*/ 0 w 425302"/>
              <a:gd name="connsiteY4" fmla="*/ 844996 h 844996"/>
              <a:gd name="connsiteX0" fmla="*/ 0 w 425302"/>
              <a:gd name="connsiteY0" fmla="*/ 911760 h 911760"/>
              <a:gd name="connsiteX1" fmla="*/ 106326 w 425302"/>
              <a:gd name="connsiteY1" fmla="*/ 124951 h 911760"/>
              <a:gd name="connsiteX2" fmla="*/ 318977 w 425302"/>
              <a:gd name="connsiteY2" fmla="*/ 124951 h 911760"/>
              <a:gd name="connsiteX3" fmla="*/ 425302 w 425302"/>
              <a:gd name="connsiteY3" fmla="*/ 911760 h 911760"/>
              <a:gd name="connsiteX4" fmla="*/ 0 w 425302"/>
              <a:gd name="connsiteY4" fmla="*/ 911760 h 911760"/>
              <a:gd name="connsiteX0" fmla="*/ 0 w 425302"/>
              <a:gd name="connsiteY0" fmla="*/ 936087 h 936087"/>
              <a:gd name="connsiteX1" fmla="*/ 106326 w 425302"/>
              <a:gd name="connsiteY1" fmla="*/ 149278 h 936087"/>
              <a:gd name="connsiteX2" fmla="*/ 318977 w 425302"/>
              <a:gd name="connsiteY2" fmla="*/ 149278 h 936087"/>
              <a:gd name="connsiteX3" fmla="*/ 425302 w 425302"/>
              <a:gd name="connsiteY3" fmla="*/ 936087 h 936087"/>
              <a:gd name="connsiteX4" fmla="*/ 0 w 425302"/>
              <a:gd name="connsiteY4" fmla="*/ 936087 h 936087"/>
              <a:gd name="connsiteX0" fmla="*/ 0 w 425302"/>
              <a:gd name="connsiteY0" fmla="*/ 936087 h 936087"/>
              <a:gd name="connsiteX1" fmla="*/ 106326 w 425302"/>
              <a:gd name="connsiteY1" fmla="*/ 149278 h 936087"/>
              <a:gd name="connsiteX2" fmla="*/ 318977 w 425302"/>
              <a:gd name="connsiteY2" fmla="*/ 149278 h 936087"/>
              <a:gd name="connsiteX3" fmla="*/ 425302 w 425302"/>
              <a:gd name="connsiteY3" fmla="*/ 936087 h 936087"/>
              <a:gd name="connsiteX4" fmla="*/ 0 w 425302"/>
              <a:gd name="connsiteY4" fmla="*/ 936087 h 936087"/>
              <a:gd name="connsiteX0" fmla="*/ 0 w 425302"/>
              <a:gd name="connsiteY0" fmla="*/ 936087 h 936087"/>
              <a:gd name="connsiteX1" fmla="*/ 106326 w 425302"/>
              <a:gd name="connsiteY1" fmla="*/ 149278 h 936087"/>
              <a:gd name="connsiteX2" fmla="*/ 318977 w 425302"/>
              <a:gd name="connsiteY2" fmla="*/ 149278 h 936087"/>
              <a:gd name="connsiteX3" fmla="*/ 425302 w 425302"/>
              <a:gd name="connsiteY3" fmla="*/ 936087 h 936087"/>
              <a:gd name="connsiteX4" fmla="*/ 0 w 425302"/>
              <a:gd name="connsiteY4" fmla="*/ 936087 h 936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302" h="936087">
                <a:moveTo>
                  <a:pt x="0" y="936087"/>
                </a:moveTo>
                <a:cubicBezTo>
                  <a:pt x="35442" y="673817"/>
                  <a:pt x="24627" y="549771"/>
                  <a:pt x="106326" y="149278"/>
                </a:cubicBezTo>
                <a:cubicBezTo>
                  <a:pt x="140653" y="-30075"/>
                  <a:pt x="270290" y="-68519"/>
                  <a:pt x="318977" y="149278"/>
                </a:cubicBezTo>
                <a:cubicBezTo>
                  <a:pt x="395889" y="575124"/>
                  <a:pt x="389860" y="673817"/>
                  <a:pt x="425302" y="936087"/>
                </a:cubicBezTo>
                <a:lnTo>
                  <a:pt x="0" y="936087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6496705" y="2923950"/>
            <a:ext cx="60584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686213" y="2923950"/>
            <a:ext cx="60584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4158166" y="2923950"/>
            <a:ext cx="60584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683117" y="1552543"/>
            <a:ext cx="3409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Plasma, n</a:t>
            </a:r>
            <a:r>
              <a:rPr lang="en-US" baseline="-25000" dirty="0" smtClean="0"/>
              <a:t>e</a:t>
            </a:r>
            <a:r>
              <a:rPr lang="en-US" dirty="0" smtClean="0"/>
              <a:t>=10</a:t>
            </a:r>
            <a:r>
              <a:rPr lang="en-US" baseline="30000" dirty="0" smtClean="0"/>
              <a:t>18</a:t>
            </a:r>
            <a:r>
              <a:rPr lang="en-US" dirty="0" smtClean="0"/>
              <a:t> cm</a:t>
            </a:r>
            <a:r>
              <a:rPr lang="en-US" baseline="30000" dirty="0" smtClean="0"/>
              <a:t>-3</a:t>
            </a:r>
            <a:r>
              <a:rPr lang="en-US" dirty="0" smtClean="0"/>
              <a:t>, L=1 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47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limiting factors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804429" y="2627100"/>
            <a:ext cx="4086665" cy="2332326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Raman and Brillouin instabilities </a:t>
            </a:r>
            <a:endParaRPr lang="en-US" sz="1600" dirty="0"/>
          </a:p>
          <a:p>
            <a:pPr lvl="1"/>
            <a:r>
              <a:rPr lang="en-US" dirty="0"/>
              <a:t>Damping (collisional and Landau)</a:t>
            </a:r>
          </a:p>
          <a:p>
            <a:pPr lvl="1"/>
            <a:r>
              <a:rPr lang="en-US" dirty="0" err="1"/>
              <a:t>Wavebreaking</a:t>
            </a:r>
            <a:endParaRPr lang="en-US" dirty="0"/>
          </a:p>
          <a:p>
            <a:pPr lvl="1"/>
            <a:r>
              <a:rPr lang="en-US" dirty="0" err="1"/>
              <a:t>Filamentation</a:t>
            </a:r>
            <a:endParaRPr lang="en-US" dirty="0"/>
          </a:p>
          <a:p>
            <a:pPr lvl="1"/>
            <a:r>
              <a:rPr lang="en-US" dirty="0"/>
              <a:t>Non-uniform plasma density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71650" y="1558627"/>
            <a:ext cx="4747672" cy="4648075"/>
            <a:chOff x="4292600" y="1529078"/>
            <a:chExt cx="4747672" cy="464807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35687" y="2039086"/>
              <a:ext cx="3578243" cy="369613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486642" y="3009733"/>
              <a:ext cx="155363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Backward Raman</a:t>
              </a:r>
            </a:p>
            <a:p>
              <a:pPr algn="ctr"/>
              <a:r>
                <a:rPr lang="en-US" sz="1400" dirty="0"/>
                <a:t>(from noise)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048210" y="3995492"/>
              <a:ext cx="16385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Backward Brillouin</a:t>
              </a:r>
            </a:p>
            <a:p>
              <a:pPr algn="ctr"/>
              <a:r>
                <a:rPr lang="en-US" sz="1400" dirty="0"/>
                <a:t>(from noise)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292600" y="5838599"/>
              <a:ext cx="453277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G. Vieux et al., Scientific Reports 7, 2399 (2017)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154864" y="1529078"/>
              <a:ext cx="28606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Recent results with Vulcan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 flipV="1">
              <a:off x="7486642" y="2556176"/>
              <a:ext cx="537630" cy="42342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 flipV="1">
              <a:off x="7217827" y="3541935"/>
              <a:ext cx="537630" cy="423426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854371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7"/>
          <p:cNvSpPr>
            <a:spLocks noGrp="1"/>
          </p:cNvSpPr>
          <p:nvPr>
            <p:ph type="title"/>
          </p:nvPr>
        </p:nvSpPr>
        <p:spPr>
          <a:xfrm>
            <a:off x="457200" y="40749"/>
            <a:ext cx="7670800" cy="887895"/>
          </a:xfrm>
        </p:spPr>
        <p:txBody>
          <a:bodyPr/>
          <a:lstStyle/>
          <a:p>
            <a:r>
              <a:rPr lang="en-US" dirty="0" err="1"/>
              <a:t>turboWAVE</a:t>
            </a:r>
            <a:r>
              <a:rPr lang="en-US" dirty="0"/>
              <a:t> Fluid Simulations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idx="1"/>
          </p:nvPr>
        </p:nvSpPr>
        <p:spPr>
          <a:xfrm>
            <a:off x="457200" y="1217142"/>
            <a:ext cx="8229600" cy="1815307"/>
          </a:xfrm>
        </p:spPr>
        <p:txBody>
          <a:bodyPr/>
          <a:lstStyle/>
          <a:p>
            <a:r>
              <a:rPr lang="en-US" dirty="0"/>
              <a:t>Use relativistic cold fluid model in 1D, 2D, and 3D</a:t>
            </a:r>
          </a:p>
          <a:p>
            <a:pPr lvl="1"/>
            <a:r>
              <a:rPr lang="en-US" dirty="0"/>
              <a:t>Advantage over PIC is that Coulomb collisions are straightforward to include</a:t>
            </a:r>
          </a:p>
          <a:p>
            <a:pPr lvl="1"/>
            <a:r>
              <a:rPr lang="en-US" dirty="0"/>
              <a:t>Disadvantage is cannot continue simulations into </a:t>
            </a:r>
            <a:r>
              <a:rPr lang="en-US" dirty="0" err="1"/>
              <a:t>wavebreaking</a:t>
            </a:r>
            <a:r>
              <a:rPr lang="en-US" dirty="0"/>
              <a:t> regime</a:t>
            </a:r>
          </a:p>
          <a:p>
            <a:r>
              <a:rPr lang="en-US" dirty="0"/>
              <a:t>Carried out 1D PIC case for comparison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222D02C-9D01-3743-A686-DF9E9BBA8564}"/>
              </a:ext>
            </a:extLst>
          </p:cNvPr>
          <p:cNvSpPr txBox="1"/>
          <p:nvPr/>
        </p:nvSpPr>
        <p:spPr>
          <a:xfrm>
            <a:off x="351449" y="3414868"/>
            <a:ext cx="24758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Coulomb Gauge Field Solver: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376AF2F7-B745-3D44-9517-9BF42EA89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7922" y="3238407"/>
            <a:ext cx="3413760" cy="62674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13AB0EED-0FD8-954A-880B-1547F116D8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9727" y="3413381"/>
            <a:ext cx="1373505" cy="2933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0A40D826-9839-7347-BDB5-7657A9A374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7922" y="4190027"/>
            <a:ext cx="4300538" cy="31337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CD90A25C-43F3-A249-8E8C-76A739138E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7924" y="5383244"/>
            <a:ext cx="1540193" cy="2667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7E219F98-A15F-D844-8F0C-AC63B0AFE6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1807" y="4657359"/>
            <a:ext cx="960120" cy="5334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F8E93FD5-7B3A-CB46-A58D-C5C106A143FF}"/>
              </a:ext>
            </a:extLst>
          </p:cNvPr>
          <p:cNvSpPr txBox="1"/>
          <p:nvPr/>
        </p:nvSpPr>
        <p:spPr>
          <a:xfrm>
            <a:off x="490718" y="4214104"/>
            <a:ext cx="23366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Collisional Momentum </a:t>
            </a:r>
            <a:r>
              <a:rPr lang="en-US" sz="1400" dirty="0" err="1"/>
              <a:t>Eqn</a:t>
            </a:r>
            <a:r>
              <a:rPr lang="en-US" sz="1400" dirty="0"/>
              <a:t>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A941D4D0-8FC5-7E4D-9AB7-B48C9F81297F}"/>
              </a:ext>
            </a:extLst>
          </p:cNvPr>
          <p:cNvSpPr txBox="1"/>
          <p:nvPr/>
        </p:nvSpPr>
        <p:spPr>
          <a:xfrm>
            <a:off x="451990" y="5383244"/>
            <a:ext cx="23753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Advance Density using FCT: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="" xmlns:a16="http://schemas.microsoft.com/office/drawing/2014/main" id="{01531846-E8B7-0146-9836-8B054C6FB76C}"/>
              </a:ext>
            </a:extLst>
          </p:cNvPr>
          <p:cNvCxnSpPr/>
          <p:nvPr/>
        </p:nvCxnSpPr>
        <p:spPr>
          <a:xfrm>
            <a:off x="3247054" y="4891120"/>
            <a:ext cx="597159" cy="0"/>
          </a:xfrm>
          <a:prstGeom prst="straightConnector1">
            <a:avLst/>
          </a:prstGeom>
          <a:ln w="508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88253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7"/>
          <p:cNvSpPr>
            <a:spLocks noGrp="1"/>
          </p:cNvSpPr>
          <p:nvPr>
            <p:ph type="title"/>
          </p:nvPr>
        </p:nvSpPr>
        <p:spPr>
          <a:xfrm>
            <a:off x="457200" y="40749"/>
            <a:ext cx="7670800" cy="887895"/>
          </a:xfrm>
        </p:spPr>
        <p:txBody>
          <a:bodyPr/>
          <a:lstStyle/>
          <a:p>
            <a:r>
              <a:rPr lang="en-US" dirty="0"/>
              <a:t>Example of 1D Fluid Simulation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3E971FD2-6307-1546-AED6-2D24FBD569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93" y="1506871"/>
            <a:ext cx="4817102" cy="3646787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="" xmlns:a16="http://schemas.microsoft.com/office/drawing/2014/main" id="{648D5904-4FED-8748-B9BC-AB5BBCA50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3791" y="1506872"/>
            <a:ext cx="3865409" cy="484947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Plasma: 1-mm length, n</a:t>
            </a:r>
            <a:r>
              <a:rPr lang="en-US" sz="1600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=10</a:t>
            </a:r>
            <a:r>
              <a:rPr lang="en-US" sz="16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cm</a:t>
            </a:r>
            <a:r>
              <a:rPr lang="en-US" sz="16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−3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Seed: 1 µJ, 50 fs, 15 µm (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Δω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ω</a:t>
            </a:r>
            <a:r>
              <a:rPr lang="en-US" sz="1600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~ 1)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Pump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/mc</a:t>
            </a:r>
            <a:r>
              <a:rPr lang="en-US" sz="16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0.144 (</a:t>
            </a:r>
            <a:r>
              <a:rPr lang="en-US" sz="1600" dirty="0"/>
              <a:t>2.5×10</a:t>
            </a:r>
            <a:r>
              <a:rPr lang="en-US" sz="1600" baseline="30000" dirty="0"/>
              <a:t>14</a:t>
            </a:r>
            <a:r>
              <a:rPr lang="en-US" sz="1600" dirty="0"/>
              <a:t> W/cm</a:t>
            </a:r>
            <a:r>
              <a:rPr lang="en-US" sz="1600" baseline="30000" dirty="0"/>
              <a:t>2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Power is quintupled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Compression ratio = 20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6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Compare with 1D PIC Simulation: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Tx/>
              <a:buChar char="-"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Ion motion is allowed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Tx/>
              <a:buChar char="-"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Assume hydrogen plasma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Tx/>
              <a:buChar char="-"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Ion density perturbation is observed, with a small amount of forward Raman, but has nearly no effect on seed amplification.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Tx/>
              <a:buChar char="-"/>
            </a:pP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  <a:buFontTx/>
              <a:buChar char="-"/>
            </a:pP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Tx/>
              <a:buChar char="-"/>
            </a:pP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7534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3D Fluid Simulation Result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CCC74-E8A9-D54E-A6D4-202B59D566E3}" type="datetime1">
              <a:rPr lang="en-US" smtClean="0"/>
              <a:t>11/15/18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ATF Users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DC34-D481-2744-812B-2FCD98088CBD}" type="slidenum">
              <a:rPr lang="en-US" smtClean="0"/>
              <a:t>23</a:t>
            </a:fld>
            <a:endParaRPr lang="en-US"/>
          </a:p>
        </p:txBody>
      </p:sp>
      <p:pic>
        <p:nvPicPr>
          <p:cNvPr id="25" name="Content Placeholder 24">
            <a:extLst>
              <a:ext uri="{FF2B5EF4-FFF2-40B4-BE49-F238E27FC236}">
                <a16:creationId xmlns="" xmlns:a16="http://schemas.microsoft.com/office/drawing/2014/main" id="{827D857B-2642-E543-9C64-630775DD166C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/>
          <a:stretch>
            <a:fillRect/>
          </a:stretch>
        </p:blipFill>
        <p:spPr>
          <a:xfrm>
            <a:off x="4694000" y="1420955"/>
            <a:ext cx="4452998" cy="3365293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5B5928C0-32EB-744F-98F6-975F3ED60E71}"/>
              </a:ext>
            </a:extLst>
          </p:cNvPr>
          <p:cNvSpPr txBox="1"/>
          <p:nvPr/>
        </p:nvSpPr>
        <p:spPr>
          <a:xfrm rot="1223079">
            <a:off x="3386922" y="1773444"/>
            <a:ext cx="7775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bg1"/>
                </a:solidFill>
              </a:rPr>
              <a:t>Signal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5FED42E4-5675-4D47-B4BD-F94CA0D10F47}"/>
              </a:ext>
            </a:extLst>
          </p:cNvPr>
          <p:cNvSpPr txBox="1"/>
          <p:nvPr/>
        </p:nvSpPr>
        <p:spPr>
          <a:xfrm rot="1266839">
            <a:off x="303741" y="3603936"/>
            <a:ext cx="1516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bg1"/>
                </a:solidFill>
              </a:rPr>
              <a:t>Residual Pump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="" xmlns:a16="http://schemas.microsoft.com/office/drawing/2014/main" id="{B9EE9C58-4ED2-994E-AB07-98F5E4598E91}"/>
              </a:ext>
            </a:extLst>
          </p:cNvPr>
          <p:cNvCxnSpPr>
            <a:cxnSpLocks noChangeAspect="1"/>
          </p:cNvCxnSpPr>
          <p:nvPr/>
        </p:nvCxnSpPr>
        <p:spPr>
          <a:xfrm>
            <a:off x="2647089" y="2100652"/>
            <a:ext cx="705216" cy="272324"/>
          </a:xfrm>
          <a:prstGeom prst="straightConnector1">
            <a:avLst/>
          </a:prstGeom>
          <a:ln w="349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="" xmlns:a16="http://schemas.microsoft.com/office/drawing/2014/main" id="{F821E36F-3652-1442-8D22-ED3A15A67E3E}"/>
              </a:ext>
            </a:extLst>
          </p:cNvPr>
          <p:cNvCxnSpPr>
            <a:cxnSpLocks/>
          </p:cNvCxnSpPr>
          <p:nvPr/>
        </p:nvCxnSpPr>
        <p:spPr>
          <a:xfrm flipH="1" flipV="1">
            <a:off x="2444785" y="6590848"/>
            <a:ext cx="102653" cy="4552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A037AC3-F3FC-8A49-82C2-7CEF36B212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8" y="1284490"/>
            <a:ext cx="4632372" cy="3501759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5B5928C0-32EB-744F-98F6-975F3ED60E71}"/>
              </a:ext>
            </a:extLst>
          </p:cNvPr>
          <p:cNvSpPr txBox="1"/>
          <p:nvPr/>
        </p:nvSpPr>
        <p:spPr>
          <a:xfrm rot="1223079">
            <a:off x="3725607" y="1506915"/>
            <a:ext cx="7445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bg1"/>
                </a:solidFill>
              </a:rPr>
              <a:t>Signal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5FED42E4-5675-4D47-B4BD-F94CA0D10F47}"/>
              </a:ext>
            </a:extLst>
          </p:cNvPr>
          <p:cNvSpPr txBox="1"/>
          <p:nvPr/>
        </p:nvSpPr>
        <p:spPr>
          <a:xfrm rot="1221973">
            <a:off x="191185" y="4138166"/>
            <a:ext cx="1543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bg1"/>
                </a:solidFill>
              </a:rPr>
              <a:t>Residual Pump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="" xmlns:a16="http://schemas.microsoft.com/office/drawing/2014/main" id="{B9EE9C58-4ED2-994E-AB07-98F5E4598E91}"/>
              </a:ext>
            </a:extLst>
          </p:cNvPr>
          <p:cNvCxnSpPr>
            <a:cxnSpLocks noChangeAspect="1"/>
          </p:cNvCxnSpPr>
          <p:nvPr/>
        </p:nvCxnSpPr>
        <p:spPr>
          <a:xfrm>
            <a:off x="3554042" y="1748538"/>
            <a:ext cx="911842" cy="352114"/>
          </a:xfrm>
          <a:prstGeom prst="straightConnector1">
            <a:avLst/>
          </a:prstGeom>
          <a:ln w="349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="" xmlns:a16="http://schemas.microsoft.com/office/drawing/2014/main" id="{F821E36F-3652-1442-8D22-ED3A15A67E3E}"/>
              </a:ext>
            </a:extLst>
          </p:cNvPr>
          <p:cNvCxnSpPr>
            <a:cxnSpLocks/>
          </p:cNvCxnSpPr>
          <p:nvPr/>
        </p:nvCxnSpPr>
        <p:spPr>
          <a:xfrm flipH="1" flipV="1">
            <a:off x="428919" y="3787779"/>
            <a:ext cx="1192491" cy="47746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193815" y="4902215"/>
            <a:ext cx="6856072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No self-focusing observed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Nearly identical to 2D and 1D results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We will extend </a:t>
            </a:r>
            <a:r>
              <a:rPr lang="en-US" sz="1600" dirty="0" err="1"/>
              <a:t>turboWAVE</a:t>
            </a:r>
            <a:r>
              <a:rPr lang="en-US" sz="1600" dirty="0"/>
              <a:t> PIC code to treat collisions in the plasma.</a:t>
            </a:r>
          </a:p>
          <a:p>
            <a:pPr marL="742950" lvl="1" indent="-285750">
              <a:spcAft>
                <a:spcPts val="600"/>
              </a:spcAft>
              <a:buFont typeface="Tahoma" panose="020B0604030504040204" pitchFamily="34" charset="0"/>
              <a:buChar char="−"/>
            </a:pPr>
            <a:r>
              <a:rPr lang="en-US" sz="1600" dirty="0"/>
              <a:t>Computationally challenging</a:t>
            </a:r>
          </a:p>
        </p:txBody>
      </p:sp>
    </p:spTree>
    <p:extLst>
      <p:ext uri="{BB962C8B-B14F-4D97-AF65-F5344CB8AC3E}">
        <p14:creationId xmlns:p14="http://schemas.microsoft.com/office/powerpoint/2010/main" val="841710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Plasma compression in LWIR is distinct from previous NIR efforts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217143"/>
            <a:ext cx="8229600" cy="3154442"/>
          </a:xfrm>
        </p:spPr>
        <p:txBody>
          <a:bodyPr/>
          <a:lstStyle/>
          <a:p>
            <a:r>
              <a:rPr lang="en-US" dirty="0" smtClean="0"/>
              <a:t>Objective is not to overcome grating size limitation, but rather to overcome bandwidth limitation of lasing medium</a:t>
            </a:r>
          </a:p>
          <a:p>
            <a:r>
              <a:rPr lang="en-US" dirty="0" smtClean="0"/>
              <a:t>In NIR 10% bandwidth readily achievable, for CO2 lasers typical maximum bandwidth is 1%</a:t>
            </a:r>
          </a:p>
          <a:p>
            <a:pPr lvl="1"/>
            <a:r>
              <a:rPr lang="en-US" dirty="0" smtClean="0"/>
              <a:t>Plasma compression </a:t>
            </a:r>
            <a:r>
              <a:rPr lang="en-US" b="1" dirty="0" smtClean="0"/>
              <a:t>extends bandwidth </a:t>
            </a:r>
            <a:r>
              <a:rPr lang="en-US" dirty="0" smtClean="0"/>
              <a:t>of pump radiation</a:t>
            </a:r>
          </a:p>
          <a:p>
            <a:pPr lvl="1"/>
            <a:r>
              <a:rPr lang="en-US" dirty="0" smtClean="0"/>
              <a:t>Outperforming existing sources is much more likely than in NIR</a:t>
            </a:r>
          </a:p>
          <a:p>
            <a:r>
              <a:rPr lang="en-US" dirty="0" smtClean="0"/>
              <a:t>Parasitic effects due to ion motion is suppressed relative to experiments carried out in the past</a:t>
            </a: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BB979E4-6C83-E049-81BE-2E774CB56B3C}"/>
              </a:ext>
            </a:extLst>
          </p:cNvPr>
          <p:cNvSpPr txBox="1"/>
          <p:nvPr/>
        </p:nvSpPr>
        <p:spPr>
          <a:xfrm>
            <a:off x="1648079" y="4279718"/>
            <a:ext cx="2313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Proposed parameters: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BE13CCB-CB75-C147-BEBA-8246F4B3269D}"/>
              </a:ext>
            </a:extLst>
          </p:cNvPr>
          <p:cNvSpPr txBox="1"/>
          <p:nvPr/>
        </p:nvSpPr>
        <p:spPr>
          <a:xfrm>
            <a:off x="1548143" y="5251010"/>
            <a:ext cx="2785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Turnbull experiment 2012*: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4D66BEC-76D2-4B48-B018-BB1AF8DBF49F}"/>
              </a:ext>
            </a:extLst>
          </p:cNvPr>
          <p:cNvSpPr txBox="1"/>
          <p:nvPr/>
        </p:nvSpPr>
        <p:spPr>
          <a:xfrm>
            <a:off x="2108098" y="4587951"/>
            <a:ext cx="1632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(Z=1, </a:t>
            </a:r>
            <a:r>
              <a:rPr lang="en-US" dirty="0" err="1"/>
              <a:t>Te</a:t>
            </a:r>
            <a:r>
              <a:rPr lang="en-US" dirty="0"/>
              <a:t>=17 eV)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819EB4C-8064-C845-A7DB-ED2196C0D858}"/>
              </a:ext>
            </a:extLst>
          </p:cNvPr>
          <p:cNvSpPr txBox="1"/>
          <p:nvPr/>
        </p:nvSpPr>
        <p:spPr>
          <a:xfrm>
            <a:off x="1630345" y="5619014"/>
            <a:ext cx="2703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(Z=2, </a:t>
            </a:r>
            <a:r>
              <a:rPr lang="en-US" dirty="0" err="1"/>
              <a:t>Te</a:t>
            </a:r>
            <a:r>
              <a:rPr lang="en-US" dirty="0"/>
              <a:t>=17 eV, collisional)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FDB9C65-0E3E-524F-81E9-EA7C1DC1EC7B}"/>
              </a:ext>
            </a:extLst>
          </p:cNvPr>
          <p:cNvSpPr txBox="1"/>
          <p:nvPr/>
        </p:nvSpPr>
        <p:spPr>
          <a:xfrm>
            <a:off x="5152284" y="4310138"/>
            <a:ext cx="2688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Raman e-folds = </a:t>
            </a:r>
            <a:r>
              <a:rPr lang="en-US" dirty="0" smtClean="0"/>
              <a:t>36</a:t>
            </a:r>
          </a:p>
          <a:p>
            <a:r>
              <a:rPr lang="en-US" dirty="0" smtClean="0"/>
              <a:t>Brillouin </a:t>
            </a:r>
            <a:r>
              <a:rPr lang="en-US" dirty="0"/>
              <a:t>e-folds = </a:t>
            </a:r>
            <a:r>
              <a:rPr lang="en-US" dirty="0" smtClean="0"/>
              <a:t>1.3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275EDCE-A80F-9A42-A8EE-9E2A51120A53}"/>
              </a:ext>
            </a:extLst>
          </p:cNvPr>
          <p:cNvSpPr txBox="1"/>
          <p:nvPr/>
        </p:nvSpPr>
        <p:spPr>
          <a:xfrm>
            <a:off x="5152286" y="5295848"/>
            <a:ext cx="2688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Raman e-folds = </a:t>
            </a:r>
            <a:r>
              <a:rPr lang="en-US" dirty="0" smtClean="0"/>
              <a:t>10</a:t>
            </a:r>
          </a:p>
          <a:p>
            <a:r>
              <a:rPr lang="en-US" dirty="0" smtClean="0"/>
              <a:t>Brillouin </a:t>
            </a:r>
            <a:r>
              <a:rPr lang="en-US" dirty="0"/>
              <a:t>e-folds = </a:t>
            </a:r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241E3151-0A6C-C44F-8111-8B67235D6DD1}"/>
              </a:ext>
            </a:extLst>
          </p:cNvPr>
          <p:cNvSpPr txBox="1"/>
          <p:nvPr/>
        </p:nvSpPr>
        <p:spPr>
          <a:xfrm>
            <a:off x="2399838" y="6127669"/>
            <a:ext cx="37855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* Turnbull et al., Phys. Plasmas 19, 083109 (2012)</a:t>
            </a:r>
          </a:p>
        </p:txBody>
      </p:sp>
    </p:spTree>
    <p:extLst>
      <p:ext uri="{BB962C8B-B14F-4D97-AF65-F5344CB8AC3E}">
        <p14:creationId xmlns:p14="http://schemas.microsoft.com/office/powerpoint/2010/main" val="102726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 space for BRA </a:t>
            </a:r>
            <a:r>
              <a:rPr lang="en-US" dirty="0">
                <a:latin typeface="+mn-lt"/>
              </a:rPr>
              <a:t>using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µm </a:t>
            </a:r>
            <a:r>
              <a:rPr lang="en-US" dirty="0"/>
              <a:t>pump radiation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298CF-20FF-FB43-AA69-578710551F68}" type="datetime1">
              <a:rPr lang="en-US" smtClean="0"/>
              <a:t>11/15/18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ATF Users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DC34-D481-2744-812B-2FCD98088CBD}" type="slidenum">
              <a:rPr lang="en-US" smtClean="0"/>
              <a:t>4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12" y="1126460"/>
            <a:ext cx="55610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L. Johnson et al., Phys. Plasmas </a:t>
            </a:r>
            <a:r>
              <a:rPr lang="en-US" sz="1600" b="1" dirty="0"/>
              <a:t>24</a:t>
            </a:r>
            <a:r>
              <a:rPr lang="en-US" sz="1600" dirty="0"/>
              <a:t>, 033107 (2017).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FFBCC449-4391-F348-8B00-E5D394F40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471" y="2298779"/>
            <a:ext cx="3768720" cy="3676260"/>
          </a:xfrm>
        </p:spPr>
        <p:txBody>
          <a:bodyPr>
            <a:normAutofit/>
          </a:bodyPr>
          <a:lstStyle/>
          <a:p>
            <a:r>
              <a:rPr lang="en-US" sz="1600" dirty="0"/>
              <a:t>Operating point found from 1D simulation study – not exhaustive</a:t>
            </a:r>
          </a:p>
          <a:p>
            <a:r>
              <a:rPr lang="en-US" sz="1600" dirty="0"/>
              <a:t>Corresponds to ATF laser parameters with focusing to w</a:t>
            </a:r>
            <a:r>
              <a:rPr lang="en-US" sz="1600" baseline="-25000" dirty="0"/>
              <a:t>0</a:t>
            </a:r>
            <a:r>
              <a:rPr lang="en-US" sz="1600" dirty="0"/>
              <a:t> = 500 </a:t>
            </a:r>
            <a:r>
              <a:rPr lang="en-US" sz="1600" dirty="0" err="1"/>
              <a:t>μm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	(I = 2.5×10</a:t>
            </a:r>
            <a:r>
              <a:rPr lang="en-US" sz="1600" baseline="30000" dirty="0"/>
              <a:t>14</a:t>
            </a:r>
            <a:r>
              <a:rPr lang="en-US" sz="1600" dirty="0"/>
              <a:t> W/cm</a:t>
            </a:r>
            <a:r>
              <a:rPr lang="en-US" sz="1600" baseline="30000" dirty="0"/>
              <a:t>2</a:t>
            </a:r>
            <a:r>
              <a:rPr lang="en-US" sz="1600" dirty="0"/>
              <a:t>, a</a:t>
            </a:r>
            <a:r>
              <a:rPr lang="en-US" sz="1600" baseline="-25000" dirty="0"/>
              <a:t>0</a:t>
            </a:r>
            <a:r>
              <a:rPr lang="en-US" sz="1600" dirty="0"/>
              <a:t> = 0.144)</a:t>
            </a:r>
          </a:p>
          <a:p>
            <a:r>
              <a:rPr lang="en-US" sz="1600" dirty="0"/>
              <a:t>Plasma source 10</a:t>
            </a:r>
            <a:r>
              <a:rPr lang="en-US" sz="1600" baseline="30000" dirty="0"/>
              <a:t>18</a:t>
            </a:r>
            <a:r>
              <a:rPr lang="en-US" sz="1600" dirty="0"/>
              <a:t> cm</a:t>
            </a:r>
            <a:r>
              <a:rPr lang="en-US" sz="1600" baseline="30000" dirty="0"/>
              <a:t>−3</a:t>
            </a:r>
            <a:r>
              <a:rPr lang="en-US" sz="1600" dirty="0"/>
              <a:t> , 1 mm</a:t>
            </a:r>
          </a:p>
          <a:p>
            <a:r>
              <a:rPr lang="en-US" sz="1600" dirty="0"/>
              <a:t>Pump is strong enough to tunnel ionize.</a:t>
            </a:r>
          </a:p>
          <a:p>
            <a:r>
              <a:rPr lang="en-US" sz="1600" dirty="0"/>
              <a:t>Guiding is not required.</a:t>
            </a:r>
          </a:p>
          <a:p>
            <a:endParaRPr lang="en-US" sz="1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42245"/>
            <a:ext cx="4516016" cy="432196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6E81D5A6-9A65-BD43-B24B-836B4996464A}"/>
              </a:ext>
            </a:extLst>
          </p:cNvPr>
          <p:cNvCxnSpPr>
            <a:cxnSpLocks/>
          </p:cNvCxnSpPr>
          <p:nvPr/>
        </p:nvCxnSpPr>
        <p:spPr>
          <a:xfrm>
            <a:off x="764245" y="2607183"/>
            <a:ext cx="3751772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DC22A100-7C07-0D46-8FDB-810C87545EDB}"/>
              </a:ext>
            </a:extLst>
          </p:cNvPr>
          <p:cNvCxnSpPr/>
          <p:nvPr/>
        </p:nvCxnSpPr>
        <p:spPr>
          <a:xfrm>
            <a:off x="4510494" y="2607183"/>
            <a:ext cx="0" cy="2605317"/>
          </a:xfrm>
          <a:prstGeom prst="line">
            <a:avLst/>
          </a:prstGeom>
          <a:ln w="254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5-Point Star 19">
            <a:extLst>
              <a:ext uri="{FF2B5EF4-FFF2-40B4-BE49-F238E27FC236}">
                <a16:creationId xmlns="" xmlns:a16="http://schemas.microsoft.com/office/drawing/2014/main" id="{8D6E719C-D994-8D47-A74E-7F642861C555}"/>
              </a:ext>
            </a:extLst>
          </p:cNvPr>
          <p:cNvSpPr/>
          <p:nvPr/>
        </p:nvSpPr>
        <p:spPr>
          <a:xfrm>
            <a:off x="4323183" y="2417287"/>
            <a:ext cx="353519" cy="361130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7F60E0AE-F33B-AE41-86B5-918E7C228755}"/>
              </a:ext>
            </a:extLst>
          </p:cNvPr>
          <p:cNvSpPr txBox="1"/>
          <p:nvPr/>
        </p:nvSpPr>
        <p:spPr>
          <a:xfrm>
            <a:off x="4077020" y="1726526"/>
            <a:ext cx="1085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</a:rPr>
              <a:t>Proposed</a:t>
            </a:r>
          </a:p>
          <a:p>
            <a:pPr algn="ctr"/>
            <a:r>
              <a:rPr lang="en-US" sz="1200" b="1" dirty="0">
                <a:solidFill>
                  <a:srgbClr val="FF0000"/>
                </a:solidFill>
              </a:rPr>
              <a:t>operating</a:t>
            </a:r>
          </a:p>
          <a:p>
            <a:pPr algn="ctr"/>
            <a:r>
              <a:rPr lang="en-US" sz="1200" b="1" dirty="0">
                <a:solidFill>
                  <a:srgbClr val="FF0000"/>
                </a:solidFill>
              </a:rPr>
              <a:t>point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15572" y="5836064"/>
            <a:ext cx="19223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gain length without collision</a:t>
            </a:r>
          </a:p>
          <a:p>
            <a:r>
              <a:rPr lang="en-US" sz="1100" dirty="0"/>
              <a:t>gain length with collision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180733" y="6160211"/>
            <a:ext cx="456235" cy="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180733" y="5975039"/>
            <a:ext cx="456235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974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Plasma Compression Simulations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87" y="4500361"/>
            <a:ext cx="8229600" cy="213843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3D fully nonlinear fluid simulations (</a:t>
            </a:r>
            <a:r>
              <a:rPr lang="en-US" dirty="0" err="1"/>
              <a:t>turboWAVE</a:t>
            </a:r>
            <a:r>
              <a:rPr lang="en-US" dirty="0"/>
              <a:t>)</a:t>
            </a:r>
          </a:p>
          <a:p>
            <a:r>
              <a:rPr lang="en-US" dirty="0"/>
              <a:t>Pump pulse parameters:</a:t>
            </a:r>
          </a:p>
          <a:p>
            <a:pPr lvl="1"/>
            <a:r>
              <a:rPr lang="en-US" dirty="0"/>
              <a:t>10.6 micron wavelength, 3.0 Joules, 3 </a:t>
            </a:r>
            <a:r>
              <a:rPr lang="en-US" dirty="0" err="1"/>
              <a:t>psec</a:t>
            </a:r>
            <a:endParaRPr lang="en-US" dirty="0"/>
          </a:p>
          <a:p>
            <a:r>
              <a:rPr lang="en-US" dirty="0"/>
              <a:t>Seed pulse parameters:</a:t>
            </a:r>
          </a:p>
          <a:p>
            <a:pPr lvl="1"/>
            <a:r>
              <a:rPr lang="en-US" dirty="0"/>
              <a:t>15.5 micron wavelength, </a:t>
            </a:r>
            <a:r>
              <a:rPr lang="en-US" dirty="0" err="1"/>
              <a:t>microjoule</a:t>
            </a:r>
            <a:r>
              <a:rPr lang="en-US" dirty="0"/>
              <a:t>, 50 </a:t>
            </a:r>
            <a:r>
              <a:rPr lang="en-US" dirty="0" err="1"/>
              <a:t>fsec</a:t>
            </a:r>
            <a:endParaRPr lang="en-US" dirty="0"/>
          </a:p>
          <a:p>
            <a:pPr lvl="1"/>
            <a:r>
              <a:rPr lang="en-US" b="1" dirty="0"/>
              <a:t>Results highly insensitive to seed parameters</a:t>
            </a:r>
          </a:p>
          <a:p>
            <a:r>
              <a:rPr lang="en-US" dirty="0"/>
              <a:t>Output pulse parameters:</a:t>
            </a:r>
          </a:p>
          <a:p>
            <a:pPr lvl="1"/>
            <a:r>
              <a:rPr lang="en-US" dirty="0"/>
              <a:t>15 micron wavelength, 0.7 Joules, 130 </a:t>
            </a:r>
            <a:r>
              <a:rPr lang="en-US" dirty="0" err="1"/>
              <a:t>fsec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18C593C-5DFF-3840-9128-8A7944A138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17979"/>
            <a:ext cx="3322570" cy="25116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866BD93-8830-4543-BBBA-315263C008A7}"/>
              </a:ext>
            </a:extLst>
          </p:cNvPr>
          <p:cNvSpPr txBox="1"/>
          <p:nvPr/>
        </p:nvSpPr>
        <p:spPr>
          <a:xfrm rot="1223079">
            <a:off x="3085030" y="1665649"/>
            <a:ext cx="5389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bg1"/>
                </a:solidFill>
              </a:rPr>
              <a:t>Signal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FED6AD8-F325-B540-8737-BDED52F90755}"/>
              </a:ext>
            </a:extLst>
          </p:cNvPr>
          <p:cNvSpPr txBox="1"/>
          <p:nvPr/>
        </p:nvSpPr>
        <p:spPr>
          <a:xfrm rot="1221973">
            <a:off x="654122" y="3300155"/>
            <a:ext cx="11169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>
                <a:solidFill>
                  <a:schemeClr val="bg1"/>
                </a:solidFill>
              </a:rPr>
              <a:t>Residual Pump</a:t>
            </a:r>
            <a:endParaRPr lang="en-US" sz="1000" dirty="0">
              <a:solidFill>
                <a:schemeClr val="bg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CDD49B30-9FF7-EB4F-9A08-043BEC2FA0B1}"/>
              </a:ext>
            </a:extLst>
          </p:cNvPr>
          <p:cNvCxnSpPr/>
          <p:nvPr/>
        </p:nvCxnSpPr>
        <p:spPr>
          <a:xfrm>
            <a:off x="3117582" y="1828192"/>
            <a:ext cx="449631" cy="17362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8A7770E2-0C28-A64B-83B5-F2AE88875809}"/>
              </a:ext>
            </a:extLst>
          </p:cNvPr>
          <p:cNvCxnSpPr/>
          <p:nvPr/>
        </p:nvCxnSpPr>
        <p:spPr>
          <a:xfrm flipH="1" flipV="1">
            <a:off x="856931" y="3156688"/>
            <a:ext cx="457200" cy="18637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49F4E1F-6602-484D-BE12-B46A8A1B9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7886" y="1164816"/>
            <a:ext cx="4189532" cy="313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9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Setup (schematic)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50A1E-8F19-F847-A1DD-A645F3DEC0E4}" type="datetime1">
              <a:rPr lang="en-US" smtClean="0"/>
              <a:t>11/15/18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ATF Users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DC34-D481-2744-812B-2FCD98088CBD}" type="slidenum">
              <a:rPr lang="en-US" smtClean="0"/>
              <a:t>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88494" y="1571634"/>
            <a:ext cx="335265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/>
              <a:t>Challenges: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Need a plasma source with V ~ 1mm</a:t>
            </a:r>
            <a:r>
              <a:rPr lang="en-US" sz="1600" baseline="30000" dirty="0"/>
              <a:t>3</a:t>
            </a:r>
            <a:r>
              <a:rPr lang="en-US" sz="1600" dirty="0"/>
              <a:t> and uniform density distribution.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Generation and transport of broadband femtosecond seed at 15 microns</a:t>
            </a:r>
          </a:p>
          <a:p>
            <a:r>
              <a:rPr lang="en-US" sz="1600" dirty="0"/>
              <a:t>	- Absorption bands in air</a:t>
            </a:r>
          </a:p>
          <a:p>
            <a:endParaRPr lang="en-US" sz="1600" dirty="0"/>
          </a:p>
          <a:p>
            <a:r>
              <a:rPr lang="en-US" sz="1600" u="sng" dirty="0"/>
              <a:t>Other major task: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 synchronized TW-class </a:t>
            </a:r>
            <a:r>
              <a:rPr lang="en-US" sz="1600" dirty="0" err="1"/>
              <a:t>Ti:Sapphire</a:t>
            </a:r>
            <a:r>
              <a:rPr lang="en-US" sz="1600" dirty="0"/>
              <a:t> laser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endParaRPr lang="en-US" sz="1600" dirty="0"/>
          </a:p>
        </p:txBody>
      </p:sp>
      <p:grpSp>
        <p:nvGrpSpPr>
          <p:cNvPr id="10" name="Group 9"/>
          <p:cNvGrpSpPr/>
          <p:nvPr/>
        </p:nvGrpSpPr>
        <p:grpSpPr>
          <a:xfrm>
            <a:off x="250508" y="2280641"/>
            <a:ext cx="4726844" cy="2866858"/>
            <a:chOff x="250508" y="2319005"/>
            <a:chExt cx="4726844" cy="2866858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FDD59E89-F493-D347-A22D-9F95C82E32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0508" y="2319005"/>
              <a:ext cx="4680584" cy="2866858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4431326" y="4271962"/>
              <a:ext cx="511553" cy="1790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398347" y="4205102"/>
              <a:ext cx="57900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f ~ 5 m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2960610" y="3918973"/>
            <a:ext cx="287748" cy="370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71088" y="3918973"/>
            <a:ext cx="5437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Plasma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0509" y="4166739"/>
            <a:ext cx="1974744" cy="6226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66317" y="4168987"/>
            <a:ext cx="947376" cy="562707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Frequency conversion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172649" y="4471682"/>
            <a:ext cx="893668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19373" y="4604899"/>
            <a:ext cx="406627" cy="0"/>
          </a:xfrm>
          <a:prstGeom prst="line">
            <a:avLst/>
          </a:prstGeom>
          <a:ln>
            <a:solidFill>
              <a:schemeClr val="tx1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07400" y="3847790"/>
            <a:ext cx="95891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err="1"/>
              <a:t>Ti:S</a:t>
            </a:r>
            <a:endParaRPr lang="en-US" sz="1100" dirty="0"/>
          </a:p>
          <a:p>
            <a:pPr algn="ctr"/>
            <a:r>
              <a:rPr lang="en-US" sz="1100" dirty="0"/>
              <a:t>10 – 100 </a:t>
            </a:r>
            <a:r>
              <a:rPr lang="en-US" sz="1100" dirty="0" err="1"/>
              <a:t>mJ</a:t>
            </a:r>
            <a:endParaRPr lang="en-US" sz="1100" dirty="0"/>
          </a:p>
          <a:p>
            <a:pPr algn="ctr"/>
            <a:r>
              <a:rPr lang="en-US" sz="1100" dirty="0"/>
              <a:t>&lt; 100 fs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1133378" y="3580728"/>
            <a:ext cx="406627" cy="0"/>
          </a:xfrm>
          <a:prstGeom prst="line">
            <a:avLst/>
          </a:prstGeom>
          <a:ln>
            <a:solidFill>
              <a:schemeClr val="tx1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68257" y="3105273"/>
            <a:ext cx="8451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/>
              <a:t>Seed</a:t>
            </a:r>
          </a:p>
          <a:p>
            <a:pPr algn="ctr"/>
            <a:r>
              <a:rPr lang="el-GR" sz="1100" dirty="0"/>
              <a:t>λ</a:t>
            </a:r>
            <a:r>
              <a:rPr lang="en-US" sz="1100" dirty="0"/>
              <a:t> = 15 </a:t>
            </a:r>
            <a:r>
              <a:rPr lang="el-GR" sz="1100" dirty="0"/>
              <a:t>μ</a:t>
            </a:r>
            <a:r>
              <a:rPr lang="en-US" sz="1100" dirty="0"/>
              <a:t>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50266" y="4333182"/>
            <a:ext cx="1079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w</a:t>
            </a:r>
            <a:r>
              <a:rPr lang="en-US" sz="1200" baseline="-25000" dirty="0"/>
              <a:t>0</a:t>
            </a:r>
            <a:r>
              <a:rPr lang="en-US" sz="1200" dirty="0"/>
              <a:t> = 500 µm</a:t>
            </a:r>
          </a:p>
          <a:p>
            <a:pPr algn="ctr"/>
            <a:r>
              <a:rPr lang="en-US" sz="1200" dirty="0"/>
              <a:t>(at focus)</a:t>
            </a:r>
          </a:p>
        </p:txBody>
      </p:sp>
    </p:spTree>
    <p:extLst>
      <p:ext uri="{BB962C8B-B14F-4D97-AF65-F5344CB8AC3E}">
        <p14:creationId xmlns:p14="http://schemas.microsoft.com/office/powerpoint/2010/main" val="3690178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042370" y="1440486"/>
            <a:ext cx="3131807" cy="2639214"/>
            <a:chOff x="1061963" y="1460079"/>
            <a:chExt cx="3131807" cy="263921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1963" y="1460079"/>
              <a:ext cx="3131807" cy="2639214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978797" y="1913735"/>
              <a:ext cx="5243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air</a:t>
              </a:r>
            </a:p>
          </p:txBody>
        </p:sp>
      </p:grpSp>
      <p:sp>
        <p:nvSpPr>
          <p:cNvPr id="13" name="Title 7"/>
          <p:cNvSpPr>
            <a:spLocks noGrp="1"/>
          </p:cNvSpPr>
          <p:nvPr>
            <p:ph type="title"/>
          </p:nvPr>
        </p:nvSpPr>
        <p:spPr>
          <a:xfrm>
            <a:off x="457200" y="40749"/>
            <a:ext cx="7670800" cy="887895"/>
          </a:xfrm>
        </p:spPr>
        <p:txBody>
          <a:bodyPr/>
          <a:lstStyle/>
          <a:p>
            <a:r>
              <a:rPr lang="en-US" dirty="0"/>
              <a:t>Generating broadband, femtosecond seed with two-color laser filamentation in air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5874" y="1492756"/>
            <a:ext cx="2615716" cy="204026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8567" y="4186745"/>
            <a:ext cx="2732322" cy="22205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51292" y="990265"/>
            <a:ext cx="38790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K. Y. Kim et al., Opt. Express 15, 4577 (2007);</a:t>
            </a:r>
          </a:p>
          <a:p>
            <a:r>
              <a:rPr lang="en-US" sz="1400" dirty="0"/>
              <a:t>T. I. Oh et al., New J. Phys. 15, 075002 (2013)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998678" y="1294525"/>
            <a:ext cx="0" cy="2743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606051" y="1045922"/>
            <a:ext cx="9028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/>
              <a:t>λ</a:t>
            </a:r>
            <a:r>
              <a:rPr lang="en-US" sz="1200" dirty="0"/>
              <a:t> = 15 </a:t>
            </a:r>
            <a:r>
              <a:rPr lang="el-GR" sz="1200" dirty="0"/>
              <a:t>μ</a:t>
            </a:r>
            <a:r>
              <a:rPr lang="en-US" sz="1200" dirty="0"/>
              <a:t>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30303" y="3928348"/>
            <a:ext cx="428758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Tunneling-ionized electrons produce a net drift current under symmetry-broken optical field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Max efficiency when 1</a:t>
            </a:r>
            <a:r>
              <a:rPr lang="el-GR" sz="1600" dirty="0"/>
              <a:t>ω</a:t>
            </a:r>
            <a:r>
              <a:rPr lang="en-US" sz="1600" dirty="0"/>
              <a:t> and 2</a:t>
            </a:r>
            <a:r>
              <a:rPr lang="el-GR" sz="1600" dirty="0"/>
              <a:t>ω</a:t>
            </a:r>
            <a:r>
              <a:rPr lang="en-US" sz="1600" dirty="0"/>
              <a:t> are 90˚ out of phase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Broadband emission (THz - LWIR) with center frequency </a:t>
            </a:r>
            <a:r>
              <a:rPr lang="el-GR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ω</a:t>
            </a:r>
            <a:r>
              <a:rPr lang="en-US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 ~ 2</a:t>
            </a:r>
            <a:r>
              <a:rPr lang="el-GR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π</a:t>
            </a:r>
            <a:r>
              <a:rPr lang="en-US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l-GR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τ</a:t>
            </a:r>
            <a:r>
              <a:rPr lang="en-US" sz="1600" baseline="-25000" dirty="0">
                <a:latin typeface="Calibri" panose="020F0502020204030204" pitchFamily="34" charset="0"/>
                <a:cs typeface="Times New Roman" panose="02020603050405020304" pitchFamily="18" charset="0"/>
              </a:rPr>
              <a:t>pump</a:t>
            </a:r>
            <a:endParaRPr lang="en-U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126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Seed Generation Methods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217142"/>
            <a:ext cx="8229600" cy="2801965"/>
          </a:xfrm>
        </p:spPr>
        <p:txBody>
          <a:bodyPr/>
          <a:lstStyle/>
          <a:p>
            <a:r>
              <a:rPr lang="en-US" dirty="0" smtClean="0"/>
              <a:t>OPA and DFG combination</a:t>
            </a:r>
          </a:p>
          <a:p>
            <a:pPr lvl="1"/>
            <a:r>
              <a:rPr lang="en-US" dirty="0" smtClean="0"/>
              <a:t>Expensive ~ 100K, but known reliable method</a:t>
            </a:r>
          </a:p>
          <a:p>
            <a:r>
              <a:rPr lang="en-US" dirty="0" smtClean="0"/>
              <a:t>Optical Rectification</a:t>
            </a:r>
          </a:p>
          <a:p>
            <a:pPr lvl="1"/>
            <a:r>
              <a:rPr lang="en-US" dirty="0" smtClean="0"/>
              <a:t>NRL experience, D.F. Gordon, Opt. Expr. 14, 6813 (2006)</a:t>
            </a:r>
          </a:p>
          <a:p>
            <a:pPr lvl="1"/>
            <a:r>
              <a:rPr lang="en-US" dirty="0" smtClean="0"/>
              <a:t>Required liquid helium cooled bolometer to see signal (</a:t>
            </a:r>
            <a:r>
              <a:rPr lang="en-US" dirty="0" err="1" smtClean="0"/>
              <a:t>nJ</a:t>
            </a:r>
            <a:r>
              <a:rPr lang="en-US" dirty="0" smtClean="0"/>
              <a:t>?)</a:t>
            </a:r>
          </a:p>
          <a:p>
            <a:r>
              <a:rPr lang="en-US" dirty="0" smtClean="0"/>
              <a:t>Use electron beam</a:t>
            </a:r>
          </a:p>
          <a:p>
            <a:pPr lvl="1"/>
            <a:r>
              <a:rPr lang="en-US" dirty="0" smtClean="0"/>
              <a:t>Coherent transition radiation, etc.</a:t>
            </a:r>
          </a:p>
          <a:p>
            <a:pPr lvl="1"/>
            <a:r>
              <a:rPr lang="en-US" dirty="0" smtClean="0"/>
              <a:t>However, bunch length perhaps too long.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942A6-2148-1444-AE9B-74B000EA264D}" type="datetime1">
              <a:rPr lang="en-US" smtClean="0"/>
              <a:t>11/15/18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ATF Users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DC34-D481-2744-812B-2FCD98088CB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424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83893" y="1438908"/>
            <a:ext cx="9050773" cy="2746329"/>
            <a:chOff x="55903" y="1103403"/>
            <a:chExt cx="9050773" cy="2746329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2"/>
            <a:srcRect r="41561" b="68365"/>
            <a:stretch/>
          </p:blipFill>
          <p:spPr bwMode="auto">
            <a:xfrm>
              <a:off x="55903" y="1103403"/>
              <a:ext cx="9050773" cy="2746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tangle 11"/>
            <p:cNvSpPr/>
            <p:nvPr/>
          </p:nvSpPr>
          <p:spPr>
            <a:xfrm>
              <a:off x="5952931" y="2920481"/>
              <a:ext cx="1707502" cy="559837"/>
            </a:xfrm>
            <a:prstGeom prst="rect">
              <a:avLst/>
            </a:prstGeom>
            <a:solidFill>
              <a:schemeClr val="accent3">
                <a:alpha val="34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CO</a:t>
              </a:r>
              <a:r>
                <a:rPr lang="en-US" sz="1600" b="1" baseline="-25000" dirty="0"/>
                <a:t>2</a:t>
              </a:r>
              <a:r>
                <a:rPr lang="en-US" sz="1600" b="1" dirty="0"/>
                <a:t> laser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684100" y="2920481"/>
              <a:ext cx="811244" cy="559837"/>
            </a:xfrm>
            <a:prstGeom prst="rect">
              <a:avLst/>
            </a:prstGeom>
            <a:solidFill>
              <a:srgbClr val="92D050">
                <a:alpha val="3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Exp.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64158" y="3148275"/>
              <a:ext cx="1228536" cy="425349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/>
                <a:t>Ti:S</a:t>
              </a:r>
              <a:endParaRPr lang="en-US" b="1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353200" y="4580934"/>
            <a:ext cx="6864764" cy="19543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Expected parameters</a:t>
            </a:r>
          </a:p>
          <a:p>
            <a:pPr marL="742950" lvl="1" indent="-285750">
              <a:spcAft>
                <a:spcPts val="600"/>
              </a:spcAft>
              <a:buFontTx/>
              <a:buChar char="-"/>
            </a:pPr>
            <a:r>
              <a:rPr lang="en-US" sz="1600" dirty="0"/>
              <a:t>Energy: 15 </a:t>
            </a:r>
            <a:r>
              <a:rPr lang="en-US" sz="1600" dirty="0" err="1"/>
              <a:t>mJ</a:t>
            </a:r>
            <a:r>
              <a:rPr lang="en-US" sz="1600" dirty="0"/>
              <a:t> (with 1</a:t>
            </a:r>
            <a:r>
              <a:rPr lang="en-US" sz="1600" baseline="30000" dirty="0"/>
              <a:t>st</a:t>
            </a:r>
            <a:r>
              <a:rPr lang="en-US" sz="1600" dirty="0"/>
              <a:t> amp.); ~ 100 </a:t>
            </a:r>
            <a:r>
              <a:rPr lang="en-US" sz="1600" dirty="0" err="1"/>
              <a:t>mJ</a:t>
            </a:r>
            <a:r>
              <a:rPr lang="en-US" sz="1600" dirty="0"/>
              <a:t> (with 1</a:t>
            </a:r>
            <a:r>
              <a:rPr lang="en-US" sz="1600" baseline="30000" dirty="0"/>
              <a:t>st</a:t>
            </a:r>
            <a:r>
              <a:rPr lang="en-US" sz="1600" dirty="0"/>
              <a:t> and 2</a:t>
            </a:r>
            <a:r>
              <a:rPr lang="en-US" sz="1600" baseline="30000" dirty="0"/>
              <a:t>nd</a:t>
            </a:r>
            <a:r>
              <a:rPr lang="en-US" sz="1600" dirty="0"/>
              <a:t> amps.)</a:t>
            </a:r>
          </a:p>
          <a:p>
            <a:pPr marL="742950" lvl="1" indent="-285750">
              <a:spcAft>
                <a:spcPts val="600"/>
              </a:spcAft>
              <a:buFontTx/>
              <a:buChar char="-"/>
            </a:pPr>
            <a:r>
              <a:rPr lang="en-US" sz="1600" dirty="0"/>
              <a:t>Pulse duration: &lt; 100 fs after oscillator upgrade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Expand ATF’s capability</a:t>
            </a:r>
          </a:p>
          <a:p>
            <a:pPr marL="742950" lvl="1" indent="-285750">
              <a:spcAft>
                <a:spcPts val="600"/>
              </a:spcAft>
              <a:buFontTx/>
              <a:buChar char="-"/>
            </a:pPr>
            <a:r>
              <a:rPr lang="en-US" sz="1600" dirty="0"/>
              <a:t>Can serve as femtosecond probe for ATF users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endParaRPr lang="en-US" sz="1600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40749"/>
            <a:ext cx="7670800" cy="887895"/>
          </a:xfrm>
        </p:spPr>
        <p:txBody>
          <a:bodyPr/>
          <a:lstStyle/>
          <a:p>
            <a:r>
              <a:rPr lang="en-US" dirty="0"/>
              <a:t>The “strong field laser” (SFL) will be commissioned at ATF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099468" y="3387012"/>
            <a:ext cx="6018244" cy="0"/>
          </a:xfrm>
          <a:prstGeom prst="straightConnector1">
            <a:avLst/>
          </a:prstGeom>
          <a:ln w="50800">
            <a:solidFill>
              <a:srgbClr val="6600FF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111984" y="3387012"/>
            <a:ext cx="0" cy="335905"/>
          </a:xfrm>
          <a:prstGeom prst="line">
            <a:avLst/>
          </a:prstGeom>
          <a:ln w="50800">
            <a:solidFill>
              <a:srgbClr val="6600FF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478823" y="3539411"/>
            <a:ext cx="429209" cy="0"/>
          </a:xfrm>
          <a:prstGeom prst="straightConnector1">
            <a:avLst/>
          </a:prstGeom>
          <a:ln w="50800">
            <a:solidFill>
              <a:srgbClr val="6600FF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325079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RL PP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RL PPD">
      <a:majorFont>
        <a:latin typeface="Tahom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ahom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6700 Vugraf template 2015" id="{25A76590-5DC8-2C40-BD6B-4865211655A9}" vid="{9EBB2994-E097-C842-8B61-D22D7031799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6700-template</Template>
  <TotalTime>0</TotalTime>
  <Words>1656</Words>
  <Application>Microsoft Macintosh PowerPoint</Application>
  <PresentationFormat>On-screen Show (4:3)</PresentationFormat>
  <Paragraphs>280</Paragraphs>
  <Slides>23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Aileron SemiBold</vt:lpstr>
      <vt:lpstr>Arial</vt:lpstr>
      <vt:lpstr>Calibri</vt:lpstr>
      <vt:lpstr>ＭＳ Ｐゴシック</vt:lpstr>
      <vt:lpstr>Tahoma</vt:lpstr>
      <vt:lpstr>Times New Roman</vt:lpstr>
      <vt:lpstr>Wingdings</vt:lpstr>
      <vt:lpstr>Custom Design</vt:lpstr>
      <vt:lpstr>NRL PPD</vt:lpstr>
      <vt:lpstr>Plasma compression of terawatt long wavelength laser pulses Proposal#304309 Funding Status: ONR, Received</vt:lpstr>
      <vt:lpstr>Backward Raman amplifier pumped by ATF CO2 laser</vt:lpstr>
      <vt:lpstr>Plasma compression in LWIR is distinct from previous NIR efforts</vt:lpstr>
      <vt:lpstr>Parameter space for BRA using 10 µm pump radiation</vt:lpstr>
      <vt:lpstr>Plasma Compression Simulations</vt:lpstr>
      <vt:lpstr>Experimental Setup (schematic)</vt:lpstr>
      <vt:lpstr>Generating broadband, femtosecond seed with two-color laser filamentation in air</vt:lpstr>
      <vt:lpstr>Alternative Seed Generation Methods</vt:lpstr>
      <vt:lpstr>The “strong field laser” (SFL) will be commissioned at ATF</vt:lpstr>
      <vt:lpstr>Developing the plasma source</vt:lpstr>
      <vt:lpstr>A possible solution: “plasma vortex” device</vt:lpstr>
      <vt:lpstr>Plans: Major Milestones and Timeline (1)</vt:lpstr>
      <vt:lpstr>Plans: Major Milestones and Timeline (2)</vt:lpstr>
      <vt:lpstr>Electron beam requirements</vt:lpstr>
      <vt:lpstr>CO2 Laser Requirements</vt:lpstr>
      <vt:lpstr>2019 Experiment Time Estimates</vt:lpstr>
      <vt:lpstr>PowerPoint Presentation</vt:lpstr>
      <vt:lpstr>Parameter space for BRA using 800 nm pump radiation</vt:lpstr>
      <vt:lpstr>Some earlier BRA experiments max gain ~ 1000 (µJ  mJ)</vt:lpstr>
      <vt:lpstr>Possible limiting factors</vt:lpstr>
      <vt:lpstr>turboWAVE Fluid Simulations</vt:lpstr>
      <vt:lpstr>Example of 1D Fluid Simulation</vt:lpstr>
      <vt:lpstr>3D Fluid Simulation Result</vt:lpstr>
    </vt:vector>
  </TitlesOfParts>
  <Manager/>
  <Company/>
  <LinksUpToDate>false</LinksUpToDate>
  <SharedDoc>false</SharedDoc>
  <HyperlinkBase/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2018-08-16T14:02:14Z</dcterms:created>
  <dcterms:modified xsi:type="dcterms:W3CDTF">2018-11-15T12:59:26Z</dcterms:modified>
  <cp:category/>
</cp:coreProperties>
</file>