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62"/>
    <p:restoredTop sz="94694"/>
  </p:normalViewPr>
  <p:slideViewPr>
    <p:cSldViewPr snapToGrid="0" snapToObjects="1">
      <p:cViewPr>
        <p:scale>
          <a:sx n="120" d="100"/>
          <a:sy n="120" d="100"/>
        </p:scale>
        <p:origin x="-258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483614" cy="2387600"/>
          </a:xfrm>
        </p:spPr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ATF Users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i="1" dirty="0"/>
              <a:t>ATF </a:t>
            </a:r>
            <a:r>
              <a:rPr lang="en-US" b="1" i="1" dirty="0" smtClean="0"/>
              <a:t>Facility Updates</a:t>
            </a:r>
            <a:endParaRPr lang="en-US" b="1" i="1" dirty="0"/>
          </a:p>
          <a:p>
            <a:r>
              <a:rPr lang="en-US" b="1" i="1" dirty="0"/>
              <a:t>Chris </a:t>
            </a:r>
            <a:r>
              <a:rPr lang="en-US" b="1" i="1" dirty="0" smtClean="0"/>
              <a:t>Cullen</a:t>
            </a:r>
          </a:p>
          <a:p>
            <a:r>
              <a:rPr lang="en-US" b="1" i="1" dirty="0" smtClean="0"/>
              <a:t>ATF </a:t>
            </a:r>
            <a:r>
              <a:rPr lang="en-US" b="1" i="1" dirty="0"/>
              <a:t>Facility Engineer</a:t>
            </a:r>
          </a:p>
          <a:p>
            <a:r>
              <a:rPr lang="en-US" i="1" dirty="0"/>
              <a:t>November 14,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7D76D61-4938-4DEE-8894-6F9821AEC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9957" y="854009"/>
            <a:ext cx="6368878" cy="57858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C386F9-B49C-43BF-9F4E-E04E4C84FFA7}"/>
              </a:ext>
            </a:extLst>
          </p:cNvPr>
          <p:cNvSpPr txBox="1"/>
          <p:nvPr/>
        </p:nvSpPr>
        <p:spPr>
          <a:xfrm>
            <a:off x="5945160" y="1688059"/>
            <a:ext cx="8697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</a:rPr>
              <a:t>Plasma shutter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233DE017-3DE8-41CC-8488-F289708E28F0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2660062" y="1453239"/>
            <a:ext cx="1097281" cy="628242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60EE8A65-DF96-4FA2-A36F-A39287B78311}"/>
              </a:ext>
            </a:extLst>
          </p:cNvPr>
          <p:cNvCxnSpPr>
            <a:cxnSpLocks/>
            <a:endCxn id="57" idx="0"/>
          </p:cNvCxnSpPr>
          <p:nvPr/>
        </p:nvCxnSpPr>
        <p:spPr>
          <a:xfrm flipH="1">
            <a:off x="5486950" y="2056577"/>
            <a:ext cx="546387" cy="424075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9563AA8-D62E-49D9-B3C2-3F27B023B774}"/>
              </a:ext>
            </a:extLst>
          </p:cNvPr>
          <p:cNvSpPr txBox="1"/>
          <p:nvPr/>
        </p:nvSpPr>
        <p:spPr>
          <a:xfrm>
            <a:off x="1567544" y="5866824"/>
            <a:ext cx="194959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</a:rPr>
              <a:t>BL1 experimental chambers, ICS &amp; LWFA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F53CCCA-5B9E-4D06-9AC7-98272BB363E4}"/>
              </a:ext>
            </a:extLst>
          </p:cNvPr>
          <p:cNvSpPr txBox="1"/>
          <p:nvPr/>
        </p:nvSpPr>
        <p:spPr>
          <a:xfrm>
            <a:off x="1069770" y="1122379"/>
            <a:ext cx="1590292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</a:rPr>
              <a:t>Ion chamber, </a:t>
            </a:r>
            <a:r>
              <a:rPr lang="en-US" sz="1050" dirty="0">
                <a:solidFill>
                  <a:srgbClr val="00B050"/>
                </a:solidFill>
              </a:rPr>
              <a:t>existing experimental chamber</a:t>
            </a:r>
            <a:endParaRPr lang="en-US" sz="1600" dirty="0">
              <a:solidFill>
                <a:srgbClr val="00B050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C9400772-EB58-4172-A4AF-452EA22A67C6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3517138" y="5710829"/>
            <a:ext cx="1253644" cy="571494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1801575B-4CE6-4922-A6F0-09019AE2C3ED}"/>
              </a:ext>
            </a:extLst>
          </p:cNvPr>
          <p:cNvCxnSpPr>
            <a:cxnSpLocks/>
          </p:cNvCxnSpPr>
          <p:nvPr/>
        </p:nvCxnSpPr>
        <p:spPr>
          <a:xfrm flipV="1">
            <a:off x="3417697" y="4986201"/>
            <a:ext cx="119750" cy="83099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08A48547-6047-4288-868C-79B2208ED722}"/>
              </a:ext>
            </a:extLst>
          </p:cNvPr>
          <p:cNvSpPr/>
          <p:nvPr/>
        </p:nvSpPr>
        <p:spPr>
          <a:xfrm rot="1312390">
            <a:off x="4580437" y="2455054"/>
            <a:ext cx="1548076" cy="71117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Slide Number Placeholder 59">
            <a:extLst>
              <a:ext uri="{FF2B5EF4-FFF2-40B4-BE49-F238E27FC236}">
                <a16:creationId xmlns:a16="http://schemas.microsoft.com/office/drawing/2014/main" xmlns="" id="{D22AB641-D5E1-4262-B88D-182BBF918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58076" y="5625146"/>
            <a:ext cx="1600200" cy="273844"/>
          </a:xfrm>
        </p:spPr>
        <p:txBody>
          <a:bodyPr/>
          <a:lstStyle/>
          <a:p>
            <a:fld id="{DC34394F-4246-43AF-B315-0BF05F7E8E5E}" type="slidenum">
              <a:rPr lang="en-US" smtClean="0"/>
              <a:t>10</a:t>
            </a:fld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FD9BB51F-D222-45CD-A043-D3A8340265B3}"/>
              </a:ext>
            </a:extLst>
          </p:cNvPr>
          <p:cNvSpPr txBox="1"/>
          <p:nvPr/>
        </p:nvSpPr>
        <p:spPr>
          <a:xfrm>
            <a:off x="1069769" y="4986202"/>
            <a:ext cx="7349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EH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D54AB747-166A-45B8-8D65-52C90A87ED42}"/>
              </a:ext>
            </a:extLst>
          </p:cNvPr>
          <p:cNvSpPr txBox="1"/>
          <p:nvPr/>
        </p:nvSpPr>
        <p:spPr>
          <a:xfrm>
            <a:off x="6958176" y="1051650"/>
            <a:ext cx="973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FEL</a:t>
            </a:r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xmlns="" id="{3F29A786-9B0F-4888-81AB-6E58F480962C}"/>
              </a:ext>
            </a:extLst>
          </p:cNvPr>
          <p:cNvSpPr/>
          <p:nvPr/>
        </p:nvSpPr>
        <p:spPr>
          <a:xfrm rot="10800000">
            <a:off x="6914306" y="1456329"/>
            <a:ext cx="744529" cy="38189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xmlns="" id="{0103546A-F50E-4A45-8D9E-1B9CBA1F3D60}"/>
              </a:ext>
            </a:extLst>
          </p:cNvPr>
          <p:cNvSpPr/>
          <p:nvPr/>
        </p:nvSpPr>
        <p:spPr>
          <a:xfrm rot="20107693">
            <a:off x="1691754" y="5068212"/>
            <a:ext cx="474203" cy="38189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itle 5">
            <a:extLst>
              <a:ext uri="{FF2B5EF4-FFF2-40B4-BE49-F238E27FC236}">
                <a16:creationId xmlns:a16="http://schemas.microsoft.com/office/drawing/2014/main" xmlns="" id="{56AF96CF-F4C0-4306-AF5E-900AF2ED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15139"/>
            <a:ext cx="8328991" cy="1036512"/>
          </a:xfrm>
        </p:spPr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Vacuum Laser Transport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7D00EFFF-9776-4920-92E3-ADC572F36DB1}"/>
              </a:ext>
            </a:extLst>
          </p:cNvPr>
          <p:cNvCxnSpPr>
            <a:cxnSpLocks/>
          </p:cNvCxnSpPr>
          <p:nvPr/>
        </p:nvCxnSpPr>
        <p:spPr>
          <a:xfrm>
            <a:off x="5382666" y="4712806"/>
            <a:ext cx="0" cy="42237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A8C478D6-2315-4DD8-B7FB-DD6C211D8550}"/>
              </a:ext>
            </a:extLst>
          </p:cNvPr>
          <p:cNvCxnSpPr>
            <a:cxnSpLocks/>
          </p:cNvCxnSpPr>
          <p:nvPr/>
        </p:nvCxnSpPr>
        <p:spPr>
          <a:xfrm>
            <a:off x="4364531" y="3911174"/>
            <a:ext cx="683880" cy="339473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0B965A51-8428-4051-8D69-1A59C3ABADED}"/>
              </a:ext>
            </a:extLst>
          </p:cNvPr>
          <p:cNvCxnSpPr>
            <a:cxnSpLocks/>
          </p:cNvCxnSpPr>
          <p:nvPr/>
        </p:nvCxnSpPr>
        <p:spPr>
          <a:xfrm>
            <a:off x="2604887" y="3050826"/>
            <a:ext cx="1152456" cy="54190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C52FE34A-B5A5-4DEC-998A-76690166C261}"/>
              </a:ext>
            </a:extLst>
          </p:cNvPr>
          <p:cNvCxnSpPr>
            <a:cxnSpLocks/>
          </p:cNvCxnSpPr>
          <p:nvPr/>
        </p:nvCxnSpPr>
        <p:spPr>
          <a:xfrm>
            <a:off x="2389734" y="2480652"/>
            <a:ext cx="1" cy="316337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6B7201DC-CC4F-4EAB-9A88-CC6B70FDE88D}"/>
              </a:ext>
            </a:extLst>
          </p:cNvPr>
          <p:cNvCxnSpPr>
            <a:cxnSpLocks/>
          </p:cNvCxnSpPr>
          <p:nvPr/>
        </p:nvCxnSpPr>
        <p:spPr>
          <a:xfrm flipH="1">
            <a:off x="2850777" y="1688059"/>
            <a:ext cx="686670" cy="30979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CC689B29-0AB3-42EB-9C54-FE1F79152586}"/>
              </a:ext>
            </a:extLst>
          </p:cNvPr>
          <p:cNvCxnSpPr>
            <a:cxnSpLocks/>
          </p:cNvCxnSpPr>
          <p:nvPr/>
        </p:nvCxnSpPr>
        <p:spPr>
          <a:xfrm flipV="1">
            <a:off x="4449895" y="1735363"/>
            <a:ext cx="0" cy="64242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9EA1A8F5-E337-41A7-AD49-BC587EF22D72}"/>
              </a:ext>
            </a:extLst>
          </p:cNvPr>
          <p:cNvCxnSpPr>
            <a:cxnSpLocks/>
          </p:cNvCxnSpPr>
          <p:nvPr/>
        </p:nvCxnSpPr>
        <p:spPr>
          <a:xfrm flipH="1" flipV="1">
            <a:off x="3757343" y="2480653"/>
            <a:ext cx="353615" cy="170339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ED7F00EE-0F04-405C-B8D4-33293899DC5C}"/>
              </a:ext>
            </a:extLst>
          </p:cNvPr>
          <p:cNvCxnSpPr>
            <a:cxnSpLocks/>
          </p:cNvCxnSpPr>
          <p:nvPr/>
        </p:nvCxnSpPr>
        <p:spPr>
          <a:xfrm flipH="1" flipV="1">
            <a:off x="5048411" y="2704781"/>
            <a:ext cx="545566" cy="25357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118F65D4-FF5B-4D79-91CF-7EB877F4D181}"/>
              </a:ext>
            </a:extLst>
          </p:cNvPr>
          <p:cNvCxnSpPr>
            <a:cxnSpLocks/>
          </p:cNvCxnSpPr>
          <p:nvPr/>
        </p:nvCxnSpPr>
        <p:spPr>
          <a:xfrm flipV="1">
            <a:off x="5171355" y="3135087"/>
            <a:ext cx="422622" cy="29391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1B52B52F-2703-4BA4-A9DC-44801A44EE50}"/>
              </a:ext>
            </a:extLst>
          </p:cNvPr>
          <p:cNvCxnSpPr>
            <a:cxnSpLocks/>
          </p:cNvCxnSpPr>
          <p:nvPr/>
        </p:nvCxnSpPr>
        <p:spPr>
          <a:xfrm>
            <a:off x="4110958" y="4080910"/>
            <a:ext cx="0" cy="42237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653B7C6F-87AF-4EB0-8402-CA4F30DF0B7B}"/>
              </a:ext>
            </a:extLst>
          </p:cNvPr>
          <p:cNvCxnSpPr>
            <a:cxnSpLocks/>
          </p:cNvCxnSpPr>
          <p:nvPr/>
        </p:nvCxnSpPr>
        <p:spPr>
          <a:xfrm flipH="1">
            <a:off x="4580525" y="2671549"/>
            <a:ext cx="357793" cy="18057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181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C74C599D-6586-4AEE-A08F-FCB4052DF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8" y="0"/>
            <a:ext cx="8328991" cy="986832"/>
          </a:xfrm>
        </p:spPr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Vacuum Laser Transport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1026B4D3-775A-4EED-8C79-C34FAFB46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4255665"/>
            <a:ext cx="8328991" cy="1531057"/>
          </a:xfrm>
        </p:spPr>
        <p:txBody>
          <a:bodyPr/>
          <a:lstStyle/>
          <a:p>
            <a:r>
              <a:rPr lang="en-US" dirty="0"/>
              <a:t>Delivers high power CO</a:t>
            </a:r>
            <a:r>
              <a:rPr lang="en-US" baseline="-25000" dirty="0"/>
              <a:t>2</a:t>
            </a:r>
            <a:r>
              <a:rPr lang="en-US" dirty="0"/>
              <a:t> laser to BL1</a:t>
            </a:r>
          </a:p>
          <a:p>
            <a:r>
              <a:rPr lang="en-US" dirty="0"/>
              <a:t>Accommodates ICS &amp; LWFA chambers</a:t>
            </a:r>
          </a:p>
          <a:p>
            <a:r>
              <a:rPr lang="en-US" dirty="0"/>
              <a:t>Laser/e-beam experiments with plasma at BL1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48713B-8507-45B2-B661-E255CBAE9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0907CF-BA32-3B4C-8D33-FCC16E806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6" t="7928" r="12703" b="51171"/>
          <a:stretch/>
        </p:blipFill>
        <p:spPr>
          <a:xfrm>
            <a:off x="229219" y="986832"/>
            <a:ext cx="8586167" cy="305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45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BE2E19B-968A-B846-8515-98566D193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6" t="10450"/>
          <a:stretch/>
        </p:blipFill>
        <p:spPr>
          <a:xfrm>
            <a:off x="0" y="1983445"/>
            <a:ext cx="4660591" cy="398677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C74C599D-6586-4AEE-A08F-FCB4052DF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8" y="63493"/>
            <a:ext cx="8328991" cy="986832"/>
          </a:xfrm>
        </p:spPr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Vacuum Laser Transport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1026B4D3-775A-4EED-8C79-C34FAFB46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" y="1050325"/>
            <a:ext cx="8328991" cy="1121375"/>
          </a:xfrm>
        </p:spPr>
        <p:txBody>
          <a:bodyPr/>
          <a:lstStyle/>
          <a:p>
            <a:r>
              <a:rPr lang="en-US" dirty="0"/>
              <a:t>Also delivers high power CO</a:t>
            </a:r>
            <a:r>
              <a:rPr lang="en-US" baseline="-25000" dirty="0"/>
              <a:t>2</a:t>
            </a:r>
            <a:r>
              <a:rPr lang="en-US" dirty="0"/>
              <a:t> laser to the FEL room Ion chamber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48713B-8507-45B2-B661-E255CBAE9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F3048C-7232-4F1E-8668-0322B534390C}"/>
              </a:ext>
            </a:extLst>
          </p:cNvPr>
          <p:cNvSpPr txBox="1"/>
          <p:nvPr/>
        </p:nvSpPr>
        <p:spPr>
          <a:xfrm>
            <a:off x="95250" y="4725768"/>
            <a:ext cx="2105025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Plasma Shutter in FEL Room</a:t>
            </a:r>
          </a:p>
        </p:txBody>
      </p:sp>
      <p:pic>
        <p:nvPicPr>
          <p:cNvPr id="6" name="Picture 5" descr="A picture containing indoor, object&#10;&#10;Description generated with very high confidence">
            <a:extLst>
              <a:ext uri="{FF2B5EF4-FFF2-40B4-BE49-F238E27FC236}">
                <a16:creationId xmlns:a16="http://schemas.microsoft.com/office/drawing/2014/main" xmlns="" id="{4418F438-32E7-4ADF-9F80-B717015CBE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54" t="9306" r="9063" b="26379"/>
          <a:stretch/>
        </p:blipFill>
        <p:spPr>
          <a:xfrm>
            <a:off x="4743450" y="1983445"/>
            <a:ext cx="4400550" cy="3286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5F12F36-E263-4BDF-9A64-76E12BCDB922}"/>
              </a:ext>
            </a:extLst>
          </p:cNvPr>
          <p:cNvSpPr txBox="1"/>
          <p:nvPr/>
        </p:nvSpPr>
        <p:spPr>
          <a:xfrm>
            <a:off x="5891212" y="5270172"/>
            <a:ext cx="2105025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Ion Chamber in FEL Room</a:t>
            </a:r>
          </a:p>
        </p:txBody>
      </p:sp>
    </p:spTree>
    <p:extLst>
      <p:ext uri="{BB962C8B-B14F-4D97-AF65-F5344CB8AC3E}">
        <p14:creationId xmlns:p14="http://schemas.microsoft.com/office/powerpoint/2010/main" val="2965058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42D9DBC-F3B1-4972-90DD-21B9F970D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536" y="722042"/>
            <a:ext cx="8314278" cy="6046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0EBACB-B801-4A02-89DD-F721B3F42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1956"/>
          </a:xfrm>
        </p:spPr>
        <p:txBody>
          <a:bodyPr>
            <a:norm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Laser Transport Plan 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E44BC9-F2C5-4A09-A702-9ABC978A6701}"/>
              </a:ext>
            </a:extLst>
          </p:cNvPr>
          <p:cNvSpPr txBox="1"/>
          <p:nvPr/>
        </p:nvSpPr>
        <p:spPr>
          <a:xfrm>
            <a:off x="4955665" y="5710025"/>
            <a:ext cx="2034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Experimental Hall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F61E0EF-8AD3-4C30-A82C-D48CBB22E6E5}"/>
              </a:ext>
            </a:extLst>
          </p:cNvPr>
          <p:cNvSpPr txBox="1"/>
          <p:nvPr/>
        </p:nvSpPr>
        <p:spPr>
          <a:xfrm>
            <a:off x="3881917" y="1095162"/>
            <a:ext cx="1167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CO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 Main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D45DF29-FAC4-4AB2-A43A-D851BABFEBC3}"/>
              </a:ext>
            </a:extLst>
          </p:cNvPr>
          <p:cNvSpPr txBox="1"/>
          <p:nvPr/>
        </p:nvSpPr>
        <p:spPr>
          <a:xfrm>
            <a:off x="866692" y="1095162"/>
            <a:ext cx="1153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FEL Room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55C5204-0AC0-42FF-A5B0-E8CA16D84CC7}"/>
              </a:ext>
            </a:extLst>
          </p:cNvPr>
          <p:cNvSpPr txBox="1"/>
          <p:nvPr/>
        </p:nvSpPr>
        <p:spPr>
          <a:xfrm>
            <a:off x="6499050" y="1514129"/>
            <a:ext cx="1167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CO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 Amp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46E07CF-5E57-4055-8FB1-A75FB22E90D7}"/>
              </a:ext>
            </a:extLst>
          </p:cNvPr>
          <p:cNvSpPr txBox="1"/>
          <p:nvPr/>
        </p:nvSpPr>
        <p:spPr>
          <a:xfrm>
            <a:off x="4099164" y="2813650"/>
            <a:ext cx="1448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CO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 Laser Transport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752ED78-0B1D-4A00-A6AA-B85D2FB23628}"/>
              </a:ext>
            </a:extLst>
          </p:cNvPr>
          <p:cNvSpPr txBox="1"/>
          <p:nvPr/>
        </p:nvSpPr>
        <p:spPr>
          <a:xfrm>
            <a:off x="5291860" y="3963130"/>
            <a:ext cx="1362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Beamline 1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203B71A8-CD8A-4CFE-BE7A-672FFC1E1D05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2906468" y="3136816"/>
            <a:ext cx="1192696" cy="613572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62AB7B4C-5CB2-4404-8485-3783CCEF1530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3987580" y="4147796"/>
            <a:ext cx="1304280" cy="213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335EEAE5-2DA4-4617-8944-7F8F5AB4F353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3757492" y="3136816"/>
            <a:ext cx="341672" cy="592879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58610AF6-3AC6-4FBB-BB03-F2322BF2E1E6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2375808" y="2364567"/>
            <a:ext cx="1723356" cy="772249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9F880723-8836-4471-9674-044FA839D932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1836964" y="3136816"/>
            <a:ext cx="2262200" cy="676372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291B147B-1D01-473A-9D67-79C19C190585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1057524" y="2725153"/>
            <a:ext cx="3041640" cy="411663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54D47A0C-482B-4F8A-BB7C-7967C7C44018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1836964" y="2551400"/>
            <a:ext cx="2262200" cy="58541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xmlns="" id="{5ACA2619-BB56-49A9-B39E-755CF1AF2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5914" y="6356350"/>
            <a:ext cx="2133600" cy="365125"/>
          </a:xfrm>
        </p:spPr>
        <p:txBody>
          <a:bodyPr/>
          <a:lstStyle/>
          <a:p>
            <a:fld id="{DC34394F-4246-43AF-B315-0BF05F7E8E5E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Down Arrow 2"/>
          <p:cNvSpPr/>
          <p:nvPr/>
        </p:nvSpPr>
        <p:spPr>
          <a:xfrm>
            <a:off x="1586178" y="4147795"/>
            <a:ext cx="250785" cy="3764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37072" y="5318674"/>
            <a:ext cx="2950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Capability for potential expansion to BL2 exists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077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31946B-FC17-4ADC-92B1-DF42BE635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Laser Safety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5C6390-3F64-4D8B-8181-AF993B891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Fault </a:t>
            </a:r>
            <a:r>
              <a:rPr lang="en-US" dirty="0"/>
              <a:t>studies at higher power have </a:t>
            </a:r>
            <a:r>
              <a:rPr lang="en-US" dirty="0" smtClean="0"/>
              <a:t>been conducted</a:t>
            </a:r>
          </a:p>
          <a:p>
            <a:r>
              <a:rPr lang="en-US" dirty="0" smtClean="0"/>
              <a:t>Fault </a:t>
            </a:r>
            <a:r>
              <a:rPr lang="en-US" dirty="0"/>
              <a:t>conditions at higher power generate x-rays</a:t>
            </a:r>
          </a:p>
          <a:p>
            <a:r>
              <a:rPr lang="en-US" dirty="0"/>
              <a:t>New safety requirements are necessary for fault conditions</a:t>
            </a:r>
          </a:p>
          <a:p>
            <a:pPr lvl="1"/>
            <a:r>
              <a:rPr lang="en-US" dirty="0" smtClean="0"/>
              <a:t>A shielding </a:t>
            </a:r>
            <a:r>
              <a:rPr lang="en-US" dirty="0"/>
              <a:t>and operation plan is being developed </a:t>
            </a:r>
            <a:r>
              <a:rPr lang="en-US" dirty="0" smtClean="0"/>
              <a:t>(ATF &amp; RSC) to </a:t>
            </a:r>
            <a:r>
              <a:rPr lang="en-US" dirty="0"/>
              <a:t>safely deliver high power beam while maintaining operational efficiency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515662-9AC3-4FA3-95A3-FBB8612AC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61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CB7E7C-6157-40EF-AECE-56F7E2693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399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Going Forward, Planned </a:t>
            </a:r>
            <a:r>
              <a:rPr lang="en-US" sz="3600" dirty="0" smtClean="0"/>
              <a:t>Improvements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DE73C0-FA5E-41D3-B7AB-C52B30224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Stable seed oscillator for UED has been ordered</a:t>
            </a:r>
          </a:p>
          <a:p>
            <a:r>
              <a:rPr lang="en-US" sz="2600" dirty="0" smtClean="0"/>
              <a:t>NLPC subscale proof </a:t>
            </a:r>
            <a:r>
              <a:rPr lang="en-US" sz="2600" dirty="0"/>
              <a:t>of concept demonstrator</a:t>
            </a:r>
          </a:p>
          <a:p>
            <a:r>
              <a:rPr lang="en-US" sz="2600" dirty="0" smtClean="0"/>
              <a:t>Extended vacuum transport to include a flexible </a:t>
            </a:r>
            <a:r>
              <a:rPr lang="en-US" sz="2600" dirty="0"/>
              <a:t>polarization adjustment for CO</a:t>
            </a:r>
            <a:r>
              <a:rPr lang="en-US" sz="2600" baseline="-25000" dirty="0"/>
              <a:t>2</a:t>
            </a:r>
            <a:r>
              <a:rPr lang="en-US" sz="2600" dirty="0"/>
              <a:t> laser </a:t>
            </a:r>
            <a:r>
              <a:rPr lang="en-US" sz="2600" dirty="0" smtClean="0"/>
              <a:t>transport</a:t>
            </a:r>
          </a:p>
          <a:p>
            <a:r>
              <a:rPr lang="en-US" sz="2600" dirty="0" smtClean="0"/>
              <a:t>Integrated differential pumping on BL1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B18DB8-2508-4246-AF3B-0407E125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86F8-FB2C-4FAC-B8AB-DFA12F07EC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38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5737" y="1867923"/>
            <a:ext cx="3601940" cy="2362171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70C0"/>
                </a:solidFill>
              </a:rPr>
              <a:t>Thank You!</a:t>
            </a:r>
            <a:br>
              <a:rPr lang="en-US" sz="4800" dirty="0" smtClean="0">
                <a:solidFill>
                  <a:srgbClr val="0070C0"/>
                </a:solidFill>
              </a:rPr>
            </a:br>
            <a:r>
              <a:rPr lang="en-US" sz="4800" dirty="0">
                <a:solidFill>
                  <a:srgbClr val="0070C0"/>
                </a:solidFill>
              </a:rPr>
              <a:t/>
            </a:r>
            <a:br>
              <a:rPr lang="en-US" sz="4800" dirty="0">
                <a:solidFill>
                  <a:srgbClr val="0070C0"/>
                </a:solidFill>
              </a:rPr>
            </a:br>
            <a:r>
              <a:rPr lang="en-US" sz="4800" dirty="0" smtClean="0">
                <a:solidFill>
                  <a:srgbClr val="0070C0"/>
                </a:solidFill>
              </a:rPr>
              <a:t>Questions?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58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FAF7CB-8E0C-4AB1-BDF8-3F3F395A9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75879E33-75C7-48CE-BC8D-1220DDFF8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UED </a:t>
            </a:r>
            <a:r>
              <a:rPr lang="en-US" dirty="0" smtClean="0"/>
              <a:t>Updates</a:t>
            </a:r>
            <a:endParaRPr lang="en-US" dirty="0"/>
          </a:p>
          <a:p>
            <a:r>
              <a:rPr lang="en-US" dirty="0"/>
              <a:t>ATF EH 2017/2018 Comparison</a:t>
            </a:r>
          </a:p>
          <a:p>
            <a:r>
              <a:rPr lang="en-US" dirty="0"/>
              <a:t>ATF EH Status</a:t>
            </a:r>
          </a:p>
          <a:p>
            <a:r>
              <a:rPr lang="en-US" dirty="0"/>
              <a:t>Beamline 1</a:t>
            </a:r>
          </a:p>
          <a:p>
            <a:r>
              <a:rPr lang="en-US" dirty="0"/>
              <a:t>Beamline 2</a:t>
            </a:r>
          </a:p>
          <a:p>
            <a:r>
              <a:rPr lang="en-US" dirty="0"/>
              <a:t>Experimental Hall Shielding</a:t>
            </a:r>
          </a:p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Laser Transport</a:t>
            </a:r>
          </a:p>
          <a:p>
            <a:r>
              <a:rPr lang="en-US" dirty="0"/>
              <a:t>Going Forward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22E7FE5-4841-49D7-9380-E71E3246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86F8-FB2C-4FAC-B8AB-DFA12F07EC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32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3BE538-1B09-564D-BC99-737253BAF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UED </a:t>
            </a:r>
            <a:r>
              <a:rPr lang="en-US" dirty="0" smtClean="0"/>
              <a:t>Updates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B2ED0A-D514-E44A-B76D-A2CBD420A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Gun cathode re-polished</a:t>
            </a:r>
          </a:p>
          <a:p>
            <a:r>
              <a:rPr lang="en-US" dirty="0" smtClean="0"/>
              <a:t>Improved vacuum</a:t>
            </a:r>
          </a:p>
          <a:p>
            <a:r>
              <a:rPr lang="en-US" dirty="0" smtClean="0"/>
              <a:t>HVAC system connected to new B912 chilled water distribution system, ample capacity</a:t>
            </a:r>
          </a:p>
          <a:p>
            <a:r>
              <a:rPr lang="en-US" dirty="0"/>
              <a:t>UED Cleanroom operating on new high capacity chilled water supply</a:t>
            </a:r>
          </a:p>
          <a:p>
            <a:pPr lvl="1"/>
            <a:r>
              <a:rPr lang="en-US" dirty="0"/>
              <a:t>Previous dedicated chiller in place as backup </a:t>
            </a:r>
            <a:r>
              <a:rPr lang="en-US" dirty="0" smtClean="0"/>
              <a:t>unit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D687D9C-D83E-BC42-8108-F3EDD8316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8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0CAFB1C1-8601-4B0C-A386-EFF4754239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1999" y="2672894"/>
            <a:ext cx="4385559" cy="2831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0ED57E-5960-4CCE-98A7-B908D2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087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ATF Experimental Hall Reconfiguration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3D9E5F8-A69A-4257-9DCE-289D6A28FB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3026" r="11807"/>
          <a:stretch/>
        </p:blipFill>
        <p:spPr>
          <a:xfrm>
            <a:off x="0" y="2638072"/>
            <a:ext cx="4417097" cy="2840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A5876F-D5B3-460A-8D19-87B4B8FD88DB}"/>
              </a:ext>
            </a:extLst>
          </p:cNvPr>
          <p:cNvSpPr txBox="1"/>
          <p:nvPr/>
        </p:nvSpPr>
        <p:spPr>
          <a:xfrm>
            <a:off x="5777616" y="1115363"/>
            <a:ext cx="24362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FY18 Configuration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1CA0C9-0521-4558-B3CD-CBA9A51CB043}"/>
              </a:ext>
            </a:extLst>
          </p:cNvPr>
          <p:cNvSpPr txBox="1"/>
          <p:nvPr/>
        </p:nvSpPr>
        <p:spPr>
          <a:xfrm>
            <a:off x="1038498" y="1115364"/>
            <a:ext cx="24362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FY17 Configuration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30E797F-3EEF-463C-9C82-4CAB23A503BC}"/>
              </a:ext>
            </a:extLst>
          </p:cNvPr>
          <p:cNvSpPr txBox="1"/>
          <p:nvPr/>
        </p:nvSpPr>
        <p:spPr>
          <a:xfrm>
            <a:off x="3262365" y="2013195"/>
            <a:ext cx="5682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BL1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8A483FAE-D8D9-4A9F-A922-12CA3ADA8411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5891350" y="2613359"/>
            <a:ext cx="230693" cy="85575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DA610250-9A1D-4FAF-9ABE-9A0B457DF365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3371306" y="2313277"/>
            <a:ext cx="175177" cy="115583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DB6121A-7EC3-416C-82AE-2E4BB1A00879}"/>
              </a:ext>
            </a:extLst>
          </p:cNvPr>
          <p:cNvSpPr txBox="1"/>
          <p:nvPr/>
        </p:nvSpPr>
        <p:spPr>
          <a:xfrm>
            <a:off x="653143" y="5565778"/>
            <a:ext cx="13498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20° Leg of BL2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17955718-E671-4A56-89EE-3FE7C765EB5B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6252430" y="4325438"/>
            <a:ext cx="1036644" cy="124392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34FEA36D-FB1F-40B1-812F-3FF76DD1FD73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1328057" y="4070714"/>
            <a:ext cx="206829" cy="149506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8A0AF40-6CE7-48FD-9F5A-9EE739FED126}"/>
              </a:ext>
            </a:extLst>
          </p:cNvPr>
          <p:cNvSpPr txBox="1"/>
          <p:nvPr/>
        </p:nvSpPr>
        <p:spPr>
          <a:xfrm>
            <a:off x="5607232" y="2313277"/>
            <a:ext cx="5682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BL1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5F4DB69-59AE-45AA-BE5B-0A8123F2DC0A}"/>
              </a:ext>
            </a:extLst>
          </p:cNvPr>
          <p:cNvSpPr txBox="1"/>
          <p:nvPr/>
        </p:nvSpPr>
        <p:spPr>
          <a:xfrm>
            <a:off x="6583679" y="5569360"/>
            <a:ext cx="14107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20° Leg of BL2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431CDDD-B547-4D2F-8533-CF54CEFFB3CC}"/>
              </a:ext>
            </a:extLst>
          </p:cNvPr>
          <p:cNvSpPr txBox="1"/>
          <p:nvPr/>
        </p:nvSpPr>
        <p:spPr>
          <a:xfrm>
            <a:off x="431075" y="2204119"/>
            <a:ext cx="16502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Labyrinth/Shielding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1EE0DB3-41E9-438C-BBC1-3D70C7C3E6E6}"/>
              </a:ext>
            </a:extLst>
          </p:cNvPr>
          <p:cNvSpPr txBox="1"/>
          <p:nvPr/>
        </p:nvSpPr>
        <p:spPr>
          <a:xfrm>
            <a:off x="4196443" y="2036278"/>
            <a:ext cx="16949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Labyrinth/Shielding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CE1FBFBB-86FA-4AD7-90CE-7BE70A36FA99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548640" y="2504201"/>
            <a:ext cx="707572" cy="79945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E8067A25-51AA-4919-8C35-C00ACFCC7CB2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5043896" y="2336360"/>
            <a:ext cx="57095" cy="107475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xmlns="" id="{66CD9EDE-7FB1-43F0-B29C-26302C09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86F8-FB2C-4FAC-B8AB-DFA12F07EC3F}" type="slidenum">
              <a:rPr lang="en-US" smtClean="0"/>
              <a:t>4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F6AB069-98B3-4257-B52A-969516DB33E9}"/>
              </a:ext>
            </a:extLst>
          </p:cNvPr>
          <p:cNvSpPr txBox="1"/>
          <p:nvPr/>
        </p:nvSpPr>
        <p:spPr>
          <a:xfrm>
            <a:off x="6276945" y="2059164"/>
            <a:ext cx="1342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Inverse Compton Scattering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EB941D8-BCB9-4ABD-835D-47113297559F}"/>
              </a:ext>
            </a:extLst>
          </p:cNvPr>
          <p:cNvSpPr txBox="1"/>
          <p:nvPr/>
        </p:nvSpPr>
        <p:spPr>
          <a:xfrm>
            <a:off x="7631919" y="2060953"/>
            <a:ext cx="981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Laser Wakefield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D681F818-B428-409B-A55C-ECE4E6B9C86B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6383653" y="2520829"/>
            <a:ext cx="564369" cy="105298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372C9D12-B460-4234-B7B3-482F299F1830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7219784" y="2522618"/>
            <a:ext cx="903009" cy="88849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BE10D1A9-2620-2740-BFF5-298ED4B8ED48}"/>
              </a:ext>
            </a:extLst>
          </p:cNvPr>
          <p:cNvCxnSpPr>
            <a:cxnSpLocks/>
          </p:cNvCxnSpPr>
          <p:nvPr/>
        </p:nvCxnSpPr>
        <p:spPr>
          <a:xfrm flipV="1">
            <a:off x="5339880" y="4155832"/>
            <a:ext cx="478647" cy="14783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FC576B6-9A3F-F145-9EDC-30A62429A54B}"/>
              </a:ext>
            </a:extLst>
          </p:cNvPr>
          <p:cNvSpPr txBox="1"/>
          <p:nvPr/>
        </p:nvSpPr>
        <p:spPr>
          <a:xfrm>
            <a:off x="4619334" y="5634206"/>
            <a:ext cx="14107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Straight Extension</a:t>
            </a:r>
          </a:p>
        </p:txBody>
      </p:sp>
    </p:spTree>
    <p:extLst>
      <p:ext uri="{BB962C8B-B14F-4D97-AF65-F5344CB8AC3E}">
        <p14:creationId xmlns:p14="http://schemas.microsoft.com/office/powerpoint/2010/main" val="95103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xmlns="" id="{03B88CEB-22F2-44C0-802D-53BF1E5251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451738"/>
            <a:ext cx="9157915" cy="3192077"/>
          </a:xfr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xmlns="" id="{465AD05E-E7B1-4E84-8101-94DF3FCC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1"/>
            <a:ext cx="8328991" cy="550190"/>
          </a:xfrm>
        </p:spPr>
        <p:txBody>
          <a:bodyPr>
            <a:normAutofit fontScale="90000"/>
          </a:bodyPr>
          <a:lstStyle/>
          <a:p>
            <a:r>
              <a:rPr lang="en-US" dirty="0"/>
              <a:t>ATF Experimental Hall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D9F0F3-8F3A-47AC-8AC7-0A2AB143D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5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4DCE059-148D-6848-9F2D-0063DE08DA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49696" y="3880612"/>
            <a:ext cx="9144000" cy="29773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E6F18D-E94F-46AF-8869-753F9FCAB3EB}"/>
              </a:ext>
            </a:extLst>
          </p:cNvPr>
          <p:cNvSpPr txBox="1"/>
          <p:nvPr/>
        </p:nvSpPr>
        <p:spPr>
          <a:xfrm>
            <a:off x="3735765" y="3244334"/>
            <a:ext cx="1573078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Nov 2017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1DA7F7-3627-482A-B30F-293DC05AAE12}"/>
              </a:ext>
            </a:extLst>
          </p:cNvPr>
          <p:cNvSpPr txBox="1"/>
          <p:nvPr/>
        </p:nvSpPr>
        <p:spPr>
          <a:xfrm>
            <a:off x="3891080" y="6370270"/>
            <a:ext cx="1573078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Nov 2018</a:t>
            </a:r>
          </a:p>
        </p:txBody>
      </p:sp>
    </p:spTree>
    <p:extLst>
      <p:ext uri="{BB962C8B-B14F-4D97-AF65-F5344CB8AC3E}">
        <p14:creationId xmlns:p14="http://schemas.microsoft.com/office/powerpoint/2010/main" val="362308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B1830E71-902E-4E51-8BC9-8FC573830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Hall Status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701C58E-36CC-4F22-AEC8-DED04901D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6</a:t>
            </a:fld>
            <a:endParaRPr lang="en-US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xmlns="" id="{7DE5BB23-E6F7-41E3-A3B6-585AE3D0F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shielding in place</a:t>
            </a:r>
          </a:p>
          <a:p>
            <a:r>
              <a:rPr lang="en-US" dirty="0"/>
              <a:t>BL2 is fully operational</a:t>
            </a:r>
          </a:p>
          <a:p>
            <a:r>
              <a:rPr lang="en-US" dirty="0"/>
              <a:t>BL1 serving ICS and LWFA chambers</a:t>
            </a:r>
          </a:p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vacuum laser transport </a:t>
            </a:r>
            <a:r>
              <a:rPr lang="en-US" dirty="0" smtClean="0"/>
              <a:t>installed and connected to the LWFA 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82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B73234F0-BF97-46AD-A660-E1196FB1D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1"/>
            <a:ext cx="8328991" cy="923660"/>
          </a:xfrm>
        </p:spPr>
        <p:txBody>
          <a:bodyPr/>
          <a:lstStyle/>
          <a:p>
            <a:r>
              <a:rPr lang="en-US" dirty="0"/>
              <a:t>Beamline 1 Improvements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B7C35ACF-8BC1-4487-AC63-0D09DF497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7" y="1003042"/>
            <a:ext cx="8328991" cy="2415430"/>
          </a:xfrm>
        </p:spPr>
        <p:txBody>
          <a:bodyPr/>
          <a:lstStyle/>
          <a:p>
            <a:r>
              <a:rPr lang="en-US" dirty="0"/>
              <a:t>Simultaneously accommodates LWFA and ICS experiments</a:t>
            </a:r>
          </a:p>
          <a:p>
            <a:r>
              <a:rPr lang="en-US" dirty="0"/>
              <a:t>Integrated differential pumping </a:t>
            </a:r>
            <a:r>
              <a:rPr lang="en-US" dirty="0" smtClean="0"/>
              <a:t>system in progress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033D75C-44AB-4697-8E6A-BFB47E359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3F6129-9E71-9E4F-97AA-43172F6C1B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80" t="20901" r="13640" b="38790"/>
          <a:stretch/>
        </p:blipFill>
        <p:spPr>
          <a:xfrm>
            <a:off x="215630" y="2580089"/>
            <a:ext cx="8570563" cy="4214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144197-2155-4647-9670-3B7CD3D75C64}"/>
              </a:ext>
            </a:extLst>
          </p:cNvPr>
          <p:cNvSpPr txBox="1"/>
          <p:nvPr/>
        </p:nvSpPr>
        <p:spPr>
          <a:xfrm>
            <a:off x="2626963" y="4317958"/>
            <a:ext cx="883403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4852CF-B864-46E8-96FE-275A6CAB2CF7}"/>
              </a:ext>
            </a:extLst>
          </p:cNvPr>
          <p:cNvSpPr txBox="1"/>
          <p:nvPr/>
        </p:nvSpPr>
        <p:spPr>
          <a:xfrm>
            <a:off x="6104986" y="4317958"/>
            <a:ext cx="883403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LWFA</a:t>
            </a:r>
          </a:p>
        </p:txBody>
      </p:sp>
    </p:spTree>
    <p:extLst>
      <p:ext uri="{BB962C8B-B14F-4D97-AF65-F5344CB8AC3E}">
        <p14:creationId xmlns:p14="http://schemas.microsoft.com/office/powerpoint/2010/main" val="705793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B73234F0-BF97-46AD-A660-E1196FB1D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8" y="59600"/>
            <a:ext cx="8328991" cy="1325563"/>
          </a:xfrm>
        </p:spPr>
        <p:txBody>
          <a:bodyPr/>
          <a:lstStyle/>
          <a:p>
            <a:r>
              <a:rPr lang="en-US" dirty="0"/>
              <a:t>Beamline 2 Improvements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B7C35ACF-8BC1-4487-AC63-0D09DF497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" y="1047609"/>
            <a:ext cx="8328991" cy="218035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Straight </a:t>
            </a:r>
            <a:r>
              <a:rPr lang="en-US" dirty="0"/>
              <a:t>extension allows measurement of longitudinal distribution (footprint) of electron bunch</a:t>
            </a:r>
          </a:p>
          <a:p>
            <a:r>
              <a:rPr lang="en-US" dirty="0"/>
              <a:t>Additional quadrupoles allow improved imaging</a:t>
            </a:r>
          </a:p>
          <a:p>
            <a:r>
              <a:rPr lang="en-US" dirty="0" smtClean="0"/>
              <a:t>Reconfigured to take advantage of x-band cavity</a:t>
            </a:r>
          </a:p>
          <a:p>
            <a:r>
              <a:rPr lang="en-US" dirty="0" smtClean="0"/>
              <a:t>Leg </a:t>
            </a:r>
            <a:r>
              <a:rPr lang="en-US" dirty="0"/>
              <a:t>orientation mirrored 20° to increase floor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033D75C-44AB-4697-8E6A-BFB47E359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CABB25-9285-464C-834B-525AA327E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0" t="11580" r="7667" b="14908"/>
          <a:stretch/>
        </p:blipFill>
        <p:spPr>
          <a:xfrm>
            <a:off x="1834708" y="3446943"/>
            <a:ext cx="5177481" cy="32874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5E482B-2C60-494E-B6E4-98507CFC7E4C}"/>
              </a:ext>
            </a:extLst>
          </p:cNvPr>
          <p:cNvSpPr txBox="1"/>
          <p:nvPr/>
        </p:nvSpPr>
        <p:spPr>
          <a:xfrm>
            <a:off x="7309292" y="5042140"/>
            <a:ext cx="1216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Straight Extension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BA3AD5-A089-42FB-993B-430617A9D545}"/>
              </a:ext>
            </a:extLst>
          </p:cNvPr>
          <p:cNvSpPr txBox="1"/>
          <p:nvPr/>
        </p:nvSpPr>
        <p:spPr>
          <a:xfrm>
            <a:off x="1" y="4829144"/>
            <a:ext cx="1537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Quadrupoles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514002D2-9AA9-4664-80B4-9342E9A920C2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537605" y="5013810"/>
            <a:ext cx="751508" cy="55831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D45A82BE-E388-47D1-AA2E-124FEC97E82F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5222929" y="5145437"/>
            <a:ext cx="2086363" cy="21986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459FB70F-1D87-8048-83FE-AACAC3F68B5C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1489185" y="3981838"/>
            <a:ext cx="1539765" cy="103197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7A9A103-22B9-2646-B966-0E3A2AFE0D01}"/>
              </a:ext>
            </a:extLst>
          </p:cNvPr>
          <p:cNvSpPr txBox="1"/>
          <p:nvPr/>
        </p:nvSpPr>
        <p:spPr>
          <a:xfrm>
            <a:off x="357808" y="3797172"/>
            <a:ext cx="1131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20° Leg</a:t>
            </a:r>
          </a:p>
        </p:txBody>
      </p:sp>
    </p:spTree>
    <p:extLst>
      <p:ext uri="{BB962C8B-B14F-4D97-AF65-F5344CB8AC3E}">
        <p14:creationId xmlns:p14="http://schemas.microsoft.com/office/powerpoint/2010/main" val="162618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BC86E4ED-71F1-4367-AA0D-FD991719F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0506"/>
            <a:ext cx="9144000" cy="82894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ATF EH Shielding Configuration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76F6572-4078-485D-BB37-7EF76E068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4557" y="4886460"/>
            <a:ext cx="4063873" cy="617934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/>
              <a:t>FY18 shielding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951B4DA-0B8E-4A7B-9AC9-7724411E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86F8-FB2C-4FAC-B8AB-DFA12F07EC3F}" type="slidenum">
              <a:rPr lang="en-US" smtClean="0"/>
              <a:t>9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67146820-28E0-4E94-A5CE-B7A9BED438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" y="1719680"/>
            <a:ext cx="4470722" cy="3337960"/>
          </a:xfrm>
          <a:prstGeom prst="rect">
            <a:avLst/>
          </a:prstGeom>
        </p:spPr>
      </p:pic>
      <p:pic>
        <p:nvPicPr>
          <p:cNvPr id="8" name="Content Placeholder 7" descr="A picture containing indoor, building, floor, ceiling&#10;&#10;Description generated with very high confidence">
            <a:extLst>
              <a:ext uri="{FF2B5EF4-FFF2-40B4-BE49-F238E27FC236}">
                <a16:creationId xmlns:a16="http://schemas.microsoft.com/office/drawing/2014/main" xmlns="" id="{476620FA-9198-4873-B8C4-0E6CE3D4028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93386" y="1719680"/>
            <a:ext cx="4450613" cy="3337960"/>
          </a:xfr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xmlns="" id="{9B25CDBC-76D1-4A6B-BE39-10594E7385FC}"/>
              </a:ext>
            </a:extLst>
          </p:cNvPr>
          <p:cNvSpPr txBox="1">
            <a:spLocks/>
          </p:cNvSpPr>
          <p:nvPr/>
        </p:nvSpPr>
        <p:spPr>
          <a:xfrm>
            <a:off x="372089" y="4886460"/>
            <a:ext cx="4063873" cy="6179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FY17 shielding 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87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NL_PPT_Template_Update_2018" id="{46157873-5E33-154A-842E-91B7BD99CC32}" vid="{319E15CB-F710-7D41-B73E-697C834693F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</TotalTime>
  <Words>408</Words>
  <Application>Microsoft Office PowerPoint</Application>
  <PresentationFormat>On-screen Show (4:3)</PresentationFormat>
  <Paragraphs>103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21st ATF Users Meeting</vt:lpstr>
      <vt:lpstr>Topics</vt:lpstr>
      <vt:lpstr>UED Updates</vt:lpstr>
      <vt:lpstr>ATF Experimental Hall Reconfiguration</vt:lpstr>
      <vt:lpstr>ATF Experimental Hall</vt:lpstr>
      <vt:lpstr>Experimental Hall Status</vt:lpstr>
      <vt:lpstr>Beamline 1 Improvements</vt:lpstr>
      <vt:lpstr>Beamline 2 Improvements</vt:lpstr>
      <vt:lpstr>ATF EH Shielding Configuration</vt:lpstr>
      <vt:lpstr>CO2 Vacuum Laser Transport</vt:lpstr>
      <vt:lpstr>CO2 Vacuum Laser Transport</vt:lpstr>
      <vt:lpstr>CO2 Vacuum Laser Transport</vt:lpstr>
      <vt:lpstr>CO2 Laser Transport Plan View</vt:lpstr>
      <vt:lpstr>CO2 Laser Safety Requirements</vt:lpstr>
      <vt:lpstr>Going Forward, Planned Improvements</vt:lpstr>
      <vt:lpstr>Thank You!  Questions?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 Abramowitz</dc:creator>
  <cp:lastModifiedBy>Cullen, Christian</cp:lastModifiedBy>
  <cp:revision>14</cp:revision>
  <cp:lastPrinted>2018-11-13T22:52:33Z</cp:lastPrinted>
  <dcterms:created xsi:type="dcterms:W3CDTF">2018-01-31T21:41:27Z</dcterms:created>
  <dcterms:modified xsi:type="dcterms:W3CDTF">2018-11-14T13:10:26Z</dcterms:modified>
</cp:coreProperties>
</file>