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4" r:id="rId1"/>
  </p:sldMasterIdLst>
  <p:notesMasterIdLst>
    <p:notesMasterId r:id="rId7"/>
  </p:notesMasterIdLst>
  <p:sldIdLst>
    <p:sldId id="288" r:id="rId2"/>
    <p:sldId id="364" r:id="rId3"/>
    <p:sldId id="357" r:id="rId4"/>
    <p:sldId id="358" r:id="rId5"/>
    <p:sldId id="366" r:id="rId6"/>
  </p:sldIdLst>
  <p:sldSz cx="9144000" cy="5715000" type="screen16x1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3399"/>
    <a:srgbClr val="3333CC"/>
    <a:srgbClr val="CFCBB3"/>
    <a:srgbClr val="CBC7AF"/>
    <a:srgbClr val="DDD9C4"/>
    <a:srgbClr val="DDA890"/>
    <a:srgbClr val="C7A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8"/>
    <p:restoredTop sz="95028" autoAdjust="0"/>
  </p:normalViewPr>
  <p:slideViewPr>
    <p:cSldViewPr snapToGrid="0" snapToObjects="1">
      <p:cViewPr varScale="1">
        <p:scale>
          <a:sx n="146" d="100"/>
          <a:sy n="146" d="100"/>
        </p:scale>
        <p:origin x="2784" y="10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31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2B5D17-B5D5-4E80-8827-A5759C337A6B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E6BA24-C3FC-4E33-B1ED-8D81D9ADC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0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</p:spPr>
        <p:txBody>
          <a:bodyPr anchor="ctr"/>
          <a:lstStyle>
            <a:lvl1pPr>
              <a:defRPr sz="3374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6"/>
            <a:ext cx="7886700" cy="1250156"/>
          </a:xfrm>
        </p:spPr>
        <p:txBody>
          <a:bodyPr>
            <a:normAutofit/>
          </a:bodyPr>
          <a:lstStyle>
            <a:lvl1pPr marL="0" indent="0">
              <a:buNone/>
              <a:defRPr lang="en-US" sz="2250" b="0" i="0" kern="120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25709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196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29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3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4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5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799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67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81" y="89481"/>
            <a:ext cx="5218114" cy="51335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283700"/>
            <a:ext cx="9144000" cy="4180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59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49">
              <a:solidFill>
                <a:prstClr val="white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4" b="28778"/>
          <a:stretch/>
        </p:blipFill>
        <p:spPr>
          <a:xfrm>
            <a:off x="0" y="5375430"/>
            <a:ext cx="2232349" cy="2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59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195922" y="268639"/>
            <a:ext cx="5836696" cy="67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61781" y="1069258"/>
            <a:ext cx="8827477" cy="422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="1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200150" indent="-285750">
              <a:buFont typeface="Arial" panose="020B0604020202020204" pitchFamily="34" charset="0"/>
              <a:buChar char="•"/>
              <a:defRPr sz="20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164869" y="5323615"/>
            <a:ext cx="1909464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78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374" y="258097"/>
            <a:ext cx="7827495" cy="7101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35" y="1151861"/>
            <a:ext cx="8738633" cy="39956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9235" y="956932"/>
            <a:ext cx="8738633" cy="0"/>
          </a:xfrm>
          <a:prstGeom prst="line">
            <a:avLst/>
          </a:prstGeom>
          <a:ln>
            <a:gradFill flip="none" rotWithShape="1">
              <a:gsLst>
                <a:gs pos="0">
                  <a:schemeClr val="bg2">
                    <a:lumMod val="10000"/>
                  </a:schemeClr>
                </a:gs>
                <a:gs pos="100000">
                  <a:srgbClr val="FF6600"/>
                </a:gs>
                <a:gs pos="50000">
                  <a:srgbClr val="0000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1" y="91534"/>
            <a:ext cx="857532" cy="8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496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0723"/>
            <a:ext cx="7834868" cy="71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233" y="1157999"/>
            <a:ext cx="4275617" cy="39894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157999"/>
            <a:ext cx="4275617" cy="39894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8523" y="314802"/>
            <a:ext cx="184731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9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49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9235" y="956932"/>
            <a:ext cx="8738633" cy="0"/>
          </a:xfrm>
          <a:prstGeom prst="line">
            <a:avLst/>
          </a:prstGeom>
          <a:ln>
            <a:gradFill flip="none" rotWithShape="1">
              <a:gsLst>
                <a:gs pos="0">
                  <a:schemeClr val="bg2">
                    <a:lumMod val="10000"/>
                  </a:schemeClr>
                </a:gs>
                <a:gs pos="100000">
                  <a:srgbClr val="FF6600"/>
                </a:gs>
                <a:gs pos="50000">
                  <a:srgbClr val="0000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7911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374" y="206477"/>
            <a:ext cx="7728154" cy="697497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69258"/>
            <a:ext cx="4629150" cy="3814954"/>
          </a:xfrm>
        </p:spPr>
        <p:txBody>
          <a:bodyPr/>
          <a:lstStyle>
            <a:lvl1pPr>
              <a:defRPr sz="1799"/>
            </a:lvl1pPr>
            <a:lvl2pPr>
              <a:defRPr sz="1574"/>
            </a:lvl2pPr>
            <a:lvl3pPr>
              <a:defRPr sz="1349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069258"/>
            <a:ext cx="2949178" cy="3821565"/>
          </a:xfrm>
        </p:spPr>
        <p:txBody>
          <a:bodyPr/>
          <a:lstStyle>
            <a:lvl1pPr marL="0" indent="0">
              <a:buNone/>
              <a:defRPr sz="900"/>
            </a:lvl1pPr>
            <a:lvl2pPr marL="257098" indent="0">
              <a:buNone/>
              <a:defRPr sz="788"/>
            </a:lvl2pPr>
            <a:lvl3pPr marL="514196" indent="0">
              <a:buNone/>
              <a:defRPr sz="675"/>
            </a:lvl3pPr>
            <a:lvl4pPr marL="771293" indent="0">
              <a:buNone/>
              <a:defRPr sz="563"/>
            </a:lvl4pPr>
            <a:lvl5pPr marL="1028392" indent="0">
              <a:buNone/>
              <a:defRPr sz="563"/>
            </a:lvl5pPr>
            <a:lvl6pPr marL="1285490" indent="0">
              <a:buNone/>
              <a:defRPr sz="563"/>
            </a:lvl6pPr>
            <a:lvl7pPr marL="1542587" indent="0">
              <a:buNone/>
              <a:defRPr sz="563"/>
            </a:lvl7pPr>
            <a:lvl8pPr marL="1799685" indent="0">
              <a:buNone/>
              <a:defRPr sz="563"/>
            </a:lvl8pPr>
            <a:lvl9pPr marL="2056783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3435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076" y="280218"/>
            <a:ext cx="7878318" cy="6754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095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4618" y="258097"/>
            <a:ext cx="7783249" cy="677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877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796" y="221225"/>
            <a:ext cx="7617617" cy="7295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932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4520542" y="-3067506"/>
            <a:ext cx="648930" cy="7403372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23134" y="-1618798"/>
            <a:ext cx="2557924" cy="828919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946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18" y="287593"/>
            <a:ext cx="7783249" cy="6475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3734"/>
            <a:ext cx="4040188" cy="533135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3593"/>
            <a:ext cx="4040188" cy="355154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53734"/>
            <a:ext cx="4041775" cy="533135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3593"/>
            <a:ext cx="4041775" cy="355154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73205" y="5455013"/>
            <a:ext cx="384041" cy="292629"/>
          </a:xfrm>
          <a:prstGeom prst="rect">
            <a:avLst/>
          </a:prstGeom>
        </p:spPr>
        <p:txBody>
          <a:bodyPr/>
          <a:lstStyle/>
          <a:p>
            <a:fld id="{72EF9860-8603-409B-835A-253B863DC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865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83700"/>
            <a:ext cx="9144000" cy="4180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59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49">
              <a:solidFill>
                <a:prstClr val="white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4618" y="258097"/>
            <a:ext cx="7783249" cy="677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4" b="28778"/>
          <a:stretch/>
        </p:blipFill>
        <p:spPr>
          <a:xfrm>
            <a:off x="0" y="5375430"/>
            <a:ext cx="2232349" cy="234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4777" y="5423018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i="0" kern="1200" dirty="0" smtClean="0">
                <a:solidFill>
                  <a:prstClr val="white"/>
                </a:solidFill>
                <a:latin typeface="Arial" pitchFamily="34" charset="0"/>
                <a:ea typeface="Helvetica Neue Thin" charset="0"/>
                <a:cs typeface="Arial" pitchFamily="34" charset="0"/>
              </a:rPr>
              <a:t>Section 04-</a:t>
            </a:r>
            <a:fld id="{C1CF0994-7115-534D-9BA3-6D57ADA9E4ED}" type="slidenum">
              <a:rPr lang="en-US" sz="900" b="0" i="0" kern="1200" smtClean="0">
                <a:solidFill>
                  <a:prstClr val="white"/>
                </a:solidFill>
                <a:latin typeface="Arial" pitchFamily="34" charset="0"/>
                <a:ea typeface="Helvetica Neue Thin" charset="0"/>
                <a:cs typeface="Arial" pitchFamily="34" charset="0"/>
              </a:rPr>
              <a:t>‹#›</a:t>
            </a:fld>
            <a:endParaRPr lang="en-US" sz="900" b="0" i="0" kern="1200" dirty="0">
              <a:solidFill>
                <a:prstClr val="white"/>
              </a:solidFill>
              <a:latin typeface="Arial" pitchFamily="34" charset="0"/>
              <a:ea typeface="Helvetica Neue Thin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1" y="91534"/>
            <a:ext cx="857532" cy="84363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39235" y="956932"/>
            <a:ext cx="8738633" cy="0"/>
          </a:xfrm>
          <a:prstGeom prst="line">
            <a:avLst/>
          </a:prstGeom>
          <a:ln>
            <a:gradFill flip="none" rotWithShape="1">
              <a:gsLst>
                <a:gs pos="0">
                  <a:schemeClr val="bg2">
                    <a:lumMod val="10000"/>
                  </a:schemeClr>
                </a:gs>
                <a:gs pos="100000">
                  <a:srgbClr val="FF6600"/>
                </a:gs>
                <a:gs pos="50000">
                  <a:srgbClr val="0000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9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196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1pPr>
    </p:titleStyle>
    <p:bodyStyle>
      <a:lvl1pPr marL="128549" indent="-128549" algn="l" defTabSz="514196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4" b="0" i="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1pPr>
      <a:lvl2pPr marL="385647" indent="-128549" algn="l" defTabSz="514196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49" b="0" i="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2pPr>
      <a:lvl3pPr marL="642745" indent="-128549" algn="l" defTabSz="514196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b="0" i="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3pPr>
      <a:lvl4pPr marL="899843" indent="-128549" algn="l" defTabSz="514196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b="0" i="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4pPr>
      <a:lvl5pPr marL="1156940" indent="-128549" algn="l" defTabSz="514196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b="0" i="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5pPr>
      <a:lvl6pPr marL="1414038" indent="-128549" algn="l" defTabSz="514196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136" indent="-128549" algn="l" defTabSz="514196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234" indent="-128549" algn="l" defTabSz="514196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332" indent="-128549" algn="l" defTabSz="514196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19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098" algn="l" defTabSz="51419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196" algn="l" defTabSz="51419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293" algn="l" defTabSz="51419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392" algn="l" defTabSz="51419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490" algn="l" defTabSz="51419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587" algn="l" defTabSz="51419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685" algn="l" defTabSz="51419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6783" algn="l" defTabSz="51419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86328"/>
            <a:ext cx="7886700" cy="2377281"/>
          </a:xfrm>
        </p:spPr>
        <p:txBody>
          <a:bodyPr anchor="t"/>
          <a:lstStyle/>
          <a:p>
            <a:pPr algn="ctr"/>
            <a:r>
              <a:rPr lang="en-US" dirty="0" smtClean="0"/>
              <a:t>Measurements and Calibration of a Deep Dielectric Charge Monitoring Sensor for the Europa Clipper Mission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304157"/>
            <a:ext cx="7886700" cy="125015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Wousik Kim (JPL), John Goldsten &amp; Zach Yokley (APL)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57013" y="3097217"/>
            <a:ext cx="3674692" cy="914192"/>
            <a:chOff x="2572284" y="5349875"/>
            <a:chExt cx="3674692" cy="914192"/>
          </a:xfrm>
        </p:grpSpPr>
        <p:sp>
          <p:nvSpPr>
            <p:cNvPr id="5" name="TextBox 4"/>
            <p:cNvSpPr txBox="1"/>
            <p:nvPr/>
          </p:nvSpPr>
          <p:spPr>
            <a:xfrm>
              <a:off x="4354730" y="5366465"/>
              <a:ext cx="1892246" cy="876941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i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</a:t>
              </a:r>
              <a:r>
                <a:rPr lang="en-US" sz="2000" b="1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ATF </a:t>
              </a:r>
              <a:endParaRPr lang="en-US" sz="20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i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 </a:t>
              </a:r>
              <a:r>
                <a:rPr lang="en-US" sz="2000" b="1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  <a:endParaRPr lang="en-US" sz="2000" b="1" i="1" dirty="0" smtClean="0">
                <a:solidFill>
                  <a:srgbClr val="00B0F0"/>
                </a:solidFill>
                <a:effectLst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2284" y="5349875"/>
              <a:ext cx="1782444" cy="914192"/>
            </a:xfrm>
            <a:prstGeom prst="rect">
              <a:avLst/>
            </a:prstGeom>
          </p:spPr>
        </p:pic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2043454A-F5B2-5548-969D-580466435CA7}"/>
              </a:ext>
            </a:extLst>
          </p:cNvPr>
          <p:cNvSpPr txBox="1"/>
          <p:nvPr/>
        </p:nvSpPr>
        <p:spPr>
          <a:xfrm>
            <a:off x="2001201" y="4156729"/>
            <a:ext cx="543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2019 ATF Users Meeting: Experiment Completion Report</a:t>
            </a:r>
          </a:p>
        </p:txBody>
      </p:sp>
    </p:spTree>
    <p:extLst>
      <p:ext uri="{BB962C8B-B14F-4D97-AF65-F5344CB8AC3E}">
        <p14:creationId xmlns:p14="http://schemas.microsoft.com/office/powerpoint/2010/main" val="28989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8" y="973883"/>
            <a:ext cx="8949826" cy="397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150374" y="258097"/>
            <a:ext cx="7827495" cy="7101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Mission Challenges – Scientific Case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03925" y="5028836"/>
            <a:ext cx="8786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L/V: Launch Vehicle, VGA: Venus Gravity Assist, JOI: Jovian Orbit Insertion, TID: Total Ionizing Dose, RDF: Radiation Design Factor, </a:t>
            </a:r>
            <a:r>
              <a:rPr lang="en-US" sz="1000" dirty="0" err="1" smtClean="0"/>
              <a:t>iESD</a:t>
            </a:r>
            <a:r>
              <a:rPr lang="en-US" sz="1000" dirty="0" smtClean="0"/>
              <a:t>: internal </a:t>
            </a:r>
            <a:r>
              <a:rPr lang="en-US" sz="1000" dirty="0" err="1" smtClean="0"/>
              <a:t>ElectroStatic</a:t>
            </a:r>
            <a:r>
              <a:rPr lang="en-US" sz="1000" dirty="0" smtClean="0"/>
              <a:t> Discharge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990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Experimental Setup</a:t>
            </a:r>
            <a:endParaRPr lang="en-US" sz="2800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75858" y="952167"/>
            <a:ext cx="5546028" cy="4327496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pulsed</a:t>
            </a:r>
            <a:r>
              <a:rPr lang="en-US" sz="1600" dirty="0" smtClean="0"/>
              <a:t>, mono-energetic electron beam </a:t>
            </a:r>
            <a:r>
              <a:rPr lang="en-US" sz="1600" dirty="0" smtClean="0"/>
              <a:t>of 40-60 MeV was used.</a:t>
            </a:r>
            <a:endParaRPr lang="en-US" sz="1600" dirty="0" smtClean="0"/>
          </a:p>
          <a:p>
            <a:r>
              <a:rPr lang="en-US" sz="1600" dirty="0" smtClean="0"/>
              <a:t>Two motion stages allow charge stack and degraders to be moved in and out of electron beam</a:t>
            </a:r>
            <a:endParaRPr lang="en-US" sz="1600" dirty="0"/>
          </a:p>
          <a:p>
            <a:r>
              <a:rPr lang="en-US" sz="1600" dirty="0" smtClean="0"/>
              <a:t>Degraders form low-energy tail as a way to exercise all three plates</a:t>
            </a:r>
          </a:p>
          <a:p>
            <a:r>
              <a:rPr lang="en-US" sz="1600" dirty="0" smtClean="0"/>
              <a:t>Stepped degrader provides three positions: “none”, “thin” and “thick”</a:t>
            </a:r>
          </a:p>
        </p:txBody>
      </p:sp>
      <p:pic>
        <p:nvPicPr>
          <p:cNvPr id="27" name="Picture 2" descr="C:\Users\goldsjo1\Desktop\Brookhaven\chamber setup pictures\100_08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t="20598" r="13929"/>
          <a:stretch/>
        </p:blipFill>
        <p:spPr bwMode="auto">
          <a:xfrm>
            <a:off x="5721886" y="1063480"/>
            <a:ext cx="3377208" cy="32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399636" y="4488706"/>
            <a:ext cx="20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ATF</a:t>
            </a:r>
            <a:r>
              <a:rPr lang="en-US" dirty="0" smtClean="0"/>
              <a:t> </a:t>
            </a:r>
            <a:r>
              <a:rPr lang="en-US" dirty="0" smtClean="0"/>
              <a:t>Chamber Setup</a:t>
            </a:r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7"/>
          <a:stretch/>
        </p:blipFill>
        <p:spPr bwMode="auto">
          <a:xfrm>
            <a:off x="2400266" y="3045343"/>
            <a:ext cx="3348418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1"/>
          <p:cNvSpPr txBox="1">
            <a:spLocks/>
          </p:cNvSpPr>
          <p:nvPr/>
        </p:nvSpPr>
        <p:spPr>
          <a:xfrm>
            <a:off x="2333686" y="5351659"/>
            <a:ext cx="5316279" cy="304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prstClr val="white"/>
                </a:solidFill>
              </a:rPr>
              <a:t>The technical data in this document is controlled under the U.S. Export Regulations; release to foreign persons may require an export authorization. Pre-Decisional Information – For Planning and Discussion Purposes Only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8021506" y="2075122"/>
            <a:ext cx="893894" cy="9657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91633" y="176869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3" descr="\\aplfsfrontier\Project\Europa\06-Flight_System\06.05-FS_Avionics\Radiation Monitor\Reviews\PDR\Mechanical-pictures\RADMON-PDR\7480-2100-09-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1" b="8869"/>
          <a:stretch/>
        </p:blipFill>
        <p:spPr bwMode="auto">
          <a:xfrm>
            <a:off x="277554" y="3404171"/>
            <a:ext cx="1888935" cy="117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7430" y="4600705"/>
            <a:ext cx="20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Flight Configuration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08622" y="3991770"/>
            <a:ext cx="1879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Simulated </a:t>
            </a:r>
            <a:r>
              <a:rPr lang="en-US" dirty="0" smtClean="0"/>
              <a:t>Spectra</a:t>
            </a:r>
          </a:p>
          <a:p>
            <a:pPr algn="ctr"/>
            <a:r>
              <a:rPr lang="en-US" sz="1400" dirty="0" smtClean="0"/>
              <a:t>(by Geant4)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14903" y="3938706"/>
            <a:ext cx="699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Detector plates</a:t>
            </a:r>
            <a:endParaRPr lang="en-US" sz="1000" dirty="0"/>
          </a:p>
        </p:txBody>
      </p:sp>
      <p:sp>
        <p:nvSpPr>
          <p:cNvPr id="5" name="Left Brace 4"/>
          <p:cNvSpPr/>
          <p:nvPr/>
        </p:nvSpPr>
        <p:spPr>
          <a:xfrm>
            <a:off x="788996" y="3991770"/>
            <a:ext cx="125404" cy="293983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0157" y="3225326"/>
            <a:ext cx="699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Aperture</a:t>
            </a:r>
            <a:endParaRPr lang="en-US" sz="1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06286" y="3376304"/>
            <a:ext cx="282157" cy="218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Experiment Results</a:t>
            </a:r>
            <a:endParaRPr lang="en-US" sz="2800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75857" y="1039628"/>
            <a:ext cx="3481743" cy="137756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600" dirty="0" smtClean="0"/>
              <a:t>100 pC pulses @ 1.5 Hz</a:t>
            </a:r>
            <a:endParaRPr lang="en-US" sz="1600" dirty="0"/>
          </a:p>
          <a:p>
            <a:r>
              <a:rPr lang="en-US" sz="1600" dirty="0" smtClean="0"/>
              <a:t>Absolute level match prediction within factor of 2</a:t>
            </a:r>
          </a:p>
          <a:p>
            <a:r>
              <a:rPr lang="en-US" sz="1600" dirty="0" smtClean="0"/>
              <a:t>Ratio of currents within 20%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4678" y="4857412"/>
            <a:ext cx="4293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50 MeV beam through thick degrader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" y="2352084"/>
            <a:ext cx="3856382" cy="28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\\davis\project\Europa\06-Flight_System\06.05-FS_Avionics\Radiation Monitor\Charge_rate_monitor\BNL scope plots 2018-05-04\beam on thin and thick degrader 60V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/>
          <a:stretch/>
        </p:blipFill>
        <p:spPr bwMode="auto">
          <a:xfrm>
            <a:off x="3728612" y="1001872"/>
            <a:ext cx="5337751" cy="37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14167" y="3082466"/>
            <a:ext cx="1105232" cy="922246"/>
            <a:chOff x="6814167" y="3317706"/>
            <a:chExt cx="1105232" cy="922246"/>
          </a:xfrm>
        </p:grpSpPr>
        <p:sp>
          <p:nvSpPr>
            <p:cNvPr id="3" name="TextBox 2"/>
            <p:cNvSpPr txBox="1"/>
            <p:nvPr/>
          </p:nvSpPr>
          <p:spPr>
            <a:xfrm>
              <a:off x="6814167" y="3317706"/>
              <a:ext cx="1105232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Front plate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4167" y="3622217"/>
              <a:ext cx="1105232" cy="3077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Middle plate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4167" y="3932175"/>
              <a:ext cx="1105232" cy="307777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Back plate</a:t>
              </a:r>
              <a:endParaRPr lang="en-US" sz="1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68454" y="1283521"/>
            <a:ext cx="13981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Pulse Response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67496" y="3721921"/>
            <a:ext cx="110095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Beam Sync</a:t>
            </a:r>
            <a:endParaRPr lang="en-US" sz="1400" dirty="0"/>
          </a:p>
        </p:txBody>
      </p:sp>
      <p:sp>
        <p:nvSpPr>
          <p:cNvPr id="14" name="Footer Placeholder 11"/>
          <p:cNvSpPr txBox="1">
            <a:spLocks/>
          </p:cNvSpPr>
          <p:nvPr/>
        </p:nvSpPr>
        <p:spPr>
          <a:xfrm>
            <a:off x="2333686" y="5351659"/>
            <a:ext cx="5316279" cy="304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prstClr val="white"/>
                </a:solidFill>
              </a:rPr>
              <a:t>The technical data in this document is controlled under the U.S. Export Regulations; release to foreign persons may require an export authorization. Pre-Decisional Information – For Planning and Discussion Purposes Only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35561" y="4224741"/>
            <a:ext cx="699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C000"/>
                </a:solidFill>
              </a:rPr>
              <a:t>Beam Degrader</a:t>
            </a:r>
            <a:endParaRPr lang="en-US" sz="1000" b="1" dirty="0">
              <a:solidFill>
                <a:srgbClr val="FFC000"/>
              </a:solidFill>
            </a:endParaRPr>
          </a:p>
        </p:txBody>
      </p:sp>
      <p:cxnSp>
        <p:nvCxnSpPr>
          <p:cNvPr id="5" name="Straight Arrow Connector 4"/>
          <p:cNvCxnSpPr>
            <a:stCxn id="15" idx="3"/>
          </p:cNvCxnSpPr>
          <p:nvPr/>
        </p:nvCxnSpPr>
        <p:spPr>
          <a:xfrm>
            <a:off x="663936" y="4424796"/>
            <a:ext cx="229563" cy="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4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Further Work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7DF4CF-4650-E245-AEF2-55ECDE384CD4}"/>
              </a:ext>
            </a:extLst>
          </p:cNvPr>
          <p:cNvSpPr>
            <a:spLocks noGrp="1"/>
          </p:cNvSpPr>
          <p:nvPr/>
        </p:nvSpPr>
        <p:spPr>
          <a:xfrm>
            <a:off x="628650" y="1297171"/>
            <a:ext cx="7886700" cy="37359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Experiment at ATF was </a:t>
            </a:r>
            <a:r>
              <a:rPr lang="en-US" i="1" dirty="0" smtClean="0"/>
              <a:t>very successful in validating sensor response to high energy electrons</a:t>
            </a:r>
          </a:p>
          <a:p>
            <a:r>
              <a:rPr lang="en-US" i="1" dirty="0" smtClean="0"/>
              <a:t>Considering adding 4</a:t>
            </a:r>
            <a:r>
              <a:rPr lang="en-US" i="1" baseline="30000" dirty="0" smtClean="0"/>
              <a:t>th</a:t>
            </a:r>
            <a:r>
              <a:rPr lang="en-US" i="1" dirty="0" smtClean="0"/>
              <a:t> charge plate to better cover ultra-wide energy range</a:t>
            </a:r>
          </a:p>
          <a:p>
            <a:r>
              <a:rPr lang="en-US" i="1" dirty="0" smtClean="0"/>
              <a:t>Would like to return and </a:t>
            </a:r>
            <a:r>
              <a:rPr lang="en-US" i="1" dirty="0" smtClean="0"/>
              <a:t>experiment </a:t>
            </a:r>
            <a:r>
              <a:rPr lang="en-US" i="1" dirty="0" smtClean="0"/>
              <a:t>again after development of the engineering model sensor</a:t>
            </a:r>
          </a:p>
          <a:p>
            <a:r>
              <a:rPr lang="en-US" i="1" dirty="0" smtClean="0"/>
              <a:t>Simulations and beam </a:t>
            </a:r>
            <a:r>
              <a:rPr lang="en-US" i="1" dirty="0" smtClean="0"/>
              <a:t>experiment</a:t>
            </a:r>
            <a:r>
              <a:rPr lang="en-US" i="1" dirty="0" smtClean="0"/>
              <a:t> </a:t>
            </a:r>
            <a:r>
              <a:rPr lang="en-US" i="1" dirty="0" smtClean="0"/>
              <a:t>in agreement – good opportunity to publish results from final sensor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86154840"/>
      </p:ext>
    </p:extLst>
  </p:cSld>
  <p:clrMapOvr>
    <a:masterClrMapping/>
  </p:clrMapOvr>
</p:sld>
</file>

<file path=ppt/theme/theme1.xml><?xml version="1.0" encoding="utf-8"?>
<a:theme xmlns:a="http://schemas.openxmlformats.org/drawingml/2006/main" name="01 RadMon PDR Intro_v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ulsive Event and SADA Peer Reviews - logistics and agendas_v1" id="{BAEA50C1-95EB-D642-A564-C2360C5ED279}" vid="{02F7C082-DF4C-2643-B731-24C7D139A2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5337</TotalTime>
  <Words>319</Words>
  <Application>Microsoft Office PowerPoint</Application>
  <PresentationFormat>On-screen Show (16:10)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Helvetica Neue Thin</vt:lpstr>
      <vt:lpstr>Arial</vt:lpstr>
      <vt:lpstr>Calibri</vt:lpstr>
      <vt:lpstr>01 RadMon PDR Intro_vb</vt:lpstr>
      <vt:lpstr>Measurements and Calibration of a Deep Dielectric Charge Monitoring Sensor for the Europa Clipper Mission </vt:lpstr>
      <vt:lpstr>Mission Challenges – Scientific Case</vt:lpstr>
      <vt:lpstr>Experimental Setup</vt:lpstr>
      <vt:lpstr>Experiment Results</vt:lpstr>
      <vt:lpstr>Conclusions &amp; Further Work</vt:lpstr>
    </vt:vector>
  </TitlesOfParts>
  <Company>JHU APL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H. Westlake</dc:creator>
  <cp:lastModifiedBy>Kim, Wousik (5132)</cp:lastModifiedBy>
  <cp:revision>361</cp:revision>
  <cp:lastPrinted>2018-05-10T21:35:30Z</cp:lastPrinted>
  <dcterms:created xsi:type="dcterms:W3CDTF">2015-06-17T18:37:05Z</dcterms:created>
  <dcterms:modified xsi:type="dcterms:W3CDTF">2018-11-14T17:08:20Z</dcterms:modified>
</cp:coreProperties>
</file>