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sldIdLst>
    <p:sldId id="260" r:id="rId2"/>
    <p:sldId id="259" r:id="rId3"/>
    <p:sldId id="266" r:id="rId4"/>
    <p:sldId id="261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5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3"/>
    <p:restoredTop sz="94792"/>
  </p:normalViewPr>
  <p:slideViewPr>
    <p:cSldViewPr snapToGrid="0" snapToObjects="1">
      <p:cViewPr varScale="1">
        <p:scale>
          <a:sx n="110" d="100"/>
          <a:sy n="110" d="100"/>
        </p:scale>
        <p:origin x="1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6BC5A-C132-7442-8225-06626BEF5CA7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E5C8D-24D3-8045-844B-E4FA1CC62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1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E5C8D-24D3-8045-844B-E4FA1CC62A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90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E5C8D-24D3-8045-844B-E4FA1CC62A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E5C8D-24D3-8045-844B-E4FA1CC62A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73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E5C8D-24D3-8045-844B-E4FA1CC62A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1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1AEE-9887-4744-82D3-C4A0173BCCD5}" type="datetime1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A40F3-A167-7D4D-83C2-0012642A7B5F}" type="datetime1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DCDC-A567-934B-AD35-12E917AC5032}" type="datetime1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15A-B459-6D45-890B-AE0134B5DF3D}" type="datetime1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399E-EABB-574E-86EF-AE1C6562125A}" type="datetime1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FCA2-457F-994C-BA2D-14F0A200FA93}" type="datetime1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E726-1050-D94D-A403-11D0B3F2ACF8}" type="datetime1">
              <a:rPr lang="en-US" smtClean="0"/>
              <a:t>11/13/18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019B-768C-4949-B9B7-7580A1982FA4}" type="datetime1">
              <a:rPr lang="en-US" smtClean="0"/>
              <a:t>11/13/18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BDF3-BFC8-4F43-95A3-977200B61043}" type="datetime1">
              <a:rPr lang="en-US" smtClean="0"/>
              <a:t>11/13/18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F8D4-B9C8-C24D-9040-DDEDBDBDEAEC}" type="datetime1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0C85-11E7-E040-A76D-9B2691358FB2}" type="datetime1">
              <a:rPr lang="en-US" smtClean="0"/>
              <a:t>11/13/18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7D25D-2704-9C46-B123-9A5EC1D7DD7D}" type="datetime1">
              <a:rPr lang="en-US" smtClean="0"/>
              <a:t>11/13/18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14D9F-8CCB-344B-810D-0FA6763E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9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D5670-3432-6C45-BA13-D53D45EB2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74729"/>
            <a:ext cx="9144000" cy="1634864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/>
          </a:bodyPr>
          <a:lstStyle/>
          <a:p>
            <a:r>
              <a:rPr lang="en-US" sz="4800" b="1" dirty="0"/>
              <a:t>IFEL Acceleration with Optical Energy Recovery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4DE8B-B0AA-B840-A615-59B5CF9D7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3849386"/>
            <a:ext cx="6858000" cy="118988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Alex Murokh</a:t>
            </a:r>
            <a:r>
              <a:rPr lang="en-US" sz="2000" baseline="30000" dirty="0"/>
              <a:t>1</a:t>
            </a:r>
            <a:r>
              <a:rPr lang="en-US" sz="2000" dirty="0"/>
              <a:t> and Pietro Musumeci</a:t>
            </a:r>
            <a:r>
              <a:rPr lang="en-US" sz="2000" baseline="30000" dirty="0"/>
              <a:t>2</a:t>
            </a:r>
            <a:r>
              <a:rPr lang="en-US" sz="2000" dirty="0"/>
              <a:t>, </a:t>
            </a:r>
          </a:p>
          <a:p>
            <a:pPr>
              <a:lnSpc>
                <a:spcPct val="100000"/>
              </a:lnSpc>
            </a:pPr>
            <a:r>
              <a:rPr lang="en-US" sz="2000" baseline="30000" dirty="0"/>
              <a:t>1</a:t>
            </a:r>
            <a:r>
              <a:rPr lang="en-US" sz="2000" dirty="0"/>
              <a:t>RadiaBeam Technologies, LLC.</a:t>
            </a:r>
          </a:p>
          <a:p>
            <a:pPr>
              <a:lnSpc>
                <a:spcPct val="100000"/>
              </a:lnSpc>
            </a:pPr>
            <a:r>
              <a:rPr lang="en-US" sz="2000" baseline="30000" dirty="0"/>
              <a:t>2</a:t>
            </a:r>
            <a:r>
              <a:rPr lang="en-US" sz="2000" dirty="0"/>
              <a:t>UCLA Department of Physics and Astronomy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43454A-F5B2-5548-969D-580466435CA7}"/>
              </a:ext>
            </a:extLst>
          </p:cNvPr>
          <p:cNvSpPr txBox="1"/>
          <p:nvPr/>
        </p:nvSpPr>
        <p:spPr>
          <a:xfrm>
            <a:off x="1731172" y="6025277"/>
            <a:ext cx="568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2019 ATF Users Meeting: Future Proposals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EE4DE8B-B0AA-B840-A615-59B5CF9D7617}"/>
              </a:ext>
            </a:extLst>
          </p:cNvPr>
          <p:cNvSpPr txBox="1">
            <a:spLocks/>
          </p:cNvSpPr>
          <p:nvPr/>
        </p:nvSpPr>
        <p:spPr>
          <a:xfrm>
            <a:off x="1142999" y="5479061"/>
            <a:ext cx="7410691" cy="546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Funding source and status: Proposals in progress to multiple agencies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450CC0-386E-434B-B3BF-DEE1575C8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0" y="463391"/>
            <a:ext cx="2969871" cy="801865"/>
          </a:xfrm>
          <a:prstGeom prst="rect">
            <a:avLst/>
          </a:prstGeom>
        </p:spPr>
      </p:pic>
      <p:pic>
        <p:nvPicPr>
          <p:cNvPr id="1026" name="Picture 2" descr="Image result for UCLA logo">
            <a:extLst>
              <a:ext uri="{FF2B5EF4-FFF2-40B4-BE49-F238E27FC236}">
                <a16:creationId xmlns:a16="http://schemas.microsoft.com/office/drawing/2014/main" id="{0BCFEE8B-FA69-5B45-A8EF-B3914814A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6" b="16299"/>
          <a:stretch/>
        </p:blipFill>
        <p:spPr bwMode="auto">
          <a:xfrm>
            <a:off x="6357722" y="201493"/>
            <a:ext cx="2110209" cy="117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07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6808D-B1B4-9B40-BC4B-7595A1AA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31" y="396684"/>
            <a:ext cx="6941193" cy="697556"/>
          </a:xfrm>
        </p:spPr>
        <p:txBody>
          <a:bodyPr/>
          <a:lstStyle/>
          <a:p>
            <a:r>
              <a:rPr lang="en-US" dirty="0"/>
              <a:t>Scientific Case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036866-CFAD-B141-BA6B-C1A5DC357A2F}"/>
              </a:ext>
            </a:extLst>
          </p:cNvPr>
          <p:cNvSpPr txBox="1">
            <a:spLocks/>
          </p:cNvSpPr>
          <p:nvPr/>
        </p:nvSpPr>
        <p:spPr>
          <a:xfrm>
            <a:off x="176052" y="1262770"/>
            <a:ext cx="5621425" cy="2619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rgbClr val="EE5F15"/>
              </a:buClr>
              <a:buSzPct val="100000"/>
              <a:buFont typeface="Arial" panose="020B0604020202020204" pitchFamily="34" charset="0"/>
              <a:buNone/>
            </a:pPr>
            <a:r>
              <a:rPr lang="en-US" sz="2000" dirty="0">
                <a:ea typeface="Avenir Next Condensed Medium" charset="0"/>
                <a:cs typeface="Avenir Next Condensed Medium" charset="0"/>
              </a:rPr>
              <a:t>High intensity, compact  (&lt; 10 m), 10 MeV class gamma ray source: 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rgbClr val="EE5F15"/>
              </a:buClr>
              <a:buSzPct val="100000"/>
              <a:buFont typeface="+mj-lt"/>
              <a:buAutoNum type="arabicPeriod"/>
            </a:pPr>
            <a:r>
              <a:rPr lang="en-US" sz="2000" dirty="0">
                <a:ea typeface="Avenir Next Condensed Medium" charset="0"/>
                <a:cs typeface="Avenir Next Condensed Medium" charset="0"/>
              </a:rPr>
              <a:t>150 MeV injector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rgbClr val="EE5F15"/>
              </a:buClr>
              <a:buSzPct val="100000"/>
              <a:buFont typeface="+mj-lt"/>
              <a:buAutoNum type="arabicPeriod"/>
            </a:pPr>
            <a:r>
              <a:rPr lang="en-US" sz="2000" dirty="0">
                <a:ea typeface="Avenir Next Condensed Medium" charset="0"/>
                <a:cs typeface="Avenir Next Condensed Medium" charset="0"/>
              </a:rPr>
              <a:t>~ 10 TW igniter laser (i.e. 1064 nm)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rgbClr val="EE5F15"/>
              </a:buClr>
              <a:buSzPct val="100000"/>
              <a:buFont typeface="+mj-lt"/>
              <a:buAutoNum type="arabicPeriod"/>
            </a:pPr>
            <a:r>
              <a:rPr lang="en-US" sz="2000" dirty="0">
                <a:ea typeface="Avenir Next Condensed Medium" charset="0"/>
                <a:cs typeface="Avenir Next Condensed Medium" charset="0"/>
              </a:rPr>
              <a:t>IFEL 1 GeV energy booster stage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rgbClr val="EE5F15"/>
              </a:buClr>
              <a:buSzPct val="100000"/>
              <a:buFont typeface="+mj-lt"/>
              <a:buAutoNum type="arabicPeriod"/>
            </a:pPr>
            <a:r>
              <a:rPr lang="en-US" sz="2000" dirty="0">
                <a:ea typeface="Avenir Next Condensed Medium" charset="0"/>
                <a:cs typeface="Avenir Next Condensed Medium" charset="0"/>
              </a:rPr>
              <a:t>ICS interaction chamber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rgbClr val="EE5F15"/>
              </a:buClr>
              <a:buSzPct val="100000"/>
              <a:buFont typeface="+mj-lt"/>
              <a:buAutoNum type="arabicPeriod"/>
            </a:pPr>
            <a:r>
              <a:rPr lang="en-US" sz="2000" dirty="0">
                <a:ea typeface="Avenir Next Condensed Medium" charset="0"/>
                <a:cs typeface="Avenir Next Condensed Medium" charset="0"/>
              </a:rPr>
              <a:t>TESSA decelerator for laser power recovery</a:t>
            </a:r>
          </a:p>
          <a:p>
            <a:pPr marL="914400" lvl="1" indent="-457200">
              <a:lnSpc>
                <a:spcPct val="100000"/>
              </a:lnSpc>
              <a:spcBef>
                <a:spcPts val="400"/>
              </a:spcBef>
              <a:buClr>
                <a:srgbClr val="EE5F15"/>
              </a:buClr>
              <a:buSzPct val="100000"/>
              <a:buFont typeface="+mj-lt"/>
              <a:buAutoNum type="arabicPeriod"/>
            </a:pPr>
            <a:endParaRPr lang="en-US" sz="2000" dirty="0">
              <a:ea typeface="Avenir Next Condensed Medium" charset="0"/>
              <a:cs typeface="Avenir Next Condensed Medium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3FD6886-9818-F148-B290-C366786F5D25}"/>
              </a:ext>
            </a:extLst>
          </p:cNvPr>
          <p:cNvGrpSpPr/>
          <p:nvPr/>
        </p:nvGrpSpPr>
        <p:grpSpPr>
          <a:xfrm>
            <a:off x="648182" y="3861460"/>
            <a:ext cx="7847635" cy="2900525"/>
            <a:chOff x="3578225" y="842963"/>
            <a:chExt cx="5546725" cy="1554162"/>
          </a:xfrm>
        </p:grpSpPr>
        <p:pic>
          <p:nvPicPr>
            <p:cNvPr id="70" name="Picture 6">
              <a:extLst>
                <a:ext uri="{FF2B5EF4-FFF2-40B4-BE49-F238E27FC236}">
                  <a16:creationId xmlns:a16="http://schemas.microsoft.com/office/drawing/2014/main" id="{E0644A46-E8E0-F64C-9A98-DDFE31BA3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225" y="842963"/>
              <a:ext cx="5546725" cy="155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D634864-3714-734D-8C26-12635A863145}"/>
                </a:ext>
              </a:extLst>
            </p:cNvPr>
            <p:cNvSpPr txBox="1"/>
            <p:nvPr/>
          </p:nvSpPr>
          <p:spPr>
            <a:xfrm>
              <a:off x="3590242" y="2142351"/>
              <a:ext cx="1204521" cy="16491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Injector       SRF Linac</a:t>
              </a:r>
            </a:p>
          </p:txBody>
        </p: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5DE242A9-7163-5C42-8826-B02EF7B3EE1A}"/>
              </a:ext>
            </a:extLst>
          </p:cNvPr>
          <p:cNvSpPr/>
          <p:nvPr/>
        </p:nvSpPr>
        <p:spPr bwMode="auto">
          <a:xfrm>
            <a:off x="2501417" y="3825183"/>
            <a:ext cx="367156" cy="415906"/>
          </a:xfrm>
          <a:prstGeom prst="ellipse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  <a:softEdge rad="31750"/>
          </a:effectLst>
          <a:ex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0958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D0F7D37-8081-8C4C-B453-8694F3FD7F69}"/>
              </a:ext>
            </a:extLst>
          </p:cNvPr>
          <p:cNvSpPr/>
          <p:nvPr/>
        </p:nvSpPr>
        <p:spPr bwMode="auto">
          <a:xfrm flipH="1">
            <a:off x="774216" y="6002828"/>
            <a:ext cx="195817" cy="318872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0958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EE32987-BEA4-134F-95CF-A1797CF4C284}"/>
              </a:ext>
            </a:extLst>
          </p:cNvPr>
          <p:cNvSpPr/>
          <p:nvPr/>
        </p:nvSpPr>
        <p:spPr bwMode="auto">
          <a:xfrm>
            <a:off x="5854217" y="5965002"/>
            <a:ext cx="244771" cy="255097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92D050">
                <a:alpha val="60000"/>
              </a:srgbClr>
            </a:glow>
          </a:effectLst>
          <a:scene3d>
            <a:camera prst="isometricOffAxis2Right"/>
            <a:lightRig rig="threePt" dir="t"/>
          </a:scene3d>
          <a:ex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0958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92E065B-265E-8A41-B00F-D10758C340D3}"/>
              </a:ext>
            </a:extLst>
          </p:cNvPr>
          <p:cNvSpPr/>
          <p:nvPr/>
        </p:nvSpPr>
        <p:spPr bwMode="auto">
          <a:xfrm>
            <a:off x="2501417" y="3825183"/>
            <a:ext cx="367156" cy="415906"/>
          </a:xfrm>
          <a:prstGeom prst="ellipse">
            <a:avLst/>
          </a:prstGeom>
          <a:solidFill>
            <a:srgbClr val="00B8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  <a:softEdge rad="63500"/>
          </a:effectLst>
          <a:ex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0958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63E0A61-AEA1-9F4F-8929-E4DE40FFD700}"/>
              </a:ext>
            </a:extLst>
          </p:cNvPr>
          <p:cNvSpPr txBox="1"/>
          <p:nvPr/>
        </p:nvSpPr>
        <p:spPr>
          <a:xfrm>
            <a:off x="7073418" y="6286502"/>
            <a:ext cx="1704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Gamma-rays</a:t>
            </a:r>
          </a:p>
        </p:txBody>
      </p:sp>
      <p:pic>
        <p:nvPicPr>
          <p:cNvPr id="77" name="Picture 4">
            <a:extLst>
              <a:ext uri="{FF2B5EF4-FFF2-40B4-BE49-F238E27FC236}">
                <a16:creationId xmlns:a16="http://schemas.microsoft.com/office/drawing/2014/main" id="{8A1FDBCA-4225-A74C-BC63-9D8528C20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660" y="2463653"/>
            <a:ext cx="2698340" cy="177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" name="Picture 5">
            <a:extLst>
              <a:ext uri="{FF2B5EF4-FFF2-40B4-BE49-F238E27FC236}">
                <a16:creationId xmlns:a16="http://schemas.microsoft.com/office/drawing/2014/main" id="{77DCCD85-8CD3-6B45-892E-32BFCEEDD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32" y="535954"/>
            <a:ext cx="2575396" cy="181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70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463 C 0.02223 -0.02346 0.00243 0.20185 0.05747 0.25247 C 0.11268 0.30309 0.28473 0.31883 0.33056 0.29969 C 0.37657 0.28055 0.28264 0.16512 0.33473 0.13673 C 0.38716 0.10864 0.64219 0.13241 0.6441 0.13055 C 0.64532 0.1287 0.39254 0.09938 0.34306 0.12562 C 0.29427 0.15185 0.3665 0.25895 0.34879 0.28765 C 0.33108 0.31605 0.30539 0.2966 0.23664 0.2966 C 0.16754 0.2966 0.10452 0.32685 0.06511 0.27654 C 0.02552 0.22654 -0.01024 0.0321 -0.00034 -0.00463 Z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35" y="155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remove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034 -0.00463 C 0.02223 -0.02346 0.00243 0.20185 0.05747 0.25247 C 0.11268 0.30309 0.28473 0.31883 0.33056 0.29969 C 0.37657 0.28055 0.28264 0.16512 0.33473 0.13673 C 0.38716 0.10864 0.64219 0.13241 0.6441 0.13055 C 0.64532 0.1287 0.39254 0.09938 0.34306 0.12562 C 0.29427 0.15185 0.3665 0.25895 0.34879 0.28765 C 0.33108 0.31605 0.30539 0.2966 0.23664 0.2966 C 0.16754 0.2966 0.10452 0.32685 0.06511 0.27654 C 0.02552 0.22654 -0.01024 0.0321 -0.00034 -0.00463 Z " pathEditMode="relative" rAng="0" ptsTypes="AAAAAAAAAA">
                                      <p:cBhvr>
                                        <p:cTn id="10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35" y="155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9" presetClass="path" presetSubtype="0" repeatCount="indefinite" fill="hold" grpId="0" nodeType="withEffect">
                                  <p:stCondLst>
                                    <p:cond delay="2550"/>
                                  </p:stCondLst>
                                  <p:childTnLst>
                                    <p:animMotion origin="layout" path="M -0.00052 -3.7037E-6 C 0.00382 -0.00185 -0.02916 0.00124 0.03837 0.00124 C 0.10591 0.00124 0.32709 0.025 0.40452 -0.00061 C 0.48264 -0.02623 0.45521 -0.12438 0.50538 -0.15247 C 0.55556 -0.18086 0.67344 -0.17006 0.70538 -0.17006 C 0.73646 -0.17006 0.74757 -0.0429 0.74757 -0.07747 " pathEditMode="relative" rAng="0" ptsTypes="AAAAAA">
                                      <p:cBhvr>
                                        <p:cTn id="12" dur="2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87" y="-80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mph" presetSubtype="2" repeatCount="indefinite" accel="60000" autoRev="1" fill="hold" grpId="1" nodeType="withEffect">
                                  <p:stCondLst>
                                    <p:cond delay="255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utoRev="1" fill="hold" grpId="2" nodeType="withEffect">
                                  <p:stCondLst>
                                    <p:cond delay="2550"/>
                                  </p:stCondLst>
                                  <p:childTnLst>
                                    <p:animScale>
                                      <p:cBhvr>
                                        <p:cTn id="18" dur="1250" fill="hold"/>
                                        <p:tgtEl>
                                          <p:spTgt spid="7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decel="8500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33333E-6 -0.00741 L 0.42084 3.7037E-6 " pathEditMode="relative" rAng="0" ptsTypes="AA">
                                      <p:cBhvr>
                                        <p:cTn id="22" dur="2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3" grpId="0" animBg="1"/>
      <p:bldP spid="73" grpId="1" animBg="1"/>
      <p:bldP spid="73" grpId="2" animBg="1"/>
      <p:bldP spid="74" grpId="0" animBg="1"/>
      <p:bldP spid="74" grpId="1" animBg="1"/>
      <p:bldP spid="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6808D-B1B4-9B40-BC4B-7595A1AA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31" y="396684"/>
            <a:ext cx="6941193" cy="697556"/>
          </a:xfrm>
        </p:spPr>
        <p:txBody>
          <a:bodyPr/>
          <a:lstStyle/>
          <a:p>
            <a:r>
              <a:rPr lang="en-US" dirty="0"/>
              <a:t>Scientific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098E3-DF6A-F845-97CC-E9345A86A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9782E3-C009-774D-96D3-C6CFDD352821}"/>
              </a:ext>
            </a:extLst>
          </p:cNvPr>
          <p:cNvGrpSpPr/>
          <p:nvPr/>
        </p:nvGrpSpPr>
        <p:grpSpPr>
          <a:xfrm>
            <a:off x="6280417" y="4270232"/>
            <a:ext cx="2103423" cy="1130433"/>
            <a:chOff x="6199395" y="4072891"/>
            <a:chExt cx="2103423" cy="1130433"/>
          </a:xfrm>
        </p:grpSpPr>
        <p:sp>
          <p:nvSpPr>
            <p:cNvPr id="6" name="Can 5">
              <a:extLst>
                <a:ext uri="{FF2B5EF4-FFF2-40B4-BE49-F238E27FC236}">
                  <a16:creationId xmlns:a16="http://schemas.microsoft.com/office/drawing/2014/main" id="{B0BF0CDE-F33E-6642-B4CD-04E6632E19B1}"/>
                </a:ext>
              </a:extLst>
            </p:cNvPr>
            <p:cNvSpPr/>
            <p:nvPr/>
          </p:nvSpPr>
          <p:spPr>
            <a:xfrm rot="16200000">
              <a:off x="6841964" y="4338814"/>
              <a:ext cx="389775" cy="1339245"/>
            </a:xfrm>
            <a:prstGeom prst="can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A97D5C-D529-AD4C-B038-4218BDFEB907}"/>
                </a:ext>
              </a:extLst>
            </p:cNvPr>
            <p:cNvSpPr txBox="1"/>
            <p:nvPr/>
          </p:nvSpPr>
          <p:spPr>
            <a:xfrm>
              <a:off x="6199395" y="4441173"/>
              <a:ext cx="15070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TESSA decelerator</a:t>
              </a:r>
              <a:endParaRPr lang="en-US" sz="14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6E6FBC-8495-8640-9A10-F608165622DF}"/>
                </a:ext>
              </a:extLst>
            </p:cNvPr>
            <p:cNvSpPr txBox="1"/>
            <p:nvPr/>
          </p:nvSpPr>
          <p:spPr>
            <a:xfrm>
              <a:off x="7321459" y="4072891"/>
              <a:ext cx="981359" cy="307777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~ 100 MeV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036866-CFAD-B141-BA6B-C1A5DC357A2F}"/>
              </a:ext>
            </a:extLst>
          </p:cNvPr>
          <p:cNvSpPr txBox="1">
            <a:spLocks/>
          </p:cNvSpPr>
          <p:nvPr/>
        </p:nvSpPr>
        <p:spPr>
          <a:xfrm>
            <a:off x="176051" y="1262770"/>
            <a:ext cx="4172926" cy="2900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rgbClr val="EE5F15"/>
              </a:buClr>
              <a:buSzPct val="100000"/>
              <a:buFont typeface="Arial" panose="020B0604020202020204" pitchFamily="34" charset="0"/>
              <a:buNone/>
            </a:pPr>
            <a:r>
              <a:rPr lang="en-US" sz="2000" dirty="0">
                <a:ea typeface="Avenir Next Condensed Medium" charset="0"/>
                <a:cs typeface="Avenir Next Condensed Medium" charset="0"/>
              </a:rPr>
              <a:t>High intensity, compact  (&lt; 10 m) 10 MeV class gamma ray source: 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rgbClr val="EE5F15"/>
              </a:buClr>
              <a:buSzPct val="100000"/>
              <a:buFont typeface="+mj-lt"/>
              <a:buAutoNum type="arabicPeriod"/>
            </a:pPr>
            <a:r>
              <a:rPr lang="en-US" sz="2000" dirty="0">
                <a:ea typeface="Avenir Next Condensed Medium" charset="0"/>
                <a:cs typeface="Avenir Next Condensed Medium" charset="0"/>
              </a:rPr>
              <a:t>150 MeV injector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rgbClr val="EE5F15"/>
              </a:buClr>
              <a:buSzPct val="100000"/>
              <a:buFont typeface="+mj-lt"/>
              <a:buAutoNum type="arabicPeriod"/>
            </a:pPr>
            <a:r>
              <a:rPr lang="en-US" sz="2000" dirty="0">
                <a:ea typeface="Avenir Next Condensed Medium" charset="0"/>
                <a:cs typeface="Avenir Next Condensed Medium" charset="0"/>
              </a:rPr>
              <a:t>~ 10 TW igniter laser (i.e. 1064 nm)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rgbClr val="EE5F15"/>
              </a:buClr>
              <a:buSzPct val="100000"/>
              <a:buFont typeface="+mj-lt"/>
              <a:buAutoNum type="arabicPeriod"/>
            </a:pPr>
            <a:r>
              <a:rPr lang="en-US" sz="2000" dirty="0">
                <a:ea typeface="Avenir Next Condensed Medium" charset="0"/>
                <a:cs typeface="Avenir Next Condensed Medium" charset="0"/>
              </a:rPr>
              <a:t>IFEL 1 GeV energy booster stage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rgbClr val="EE5F15"/>
              </a:buClr>
              <a:buSzPct val="100000"/>
              <a:buFont typeface="+mj-lt"/>
              <a:buAutoNum type="arabicPeriod"/>
            </a:pPr>
            <a:r>
              <a:rPr lang="en-US" sz="2000" dirty="0">
                <a:ea typeface="Avenir Next Condensed Medium" charset="0"/>
                <a:cs typeface="Avenir Next Condensed Medium" charset="0"/>
              </a:rPr>
              <a:t>ICS interaction chamber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Clr>
                <a:srgbClr val="EE5F15"/>
              </a:buClr>
              <a:buSzPct val="100000"/>
              <a:buFont typeface="+mj-lt"/>
              <a:buAutoNum type="arabicPeriod"/>
            </a:pPr>
            <a:r>
              <a:rPr lang="en-US" sz="2000" dirty="0">
                <a:ea typeface="Avenir Next Condensed Medium" charset="0"/>
                <a:cs typeface="Avenir Next Condensed Medium" charset="0"/>
              </a:rPr>
              <a:t>TESSA decelerator for laser power recovery</a:t>
            </a:r>
          </a:p>
          <a:p>
            <a:pPr marL="914400" lvl="1" indent="-457200">
              <a:lnSpc>
                <a:spcPct val="100000"/>
              </a:lnSpc>
              <a:spcBef>
                <a:spcPts val="400"/>
              </a:spcBef>
              <a:buClr>
                <a:srgbClr val="EE5F15"/>
              </a:buClr>
              <a:buSzPct val="100000"/>
              <a:buFont typeface="+mj-lt"/>
              <a:buAutoNum type="arabicPeriod"/>
            </a:pPr>
            <a:endParaRPr lang="en-US" sz="2000" dirty="0">
              <a:ea typeface="Avenir Next Condensed Medium" charset="0"/>
              <a:cs typeface="Avenir Next Condensed Medium" charset="0"/>
            </a:endParaRPr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C3A89FB8-1A02-B849-A048-2D328593E65F}"/>
              </a:ext>
            </a:extLst>
          </p:cNvPr>
          <p:cNvSpPr/>
          <p:nvPr/>
        </p:nvSpPr>
        <p:spPr>
          <a:xfrm rot="5400000">
            <a:off x="261805" y="5778435"/>
            <a:ext cx="389775" cy="238922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EF982868-F84D-CE4D-B31C-B55260D91CC9}"/>
              </a:ext>
            </a:extLst>
          </p:cNvPr>
          <p:cNvSpPr/>
          <p:nvPr/>
        </p:nvSpPr>
        <p:spPr>
          <a:xfrm rot="5400000">
            <a:off x="539352" y="5640727"/>
            <a:ext cx="389775" cy="514346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539718D0-F302-DD49-8C0D-8E474189B50C}"/>
              </a:ext>
            </a:extLst>
          </p:cNvPr>
          <p:cNvSpPr/>
          <p:nvPr/>
        </p:nvSpPr>
        <p:spPr>
          <a:xfrm rot="5400000">
            <a:off x="1565664" y="5308604"/>
            <a:ext cx="389775" cy="1204921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A9AE291F-0517-954A-8D7C-1627676D08DC}"/>
              </a:ext>
            </a:extLst>
          </p:cNvPr>
          <p:cNvSpPr/>
          <p:nvPr/>
        </p:nvSpPr>
        <p:spPr>
          <a:xfrm rot="5400000">
            <a:off x="3234297" y="5852208"/>
            <a:ext cx="389775" cy="136019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157E5A3A-6839-F24B-8EE2-F2B96F9DE685}"/>
              </a:ext>
            </a:extLst>
          </p:cNvPr>
          <p:cNvSpPr/>
          <p:nvPr/>
        </p:nvSpPr>
        <p:spPr>
          <a:xfrm rot="5400000">
            <a:off x="3375583" y="5852015"/>
            <a:ext cx="389775" cy="136019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BF924B-375F-E244-8C8A-79707AFC60EE}"/>
              </a:ext>
            </a:extLst>
          </p:cNvPr>
          <p:cNvSpPr txBox="1"/>
          <p:nvPr/>
        </p:nvSpPr>
        <p:spPr>
          <a:xfrm>
            <a:off x="340273" y="6174216"/>
            <a:ext cx="1183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photoinjector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0E064B-0380-E54E-85C4-A52D403907C5}"/>
              </a:ext>
            </a:extLst>
          </p:cNvPr>
          <p:cNvSpPr txBox="1"/>
          <p:nvPr/>
        </p:nvSpPr>
        <p:spPr>
          <a:xfrm>
            <a:off x="1476286" y="6170366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linac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5A14D4-AE7E-EB4E-83BB-EF15BA992436}"/>
              </a:ext>
            </a:extLst>
          </p:cNvPr>
          <p:cNvSpPr txBox="1"/>
          <p:nvPr/>
        </p:nvSpPr>
        <p:spPr>
          <a:xfrm>
            <a:off x="3024350" y="5339880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 x Prebuncher</a:t>
            </a:r>
          </a:p>
        </p:txBody>
      </p:sp>
      <p:sp>
        <p:nvSpPr>
          <p:cNvPr id="18" name="Can 17">
            <a:extLst>
              <a:ext uri="{FF2B5EF4-FFF2-40B4-BE49-F238E27FC236}">
                <a16:creationId xmlns:a16="http://schemas.microsoft.com/office/drawing/2014/main" id="{B77AADD3-DF33-F140-AEF3-FBAE51799ABE}"/>
              </a:ext>
            </a:extLst>
          </p:cNvPr>
          <p:cNvSpPr/>
          <p:nvPr/>
        </p:nvSpPr>
        <p:spPr>
          <a:xfrm rot="5400000">
            <a:off x="3993908" y="5461171"/>
            <a:ext cx="377613" cy="905546"/>
          </a:xfrm>
          <a:prstGeom prst="can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EE8FD2-3650-9748-81E8-E80838AD4E52}"/>
              </a:ext>
            </a:extLst>
          </p:cNvPr>
          <p:cNvSpPr/>
          <p:nvPr/>
        </p:nvSpPr>
        <p:spPr>
          <a:xfrm>
            <a:off x="4836897" y="5652420"/>
            <a:ext cx="578377" cy="47627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97915EE7-4C4E-3B4E-AD42-3F5A129E294B}"/>
              </a:ext>
            </a:extLst>
          </p:cNvPr>
          <p:cNvSpPr/>
          <p:nvPr/>
        </p:nvSpPr>
        <p:spPr>
          <a:xfrm flipV="1">
            <a:off x="8142905" y="4946291"/>
            <a:ext cx="581519" cy="578415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CCC0FF-4692-4942-B43F-92368BE01AD7}"/>
              </a:ext>
            </a:extLst>
          </p:cNvPr>
          <p:cNvCxnSpPr/>
          <p:nvPr/>
        </p:nvCxnSpPr>
        <p:spPr>
          <a:xfrm flipV="1">
            <a:off x="5685175" y="5185764"/>
            <a:ext cx="3275002" cy="606"/>
          </a:xfrm>
          <a:prstGeom prst="line">
            <a:avLst/>
          </a:prstGeom>
          <a:ln w="9525" cmpd="sng">
            <a:solidFill>
              <a:schemeClr val="accent2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26867F-DBBF-B24D-85E6-3942BD153F73}"/>
              </a:ext>
            </a:extLst>
          </p:cNvPr>
          <p:cNvCxnSpPr/>
          <p:nvPr/>
        </p:nvCxnSpPr>
        <p:spPr>
          <a:xfrm flipH="1" flipV="1">
            <a:off x="2200959" y="4436770"/>
            <a:ext cx="702709" cy="1500652"/>
          </a:xfrm>
          <a:prstGeom prst="line">
            <a:avLst/>
          </a:prstGeom>
          <a:ln w="9525" cmpd="sng">
            <a:solidFill>
              <a:schemeClr val="accent2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092F77-BBBB-684E-9427-496C86D271A4}"/>
              </a:ext>
            </a:extLst>
          </p:cNvPr>
          <p:cNvCxnSpPr/>
          <p:nvPr/>
        </p:nvCxnSpPr>
        <p:spPr>
          <a:xfrm flipH="1">
            <a:off x="2920026" y="5935857"/>
            <a:ext cx="2915598" cy="12835"/>
          </a:xfrm>
          <a:prstGeom prst="line">
            <a:avLst/>
          </a:prstGeom>
          <a:ln w="9525" cmpd="sng">
            <a:solidFill>
              <a:schemeClr val="accent2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1B2D308-E501-9945-8244-0D49263B03AD}"/>
              </a:ext>
            </a:extLst>
          </p:cNvPr>
          <p:cNvCxnSpPr/>
          <p:nvPr/>
        </p:nvCxnSpPr>
        <p:spPr>
          <a:xfrm flipV="1">
            <a:off x="477068" y="5007652"/>
            <a:ext cx="4833" cy="877856"/>
          </a:xfrm>
          <a:prstGeom prst="line">
            <a:avLst/>
          </a:prstGeom>
          <a:ln w="9525" cmpd="sng">
            <a:solidFill>
              <a:srgbClr val="0000F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EBA2ED9-1086-A540-8E3A-C17677046C96}"/>
              </a:ext>
            </a:extLst>
          </p:cNvPr>
          <p:cNvSpPr txBox="1"/>
          <p:nvPr/>
        </p:nvSpPr>
        <p:spPr>
          <a:xfrm>
            <a:off x="3429184" y="6145443"/>
            <a:ext cx="1333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IFEL accelerator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B0E9EE2-605A-FF4D-9BE5-003C036F979A}"/>
              </a:ext>
            </a:extLst>
          </p:cNvPr>
          <p:cNvSpPr/>
          <p:nvPr/>
        </p:nvSpPr>
        <p:spPr>
          <a:xfrm>
            <a:off x="856608" y="4781612"/>
            <a:ext cx="1144181" cy="4461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Igniter laser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6A173B-BE6C-244C-886A-E64F4B1000B5}"/>
              </a:ext>
            </a:extLst>
          </p:cNvPr>
          <p:cNvSpPr txBox="1"/>
          <p:nvPr/>
        </p:nvSpPr>
        <p:spPr>
          <a:xfrm>
            <a:off x="4937254" y="6147376"/>
            <a:ext cx="408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6456B1-9E81-C04F-A749-1781536F98C3}"/>
              </a:ext>
            </a:extLst>
          </p:cNvPr>
          <p:cNvSpPr txBox="1"/>
          <p:nvPr/>
        </p:nvSpPr>
        <p:spPr>
          <a:xfrm>
            <a:off x="7899703" y="4648205"/>
            <a:ext cx="106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Beam dump</a:t>
            </a:r>
            <a:endParaRPr lang="en-US" sz="1400" dirty="0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F050713B-EC25-B447-B65E-1E9430697DBB}"/>
              </a:ext>
            </a:extLst>
          </p:cNvPr>
          <p:cNvSpPr/>
          <p:nvPr/>
        </p:nvSpPr>
        <p:spPr>
          <a:xfrm>
            <a:off x="2080277" y="4318905"/>
            <a:ext cx="565469" cy="469894"/>
          </a:xfrm>
          <a:prstGeom prst="arc">
            <a:avLst>
              <a:gd name="adj1" fmla="val 11249801"/>
              <a:gd name="adj2" fmla="val 15758686"/>
            </a:avLst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61087D-6D0F-6E44-B582-9D11B36309C6}"/>
              </a:ext>
            </a:extLst>
          </p:cNvPr>
          <p:cNvCxnSpPr/>
          <p:nvPr/>
        </p:nvCxnSpPr>
        <p:spPr>
          <a:xfrm>
            <a:off x="2783933" y="5846232"/>
            <a:ext cx="204404" cy="22224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7CFF050-7AFC-E747-A307-FE9684C4CB9E}"/>
              </a:ext>
            </a:extLst>
          </p:cNvPr>
          <p:cNvCxnSpPr>
            <a:endCxn id="11" idx="0"/>
          </p:cNvCxnSpPr>
          <p:nvPr/>
        </p:nvCxnSpPr>
        <p:spPr>
          <a:xfrm flipH="1" flipV="1">
            <a:off x="893969" y="5897901"/>
            <a:ext cx="4722714" cy="2643"/>
          </a:xfrm>
          <a:prstGeom prst="line">
            <a:avLst/>
          </a:prstGeom>
          <a:ln w="9525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203DFA8-C064-B94C-8526-BD5087056586}"/>
              </a:ext>
            </a:extLst>
          </p:cNvPr>
          <p:cNvCxnSpPr/>
          <p:nvPr/>
        </p:nvCxnSpPr>
        <p:spPr>
          <a:xfrm flipV="1">
            <a:off x="5616683" y="5232606"/>
            <a:ext cx="361699" cy="660559"/>
          </a:xfrm>
          <a:prstGeom prst="line">
            <a:avLst/>
          </a:prstGeom>
          <a:ln w="9525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D633310-FEFF-CE4C-830B-D74765A2F294}"/>
              </a:ext>
            </a:extLst>
          </p:cNvPr>
          <p:cNvCxnSpPr>
            <a:stCxn id="20" idx="1"/>
          </p:cNvCxnSpPr>
          <p:nvPr/>
        </p:nvCxnSpPr>
        <p:spPr>
          <a:xfrm flipH="1" flipV="1">
            <a:off x="5978382" y="5227802"/>
            <a:ext cx="2164523" cy="7696"/>
          </a:xfrm>
          <a:prstGeom prst="line">
            <a:avLst/>
          </a:prstGeom>
          <a:ln w="9525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1550E2-101E-644B-9CEF-5E0F6A7DDED6}"/>
              </a:ext>
            </a:extLst>
          </p:cNvPr>
          <p:cNvCxnSpPr/>
          <p:nvPr/>
        </p:nvCxnSpPr>
        <p:spPr>
          <a:xfrm flipV="1">
            <a:off x="5773863" y="5846232"/>
            <a:ext cx="190374" cy="20495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A857830-35C0-CB41-A874-6824E76A923F}"/>
              </a:ext>
            </a:extLst>
          </p:cNvPr>
          <p:cNvCxnSpPr/>
          <p:nvPr/>
        </p:nvCxnSpPr>
        <p:spPr>
          <a:xfrm flipH="1" flipV="1">
            <a:off x="5685177" y="5221336"/>
            <a:ext cx="150446" cy="689728"/>
          </a:xfrm>
          <a:prstGeom prst="line">
            <a:avLst/>
          </a:prstGeom>
          <a:ln w="9525" cmpd="sng">
            <a:solidFill>
              <a:schemeClr val="accent2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Arc 35">
            <a:extLst>
              <a:ext uri="{FF2B5EF4-FFF2-40B4-BE49-F238E27FC236}">
                <a16:creationId xmlns:a16="http://schemas.microsoft.com/office/drawing/2014/main" id="{94401E52-60F9-ED42-AFE8-608DBC5AE5F2}"/>
              </a:ext>
            </a:extLst>
          </p:cNvPr>
          <p:cNvSpPr/>
          <p:nvPr/>
        </p:nvSpPr>
        <p:spPr>
          <a:xfrm>
            <a:off x="5592638" y="5069580"/>
            <a:ext cx="565469" cy="469894"/>
          </a:xfrm>
          <a:prstGeom prst="arc">
            <a:avLst>
              <a:gd name="adj1" fmla="val 10844869"/>
              <a:gd name="adj2" fmla="val 14719908"/>
            </a:avLst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37066BC-2493-D541-91BC-8DE09EDBD5E9}"/>
              </a:ext>
            </a:extLst>
          </p:cNvPr>
          <p:cNvCxnSpPr/>
          <p:nvPr/>
        </p:nvCxnSpPr>
        <p:spPr>
          <a:xfrm flipV="1">
            <a:off x="9017428" y="4946291"/>
            <a:ext cx="8777" cy="45524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3A692D8-7878-3243-9803-2BB68D0C3AEE}"/>
              </a:ext>
            </a:extLst>
          </p:cNvPr>
          <p:cNvCxnSpPr>
            <a:stCxn id="26" idx="1"/>
          </p:cNvCxnSpPr>
          <p:nvPr/>
        </p:nvCxnSpPr>
        <p:spPr>
          <a:xfrm flipH="1">
            <a:off x="477066" y="5004707"/>
            <a:ext cx="379542" cy="7056"/>
          </a:xfrm>
          <a:prstGeom prst="line">
            <a:avLst/>
          </a:prstGeom>
          <a:ln w="9525" cmpd="sng">
            <a:solidFill>
              <a:srgbClr val="0000F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00E831-3B44-AF47-BB81-312B5DC725A1}"/>
              </a:ext>
            </a:extLst>
          </p:cNvPr>
          <p:cNvCxnSpPr>
            <a:stCxn id="26" idx="3"/>
          </p:cNvCxnSpPr>
          <p:nvPr/>
        </p:nvCxnSpPr>
        <p:spPr>
          <a:xfrm flipV="1">
            <a:off x="2000789" y="4994806"/>
            <a:ext cx="1120925" cy="9901"/>
          </a:xfrm>
          <a:prstGeom prst="line">
            <a:avLst/>
          </a:prstGeom>
          <a:ln w="9525" cmpd="sng">
            <a:solidFill>
              <a:schemeClr val="accent2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242C9DB-AC44-C147-A3C4-835966AE8708}"/>
              </a:ext>
            </a:extLst>
          </p:cNvPr>
          <p:cNvCxnSpPr/>
          <p:nvPr/>
        </p:nvCxnSpPr>
        <p:spPr>
          <a:xfrm flipH="1" flipV="1">
            <a:off x="3123333" y="4852767"/>
            <a:ext cx="3846" cy="2801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0625E30-58BB-4C4E-B9F7-94A8A7D6E209}"/>
              </a:ext>
            </a:extLst>
          </p:cNvPr>
          <p:cNvCxnSpPr/>
          <p:nvPr/>
        </p:nvCxnSpPr>
        <p:spPr>
          <a:xfrm flipH="1" flipV="1">
            <a:off x="2363011" y="4898295"/>
            <a:ext cx="214333" cy="189111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51073DE-0C95-D74E-8799-62AB6A5A27C6}"/>
              </a:ext>
            </a:extLst>
          </p:cNvPr>
          <p:cNvSpPr/>
          <p:nvPr/>
        </p:nvSpPr>
        <p:spPr>
          <a:xfrm>
            <a:off x="2598029" y="4928787"/>
            <a:ext cx="282734" cy="1097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3E76302-73A3-564B-8C83-95FE0BE0ECE8}"/>
              </a:ext>
            </a:extLst>
          </p:cNvPr>
          <p:cNvSpPr txBox="1"/>
          <p:nvPr/>
        </p:nvSpPr>
        <p:spPr>
          <a:xfrm>
            <a:off x="2474527" y="4577536"/>
            <a:ext cx="1010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Pockels</a:t>
            </a:r>
            <a:r>
              <a:rPr lang="en-US" sz="1400" dirty="0"/>
              <a:t> cell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B05AC3B-6DE1-0B4B-A28F-DC754790318F}"/>
              </a:ext>
            </a:extLst>
          </p:cNvPr>
          <p:cNvCxnSpPr/>
          <p:nvPr/>
        </p:nvCxnSpPr>
        <p:spPr>
          <a:xfrm flipV="1">
            <a:off x="6158107" y="5935857"/>
            <a:ext cx="1357673" cy="12835"/>
          </a:xfrm>
          <a:prstGeom prst="straightConnector1">
            <a:avLst/>
          </a:prstGeom>
          <a:ln cap="rnd">
            <a:solidFill>
              <a:srgbClr val="7030A0"/>
            </a:solidFill>
            <a:prstDash val="sysDash"/>
            <a:bevel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E1DFA0E-909D-8A4F-ABBC-CC3B4E15FCA5}"/>
              </a:ext>
            </a:extLst>
          </p:cNvPr>
          <p:cNvSpPr txBox="1"/>
          <p:nvPr/>
        </p:nvSpPr>
        <p:spPr>
          <a:xfrm>
            <a:off x="6322826" y="5990029"/>
            <a:ext cx="1089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Gamma rays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93D7BFC-E7F4-D643-9554-3B5E05077E52}"/>
              </a:ext>
            </a:extLst>
          </p:cNvPr>
          <p:cNvSpPr txBox="1"/>
          <p:nvPr/>
        </p:nvSpPr>
        <p:spPr>
          <a:xfrm>
            <a:off x="2224386" y="6212653"/>
            <a:ext cx="981359" cy="30777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~ 150 MeV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94295C-159C-674F-9693-B23FF2DEE871}"/>
              </a:ext>
            </a:extLst>
          </p:cNvPr>
          <p:cNvSpPr txBox="1"/>
          <p:nvPr/>
        </p:nvSpPr>
        <p:spPr>
          <a:xfrm>
            <a:off x="4281809" y="5317169"/>
            <a:ext cx="755335" cy="30777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~ 1 GeV</a:t>
            </a:r>
          </a:p>
        </p:txBody>
      </p:sp>
      <p:pic>
        <p:nvPicPr>
          <p:cNvPr id="50" name="TRIG_ps_hTTXnu.mp4">
            <a:hlinkClick r:id="" action="ppaction://media"/>
            <a:extLst>
              <a:ext uri="{FF2B5EF4-FFF2-40B4-BE49-F238E27FC236}">
                <a16:creationId xmlns:a16="http://schemas.microsoft.com/office/drawing/2014/main" id="{B18DA7CA-AC4C-B64B-AF40-2462B4EF7B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8977" y="415315"/>
            <a:ext cx="4652377" cy="348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5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6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122F-E55C-4C46-B7EF-65F305F6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32" y="491645"/>
            <a:ext cx="7886700" cy="763766"/>
          </a:xfrm>
        </p:spPr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604DF-EBE5-C24B-A916-6C548B8B3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77" y="1524254"/>
            <a:ext cx="3930905" cy="3253885"/>
          </a:xfrm>
        </p:spPr>
        <p:txBody>
          <a:bodyPr>
            <a:normAutofit/>
          </a:bodyPr>
          <a:lstStyle/>
          <a:p>
            <a:r>
              <a:rPr lang="en-US" sz="2400" dirty="0"/>
              <a:t>Build another Rubicon undulator in TESSA configuration</a:t>
            </a:r>
          </a:p>
          <a:p>
            <a:r>
              <a:rPr lang="en-US" sz="2400" dirty="0"/>
              <a:t>Measure acceleration and deceleration in sequence</a:t>
            </a:r>
          </a:p>
          <a:p>
            <a:r>
              <a:rPr lang="en-US" sz="2400" dirty="0"/>
              <a:t>Demonstrate good capture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FB627-561C-7349-A0E7-BA4D7B97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4</a:t>
            </a:fld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4E87245-8A58-3743-A3E0-D1AA46F66B8B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714D9F-8CCB-344B-810D-0FA6763E5B69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21D8C5-6729-E44B-893D-46A5946FB802}"/>
              </a:ext>
            </a:extLst>
          </p:cNvPr>
          <p:cNvGrpSpPr/>
          <p:nvPr/>
        </p:nvGrpSpPr>
        <p:grpSpPr>
          <a:xfrm>
            <a:off x="5620503" y="4934064"/>
            <a:ext cx="1643526" cy="1166921"/>
            <a:chOff x="6199395" y="4441173"/>
            <a:chExt cx="1643526" cy="1166921"/>
          </a:xfrm>
        </p:grpSpPr>
        <p:sp>
          <p:nvSpPr>
            <p:cNvPr id="7" name="Can 6">
              <a:extLst>
                <a:ext uri="{FF2B5EF4-FFF2-40B4-BE49-F238E27FC236}">
                  <a16:creationId xmlns:a16="http://schemas.microsoft.com/office/drawing/2014/main" id="{597FFF5B-F758-704A-AB7F-A956157FFF4D}"/>
                </a:ext>
              </a:extLst>
            </p:cNvPr>
            <p:cNvSpPr/>
            <p:nvPr/>
          </p:nvSpPr>
          <p:spPr>
            <a:xfrm rot="16200000">
              <a:off x="6841964" y="4338814"/>
              <a:ext cx="389775" cy="1339245"/>
            </a:xfrm>
            <a:prstGeom prst="can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5E49BC-F9C8-B14F-81D6-7931275B7152}"/>
                </a:ext>
              </a:extLst>
            </p:cNvPr>
            <p:cNvSpPr txBox="1"/>
            <p:nvPr/>
          </p:nvSpPr>
          <p:spPr>
            <a:xfrm>
              <a:off x="6199395" y="4441173"/>
              <a:ext cx="15070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TESSA decelerator</a:t>
              </a:r>
              <a:endParaRPr lang="en-US" sz="14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07B3F3-7993-FC41-9641-739DD9B5F9D1}"/>
                </a:ext>
              </a:extLst>
            </p:cNvPr>
            <p:cNvSpPr txBox="1"/>
            <p:nvPr/>
          </p:nvSpPr>
          <p:spPr>
            <a:xfrm>
              <a:off x="6952934" y="5300317"/>
              <a:ext cx="889987" cy="307777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~ 40 MeV</a:t>
              </a:r>
            </a:p>
          </p:txBody>
        </p:sp>
      </p:grpSp>
      <p:sp>
        <p:nvSpPr>
          <p:cNvPr id="10" name="Can 9">
            <a:extLst>
              <a:ext uri="{FF2B5EF4-FFF2-40B4-BE49-F238E27FC236}">
                <a16:creationId xmlns:a16="http://schemas.microsoft.com/office/drawing/2014/main" id="{C232DF8F-BCAF-884B-8E9E-5D6669901319}"/>
              </a:ext>
            </a:extLst>
          </p:cNvPr>
          <p:cNvSpPr/>
          <p:nvPr/>
        </p:nvSpPr>
        <p:spPr>
          <a:xfrm rot="5400000">
            <a:off x="632194" y="5384896"/>
            <a:ext cx="389775" cy="238922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EF08F57E-DD24-8C47-9586-D65B001F2719}"/>
              </a:ext>
            </a:extLst>
          </p:cNvPr>
          <p:cNvSpPr/>
          <p:nvPr/>
        </p:nvSpPr>
        <p:spPr>
          <a:xfrm rot="5400000">
            <a:off x="909741" y="5247188"/>
            <a:ext cx="389775" cy="514346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B93A1F90-E1C9-CA44-8556-E1518FC67298}"/>
              </a:ext>
            </a:extLst>
          </p:cNvPr>
          <p:cNvSpPr/>
          <p:nvPr/>
        </p:nvSpPr>
        <p:spPr>
          <a:xfrm rot="5400000">
            <a:off x="1936053" y="4915065"/>
            <a:ext cx="389775" cy="1204921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83A5E488-6572-254E-979B-AFA9EF00C741}"/>
              </a:ext>
            </a:extLst>
          </p:cNvPr>
          <p:cNvSpPr/>
          <p:nvPr/>
        </p:nvSpPr>
        <p:spPr>
          <a:xfrm rot="5400000">
            <a:off x="3604686" y="5458669"/>
            <a:ext cx="389775" cy="136019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8CE11702-90ED-FA4E-BA0E-32E897E54CBE}"/>
              </a:ext>
            </a:extLst>
          </p:cNvPr>
          <p:cNvSpPr/>
          <p:nvPr/>
        </p:nvSpPr>
        <p:spPr>
          <a:xfrm rot="5400000">
            <a:off x="3745972" y="5458476"/>
            <a:ext cx="389775" cy="136019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071A70-BF2C-B241-9C0C-D36C27F07BCC}"/>
              </a:ext>
            </a:extLst>
          </p:cNvPr>
          <p:cNvSpPr txBox="1"/>
          <p:nvPr/>
        </p:nvSpPr>
        <p:spPr>
          <a:xfrm>
            <a:off x="710662" y="5780677"/>
            <a:ext cx="1183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photoinjector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EC3ACE-C514-9447-92DC-7000D6DD3A43}"/>
              </a:ext>
            </a:extLst>
          </p:cNvPr>
          <p:cNvSpPr txBox="1"/>
          <p:nvPr/>
        </p:nvSpPr>
        <p:spPr>
          <a:xfrm>
            <a:off x="1846675" y="5776827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linac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FE44B0-4ED6-C340-91BA-16AF15B547CC}"/>
              </a:ext>
            </a:extLst>
          </p:cNvPr>
          <p:cNvSpPr txBox="1"/>
          <p:nvPr/>
        </p:nvSpPr>
        <p:spPr>
          <a:xfrm>
            <a:off x="3394739" y="4946341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 x Prebuncher</a:t>
            </a:r>
          </a:p>
        </p:txBody>
      </p:sp>
      <p:sp>
        <p:nvSpPr>
          <p:cNvPr id="18" name="Can 17">
            <a:extLst>
              <a:ext uri="{FF2B5EF4-FFF2-40B4-BE49-F238E27FC236}">
                <a16:creationId xmlns:a16="http://schemas.microsoft.com/office/drawing/2014/main" id="{FCB803C2-9491-B648-97D3-22D8F1C8BE00}"/>
              </a:ext>
            </a:extLst>
          </p:cNvPr>
          <p:cNvSpPr/>
          <p:nvPr/>
        </p:nvSpPr>
        <p:spPr>
          <a:xfrm rot="5400000">
            <a:off x="4364297" y="5067632"/>
            <a:ext cx="377613" cy="905546"/>
          </a:xfrm>
          <a:prstGeom prst="can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355A786E-402B-2E40-996A-F03CDD2CF242}"/>
              </a:ext>
            </a:extLst>
          </p:cNvPr>
          <p:cNvSpPr/>
          <p:nvPr/>
        </p:nvSpPr>
        <p:spPr>
          <a:xfrm flipV="1">
            <a:off x="7880288" y="5283695"/>
            <a:ext cx="581519" cy="578415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B0AADE-0EC5-2B48-BDE2-617B2E7B8A6D}"/>
              </a:ext>
            </a:extLst>
          </p:cNvPr>
          <p:cNvCxnSpPr>
            <a:cxnSpLocks/>
          </p:cNvCxnSpPr>
          <p:nvPr/>
        </p:nvCxnSpPr>
        <p:spPr>
          <a:xfrm flipH="1" flipV="1">
            <a:off x="2844916" y="4611168"/>
            <a:ext cx="429142" cy="932715"/>
          </a:xfrm>
          <a:prstGeom prst="line">
            <a:avLst/>
          </a:prstGeom>
          <a:ln w="9525" cmpd="sng">
            <a:solidFill>
              <a:schemeClr val="accent2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279B17-4B74-984D-A492-2548F5C22ADA}"/>
              </a:ext>
            </a:extLst>
          </p:cNvPr>
          <p:cNvCxnSpPr>
            <a:cxnSpLocks/>
          </p:cNvCxnSpPr>
          <p:nvPr/>
        </p:nvCxnSpPr>
        <p:spPr>
          <a:xfrm flipH="1">
            <a:off x="3290415" y="5543883"/>
            <a:ext cx="5223888" cy="11270"/>
          </a:xfrm>
          <a:prstGeom prst="line">
            <a:avLst/>
          </a:prstGeom>
          <a:ln w="9525" cmpd="sng">
            <a:solidFill>
              <a:schemeClr val="accent2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2404D2B-BCB6-1443-ACEA-5B5DFA0E4FC7}"/>
              </a:ext>
            </a:extLst>
          </p:cNvPr>
          <p:cNvSpPr txBox="1"/>
          <p:nvPr/>
        </p:nvSpPr>
        <p:spPr>
          <a:xfrm>
            <a:off x="3731564" y="5764550"/>
            <a:ext cx="1333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IFEL accelerator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6BA46C5-1C4D-0B40-A37E-DC2027F53345}"/>
              </a:ext>
            </a:extLst>
          </p:cNvPr>
          <p:cNvSpPr/>
          <p:nvPr/>
        </p:nvSpPr>
        <p:spPr>
          <a:xfrm>
            <a:off x="1226997" y="4388073"/>
            <a:ext cx="1144181" cy="4461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CO2 laser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5C0BF3-2D15-6D43-9D80-E30732569D6F}"/>
              </a:ext>
            </a:extLst>
          </p:cNvPr>
          <p:cNvSpPr txBox="1"/>
          <p:nvPr/>
        </p:nvSpPr>
        <p:spPr>
          <a:xfrm>
            <a:off x="7637086" y="4903699"/>
            <a:ext cx="106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Beam dump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A587153-D924-C744-84A2-AC67EA76448D}"/>
              </a:ext>
            </a:extLst>
          </p:cNvPr>
          <p:cNvCxnSpPr/>
          <p:nvPr/>
        </p:nvCxnSpPr>
        <p:spPr>
          <a:xfrm>
            <a:off x="3154322" y="5452693"/>
            <a:ext cx="204404" cy="22224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719300-06E3-B646-9577-7834AC6D6E2C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1264358" y="5487791"/>
            <a:ext cx="6592681" cy="16571"/>
          </a:xfrm>
          <a:prstGeom prst="line">
            <a:avLst/>
          </a:prstGeom>
          <a:ln w="9525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91913C9-6444-6E4F-A5EC-8CA7CEB9DB0A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2371178" y="4611168"/>
            <a:ext cx="473738" cy="7056"/>
          </a:xfrm>
          <a:prstGeom prst="line">
            <a:avLst/>
          </a:prstGeom>
          <a:ln w="9525" cmpd="sng">
            <a:solidFill>
              <a:schemeClr val="accent2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E612235-6F36-874D-8076-24D2DD14B7B2}"/>
              </a:ext>
            </a:extLst>
          </p:cNvPr>
          <p:cNvCxnSpPr/>
          <p:nvPr/>
        </p:nvCxnSpPr>
        <p:spPr>
          <a:xfrm flipH="1" flipV="1">
            <a:off x="2733400" y="4504756"/>
            <a:ext cx="214333" cy="189111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4251136-6496-E446-A2BD-F98E6C410C8F}"/>
              </a:ext>
            </a:extLst>
          </p:cNvPr>
          <p:cNvSpPr txBox="1"/>
          <p:nvPr/>
        </p:nvSpPr>
        <p:spPr>
          <a:xfrm>
            <a:off x="2594775" y="5819114"/>
            <a:ext cx="889987" cy="30777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~ 50 MeV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7807C5-4BBF-2841-9AB8-362D7FE39131}"/>
              </a:ext>
            </a:extLst>
          </p:cNvPr>
          <p:cNvSpPr txBox="1"/>
          <p:nvPr/>
        </p:nvSpPr>
        <p:spPr>
          <a:xfrm>
            <a:off x="4652198" y="4923630"/>
            <a:ext cx="981359" cy="30777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~ 100 MeV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628C602-5076-FF4F-9FB3-5CD5DD2F1BB1}"/>
              </a:ext>
            </a:extLst>
          </p:cNvPr>
          <p:cNvSpPr txBox="1"/>
          <p:nvPr/>
        </p:nvSpPr>
        <p:spPr>
          <a:xfrm>
            <a:off x="2966244" y="4468488"/>
            <a:ext cx="1356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Long laser pulse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0FED710-E997-954D-A7F8-C4776FD48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45300"/>
            <a:ext cx="4372294" cy="2373346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25DF78F3-DECF-5348-8293-2CF2CFC37295}"/>
              </a:ext>
            </a:extLst>
          </p:cNvPr>
          <p:cNvSpPr/>
          <p:nvPr/>
        </p:nvSpPr>
        <p:spPr>
          <a:xfrm>
            <a:off x="5148012" y="5393233"/>
            <a:ext cx="400050" cy="222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E64D38-F93C-B848-B4F9-56558CE9FA0C}"/>
              </a:ext>
            </a:extLst>
          </p:cNvPr>
          <p:cNvSpPr txBox="1"/>
          <p:nvPr/>
        </p:nvSpPr>
        <p:spPr>
          <a:xfrm>
            <a:off x="5067697" y="5748764"/>
            <a:ext cx="697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Phase shifter</a:t>
            </a:r>
          </a:p>
        </p:txBody>
      </p:sp>
    </p:spTree>
    <p:extLst>
      <p:ext uri="{BB962C8B-B14F-4D97-AF65-F5344CB8AC3E}">
        <p14:creationId xmlns:p14="http://schemas.microsoft.com/office/powerpoint/2010/main" val="140850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C48E-1911-D44A-933D-5A921DB0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B27CB-3D16-074B-B121-B28CB6CA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Find funding</a:t>
            </a:r>
          </a:p>
          <a:p>
            <a:pPr lvl="1"/>
            <a:r>
              <a:rPr lang="en-US" dirty="0"/>
              <a:t>new SBIR proposals (DOE and DOD)</a:t>
            </a:r>
          </a:p>
          <a:p>
            <a:pPr lvl="1"/>
            <a:r>
              <a:rPr lang="en-US" dirty="0"/>
              <a:t>AFRL proposal</a:t>
            </a:r>
          </a:p>
          <a:p>
            <a:pPr lvl="1"/>
            <a:r>
              <a:rPr lang="en-US" dirty="0"/>
              <a:t>Phase IIB for AE76, etc.</a:t>
            </a:r>
          </a:p>
          <a:p>
            <a:r>
              <a:rPr lang="en-US" dirty="0"/>
              <a:t>Design the experiment in detail</a:t>
            </a:r>
          </a:p>
          <a:p>
            <a:pPr lvl="1"/>
            <a:r>
              <a:rPr lang="en-US" dirty="0"/>
              <a:t>Model the dynamics and optimize for longer laser Rayleigh range</a:t>
            </a:r>
          </a:p>
          <a:p>
            <a:pPr lvl="1"/>
            <a:r>
              <a:rPr lang="en-US" dirty="0"/>
              <a:t>Design non-invasive energy distribution measurement in the middle section</a:t>
            </a:r>
          </a:p>
          <a:p>
            <a:r>
              <a:rPr lang="en-US" dirty="0"/>
              <a:t>Submit formal proposal at the next ATF Users meeting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A7E58-CEF0-C547-A556-7377DF03E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958130"/>
              </p:ext>
            </p:extLst>
          </p:nvPr>
        </p:nvGraphicFramePr>
        <p:xfrm>
          <a:off x="272503" y="1153029"/>
          <a:ext cx="8489992" cy="44886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361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4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4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849">
                <a:tc>
                  <a:txBody>
                    <a:bodyPr/>
                    <a:lstStyle/>
                    <a:p>
                      <a:r>
                        <a:rPr lang="en-US" sz="18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Requested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966">
                <a:tc>
                  <a:txBody>
                    <a:bodyPr/>
                    <a:lstStyle/>
                    <a:p>
                      <a:r>
                        <a:rPr lang="en-US" sz="1800" dirty="0"/>
                        <a:t>Beam</a:t>
                      </a:r>
                      <a:r>
                        <a:rPr lang="en-US" sz="1800" baseline="0" dirty="0"/>
                        <a:t> Energy (MeV)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50-65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50-55 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156">
                <a:tc>
                  <a:txBody>
                    <a:bodyPr/>
                    <a:lstStyle/>
                    <a:p>
                      <a:r>
                        <a:rPr lang="en-US" sz="1800" dirty="0"/>
                        <a:t>Bunch Charge (</a:t>
                      </a:r>
                      <a:r>
                        <a:rPr lang="en-US" sz="1800" dirty="0" err="1"/>
                        <a:t>nC</a:t>
                      </a:r>
                      <a:r>
                        <a:rPr lang="en-US" sz="1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0.1-2.0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0.1-0.3 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3456">
                <a:tc>
                  <a:txBody>
                    <a:bodyPr/>
                    <a:lstStyle/>
                    <a:p>
                      <a:r>
                        <a:rPr lang="en-US" sz="1800" dirty="0"/>
                        <a:t>Compression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Down to 100 fs (up to 1 kA peak current)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~ 0.3 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837">
                <a:tc>
                  <a:txBody>
                    <a:bodyPr/>
                    <a:lstStyle/>
                    <a:p>
                      <a:r>
                        <a:rPr lang="en-US" sz="1800" dirty="0"/>
                        <a:t>Transverse size at IP (sigma, 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 </a:t>
                      </a:r>
                      <a:r>
                        <a:rPr lang="mr-IN" sz="1800" dirty="0"/>
                        <a:t>–</a:t>
                      </a:r>
                      <a:r>
                        <a:rPr lang="en-US" sz="1800" dirty="0"/>
                        <a:t> 100 (dependent on IP position)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~ 50 µm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849">
                <a:tc>
                  <a:txBody>
                    <a:bodyPr/>
                    <a:lstStyle/>
                    <a:p>
                      <a:r>
                        <a:rPr lang="en-US" sz="1800" dirty="0"/>
                        <a:t>Normalized Emittance (um)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 (at 0.3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nC</a:t>
                      </a:r>
                      <a:r>
                        <a:rPr lang="en-US" sz="1800" baseline="0" dirty="0"/>
                        <a:t>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 (at 0.3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nC</a:t>
                      </a:r>
                      <a:r>
                        <a:rPr lang="en-US" sz="1800" baseline="0" dirty="0"/>
                        <a:t>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849">
                <a:tc>
                  <a:txBody>
                    <a:bodyPr/>
                    <a:lstStyle/>
                    <a:p>
                      <a:r>
                        <a:rPr lang="en-US" sz="1800" dirty="0"/>
                        <a:t>Rep.</a:t>
                      </a:r>
                      <a:r>
                        <a:rPr lang="en-US" sz="1800" baseline="0" dirty="0"/>
                        <a:t> Rate (Hz)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966">
                <a:tc>
                  <a:txBody>
                    <a:bodyPr/>
                    <a:lstStyle/>
                    <a:p>
                      <a:r>
                        <a:rPr lang="en-US" sz="1800" dirty="0"/>
                        <a:t>Trains</a:t>
                      </a:r>
                      <a:r>
                        <a:rPr lang="en-US" sz="1800" baseline="0" dirty="0"/>
                        <a:t> mode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Single bunch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Single bunch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70697" y="344579"/>
            <a:ext cx="4422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Electron Beam Requirements</a:t>
            </a:r>
          </a:p>
        </p:txBody>
      </p:sp>
    </p:spTree>
    <p:extLst>
      <p:ext uri="{BB962C8B-B14F-4D97-AF65-F5344CB8AC3E}">
        <p14:creationId xmlns:p14="http://schemas.microsoft.com/office/powerpoint/2010/main" val="157592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6700" y="1010360"/>
            <a:ext cx="78904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effectLst/>
                <a:latin typeface="Calibri" charset="0"/>
              </a:rPr>
              <a:t>The following options are available at the laser source. Note that the maximum power available at your experiment interaction point will depend on the laser transport method.</a:t>
            </a:r>
          </a:p>
          <a:p>
            <a:endParaRPr lang="en-US" sz="1600" b="1" dirty="0">
              <a:solidFill>
                <a:srgbClr val="000000"/>
              </a:solidFill>
              <a:latin typeface="Calibri" charset="0"/>
            </a:endParaRPr>
          </a:p>
          <a:p>
            <a:r>
              <a:rPr lang="en-US" sz="1600" b="1" i="0" dirty="0">
                <a:solidFill>
                  <a:srgbClr val="000000"/>
                </a:solidFill>
                <a:effectLst/>
                <a:latin typeface="Calibri" charset="0"/>
              </a:rPr>
              <a:t>OPTION 1 (full power, ~1 shot per minute)</a:t>
            </a:r>
            <a:br>
              <a:rPr lang="en-US" sz="1600" b="1" i="0" dirty="0">
                <a:solidFill>
                  <a:srgbClr val="000000"/>
                </a:solidFill>
                <a:effectLst/>
                <a:latin typeface="Calibri" charset="0"/>
              </a:rPr>
            </a:br>
            <a:r>
              <a:rPr lang="en-US" sz="1600" b="1" dirty="0">
                <a:solidFill>
                  <a:srgbClr val="000000"/>
                </a:solidFill>
                <a:latin typeface="Calibri" charset="0"/>
              </a:rPr>
              <a:t>isotopic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Calibri" charset="0"/>
              </a:rPr>
              <a:t> gas in final amplifier</a:t>
            </a:r>
            <a:br>
              <a:rPr lang="en-US" sz="1600" dirty="0"/>
            </a:br>
            <a:r>
              <a:rPr lang="en-US" sz="1600" b="0" i="0" dirty="0">
                <a:solidFill>
                  <a:srgbClr val="000000"/>
                </a:solidFill>
                <a:effectLst/>
                <a:latin typeface="Calibri" charset="0"/>
              </a:rPr>
              <a:t>1-2 TW (1-2 ps, 2 J, single pulse)</a:t>
            </a:r>
            <a:br>
              <a:rPr lang="en-US" sz="1600" dirty="0"/>
            </a:br>
            <a:r>
              <a:rPr lang="en-US" sz="1600" b="0" i="0" dirty="0">
                <a:solidFill>
                  <a:srgbClr val="000000"/>
                </a:solidFill>
                <a:effectLst/>
                <a:latin typeface="Calibri" charset="0"/>
              </a:rPr>
              <a:t>9.25 um</a:t>
            </a:r>
            <a:br>
              <a:rPr lang="en-US" sz="1600" dirty="0"/>
            </a:br>
            <a:r>
              <a:rPr lang="en-US" sz="1600" b="0" i="0" dirty="0">
                <a:solidFill>
                  <a:srgbClr val="000000"/>
                </a:solidFill>
                <a:effectLst/>
                <a:latin typeface="Calibri" charset="0"/>
              </a:rPr>
              <a:t>M^2 ~2</a:t>
            </a:r>
            <a:br>
              <a:rPr lang="en-US" sz="1600" dirty="0"/>
            </a:br>
            <a:r>
              <a:rPr lang="en-US" sz="1600" b="0" i="0" dirty="0">
                <a:solidFill>
                  <a:srgbClr val="000000"/>
                </a:solidFill>
                <a:effectLst/>
                <a:latin typeface="Calibri" charset="0"/>
              </a:rPr>
              <a:t>circular polarization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470697" y="344579"/>
            <a:ext cx="3760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</a:t>
            </a:r>
            <a:r>
              <a:rPr lang="en-US" sz="2800" baseline="-25000" dirty="0"/>
              <a:t>2</a:t>
            </a:r>
            <a:r>
              <a:rPr lang="en-US" sz="2800" dirty="0"/>
              <a:t> Laser Requirements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87AD8A-0A6B-5044-A80D-EB85B0F30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4D9F-8CCB-344B-810D-0FA6763E5B69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290FEF-F2A0-8F4E-AE9D-3C0492A632D8}"/>
              </a:ext>
            </a:extLst>
          </p:cNvPr>
          <p:cNvSpPr txBox="1"/>
          <p:nvPr/>
        </p:nvSpPr>
        <p:spPr>
          <a:xfrm>
            <a:off x="2090968" y="3773579"/>
            <a:ext cx="4962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2019 Experiment Time Estimates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739E23-0AFC-E14D-B7DA-187208E61247}"/>
              </a:ext>
            </a:extLst>
          </p:cNvPr>
          <p:cNvSpPr/>
          <p:nvPr/>
        </p:nvSpPr>
        <p:spPr>
          <a:xfrm>
            <a:off x="736699" y="4551638"/>
            <a:ext cx="78904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effectLst/>
                <a:latin typeface="Calibri" charset="0"/>
              </a:rPr>
              <a:t>N/A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7454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1541</TotalTime>
  <Words>342</Words>
  <Application>Microsoft Macintosh PowerPoint</Application>
  <PresentationFormat>On-screen Show (4:3)</PresentationFormat>
  <Paragraphs>100</Paragraphs>
  <Slides>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Microsoft YaHei</vt:lpstr>
      <vt:lpstr>Arial</vt:lpstr>
      <vt:lpstr>Avenir Next Condensed Medium</vt:lpstr>
      <vt:lpstr>Calibri</vt:lpstr>
      <vt:lpstr>Calibri Light</vt:lpstr>
      <vt:lpstr>Office Theme</vt:lpstr>
      <vt:lpstr>IFEL Acceleration with Optical Energy Recovery</vt:lpstr>
      <vt:lpstr>Scientific Case</vt:lpstr>
      <vt:lpstr>Scientific Case</vt:lpstr>
      <vt:lpstr>Experimental Setup</vt:lpstr>
      <vt:lpstr>Plans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Swinson, Christina</dc:creator>
  <cp:lastModifiedBy>Alex Murokh</cp:lastModifiedBy>
  <cp:revision>35</cp:revision>
  <dcterms:created xsi:type="dcterms:W3CDTF">2017-12-01T17:21:13Z</dcterms:created>
  <dcterms:modified xsi:type="dcterms:W3CDTF">2018-11-14T07:54:58Z</dcterms:modified>
</cp:coreProperties>
</file>