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1" r:id="rId1"/>
  </p:sldMasterIdLst>
  <p:notesMasterIdLst>
    <p:notesMasterId r:id="rId46"/>
  </p:notesMasterIdLst>
  <p:sldIdLst>
    <p:sldId id="256" r:id="rId2"/>
    <p:sldId id="455" r:id="rId3"/>
    <p:sldId id="456" r:id="rId4"/>
    <p:sldId id="457" r:id="rId5"/>
    <p:sldId id="468" r:id="rId6"/>
    <p:sldId id="433" r:id="rId7"/>
    <p:sldId id="513" r:id="rId8"/>
    <p:sldId id="469" r:id="rId9"/>
    <p:sldId id="270" r:id="rId10"/>
    <p:sldId id="471" r:id="rId11"/>
    <p:sldId id="473" r:id="rId12"/>
    <p:sldId id="485" r:id="rId13"/>
    <p:sldId id="472" r:id="rId14"/>
    <p:sldId id="470" r:id="rId15"/>
    <p:sldId id="474" r:id="rId16"/>
    <p:sldId id="475" r:id="rId17"/>
    <p:sldId id="476" r:id="rId18"/>
    <p:sldId id="484" r:id="rId19"/>
    <p:sldId id="257" r:id="rId20"/>
    <p:sldId id="486" r:id="rId21"/>
    <p:sldId id="503" r:id="rId22"/>
    <p:sldId id="507" r:id="rId23"/>
    <p:sldId id="504" r:id="rId24"/>
    <p:sldId id="505" r:id="rId25"/>
    <p:sldId id="506" r:id="rId26"/>
    <p:sldId id="508" r:id="rId27"/>
    <p:sldId id="487" r:id="rId28"/>
    <p:sldId id="489" r:id="rId29"/>
    <p:sldId id="488" r:id="rId30"/>
    <p:sldId id="490" r:id="rId31"/>
    <p:sldId id="491" r:id="rId32"/>
    <p:sldId id="478" r:id="rId33"/>
    <p:sldId id="492" r:id="rId34"/>
    <p:sldId id="493" r:id="rId35"/>
    <p:sldId id="479" r:id="rId36"/>
    <p:sldId id="495" r:id="rId37"/>
    <p:sldId id="496" r:id="rId38"/>
    <p:sldId id="497" r:id="rId39"/>
    <p:sldId id="501" r:id="rId40"/>
    <p:sldId id="498" r:id="rId41"/>
    <p:sldId id="499" r:id="rId42"/>
    <p:sldId id="509" r:id="rId43"/>
    <p:sldId id="482" r:id="rId44"/>
    <p:sldId id="510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98008A-A4D2-2B41-AE14-9AF1EB7B1C7F}">
          <p14:sldIdLst>
            <p14:sldId id="256"/>
            <p14:sldId id="455"/>
            <p14:sldId id="456"/>
            <p14:sldId id="457"/>
            <p14:sldId id="468"/>
            <p14:sldId id="433"/>
            <p14:sldId id="513"/>
            <p14:sldId id="469"/>
            <p14:sldId id="270"/>
            <p14:sldId id="471"/>
            <p14:sldId id="473"/>
            <p14:sldId id="485"/>
            <p14:sldId id="472"/>
            <p14:sldId id="470"/>
            <p14:sldId id="474"/>
            <p14:sldId id="475"/>
            <p14:sldId id="476"/>
            <p14:sldId id="484"/>
            <p14:sldId id="257"/>
            <p14:sldId id="486"/>
            <p14:sldId id="503"/>
            <p14:sldId id="507"/>
            <p14:sldId id="504"/>
            <p14:sldId id="505"/>
            <p14:sldId id="506"/>
            <p14:sldId id="508"/>
            <p14:sldId id="487"/>
            <p14:sldId id="489"/>
            <p14:sldId id="488"/>
            <p14:sldId id="490"/>
            <p14:sldId id="491"/>
            <p14:sldId id="478"/>
            <p14:sldId id="492"/>
            <p14:sldId id="493"/>
            <p14:sldId id="479"/>
            <p14:sldId id="495"/>
            <p14:sldId id="496"/>
            <p14:sldId id="497"/>
            <p14:sldId id="501"/>
            <p14:sldId id="498"/>
            <p14:sldId id="499"/>
            <p14:sldId id="509"/>
            <p14:sldId id="482"/>
            <p14:sldId id="5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DBF6"/>
    <a:srgbClr val="F1A527"/>
    <a:srgbClr val="55BF75"/>
    <a:srgbClr val="480C93"/>
    <a:srgbClr val="300A61"/>
    <a:srgbClr val="FFE79F"/>
    <a:srgbClr val="FFFA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15" autoAdjust="0"/>
    <p:restoredTop sz="94649"/>
  </p:normalViewPr>
  <p:slideViewPr>
    <p:cSldViewPr snapToGrid="0" snapToObjects="1">
      <p:cViewPr varScale="1">
        <p:scale>
          <a:sx n="147" d="100"/>
          <a:sy n="147" d="100"/>
        </p:scale>
        <p:origin x="37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Time%20Capsoule/Dropbox/Documents/Conferences/CHEP%202018/batch-test-data-TS115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Time%20Capsoule/Dropbox/Documents/Conferences/CHEP%202018/batch-test-data-TS115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Time%20Capsoule/Dropbox/Documents/Conferences/CHEP%202018/batch-test-data-TS115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Time%20Capsoule/Dropbox/Documents/Conferences/CHEP%202018/batch-test-data-TS115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Time%20Capsoule/Dropbox/Documents/Conferences/CHEP%202018/batch-test-data-TS115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Time%20Capsoule/Dropbox/Documents/Conferences/CHEP%202018/batch-test-data-TS1150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Time%20Capsoule/Dropbox/Documents/Conferences/CHEP%202018/batch-test-data-TS1150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Time%20Capsoule/Dropbox/Documents/Conferences/CHEP%202018/batch-test-data-TS1150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Time%20Capsoule/Dropbox/Documents/Conferences/CHEP%202018/batch-test-data-TS1150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LTO-7 vs </a:t>
            </a:r>
            <a:r>
              <a:rPr lang="en-US" sz="1400" b="0" i="0" u="none" strike="noStrike" baseline="0" dirty="0">
                <a:effectLst/>
              </a:rPr>
              <a:t>TS1150</a:t>
            </a:r>
            <a:r>
              <a:rPr lang="en-US" sz="1400" b="0" i="0" u="none" strike="noStrike" baseline="0" dirty="0"/>
              <a:t> </a:t>
            </a:r>
            <a:endParaRPr lang="en-US" dirty="0"/>
          </a:p>
          <a:p>
            <a:pPr>
              <a:defRPr/>
            </a:pPr>
            <a:r>
              <a:rPr lang="en-US" dirty="0"/>
              <a:t>Large File Staging Test (10</a:t>
            </a:r>
            <a:r>
              <a:rPr lang="en-US" baseline="0" dirty="0"/>
              <a:t> GB)</a:t>
            </a:r>
          </a:p>
          <a:p>
            <a:pPr>
              <a:defRPr/>
            </a:pPr>
            <a:r>
              <a:rPr lang="en-US" baseline="0" dirty="0"/>
              <a:t>Even Spacing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Graph!$B$43</c:f>
              <c:strCache>
                <c:ptCount val="1"/>
                <c:pt idx="0">
                  <c:v>LTO-7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Graph!$A$44:$A$46</c:f>
              <c:strCache>
                <c:ptCount val="3"/>
                <c:pt idx="0">
                  <c:v>10%  80 files</c:v>
                </c:pt>
                <c:pt idx="1">
                  <c:v> 50%  400 files</c:v>
                </c:pt>
                <c:pt idx="2">
                  <c:v>100%  800 files</c:v>
                </c:pt>
              </c:strCache>
            </c:strRef>
          </c:cat>
          <c:val>
            <c:numRef>
              <c:f>Graph!$B$44:$B$46</c:f>
              <c:numCache>
                <c:formatCode>General</c:formatCode>
                <c:ptCount val="3"/>
                <c:pt idx="0">
                  <c:v>103.9</c:v>
                </c:pt>
                <c:pt idx="1">
                  <c:v>156.97</c:v>
                </c:pt>
                <c:pt idx="2">
                  <c:v>251.87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54-ED4C-95F7-03095CF8A5C4}"/>
            </c:ext>
          </c:extLst>
        </c:ser>
        <c:ser>
          <c:idx val="1"/>
          <c:order val="1"/>
          <c:tx>
            <c:strRef>
              <c:f>Graph!$C$43</c:f>
              <c:strCache>
                <c:ptCount val="1"/>
                <c:pt idx="0">
                  <c:v>TS1150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Graph!$A$44:$A$46</c:f>
              <c:strCache>
                <c:ptCount val="3"/>
                <c:pt idx="0">
                  <c:v>10%  80 files</c:v>
                </c:pt>
                <c:pt idx="1">
                  <c:v> 50%  400 files</c:v>
                </c:pt>
                <c:pt idx="2">
                  <c:v>100%  800 files</c:v>
                </c:pt>
              </c:strCache>
            </c:strRef>
          </c:cat>
          <c:val>
            <c:numRef>
              <c:f>Graph!$C$44:$C$46</c:f>
              <c:numCache>
                <c:formatCode>0.00</c:formatCode>
                <c:ptCount val="3"/>
                <c:pt idx="0">
                  <c:v>153.35</c:v>
                </c:pt>
                <c:pt idx="1">
                  <c:v>242.47</c:v>
                </c:pt>
                <c:pt idx="2">
                  <c:v>352.84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54-ED4C-95F7-03095CF8A5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1268256"/>
        <c:axId val="1788454128"/>
      </c:barChart>
      <c:catAx>
        <c:axId val="179126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8454128"/>
        <c:crosses val="autoZero"/>
        <c:auto val="1"/>
        <c:lblAlgn val="ctr"/>
        <c:lblOffset val="100"/>
        <c:noMultiLvlLbl val="0"/>
      </c:catAx>
      <c:valAx>
        <c:axId val="1788454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1268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LTO-7 vs TS1150</a:t>
            </a:r>
          </a:p>
          <a:p>
            <a:pPr>
              <a:defRPr/>
            </a:pPr>
            <a:r>
              <a:rPr lang="en-US" dirty="0"/>
              <a:t>Small File Staging Test (1 GB)</a:t>
            </a:r>
          </a:p>
          <a:p>
            <a:pPr>
              <a:defRPr/>
            </a:pPr>
            <a:r>
              <a:rPr lang="en-US" dirty="0"/>
              <a:t>Even Spacing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Graph!$B$48</c:f>
              <c:strCache>
                <c:ptCount val="1"/>
                <c:pt idx="0">
                  <c:v>LTO-7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Graph!$A$49:$A$51</c:f>
              <c:strCache>
                <c:ptCount val="3"/>
                <c:pt idx="0">
                  <c:v>10%  980 files</c:v>
                </c:pt>
                <c:pt idx="1">
                  <c:v> 50%  5811 files</c:v>
                </c:pt>
                <c:pt idx="2">
                  <c:v>100%  9793 files</c:v>
                </c:pt>
              </c:strCache>
            </c:strRef>
          </c:cat>
          <c:val>
            <c:numRef>
              <c:f>Graph!$B$49:$B$51</c:f>
              <c:numCache>
                <c:formatCode>General</c:formatCode>
                <c:ptCount val="3"/>
                <c:pt idx="0">
                  <c:v>32.33</c:v>
                </c:pt>
                <c:pt idx="1">
                  <c:v>120.24</c:v>
                </c:pt>
                <c:pt idx="2">
                  <c:v>236.03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E1-9F47-ADEB-41D53E08E4A9}"/>
            </c:ext>
          </c:extLst>
        </c:ser>
        <c:ser>
          <c:idx val="1"/>
          <c:order val="1"/>
          <c:tx>
            <c:strRef>
              <c:f>Graph!$C$48</c:f>
              <c:strCache>
                <c:ptCount val="1"/>
                <c:pt idx="0">
                  <c:v>TS1150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Graph!$A$49:$A$51</c:f>
              <c:strCache>
                <c:ptCount val="3"/>
                <c:pt idx="0">
                  <c:v>10%  980 files</c:v>
                </c:pt>
                <c:pt idx="1">
                  <c:v> 50%  5811 files</c:v>
                </c:pt>
                <c:pt idx="2">
                  <c:v>100%  9793 files</c:v>
                </c:pt>
              </c:strCache>
            </c:strRef>
          </c:cat>
          <c:val>
            <c:numRef>
              <c:f>Graph!$C$49:$C$51</c:f>
              <c:numCache>
                <c:formatCode>0.00</c:formatCode>
                <c:ptCount val="3"/>
                <c:pt idx="0">
                  <c:v>73.69</c:v>
                </c:pt>
                <c:pt idx="1">
                  <c:v>177.04</c:v>
                </c:pt>
                <c:pt idx="2">
                  <c:v>343.98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E1-9F47-ADEB-41D53E08E4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4685216"/>
        <c:axId val="1788052192"/>
      </c:barChart>
      <c:catAx>
        <c:axId val="170468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8052192"/>
        <c:crosses val="autoZero"/>
        <c:auto val="1"/>
        <c:lblAlgn val="ctr"/>
        <c:lblOffset val="100"/>
        <c:noMultiLvlLbl val="0"/>
      </c:catAx>
      <c:valAx>
        <c:axId val="1788052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4685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LTO-7</a:t>
            </a:r>
            <a:r>
              <a:rPr lang="en-US" dirty="0"/>
              <a:t> vs TS1150</a:t>
            </a:r>
          </a:p>
          <a:p>
            <a:pPr>
              <a:defRPr/>
            </a:pPr>
            <a:r>
              <a:rPr lang="en-US" dirty="0"/>
              <a:t>Aggregated Small File Staging (1 GB)</a:t>
            </a:r>
          </a:p>
          <a:p>
            <a:pPr>
              <a:defRPr/>
            </a:pPr>
            <a:r>
              <a:rPr lang="en-US" dirty="0"/>
              <a:t>Even Spacing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Graph!$B$53</c:f>
              <c:strCache>
                <c:ptCount val="1"/>
                <c:pt idx="0">
                  <c:v>LTO-7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Graph!$A$54:$A$56</c:f>
              <c:strCache>
                <c:ptCount val="3"/>
                <c:pt idx="0">
                  <c:v>10%  979 files</c:v>
                </c:pt>
                <c:pt idx="1">
                  <c:v> 50%  4899 files</c:v>
                </c:pt>
                <c:pt idx="2">
                  <c:v>100%  9798 files</c:v>
                </c:pt>
              </c:strCache>
            </c:strRef>
          </c:cat>
          <c:val>
            <c:numRef>
              <c:f>Graph!$B$54:$B$56</c:f>
              <c:numCache>
                <c:formatCode>General</c:formatCode>
                <c:ptCount val="3"/>
                <c:pt idx="0">
                  <c:v>35.44</c:v>
                </c:pt>
                <c:pt idx="1">
                  <c:v>136.35</c:v>
                </c:pt>
                <c:pt idx="2">
                  <c:v>252.19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96-8B4F-83CE-51F668DB2BDD}"/>
            </c:ext>
          </c:extLst>
        </c:ser>
        <c:ser>
          <c:idx val="1"/>
          <c:order val="1"/>
          <c:tx>
            <c:strRef>
              <c:f>Graph!$C$53</c:f>
              <c:strCache>
                <c:ptCount val="1"/>
                <c:pt idx="0">
                  <c:v>TS1150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Graph!$A$54:$A$56</c:f>
              <c:strCache>
                <c:ptCount val="3"/>
                <c:pt idx="0">
                  <c:v>10%  979 files</c:v>
                </c:pt>
                <c:pt idx="1">
                  <c:v> 50%  4899 files</c:v>
                </c:pt>
                <c:pt idx="2">
                  <c:v>100%  9798 files</c:v>
                </c:pt>
              </c:strCache>
            </c:strRef>
          </c:cat>
          <c:val>
            <c:numRef>
              <c:f>Graph!$C$54:$C$56</c:f>
              <c:numCache>
                <c:formatCode>0.00</c:formatCode>
                <c:ptCount val="3"/>
                <c:pt idx="0">
                  <c:v>39.82</c:v>
                </c:pt>
                <c:pt idx="1">
                  <c:v>177.8</c:v>
                </c:pt>
                <c:pt idx="2">
                  <c:v>345.61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96-8B4F-83CE-51F668DB2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1280944"/>
        <c:axId val="1791717648"/>
      </c:barChart>
      <c:catAx>
        <c:axId val="1791280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1717648"/>
        <c:crosses val="autoZero"/>
        <c:auto val="1"/>
        <c:lblAlgn val="ctr"/>
        <c:lblOffset val="100"/>
        <c:noMultiLvlLbl val="0"/>
      </c:catAx>
      <c:valAx>
        <c:axId val="179171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1280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baseline="0" dirty="0"/>
              <a:t>LTO-7 vs TS1150</a:t>
            </a:r>
            <a:endParaRPr lang="en-US" sz="1000" dirty="0"/>
          </a:p>
          <a:p>
            <a:pPr>
              <a:defRPr/>
            </a:pPr>
            <a:r>
              <a:rPr lang="en-US" sz="1000" dirty="0">
                <a:solidFill>
                  <a:srgbClr val="04DBF6"/>
                </a:solidFill>
              </a:rPr>
              <a:t>Aggregated Small File</a:t>
            </a:r>
            <a:r>
              <a:rPr lang="en-US" sz="1000" dirty="0"/>
              <a:t> Staging (1 GB)</a:t>
            </a:r>
          </a:p>
          <a:p>
            <a:pPr>
              <a:defRPr/>
            </a:pPr>
            <a:r>
              <a:rPr lang="en-US" sz="1000" dirty="0"/>
              <a:t>Even Spacing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Graph!$B$53</c:f>
              <c:strCache>
                <c:ptCount val="1"/>
                <c:pt idx="0">
                  <c:v>LTO-7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Graph!$A$54:$A$56</c:f>
              <c:strCache>
                <c:ptCount val="3"/>
                <c:pt idx="0">
                  <c:v>10%  979 files</c:v>
                </c:pt>
                <c:pt idx="1">
                  <c:v> 50%  4899 files</c:v>
                </c:pt>
                <c:pt idx="2">
                  <c:v>100%  9798 files</c:v>
                </c:pt>
              </c:strCache>
            </c:strRef>
          </c:cat>
          <c:val>
            <c:numRef>
              <c:f>Graph!$B$54:$B$56</c:f>
              <c:numCache>
                <c:formatCode>General</c:formatCode>
                <c:ptCount val="3"/>
                <c:pt idx="0">
                  <c:v>35.44</c:v>
                </c:pt>
                <c:pt idx="1">
                  <c:v>136.35</c:v>
                </c:pt>
                <c:pt idx="2">
                  <c:v>252.19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96-8B4F-83CE-51F668DB2BDD}"/>
            </c:ext>
          </c:extLst>
        </c:ser>
        <c:ser>
          <c:idx val="1"/>
          <c:order val="1"/>
          <c:tx>
            <c:strRef>
              <c:f>Graph!$C$53</c:f>
              <c:strCache>
                <c:ptCount val="1"/>
                <c:pt idx="0">
                  <c:v>TS1150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Graph!$A$54:$A$56</c:f>
              <c:strCache>
                <c:ptCount val="3"/>
                <c:pt idx="0">
                  <c:v>10%  979 files</c:v>
                </c:pt>
                <c:pt idx="1">
                  <c:v> 50%  4899 files</c:v>
                </c:pt>
                <c:pt idx="2">
                  <c:v>100%  9798 files</c:v>
                </c:pt>
              </c:strCache>
            </c:strRef>
          </c:cat>
          <c:val>
            <c:numRef>
              <c:f>Graph!$C$54:$C$56</c:f>
              <c:numCache>
                <c:formatCode>0.00</c:formatCode>
                <c:ptCount val="3"/>
                <c:pt idx="0">
                  <c:v>39.82</c:v>
                </c:pt>
                <c:pt idx="1">
                  <c:v>177.8</c:v>
                </c:pt>
                <c:pt idx="2">
                  <c:v>345.61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96-8B4F-83CE-51F668DB2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1280944"/>
        <c:axId val="1791717648"/>
      </c:barChart>
      <c:catAx>
        <c:axId val="1791280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1717648"/>
        <c:crosses val="autoZero"/>
        <c:auto val="1"/>
        <c:lblAlgn val="ctr"/>
        <c:lblOffset val="100"/>
        <c:noMultiLvlLbl val="0"/>
      </c:catAx>
      <c:valAx>
        <c:axId val="179171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1280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/>
              <a:t>LTO-7 vs TS1150</a:t>
            </a:r>
          </a:p>
          <a:p>
            <a:pPr>
              <a:defRPr/>
            </a:pPr>
            <a:r>
              <a:rPr lang="en-US" sz="1000" dirty="0">
                <a:solidFill>
                  <a:srgbClr val="04DBF6"/>
                </a:solidFill>
              </a:rPr>
              <a:t>Large File</a:t>
            </a:r>
            <a:r>
              <a:rPr lang="en-US" sz="1000" dirty="0"/>
              <a:t> Staging Test (10</a:t>
            </a:r>
            <a:r>
              <a:rPr lang="en-US" sz="1000" baseline="0" dirty="0"/>
              <a:t> GB)</a:t>
            </a:r>
          </a:p>
          <a:p>
            <a:pPr>
              <a:defRPr/>
            </a:pPr>
            <a:r>
              <a:rPr lang="en-US" sz="1000" baseline="0" dirty="0"/>
              <a:t>Even Spacing</a:t>
            </a:r>
            <a:endParaRPr lang="en-US" sz="1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Graph!$B$43</c:f>
              <c:strCache>
                <c:ptCount val="1"/>
                <c:pt idx="0">
                  <c:v>LTO-7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Graph!$A$44:$A$46</c:f>
              <c:strCache>
                <c:ptCount val="3"/>
                <c:pt idx="0">
                  <c:v>10%  80 files</c:v>
                </c:pt>
                <c:pt idx="1">
                  <c:v> 50%  400 files</c:v>
                </c:pt>
                <c:pt idx="2">
                  <c:v>100%  800 files</c:v>
                </c:pt>
              </c:strCache>
            </c:strRef>
          </c:cat>
          <c:val>
            <c:numRef>
              <c:f>Graph!$B$44:$B$46</c:f>
              <c:numCache>
                <c:formatCode>General</c:formatCode>
                <c:ptCount val="3"/>
                <c:pt idx="0">
                  <c:v>103.9</c:v>
                </c:pt>
                <c:pt idx="1">
                  <c:v>156.97</c:v>
                </c:pt>
                <c:pt idx="2">
                  <c:v>251.87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4A-8B4B-977F-9B9BE18315B8}"/>
            </c:ext>
          </c:extLst>
        </c:ser>
        <c:ser>
          <c:idx val="1"/>
          <c:order val="1"/>
          <c:tx>
            <c:strRef>
              <c:f>Graph!$C$43</c:f>
              <c:strCache>
                <c:ptCount val="1"/>
                <c:pt idx="0">
                  <c:v>TS1150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Graph!$A$44:$A$46</c:f>
              <c:strCache>
                <c:ptCount val="3"/>
                <c:pt idx="0">
                  <c:v>10%  80 files</c:v>
                </c:pt>
                <c:pt idx="1">
                  <c:v> 50%  400 files</c:v>
                </c:pt>
                <c:pt idx="2">
                  <c:v>100%  800 files</c:v>
                </c:pt>
              </c:strCache>
            </c:strRef>
          </c:cat>
          <c:val>
            <c:numRef>
              <c:f>Graph!$C$44:$C$46</c:f>
              <c:numCache>
                <c:formatCode>0.00</c:formatCode>
                <c:ptCount val="3"/>
                <c:pt idx="0">
                  <c:v>153.35</c:v>
                </c:pt>
                <c:pt idx="1">
                  <c:v>242.47</c:v>
                </c:pt>
                <c:pt idx="2">
                  <c:v>352.84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4A-8B4B-977F-9B9BE1831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1268256"/>
        <c:axId val="1788454128"/>
      </c:barChart>
      <c:catAx>
        <c:axId val="179126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8454128"/>
        <c:crosses val="autoZero"/>
        <c:auto val="1"/>
        <c:lblAlgn val="ctr"/>
        <c:lblOffset val="100"/>
        <c:noMultiLvlLbl val="0"/>
      </c:catAx>
      <c:valAx>
        <c:axId val="1788454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1268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/>
              <a:t>LTO-7 vs TS1150</a:t>
            </a:r>
          </a:p>
          <a:p>
            <a:pPr>
              <a:defRPr/>
            </a:pPr>
            <a:r>
              <a:rPr lang="en-US" sz="1000" dirty="0">
                <a:solidFill>
                  <a:srgbClr val="04DBF6"/>
                </a:solidFill>
              </a:rPr>
              <a:t>Small File</a:t>
            </a:r>
            <a:r>
              <a:rPr lang="en-US" sz="1000" dirty="0"/>
              <a:t> Staging Test (1 GB)</a:t>
            </a:r>
          </a:p>
          <a:p>
            <a:pPr>
              <a:defRPr/>
            </a:pPr>
            <a:r>
              <a:rPr lang="en-US" sz="1000" dirty="0"/>
              <a:t>Even Spacing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Graph!$B$48</c:f>
              <c:strCache>
                <c:ptCount val="1"/>
                <c:pt idx="0">
                  <c:v>LTO-7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Graph!$A$49:$A$51</c:f>
              <c:strCache>
                <c:ptCount val="3"/>
                <c:pt idx="0">
                  <c:v>10%  980 files</c:v>
                </c:pt>
                <c:pt idx="1">
                  <c:v> 50%  5811 files</c:v>
                </c:pt>
                <c:pt idx="2">
                  <c:v>100%  9793 files</c:v>
                </c:pt>
              </c:strCache>
            </c:strRef>
          </c:cat>
          <c:val>
            <c:numRef>
              <c:f>Graph!$B$49:$B$51</c:f>
              <c:numCache>
                <c:formatCode>General</c:formatCode>
                <c:ptCount val="3"/>
                <c:pt idx="0">
                  <c:v>32.33</c:v>
                </c:pt>
                <c:pt idx="1">
                  <c:v>120.24</c:v>
                </c:pt>
                <c:pt idx="2">
                  <c:v>236.03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68-2D47-8AB2-3B60AE9F9B89}"/>
            </c:ext>
          </c:extLst>
        </c:ser>
        <c:ser>
          <c:idx val="1"/>
          <c:order val="1"/>
          <c:tx>
            <c:strRef>
              <c:f>Graph!$C$48</c:f>
              <c:strCache>
                <c:ptCount val="1"/>
                <c:pt idx="0">
                  <c:v>TS1150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Graph!$A$49:$A$51</c:f>
              <c:strCache>
                <c:ptCount val="3"/>
                <c:pt idx="0">
                  <c:v>10%  980 files</c:v>
                </c:pt>
                <c:pt idx="1">
                  <c:v> 50%  5811 files</c:v>
                </c:pt>
                <c:pt idx="2">
                  <c:v>100%  9793 files</c:v>
                </c:pt>
              </c:strCache>
            </c:strRef>
          </c:cat>
          <c:val>
            <c:numRef>
              <c:f>Graph!$C$49:$C$51</c:f>
              <c:numCache>
                <c:formatCode>0.00</c:formatCode>
                <c:ptCount val="3"/>
                <c:pt idx="0">
                  <c:v>73.69</c:v>
                </c:pt>
                <c:pt idx="1">
                  <c:v>177.04</c:v>
                </c:pt>
                <c:pt idx="2">
                  <c:v>343.98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68-2D47-8AB2-3B60AE9F9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4685216"/>
        <c:axId val="1788052192"/>
      </c:barChart>
      <c:catAx>
        <c:axId val="170468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8052192"/>
        <c:crosses val="autoZero"/>
        <c:auto val="1"/>
        <c:lblAlgn val="ctr"/>
        <c:lblOffset val="100"/>
        <c:noMultiLvlLbl val="0"/>
      </c:catAx>
      <c:valAx>
        <c:axId val="1788052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4685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TS1150</a:t>
            </a:r>
          </a:p>
          <a:p>
            <a:pPr>
              <a:defRPr/>
            </a:pPr>
            <a:r>
              <a:rPr lang="en-US" sz="1200" dirty="0"/>
              <a:t>Large File Staging Test (10 GB)</a:t>
            </a:r>
          </a:p>
          <a:p>
            <a:pPr>
              <a:defRPr/>
            </a:pPr>
            <a:r>
              <a:rPr lang="en-US" sz="1200" dirty="0"/>
              <a:t>Even Spacing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Graph!$B$5</c:f>
              <c:strCache>
                <c:ptCount val="1"/>
                <c:pt idx="0">
                  <c:v>No RAO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Graph!$A$6:$A$8</c:f>
              <c:strCache>
                <c:ptCount val="3"/>
                <c:pt idx="0">
                  <c:v>10%  80 files</c:v>
                </c:pt>
                <c:pt idx="1">
                  <c:v> 50%  400 files</c:v>
                </c:pt>
                <c:pt idx="2">
                  <c:v>100%  800 files</c:v>
                </c:pt>
              </c:strCache>
            </c:strRef>
          </c:cat>
          <c:val>
            <c:numRef>
              <c:f>Graph!$B$6:$B$8</c:f>
              <c:numCache>
                <c:formatCode>General</c:formatCode>
                <c:ptCount val="3"/>
                <c:pt idx="0">
                  <c:v>153.35</c:v>
                </c:pt>
                <c:pt idx="1">
                  <c:v>242.47</c:v>
                </c:pt>
                <c:pt idx="2">
                  <c:v>352.84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A0-9D44-A382-F7626E525F8A}"/>
            </c:ext>
          </c:extLst>
        </c:ser>
        <c:ser>
          <c:idx val="1"/>
          <c:order val="1"/>
          <c:tx>
            <c:strRef>
              <c:f>Graph!$C$5</c:f>
              <c:strCache>
                <c:ptCount val="1"/>
                <c:pt idx="0">
                  <c:v>RAO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Graph!$A$6:$A$8</c:f>
              <c:strCache>
                <c:ptCount val="3"/>
                <c:pt idx="0">
                  <c:v>10%  80 files</c:v>
                </c:pt>
                <c:pt idx="1">
                  <c:v> 50%  400 files</c:v>
                </c:pt>
                <c:pt idx="2">
                  <c:v>100%  800 files</c:v>
                </c:pt>
              </c:strCache>
            </c:strRef>
          </c:cat>
          <c:val>
            <c:numRef>
              <c:f>Graph!$C$6:$C$8</c:f>
              <c:numCache>
                <c:formatCode>General</c:formatCode>
                <c:ptCount val="3"/>
                <c:pt idx="0">
                  <c:v>244.61</c:v>
                </c:pt>
                <c:pt idx="1">
                  <c:v>311.2</c:v>
                </c:pt>
                <c:pt idx="2">
                  <c:v>332.39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A0-9D44-A382-F7626E525F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8150832"/>
        <c:axId val="1708152512"/>
      </c:barChart>
      <c:catAx>
        <c:axId val="170815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8152512"/>
        <c:crosses val="autoZero"/>
        <c:auto val="1"/>
        <c:lblAlgn val="ctr"/>
        <c:lblOffset val="100"/>
        <c:noMultiLvlLbl val="0"/>
      </c:catAx>
      <c:valAx>
        <c:axId val="1708152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815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/>
              <a:t>TS1150</a:t>
            </a:r>
          </a:p>
          <a:p>
            <a:pPr>
              <a:defRPr/>
            </a:pPr>
            <a:r>
              <a:rPr lang="en-US" sz="1000" dirty="0"/>
              <a:t>Small File Staging Test (1 GB)</a:t>
            </a:r>
          </a:p>
          <a:p>
            <a:pPr>
              <a:defRPr/>
            </a:pPr>
            <a:r>
              <a:rPr lang="en-US" sz="1000" dirty="0"/>
              <a:t>Even Spacing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Graph!$B$10</c:f>
              <c:strCache>
                <c:ptCount val="1"/>
                <c:pt idx="0">
                  <c:v>No RAO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Graph!$A$11:$A$13</c:f>
              <c:strCache>
                <c:ptCount val="3"/>
                <c:pt idx="0">
                  <c:v>10%  980 files</c:v>
                </c:pt>
                <c:pt idx="1">
                  <c:v> 50%  5811 files</c:v>
                </c:pt>
                <c:pt idx="2">
                  <c:v>100%  9793 files</c:v>
                </c:pt>
              </c:strCache>
            </c:strRef>
          </c:cat>
          <c:val>
            <c:numRef>
              <c:f>Graph!$B$11:$B$13</c:f>
              <c:numCache>
                <c:formatCode>General</c:formatCode>
                <c:ptCount val="3"/>
                <c:pt idx="0">
                  <c:v>73.69</c:v>
                </c:pt>
                <c:pt idx="1">
                  <c:v>177.04</c:v>
                </c:pt>
                <c:pt idx="2">
                  <c:v>343.98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37-0B4D-BA3E-37985FCC7A79}"/>
            </c:ext>
          </c:extLst>
        </c:ser>
        <c:ser>
          <c:idx val="1"/>
          <c:order val="1"/>
          <c:tx>
            <c:strRef>
              <c:f>Graph!$C$10</c:f>
              <c:strCache>
                <c:ptCount val="1"/>
                <c:pt idx="0">
                  <c:v>RAO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Graph!$A$11:$A$13</c:f>
              <c:strCache>
                <c:ptCount val="3"/>
                <c:pt idx="0">
                  <c:v>10%  980 files</c:v>
                </c:pt>
                <c:pt idx="1">
                  <c:v> 50%  5811 files</c:v>
                </c:pt>
                <c:pt idx="2">
                  <c:v>100%  9793 files</c:v>
                </c:pt>
              </c:strCache>
            </c:strRef>
          </c:cat>
          <c:val>
            <c:numRef>
              <c:f>Graph!$C$11:$C$13</c:f>
              <c:numCache>
                <c:formatCode>General</c:formatCode>
                <c:ptCount val="3"/>
                <c:pt idx="0">
                  <c:v>105.57</c:v>
                </c:pt>
                <c:pt idx="1">
                  <c:v>174.53</c:v>
                </c:pt>
                <c:pt idx="2">
                  <c:v>334.72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37-0B4D-BA3E-37985FCC7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1178848"/>
        <c:axId val="1788323696"/>
      </c:barChart>
      <c:catAx>
        <c:axId val="1741178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8323696"/>
        <c:crosses val="autoZero"/>
        <c:auto val="1"/>
        <c:lblAlgn val="ctr"/>
        <c:lblOffset val="100"/>
        <c:noMultiLvlLbl val="0"/>
      </c:catAx>
      <c:valAx>
        <c:axId val="1788323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1178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/>
              <a:t>TS1150</a:t>
            </a:r>
          </a:p>
          <a:p>
            <a:pPr>
              <a:defRPr/>
            </a:pPr>
            <a:r>
              <a:rPr lang="en-US" sz="1000" dirty="0"/>
              <a:t>Aggregated</a:t>
            </a:r>
            <a:r>
              <a:rPr lang="en-US" sz="1000" baseline="0" dirty="0"/>
              <a:t> </a:t>
            </a:r>
            <a:r>
              <a:rPr lang="en-US" sz="1000" dirty="0"/>
              <a:t>Small File Staging Test (1 GB)</a:t>
            </a:r>
          </a:p>
          <a:p>
            <a:pPr>
              <a:defRPr/>
            </a:pPr>
            <a:r>
              <a:rPr lang="en-US" sz="1000" dirty="0"/>
              <a:t>Even Spacing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Graph!$B$15</c:f>
              <c:strCache>
                <c:ptCount val="1"/>
                <c:pt idx="0">
                  <c:v>No RAO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Graph!$A$16:$A$18</c:f>
              <c:strCache>
                <c:ptCount val="3"/>
                <c:pt idx="0">
                  <c:v>10%  979 files</c:v>
                </c:pt>
                <c:pt idx="1">
                  <c:v> 50%  4899 files</c:v>
                </c:pt>
                <c:pt idx="2">
                  <c:v>100%  9798 files</c:v>
                </c:pt>
              </c:strCache>
            </c:strRef>
          </c:cat>
          <c:val>
            <c:numRef>
              <c:f>Graph!$B$16:$B$18</c:f>
              <c:numCache>
                <c:formatCode>General</c:formatCode>
                <c:ptCount val="3"/>
                <c:pt idx="0">
                  <c:v>39.82</c:v>
                </c:pt>
                <c:pt idx="1">
                  <c:v>177.8</c:v>
                </c:pt>
                <c:pt idx="2">
                  <c:v>345.61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A1-4E4D-A111-8469CE00E146}"/>
            </c:ext>
          </c:extLst>
        </c:ser>
        <c:ser>
          <c:idx val="1"/>
          <c:order val="1"/>
          <c:tx>
            <c:strRef>
              <c:f>Graph!$C$15</c:f>
              <c:strCache>
                <c:ptCount val="1"/>
                <c:pt idx="0">
                  <c:v>RAO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Graph!$A$16:$A$18</c:f>
              <c:strCache>
                <c:ptCount val="3"/>
                <c:pt idx="0">
                  <c:v>10%  979 files</c:v>
                </c:pt>
                <c:pt idx="1">
                  <c:v> 50%  4899 files</c:v>
                </c:pt>
                <c:pt idx="2">
                  <c:v>100%  9798 files</c:v>
                </c:pt>
              </c:strCache>
            </c:strRef>
          </c:cat>
          <c:val>
            <c:numRef>
              <c:f>Graph!$C$16:$C$18</c:f>
              <c:numCache>
                <c:formatCode>General</c:formatCode>
                <c:ptCount val="3"/>
                <c:pt idx="0">
                  <c:v>20.18</c:v>
                </c:pt>
                <c:pt idx="1">
                  <c:v>56.48</c:v>
                </c:pt>
                <c:pt idx="2">
                  <c:v>132.08000000000001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A1-4E4D-A111-8469CE00E1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4119504"/>
        <c:axId val="1794121184"/>
      </c:barChart>
      <c:catAx>
        <c:axId val="179411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4121184"/>
        <c:crosses val="autoZero"/>
        <c:auto val="1"/>
        <c:lblAlgn val="ctr"/>
        <c:lblOffset val="100"/>
        <c:noMultiLvlLbl val="0"/>
      </c:catAx>
      <c:valAx>
        <c:axId val="179412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4119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B02D3-86DB-B346-9539-90C913DE3F76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67CAA-87E3-4E4D-9EDD-34A573D6E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0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86FF613-220D-1A46-9516-ECB5EBD3072C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878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EE6E-1DD7-1B47-8467-97F51A69D0FE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8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BED3F-7B11-4A4B-A6FF-17903FEFD2A3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424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7036-CA69-1848-A651-B69037048DAE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679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DC82-5987-8346-BEF7-460A87295360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626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62BAE-CF88-344C-97CE-C8F4F50310EF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48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54C8-2F89-8D4D-BD70-D7C10681ACD0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52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4C80D-7384-D24B-ADF9-771C0549CE2E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493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86AEE-DD6E-9A4C-9444-E16E47212A77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92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FA74-9CAC-894C-858F-7B7B05020F0B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3032" y="2152"/>
            <a:ext cx="828101" cy="68982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1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2B1A-E4AA-234F-98EF-322216D9E057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51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5AF93-5A3D-5048-B3FC-125B014EAEEB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53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BCB60-CD46-1A4F-A055-5F34DB6AEA10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1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3695-74B2-FD43-9B0A-2B088D800454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249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ED1A-9C2E-EF49-B775-3AA2E1787BB6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83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8B578-AD1F-9A4B-A296-A58816F23A3C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599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CD2B0-4422-BA49-8A0D-BE94086C9F7F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696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tif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69198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BF9D03E-3540-B040-BDAF-7F9CBC2D430D}" type="datetime1">
              <a:rPr lang="en-US" smtClean="0"/>
              <a:t>10/25/18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94566" y="2152"/>
            <a:ext cx="828101" cy="6898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 i="1" baseline="0">
                <a:solidFill>
                  <a:schemeClr val="tx1"/>
                </a:solidFill>
                <a:effectLst/>
                <a:latin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ABE73C-95DA-5647-993B-C7576164063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284860" y="6248400"/>
            <a:ext cx="3810000" cy="78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4CF51B-DD62-9E41-9156-66B8D974C33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83255" y="6309409"/>
            <a:ext cx="2868050" cy="48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24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 baseline="0">
          <a:ln w="3175" cmpd="sng">
            <a:noFill/>
          </a:ln>
          <a:solidFill>
            <a:schemeClr val="bg2">
              <a:lumMod val="20000"/>
              <a:lumOff val="80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42.tiff"/><Relationship Id="rId7" Type="http://schemas.openxmlformats.org/officeDocument/2006/relationships/image" Target="../media/image46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42.tiff"/><Relationship Id="rId7" Type="http://schemas.openxmlformats.org/officeDocument/2006/relationships/image" Target="../media/image46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42.tiff"/><Relationship Id="rId7" Type="http://schemas.openxmlformats.org/officeDocument/2006/relationships/image" Target="../media/image46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tiff"/><Relationship Id="rId4" Type="http://schemas.openxmlformats.org/officeDocument/2006/relationships/image" Target="../media/image32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openxmlformats.org/officeDocument/2006/relationships/image" Target="../media/image32.tiff"/><Relationship Id="rId7" Type="http://schemas.openxmlformats.org/officeDocument/2006/relationships/image" Target="../media/image50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iff"/><Relationship Id="rId5" Type="http://schemas.openxmlformats.org/officeDocument/2006/relationships/image" Target="../media/image22.tiff"/><Relationship Id="rId4" Type="http://schemas.openxmlformats.org/officeDocument/2006/relationships/image" Target="../media/image13.tiff"/><Relationship Id="rId9" Type="http://schemas.openxmlformats.org/officeDocument/2006/relationships/image" Target="../media/image33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tiff"/><Relationship Id="rId7" Type="http://schemas.openxmlformats.org/officeDocument/2006/relationships/image" Target="../media/image19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Relationship Id="rId9" Type="http://schemas.openxmlformats.org/officeDocument/2006/relationships/image" Target="../media/image21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openxmlformats.org/officeDocument/2006/relationships/image" Target="../media/image5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13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13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28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E9E6-468D-9549-BB17-843F48AEC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2764" y="5179214"/>
            <a:ext cx="9519325" cy="838547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Archiving storage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4A2F61-043F-9A4B-8D9D-6CB327693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363" y="6017763"/>
            <a:ext cx="7197726" cy="961772"/>
          </a:xfrm>
        </p:spPr>
        <p:txBody>
          <a:bodyPr>
            <a:normAutofit/>
          </a:bodyPr>
          <a:lstStyle/>
          <a:p>
            <a:r>
              <a:rPr lang="en-US" b="1" dirty="0"/>
              <a:t>Technology meeting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238FBB-34C5-A742-9374-14E7DEBB5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713" y="2020962"/>
            <a:ext cx="2982074" cy="1924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55955-2D09-C141-8E7D-319C2DE1B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147" y="1307411"/>
            <a:ext cx="2756257" cy="2940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581755-8757-EB43-BC6E-B61F9A0EA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764" y="1859209"/>
            <a:ext cx="3521246" cy="276820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889839F-E52F-C344-AC1B-04E3CB15EDB9}"/>
              </a:ext>
            </a:extLst>
          </p:cNvPr>
          <p:cNvSpPr txBox="1">
            <a:spLocks/>
          </p:cNvSpPr>
          <p:nvPr/>
        </p:nvSpPr>
        <p:spPr>
          <a:xfrm>
            <a:off x="306462" y="4405756"/>
            <a:ext cx="9519325" cy="838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 baseline="0">
                <a:ln w="3175" cmpd="sng"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Evaluation of IBM TS4500</a:t>
            </a:r>
          </a:p>
        </p:txBody>
      </p:sp>
    </p:spTree>
    <p:extLst>
      <p:ext uri="{BB962C8B-B14F-4D97-AF65-F5344CB8AC3E}">
        <p14:creationId xmlns:p14="http://schemas.microsoft.com/office/powerpoint/2010/main" val="62922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33033-30AD-5542-891F-6536F8A7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691981"/>
          </a:xfrm>
        </p:spPr>
        <p:txBody>
          <a:bodyPr/>
          <a:lstStyle/>
          <a:p>
            <a:r>
              <a:rPr lang="en-US" dirty="0"/>
              <a:t>Oracle SL8500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8DA84-DF77-C344-BF9B-A40F872C8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E831E-4BA7-444C-8827-9195BE38F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01" y="884800"/>
            <a:ext cx="3433990" cy="466579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2D82421-8ED2-CE4A-B466-F7DB13B8F17E}"/>
              </a:ext>
            </a:extLst>
          </p:cNvPr>
          <p:cNvSpPr txBox="1">
            <a:spLocks/>
          </p:cNvSpPr>
          <p:nvPr/>
        </p:nvSpPr>
        <p:spPr>
          <a:xfrm>
            <a:off x="6719634" y="2167137"/>
            <a:ext cx="5133456" cy="5628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4DBF6"/>
                </a:solidFill>
                <a:latin typeface="+mn-lt"/>
              </a:rPr>
              <a:t>Library Capacity: 10,088 Tapes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744B71-8D27-FA43-9037-D632895FF312}"/>
              </a:ext>
            </a:extLst>
          </p:cNvPr>
          <p:cNvSpPr txBox="1">
            <a:spLocks/>
          </p:cNvSpPr>
          <p:nvPr/>
        </p:nvSpPr>
        <p:spPr>
          <a:xfrm>
            <a:off x="8041528" y="2640119"/>
            <a:ext cx="3811562" cy="43939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4DBF6"/>
                </a:solidFill>
                <a:latin typeface="+mn-lt"/>
              </a:rPr>
              <a:t>LTO-7: 60,528 TB or 60.5 PB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786F7F5F-83A2-BC41-A004-6AE30E015046}"/>
              </a:ext>
            </a:extLst>
          </p:cNvPr>
          <p:cNvSpPr txBox="1">
            <a:spLocks/>
          </p:cNvSpPr>
          <p:nvPr/>
        </p:nvSpPr>
        <p:spPr>
          <a:xfrm>
            <a:off x="3773107" y="914808"/>
            <a:ext cx="3247105" cy="4503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39 tapes per load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38F90253-709D-7041-91BD-17FEA743CDB0}"/>
              </a:ext>
            </a:extLst>
          </p:cNvPr>
          <p:cNvSpPr txBox="1">
            <a:spLocks/>
          </p:cNvSpPr>
          <p:nvPr/>
        </p:nvSpPr>
        <p:spPr>
          <a:xfrm>
            <a:off x="3784556" y="2188373"/>
            <a:ext cx="2853213" cy="7781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Tape initializing:</a:t>
            </a:r>
          </a:p>
          <a:p>
            <a:r>
              <a:rPr lang="en-US" sz="2400" b="0" dirty="0">
                <a:latin typeface="+mn-lt"/>
              </a:rPr>
              <a:t>1 min/tape-drive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B06B9AE5-8C48-D34D-BEB7-97D2BABA34CF}"/>
              </a:ext>
            </a:extLst>
          </p:cNvPr>
          <p:cNvSpPr txBox="1">
            <a:spLocks/>
          </p:cNvSpPr>
          <p:nvPr/>
        </p:nvSpPr>
        <p:spPr>
          <a:xfrm>
            <a:off x="3784555" y="3128933"/>
            <a:ext cx="2935079" cy="106516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Provide 1 PB storage</a:t>
            </a:r>
          </a:p>
          <a:p>
            <a:r>
              <a:rPr lang="en-US" sz="2400" b="0" dirty="0">
                <a:latin typeface="+mn-lt"/>
              </a:rPr>
              <a:t>LTO-7: 3.5 hours</a:t>
            </a:r>
          </a:p>
          <a:p>
            <a:r>
              <a:rPr lang="en-US" sz="2400" b="0" dirty="0">
                <a:latin typeface="+mn-lt"/>
              </a:rPr>
              <a:t>LTO-8: 1 </a:t>
            </a:r>
            <a:r>
              <a:rPr lang="en-US" sz="2400" b="0" dirty="0" err="1">
                <a:latin typeface="+mn-lt"/>
              </a:rPr>
              <a:t>hr</a:t>
            </a:r>
            <a:r>
              <a:rPr lang="en-US" sz="2400" b="0" dirty="0">
                <a:latin typeface="+mn-lt"/>
              </a:rPr>
              <a:t> 42 min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0D7BBFDB-D7F8-9A4C-A771-F14EB305F442}"/>
              </a:ext>
            </a:extLst>
          </p:cNvPr>
          <p:cNvSpPr txBox="1">
            <a:spLocks/>
          </p:cNvSpPr>
          <p:nvPr/>
        </p:nvSpPr>
        <p:spPr>
          <a:xfrm>
            <a:off x="8041528" y="3079515"/>
            <a:ext cx="3811562" cy="45246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4DBF6"/>
                </a:solidFill>
                <a:latin typeface="+mn-lt"/>
              </a:rPr>
              <a:t>LTO-8: 121,056 TB or 120 PB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543AB7C4-9B13-9740-A3A5-46F6314381E7}"/>
              </a:ext>
            </a:extLst>
          </p:cNvPr>
          <p:cNvSpPr txBox="1">
            <a:spLocks/>
          </p:cNvSpPr>
          <p:nvPr/>
        </p:nvSpPr>
        <p:spPr>
          <a:xfrm>
            <a:off x="3773107" y="1320056"/>
            <a:ext cx="3247105" cy="84708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39 LTO-7 = 234 TB</a:t>
            </a:r>
          </a:p>
          <a:p>
            <a:r>
              <a:rPr lang="en-US" sz="2400" b="0" dirty="0">
                <a:latin typeface="+mn-lt"/>
              </a:rPr>
              <a:t>Will take ~ 7 minutes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ED14CA9-F4F9-FC46-A55B-83E93D7F2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637" y="2027445"/>
            <a:ext cx="417381" cy="335773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367DFD9-0192-A948-A199-7829E6201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434" y="2043513"/>
            <a:ext cx="362713" cy="3360242"/>
          </a:xfrm>
          <a:prstGeom prst="rect">
            <a:avLst/>
          </a:prstGeom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59758C03-544C-0A44-91F5-DC44F5E7C9B1}"/>
              </a:ext>
            </a:extLst>
          </p:cNvPr>
          <p:cNvSpPr txBox="1">
            <a:spLocks/>
          </p:cNvSpPr>
          <p:nvPr/>
        </p:nvSpPr>
        <p:spPr>
          <a:xfrm>
            <a:off x="3755739" y="4467367"/>
            <a:ext cx="2853213" cy="91781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Dual CAPs</a:t>
            </a:r>
          </a:p>
          <a:p>
            <a:r>
              <a:rPr lang="en-US" sz="2400" b="0" dirty="0">
                <a:latin typeface="+mn-lt"/>
              </a:rPr>
              <a:t>78 tapes per load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CA34566-B527-AD43-94A8-65C7B4E76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545" y="2027444"/>
            <a:ext cx="417381" cy="335773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C859EA6-3979-914C-BE03-91217FF3A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420" y="2043513"/>
            <a:ext cx="362713" cy="336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6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6" grpId="0"/>
      <p:bldP spid="47" grpId="0"/>
      <p:bldP spid="48" grpId="0"/>
      <p:bldP spid="49" grpId="0"/>
      <p:bldP spid="50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3C0269A-4F13-964D-BC6B-000D9855F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199" y="1411137"/>
            <a:ext cx="1742652" cy="1859139"/>
          </a:xfrm>
          <a:prstGeom prst="rect">
            <a:avLst/>
          </a:prstGeo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C1F3F100-B4AE-D140-A8DC-9A36DF45ED97}"/>
              </a:ext>
            </a:extLst>
          </p:cNvPr>
          <p:cNvSpPr/>
          <p:nvPr/>
        </p:nvSpPr>
        <p:spPr>
          <a:xfrm>
            <a:off x="1516241" y="4866740"/>
            <a:ext cx="8932866" cy="714166"/>
          </a:xfrm>
          <a:prstGeom prst="leftArrow">
            <a:avLst>
              <a:gd name="adj1" fmla="val 47186"/>
              <a:gd name="adj2" fmla="val 71764"/>
            </a:avLst>
          </a:prstGeom>
          <a:gradFill>
            <a:gsLst>
              <a:gs pos="17000">
                <a:schemeClr val="bg2">
                  <a:lumMod val="60000"/>
                  <a:lumOff val="40000"/>
                </a:schemeClr>
              </a:gs>
              <a:gs pos="100000">
                <a:srgbClr val="04DBF6">
                  <a:alpha val="51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FC2D9-86C7-F845-B784-8AD5DACC6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Oracle SL8500 - Expanding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FD405-9846-D84F-BB80-9D7DBD9D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49D3E5-54E8-264E-BC67-3FAEBF936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518" y="4306891"/>
            <a:ext cx="949019" cy="1289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3369FA-73EE-4546-AE7B-4848BF360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792" y="4312866"/>
            <a:ext cx="949019" cy="1289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20DF15-32AF-8846-A0F5-91B6B88E9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066" y="4312866"/>
            <a:ext cx="949019" cy="1289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1D2883-E699-5F43-85C3-F289C4E58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170" y="4312866"/>
            <a:ext cx="949019" cy="1289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6837B8-C8B1-C448-9B15-4665164D4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59" y="4312866"/>
            <a:ext cx="949019" cy="12894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65A553-5DAF-9642-A14E-D2C286A65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548" y="4312866"/>
            <a:ext cx="949019" cy="12894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9098DA-9C23-AE4B-A425-37D7E2168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567" y="4312866"/>
            <a:ext cx="949019" cy="12894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7F7FE6-06DD-3048-8CD4-48B571E52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756" y="4312866"/>
            <a:ext cx="949019" cy="12894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6B0BA9-9559-9347-A8F9-AB432DA85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8945" y="4312866"/>
            <a:ext cx="949019" cy="12894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756CAF-BBBC-C448-B44B-CE721A0A7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134" y="4312866"/>
            <a:ext cx="949019" cy="128944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F581860-0D20-A54B-9E27-0DA1CD5D7DD6}"/>
              </a:ext>
            </a:extLst>
          </p:cNvPr>
          <p:cNvSpPr txBox="1">
            <a:spLocks/>
          </p:cNvSpPr>
          <p:nvPr/>
        </p:nvSpPr>
        <p:spPr>
          <a:xfrm>
            <a:off x="5060505" y="5762997"/>
            <a:ext cx="1844338" cy="4503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Max 32 silos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EFC27872-BE5E-3E4A-AE1A-2F72E71A44AB}"/>
              </a:ext>
            </a:extLst>
          </p:cNvPr>
          <p:cNvSpPr/>
          <p:nvPr/>
        </p:nvSpPr>
        <p:spPr>
          <a:xfrm>
            <a:off x="5657299" y="2524690"/>
            <a:ext cx="1247543" cy="1665471"/>
          </a:xfrm>
          <a:prstGeom prst="downArrow">
            <a:avLst/>
          </a:prstGeom>
          <a:gradFill flip="none" rotWithShape="1">
            <a:gsLst>
              <a:gs pos="17000">
                <a:schemeClr val="bg2">
                  <a:lumMod val="60000"/>
                  <a:lumOff val="40000"/>
                </a:schemeClr>
              </a:gs>
              <a:gs pos="100000">
                <a:srgbClr val="04DBF6">
                  <a:alpha val="51000"/>
                </a:srgbClr>
              </a:gs>
            </a:gsLst>
            <a:lin ang="4800000" scaled="0"/>
            <a:tileRect/>
          </a:gradFill>
          <a:ln>
            <a:noFill/>
          </a:ln>
          <a:scene3d>
            <a:camera prst="perspectiveRelaxed" fov="7200000">
              <a:rot lat="18600000" lon="18000000" rev="3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DDED730-267B-2043-AD50-85FA54EB9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359" y="1002357"/>
            <a:ext cx="2756257" cy="2940498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D74FD90E-8E74-4C42-A9F2-FA39B8B3EC8B}"/>
              </a:ext>
            </a:extLst>
          </p:cNvPr>
          <p:cNvSpPr txBox="1">
            <a:spLocks/>
          </p:cNvSpPr>
          <p:nvPr/>
        </p:nvSpPr>
        <p:spPr>
          <a:xfrm>
            <a:off x="2196706" y="1128018"/>
            <a:ext cx="2015455" cy="71678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Basic config:</a:t>
            </a:r>
          </a:p>
          <a:p>
            <a:r>
              <a:rPr lang="en-US" sz="2400" b="0" dirty="0">
                <a:latin typeface="+mn-lt"/>
              </a:rPr>
              <a:t>3 Modules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15C0D9F-B110-B64C-A744-15E3D89ACCA5}"/>
              </a:ext>
            </a:extLst>
          </p:cNvPr>
          <p:cNvSpPr txBox="1">
            <a:spLocks/>
          </p:cNvSpPr>
          <p:nvPr/>
        </p:nvSpPr>
        <p:spPr>
          <a:xfrm>
            <a:off x="2456225" y="1895996"/>
            <a:ext cx="2015455" cy="3073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04DBF6"/>
                </a:solidFill>
                <a:latin typeface="+mn-lt"/>
              </a:rPr>
              <a:t>Drives Module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1CEDB4E-3E12-CA46-8764-75AF727618C4}"/>
              </a:ext>
            </a:extLst>
          </p:cNvPr>
          <p:cNvSpPr txBox="1">
            <a:spLocks/>
          </p:cNvSpPr>
          <p:nvPr/>
        </p:nvSpPr>
        <p:spPr>
          <a:xfrm>
            <a:off x="2632315" y="2165302"/>
            <a:ext cx="2015455" cy="3073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04DBF6"/>
                </a:solidFill>
                <a:latin typeface="+mn-lt"/>
              </a:rPr>
              <a:t>Robotic Module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48B7EB4-122F-0B4F-9048-57C396DEDF4C}"/>
              </a:ext>
            </a:extLst>
          </p:cNvPr>
          <p:cNvSpPr txBox="1">
            <a:spLocks/>
          </p:cNvSpPr>
          <p:nvPr/>
        </p:nvSpPr>
        <p:spPr>
          <a:xfrm>
            <a:off x="2847810" y="2470852"/>
            <a:ext cx="2015455" cy="3073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04DBF6"/>
                </a:solidFill>
                <a:latin typeface="+mn-lt"/>
              </a:rPr>
              <a:t>Interface Module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0ADB8B-321A-174E-9880-13448AF6FCE6}"/>
              </a:ext>
            </a:extLst>
          </p:cNvPr>
          <p:cNvCxnSpPr/>
          <p:nvPr/>
        </p:nvCxnSpPr>
        <p:spPr>
          <a:xfrm>
            <a:off x="4010417" y="2049648"/>
            <a:ext cx="852848" cy="0"/>
          </a:xfrm>
          <a:prstGeom prst="line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BBC49EC-B599-324A-92B8-01290BEF9E32}"/>
              </a:ext>
            </a:extLst>
          </p:cNvPr>
          <p:cNvCxnSpPr>
            <a:cxnSpLocks/>
          </p:cNvCxnSpPr>
          <p:nvPr/>
        </p:nvCxnSpPr>
        <p:spPr>
          <a:xfrm flipV="1">
            <a:off x="4307084" y="2335576"/>
            <a:ext cx="677756" cy="1710"/>
          </a:xfrm>
          <a:prstGeom prst="line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4CA149-6B63-D14C-BAB6-066D085F7C2A}"/>
              </a:ext>
            </a:extLst>
          </p:cNvPr>
          <p:cNvCxnSpPr>
            <a:cxnSpLocks/>
          </p:cNvCxnSpPr>
          <p:nvPr/>
        </p:nvCxnSpPr>
        <p:spPr>
          <a:xfrm>
            <a:off x="4645962" y="2643511"/>
            <a:ext cx="503474" cy="0"/>
          </a:xfrm>
          <a:prstGeom prst="line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">
            <a:extLst>
              <a:ext uri="{FF2B5EF4-FFF2-40B4-BE49-F238E27FC236}">
                <a16:creationId xmlns:a16="http://schemas.microsoft.com/office/drawing/2014/main" id="{09729B4C-DD67-2046-88AA-AF95B47DC035}"/>
              </a:ext>
            </a:extLst>
          </p:cNvPr>
          <p:cNvSpPr txBox="1">
            <a:spLocks/>
          </p:cNvSpPr>
          <p:nvPr/>
        </p:nvSpPr>
        <p:spPr>
          <a:xfrm>
            <a:off x="4471680" y="731383"/>
            <a:ext cx="3528936" cy="3073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04DBF6"/>
                </a:solidFill>
                <a:latin typeface="+mn-lt"/>
              </a:rPr>
              <a:t>Storage Expansion Modules (max 5)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83BBDC6-65B7-0242-8137-A9FA4DA2152E}"/>
              </a:ext>
            </a:extLst>
          </p:cNvPr>
          <p:cNvCxnSpPr>
            <a:cxnSpLocks/>
          </p:cNvCxnSpPr>
          <p:nvPr/>
        </p:nvCxnSpPr>
        <p:spPr>
          <a:xfrm>
            <a:off x="5718868" y="1128018"/>
            <a:ext cx="0" cy="499815"/>
          </a:xfrm>
          <a:prstGeom prst="line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itle 1">
            <a:extLst>
              <a:ext uri="{FF2B5EF4-FFF2-40B4-BE49-F238E27FC236}">
                <a16:creationId xmlns:a16="http://schemas.microsoft.com/office/drawing/2014/main" id="{D3C949F0-050A-0E4A-B6F4-138E757505F4}"/>
              </a:ext>
            </a:extLst>
          </p:cNvPr>
          <p:cNvSpPr txBox="1">
            <a:spLocks/>
          </p:cNvSpPr>
          <p:nvPr/>
        </p:nvSpPr>
        <p:spPr>
          <a:xfrm>
            <a:off x="8095540" y="1754063"/>
            <a:ext cx="1692680" cy="122793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Max config:</a:t>
            </a:r>
          </a:p>
          <a:p>
            <a:r>
              <a:rPr lang="en-US" sz="2400" b="0" dirty="0">
                <a:latin typeface="+mn-lt"/>
              </a:rPr>
              <a:t>8 Modules</a:t>
            </a:r>
          </a:p>
          <a:p>
            <a:r>
              <a:rPr lang="en-US" sz="2400" b="0" dirty="0">
                <a:latin typeface="+mn-lt"/>
              </a:rPr>
              <a:t>10,088 slots</a:t>
            </a:r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3306BD40-DE4F-C04C-82F1-D404FA1EDBF8}"/>
              </a:ext>
            </a:extLst>
          </p:cNvPr>
          <p:cNvSpPr/>
          <p:nvPr/>
        </p:nvSpPr>
        <p:spPr>
          <a:xfrm>
            <a:off x="4704976" y="1548136"/>
            <a:ext cx="1342897" cy="1665471"/>
          </a:xfrm>
          <a:prstGeom prst="downArrow">
            <a:avLst/>
          </a:prstGeom>
          <a:gradFill flip="none" rotWithShape="1">
            <a:gsLst>
              <a:gs pos="17000">
                <a:schemeClr val="bg2">
                  <a:lumMod val="60000"/>
                  <a:lumOff val="40000"/>
                </a:schemeClr>
              </a:gs>
              <a:gs pos="100000">
                <a:srgbClr val="04DBF6">
                  <a:alpha val="51000"/>
                </a:srgbClr>
              </a:gs>
            </a:gsLst>
            <a:lin ang="4800000" scaled="0"/>
            <a:tileRect/>
          </a:gradFill>
          <a:ln>
            <a:noFill/>
          </a:ln>
          <a:scene3d>
            <a:camera prst="perspectiveRelaxed" fov="7200000">
              <a:rot lat="17528700" lon="1265637" rev="4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DD0A0F8-2003-3B48-8D5C-4663F32B7047}"/>
              </a:ext>
            </a:extLst>
          </p:cNvPr>
          <p:cNvSpPr txBox="1">
            <a:spLocks/>
          </p:cNvSpPr>
          <p:nvPr/>
        </p:nvSpPr>
        <p:spPr>
          <a:xfrm>
            <a:off x="7409247" y="5562313"/>
            <a:ext cx="3327056" cy="4503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Must grow to the left</a:t>
            </a:r>
          </a:p>
        </p:txBody>
      </p:sp>
    </p:spTree>
    <p:extLst>
      <p:ext uri="{BB962C8B-B14F-4D97-AF65-F5344CB8AC3E}">
        <p14:creationId xmlns:p14="http://schemas.microsoft.com/office/powerpoint/2010/main" val="303010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07187 0.1222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611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0.07058 0.1194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  <p:bldP spid="11" grpId="0" animBg="1"/>
      <p:bldP spid="24" grpId="0"/>
      <p:bldP spid="25" grpId="0"/>
      <p:bldP spid="26" grpId="0"/>
      <p:bldP spid="27" grpId="0"/>
      <p:bldP spid="27" grpId="1"/>
      <p:bldP spid="43" grpId="0"/>
      <p:bldP spid="47" grpId="0"/>
      <p:bldP spid="49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E2BBA-F78E-BF41-BFFC-87AA95B05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Oracle sl8500 expansion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4C6BF-3898-D94B-8AA8-447D31573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4368A-CA34-5F42-B4B9-606D33EB8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686" y="914400"/>
            <a:ext cx="7553273" cy="515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45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33033-30AD-5542-891F-6536F8A7D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Drive bays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8DA84-DF77-C344-BF9B-A40F872C8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E831E-4BA7-444C-8827-9195BE38F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651" y="1557493"/>
            <a:ext cx="2668491" cy="362570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2D82421-8ED2-CE4A-B466-F7DB13B8F17E}"/>
              </a:ext>
            </a:extLst>
          </p:cNvPr>
          <p:cNvSpPr txBox="1">
            <a:spLocks/>
          </p:cNvSpPr>
          <p:nvPr/>
        </p:nvSpPr>
        <p:spPr>
          <a:xfrm>
            <a:off x="4626277" y="1788605"/>
            <a:ext cx="6813278" cy="46415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64 Tape Drives / Library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744B71-8D27-FA43-9037-D632895FF312}"/>
              </a:ext>
            </a:extLst>
          </p:cNvPr>
          <p:cNvSpPr txBox="1">
            <a:spLocks/>
          </p:cNvSpPr>
          <p:nvPr/>
        </p:nvSpPr>
        <p:spPr>
          <a:xfrm>
            <a:off x="5355606" y="2252764"/>
            <a:ext cx="5249935" cy="4493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LTO-7: 64 x 300 MB/s = 19.2 GB/s 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0D7BBFDB-D7F8-9A4C-A771-F14EB305F442}"/>
              </a:ext>
            </a:extLst>
          </p:cNvPr>
          <p:cNvSpPr txBox="1">
            <a:spLocks/>
          </p:cNvSpPr>
          <p:nvPr/>
        </p:nvSpPr>
        <p:spPr>
          <a:xfrm>
            <a:off x="5355606" y="2702088"/>
            <a:ext cx="5381231" cy="46416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LTO-8: 64 x 360 MB/s = 23 GB/s</a:t>
            </a:r>
          </a:p>
        </p:txBody>
      </p:sp>
    </p:spTree>
    <p:extLst>
      <p:ext uri="{BB962C8B-B14F-4D97-AF65-F5344CB8AC3E}">
        <p14:creationId xmlns:p14="http://schemas.microsoft.com/office/powerpoint/2010/main" val="413090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6CB24-0CE0-4B44-A662-F2D3BB0C1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62DCA-BE1E-404D-BDA3-790AFA8F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443BFB-83EF-B94F-9B79-670CBD25615B}"/>
              </a:ext>
            </a:extLst>
          </p:cNvPr>
          <p:cNvSpPr txBox="1">
            <a:spLocks/>
          </p:cNvSpPr>
          <p:nvPr/>
        </p:nvSpPr>
        <p:spPr>
          <a:xfrm>
            <a:off x="4654153" y="925655"/>
            <a:ext cx="1688920" cy="41150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/>
              <a:t>4 Levels (LSM)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274AE0-192E-3443-90EE-EF52331A9ACF}"/>
              </a:ext>
            </a:extLst>
          </p:cNvPr>
          <p:cNvSpPr txBox="1">
            <a:spLocks/>
          </p:cNvSpPr>
          <p:nvPr/>
        </p:nvSpPr>
        <p:spPr>
          <a:xfrm>
            <a:off x="4654153" y="1337158"/>
            <a:ext cx="4441209" cy="41150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/>
              <a:t>All cartridges are on the same tier (Tier 0)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0463AE-C52E-7141-8ADD-B5C269172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88" y="1078343"/>
            <a:ext cx="4082045" cy="446425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4BEF8E-D5C7-114B-88A4-B8770C92DFA7}"/>
              </a:ext>
            </a:extLst>
          </p:cNvPr>
          <p:cNvSpPr txBox="1">
            <a:spLocks/>
          </p:cNvSpPr>
          <p:nvPr/>
        </p:nvSpPr>
        <p:spPr>
          <a:xfrm>
            <a:off x="4654152" y="1745974"/>
            <a:ext cx="4632130" cy="665579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/>
              <a:t>Cartridges can be moved to a different LSM via elevators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099D9EB-BBB3-9442-BFAF-11724829F6C4}"/>
              </a:ext>
            </a:extLst>
          </p:cNvPr>
          <p:cNvSpPr txBox="1">
            <a:spLocks/>
          </p:cNvSpPr>
          <p:nvPr/>
        </p:nvSpPr>
        <p:spPr>
          <a:xfrm>
            <a:off x="4654152" y="2517516"/>
            <a:ext cx="4557942" cy="61524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/>
              <a:t>It will take addition time to move a tape to a different LSM. (~25 sec)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B4BA1AB-B8B4-4B4B-9D7D-9964088F6971}"/>
              </a:ext>
            </a:extLst>
          </p:cNvPr>
          <p:cNvSpPr txBox="1">
            <a:spLocks/>
          </p:cNvSpPr>
          <p:nvPr/>
        </p:nvSpPr>
        <p:spPr>
          <a:xfrm>
            <a:off x="4654152" y="3189592"/>
            <a:ext cx="3715378" cy="41150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/>
              <a:t>Mount a tape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A26586D-202A-AC41-AD2A-70083DB67773}"/>
              </a:ext>
            </a:extLst>
          </p:cNvPr>
          <p:cNvSpPr txBox="1">
            <a:spLocks/>
          </p:cNvSpPr>
          <p:nvPr/>
        </p:nvSpPr>
        <p:spPr>
          <a:xfrm>
            <a:off x="4796383" y="3531400"/>
            <a:ext cx="2610059" cy="41150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/>
              <a:t>Robot find the tape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56F70C8-DF7B-C141-843B-4E8741D1B211}"/>
              </a:ext>
            </a:extLst>
          </p:cNvPr>
          <p:cNvSpPr txBox="1">
            <a:spLocks/>
          </p:cNvSpPr>
          <p:nvPr/>
        </p:nvSpPr>
        <p:spPr>
          <a:xfrm>
            <a:off x="4796382" y="3842130"/>
            <a:ext cx="4610265" cy="41150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/>
              <a:t>Delivery the tape to a specified drive 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0D2E732-9A18-2C48-A9D8-80B5CD145C6A}"/>
              </a:ext>
            </a:extLst>
          </p:cNvPr>
          <p:cNvSpPr txBox="1">
            <a:spLocks/>
          </p:cNvSpPr>
          <p:nvPr/>
        </p:nvSpPr>
        <p:spPr>
          <a:xfrm>
            <a:off x="4796381" y="4162245"/>
            <a:ext cx="3956541" cy="41150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/>
              <a:t>Load the tape (positioning)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E7FCE95-F43B-D94D-8198-0E48D07A4D96}"/>
              </a:ext>
            </a:extLst>
          </p:cNvPr>
          <p:cNvSpPr txBox="1">
            <a:spLocks/>
          </p:cNvSpPr>
          <p:nvPr/>
        </p:nvSpPr>
        <p:spPr>
          <a:xfrm>
            <a:off x="4796381" y="4493445"/>
            <a:ext cx="3956541" cy="41150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/>
              <a:t>Read data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23C2807-04E4-7A45-891D-716A46DC97C0}"/>
              </a:ext>
            </a:extLst>
          </p:cNvPr>
          <p:cNvSpPr txBox="1">
            <a:spLocks/>
          </p:cNvSpPr>
          <p:nvPr/>
        </p:nvSpPr>
        <p:spPr>
          <a:xfrm>
            <a:off x="4654153" y="5086993"/>
            <a:ext cx="4441210" cy="75933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</a:rPr>
              <a:t>Requesting a 1 G file on LTO-7 from HPSS may take 33 sec to complete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226AD-E016-884D-815B-935042784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520" y="1478409"/>
            <a:ext cx="2588038" cy="382506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3EA535D-ED41-834E-BDDC-FBCDA0507EE3}"/>
              </a:ext>
            </a:extLst>
          </p:cNvPr>
          <p:cNvSpPr txBox="1">
            <a:spLocks/>
          </p:cNvSpPr>
          <p:nvPr/>
        </p:nvSpPr>
        <p:spPr>
          <a:xfrm>
            <a:off x="10981861" y="691981"/>
            <a:ext cx="1131250" cy="61089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04DBF6"/>
                </a:solidFill>
                <a:latin typeface="+mn-lt"/>
              </a:rPr>
              <a:t>Cartridge Slots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BFB775-B9A4-FD44-971F-FC79BBC390DC}"/>
              </a:ext>
            </a:extLst>
          </p:cNvPr>
          <p:cNvCxnSpPr>
            <a:cxnSpLocks/>
          </p:cNvCxnSpPr>
          <p:nvPr/>
        </p:nvCxnSpPr>
        <p:spPr>
          <a:xfrm>
            <a:off x="11423256" y="1273645"/>
            <a:ext cx="0" cy="888641"/>
          </a:xfrm>
          <a:prstGeom prst="line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57E7674E-7A10-C241-9E0A-F81EA6F87C1F}"/>
              </a:ext>
            </a:extLst>
          </p:cNvPr>
          <p:cNvSpPr txBox="1">
            <a:spLocks/>
          </p:cNvSpPr>
          <p:nvPr/>
        </p:nvSpPr>
        <p:spPr>
          <a:xfrm>
            <a:off x="9800594" y="876535"/>
            <a:ext cx="866710" cy="3073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04DBF6"/>
                </a:solidFill>
                <a:latin typeface="+mn-lt"/>
              </a:rPr>
              <a:t>Robot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B75A5D-A640-5F4C-9C08-299795760E39}"/>
              </a:ext>
            </a:extLst>
          </p:cNvPr>
          <p:cNvCxnSpPr>
            <a:cxnSpLocks/>
          </p:cNvCxnSpPr>
          <p:nvPr/>
        </p:nvCxnSpPr>
        <p:spPr>
          <a:xfrm>
            <a:off x="10106884" y="1273645"/>
            <a:ext cx="0" cy="1720374"/>
          </a:xfrm>
          <a:prstGeom prst="line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4124F3-67CA-C14E-B9F2-0F154DD1F2B9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53205" y="1089099"/>
            <a:ext cx="1125112" cy="1073187"/>
          </a:xfrm>
          <a:prstGeom prst="bentConnector3">
            <a:avLst>
              <a:gd name="adj1" fmla="val 82509"/>
            </a:avLst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3">
            <a:extLst>
              <a:ext uri="{FF2B5EF4-FFF2-40B4-BE49-F238E27FC236}">
                <a16:creationId xmlns:a16="http://schemas.microsoft.com/office/drawing/2014/main" id="{F7730C43-9F84-474D-BB6E-500B9A5F9F8A}"/>
              </a:ext>
            </a:extLst>
          </p:cNvPr>
          <p:cNvCxnSpPr>
            <a:cxnSpLocks/>
          </p:cNvCxnSpPr>
          <p:nvPr/>
        </p:nvCxnSpPr>
        <p:spPr>
          <a:xfrm rot="5400000">
            <a:off x="2637331" y="1912516"/>
            <a:ext cx="1842690" cy="189424"/>
          </a:xfrm>
          <a:prstGeom prst="bentConnector3">
            <a:avLst>
              <a:gd name="adj1" fmla="val 100791"/>
            </a:avLst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23">
            <a:extLst>
              <a:ext uri="{FF2B5EF4-FFF2-40B4-BE49-F238E27FC236}">
                <a16:creationId xmlns:a16="http://schemas.microsoft.com/office/drawing/2014/main" id="{2E900A7F-C8FC-D745-AD19-F843062E5F82}"/>
              </a:ext>
            </a:extLst>
          </p:cNvPr>
          <p:cNvCxnSpPr>
            <a:cxnSpLocks/>
          </p:cNvCxnSpPr>
          <p:nvPr/>
        </p:nvCxnSpPr>
        <p:spPr>
          <a:xfrm rot="5400000">
            <a:off x="2233044" y="2316806"/>
            <a:ext cx="2651265" cy="189424"/>
          </a:xfrm>
          <a:prstGeom prst="bentConnector3">
            <a:avLst>
              <a:gd name="adj1" fmla="val 101125"/>
            </a:avLst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23">
            <a:extLst>
              <a:ext uri="{FF2B5EF4-FFF2-40B4-BE49-F238E27FC236}">
                <a16:creationId xmlns:a16="http://schemas.microsoft.com/office/drawing/2014/main" id="{A0AF621C-B479-1E46-ACB0-9CCA61F68C51}"/>
              </a:ext>
            </a:extLst>
          </p:cNvPr>
          <p:cNvCxnSpPr>
            <a:cxnSpLocks/>
          </p:cNvCxnSpPr>
          <p:nvPr/>
        </p:nvCxnSpPr>
        <p:spPr>
          <a:xfrm rot="5400000">
            <a:off x="1852895" y="2696953"/>
            <a:ext cx="3407560" cy="185424"/>
          </a:xfrm>
          <a:prstGeom prst="bentConnector3">
            <a:avLst>
              <a:gd name="adj1" fmla="val 100196"/>
            </a:avLst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">
            <a:extLst>
              <a:ext uri="{FF2B5EF4-FFF2-40B4-BE49-F238E27FC236}">
                <a16:creationId xmlns:a16="http://schemas.microsoft.com/office/drawing/2014/main" id="{5ECE4533-03FC-D849-99D8-D215C60CE140}"/>
              </a:ext>
            </a:extLst>
          </p:cNvPr>
          <p:cNvSpPr txBox="1">
            <a:spLocks/>
          </p:cNvSpPr>
          <p:nvPr/>
        </p:nvSpPr>
        <p:spPr>
          <a:xfrm>
            <a:off x="6116975" y="912064"/>
            <a:ext cx="2922614" cy="41150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/>
              <a:t>, dual robots on each level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E54AC36-90C7-D249-9E31-DDAACD40E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835" y="2479212"/>
            <a:ext cx="290755" cy="887455"/>
          </a:xfrm>
          <a:prstGeom prst="rect">
            <a:avLst/>
          </a:prstGeom>
          <a:effectLst>
            <a:glow rad="330200">
              <a:srgbClr val="F1A527">
                <a:alpha val="40000"/>
              </a:srgbClr>
            </a:glo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5BD9012-8AE6-CE4F-A67A-5DEFDAD86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116" y="2565188"/>
            <a:ext cx="234419" cy="715504"/>
          </a:xfrm>
          <a:prstGeom prst="rect">
            <a:avLst/>
          </a:prstGeom>
          <a:effectLst>
            <a:glow rad="330200">
              <a:srgbClr val="F1A527">
                <a:alpha val="40000"/>
              </a:srgbClr>
            </a:glow>
          </a:effec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5AA8A64-9A0C-8C46-B561-802F5BDDA19D}"/>
              </a:ext>
            </a:extLst>
          </p:cNvPr>
          <p:cNvSpPr txBox="1">
            <a:spLocks/>
          </p:cNvSpPr>
          <p:nvPr/>
        </p:nvSpPr>
        <p:spPr>
          <a:xfrm>
            <a:off x="77236" y="4300425"/>
            <a:ext cx="785190" cy="2733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 dirty="0">
                <a:solidFill>
                  <a:srgbClr val="04DBF6"/>
                </a:solidFill>
                <a:latin typeface="+mn-lt"/>
              </a:rPr>
              <a:t>Elevator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E69C8FD-A62C-D54B-B3DB-5480FF37995D}"/>
              </a:ext>
            </a:extLst>
          </p:cNvPr>
          <p:cNvCxnSpPr>
            <a:cxnSpLocks/>
            <a:stCxn id="48" idx="3"/>
            <a:endCxn id="47" idx="1"/>
          </p:cNvCxnSpPr>
          <p:nvPr/>
        </p:nvCxnSpPr>
        <p:spPr>
          <a:xfrm>
            <a:off x="862426" y="4437087"/>
            <a:ext cx="204515" cy="228628"/>
          </a:xfrm>
          <a:prstGeom prst="line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8E9F7EFF-A89B-5D4C-A2EF-E78033558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899" y="3933132"/>
            <a:ext cx="210010" cy="641002"/>
          </a:xfrm>
          <a:prstGeom prst="rect">
            <a:avLst/>
          </a:prstGeom>
          <a:effectLst>
            <a:glow rad="152400">
              <a:srgbClr val="F1A527">
                <a:alpha val="40000"/>
              </a:srgbClr>
            </a:glo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51269DB-E670-AD42-9C31-F52BBD5BA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080" y="1924186"/>
            <a:ext cx="210010" cy="641002"/>
          </a:xfrm>
          <a:prstGeom prst="rect">
            <a:avLst/>
          </a:prstGeom>
          <a:effectLst>
            <a:glow rad="152400">
              <a:srgbClr val="F1A527">
                <a:alpha val="40000"/>
              </a:srgbClr>
            </a:glo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9BF42A2-BABF-9349-987F-54B527442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941" y="4244437"/>
            <a:ext cx="267007" cy="842556"/>
          </a:xfrm>
          <a:prstGeom prst="rect">
            <a:avLst/>
          </a:prstGeom>
          <a:ln w="12700" cmpd="sng">
            <a:solidFill>
              <a:schemeClr val="bg1"/>
            </a:solidFill>
          </a:ln>
          <a:effectLst>
            <a:glow rad="381000">
              <a:srgbClr val="04DBF6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48401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143 -0.0044 C -0.00963 -0.00648 -0.01784 -0.00857 -0.0237 -0.00833 C -0.02956 -0.0081 -0.03268 -0.01111 -0.03659 -0.00324 C -0.04049 0.00463 -0.04388 0.02176 -0.04726 0.03889 " pathEditMode="relative" ptsTypes="AAAA">
                                      <p:cBhvr>
                                        <p:cTn id="8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00052 -0.3775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8889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00482 -0.3923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963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00273 -0.3861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C -0.00781 0.00023 -0.01575 0.00046 -0.02122 0.00046 C -0.02682 0.00046 -0.02981 0.00092 -0.03333 -0.00023 C -0.03697 -0.00139 -0.04531 -0.01389 -0.0483 -0.01597 C -0.05104 -0.01875 -0.04908 -0.0169 -0.04934 -0.01713 C -0.04921 -0.0169 -0.02773 -0.00232 -0.02721 -0.00162 C -0.02408 -0.00255 -0.00104 0.00023 -0.00091 0.00023 " pathEditMode="relative" rAng="0" ptsTypes="AAAAAAA">
                                      <p:cBhvr>
                                        <p:cTn id="9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19" grpId="0"/>
      <p:bldP spid="21" grpId="0"/>
      <p:bldP spid="43" grpId="0"/>
      <p:bldP spid="48" grpId="0"/>
      <p:bldP spid="4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552BB-E819-CE44-A3C5-4C8E901B3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691981"/>
          </a:xfrm>
        </p:spPr>
        <p:txBody>
          <a:bodyPr/>
          <a:lstStyle/>
          <a:p>
            <a:r>
              <a:rPr lang="en-US" dirty="0"/>
              <a:t>IBM TS4500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46372-2D30-0A4C-A701-0AF572E6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3530A0-D59A-3A4F-853C-5958CF9F7A74}"/>
              </a:ext>
            </a:extLst>
          </p:cNvPr>
          <p:cNvSpPr txBox="1">
            <a:spLocks/>
          </p:cNvSpPr>
          <p:nvPr/>
        </p:nvSpPr>
        <p:spPr>
          <a:xfrm>
            <a:off x="3589216" y="691981"/>
            <a:ext cx="4902890" cy="4503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Dual input/output (I/O) slots, 16 each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868291-408A-2343-9942-715828D67078}"/>
              </a:ext>
            </a:extLst>
          </p:cNvPr>
          <p:cNvSpPr txBox="1">
            <a:spLocks/>
          </p:cNvSpPr>
          <p:nvPr/>
        </p:nvSpPr>
        <p:spPr>
          <a:xfrm>
            <a:off x="3571847" y="4046808"/>
            <a:ext cx="2853213" cy="7781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Tape initializing:</a:t>
            </a:r>
          </a:p>
          <a:p>
            <a:r>
              <a:rPr lang="en-US" sz="2400" b="0" dirty="0">
                <a:latin typeface="+mn-lt"/>
              </a:rPr>
              <a:t>1 min/tape-drive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4E0541-DCA7-F141-8CC6-D99701F8ADF5}"/>
              </a:ext>
            </a:extLst>
          </p:cNvPr>
          <p:cNvSpPr txBox="1">
            <a:spLocks/>
          </p:cNvSpPr>
          <p:nvPr/>
        </p:nvSpPr>
        <p:spPr>
          <a:xfrm>
            <a:off x="3571847" y="4896810"/>
            <a:ext cx="2853214" cy="139949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Provide 1 PB storage</a:t>
            </a:r>
          </a:p>
          <a:p>
            <a:r>
              <a:rPr lang="en-US" sz="2400" b="0" dirty="0">
                <a:latin typeface="+mn-lt"/>
              </a:rPr>
              <a:t>JD: 1 hour 22 min</a:t>
            </a:r>
          </a:p>
          <a:p>
            <a:r>
              <a:rPr lang="en-US" sz="2400" b="0" dirty="0">
                <a:latin typeface="+mn-lt"/>
              </a:rPr>
              <a:t>LTO-7: 3.5 hours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38DFEBA-8EAC-BB4A-A9DC-C0A8B05BFA9A}"/>
              </a:ext>
            </a:extLst>
          </p:cNvPr>
          <p:cNvSpPr txBox="1">
            <a:spLocks/>
          </p:cNvSpPr>
          <p:nvPr/>
        </p:nvSpPr>
        <p:spPr>
          <a:xfrm>
            <a:off x="3571847" y="2895135"/>
            <a:ext cx="3247105" cy="3425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32 JD = 480 TB</a:t>
            </a:r>
          </a:p>
          <a:p>
            <a:r>
              <a:rPr lang="en-US" sz="2400" b="0" dirty="0">
                <a:latin typeface="+mn-lt"/>
              </a:rPr>
              <a:t>36 LTO 7 = 216 TB</a:t>
            </a:r>
          </a:p>
          <a:p>
            <a:r>
              <a:rPr lang="en-US" sz="2400" b="0" dirty="0">
                <a:latin typeface="+mn-lt"/>
              </a:rPr>
              <a:t>36 LTO 8 = 432 TB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446C58-637A-1342-854F-E61796985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98" y="1645920"/>
            <a:ext cx="1840007" cy="406738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4A7B505-1BE5-4547-8CCA-2B7E6431512E}"/>
              </a:ext>
            </a:extLst>
          </p:cNvPr>
          <p:cNvSpPr txBox="1">
            <a:spLocks/>
          </p:cNvSpPr>
          <p:nvPr/>
        </p:nvSpPr>
        <p:spPr>
          <a:xfrm>
            <a:off x="72614" y="1800060"/>
            <a:ext cx="944740" cy="71263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I/O Station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CB8248-CC8C-9241-99E7-D38ABBCD2A10}"/>
              </a:ext>
            </a:extLst>
          </p:cNvPr>
          <p:cNvCxnSpPr>
            <a:cxnSpLocks/>
            <a:stCxn id="16" idx="2"/>
          </p:cNvCxnSpPr>
          <p:nvPr/>
        </p:nvCxnSpPr>
        <p:spPr>
          <a:xfrm rot="16200000" flipH="1">
            <a:off x="876281" y="2181401"/>
            <a:ext cx="199740" cy="862335"/>
          </a:xfrm>
          <a:prstGeom prst="bentConnector2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6">
            <a:extLst>
              <a:ext uri="{FF2B5EF4-FFF2-40B4-BE49-F238E27FC236}">
                <a16:creationId xmlns:a16="http://schemas.microsoft.com/office/drawing/2014/main" id="{E6C77070-27C9-084F-900C-0C7D5D3426DC}"/>
              </a:ext>
            </a:extLst>
          </p:cNvPr>
          <p:cNvCxnSpPr>
            <a:cxnSpLocks/>
            <a:stCxn id="16" idx="2"/>
          </p:cNvCxnSpPr>
          <p:nvPr/>
        </p:nvCxnSpPr>
        <p:spPr>
          <a:xfrm rot="16200000" flipH="1">
            <a:off x="40957" y="3016726"/>
            <a:ext cx="1870386" cy="862332"/>
          </a:xfrm>
          <a:prstGeom prst="bentConnector3">
            <a:avLst>
              <a:gd name="adj1" fmla="val 98888"/>
            </a:avLst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3EDFE8B1-00E1-8747-BB40-1BD89A30C725}"/>
              </a:ext>
            </a:extLst>
          </p:cNvPr>
          <p:cNvSpPr txBox="1">
            <a:spLocks/>
          </p:cNvSpPr>
          <p:nvPr/>
        </p:nvSpPr>
        <p:spPr>
          <a:xfrm>
            <a:off x="3571847" y="1166701"/>
            <a:ext cx="7286942" cy="4503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32 JD cartridges per load, 36 LTO cartridge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4F3C7B-9594-C24A-9F90-6794A8CA19C8}"/>
              </a:ext>
            </a:extLst>
          </p:cNvPr>
          <p:cNvSpPr/>
          <p:nvPr/>
        </p:nvSpPr>
        <p:spPr>
          <a:xfrm>
            <a:off x="3722041" y="1565144"/>
            <a:ext cx="7480991" cy="710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min 5 sec to fill the 16 slot tray and place tray in library (manual effort)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min 5 sec for the robot to put the tapes to slots** (robotic automation)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10AFAD-C166-4346-B7A8-FF2A23413088}"/>
              </a:ext>
            </a:extLst>
          </p:cNvPr>
          <p:cNvSpPr/>
          <p:nvPr/>
        </p:nvSpPr>
        <p:spPr>
          <a:xfrm>
            <a:off x="3722041" y="2184428"/>
            <a:ext cx="7480991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Assume 32 tapes would need 2 x time: 3 min 10 sec x 2 = 6 min 20 sec.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A39457-84AD-3144-A4E1-C7E4E79301DC}"/>
              </a:ext>
            </a:extLst>
          </p:cNvPr>
          <p:cNvSpPr/>
          <p:nvPr/>
        </p:nvSpPr>
        <p:spPr>
          <a:xfrm>
            <a:off x="3722041" y="2484317"/>
            <a:ext cx="7480991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Average 12 sec per tape</a:t>
            </a:r>
          </a:p>
        </p:txBody>
      </p:sp>
      <p:sp>
        <p:nvSpPr>
          <p:cNvPr id="30" name="Frame 29">
            <a:extLst>
              <a:ext uri="{FF2B5EF4-FFF2-40B4-BE49-F238E27FC236}">
                <a16:creationId xmlns:a16="http://schemas.microsoft.com/office/drawing/2014/main" id="{810E1DA2-6CF1-7B47-B139-7C3A913D8CF9}"/>
              </a:ext>
            </a:extLst>
          </p:cNvPr>
          <p:cNvSpPr/>
          <p:nvPr/>
        </p:nvSpPr>
        <p:spPr>
          <a:xfrm>
            <a:off x="3467277" y="4046808"/>
            <a:ext cx="3351676" cy="2049192"/>
          </a:xfrm>
          <a:prstGeom prst="frame">
            <a:avLst>
              <a:gd name="adj1" fmla="val 953"/>
            </a:avLst>
          </a:prstGeom>
          <a:solidFill>
            <a:srgbClr val="04DBF6"/>
          </a:solidFill>
          <a:ln>
            <a:solidFill>
              <a:srgbClr val="04DBF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DB6545A-E9C5-FC48-AD92-B1D772E6CD25}"/>
              </a:ext>
            </a:extLst>
          </p:cNvPr>
          <p:cNvSpPr txBox="1">
            <a:spLocks/>
          </p:cNvSpPr>
          <p:nvPr/>
        </p:nvSpPr>
        <p:spPr>
          <a:xfrm>
            <a:off x="6923523" y="3985020"/>
            <a:ext cx="4445971" cy="12334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04DBF6"/>
                </a:solidFill>
                <a:latin typeface="+mn-lt"/>
              </a:rPr>
              <a:t>In theory!</a:t>
            </a:r>
          </a:p>
          <a:p>
            <a:r>
              <a:rPr lang="en-US" sz="2400" b="0" dirty="0">
                <a:solidFill>
                  <a:srgbClr val="04DBF6"/>
                </a:solidFill>
                <a:latin typeface="+mn-lt"/>
              </a:rPr>
              <a:t>We do not know the overhead due to the high density tray.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E13EB4-5706-FA47-82CC-C0ABD9934C8D}"/>
              </a:ext>
            </a:extLst>
          </p:cNvPr>
          <p:cNvSpPr txBox="1">
            <a:spLocks/>
          </p:cNvSpPr>
          <p:nvPr/>
        </p:nvSpPr>
        <p:spPr>
          <a:xfrm>
            <a:off x="6923523" y="5062900"/>
            <a:ext cx="4445971" cy="12334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04DBF6"/>
                </a:solidFill>
                <a:latin typeface="+mn-lt"/>
              </a:rPr>
              <a:t>Worst case?  4x longer?</a:t>
            </a:r>
          </a:p>
          <a:p>
            <a:r>
              <a:rPr lang="en-US" sz="2400" b="0" dirty="0">
                <a:solidFill>
                  <a:srgbClr val="04DBF6"/>
                </a:solidFill>
                <a:latin typeface="+mn-lt"/>
              </a:rPr>
              <a:t>JD: 6 hours?</a:t>
            </a:r>
          </a:p>
          <a:p>
            <a:r>
              <a:rPr lang="en-US" sz="2400" b="0" dirty="0">
                <a:solidFill>
                  <a:srgbClr val="04DBF6"/>
                </a:solidFill>
                <a:latin typeface="+mn-lt"/>
              </a:rPr>
              <a:t>LTO-7: 14 hours?</a:t>
            </a:r>
          </a:p>
        </p:txBody>
      </p:sp>
    </p:spTree>
    <p:extLst>
      <p:ext uri="{BB962C8B-B14F-4D97-AF65-F5344CB8AC3E}">
        <p14:creationId xmlns:p14="http://schemas.microsoft.com/office/powerpoint/2010/main" val="384509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6" grpId="0"/>
      <p:bldP spid="26" grpId="0"/>
      <p:bldP spid="27" grpId="0"/>
      <p:bldP spid="28" grpId="0"/>
      <p:bldP spid="29" grpId="0"/>
      <p:bldP spid="30" grpId="0" animBg="1"/>
      <p:bldP spid="31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eft-Right Arrow 12">
            <a:extLst>
              <a:ext uri="{FF2B5EF4-FFF2-40B4-BE49-F238E27FC236}">
                <a16:creationId xmlns:a16="http://schemas.microsoft.com/office/drawing/2014/main" id="{D3CACC0D-43BA-AD48-89BF-12C17B96A8AF}"/>
              </a:ext>
            </a:extLst>
          </p:cNvPr>
          <p:cNvSpPr/>
          <p:nvPr/>
        </p:nvSpPr>
        <p:spPr>
          <a:xfrm>
            <a:off x="575700" y="3707879"/>
            <a:ext cx="6832188" cy="1855994"/>
          </a:xfrm>
          <a:prstGeom prst="leftRightArrow">
            <a:avLst/>
          </a:prstGeom>
          <a:gradFill>
            <a:gsLst>
              <a:gs pos="28000">
                <a:schemeClr val="bg2">
                  <a:lumMod val="60000"/>
                  <a:lumOff val="40000"/>
                </a:schemeClr>
              </a:gs>
              <a:gs pos="100000">
                <a:srgbClr val="04DBF6">
                  <a:alpha val="51000"/>
                </a:srgbClr>
              </a:gs>
            </a:gsLst>
            <a:lin ang="4800000" scaled="0"/>
          </a:gradFill>
          <a:ln>
            <a:noFill/>
          </a:ln>
          <a:scene3d>
            <a:camera prst="isometricOffAxis1Top">
              <a:rot lat="18040007" lon="19191357" rev="260478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739891-8B31-6B4B-BC2A-951CC77B5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TS4500 - Expanding the capacity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51CF8-8F56-AB4C-A29B-762435DE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3013B4-8DBF-C34D-B4C8-4306254BB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271" y="2079065"/>
            <a:ext cx="1041400" cy="30226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7FBC9EC-4FCE-A445-AAFB-E67DE9E4C1FD}"/>
              </a:ext>
            </a:extLst>
          </p:cNvPr>
          <p:cNvSpPr txBox="1">
            <a:spLocks/>
          </p:cNvSpPr>
          <p:nvPr/>
        </p:nvSpPr>
        <p:spPr>
          <a:xfrm rot="21210502">
            <a:off x="2596605" y="5018679"/>
            <a:ext cx="2372516" cy="4503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Grow either way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307339-EE09-144B-B091-C56A8A2AE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569" y="2248986"/>
            <a:ext cx="954023" cy="24951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346C08-BD98-2642-BEEC-151A3FF6E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800" y="2238228"/>
            <a:ext cx="863376" cy="25058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E6C551-0EAA-F047-B43E-E65FFD2D7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156" y="2138052"/>
            <a:ext cx="979430" cy="2842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A1ED10-776D-2045-85C3-600380255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329" y="2079065"/>
            <a:ext cx="1790700" cy="3022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C79C6A-BD11-9645-B1AB-5B484341B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240" y="1976035"/>
            <a:ext cx="1908512" cy="326781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98C851F-78DA-104E-BA6D-10EDEF1712FB}"/>
              </a:ext>
            </a:extLst>
          </p:cNvPr>
          <p:cNvSpPr txBox="1">
            <a:spLocks/>
          </p:cNvSpPr>
          <p:nvPr/>
        </p:nvSpPr>
        <p:spPr>
          <a:xfrm>
            <a:off x="2975685" y="973275"/>
            <a:ext cx="1055820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L Frame</a:t>
            </a:r>
          </a:p>
        </p:txBody>
      </p:sp>
      <p:cxnSp>
        <p:nvCxnSpPr>
          <p:cNvPr id="20" name="Straight Connector 16">
            <a:extLst>
              <a:ext uri="{FF2B5EF4-FFF2-40B4-BE49-F238E27FC236}">
                <a16:creationId xmlns:a16="http://schemas.microsoft.com/office/drawing/2014/main" id="{3E4B9ECA-8972-6C41-A121-4AC7F5A5EE41}"/>
              </a:ext>
            </a:extLst>
          </p:cNvPr>
          <p:cNvCxnSpPr>
            <a:cxnSpLocks/>
          </p:cNvCxnSpPr>
          <p:nvPr/>
        </p:nvCxnSpPr>
        <p:spPr>
          <a:xfrm>
            <a:off x="3503595" y="1355463"/>
            <a:ext cx="0" cy="1071004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16286F04-755F-CF48-9734-FA96B2DEC6B8}"/>
              </a:ext>
            </a:extLst>
          </p:cNvPr>
          <p:cNvSpPr txBox="1">
            <a:spLocks/>
          </p:cNvSpPr>
          <p:nvPr/>
        </p:nvSpPr>
        <p:spPr>
          <a:xfrm>
            <a:off x="3931153" y="1257559"/>
            <a:ext cx="1055820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S Frame</a:t>
            </a:r>
          </a:p>
        </p:txBody>
      </p:sp>
      <p:cxnSp>
        <p:nvCxnSpPr>
          <p:cNvPr id="24" name="Straight Connector 16">
            <a:extLst>
              <a:ext uri="{FF2B5EF4-FFF2-40B4-BE49-F238E27FC236}">
                <a16:creationId xmlns:a16="http://schemas.microsoft.com/office/drawing/2014/main" id="{BAEE90D6-2D57-D44B-8AED-EC85753FE601}"/>
              </a:ext>
            </a:extLst>
          </p:cNvPr>
          <p:cNvCxnSpPr>
            <a:cxnSpLocks/>
          </p:cNvCxnSpPr>
          <p:nvPr/>
        </p:nvCxnSpPr>
        <p:spPr>
          <a:xfrm>
            <a:off x="4373873" y="1612647"/>
            <a:ext cx="0" cy="81382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AF162D9E-0B55-CC4B-B266-1D567958740B}"/>
              </a:ext>
            </a:extLst>
          </p:cNvPr>
          <p:cNvSpPr txBox="1">
            <a:spLocks/>
          </p:cNvSpPr>
          <p:nvPr/>
        </p:nvSpPr>
        <p:spPr>
          <a:xfrm>
            <a:off x="1495368" y="1115377"/>
            <a:ext cx="1055820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S Frame</a:t>
            </a:r>
          </a:p>
        </p:txBody>
      </p:sp>
      <p:cxnSp>
        <p:nvCxnSpPr>
          <p:cNvPr id="28" name="Straight Connector 16">
            <a:extLst>
              <a:ext uri="{FF2B5EF4-FFF2-40B4-BE49-F238E27FC236}">
                <a16:creationId xmlns:a16="http://schemas.microsoft.com/office/drawing/2014/main" id="{542B6955-14B7-CC48-AD30-986A7BEDB0FA}"/>
              </a:ext>
            </a:extLst>
          </p:cNvPr>
          <p:cNvCxnSpPr>
            <a:cxnSpLocks/>
          </p:cNvCxnSpPr>
          <p:nvPr/>
        </p:nvCxnSpPr>
        <p:spPr>
          <a:xfrm>
            <a:off x="1938088" y="1470465"/>
            <a:ext cx="0" cy="956002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00CC6382-597A-FA42-9803-04B38E5CE676}"/>
              </a:ext>
            </a:extLst>
          </p:cNvPr>
          <p:cNvSpPr txBox="1">
            <a:spLocks/>
          </p:cNvSpPr>
          <p:nvPr/>
        </p:nvSpPr>
        <p:spPr>
          <a:xfrm>
            <a:off x="4986973" y="1462938"/>
            <a:ext cx="1055820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04DBF6"/>
                </a:solidFill>
                <a:latin typeface="+mn-lt"/>
              </a:rPr>
              <a:t>S Frame</a:t>
            </a:r>
          </a:p>
        </p:txBody>
      </p:sp>
      <p:cxnSp>
        <p:nvCxnSpPr>
          <p:cNvPr id="31" name="Straight Connector 16">
            <a:extLst>
              <a:ext uri="{FF2B5EF4-FFF2-40B4-BE49-F238E27FC236}">
                <a16:creationId xmlns:a16="http://schemas.microsoft.com/office/drawing/2014/main" id="{294362AD-4017-384B-891B-BA591E92F78E}"/>
              </a:ext>
            </a:extLst>
          </p:cNvPr>
          <p:cNvCxnSpPr>
            <a:cxnSpLocks/>
          </p:cNvCxnSpPr>
          <p:nvPr/>
        </p:nvCxnSpPr>
        <p:spPr>
          <a:xfrm>
            <a:off x="5429693" y="1818026"/>
            <a:ext cx="0" cy="621638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D256FCE8-D491-114E-9C7B-37D03DAC0C7F}"/>
              </a:ext>
            </a:extLst>
          </p:cNvPr>
          <p:cNvSpPr txBox="1">
            <a:spLocks/>
          </p:cNvSpPr>
          <p:nvPr/>
        </p:nvSpPr>
        <p:spPr>
          <a:xfrm>
            <a:off x="6042793" y="1602014"/>
            <a:ext cx="1055820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04DBF6"/>
                </a:solidFill>
                <a:latin typeface="+mn-lt"/>
              </a:rPr>
              <a:t>D Frame</a:t>
            </a:r>
          </a:p>
        </p:txBody>
      </p:sp>
      <p:cxnSp>
        <p:nvCxnSpPr>
          <p:cNvPr id="34" name="Straight Connector 16">
            <a:extLst>
              <a:ext uri="{FF2B5EF4-FFF2-40B4-BE49-F238E27FC236}">
                <a16:creationId xmlns:a16="http://schemas.microsoft.com/office/drawing/2014/main" id="{04094D06-E833-D040-A726-6553DADD5578}"/>
              </a:ext>
            </a:extLst>
          </p:cNvPr>
          <p:cNvCxnSpPr>
            <a:cxnSpLocks/>
          </p:cNvCxnSpPr>
          <p:nvPr/>
        </p:nvCxnSpPr>
        <p:spPr>
          <a:xfrm>
            <a:off x="6485513" y="1976035"/>
            <a:ext cx="0" cy="463629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307BFC95-E0BD-1740-9AAC-FE0072C8EF72}"/>
              </a:ext>
            </a:extLst>
          </p:cNvPr>
          <p:cNvSpPr txBox="1">
            <a:spLocks/>
          </p:cNvSpPr>
          <p:nvPr/>
        </p:nvSpPr>
        <p:spPr>
          <a:xfrm>
            <a:off x="6920618" y="1842645"/>
            <a:ext cx="1055820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rgbClr val="04DBF6"/>
                </a:solidFill>
                <a:latin typeface="+mn-lt"/>
              </a:rPr>
              <a:t>S Frame</a:t>
            </a:r>
          </a:p>
        </p:txBody>
      </p:sp>
      <p:cxnSp>
        <p:nvCxnSpPr>
          <p:cNvPr id="38" name="Straight Connector 16">
            <a:extLst>
              <a:ext uri="{FF2B5EF4-FFF2-40B4-BE49-F238E27FC236}">
                <a16:creationId xmlns:a16="http://schemas.microsoft.com/office/drawing/2014/main" id="{92E34A9D-F100-4740-8B1A-198242941875}"/>
              </a:ext>
            </a:extLst>
          </p:cNvPr>
          <p:cNvCxnSpPr>
            <a:cxnSpLocks/>
          </p:cNvCxnSpPr>
          <p:nvPr/>
        </p:nvCxnSpPr>
        <p:spPr>
          <a:xfrm>
            <a:off x="7271040" y="2132352"/>
            <a:ext cx="0" cy="292435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>
            <a:extLst>
              <a:ext uri="{FF2B5EF4-FFF2-40B4-BE49-F238E27FC236}">
                <a16:creationId xmlns:a16="http://schemas.microsoft.com/office/drawing/2014/main" id="{D2A058FD-C04B-A849-81C2-266708918DC9}"/>
              </a:ext>
            </a:extLst>
          </p:cNvPr>
          <p:cNvSpPr txBox="1">
            <a:spLocks/>
          </p:cNvSpPr>
          <p:nvPr/>
        </p:nvSpPr>
        <p:spPr>
          <a:xfrm>
            <a:off x="8199561" y="831173"/>
            <a:ext cx="3530898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L Frame – Base unit, with drives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A48183F-1A1A-AD4D-AFA8-B32AC8F6981C}"/>
              </a:ext>
            </a:extLst>
          </p:cNvPr>
          <p:cNvSpPr txBox="1">
            <a:spLocks/>
          </p:cNvSpPr>
          <p:nvPr/>
        </p:nvSpPr>
        <p:spPr>
          <a:xfrm>
            <a:off x="8179769" y="1296743"/>
            <a:ext cx="2525469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D Frame – with drives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A2457C90-CD72-9542-A248-3473DE7731B4}"/>
              </a:ext>
            </a:extLst>
          </p:cNvPr>
          <p:cNvSpPr txBox="1">
            <a:spLocks/>
          </p:cNvSpPr>
          <p:nvPr/>
        </p:nvSpPr>
        <p:spPr>
          <a:xfrm>
            <a:off x="9296984" y="1580947"/>
            <a:ext cx="1900249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Max 7 D Frame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3C6D033F-4FFF-214A-AC43-20DC47CEAEC1}"/>
              </a:ext>
            </a:extLst>
          </p:cNvPr>
          <p:cNvSpPr txBox="1">
            <a:spLocks/>
          </p:cNvSpPr>
          <p:nvPr/>
        </p:nvSpPr>
        <p:spPr>
          <a:xfrm>
            <a:off x="9296984" y="1856235"/>
            <a:ext cx="2542775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I/O Station is optional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89326E8A-9D6C-A740-801A-6D52C348EF3D}"/>
              </a:ext>
            </a:extLst>
          </p:cNvPr>
          <p:cNvSpPr txBox="1">
            <a:spLocks/>
          </p:cNvSpPr>
          <p:nvPr/>
        </p:nvSpPr>
        <p:spPr>
          <a:xfrm>
            <a:off x="8199561" y="2321805"/>
            <a:ext cx="2525469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S Frame – no drives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59B742D7-BC3E-1F43-9F24-7B621E19A786}"/>
              </a:ext>
            </a:extLst>
          </p:cNvPr>
          <p:cNvSpPr txBox="1">
            <a:spLocks/>
          </p:cNvSpPr>
          <p:nvPr/>
        </p:nvSpPr>
        <p:spPr>
          <a:xfrm>
            <a:off x="8179768" y="2787375"/>
            <a:ext cx="3659991" cy="677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Each frame can be either</a:t>
            </a:r>
          </a:p>
          <a:p>
            <a:r>
              <a:rPr lang="en-US" sz="2000" b="0" dirty="0">
                <a:latin typeface="+mn-lt"/>
              </a:rPr>
              <a:t>LTO or TS Technologies</a:t>
            </a:r>
          </a:p>
          <a:p>
            <a:endParaRPr lang="en-US" sz="2000" b="0" dirty="0">
              <a:latin typeface="+mn-lt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01CD7708-20E8-0849-ABF9-995BECB4F9BE}"/>
              </a:ext>
            </a:extLst>
          </p:cNvPr>
          <p:cNvSpPr txBox="1">
            <a:spLocks/>
          </p:cNvSpPr>
          <p:nvPr/>
        </p:nvSpPr>
        <p:spPr>
          <a:xfrm>
            <a:off x="8146004" y="3528232"/>
            <a:ext cx="3659991" cy="32183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Maximum 18 frames </a:t>
            </a:r>
          </a:p>
          <a:p>
            <a:endParaRPr lang="en-US" sz="2000" b="0" dirty="0">
              <a:latin typeface="+mn-lt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EFBEE287-6DA9-BB4C-AE84-75157A48798C}"/>
              </a:ext>
            </a:extLst>
          </p:cNvPr>
          <p:cNvSpPr txBox="1">
            <a:spLocks/>
          </p:cNvSpPr>
          <p:nvPr/>
        </p:nvSpPr>
        <p:spPr>
          <a:xfrm>
            <a:off x="8146004" y="3956250"/>
            <a:ext cx="3659991" cy="35603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Maximum 8 “Drive” frames</a:t>
            </a:r>
          </a:p>
          <a:p>
            <a:endParaRPr lang="en-US" sz="2000" b="0" dirty="0">
              <a:latin typeface="+mn-lt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4CEBFD4C-1035-9B41-81A7-2C7044586C4D}"/>
              </a:ext>
            </a:extLst>
          </p:cNvPr>
          <p:cNvSpPr txBox="1">
            <a:spLocks/>
          </p:cNvSpPr>
          <p:nvPr/>
        </p:nvSpPr>
        <p:spPr>
          <a:xfrm>
            <a:off x="8483462" y="4267452"/>
            <a:ext cx="1900249" cy="60767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1 L Frame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7 D Frame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A319CB25-DAB3-5747-91B3-FB6DA920A3D0}"/>
              </a:ext>
            </a:extLst>
          </p:cNvPr>
          <p:cNvSpPr txBox="1">
            <a:spLocks/>
          </p:cNvSpPr>
          <p:nvPr/>
        </p:nvSpPr>
        <p:spPr>
          <a:xfrm>
            <a:off x="8135014" y="4954687"/>
            <a:ext cx="3670981" cy="35603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Maximum 8 x 2 I/O stations</a:t>
            </a:r>
          </a:p>
          <a:p>
            <a:endParaRPr lang="en-US" sz="2000" b="0" dirty="0">
              <a:latin typeface="+mn-lt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D2B8E4E-24E9-144B-8C02-478E4DD2FD77}"/>
              </a:ext>
            </a:extLst>
          </p:cNvPr>
          <p:cNvSpPr txBox="1">
            <a:spLocks/>
          </p:cNvSpPr>
          <p:nvPr/>
        </p:nvSpPr>
        <p:spPr>
          <a:xfrm>
            <a:off x="8483461" y="5274805"/>
            <a:ext cx="2332597" cy="70494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256 TS Tapes</a:t>
            </a:r>
          </a:p>
          <a:p>
            <a:r>
              <a:rPr lang="en-US" sz="2000" b="0" dirty="0">
                <a:latin typeface="+mn-lt"/>
              </a:rPr>
              <a:t>288 LTO Tapes</a:t>
            </a:r>
          </a:p>
        </p:txBody>
      </p:sp>
    </p:spTree>
    <p:extLst>
      <p:ext uri="{BB962C8B-B14F-4D97-AF65-F5344CB8AC3E}">
        <p14:creationId xmlns:p14="http://schemas.microsoft.com/office/powerpoint/2010/main" val="425104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9" grpId="0"/>
      <p:bldP spid="23" grpId="0"/>
      <p:bldP spid="27" grpId="0"/>
      <p:bldP spid="30" grpId="0"/>
      <p:bldP spid="33" grpId="0"/>
      <p:bldP spid="37" grpId="0"/>
      <p:bldP spid="40" grpId="0"/>
      <p:bldP spid="41" grpId="0"/>
      <p:bldP spid="42" grpId="0"/>
      <p:bldP spid="43" grpId="0"/>
      <p:bldP spid="44" grpId="0"/>
      <p:bldP spid="47" grpId="0"/>
      <p:bldP spid="49" grpId="0"/>
      <p:bldP spid="50" grpId="0"/>
      <p:bldP spid="51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39891-8B31-6B4B-BC2A-951CC77B5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TS4500 - Accessors (robots)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51CF8-8F56-AB4C-A29B-762435DE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3013B4-8DBF-C34D-B4C8-4306254BB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271" y="2079065"/>
            <a:ext cx="1041400" cy="3022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307339-EE09-144B-B091-C56A8A2AE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569" y="2248986"/>
            <a:ext cx="954023" cy="24951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346C08-BD98-2642-BEEC-151A3FF6E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800" y="2238228"/>
            <a:ext cx="863376" cy="25058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E6C551-0EAA-F047-B43E-E65FFD2D7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156" y="2138052"/>
            <a:ext cx="979430" cy="2842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A1ED10-776D-2045-85C3-600380255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329" y="2079065"/>
            <a:ext cx="1790700" cy="3022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C79C6A-BD11-9645-B1AB-5B484341B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240" y="1976035"/>
            <a:ext cx="1908512" cy="326781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98C851F-78DA-104E-BA6D-10EDEF1712FB}"/>
              </a:ext>
            </a:extLst>
          </p:cNvPr>
          <p:cNvSpPr txBox="1">
            <a:spLocks/>
          </p:cNvSpPr>
          <p:nvPr/>
        </p:nvSpPr>
        <p:spPr>
          <a:xfrm>
            <a:off x="3020755" y="725721"/>
            <a:ext cx="965680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Drive</a:t>
            </a:r>
          </a:p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Frame</a:t>
            </a:r>
          </a:p>
        </p:txBody>
      </p:sp>
      <p:cxnSp>
        <p:nvCxnSpPr>
          <p:cNvPr id="20" name="Straight Connector 16">
            <a:extLst>
              <a:ext uri="{FF2B5EF4-FFF2-40B4-BE49-F238E27FC236}">
                <a16:creationId xmlns:a16="http://schemas.microsoft.com/office/drawing/2014/main" id="{3E4B9ECA-8972-6C41-A121-4AC7F5A5EE41}"/>
              </a:ext>
            </a:extLst>
          </p:cNvPr>
          <p:cNvCxnSpPr>
            <a:cxnSpLocks/>
          </p:cNvCxnSpPr>
          <p:nvPr/>
        </p:nvCxnSpPr>
        <p:spPr>
          <a:xfrm>
            <a:off x="3503595" y="1355463"/>
            <a:ext cx="0" cy="1071004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D256FCE8-D491-114E-9C7B-37D03DAC0C7F}"/>
              </a:ext>
            </a:extLst>
          </p:cNvPr>
          <p:cNvSpPr txBox="1">
            <a:spLocks/>
          </p:cNvSpPr>
          <p:nvPr/>
        </p:nvSpPr>
        <p:spPr>
          <a:xfrm>
            <a:off x="6042793" y="1328474"/>
            <a:ext cx="1055820" cy="5577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04DBF6"/>
                </a:solidFill>
                <a:latin typeface="+mn-lt"/>
              </a:rPr>
              <a:t>Drive</a:t>
            </a:r>
          </a:p>
          <a:p>
            <a:r>
              <a:rPr lang="en-US" sz="1800" b="0" dirty="0">
                <a:solidFill>
                  <a:srgbClr val="04DBF6"/>
                </a:solidFill>
                <a:latin typeface="+mn-lt"/>
              </a:rPr>
              <a:t>Frame</a:t>
            </a:r>
          </a:p>
        </p:txBody>
      </p:sp>
      <p:cxnSp>
        <p:nvCxnSpPr>
          <p:cNvPr id="34" name="Straight Connector 16">
            <a:extLst>
              <a:ext uri="{FF2B5EF4-FFF2-40B4-BE49-F238E27FC236}">
                <a16:creationId xmlns:a16="http://schemas.microsoft.com/office/drawing/2014/main" id="{04094D06-E833-D040-A726-6553DADD5578}"/>
              </a:ext>
            </a:extLst>
          </p:cNvPr>
          <p:cNvCxnSpPr>
            <a:cxnSpLocks/>
          </p:cNvCxnSpPr>
          <p:nvPr/>
        </p:nvCxnSpPr>
        <p:spPr>
          <a:xfrm>
            <a:off x="6485513" y="1976035"/>
            <a:ext cx="0" cy="463629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>
            <a:extLst>
              <a:ext uri="{FF2B5EF4-FFF2-40B4-BE49-F238E27FC236}">
                <a16:creationId xmlns:a16="http://schemas.microsoft.com/office/drawing/2014/main" id="{D2A058FD-C04B-A849-81C2-266708918DC9}"/>
              </a:ext>
            </a:extLst>
          </p:cNvPr>
          <p:cNvSpPr txBox="1">
            <a:spLocks/>
          </p:cNvSpPr>
          <p:nvPr/>
        </p:nvSpPr>
        <p:spPr>
          <a:xfrm>
            <a:off x="8490018" y="1602014"/>
            <a:ext cx="2816270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Dual Accessors (robots)</a:t>
            </a:r>
          </a:p>
        </p:txBody>
      </p:sp>
      <p:sp>
        <p:nvSpPr>
          <p:cNvPr id="35" name="Left-Right Arrow 34">
            <a:extLst>
              <a:ext uri="{FF2B5EF4-FFF2-40B4-BE49-F238E27FC236}">
                <a16:creationId xmlns:a16="http://schemas.microsoft.com/office/drawing/2014/main" id="{E2C8B19E-144F-0848-AC4A-CC4E46828BC8}"/>
              </a:ext>
            </a:extLst>
          </p:cNvPr>
          <p:cNvSpPr/>
          <p:nvPr/>
        </p:nvSpPr>
        <p:spPr>
          <a:xfrm>
            <a:off x="5252548" y="4278007"/>
            <a:ext cx="2963285" cy="1375869"/>
          </a:xfrm>
          <a:prstGeom prst="leftRightArrow">
            <a:avLst/>
          </a:prstGeom>
          <a:gradFill>
            <a:gsLst>
              <a:gs pos="28000">
                <a:schemeClr val="bg2">
                  <a:lumMod val="60000"/>
                  <a:lumOff val="40000"/>
                </a:schemeClr>
              </a:gs>
              <a:gs pos="100000">
                <a:srgbClr val="04DBF6">
                  <a:alpha val="51000"/>
                </a:srgbClr>
              </a:gs>
            </a:gsLst>
            <a:lin ang="4800000" scaled="0"/>
          </a:gradFill>
          <a:ln>
            <a:noFill/>
          </a:ln>
          <a:scene3d>
            <a:camera prst="isometricOffAxis1Top">
              <a:rot lat="17935843" lon="17873034" rev="396062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-Right Arrow 35">
            <a:extLst>
              <a:ext uri="{FF2B5EF4-FFF2-40B4-BE49-F238E27FC236}">
                <a16:creationId xmlns:a16="http://schemas.microsoft.com/office/drawing/2014/main" id="{B04CF47E-2CD3-D245-93BB-4C4937B583C6}"/>
              </a:ext>
            </a:extLst>
          </p:cNvPr>
          <p:cNvSpPr/>
          <p:nvPr/>
        </p:nvSpPr>
        <p:spPr>
          <a:xfrm>
            <a:off x="2326854" y="4560537"/>
            <a:ext cx="3152809" cy="1547273"/>
          </a:xfrm>
          <a:prstGeom prst="leftRightArrow">
            <a:avLst/>
          </a:prstGeom>
          <a:gradFill>
            <a:gsLst>
              <a:gs pos="28000">
                <a:schemeClr val="bg2">
                  <a:lumMod val="60000"/>
                  <a:lumOff val="40000"/>
                </a:schemeClr>
              </a:gs>
              <a:gs pos="100000">
                <a:srgbClr val="04DBF6">
                  <a:alpha val="51000"/>
                </a:srgbClr>
              </a:gs>
            </a:gsLst>
            <a:lin ang="4800000" scaled="0"/>
          </a:gradFill>
          <a:ln>
            <a:noFill/>
          </a:ln>
          <a:scene3d>
            <a:camera prst="isometricOffAxis1Top">
              <a:rot lat="17935843" lon="17873034" rev="396062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AFE065-E800-0949-AF76-939C27A3E058}"/>
              </a:ext>
            </a:extLst>
          </p:cNvPr>
          <p:cNvCxnSpPr>
            <a:cxnSpLocks/>
          </p:cNvCxnSpPr>
          <p:nvPr/>
        </p:nvCxnSpPr>
        <p:spPr>
          <a:xfrm>
            <a:off x="5106671" y="1886218"/>
            <a:ext cx="0" cy="3077852"/>
          </a:xfrm>
          <a:prstGeom prst="line">
            <a:avLst/>
          </a:prstGeom>
          <a:ln>
            <a:solidFill>
              <a:srgbClr val="04DB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1">
            <a:extLst>
              <a:ext uri="{FF2B5EF4-FFF2-40B4-BE49-F238E27FC236}">
                <a16:creationId xmlns:a16="http://schemas.microsoft.com/office/drawing/2014/main" id="{00D3583E-B020-5342-A829-AF36D12224CF}"/>
              </a:ext>
            </a:extLst>
          </p:cNvPr>
          <p:cNvSpPr txBox="1">
            <a:spLocks/>
          </p:cNvSpPr>
          <p:nvPr/>
        </p:nvSpPr>
        <p:spPr>
          <a:xfrm>
            <a:off x="8800812" y="1923645"/>
            <a:ext cx="2016413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One for left 1/2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E26B6FFB-38EA-264A-BA55-355580324600}"/>
              </a:ext>
            </a:extLst>
          </p:cNvPr>
          <p:cNvSpPr txBox="1">
            <a:spLocks/>
          </p:cNvSpPr>
          <p:nvPr/>
        </p:nvSpPr>
        <p:spPr>
          <a:xfrm>
            <a:off x="8800812" y="2284365"/>
            <a:ext cx="2016413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One for right 1/2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655475-C5DB-0E4F-BE86-7F75CFEE9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338" y="2207849"/>
            <a:ext cx="480603" cy="2653330"/>
          </a:xfrm>
          <a:prstGeom prst="rect">
            <a:avLst/>
          </a:prstGeom>
          <a:effectLst>
            <a:glow rad="228600">
              <a:srgbClr val="F1A527">
                <a:alpha val="40000"/>
              </a:srgbClr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FE283F-84E2-6945-B25B-CAE099154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0473" y="2439664"/>
            <a:ext cx="368315" cy="2033404"/>
          </a:xfrm>
          <a:prstGeom prst="rect">
            <a:avLst/>
          </a:prstGeom>
          <a:effectLst>
            <a:glow rad="228600">
              <a:srgbClr val="F1A527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77050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5" grpId="0" animBg="1"/>
      <p:bldP spid="36" grpId="0" animBg="1"/>
      <p:bldP spid="45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EC082-B9E5-9B46-99E6-8881813DA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Oracle SL8500 Space usage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7173F-5438-0D4D-B6A5-964ED2F35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371A3-70D4-8E4C-9EA5-97CDB7832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972425" y="2669540"/>
            <a:ext cx="3733800" cy="83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BDD59C-345C-AC41-BC92-BA84C69DA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134225" y="2669540"/>
            <a:ext cx="3733800" cy="838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0110C3-F87B-164F-ABF0-AD74D56EC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296025" y="2669540"/>
            <a:ext cx="3733800" cy="838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DE6EE6-DFCE-864D-AA0C-3C6C7B0E1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457825" y="2669540"/>
            <a:ext cx="3733800" cy="838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B6E810-E553-774B-BEEA-3D49D3F1A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619625" y="2669540"/>
            <a:ext cx="3733800" cy="838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808A2A-7048-DD4C-BD51-8C7565B96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781425" y="2669540"/>
            <a:ext cx="3733800" cy="83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9DD1A2-538C-2241-8DF9-E7F7E1BBC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43225" y="2669540"/>
            <a:ext cx="3733800" cy="838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1BEC3A-02D7-5544-8684-A9E2AB2B4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05024" y="2669539"/>
            <a:ext cx="3733800" cy="838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60756D-8623-1B46-848F-441F33224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66822" y="2669539"/>
            <a:ext cx="3733800" cy="838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C2C89A-BBAD-CF40-84F7-0782E26C0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8621" y="2669537"/>
            <a:ext cx="3733800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00BC29-D47F-F049-9420-1F4FD6328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376" y="3927566"/>
            <a:ext cx="458720" cy="475462"/>
          </a:xfrm>
          <a:prstGeom prst="rect">
            <a:avLst/>
          </a:prstGeom>
          <a:effectLst>
            <a:glow rad="228600">
              <a:srgbClr val="FFC000">
                <a:alpha val="40000"/>
              </a:srgbClr>
            </a:glow>
          </a:effec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012F3E6-DD10-D340-932D-8627F81DB904}"/>
              </a:ext>
            </a:extLst>
          </p:cNvPr>
          <p:cNvSpPr txBox="1">
            <a:spLocks/>
          </p:cNvSpPr>
          <p:nvPr/>
        </p:nvSpPr>
        <p:spPr>
          <a:xfrm>
            <a:off x="1748245" y="5136258"/>
            <a:ext cx="5288281" cy="4502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+mn-lt"/>
              </a:rPr>
              <a:t>Tapes can travel across libraries</a:t>
            </a:r>
          </a:p>
        </p:txBody>
      </p:sp>
    </p:spTree>
    <p:extLst>
      <p:ext uri="{BB962C8B-B14F-4D97-AF65-F5344CB8AC3E}">
        <p14:creationId xmlns:p14="http://schemas.microsoft.com/office/powerpoint/2010/main" val="166459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2.59259E-6 L -0.61914 0.0009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6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9989ABD7-B55E-438C-92DA-A209A8EEECA3}"/>
              </a:ext>
            </a:extLst>
          </p:cNvPr>
          <p:cNvSpPr/>
          <p:nvPr/>
        </p:nvSpPr>
        <p:spPr>
          <a:xfrm>
            <a:off x="1919288" y="2479675"/>
            <a:ext cx="8497887" cy="289877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1A68069-07F3-4CB2-8977-F84937A82DBE}"/>
              </a:ext>
            </a:extLst>
          </p:cNvPr>
          <p:cNvCxnSpPr/>
          <p:nvPr/>
        </p:nvCxnSpPr>
        <p:spPr>
          <a:xfrm>
            <a:off x="9594850" y="3149600"/>
            <a:ext cx="368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96B7460-567B-4CEF-B83C-2EF4C247D5BC}"/>
              </a:ext>
            </a:extLst>
          </p:cNvPr>
          <p:cNvCxnSpPr/>
          <p:nvPr/>
        </p:nvCxnSpPr>
        <p:spPr>
          <a:xfrm flipV="1">
            <a:off x="9594850" y="4525963"/>
            <a:ext cx="368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6553EEE-BA4F-4188-B631-38EB311CB74B}"/>
              </a:ext>
            </a:extLst>
          </p:cNvPr>
          <p:cNvCxnSpPr/>
          <p:nvPr/>
        </p:nvCxnSpPr>
        <p:spPr>
          <a:xfrm>
            <a:off x="9886950" y="3946525"/>
            <a:ext cx="0" cy="579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0F65495-DE9B-43B0-81D4-06B7F876CBD2}"/>
              </a:ext>
            </a:extLst>
          </p:cNvPr>
          <p:cNvCxnSpPr/>
          <p:nvPr/>
        </p:nvCxnSpPr>
        <p:spPr>
          <a:xfrm flipV="1">
            <a:off x="9886950" y="3175000"/>
            <a:ext cx="7938" cy="536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E495088-65BA-4E8D-A78A-AD06A77D480C}"/>
              </a:ext>
            </a:extLst>
          </p:cNvPr>
          <p:cNvCxnSpPr/>
          <p:nvPr/>
        </p:nvCxnSpPr>
        <p:spPr>
          <a:xfrm flipV="1">
            <a:off x="11991975" y="2082800"/>
            <a:ext cx="0" cy="7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3A4C0A8-4AC4-4FDC-86BD-CEAB8E8DC589}"/>
              </a:ext>
            </a:extLst>
          </p:cNvPr>
          <p:cNvCxnSpPr/>
          <p:nvPr/>
        </p:nvCxnSpPr>
        <p:spPr>
          <a:xfrm flipV="1">
            <a:off x="1922463" y="2066925"/>
            <a:ext cx="0" cy="274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DEE0893-1CFF-4B1D-AB20-796DAC22F20D}"/>
              </a:ext>
            </a:extLst>
          </p:cNvPr>
          <p:cNvCxnSpPr>
            <a:endCxn id="2059" idx="1"/>
          </p:cNvCxnSpPr>
          <p:nvPr/>
        </p:nvCxnSpPr>
        <p:spPr>
          <a:xfrm flipH="1">
            <a:off x="1911350" y="2141538"/>
            <a:ext cx="3792538" cy="4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4D41795-275A-4216-99EB-B40D0BB626FC}"/>
              </a:ext>
            </a:extLst>
          </p:cNvPr>
          <p:cNvCxnSpPr>
            <a:endCxn id="2059" idx="3"/>
          </p:cNvCxnSpPr>
          <p:nvPr/>
        </p:nvCxnSpPr>
        <p:spPr>
          <a:xfrm>
            <a:off x="6751638" y="2132013"/>
            <a:ext cx="3657600" cy="14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TextBox 69">
            <a:extLst>
              <a:ext uri="{FF2B5EF4-FFF2-40B4-BE49-F238E27FC236}">
                <a16:creationId xmlns:a16="http://schemas.microsoft.com/office/drawing/2014/main" id="{1FC12403-698F-E346-8FE5-5BC08B093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350" y="2038350"/>
            <a:ext cx="84978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" dirty="0"/>
              <a:t>595.8”</a:t>
            </a:r>
          </a:p>
        </p:txBody>
      </p:sp>
      <p:sp>
        <p:nvSpPr>
          <p:cNvPr id="2060" name="TextBox 70">
            <a:extLst>
              <a:ext uri="{FF2B5EF4-FFF2-40B4-BE49-F238E27FC236}">
                <a16:creationId xmlns:a16="http://schemas.microsoft.com/office/drawing/2014/main" id="{B5DFA18E-C3BF-5B49-A5F4-1816380F7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4225" y="3748088"/>
            <a:ext cx="4079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"/>
              <a:t>47.7”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8E4E45D-7F2B-4ED4-9493-5CEDDA0AA016}"/>
              </a:ext>
            </a:extLst>
          </p:cNvPr>
          <p:cNvCxnSpPr/>
          <p:nvPr/>
        </p:nvCxnSpPr>
        <p:spPr>
          <a:xfrm>
            <a:off x="10509250" y="2390775"/>
            <a:ext cx="252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990EB26-3D6C-4245-87A4-3CE662980994}"/>
              </a:ext>
            </a:extLst>
          </p:cNvPr>
          <p:cNvCxnSpPr/>
          <p:nvPr/>
        </p:nvCxnSpPr>
        <p:spPr>
          <a:xfrm>
            <a:off x="10493375" y="5273675"/>
            <a:ext cx="252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64EA2E3-AC46-4075-8F61-B46F977C78D1}"/>
              </a:ext>
            </a:extLst>
          </p:cNvPr>
          <p:cNvCxnSpPr/>
          <p:nvPr/>
        </p:nvCxnSpPr>
        <p:spPr>
          <a:xfrm>
            <a:off x="10661650" y="4014788"/>
            <a:ext cx="0" cy="1258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D558B812-14B1-4CBD-9AD0-E2D82ACFDB2F}"/>
              </a:ext>
            </a:extLst>
          </p:cNvPr>
          <p:cNvCxnSpPr/>
          <p:nvPr/>
        </p:nvCxnSpPr>
        <p:spPr>
          <a:xfrm flipV="1">
            <a:off x="10661650" y="2371725"/>
            <a:ext cx="17463" cy="908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5" name="TextBox 75">
            <a:extLst>
              <a:ext uri="{FF2B5EF4-FFF2-40B4-BE49-F238E27FC236}">
                <a16:creationId xmlns:a16="http://schemas.microsoft.com/office/drawing/2014/main" id="{0CFDE538-41E5-F847-B240-1511A967D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75" y="3684588"/>
            <a:ext cx="7127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"/>
              <a:t>107.7”(8’11”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F4414B9-0027-4488-995A-3CC272A344AE}"/>
              </a:ext>
            </a:extLst>
          </p:cNvPr>
          <p:cNvSpPr txBox="1"/>
          <p:nvPr/>
        </p:nvSpPr>
        <p:spPr>
          <a:xfrm>
            <a:off x="2733675" y="5477511"/>
            <a:ext cx="7775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30” </a:t>
            </a:r>
            <a:r>
              <a:rPr lang="en-US" sz="2400" b="1" dirty="0">
                <a:latin typeface="+mn-lt"/>
              </a:rPr>
              <a:t>Clearance required on all sides, 36 “ recommended.  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EB60A3A5-3062-44FD-9704-394C0233B815}"/>
              </a:ext>
            </a:extLst>
          </p:cNvPr>
          <p:cNvCxnSpPr/>
          <p:nvPr/>
        </p:nvCxnSpPr>
        <p:spPr>
          <a:xfrm flipV="1">
            <a:off x="9690100" y="2816225"/>
            <a:ext cx="0" cy="273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E6803C0-4876-4F28-9C44-7DACD66A90BA}"/>
              </a:ext>
            </a:extLst>
          </p:cNvPr>
          <p:cNvCxnSpPr/>
          <p:nvPr/>
        </p:nvCxnSpPr>
        <p:spPr>
          <a:xfrm flipH="1" flipV="1">
            <a:off x="2738438" y="2784475"/>
            <a:ext cx="3175" cy="298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7A1F44E9-89AD-4669-A08C-5F8D99823023}"/>
              </a:ext>
            </a:extLst>
          </p:cNvPr>
          <p:cNvCxnSpPr/>
          <p:nvPr/>
        </p:nvCxnSpPr>
        <p:spPr>
          <a:xfrm flipH="1">
            <a:off x="2733675" y="2895600"/>
            <a:ext cx="33766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E4A89CCF-7C22-4C45-9B02-E63BC681F1D3}"/>
              </a:ext>
            </a:extLst>
          </p:cNvPr>
          <p:cNvCxnSpPr/>
          <p:nvPr/>
        </p:nvCxnSpPr>
        <p:spPr>
          <a:xfrm>
            <a:off x="7067550" y="2895600"/>
            <a:ext cx="2632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1" name="TextBox 103">
            <a:extLst>
              <a:ext uri="{FF2B5EF4-FFF2-40B4-BE49-F238E27FC236}">
                <a16:creationId xmlns:a16="http://schemas.microsoft.com/office/drawing/2014/main" id="{C59E883D-1E80-904F-8EF3-E1D547A4E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438" y="2827338"/>
            <a:ext cx="93329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00"/>
              <a:t>535.8”</a:t>
            </a:r>
          </a:p>
        </p:txBody>
      </p:sp>
      <p:sp>
        <p:nvSpPr>
          <p:cNvPr id="2072" name="TextBox 110">
            <a:extLst>
              <a:ext uri="{FF2B5EF4-FFF2-40B4-BE49-F238E27FC236}">
                <a16:creationId xmlns:a16="http://schemas.microsoft.com/office/drawing/2014/main" id="{5523FC58-DDC2-3245-A6E3-AAC9C05F9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776289"/>
            <a:ext cx="12192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TS4500 Floor layout with required service clearance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18 Frame Dual Accessor (HA)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TOP VIEW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AA6C321-9F72-4FD8-9255-79E5D2119A1D}"/>
              </a:ext>
            </a:extLst>
          </p:cNvPr>
          <p:cNvSpPr/>
          <p:nvPr/>
        </p:nvSpPr>
        <p:spPr>
          <a:xfrm>
            <a:off x="2733675" y="3149600"/>
            <a:ext cx="382588" cy="1376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		</a:t>
            </a:r>
          </a:p>
        </p:txBody>
      </p:sp>
      <p:sp>
        <p:nvSpPr>
          <p:cNvPr id="2074" name="TextBox 28">
            <a:extLst>
              <a:ext uri="{FF2B5EF4-FFF2-40B4-BE49-F238E27FC236}">
                <a16:creationId xmlns:a16="http://schemas.microsoft.com/office/drawing/2014/main" id="{C0E65CB0-29DC-7E4D-86AA-DB242812E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538" y="2413000"/>
            <a:ext cx="622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Back</a:t>
            </a:r>
          </a:p>
        </p:txBody>
      </p:sp>
      <p:sp>
        <p:nvSpPr>
          <p:cNvPr id="2075" name="TextBox 29">
            <a:extLst>
              <a:ext uri="{FF2B5EF4-FFF2-40B4-BE49-F238E27FC236}">
                <a16:creationId xmlns:a16="http://schemas.microsoft.com/office/drawing/2014/main" id="{AE8D7BF2-DE2C-694C-9DF7-3DFCACA7F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75" y="4637088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Front</a:t>
            </a:r>
          </a:p>
        </p:txBody>
      </p:sp>
      <p:sp>
        <p:nvSpPr>
          <p:cNvPr id="2076" name="TextBox 30">
            <a:extLst>
              <a:ext uri="{FF2B5EF4-FFF2-40B4-BE49-F238E27FC236}">
                <a16:creationId xmlns:a16="http://schemas.microsoft.com/office/drawing/2014/main" id="{C6545E6E-525B-3846-974D-2134F3ABD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4412" y="5076825"/>
            <a:ext cx="1724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/>
              <a:t>Note: not drawn to scale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8554E75-A6FE-4BF3-B440-2048C146AED4}"/>
              </a:ext>
            </a:extLst>
          </p:cNvPr>
          <p:cNvCxnSpPr/>
          <p:nvPr/>
        </p:nvCxnSpPr>
        <p:spPr>
          <a:xfrm flipV="1">
            <a:off x="10414000" y="2043113"/>
            <a:ext cx="0" cy="2746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EC0982D9-B459-43B6-841C-C9F172C82502}"/>
              </a:ext>
            </a:extLst>
          </p:cNvPr>
          <p:cNvSpPr/>
          <p:nvPr/>
        </p:nvSpPr>
        <p:spPr>
          <a:xfrm>
            <a:off x="8521700" y="3138488"/>
            <a:ext cx="382588" cy="1376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16		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D871498-7D76-4F3C-89D3-813C8F373243}"/>
              </a:ext>
            </a:extLst>
          </p:cNvPr>
          <p:cNvSpPr/>
          <p:nvPr/>
        </p:nvSpPr>
        <p:spPr>
          <a:xfrm>
            <a:off x="7740650" y="3141663"/>
            <a:ext cx="382588" cy="1376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14		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4001577-F2E6-44D0-8C99-AAB7D6916326}"/>
              </a:ext>
            </a:extLst>
          </p:cNvPr>
          <p:cNvSpPr/>
          <p:nvPr/>
        </p:nvSpPr>
        <p:spPr>
          <a:xfrm>
            <a:off x="8135938" y="3140075"/>
            <a:ext cx="382587" cy="1376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15		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5F7C73-A6B4-426D-A781-16683DE6982B}"/>
              </a:ext>
            </a:extLst>
          </p:cNvPr>
          <p:cNvSpPr/>
          <p:nvPr/>
        </p:nvSpPr>
        <p:spPr>
          <a:xfrm>
            <a:off x="3128963" y="3145790"/>
            <a:ext cx="382587" cy="1376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2		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D182FA0-DE72-4179-B364-4A8789B7D536}"/>
              </a:ext>
            </a:extLst>
          </p:cNvPr>
          <p:cNvSpPr/>
          <p:nvPr/>
        </p:nvSpPr>
        <p:spPr>
          <a:xfrm>
            <a:off x="3521075" y="3148013"/>
            <a:ext cx="382588" cy="1376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3		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999DB47-1738-4055-BE2D-DB2F2A4DC64A}"/>
              </a:ext>
            </a:extLst>
          </p:cNvPr>
          <p:cNvSpPr/>
          <p:nvPr/>
        </p:nvSpPr>
        <p:spPr>
          <a:xfrm>
            <a:off x="6218238" y="3144838"/>
            <a:ext cx="384175" cy="1376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10		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007C6A7-D5A1-4A9B-B950-63E4EC1815A4}"/>
              </a:ext>
            </a:extLst>
          </p:cNvPr>
          <p:cNvSpPr/>
          <p:nvPr/>
        </p:nvSpPr>
        <p:spPr>
          <a:xfrm>
            <a:off x="3913188" y="3149600"/>
            <a:ext cx="384175" cy="1376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4		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92BD3BD-D402-42FA-8255-C4C4CB915E4B}"/>
              </a:ext>
            </a:extLst>
          </p:cNvPr>
          <p:cNvSpPr/>
          <p:nvPr/>
        </p:nvSpPr>
        <p:spPr>
          <a:xfrm>
            <a:off x="7004050" y="3143250"/>
            <a:ext cx="341313" cy="1381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12		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3052CC7-5DE7-483F-972D-1A56F66F0F7A}"/>
              </a:ext>
            </a:extLst>
          </p:cNvPr>
          <p:cNvSpPr/>
          <p:nvPr/>
        </p:nvSpPr>
        <p:spPr>
          <a:xfrm>
            <a:off x="4300538" y="3149601"/>
            <a:ext cx="341312" cy="13652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5		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6894F88-0EC1-4AE5-842D-3B5F60E8D65F}"/>
              </a:ext>
            </a:extLst>
          </p:cNvPr>
          <p:cNvSpPr/>
          <p:nvPr/>
        </p:nvSpPr>
        <p:spPr>
          <a:xfrm>
            <a:off x="5045075" y="3145790"/>
            <a:ext cx="382588" cy="1376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7		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27885D4-EA2E-4E45-9D67-E6E604288682}"/>
              </a:ext>
            </a:extLst>
          </p:cNvPr>
          <p:cNvSpPr/>
          <p:nvPr/>
        </p:nvSpPr>
        <p:spPr>
          <a:xfrm>
            <a:off x="4648200" y="3148013"/>
            <a:ext cx="384175" cy="1376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6		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CE6272D-9403-40D6-BC58-403A0C3BBF87}"/>
              </a:ext>
            </a:extLst>
          </p:cNvPr>
          <p:cNvSpPr/>
          <p:nvPr/>
        </p:nvSpPr>
        <p:spPr>
          <a:xfrm>
            <a:off x="5429250" y="3148013"/>
            <a:ext cx="384175" cy="1376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8		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365FB60-73D5-4E00-8897-C206B5E9806D}"/>
              </a:ext>
            </a:extLst>
          </p:cNvPr>
          <p:cNvSpPr/>
          <p:nvPr/>
        </p:nvSpPr>
        <p:spPr>
          <a:xfrm>
            <a:off x="5827713" y="3148013"/>
            <a:ext cx="382587" cy="1376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9		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EA428CF-C2E3-493D-A2EA-5C0F262C7354}"/>
              </a:ext>
            </a:extLst>
          </p:cNvPr>
          <p:cNvSpPr/>
          <p:nvPr/>
        </p:nvSpPr>
        <p:spPr>
          <a:xfrm>
            <a:off x="6613525" y="3141663"/>
            <a:ext cx="382588" cy="1376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11		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FB9F366-0EB5-4637-A104-1DEAAA62C6D3}"/>
              </a:ext>
            </a:extLst>
          </p:cNvPr>
          <p:cNvSpPr/>
          <p:nvPr/>
        </p:nvSpPr>
        <p:spPr>
          <a:xfrm>
            <a:off x="7350125" y="3140075"/>
            <a:ext cx="384175" cy="1376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13		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9042DE5-3203-435E-9F36-5F4AAC3A9196}"/>
              </a:ext>
            </a:extLst>
          </p:cNvPr>
          <p:cNvSpPr/>
          <p:nvPr/>
        </p:nvSpPr>
        <p:spPr>
          <a:xfrm>
            <a:off x="8913813" y="3140075"/>
            <a:ext cx="382587" cy="1376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17		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3469027-7780-4402-9886-199E8ED1CDB8}"/>
              </a:ext>
            </a:extLst>
          </p:cNvPr>
          <p:cNvSpPr/>
          <p:nvPr/>
        </p:nvSpPr>
        <p:spPr>
          <a:xfrm>
            <a:off x="9304338" y="3138488"/>
            <a:ext cx="384175" cy="1376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18		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0CC87E0-F28B-BF47-99FA-BC78CD7448CA}"/>
              </a:ext>
            </a:extLst>
          </p:cNvPr>
          <p:cNvCxnSpPr/>
          <p:nvPr/>
        </p:nvCxnSpPr>
        <p:spPr>
          <a:xfrm>
            <a:off x="1919288" y="3464560"/>
            <a:ext cx="81438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369387E-D8AC-B647-AD9C-CE0787A782F1}"/>
              </a:ext>
            </a:extLst>
          </p:cNvPr>
          <p:cNvSpPr txBox="1"/>
          <p:nvPr/>
        </p:nvSpPr>
        <p:spPr>
          <a:xfrm>
            <a:off x="2042161" y="3511550"/>
            <a:ext cx="564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30”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1C88EE2-77B3-ED44-8797-5B5DB6B6A788}"/>
              </a:ext>
            </a:extLst>
          </p:cNvPr>
          <p:cNvCxnSpPr>
            <a:cxnSpLocks/>
          </p:cNvCxnSpPr>
          <p:nvPr/>
        </p:nvCxnSpPr>
        <p:spPr>
          <a:xfrm flipH="1" flipV="1">
            <a:off x="3299619" y="4504691"/>
            <a:ext cx="12700" cy="78269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DAA6791-63ED-7840-AC75-C1A9FA916C45}"/>
              </a:ext>
            </a:extLst>
          </p:cNvPr>
          <p:cNvSpPr txBox="1"/>
          <p:nvPr/>
        </p:nvSpPr>
        <p:spPr>
          <a:xfrm>
            <a:off x="3337244" y="4942721"/>
            <a:ext cx="564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30”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CA3BF4F9-4731-314C-93DB-09D5D8CC4C0B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10131425" cy="69198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 baseline="0">
                <a:ln w="3175" cmpd="sng"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IBM TS4500 Space REQUIREMENT</a:t>
            </a:r>
          </a:p>
        </p:txBody>
      </p:sp>
    </p:spTree>
    <p:extLst>
      <p:ext uri="{BB962C8B-B14F-4D97-AF65-F5344CB8AC3E}">
        <p14:creationId xmlns:p14="http://schemas.microsoft.com/office/powerpoint/2010/main" val="253638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2F890-6F58-2243-AE30-1D304B0D3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Storage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1C53B-E41C-D64F-9941-72F1EE23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6DF1C-C253-0545-92C9-C8538644790A}"/>
              </a:ext>
            </a:extLst>
          </p:cNvPr>
          <p:cNvSpPr txBox="1"/>
          <p:nvPr/>
        </p:nvSpPr>
        <p:spPr>
          <a:xfrm>
            <a:off x="685800" y="691981"/>
            <a:ext cx="6390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/>
              <a:t>Keeping 100+ PB data for a long time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56F8F78-F4E4-AB4F-9968-A4FB6B462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11" y="2210745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8585E0"/>
                </a:solidFill>
              </a:rPr>
              <a:t>Reliability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5A0429F-6D57-D244-9499-930133A81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11" y="3592046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8585E0"/>
                </a:solidFill>
              </a:rPr>
              <a:t>Performance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EFC6D44B-A223-3E4C-8A5B-98C39A5E8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11" y="1153646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8585E0"/>
                </a:solidFill>
              </a:rPr>
              <a:t>Life Expectancy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3A45517E-0587-014A-BA0D-E8F23D73A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11" y="4811246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8585E0"/>
                </a:solidFill>
              </a:rPr>
              <a:t>Scalability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EC13FEC-CA46-9641-81BB-D7F1832D5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502" y="1665782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8585E0"/>
                </a:solidFill>
              </a:rPr>
              <a:t>Tape: 30 years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591B53-0E9B-194B-B011-B6159EE1D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939" y="1577063"/>
            <a:ext cx="644393" cy="496182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8AA9DC19-6D78-9947-B745-25FE9C864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9788" y="2864515"/>
            <a:ext cx="3528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T10K, LTO-7, LTO-8, IBM JD: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1 x 10</a:t>
            </a:r>
            <a:r>
              <a:rPr lang="en-US" sz="1800" b="1" baseline="30000" dirty="0">
                <a:solidFill>
                  <a:srgbClr val="FF0000"/>
                </a:solidFill>
              </a:rPr>
              <a:t>19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805594-8D95-744A-B174-C57FA3762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38" y="2773856"/>
            <a:ext cx="635000" cy="762000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4FE93E76-6082-6840-B5FC-2F6BD53A4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502" y="2321667"/>
            <a:ext cx="9085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/>
              <a:t>Bit Error Rate (BER): N</a:t>
            </a:r>
            <a:r>
              <a:rPr lang="en-US" dirty="0"/>
              <a:t>umber of user bits transferred between two unrecoverable error events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D21EB4-FA21-134E-91F5-167CB3FECE8D}"/>
              </a:ext>
            </a:extLst>
          </p:cNvPr>
          <p:cNvSpPr/>
          <p:nvPr/>
        </p:nvSpPr>
        <p:spPr>
          <a:xfrm>
            <a:off x="7698161" y="2876407"/>
            <a:ext cx="3196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otham"/>
              </a:rPr>
              <a:t>1 error event in 1.25 exabytes * 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845FC7-4235-D04D-8607-3677E08EC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04" y="2687691"/>
            <a:ext cx="1216966" cy="939467"/>
          </a:xfrm>
          <a:prstGeom prst="rect">
            <a:avLst/>
          </a:prstGeom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89354E5D-F9CB-1D48-A07D-28783B32A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017" y="5165372"/>
            <a:ext cx="32112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/>
              <a:t>Just add more tape cartridges.</a:t>
            </a:r>
            <a:endParaRPr lang="en-US" dirty="0"/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891BB93B-9145-3440-A54C-B787B5BB6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9788" y="5165372"/>
            <a:ext cx="25581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/>
              <a:t>Add more tape libraries.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0D4FBC-5043-A948-A611-28A0E9056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247" y="2830781"/>
            <a:ext cx="705076" cy="7050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E31C22-8F15-F640-8606-F0377A19A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9456" y="2854199"/>
            <a:ext cx="657655" cy="681657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65C6738-A82F-EF4A-A409-342CF58180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698385"/>
              </p:ext>
            </p:extLst>
          </p:nvPr>
        </p:nvGraphicFramePr>
        <p:xfrm>
          <a:off x="1201163" y="4098877"/>
          <a:ext cx="5937250" cy="548640"/>
        </p:xfrm>
        <a:graphic>
          <a:graphicData uri="http://schemas.openxmlformats.org/drawingml/2006/table">
            <a:tbl>
              <a:tblPr firstRow="1" firstCol="1" bandRow="1"/>
              <a:tblGrid>
                <a:gridCol w="1483995">
                  <a:extLst>
                    <a:ext uri="{9D8B030D-6E8A-4147-A177-3AD203B41FA5}">
                      <a16:colId xmlns:a16="http://schemas.microsoft.com/office/drawing/2014/main" val="452581806"/>
                    </a:ext>
                  </a:extLst>
                </a:gridCol>
                <a:gridCol w="1483995">
                  <a:extLst>
                    <a:ext uri="{9D8B030D-6E8A-4147-A177-3AD203B41FA5}">
                      <a16:colId xmlns:a16="http://schemas.microsoft.com/office/drawing/2014/main" val="3935618285"/>
                    </a:ext>
                  </a:extLst>
                </a:gridCol>
                <a:gridCol w="1484630">
                  <a:extLst>
                    <a:ext uri="{9D8B030D-6E8A-4147-A177-3AD203B41FA5}">
                      <a16:colId xmlns:a16="http://schemas.microsoft.com/office/drawing/2014/main" val="1912614175"/>
                    </a:ext>
                  </a:extLst>
                </a:gridCol>
                <a:gridCol w="1484630">
                  <a:extLst>
                    <a:ext uri="{9D8B030D-6E8A-4147-A177-3AD203B41FA5}">
                      <a16:colId xmlns:a16="http://schemas.microsoft.com/office/drawing/2014/main" val="22369194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T10K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JD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737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250 MB/s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300 MB/s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360 MB/s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360 MB/s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18744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5565A19-A8A8-CD48-B327-1845BD70F94E}"/>
              </a:ext>
            </a:extLst>
          </p:cNvPr>
          <p:cNvSpPr/>
          <p:nvPr/>
        </p:nvSpPr>
        <p:spPr>
          <a:xfrm>
            <a:off x="739711" y="5923102"/>
            <a:ext cx="54852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* https://</a:t>
            </a:r>
            <a:r>
              <a:rPr lang="en-US" sz="1200" dirty="0" err="1"/>
              <a:t>www.lto.org</a:t>
            </a:r>
            <a:r>
              <a:rPr lang="en-US" sz="1200" dirty="0"/>
              <a:t>/</a:t>
            </a:r>
            <a:r>
              <a:rPr lang="en-US" sz="1200" dirty="0" err="1"/>
              <a:t>wp</a:t>
            </a:r>
            <a:r>
              <a:rPr lang="en-US" sz="1200" dirty="0"/>
              <a:t>-content/uploads/2014/07/LTO_Get_The_Facts_10_15.pdf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2782BECF-04A2-3841-A189-916CA7FB8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217" y="1420620"/>
            <a:ext cx="69632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/>
              <a:t>9940B tapes in round silo (9-15 years old) migrated to LTO: </a:t>
            </a:r>
          </a:p>
          <a:p>
            <a:r>
              <a:rPr lang="en-US" sz="2000" b="1" dirty="0">
                <a:solidFill>
                  <a:srgbClr val="F1A527"/>
                </a:solidFill>
              </a:rPr>
              <a:t>99.9% successful rate</a:t>
            </a:r>
          </a:p>
        </p:txBody>
      </p:sp>
    </p:spTree>
    <p:extLst>
      <p:ext uri="{BB962C8B-B14F-4D97-AF65-F5344CB8AC3E}">
        <p14:creationId xmlns:p14="http://schemas.microsoft.com/office/powerpoint/2010/main" val="131914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4" grpId="0"/>
      <p:bldP spid="15" grpId="0"/>
      <p:bldP spid="17" grpId="0"/>
      <p:bldP spid="18" grpId="0"/>
      <p:bldP spid="3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EC082-B9E5-9B46-99E6-8881813DA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TS4500 Space usage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7173F-5438-0D4D-B6A5-964ED2F35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270189-AC65-274B-BBE9-CB696A1ADA25}"/>
              </a:ext>
            </a:extLst>
          </p:cNvPr>
          <p:cNvSpPr/>
          <p:nvPr/>
        </p:nvSpPr>
        <p:spPr>
          <a:xfrm rot="5400000">
            <a:off x="-360680" y="2824480"/>
            <a:ext cx="4358640" cy="102616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18 Frame library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C392E1-6FFB-CC49-B48C-9751AF4A3887}"/>
              </a:ext>
            </a:extLst>
          </p:cNvPr>
          <p:cNvSpPr/>
          <p:nvPr/>
        </p:nvSpPr>
        <p:spPr>
          <a:xfrm>
            <a:off x="904240" y="812800"/>
            <a:ext cx="1828800" cy="504952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F6CFA-E058-D84E-A104-4B38F03C28B1}"/>
              </a:ext>
            </a:extLst>
          </p:cNvPr>
          <p:cNvSpPr/>
          <p:nvPr/>
        </p:nvSpPr>
        <p:spPr>
          <a:xfrm rot="5400000">
            <a:off x="1468120" y="2824480"/>
            <a:ext cx="4358640" cy="102616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18 Frame library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D8A564-5D7E-ED44-AE46-6777C0035AC2}"/>
              </a:ext>
            </a:extLst>
          </p:cNvPr>
          <p:cNvSpPr/>
          <p:nvPr/>
        </p:nvSpPr>
        <p:spPr>
          <a:xfrm>
            <a:off x="2733040" y="812800"/>
            <a:ext cx="1828800" cy="504952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9720C7-071F-6147-AFFB-102191378C51}"/>
              </a:ext>
            </a:extLst>
          </p:cNvPr>
          <p:cNvSpPr/>
          <p:nvPr/>
        </p:nvSpPr>
        <p:spPr>
          <a:xfrm rot="5400000">
            <a:off x="2895600" y="2824480"/>
            <a:ext cx="4358640" cy="102616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18 Frame library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11D150-2DE1-3942-948E-9C6BCB424BB4}"/>
              </a:ext>
            </a:extLst>
          </p:cNvPr>
          <p:cNvSpPr/>
          <p:nvPr/>
        </p:nvSpPr>
        <p:spPr>
          <a:xfrm>
            <a:off x="4160520" y="812800"/>
            <a:ext cx="1828800" cy="504952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2B787B6-93B2-CF4F-92CA-3C12C317CA49}"/>
              </a:ext>
            </a:extLst>
          </p:cNvPr>
          <p:cNvCxnSpPr/>
          <p:nvPr/>
        </p:nvCxnSpPr>
        <p:spPr>
          <a:xfrm>
            <a:off x="2327910" y="5285224"/>
            <a:ext cx="81438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FDFAA65-ED63-9245-B2B7-2DCB47C6E462}"/>
              </a:ext>
            </a:extLst>
          </p:cNvPr>
          <p:cNvSpPr txBox="1"/>
          <p:nvPr/>
        </p:nvSpPr>
        <p:spPr>
          <a:xfrm>
            <a:off x="2450783" y="5332214"/>
            <a:ext cx="564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72”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BF0EB3E-6013-AE4E-B611-5375D78BB89D}"/>
              </a:ext>
            </a:extLst>
          </p:cNvPr>
          <p:cNvCxnSpPr>
            <a:cxnSpLocks/>
          </p:cNvCxnSpPr>
          <p:nvPr/>
        </p:nvCxnSpPr>
        <p:spPr>
          <a:xfrm>
            <a:off x="4156708" y="5273278"/>
            <a:ext cx="405132" cy="1194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9A052DD-38ED-064A-9EC7-8283AC675931}"/>
              </a:ext>
            </a:extLst>
          </p:cNvPr>
          <p:cNvSpPr txBox="1"/>
          <p:nvPr/>
        </p:nvSpPr>
        <p:spPr>
          <a:xfrm>
            <a:off x="4156708" y="5332214"/>
            <a:ext cx="564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C9D3EF-583E-5440-9030-408AB318471E}"/>
              </a:ext>
            </a:extLst>
          </p:cNvPr>
          <p:cNvSpPr txBox="1"/>
          <p:nvPr/>
        </p:nvSpPr>
        <p:spPr>
          <a:xfrm>
            <a:off x="3878262" y="5585321"/>
            <a:ext cx="1419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minimum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B25601-C464-9541-981F-4F6091ADF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642" y="4476206"/>
            <a:ext cx="458720" cy="475462"/>
          </a:xfrm>
          <a:prstGeom prst="rect">
            <a:avLst/>
          </a:prstGeom>
          <a:effectLst>
            <a:glow rad="228600">
              <a:srgbClr val="FFC000">
                <a:alpha val="40000"/>
              </a:srgbClr>
            </a:glow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6196CD7-A488-9646-B2CC-AA4141508F82}"/>
              </a:ext>
            </a:extLst>
          </p:cNvPr>
          <p:cNvSpPr txBox="1">
            <a:spLocks/>
          </p:cNvSpPr>
          <p:nvPr/>
        </p:nvSpPr>
        <p:spPr>
          <a:xfrm>
            <a:off x="6328801" y="933094"/>
            <a:ext cx="5702332" cy="4502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+mn-lt"/>
              </a:rPr>
              <a:t>Tapes can NOT  travel across libraries</a:t>
            </a:r>
          </a:p>
        </p:txBody>
      </p:sp>
    </p:spTree>
    <p:extLst>
      <p:ext uri="{BB962C8B-B14F-4D97-AF65-F5344CB8AC3E}">
        <p14:creationId xmlns:p14="http://schemas.microsoft.com/office/powerpoint/2010/main" val="243225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2" grpId="0" animBg="1"/>
      <p:bldP spid="24" grpId="0"/>
      <p:bldP spid="26" grpId="0"/>
      <p:bldP spid="28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FAF632-FC5E-6E42-B1CC-39984A078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1668166"/>
            <a:ext cx="1819456" cy="3849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068F5-4908-FA45-9F75-705FAF47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TS4500 - cartridge slots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F7C5B-301A-5E4A-9B05-9A2CE823B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E5FD20-496E-CE4F-A062-86FF38EF4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2597"/>
            <a:ext cx="2552151" cy="4686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053261-69D3-D447-8202-907EFD78F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075" y="1526064"/>
            <a:ext cx="2914362" cy="427702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6FEAD5-BFDD-324B-8717-DA23A83D66E7}"/>
              </a:ext>
            </a:extLst>
          </p:cNvPr>
          <p:cNvSpPr txBox="1">
            <a:spLocks/>
          </p:cNvSpPr>
          <p:nvPr/>
        </p:nvSpPr>
        <p:spPr>
          <a:xfrm>
            <a:off x="107082" y="691981"/>
            <a:ext cx="2743693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Tier-0 High Performance </a:t>
            </a:r>
          </a:p>
        </p:txBody>
      </p:sp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id="{69491735-7D76-4343-A2EE-9CF333741F52}"/>
              </a:ext>
            </a:extLst>
          </p:cNvPr>
          <p:cNvCxnSpPr>
            <a:cxnSpLocks/>
          </p:cNvCxnSpPr>
          <p:nvPr/>
        </p:nvCxnSpPr>
        <p:spPr>
          <a:xfrm>
            <a:off x="500329" y="1085851"/>
            <a:ext cx="0" cy="1071004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8DB45088-E630-C544-82AA-1E70DE1E0E23}"/>
              </a:ext>
            </a:extLst>
          </p:cNvPr>
          <p:cNvSpPr txBox="1">
            <a:spLocks/>
          </p:cNvSpPr>
          <p:nvPr/>
        </p:nvSpPr>
        <p:spPr>
          <a:xfrm>
            <a:off x="928648" y="1241860"/>
            <a:ext cx="2107109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High Density slots</a:t>
            </a:r>
          </a:p>
        </p:txBody>
      </p:sp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A7922036-E564-CD4B-88CF-2B96FCCD09DD}"/>
              </a:ext>
            </a:extLst>
          </p:cNvPr>
          <p:cNvCxnSpPr>
            <a:cxnSpLocks/>
          </p:cNvCxnSpPr>
          <p:nvPr/>
        </p:nvCxnSpPr>
        <p:spPr>
          <a:xfrm>
            <a:off x="1982202" y="1621353"/>
            <a:ext cx="0" cy="1799588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61B16E5D-3B3D-F344-BA4B-1EAEC0D63C95}"/>
              </a:ext>
            </a:extLst>
          </p:cNvPr>
          <p:cNvSpPr txBox="1">
            <a:spLocks/>
          </p:cNvSpPr>
          <p:nvPr/>
        </p:nvSpPr>
        <p:spPr>
          <a:xfrm>
            <a:off x="6764245" y="691981"/>
            <a:ext cx="3530898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Tier-0 : slots on the door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DB3AB9B-12E0-9541-BE93-E1D2BBEECC35}"/>
              </a:ext>
            </a:extLst>
          </p:cNvPr>
          <p:cNvSpPr txBox="1">
            <a:spLocks/>
          </p:cNvSpPr>
          <p:nvPr/>
        </p:nvSpPr>
        <p:spPr>
          <a:xfrm>
            <a:off x="6764245" y="1071475"/>
            <a:ext cx="4726152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High Density slots: 4 or 5 cartridges per slot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105ECB2-7CCD-1447-937A-34AAAC43749E}"/>
              </a:ext>
            </a:extLst>
          </p:cNvPr>
          <p:cNvSpPr txBox="1">
            <a:spLocks/>
          </p:cNvSpPr>
          <p:nvPr/>
        </p:nvSpPr>
        <p:spPr>
          <a:xfrm>
            <a:off x="7026015" y="1450969"/>
            <a:ext cx="3614540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IBM TS (J series): Tier-1 – Tier-4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8B822B3-364E-C545-AA7B-E348E5EF0B1B}"/>
              </a:ext>
            </a:extLst>
          </p:cNvPr>
          <p:cNvSpPr txBox="1">
            <a:spLocks/>
          </p:cNvSpPr>
          <p:nvPr/>
        </p:nvSpPr>
        <p:spPr>
          <a:xfrm>
            <a:off x="8273554" y="1763455"/>
            <a:ext cx="2302452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LTO : Tier-1 – Tier-5</a:t>
            </a:r>
          </a:p>
        </p:txBody>
      </p:sp>
    </p:spTree>
    <p:extLst>
      <p:ext uri="{BB962C8B-B14F-4D97-AF65-F5344CB8AC3E}">
        <p14:creationId xmlns:p14="http://schemas.microsoft.com/office/powerpoint/2010/main" val="182929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9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68F5-4908-FA45-9F75-705FAF47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TS4500 - cartridge slots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F7C5B-301A-5E4A-9B05-9A2CE823B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E5FD20-496E-CE4F-A062-86FF38EF4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597"/>
            <a:ext cx="2552151" cy="4686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053261-69D3-D447-8202-907EFD78F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075" y="1526064"/>
            <a:ext cx="2914362" cy="427702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6FEAD5-BFDD-324B-8717-DA23A83D66E7}"/>
              </a:ext>
            </a:extLst>
          </p:cNvPr>
          <p:cNvSpPr txBox="1">
            <a:spLocks/>
          </p:cNvSpPr>
          <p:nvPr/>
        </p:nvSpPr>
        <p:spPr>
          <a:xfrm>
            <a:off x="107082" y="691981"/>
            <a:ext cx="2743693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Tier-0 High Performance </a:t>
            </a:r>
          </a:p>
        </p:txBody>
      </p:sp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id="{69491735-7D76-4343-A2EE-9CF333741F52}"/>
              </a:ext>
            </a:extLst>
          </p:cNvPr>
          <p:cNvCxnSpPr>
            <a:cxnSpLocks/>
          </p:cNvCxnSpPr>
          <p:nvPr/>
        </p:nvCxnSpPr>
        <p:spPr>
          <a:xfrm>
            <a:off x="500329" y="1085851"/>
            <a:ext cx="0" cy="1071004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8DB45088-E630-C544-82AA-1E70DE1E0E23}"/>
              </a:ext>
            </a:extLst>
          </p:cNvPr>
          <p:cNvSpPr txBox="1">
            <a:spLocks/>
          </p:cNvSpPr>
          <p:nvPr/>
        </p:nvSpPr>
        <p:spPr>
          <a:xfrm>
            <a:off x="928648" y="1241860"/>
            <a:ext cx="2107109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High Density slots</a:t>
            </a:r>
          </a:p>
        </p:txBody>
      </p:sp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A7922036-E564-CD4B-88CF-2B96FCCD09DD}"/>
              </a:ext>
            </a:extLst>
          </p:cNvPr>
          <p:cNvCxnSpPr>
            <a:cxnSpLocks/>
          </p:cNvCxnSpPr>
          <p:nvPr/>
        </p:nvCxnSpPr>
        <p:spPr>
          <a:xfrm>
            <a:off x="1982202" y="1621353"/>
            <a:ext cx="0" cy="1799588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61B16E5D-3B3D-F344-BA4B-1EAEC0D63C95}"/>
              </a:ext>
            </a:extLst>
          </p:cNvPr>
          <p:cNvSpPr txBox="1">
            <a:spLocks/>
          </p:cNvSpPr>
          <p:nvPr/>
        </p:nvSpPr>
        <p:spPr>
          <a:xfrm>
            <a:off x="6764245" y="691981"/>
            <a:ext cx="3530898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Tier-0 : slots on the door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DB3AB9B-12E0-9541-BE93-E1D2BBEECC35}"/>
              </a:ext>
            </a:extLst>
          </p:cNvPr>
          <p:cNvSpPr txBox="1">
            <a:spLocks/>
          </p:cNvSpPr>
          <p:nvPr/>
        </p:nvSpPr>
        <p:spPr>
          <a:xfrm>
            <a:off x="6764245" y="1071475"/>
            <a:ext cx="4726152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High Density slots: 4 or 5 cartridges per slot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105ECB2-7CCD-1447-937A-34AAAC43749E}"/>
              </a:ext>
            </a:extLst>
          </p:cNvPr>
          <p:cNvSpPr txBox="1">
            <a:spLocks/>
          </p:cNvSpPr>
          <p:nvPr/>
        </p:nvSpPr>
        <p:spPr>
          <a:xfrm>
            <a:off x="7026015" y="1450969"/>
            <a:ext cx="3614540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IBM TS (J series): Tier-1 – Tier-4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8B822B3-364E-C545-AA7B-E348E5EF0B1B}"/>
              </a:ext>
            </a:extLst>
          </p:cNvPr>
          <p:cNvSpPr txBox="1">
            <a:spLocks/>
          </p:cNvSpPr>
          <p:nvPr/>
        </p:nvSpPr>
        <p:spPr>
          <a:xfrm>
            <a:off x="8273554" y="1763455"/>
            <a:ext cx="2302452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LTO : Tier-1 – Tier-5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9E157AF-88A3-D04B-8EE0-9B84FE79C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244" y="2285052"/>
            <a:ext cx="2677777" cy="242515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665678-3490-CC4A-933E-D6BC91FDB480}"/>
              </a:ext>
            </a:extLst>
          </p:cNvPr>
          <p:cNvSpPr txBox="1">
            <a:spLocks/>
          </p:cNvSpPr>
          <p:nvPr/>
        </p:nvSpPr>
        <p:spPr>
          <a:xfrm>
            <a:off x="9714551" y="4305599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Tier-1</a:t>
            </a:r>
          </a:p>
        </p:txBody>
      </p:sp>
      <p:cxnSp>
        <p:nvCxnSpPr>
          <p:cNvPr id="30" name="Straight Connector 16">
            <a:extLst>
              <a:ext uri="{FF2B5EF4-FFF2-40B4-BE49-F238E27FC236}">
                <a16:creationId xmlns:a16="http://schemas.microsoft.com/office/drawing/2014/main" id="{71C3D4DE-448F-7F4A-84F0-F81A32E8E89B}"/>
              </a:ext>
            </a:extLst>
          </p:cNvPr>
          <p:cNvCxnSpPr>
            <a:cxnSpLocks/>
          </p:cNvCxnSpPr>
          <p:nvPr/>
        </p:nvCxnSpPr>
        <p:spPr>
          <a:xfrm flipH="1">
            <a:off x="9305594" y="4458473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B4CF66BB-C1F4-954E-BC91-AF00756E483F}"/>
              </a:ext>
            </a:extLst>
          </p:cNvPr>
          <p:cNvSpPr txBox="1">
            <a:spLocks/>
          </p:cNvSpPr>
          <p:nvPr/>
        </p:nvSpPr>
        <p:spPr>
          <a:xfrm>
            <a:off x="9698822" y="3926105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Tier-2</a:t>
            </a:r>
          </a:p>
        </p:txBody>
      </p:sp>
      <p:cxnSp>
        <p:nvCxnSpPr>
          <p:cNvPr id="39" name="Straight Connector 16">
            <a:extLst>
              <a:ext uri="{FF2B5EF4-FFF2-40B4-BE49-F238E27FC236}">
                <a16:creationId xmlns:a16="http://schemas.microsoft.com/office/drawing/2014/main" id="{ED278C21-17FD-B74C-8582-4AB34B3EF66B}"/>
              </a:ext>
            </a:extLst>
          </p:cNvPr>
          <p:cNvCxnSpPr>
            <a:cxnSpLocks/>
          </p:cNvCxnSpPr>
          <p:nvPr/>
        </p:nvCxnSpPr>
        <p:spPr>
          <a:xfrm flipH="1">
            <a:off x="9289865" y="4078979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>
            <a:extLst>
              <a:ext uri="{FF2B5EF4-FFF2-40B4-BE49-F238E27FC236}">
                <a16:creationId xmlns:a16="http://schemas.microsoft.com/office/drawing/2014/main" id="{1C5D1A64-4278-3F4C-A860-F38BBBA9DD35}"/>
              </a:ext>
            </a:extLst>
          </p:cNvPr>
          <p:cNvSpPr txBox="1">
            <a:spLocks/>
          </p:cNvSpPr>
          <p:nvPr/>
        </p:nvSpPr>
        <p:spPr>
          <a:xfrm>
            <a:off x="9698822" y="3557383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Tier-3</a:t>
            </a:r>
          </a:p>
        </p:txBody>
      </p:sp>
      <p:cxnSp>
        <p:nvCxnSpPr>
          <p:cNvPr id="41" name="Straight Connector 16">
            <a:extLst>
              <a:ext uri="{FF2B5EF4-FFF2-40B4-BE49-F238E27FC236}">
                <a16:creationId xmlns:a16="http://schemas.microsoft.com/office/drawing/2014/main" id="{563CEF03-F2A6-9F40-9AC8-9B396013B1A7}"/>
              </a:ext>
            </a:extLst>
          </p:cNvPr>
          <p:cNvCxnSpPr>
            <a:cxnSpLocks/>
          </p:cNvCxnSpPr>
          <p:nvPr/>
        </p:nvCxnSpPr>
        <p:spPr>
          <a:xfrm flipH="1">
            <a:off x="9289865" y="3710257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1">
            <a:extLst>
              <a:ext uri="{FF2B5EF4-FFF2-40B4-BE49-F238E27FC236}">
                <a16:creationId xmlns:a16="http://schemas.microsoft.com/office/drawing/2014/main" id="{C4E8FA9E-FF44-1346-8039-213DA0AE35D7}"/>
              </a:ext>
            </a:extLst>
          </p:cNvPr>
          <p:cNvSpPr txBox="1">
            <a:spLocks/>
          </p:cNvSpPr>
          <p:nvPr/>
        </p:nvSpPr>
        <p:spPr>
          <a:xfrm>
            <a:off x="9683094" y="3196742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Tier-4</a:t>
            </a:r>
          </a:p>
        </p:txBody>
      </p:sp>
      <p:cxnSp>
        <p:nvCxnSpPr>
          <p:cNvPr id="43" name="Straight Connector 16">
            <a:extLst>
              <a:ext uri="{FF2B5EF4-FFF2-40B4-BE49-F238E27FC236}">
                <a16:creationId xmlns:a16="http://schemas.microsoft.com/office/drawing/2014/main" id="{A515151C-D192-B842-ACDE-BA289D3286C4}"/>
              </a:ext>
            </a:extLst>
          </p:cNvPr>
          <p:cNvCxnSpPr>
            <a:cxnSpLocks/>
          </p:cNvCxnSpPr>
          <p:nvPr/>
        </p:nvCxnSpPr>
        <p:spPr>
          <a:xfrm flipH="1">
            <a:off x="9274137" y="3349616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8947CDFA-B676-194E-943D-18C93D2A05BB}"/>
              </a:ext>
            </a:extLst>
          </p:cNvPr>
          <p:cNvSpPr txBox="1">
            <a:spLocks/>
          </p:cNvSpPr>
          <p:nvPr/>
        </p:nvSpPr>
        <p:spPr>
          <a:xfrm>
            <a:off x="9683094" y="2799738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Tier-5</a:t>
            </a:r>
          </a:p>
        </p:txBody>
      </p:sp>
      <p:cxnSp>
        <p:nvCxnSpPr>
          <p:cNvPr id="45" name="Straight Connector 16">
            <a:extLst>
              <a:ext uri="{FF2B5EF4-FFF2-40B4-BE49-F238E27FC236}">
                <a16:creationId xmlns:a16="http://schemas.microsoft.com/office/drawing/2014/main" id="{1519A8A3-981E-4E4E-9993-3018F371EBE3}"/>
              </a:ext>
            </a:extLst>
          </p:cNvPr>
          <p:cNvCxnSpPr>
            <a:cxnSpLocks/>
          </p:cNvCxnSpPr>
          <p:nvPr/>
        </p:nvCxnSpPr>
        <p:spPr>
          <a:xfrm flipH="1">
            <a:off x="9274137" y="2952612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122F6C2-0AFD-C84E-8044-D799AE41B35C}"/>
              </a:ext>
            </a:extLst>
          </p:cNvPr>
          <p:cNvSpPr/>
          <p:nvPr/>
        </p:nvSpPr>
        <p:spPr>
          <a:xfrm>
            <a:off x="4735488" y="3841587"/>
            <a:ext cx="1308261" cy="563267"/>
          </a:xfrm>
          <a:prstGeom prst="rect">
            <a:avLst/>
          </a:prstGeom>
          <a:noFill/>
          <a:ln w="101600">
            <a:solidFill>
              <a:srgbClr val="04DBF6"/>
            </a:solidFill>
          </a:ln>
          <a:scene3d>
            <a:camera prst="isometricOffAxis2Top">
              <a:rot lat="19262610" lon="4908000" rev="16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3D162B-9A2D-AE43-97E1-36490625A0C7}"/>
              </a:ext>
            </a:extLst>
          </p:cNvPr>
          <p:cNvSpPr/>
          <p:nvPr/>
        </p:nvSpPr>
        <p:spPr>
          <a:xfrm>
            <a:off x="6764244" y="2285052"/>
            <a:ext cx="2677777" cy="2425156"/>
          </a:xfrm>
          <a:prstGeom prst="rect">
            <a:avLst/>
          </a:prstGeom>
          <a:noFill/>
          <a:ln w="25400">
            <a:solidFill>
              <a:srgbClr val="04DB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4C58408-FB30-984C-9363-BECC5D77EC0E}"/>
              </a:ext>
            </a:extLst>
          </p:cNvPr>
          <p:cNvSpPr txBox="1">
            <a:spLocks/>
          </p:cNvSpPr>
          <p:nvPr/>
        </p:nvSpPr>
        <p:spPr>
          <a:xfrm>
            <a:off x="6569065" y="4816270"/>
            <a:ext cx="3408978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Top view of High Density slots</a:t>
            </a:r>
          </a:p>
        </p:txBody>
      </p:sp>
    </p:spTree>
    <p:extLst>
      <p:ext uri="{BB962C8B-B14F-4D97-AF65-F5344CB8AC3E}">
        <p14:creationId xmlns:p14="http://schemas.microsoft.com/office/powerpoint/2010/main" val="171402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8" grpId="0"/>
      <p:bldP spid="40" grpId="0"/>
      <p:bldP spid="42" grpId="0"/>
      <p:bldP spid="44" grpId="0"/>
      <p:bldP spid="17" grpId="0" animBg="1"/>
      <p:bldP spid="3" grpId="0" animBg="1"/>
      <p:bldP spid="3" grpId="1" animBg="1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68F5-4908-FA45-9F75-705FAF47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TS4500 - cartridge slots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F7C5B-301A-5E4A-9B05-9A2CE823B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E5FD20-496E-CE4F-A062-86FF38EF4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597"/>
            <a:ext cx="2552151" cy="4686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053261-69D3-D447-8202-907EFD78F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075" y="1526064"/>
            <a:ext cx="2914362" cy="427702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6FEAD5-BFDD-324B-8717-DA23A83D66E7}"/>
              </a:ext>
            </a:extLst>
          </p:cNvPr>
          <p:cNvSpPr txBox="1">
            <a:spLocks/>
          </p:cNvSpPr>
          <p:nvPr/>
        </p:nvSpPr>
        <p:spPr>
          <a:xfrm>
            <a:off x="107082" y="691981"/>
            <a:ext cx="2743693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Tier-0 High Performance </a:t>
            </a:r>
          </a:p>
        </p:txBody>
      </p:sp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id="{69491735-7D76-4343-A2EE-9CF333741F52}"/>
              </a:ext>
            </a:extLst>
          </p:cNvPr>
          <p:cNvCxnSpPr>
            <a:cxnSpLocks/>
          </p:cNvCxnSpPr>
          <p:nvPr/>
        </p:nvCxnSpPr>
        <p:spPr>
          <a:xfrm>
            <a:off x="500329" y="1085851"/>
            <a:ext cx="0" cy="1071004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8DB45088-E630-C544-82AA-1E70DE1E0E23}"/>
              </a:ext>
            </a:extLst>
          </p:cNvPr>
          <p:cNvSpPr txBox="1">
            <a:spLocks/>
          </p:cNvSpPr>
          <p:nvPr/>
        </p:nvSpPr>
        <p:spPr>
          <a:xfrm>
            <a:off x="928648" y="1241860"/>
            <a:ext cx="2107109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High Density slots</a:t>
            </a:r>
          </a:p>
        </p:txBody>
      </p:sp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A7922036-E564-CD4B-88CF-2B96FCCD09DD}"/>
              </a:ext>
            </a:extLst>
          </p:cNvPr>
          <p:cNvCxnSpPr>
            <a:cxnSpLocks/>
          </p:cNvCxnSpPr>
          <p:nvPr/>
        </p:nvCxnSpPr>
        <p:spPr>
          <a:xfrm>
            <a:off x="1982202" y="1621353"/>
            <a:ext cx="0" cy="1799588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61B16E5D-3B3D-F344-BA4B-1EAEC0D63C95}"/>
              </a:ext>
            </a:extLst>
          </p:cNvPr>
          <p:cNvSpPr txBox="1">
            <a:spLocks/>
          </p:cNvSpPr>
          <p:nvPr/>
        </p:nvSpPr>
        <p:spPr>
          <a:xfrm>
            <a:off x="6764245" y="691981"/>
            <a:ext cx="3530898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Tier-0 : slots on the door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DB3AB9B-12E0-9541-BE93-E1D2BBEECC35}"/>
              </a:ext>
            </a:extLst>
          </p:cNvPr>
          <p:cNvSpPr txBox="1">
            <a:spLocks/>
          </p:cNvSpPr>
          <p:nvPr/>
        </p:nvSpPr>
        <p:spPr>
          <a:xfrm>
            <a:off x="6764245" y="1071475"/>
            <a:ext cx="4726152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High Density slots: 4 or 5 cartridges per slot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105ECB2-7CCD-1447-937A-34AAAC43749E}"/>
              </a:ext>
            </a:extLst>
          </p:cNvPr>
          <p:cNvSpPr txBox="1">
            <a:spLocks/>
          </p:cNvSpPr>
          <p:nvPr/>
        </p:nvSpPr>
        <p:spPr>
          <a:xfrm>
            <a:off x="7026015" y="1450969"/>
            <a:ext cx="3614540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IBM TS (J series): Tier-1 – Tier-4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8B822B3-364E-C545-AA7B-E348E5EF0B1B}"/>
              </a:ext>
            </a:extLst>
          </p:cNvPr>
          <p:cNvSpPr txBox="1">
            <a:spLocks/>
          </p:cNvSpPr>
          <p:nvPr/>
        </p:nvSpPr>
        <p:spPr>
          <a:xfrm>
            <a:off x="8273554" y="1763455"/>
            <a:ext cx="2302452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LTO : Tier-1 – Tier-5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9E157AF-88A3-D04B-8EE0-9B84FE79C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244" y="2285052"/>
            <a:ext cx="2677777" cy="242515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0330C3-96D8-5243-A81E-1115D59C1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949" y="4274930"/>
            <a:ext cx="359940" cy="345542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665678-3490-CC4A-933E-D6BC91FDB480}"/>
              </a:ext>
            </a:extLst>
          </p:cNvPr>
          <p:cNvSpPr txBox="1">
            <a:spLocks/>
          </p:cNvSpPr>
          <p:nvPr/>
        </p:nvSpPr>
        <p:spPr>
          <a:xfrm>
            <a:off x="9714551" y="4305599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Tier-1</a:t>
            </a:r>
          </a:p>
        </p:txBody>
      </p:sp>
      <p:cxnSp>
        <p:nvCxnSpPr>
          <p:cNvPr id="30" name="Straight Connector 16">
            <a:extLst>
              <a:ext uri="{FF2B5EF4-FFF2-40B4-BE49-F238E27FC236}">
                <a16:creationId xmlns:a16="http://schemas.microsoft.com/office/drawing/2014/main" id="{71C3D4DE-448F-7F4A-84F0-F81A32E8E89B}"/>
              </a:ext>
            </a:extLst>
          </p:cNvPr>
          <p:cNvCxnSpPr>
            <a:cxnSpLocks/>
          </p:cNvCxnSpPr>
          <p:nvPr/>
        </p:nvCxnSpPr>
        <p:spPr>
          <a:xfrm flipH="1">
            <a:off x="9305594" y="4458473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B4CF66BB-C1F4-954E-BC91-AF00756E483F}"/>
              </a:ext>
            </a:extLst>
          </p:cNvPr>
          <p:cNvSpPr txBox="1">
            <a:spLocks/>
          </p:cNvSpPr>
          <p:nvPr/>
        </p:nvSpPr>
        <p:spPr>
          <a:xfrm>
            <a:off x="9698822" y="3926105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Tier-2</a:t>
            </a:r>
          </a:p>
        </p:txBody>
      </p:sp>
      <p:cxnSp>
        <p:nvCxnSpPr>
          <p:cNvPr id="39" name="Straight Connector 16">
            <a:extLst>
              <a:ext uri="{FF2B5EF4-FFF2-40B4-BE49-F238E27FC236}">
                <a16:creationId xmlns:a16="http://schemas.microsoft.com/office/drawing/2014/main" id="{ED278C21-17FD-B74C-8582-4AB34B3EF66B}"/>
              </a:ext>
            </a:extLst>
          </p:cNvPr>
          <p:cNvCxnSpPr>
            <a:cxnSpLocks/>
          </p:cNvCxnSpPr>
          <p:nvPr/>
        </p:nvCxnSpPr>
        <p:spPr>
          <a:xfrm flipH="1">
            <a:off x="9289865" y="4078979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>
            <a:extLst>
              <a:ext uri="{FF2B5EF4-FFF2-40B4-BE49-F238E27FC236}">
                <a16:creationId xmlns:a16="http://schemas.microsoft.com/office/drawing/2014/main" id="{1C5D1A64-4278-3F4C-A860-F38BBBA9DD35}"/>
              </a:ext>
            </a:extLst>
          </p:cNvPr>
          <p:cNvSpPr txBox="1">
            <a:spLocks/>
          </p:cNvSpPr>
          <p:nvPr/>
        </p:nvSpPr>
        <p:spPr>
          <a:xfrm>
            <a:off x="9698822" y="3557383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Tier-3</a:t>
            </a:r>
          </a:p>
        </p:txBody>
      </p:sp>
      <p:cxnSp>
        <p:nvCxnSpPr>
          <p:cNvPr id="41" name="Straight Connector 16">
            <a:extLst>
              <a:ext uri="{FF2B5EF4-FFF2-40B4-BE49-F238E27FC236}">
                <a16:creationId xmlns:a16="http://schemas.microsoft.com/office/drawing/2014/main" id="{563CEF03-F2A6-9F40-9AC8-9B396013B1A7}"/>
              </a:ext>
            </a:extLst>
          </p:cNvPr>
          <p:cNvCxnSpPr>
            <a:cxnSpLocks/>
          </p:cNvCxnSpPr>
          <p:nvPr/>
        </p:nvCxnSpPr>
        <p:spPr>
          <a:xfrm flipH="1">
            <a:off x="9289865" y="3710257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1">
            <a:extLst>
              <a:ext uri="{FF2B5EF4-FFF2-40B4-BE49-F238E27FC236}">
                <a16:creationId xmlns:a16="http://schemas.microsoft.com/office/drawing/2014/main" id="{C4E8FA9E-FF44-1346-8039-213DA0AE35D7}"/>
              </a:ext>
            </a:extLst>
          </p:cNvPr>
          <p:cNvSpPr txBox="1">
            <a:spLocks/>
          </p:cNvSpPr>
          <p:nvPr/>
        </p:nvSpPr>
        <p:spPr>
          <a:xfrm>
            <a:off x="9683094" y="3196742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Tier-4</a:t>
            </a:r>
          </a:p>
        </p:txBody>
      </p:sp>
      <p:cxnSp>
        <p:nvCxnSpPr>
          <p:cNvPr id="43" name="Straight Connector 16">
            <a:extLst>
              <a:ext uri="{FF2B5EF4-FFF2-40B4-BE49-F238E27FC236}">
                <a16:creationId xmlns:a16="http://schemas.microsoft.com/office/drawing/2014/main" id="{A515151C-D192-B842-ACDE-BA289D3286C4}"/>
              </a:ext>
            </a:extLst>
          </p:cNvPr>
          <p:cNvCxnSpPr>
            <a:cxnSpLocks/>
          </p:cNvCxnSpPr>
          <p:nvPr/>
        </p:nvCxnSpPr>
        <p:spPr>
          <a:xfrm flipH="1">
            <a:off x="9274137" y="3349616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8947CDFA-B676-194E-943D-18C93D2A05BB}"/>
              </a:ext>
            </a:extLst>
          </p:cNvPr>
          <p:cNvSpPr txBox="1">
            <a:spLocks/>
          </p:cNvSpPr>
          <p:nvPr/>
        </p:nvSpPr>
        <p:spPr>
          <a:xfrm>
            <a:off x="9683094" y="2799738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Tier-5</a:t>
            </a:r>
          </a:p>
        </p:txBody>
      </p:sp>
      <p:cxnSp>
        <p:nvCxnSpPr>
          <p:cNvPr id="45" name="Straight Connector 16">
            <a:extLst>
              <a:ext uri="{FF2B5EF4-FFF2-40B4-BE49-F238E27FC236}">
                <a16:creationId xmlns:a16="http://schemas.microsoft.com/office/drawing/2014/main" id="{1519A8A3-981E-4E4E-9993-3018F371EBE3}"/>
              </a:ext>
            </a:extLst>
          </p:cNvPr>
          <p:cNvCxnSpPr>
            <a:cxnSpLocks/>
          </p:cNvCxnSpPr>
          <p:nvPr/>
        </p:nvCxnSpPr>
        <p:spPr>
          <a:xfrm flipH="1">
            <a:off x="9274137" y="2952612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7FE3EF7D-4297-3F45-9DA4-AA9271C7C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982" y="4270217"/>
            <a:ext cx="359940" cy="34554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8F8745E-D42D-474A-A68B-9FA6269EF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433" y="4270218"/>
            <a:ext cx="359940" cy="3276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BD4ABD8-85B1-6C47-87D3-1566A5937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933" y="4265505"/>
            <a:ext cx="359940" cy="3276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DFD0042-E63F-0340-AF84-0153203B4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094" y="4265505"/>
            <a:ext cx="359940" cy="327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94AA4A-61C0-634A-B772-4F9FECADC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724" y="5348194"/>
            <a:ext cx="382426" cy="368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9D48F-02B2-FD47-B1C8-6B38C01DF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7700" y="4632323"/>
            <a:ext cx="355600" cy="34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6F6A88-9811-504B-ACC6-1A227AAA8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322" y="4632323"/>
            <a:ext cx="355600" cy="34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51784-A129-2845-8571-AEB19EC28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849" y="4620375"/>
            <a:ext cx="355600" cy="34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414144-7F1B-C94D-A72A-11D580CD5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5273" y="4608427"/>
            <a:ext cx="355600" cy="342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F41DA0-720A-F140-84C9-1E12A7E49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2409" y="4599718"/>
            <a:ext cx="3556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7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162 L -0.00052 -0.0993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6 L -0.00013 -0.05046 " pathEditMode="relative" ptsTypes="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06035E-16 L 0.00052 -0.0539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209 L 0.00026 -0.05324 " pathEditMode="relative" ptsTypes="AA"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6 L 0.00104 -0.05046 " pathEditMode="relative" ptsTypes="AA">
                                      <p:cBhvr>
                                        <p:cTn id="6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68F5-4908-FA45-9F75-705FAF47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TS4500 - cartridge slots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F7C5B-301A-5E4A-9B05-9A2CE823B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E5FD20-496E-CE4F-A062-86FF38EF4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597"/>
            <a:ext cx="2552151" cy="4686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053261-69D3-D447-8202-907EFD78F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075" y="1526064"/>
            <a:ext cx="2914362" cy="427702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6FEAD5-BFDD-324B-8717-DA23A83D66E7}"/>
              </a:ext>
            </a:extLst>
          </p:cNvPr>
          <p:cNvSpPr txBox="1">
            <a:spLocks/>
          </p:cNvSpPr>
          <p:nvPr/>
        </p:nvSpPr>
        <p:spPr>
          <a:xfrm>
            <a:off x="107082" y="691981"/>
            <a:ext cx="2743693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Tier-0 High Performance </a:t>
            </a:r>
          </a:p>
        </p:txBody>
      </p:sp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id="{69491735-7D76-4343-A2EE-9CF333741F52}"/>
              </a:ext>
            </a:extLst>
          </p:cNvPr>
          <p:cNvCxnSpPr>
            <a:cxnSpLocks/>
          </p:cNvCxnSpPr>
          <p:nvPr/>
        </p:nvCxnSpPr>
        <p:spPr>
          <a:xfrm>
            <a:off x="500329" y="1085851"/>
            <a:ext cx="0" cy="1071004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8DB45088-E630-C544-82AA-1E70DE1E0E23}"/>
              </a:ext>
            </a:extLst>
          </p:cNvPr>
          <p:cNvSpPr txBox="1">
            <a:spLocks/>
          </p:cNvSpPr>
          <p:nvPr/>
        </p:nvSpPr>
        <p:spPr>
          <a:xfrm>
            <a:off x="928648" y="1241860"/>
            <a:ext cx="2107109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High Density slots</a:t>
            </a:r>
          </a:p>
        </p:txBody>
      </p:sp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A7922036-E564-CD4B-88CF-2B96FCCD09DD}"/>
              </a:ext>
            </a:extLst>
          </p:cNvPr>
          <p:cNvCxnSpPr>
            <a:cxnSpLocks/>
          </p:cNvCxnSpPr>
          <p:nvPr/>
        </p:nvCxnSpPr>
        <p:spPr>
          <a:xfrm>
            <a:off x="1982202" y="1621353"/>
            <a:ext cx="0" cy="1799588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61B16E5D-3B3D-F344-BA4B-1EAEC0D63C95}"/>
              </a:ext>
            </a:extLst>
          </p:cNvPr>
          <p:cNvSpPr txBox="1">
            <a:spLocks/>
          </p:cNvSpPr>
          <p:nvPr/>
        </p:nvSpPr>
        <p:spPr>
          <a:xfrm>
            <a:off x="6764245" y="691981"/>
            <a:ext cx="3530898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Tier-0 : slots on the door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DB3AB9B-12E0-9541-BE93-E1D2BBEECC35}"/>
              </a:ext>
            </a:extLst>
          </p:cNvPr>
          <p:cNvSpPr txBox="1">
            <a:spLocks/>
          </p:cNvSpPr>
          <p:nvPr/>
        </p:nvSpPr>
        <p:spPr>
          <a:xfrm>
            <a:off x="6764245" y="1071475"/>
            <a:ext cx="4726152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High Density slots: 4 or 5 cartridges per slot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105ECB2-7CCD-1447-937A-34AAAC43749E}"/>
              </a:ext>
            </a:extLst>
          </p:cNvPr>
          <p:cNvSpPr txBox="1">
            <a:spLocks/>
          </p:cNvSpPr>
          <p:nvPr/>
        </p:nvSpPr>
        <p:spPr>
          <a:xfrm>
            <a:off x="7026015" y="1450969"/>
            <a:ext cx="3614540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IBM TS (J series): Tier-1 – Tier-4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8B822B3-364E-C545-AA7B-E348E5EF0B1B}"/>
              </a:ext>
            </a:extLst>
          </p:cNvPr>
          <p:cNvSpPr txBox="1">
            <a:spLocks/>
          </p:cNvSpPr>
          <p:nvPr/>
        </p:nvSpPr>
        <p:spPr>
          <a:xfrm>
            <a:off x="8273554" y="1763455"/>
            <a:ext cx="2302452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LTO : Tier-1 – Tier-5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9E157AF-88A3-D04B-8EE0-9B84FE79C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244" y="2285052"/>
            <a:ext cx="2677777" cy="242515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0330C3-96D8-5243-A81E-1115D59C1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843" y="3171182"/>
            <a:ext cx="359940" cy="345542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665678-3490-CC4A-933E-D6BC91FDB480}"/>
              </a:ext>
            </a:extLst>
          </p:cNvPr>
          <p:cNvSpPr txBox="1">
            <a:spLocks/>
          </p:cNvSpPr>
          <p:nvPr/>
        </p:nvSpPr>
        <p:spPr>
          <a:xfrm>
            <a:off x="9714551" y="4305599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Tier-1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B4CF66BB-C1F4-954E-BC91-AF00756E483F}"/>
              </a:ext>
            </a:extLst>
          </p:cNvPr>
          <p:cNvSpPr txBox="1">
            <a:spLocks/>
          </p:cNvSpPr>
          <p:nvPr/>
        </p:nvSpPr>
        <p:spPr>
          <a:xfrm>
            <a:off x="9698822" y="3926105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Tier-2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1C5D1A64-4278-3F4C-A860-F38BBBA9DD35}"/>
              </a:ext>
            </a:extLst>
          </p:cNvPr>
          <p:cNvSpPr txBox="1">
            <a:spLocks/>
          </p:cNvSpPr>
          <p:nvPr/>
        </p:nvSpPr>
        <p:spPr>
          <a:xfrm>
            <a:off x="9698822" y="3557383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Tier-3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4E8FA9E-FF44-1346-8039-213DA0AE35D7}"/>
              </a:ext>
            </a:extLst>
          </p:cNvPr>
          <p:cNvSpPr txBox="1">
            <a:spLocks/>
          </p:cNvSpPr>
          <p:nvPr/>
        </p:nvSpPr>
        <p:spPr>
          <a:xfrm>
            <a:off x="9683094" y="3196742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Tier-4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8947CDFA-B676-194E-943D-18C93D2A05BB}"/>
              </a:ext>
            </a:extLst>
          </p:cNvPr>
          <p:cNvSpPr txBox="1">
            <a:spLocks/>
          </p:cNvSpPr>
          <p:nvPr/>
        </p:nvSpPr>
        <p:spPr>
          <a:xfrm>
            <a:off x="9683094" y="2799738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Tier-5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FE3EF7D-4297-3F45-9DA4-AA9271C7C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876" y="3166469"/>
            <a:ext cx="359940" cy="34554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8F8745E-D42D-474A-A68B-9FA6269EF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327" y="3166470"/>
            <a:ext cx="359940" cy="3276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BD4ABD8-85B1-6C47-87D3-1566A5937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827" y="3161757"/>
            <a:ext cx="359940" cy="3276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DFD0042-E63F-0340-AF84-0153203B4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988" y="3161757"/>
            <a:ext cx="359940" cy="327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9D48F-02B2-FD47-B1C8-6B38C01DF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3594" y="3528575"/>
            <a:ext cx="355600" cy="34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6F6A88-9811-504B-ACC6-1A227AAA8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7216" y="3528575"/>
            <a:ext cx="355600" cy="34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51784-A129-2845-8571-AEB19EC28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0743" y="3516627"/>
            <a:ext cx="355600" cy="34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414144-7F1B-C94D-A72A-11D580CD5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167" y="3504679"/>
            <a:ext cx="355600" cy="342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F41DA0-720A-F140-84C9-1E12A7E49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303" y="3495970"/>
            <a:ext cx="355600" cy="342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D83138-F4BF-7C4E-8B09-3C88469728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183" y="3924810"/>
            <a:ext cx="355600" cy="342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9426EC-E2D1-7145-AA23-A05ECBC8C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2273" y="3924810"/>
            <a:ext cx="355600" cy="342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BF35F0-6A14-AF4B-AFBD-17FE19B5D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667" y="3889353"/>
            <a:ext cx="355600" cy="342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B1837B-465B-D142-821B-E1D5D698B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9833" y="3896757"/>
            <a:ext cx="355600" cy="342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0B515E-41EB-BB4E-B4B8-EA146AA55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3328" y="3895500"/>
            <a:ext cx="355600" cy="34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FBABA46-8878-4248-B08D-15F8441ED4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8843" y="4305616"/>
            <a:ext cx="355600" cy="3429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CD5F096-4A35-E242-80A4-84794FCAF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273" y="4284274"/>
            <a:ext cx="355600" cy="3429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E4DFEA3-12EB-C948-97EA-DE4FBBDA34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1363" y="4264255"/>
            <a:ext cx="355600" cy="342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FF6F32-ACEE-4C41-B5A9-836F5DE9A8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7856" y="4276251"/>
            <a:ext cx="355600" cy="3429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5F42DD2-AE20-2B48-B1B3-44EEA51752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3328" y="4284274"/>
            <a:ext cx="355600" cy="342900"/>
          </a:xfrm>
          <a:prstGeom prst="rect">
            <a:avLst/>
          </a:prstGeom>
        </p:spPr>
      </p:pic>
      <p:cxnSp>
        <p:nvCxnSpPr>
          <p:cNvPr id="50" name="Straight Connector 16">
            <a:extLst>
              <a:ext uri="{FF2B5EF4-FFF2-40B4-BE49-F238E27FC236}">
                <a16:creationId xmlns:a16="http://schemas.microsoft.com/office/drawing/2014/main" id="{879FE6E8-CF90-3941-81D1-D510C81177CB}"/>
              </a:ext>
            </a:extLst>
          </p:cNvPr>
          <p:cNvCxnSpPr>
            <a:cxnSpLocks/>
          </p:cNvCxnSpPr>
          <p:nvPr/>
        </p:nvCxnSpPr>
        <p:spPr>
          <a:xfrm flipH="1">
            <a:off x="9305594" y="4458473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16">
            <a:extLst>
              <a:ext uri="{FF2B5EF4-FFF2-40B4-BE49-F238E27FC236}">
                <a16:creationId xmlns:a16="http://schemas.microsoft.com/office/drawing/2014/main" id="{0DA4C2EA-FD6E-8344-A0B4-3F17370BF27E}"/>
              </a:ext>
            </a:extLst>
          </p:cNvPr>
          <p:cNvCxnSpPr>
            <a:cxnSpLocks/>
          </p:cNvCxnSpPr>
          <p:nvPr/>
        </p:nvCxnSpPr>
        <p:spPr>
          <a:xfrm flipH="1">
            <a:off x="9289865" y="4078979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16">
            <a:extLst>
              <a:ext uri="{FF2B5EF4-FFF2-40B4-BE49-F238E27FC236}">
                <a16:creationId xmlns:a16="http://schemas.microsoft.com/office/drawing/2014/main" id="{3ED282BD-1BAA-E345-881B-A2DD96B2F80C}"/>
              </a:ext>
            </a:extLst>
          </p:cNvPr>
          <p:cNvCxnSpPr>
            <a:cxnSpLocks/>
          </p:cNvCxnSpPr>
          <p:nvPr/>
        </p:nvCxnSpPr>
        <p:spPr>
          <a:xfrm flipH="1">
            <a:off x="9289865" y="3710257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16">
            <a:extLst>
              <a:ext uri="{FF2B5EF4-FFF2-40B4-BE49-F238E27FC236}">
                <a16:creationId xmlns:a16="http://schemas.microsoft.com/office/drawing/2014/main" id="{2471FCB5-B337-6245-9BD3-428D06CDE1BE}"/>
              </a:ext>
            </a:extLst>
          </p:cNvPr>
          <p:cNvCxnSpPr>
            <a:cxnSpLocks/>
          </p:cNvCxnSpPr>
          <p:nvPr/>
        </p:nvCxnSpPr>
        <p:spPr>
          <a:xfrm flipH="1">
            <a:off x="9274137" y="3349616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16">
            <a:extLst>
              <a:ext uri="{FF2B5EF4-FFF2-40B4-BE49-F238E27FC236}">
                <a16:creationId xmlns:a16="http://schemas.microsoft.com/office/drawing/2014/main" id="{9E065430-9EAB-1E40-A2BC-70B013644587}"/>
              </a:ext>
            </a:extLst>
          </p:cNvPr>
          <p:cNvCxnSpPr>
            <a:cxnSpLocks/>
          </p:cNvCxnSpPr>
          <p:nvPr/>
        </p:nvCxnSpPr>
        <p:spPr>
          <a:xfrm flipH="1">
            <a:off x="9274137" y="2952612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010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68F5-4908-FA45-9F75-705FAF47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TS4500 - cartridge slots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F7C5B-301A-5E4A-9B05-9A2CE823B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E5FD20-496E-CE4F-A062-86FF38EF4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597"/>
            <a:ext cx="2552151" cy="4686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053261-69D3-D447-8202-907EFD78F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075" y="1526064"/>
            <a:ext cx="2914362" cy="427702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6FEAD5-BFDD-324B-8717-DA23A83D66E7}"/>
              </a:ext>
            </a:extLst>
          </p:cNvPr>
          <p:cNvSpPr txBox="1">
            <a:spLocks/>
          </p:cNvSpPr>
          <p:nvPr/>
        </p:nvSpPr>
        <p:spPr>
          <a:xfrm>
            <a:off x="107082" y="691981"/>
            <a:ext cx="2743693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Tier-0 High Performance </a:t>
            </a:r>
          </a:p>
        </p:txBody>
      </p:sp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id="{69491735-7D76-4343-A2EE-9CF333741F52}"/>
              </a:ext>
            </a:extLst>
          </p:cNvPr>
          <p:cNvCxnSpPr>
            <a:cxnSpLocks/>
          </p:cNvCxnSpPr>
          <p:nvPr/>
        </p:nvCxnSpPr>
        <p:spPr>
          <a:xfrm>
            <a:off x="500329" y="1085851"/>
            <a:ext cx="0" cy="1071004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8DB45088-E630-C544-82AA-1E70DE1E0E23}"/>
              </a:ext>
            </a:extLst>
          </p:cNvPr>
          <p:cNvSpPr txBox="1">
            <a:spLocks/>
          </p:cNvSpPr>
          <p:nvPr/>
        </p:nvSpPr>
        <p:spPr>
          <a:xfrm>
            <a:off x="928648" y="1241860"/>
            <a:ext cx="2107109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High Density slots</a:t>
            </a:r>
          </a:p>
        </p:txBody>
      </p:sp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A7922036-E564-CD4B-88CF-2B96FCCD09DD}"/>
              </a:ext>
            </a:extLst>
          </p:cNvPr>
          <p:cNvCxnSpPr>
            <a:cxnSpLocks/>
          </p:cNvCxnSpPr>
          <p:nvPr/>
        </p:nvCxnSpPr>
        <p:spPr>
          <a:xfrm>
            <a:off x="1982202" y="1621353"/>
            <a:ext cx="0" cy="1799588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61B16E5D-3B3D-F344-BA4B-1EAEC0D63C95}"/>
              </a:ext>
            </a:extLst>
          </p:cNvPr>
          <p:cNvSpPr txBox="1">
            <a:spLocks/>
          </p:cNvSpPr>
          <p:nvPr/>
        </p:nvSpPr>
        <p:spPr>
          <a:xfrm>
            <a:off x="6764245" y="691981"/>
            <a:ext cx="3530898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Tier-0 : slots on the door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DB3AB9B-12E0-9541-BE93-E1D2BBEECC35}"/>
              </a:ext>
            </a:extLst>
          </p:cNvPr>
          <p:cNvSpPr txBox="1">
            <a:spLocks/>
          </p:cNvSpPr>
          <p:nvPr/>
        </p:nvSpPr>
        <p:spPr>
          <a:xfrm>
            <a:off x="6764245" y="1071475"/>
            <a:ext cx="4726152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High Density slots: 4 or 5 cartridges per slot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105ECB2-7CCD-1447-937A-34AAAC43749E}"/>
              </a:ext>
            </a:extLst>
          </p:cNvPr>
          <p:cNvSpPr txBox="1">
            <a:spLocks/>
          </p:cNvSpPr>
          <p:nvPr/>
        </p:nvSpPr>
        <p:spPr>
          <a:xfrm>
            <a:off x="7026015" y="1450969"/>
            <a:ext cx="3614540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IBM TS (J series): Tier-1 – Tier-4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8B822B3-364E-C545-AA7B-E348E5EF0B1B}"/>
              </a:ext>
            </a:extLst>
          </p:cNvPr>
          <p:cNvSpPr txBox="1">
            <a:spLocks/>
          </p:cNvSpPr>
          <p:nvPr/>
        </p:nvSpPr>
        <p:spPr>
          <a:xfrm>
            <a:off x="8273554" y="1763455"/>
            <a:ext cx="2302452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LTO : Tier-1 – Tier-5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9E157AF-88A3-D04B-8EE0-9B84FE79C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244" y="2285052"/>
            <a:ext cx="2677777" cy="242515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665678-3490-CC4A-933E-D6BC91FDB480}"/>
              </a:ext>
            </a:extLst>
          </p:cNvPr>
          <p:cNvSpPr txBox="1">
            <a:spLocks/>
          </p:cNvSpPr>
          <p:nvPr/>
        </p:nvSpPr>
        <p:spPr>
          <a:xfrm>
            <a:off x="9714551" y="4305599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Tier-1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B4CF66BB-C1F4-954E-BC91-AF00756E483F}"/>
              </a:ext>
            </a:extLst>
          </p:cNvPr>
          <p:cNvSpPr txBox="1">
            <a:spLocks/>
          </p:cNvSpPr>
          <p:nvPr/>
        </p:nvSpPr>
        <p:spPr>
          <a:xfrm>
            <a:off x="9698822" y="3926105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Tier-2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1C5D1A64-4278-3F4C-A860-F38BBBA9DD35}"/>
              </a:ext>
            </a:extLst>
          </p:cNvPr>
          <p:cNvSpPr txBox="1">
            <a:spLocks/>
          </p:cNvSpPr>
          <p:nvPr/>
        </p:nvSpPr>
        <p:spPr>
          <a:xfrm>
            <a:off x="9698822" y="3557383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Tier-3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4E8FA9E-FF44-1346-8039-213DA0AE35D7}"/>
              </a:ext>
            </a:extLst>
          </p:cNvPr>
          <p:cNvSpPr txBox="1">
            <a:spLocks/>
          </p:cNvSpPr>
          <p:nvPr/>
        </p:nvSpPr>
        <p:spPr>
          <a:xfrm>
            <a:off x="9683094" y="3196742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Tier-4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8947CDFA-B676-194E-943D-18C93D2A05BB}"/>
              </a:ext>
            </a:extLst>
          </p:cNvPr>
          <p:cNvSpPr txBox="1">
            <a:spLocks/>
          </p:cNvSpPr>
          <p:nvPr/>
        </p:nvSpPr>
        <p:spPr>
          <a:xfrm>
            <a:off x="9683094" y="2799738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Tier-5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FE3EF7D-4297-3F45-9DA4-AA9271C7C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876" y="3166469"/>
            <a:ext cx="359940" cy="34554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8F8745E-D42D-474A-A68B-9FA6269EF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327" y="3166470"/>
            <a:ext cx="359940" cy="3276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BD4ABD8-85B1-6C47-87D3-1566A5937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827" y="3161757"/>
            <a:ext cx="359940" cy="3276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DFD0042-E63F-0340-AF84-0153203B4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988" y="3161757"/>
            <a:ext cx="359940" cy="3276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0D84D03-16CE-8A4C-B140-C391D5CFC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4989" y="3169391"/>
            <a:ext cx="359940" cy="318261"/>
          </a:xfrm>
          <a:prstGeom prst="rect">
            <a:avLst/>
          </a:prstGeom>
          <a:effectLst>
            <a:glow rad="279400">
              <a:srgbClr val="04DBF6">
                <a:alpha val="74000"/>
              </a:srgb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9D48F-02B2-FD47-B1C8-6B38C01DF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3594" y="3528575"/>
            <a:ext cx="355600" cy="34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6F6A88-9811-504B-ACC6-1A227AAA8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7216" y="3528575"/>
            <a:ext cx="355600" cy="34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51784-A129-2845-8571-AEB19EC28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0743" y="3516627"/>
            <a:ext cx="355600" cy="34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414144-7F1B-C94D-A72A-11D580CD5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167" y="3504679"/>
            <a:ext cx="355600" cy="342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F41DA0-720A-F140-84C9-1E12A7E49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303" y="3495970"/>
            <a:ext cx="355600" cy="342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D83138-F4BF-7C4E-8B09-3C88469728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183" y="3924810"/>
            <a:ext cx="355600" cy="342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9426EC-E2D1-7145-AA23-A05ECBC8C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2273" y="3924810"/>
            <a:ext cx="355600" cy="342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BF35F0-6A14-AF4B-AFBD-17FE19B5D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667" y="3889353"/>
            <a:ext cx="355600" cy="342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B1837B-465B-D142-821B-E1D5D698B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9833" y="3896757"/>
            <a:ext cx="355600" cy="342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0B515E-41EB-BB4E-B4B8-EA146AA55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3328" y="3895500"/>
            <a:ext cx="355600" cy="34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FBABA46-8878-4248-B08D-15F8441ED4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8843" y="4305616"/>
            <a:ext cx="355600" cy="3429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CD5F096-4A35-E242-80A4-84794FCAF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273" y="4284274"/>
            <a:ext cx="355600" cy="3429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E4DFEA3-12EB-C948-97EA-DE4FBBDA34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1363" y="4264255"/>
            <a:ext cx="355600" cy="342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FF6F32-ACEE-4C41-B5A9-836F5DE9A8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7856" y="4276251"/>
            <a:ext cx="355600" cy="3429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5F42DD2-AE20-2B48-B1B3-44EEA51752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3328" y="4284274"/>
            <a:ext cx="355600" cy="342900"/>
          </a:xfrm>
          <a:prstGeom prst="rect">
            <a:avLst/>
          </a:prstGeom>
        </p:spPr>
      </p:pic>
      <p:cxnSp>
        <p:nvCxnSpPr>
          <p:cNvPr id="50" name="Straight Connector 16">
            <a:extLst>
              <a:ext uri="{FF2B5EF4-FFF2-40B4-BE49-F238E27FC236}">
                <a16:creationId xmlns:a16="http://schemas.microsoft.com/office/drawing/2014/main" id="{879FE6E8-CF90-3941-81D1-D510C81177CB}"/>
              </a:ext>
            </a:extLst>
          </p:cNvPr>
          <p:cNvCxnSpPr>
            <a:cxnSpLocks/>
          </p:cNvCxnSpPr>
          <p:nvPr/>
        </p:nvCxnSpPr>
        <p:spPr>
          <a:xfrm flipH="1">
            <a:off x="9305594" y="4458473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16">
            <a:extLst>
              <a:ext uri="{FF2B5EF4-FFF2-40B4-BE49-F238E27FC236}">
                <a16:creationId xmlns:a16="http://schemas.microsoft.com/office/drawing/2014/main" id="{0DA4C2EA-FD6E-8344-A0B4-3F17370BF27E}"/>
              </a:ext>
            </a:extLst>
          </p:cNvPr>
          <p:cNvCxnSpPr>
            <a:cxnSpLocks/>
          </p:cNvCxnSpPr>
          <p:nvPr/>
        </p:nvCxnSpPr>
        <p:spPr>
          <a:xfrm flipH="1">
            <a:off x="9289865" y="4078979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16">
            <a:extLst>
              <a:ext uri="{FF2B5EF4-FFF2-40B4-BE49-F238E27FC236}">
                <a16:creationId xmlns:a16="http://schemas.microsoft.com/office/drawing/2014/main" id="{3ED282BD-1BAA-E345-881B-A2DD96B2F80C}"/>
              </a:ext>
            </a:extLst>
          </p:cNvPr>
          <p:cNvCxnSpPr>
            <a:cxnSpLocks/>
          </p:cNvCxnSpPr>
          <p:nvPr/>
        </p:nvCxnSpPr>
        <p:spPr>
          <a:xfrm flipH="1">
            <a:off x="9289865" y="3710257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16">
            <a:extLst>
              <a:ext uri="{FF2B5EF4-FFF2-40B4-BE49-F238E27FC236}">
                <a16:creationId xmlns:a16="http://schemas.microsoft.com/office/drawing/2014/main" id="{2471FCB5-B337-6245-9BD3-428D06CDE1BE}"/>
              </a:ext>
            </a:extLst>
          </p:cNvPr>
          <p:cNvCxnSpPr>
            <a:cxnSpLocks/>
          </p:cNvCxnSpPr>
          <p:nvPr/>
        </p:nvCxnSpPr>
        <p:spPr>
          <a:xfrm flipH="1">
            <a:off x="9274137" y="3349616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16">
            <a:extLst>
              <a:ext uri="{FF2B5EF4-FFF2-40B4-BE49-F238E27FC236}">
                <a16:creationId xmlns:a16="http://schemas.microsoft.com/office/drawing/2014/main" id="{9E065430-9EAB-1E40-A2BC-70B013644587}"/>
              </a:ext>
            </a:extLst>
          </p:cNvPr>
          <p:cNvCxnSpPr>
            <a:cxnSpLocks/>
          </p:cNvCxnSpPr>
          <p:nvPr/>
        </p:nvCxnSpPr>
        <p:spPr>
          <a:xfrm flipH="1">
            <a:off x="9274137" y="2952612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A4890548-CF06-2245-828B-D723003C0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227" y="4923526"/>
            <a:ext cx="359940" cy="318261"/>
          </a:xfrm>
          <a:prstGeom prst="rect">
            <a:avLst/>
          </a:prstGeom>
          <a:effectLst>
            <a:glow rad="279400">
              <a:srgbClr val="04DBF6">
                <a:alpha val="74000"/>
              </a:srgbClr>
            </a:glow>
          </a:effectLst>
        </p:spPr>
      </p:pic>
      <p:sp>
        <p:nvSpPr>
          <p:cNvPr id="56" name="Title 1">
            <a:extLst>
              <a:ext uri="{FF2B5EF4-FFF2-40B4-BE49-F238E27FC236}">
                <a16:creationId xmlns:a16="http://schemas.microsoft.com/office/drawing/2014/main" id="{FBB46ACF-292B-2B41-9D1F-38078048B6A9}"/>
              </a:ext>
            </a:extLst>
          </p:cNvPr>
          <p:cNvSpPr txBox="1">
            <a:spLocks/>
          </p:cNvSpPr>
          <p:nvPr/>
        </p:nvSpPr>
        <p:spPr>
          <a:xfrm>
            <a:off x="9510744" y="5272338"/>
            <a:ext cx="2788319" cy="6704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F1A527"/>
                </a:solidFill>
                <a:latin typeface="+mn-lt"/>
              </a:rPr>
              <a:t>Cartridge in Tier-4 takes extra ~27 seconds</a:t>
            </a:r>
          </a:p>
        </p:txBody>
      </p:sp>
    </p:spTree>
    <p:extLst>
      <p:ext uri="{BB962C8B-B14F-4D97-AF65-F5344CB8AC3E}">
        <p14:creationId xmlns:p14="http://schemas.microsoft.com/office/powerpoint/2010/main" val="291635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416 L 0.00039 0.24745 " pathEditMode="relative" ptsTypes="AA">
                                      <p:cBhvr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254 L 2.29167E-6 0.2488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139 L 0.00065 0.2541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23 L -0.00065 0.25601 " pathEditMode="relative" ptsTypes="AA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23 L 0.3375 -0.0004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68F5-4908-FA45-9F75-705FAF47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TS4500 - cartridge slots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F7C5B-301A-5E4A-9B05-9A2CE823B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E5FD20-496E-CE4F-A062-86FF38EF4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597"/>
            <a:ext cx="2552151" cy="4686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053261-69D3-D447-8202-907EFD78F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075" y="1526064"/>
            <a:ext cx="2914362" cy="427702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6FEAD5-BFDD-324B-8717-DA23A83D66E7}"/>
              </a:ext>
            </a:extLst>
          </p:cNvPr>
          <p:cNvSpPr txBox="1">
            <a:spLocks/>
          </p:cNvSpPr>
          <p:nvPr/>
        </p:nvSpPr>
        <p:spPr>
          <a:xfrm>
            <a:off x="107082" y="691981"/>
            <a:ext cx="2743693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Tier-0 High Performance </a:t>
            </a:r>
          </a:p>
        </p:txBody>
      </p:sp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id="{69491735-7D76-4343-A2EE-9CF333741F52}"/>
              </a:ext>
            </a:extLst>
          </p:cNvPr>
          <p:cNvCxnSpPr>
            <a:cxnSpLocks/>
          </p:cNvCxnSpPr>
          <p:nvPr/>
        </p:nvCxnSpPr>
        <p:spPr>
          <a:xfrm>
            <a:off x="500329" y="1085851"/>
            <a:ext cx="0" cy="1071004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8DB45088-E630-C544-82AA-1E70DE1E0E23}"/>
              </a:ext>
            </a:extLst>
          </p:cNvPr>
          <p:cNvSpPr txBox="1">
            <a:spLocks/>
          </p:cNvSpPr>
          <p:nvPr/>
        </p:nvSpPr>
        <p:spPr>
          <a:xfrm>
            <a:off x="928648" y="1241860"/>
            <a:ext cx="2107109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High Density slots</a:t>
            </a:r>
          </a:p>
        </p:txBody>
      </p:sp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A7922036-E564-CD4B-88CF-2B96FCCD09DD}"/>
              </a:ext>
            </a:extLst>
          </p:cNvPr>
          <p:cNvCxnSpPr>
            <a:cxnSpLocks/>
          </p:cNvCxnSpPr>
          <p:nvPr/>
        </p:nvCxnSpPr>
        <p:spPr>
          <a:xfrm>
            <a:off x="1982202" y="1621353"/>
            <a:ext cx="0" cy="1799588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61B16E5D-3B3D-F344-BA4B-1EAEC0D63C95}"/>
              </a:ext>
            </a:extLst>
          </p:cNvPr>
          <p:cNvSpPr txBox="1">
            <a:spLocks/>
          </p:cNvSpPr>
          <p:nvPr/>
        </p:nvSpPr>
        <p:spPr>
          <a:xfrm>
            <a:off x="6764245" y="691981"/>
            <a:ext cx="3530898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Tier-0 : slots on the door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DB3AB9B-12E0-9541-BE93-E1D2BBEECC35}"/>
              </a:ext>
            </a:extLst>
          </p:cNvPr>
          <p:cNvSpPr txBox="1">
            <a:spLocks/>
          </p:cNvSpPr>
          <p:nvPr/>
        </p:nvSpPr>
        <p:spPr>
          <a:xfrm>
            <a:off x="6764245" y="1071475"/>
            <a:ext cx="4726152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High Density slots: 4 or 5 cartridges per slot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105ECB2-7CCD-1447-937A-34AAAC43749E}"/>
              </a:ext>
            </a:extLst>
          </p:cNvPr>
          <p:cNvSpPr txBox="1">
            <a:spLocks/>
          </p:cNvSpPr>
          <p:nvPr/>
        </p:nvSpPr>
        <p:spPr>
          <a:xfrm>
            <a:off x="7026015" y="1450969"/>
            <a:ext cx="3614540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IBM TS (J series): Tier-1 – Tier-4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8B822B3-364E-C545-AA7B-E348E5EF0B1B}"/>
              </a:ext>
            </a:extLst>
          </p:cNvPr>
          <p:cNvSpPr txBox="1">
            <a:spLocks/>
          </p:cNvSpPr>
          <p:nvPr/>
        </p:nvSpPr>
        <p:spPr>
          <a:xfrm>
            <a:off x="8273554" y="1763455"/>
            <a:ext cx="2302452" cy="2842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LTO : Tier-1 – Tier-5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9E157AF-88A3-D04B-8EE0-9B84FE79C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244" y="2285052"/>
            <a:ext cx="2677777" cy="242515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665678-3490-CC4A-933E-D6BC91FDB480}"/>
              </a:ext>
            </a:extLst>
          </p:cNvPr>
          <p:cNvSpPr txBox="1">
            <a:spLocks/>
          </p:cNvSpPr>
          <p:nvPr/>
        </p:nvSpPr>
        <p:spPr>
          <a:xfrm>
            <a:off x="9714551" y="4305599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Tier-1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B4CF66BB-C1F4-954E-BC91-AF00756E483F}"/>
              </a:ext>
            </a:extLst>
          </p:cNvPr>
          <p:cNvSpPr txBox="1">
            <a:spLocks/>
          </p:cNvSpPr>
          <p:nvPr/>
        </p:nvSpPr>
        <p:spPr>
          <a:xfrm>
            <a:off x="9698822" y="3926105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Tier-2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1C5D1A64-4278-3F4C-A860-F38BBBA9DD35}"/>
              </a:ext>
            </a:extLst>
          </p:cNvPr>
          <p:cNvSpPr txBox="1">
            <a:spLocks/>
          </p:cNvSpPr>
          <p:nvPr/>
        </p:nvSpPr>
        <p:spPr>
          <a:xfrm>
            <a:off x="9698822" y="3557383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Tier-3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4E8FA9E-FF44-1346-8039-213DA0AE35D7}"/>
              </a:ext>
            </a:extLst>
          </p:cNvPr>
          <p:cNvSpPr txBox="1">
            <a:spLocks/>
          </p:cNvSpPr>
          <p:nvPr/>
        </p:nvSpPr>
        <p:spPr>
          <a:xfrm>
            <a:off x="9683094" y="3196742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Tier-4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8947CDFA-B676-194E-943D-18C93D2A05BB}"/>
              </a:ext>
            </a:extLst>
          </p:cNvPr>
          <p:cNvSpPr txBox="1">
            <a:spLocks/>
          </p:cNvSpPr>
          <p:nvPr/>
        </p:nvSpPr>
        <p:spPr>
          <a:xfrm>
            <a:off x="9683094" y="2799738"/>
            <a:ext cx="861456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Tier-5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FE3EF7D-4297-3F45-9DA4-AA9271C7C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876" y="3166469"/>
            <a:ext cx="359940" cy="34554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8F8745E-D42D-474A-A68B-9FA6269EF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327" y="3166470"/>
            <a:ext cx="359940" cy="3276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BD4ABD8-85B1-6C47-87D3-1566A5937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827" y="3161757"/>
            <a:ext cx="359940" cy="3276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DFD0042-E63F-0340-AF84-0153203B4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988" y="3161757"/>
            <a:ext cx="359940" cy="327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9D48F-02B2-FD47-B1C8-6B38C01DF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184" y="5277504"/>
            <a:ext cx="355600" cy="34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6F6A88-9811-504B-ACC6-1A227AAA8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7216" y="3528575"/>
            <a:ext cx="355600" cy="34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51784-A129-2845-8571-AEB19EC28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0743" y="3516627"/>
            <a:ext cx="355600" cy="34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414144-7F1B-C94D-A72A-11D580CD5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167" y="3504679"/>
            <a:ext cx="355600" cy="342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F41DA0-720A-F140-84C9-1E12A7E49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303" y="3495970"/>
            <a:ext cx="355600" cy="342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D83138-F4BF-7C4E-8B09-3C88469728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433" y="5631637"/>
            <a:ext cx="355600" cy="342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9426EC-E2D1-7145-AA23-A05ECBC8C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2273" y="3924810"/>
            <a:ext cx="355600" cy="342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BF35F0-6A14-AF4B-AFBD-17FE19B5D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667" y="3889353"/>
            <a:ext cx="355600" cy="342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B1837B-465B-D142-821B-E1D5D698B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9833" y="3896757"/>
            <a:ext cx="355600" cy="342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0B515E-41EB-BB4E-B4B8-EA146AA55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3328" y="3895500"/>
            <a:ext cx="355600" cy="34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FBABA46-8878-4248-B08D-15F8441ED4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7802" y="5986316"/>
            <a:ext cx="355600" cy="3429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CD5F096-4A35-E242-80A4-84794FCAF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273" y="4284274"/>
            <a:ext cx="355600" cy="3429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E4DFEA3-12EB-C948-97EA-DE4FBBDA34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1363" y="4264255"/>
            <a:ext cx="355600" cy="342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FF6F32-ACEE-4C41-B5A9-836F5DE9A8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7856" y="4276251"/>
            <a:ext cx="355600" cy="3429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5F42DD2-AE20-2B48-B1B3-44EEA51752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3328" y="4284274"/>
            <a:ext cx="355600" cy="342900"/>
          </a:xfrm>
          <a:prstGeom prst="rect">
            <a:avLst/>
          </a:prstGeom>
        </p:spPr>
      </p:pic>
      <p:cxnSp>
        <p:nvCxnSpPr>
          <p:cNvPr id="50" name="Straight Connector 16">
            <a:extLst>
              <a:ext uri="{FF2B5EF4-FFF2-40B4-BE49-F238E27FC236}">
                <a16:creationId xmlns:a16="http://schemas.microsoft.com/office/drawing/2014/main" id="{879FE6E8-CF90-3941-81D1-D510C81177CB}"/>
              </a:ext>
            </a:extLst>
          </p:cNvPr>
          <p:cNvCxnSpPr>
            <a:cxnSpLocks/>
          </p:cNvCxnSpPr>
          <p:nvPr/>
        </p:nvCxnSpPr>
        <p:spPr>
          <a:xfrm flipH="1">
            <a:off x="9305594" y="4458473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16">
            <a:extLst>
              <a:ext uri="{FF2B5EF4-FFF2-40B4-BE49-F238E27FC236}">
                <a16:creationId xmlns:a16="http://schemas.microsoft.com/office/drawing/2014/main" id="{0DA4C2EA-FD6E-8344-A0B4-3F17370BF27E}"/>
              </a:ext>
            </a:extLst>
          </p:cNvPr>
          <p:cNvCxnSpPr>
            <a:cxnSpLocks/>
          </p:cNvCxnSpPr>
          <p:nvPr/>
        </p:nvCxnSpPr>
        <p:spPr>
          <a:xfrm flipH="1">
            <a:off x="9289865" y="4078979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16">
            <a:extLst>
              <a:ext uri="{FF2B5EF4-FFF2-40B4-BE49-F238E27FC236}">
                <a16:creationId xmlns:a16="http://schemas.microsoft.com/office/drawing/2014/main" id="{3ED282BD-1BAA-E345-881B-A2DD96B2F80C}"/>
              </a:ext>
            </a:extLst>
          </p:cNvPr>
          <p:cNvCxnSpPr>
            <a:cxnSpLocks/>
          </p:cNvCxnSpPr>
          <p:nvPr/>
        </p:nvCxnSpPr>
        <p:spPr>
          <a:xfrm flipH="1">
            <a:off x="9289865" y="3710257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16">
            <a:extLst>
              <a:ext uri="{FF2B5EF4-FFF2-40B4-BE49-F238E27FC236}">
                <a16:creationId xmlns:a16="http://schemas.microsoft.com/office/drawing/2014/main" id="{2471FCB5-B337-6245-9BD3-428D06CDE1BE}"/>
              </a:ext>
            </a:extLst>
          </p:cNvPr>
          <p:cNvCxnSpPr>
            <a:cxnSpLocks/>
          </p:cNvCxnSpPr>
          <p:nvPr/>
        </p:nvCxnSpPr>
        <p:spPr>
          <a:xfrm flipH="1">
            <a:off x="9274137" y="3349616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16">
            <a:extLst>
              <a:ext uri="{FF2B5EF4-FFF2-40B4-BE49-F238E27FC236}">
                <a16:creationId xmlns:a16="http://schemas.microsoft.com/office/drawing/2014/main" id="{9E065430-9EAB-1E40-A2BC-70B013644587}"/>
              </a:ext>
            </a:extLst>
          </p:cNvPr>
          <p:cNvCxnSpPr>
            <a:cxnSpLocks/>
          </p:cNvCxnSpPr>
          <p:nvPr/>
        </p:nvCxnSpPr>
        <p:spPr>
          <a:xfrm flipH="1">
            <a:off x="9274137" y="2952612"/>
            <a:ext cx="441759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itle 1">
            <a:extLst>
              <a:ext uri="{FF2B5EF4-FFF2-40B4-BE49-F238E27FC236}">
                <a16:creationId xmlns:a16="http://schemas.microsoft.com/office/drawing/2014/main" id="{FBB46ACF-292B-2B41-9D1F-38078048B6A9}"/>
              </a:ext>
            </a:extLst>
          </p:cNvPr>
          <p:cNvSpPr txBox="1">
            <a:spLocks/>
          </p:cNvSpPr>
          <p:nvPr/>
        </p:nvSpPr>
        <p:spPr>
          <a:xfrm>
            <a:off x="9510744" y="5272338"/>
            <a:ext cx="2788319" cy="6704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F1A527"/>
                </a:solidFill>
                <a:latin typeface="+mn-lt"/>
              </a:rPr>
              <a:t>Cartridge in Tier-4 takes extra ~27 seconds</a:t>
            </a:r>
          </a:p>
        </p:txBody>
      </p:sp>
    </p:spTree>
    <p:extLst>
      <p:ext uri="{BB962C8B-B14F-4D97-AF65-F5344CB8AC3E}">
        <p14:creationId xmlns:p14="http://schemas.microsoft.com/office/powerpoint/2010/main" val="160433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208 L -0.00052 -0.25347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232 L 0.00065 -0.249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2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23 L 0.00013 -0.252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45E0B-DC34-4B44-BBBB-619D4932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Robots vs accessor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1E0B9-DDF3-694E-A512-6FC2D60B5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248C0-39CE-864F-85BF-B7C5F0ADC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445" y="1678419"/>
            <a:ext cx="609600" cy="336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162251-680B-6A49-A106-0B48E9E7F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88" y="1078343"/>
            <a:ext cx="4082045" cy="4464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89D752-0D8F-864E-8FE5-614C0CF24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530581"/>
            <a:ext cx="255514" cy="779891"/>
          </a:xfrm>
          <a:prstGeom prst="rect">
            <a:avLst/>
          </a:prstGeom>
          <a:effectLst>
            <a:glow rad="330200">
              <a:srgbClr val="F1A527">
                <a:alpha val="40000"/>
              </a:srgb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6243E0-FCAD-2749-AD1C-E5EB6A45B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740" y="2540000"/>
            <a:ext cx="255514" cy="779891"/>
          </a:xfrm>
          <a:prstGeom prst="rect">
            <a:avLst/>
          </a:prstGeom>
          <a:effectLst>
            <a:glow rad="330200">
              <a:srgbClr val="F1A527">
                <a:alpha val="40000"/>
              </a:srgb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213E58-8F1A-694D-BE30-BF89A97FC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703181"/>
            <a:ext cx="255514" cy="779891"/>
          </a:xfrm>
          <a:prstGeom prst="rect">
            <a:avLst/>
          </a:prstGeom>
          <a:effectLst>
            <a:glow rad="330200">
              <a:srgbClr val="F1A527">
                <a:alpha val="40000"/>
              </a:srgb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EBBBBE-4612-4447-A8DB-A50D6F148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740" y="1712600"/>
            <a:ext cx="255514" cy="779891"/>
          </a:xfrm>
          <a:prstGeom prst="rect">
            <a:avLst/>
          </a:prstGeom>
          <a:effectLst>
            <a:glow rad="330200">
              <a:srgbClr val="F1A527">
                <a:alpha val="40000"/>
              </a:srgb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E324B8-AD7A-6749-914C-90CCE97D5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364971"/>
            <a:ext cx="255514" cy="779891"/>
          </a:xfrm>
          <a:prstGeom prst="rect">
            <a:avLst/>
          </a:prstGeom>
          <a:effectLst>
            <a:glow rad="330200">
              <a:srgbClr val="F1A527">
                <a:alpha val="40000"/>
              </a:srgb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9F884B-BB8F-3F4E-8D80-5672E6B07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740" y="3374390"/>
            <a:ext cx="255514" cy="779891"/>
          </a:xfrm>
          <a:prstGeom prst="rect">
            <a:avLst/>
          </a:prstGeom>
          <a:effectLst>
            <a:glow rad="330200">
              <a:srgbClr val="F1A527">
                <a:alpha val="40000"/>
              </a:srgb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93B4DB-26C1-934F-B3AD-9098F8699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4154281"/>
            <a:ext cx="255514" cy="779891"/>
          </a:xfrm>
          <a:prstGeom prst="rect">
            <a:avLst/>
          </a:prstGeom>
          <a:effectLst>
            <a:glow rad="330200">
              <a:srgbClr val="F1A527">
                <a:alpha val="40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FCCCE8-F8CD-F24B-B488-758D7F1E6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740" y="4163700"/>
            <a:ext cx="255514" cy="779891"/>
          </a:xfrm>
          <a:prstGeom prst="rect">
            <a:avLst/>
          </a:prstGeom>
          <a:effectLst>
            <a:glow rad="330200">
              <a:srgbClr val="F1A527">
                <a:alpha val="40000"/>
              </a:srgbClr>
            </a:glow>
          </a:effectLst>
        </p:spPr>
      </p:pic>
      <p:cxnSp>
        <p:nvCxnSpPr>
          <p:cNvPr id="15" name="Straight Connector 23">
            <a:extLst>
              <a:ext uri="{FF2B5EF4-FFF2-40B4-BE49-F238E27FC236}">
                <a16:creationId xmlns:a16="http://schemas.microsoft.com/office/drawing/2014/main" id="{41FF7AF7-F9BC-E54C-807E-E64F9E640CD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28157" y="2756539"/>
            <a:ext cx="1135078" cy="257637"/>
          </a:xfrm>
          <a:prstGeom prst="bentConnector3">
            <a:avLst>
              <a:gd name="adj1" fmla="val 99230"/>
            </a:avLst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3">
            <a:extLst>
              <a:ext uri="{FF2B5EF4-FFF2-40B4-BE49-F238E27FC236}">
                <a16:creationId xmlns:a16="http://schemas.microsoft.com/office/drawing/2014/main" id="{76A035C0-D70D-8347-B6F0-55CA44F7E7B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15804" y="2756540"/>
            <a:ext cx="2010662" cy="257636"/>
          </a:xfrm>
          <a:prstGeom prst="bentConnector3">
            <a:avLst>
              <a:gd name="adj1" fmla="val 100025"/>
            </a:avLst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4204137E-A185-9946-B793-021A69406ECC}"/>
              </a:ext>
            </a:extLst>
          </p:cNvPr>
          <p:cNvSpPr txBox="1">
            <a:spLocks/>
          </p:cNvSpPr>
          <p:nvPr/>
        </p:nvSpPr>
        <p:spPr>
          <a:xfrm>
            <a:off x="4463233" y="2619878"/>
            <a:ext cx="1105143" cy="2733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 dirty="0">
                <a:solidFill>
                  <a:srgbClr val="04DBF6"/>
                </a:solidFill>
                <a:latin typeface="+mn-lt"/>
              </a:rPr>
              <a:t>Dual Robots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62C5D0A-21A4-9A43-B1F0-C20C547D2DAA}"/>
              </a:ext>
            </a:extLst>
          </p:cNvPr>
          <p:cNvSpPr txBox="1">
            <a:spLocks/>
          </p:cNvSpPr>
          <p:nvPr/>
        </p:nvSpPr>
        <p:spPr>
          <a:xfrm>
            <a:off x="4463233" y="2953309"/>
            <a:ext cx="1429567" cy="2733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+mn-lt"/>
              </a:rPr>
              <a:t>Max 8 robots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2DB0AB0-C718-C243-9F7A-CD6A9509EA04}"/>
              </a:ext>
            </a:extLst>
          </p:cNvPr>
          <p:cNvSpPr txBox="1">
            <a:spLocks/>
          </p:cNvSpPr>
          <p:nvPr/>
        </p:nvSpPr>
        <p:spPr>
          <a:xfrm>
            <a:off x="4463232" y="3361170"/>
            <a:ext cx="1954985" cy="139371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+mn-lt"/>
              </a:rPr>
              <a:t>Max 8 Tapes can be mounted at the same time, if 2 tapes from each LSM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EF39265-A069-7743-B08A-2EEAC325B15F}"/>
              </a:ext>
            </a:extLst>
          </p:cNvPr>
          <p:cNvSpPr txBox="1">
            <a:spLocks/>
          </p:cNvSpPr>
          <p:nvPr/>
        </p:nvSpPr>
        <p:spPr>
          <a:xfrm>
            <a:off x="1386560" y="830847"/>
            <a:ext cx="2039906" cy="2733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Oracle SL8500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F17BA3-4F43-E942-A91E-CCEF4E5B7526}"/>
              </a:ext>
            </a:extLst>
          </p:cNvPr>
          <p:cNvSpPr txBox="1">
            <a:spLocks/>
          </p:cNvSpPr>
          <p:nvPr/>
        </p:nvSpPr>
        <p:spPr>
          <a:xfrm>
            <a:off x="7035520" y="830847"/>
            <a:ext cx="2039906" cy="2733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IBM TS4500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27980D-50C2-0F4B-9FD4-2A305E62FB07}"/>
              </a:ext>
            </a:extLst>
          </p:cNvPr>
          <p:cNvSpPr/>
          <p:nvPr/>
        </p:nvSpPr>
        <p:spPr>
          <a:xfrm>
            <a:off x="6817360" y="1351280"/>
            <a:ext cx="2176786" cy="4191322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ACD8FD9-069D-BF4F-9631-6590DF49A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330" y="1691640"/>
            <a:ext cx="609600" cy="3365500"/>
          </a:xfrm>
          <a:prstGeom prst="rect">
            <a:avLst/>
          </a:prstGeom>
        </p:spPr>
      </p:pic>
      <p:cxnSp>
        <p:nvCxnSpPr>
          <p:cNvPr id="34" name="Straight Connector 23">
            <a:extLst>
              <a:ext uri="{FF2B5EF4-FFF2-40B4-BE49-F238E27FC236}">
                <a16:creationId xmlns:a16="http://schemas.microsoft.com/office/drawing/2014/main" id="{E7A5F8C1-0BE0-1241-B54A-A5C3AA60BF86}"/>
              </a:ext>
            </a:extLst>
          </p:cNvPr>
          <p:cNvCxnSpPr>
            <a:cxnSpLocks/>
          </p:cNvCxnSpPr>
          <p:nvPr/>
        </p:nvCxnSpPr>
        <p:spPr>
          <a:xfrm rot="10800000" flipV="1">
            <a:off x="8268591" y="1974164"/>
            <a:ext cx="700408" cy="257638"/>
          </a:xfrm>
          <a:prstGeom prst="bentConnector3">
            <a:avLst>
              <a:gd name="adj1" fmla="val 102221"/>
            </a:avLst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3">
            <a:extLst>
              <a:ext uri="{FF2B5EF4-FFF2-40B4-BE49-F238E27FC236}">
                <a16:creationId xmlns:a16="http://schemas.microsoft.com/office/drawing/2014/main" id="{C70298A0-2B5F-524C-8613-F4F9EC348B86}"/>
              </a:ext>
            </a:extLst>
          </p:cNvPr>
          <p:cNvCxnSpPr>
            <a:cxnSpLocks/>
          </p:cNvCxnSpPr>
          <p:nvPr/>
        </p:nvCxnSpPr>
        <p:spPr>
          <a:xfrm rot="10800000" flipV="1">
            <a:off x="7501617" y="1974164"/>
            <a:ext cx="766975" cy="243295"/>
          </a:xfrm>
          <a:prstGeom prst="bentConnector3">
            <a:avLst>
              <a:gd name="adj1" fmla="val 99013"/>
            </a:avLst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1">
            <a:extLst>
              <a:ext uri="{FF2B5EF4-FFF2-40B4-BE49-F238E27FC236}">
                <a16:creationId xmlns:a16="http://schemas.microsoft.com/office/drawing/2014/main" id="{0103CFAA-ACE5-6944-985A-A1BF3D832322}"/>
              </a:ext>
            </a:extLst>
          </p:cNvPr>
          <p:cNvSpPr txBox="1">
            <a:spLocks/>
          </p:cNvSpPr>
          <p:nvPr/>
        </p:nvSpPr>
        <p:spPr>
          <a:xfrm>
            <a:off x="8950990" y="1821348"/>
            <a:ext cx="1325314" cy="2733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 dirty="0">
                <a:solidFill>
                  <a:srgbClr val="04DBF6"/>
                </a:solidFill>
                <a:latin typeface="+mn-lt"/>
              </a:rPr>
              <a:t>Dual Accessors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DC23449-CA96-F749-BED0-D4536A4B4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1215" y="2667881"/>
            <a:ext cx="1592554" cy="2554722"/>
          </a:xfrm>
          <a:prstGeom prst="rect">
            <a:avLst/>
          </a:prstGeom>
        </p:spPr>
      </p:pic>
      <p:cxnSp>
        <p:nvCxnSpPr>
          <p:cNvPr id="48" name="Straight Connector 23">
            <a:extLst>
              <a:ext uri="{FF2B5EF4-FFF2-40B4-BE49-F238E27FC236}">
                <a16:creationId xmlns:a16="http://schemas.microsoft.com/office/drawing/2014/main" id="{7D810182-03AD-6540-86FB-79F43A7EAF6C}"/>
              </a:ext>
            </a:extLst>
          </p:cNvPr>
          <p:cNvCxnSpPr>
            <a:cxnSpLocks/>
          </p:cNvCxnSpPr>
          <p:nvPr/>
        </p:nvCxnSpPr>
        <p:spPr>
          <a:xfrm rot="10800000">
            <a:off x="10759497" y="4527060"/>
            <a:ext cx="551461" cy="173955"/>
          </a:xfrm>
          <a:prstGeom prst="bentConnector3">
            <a:avLst>
              <a:gd name="adj1" fmla="val -1587"/>
            </a:avLst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23">
            <a:extLst>
              <a:ext uri="{FF2B5EF4-FFF2-40B4-BE49-F238E27FC236}">
                <a16:creationId xmlns:a16="http://schemas.microsoft.com/office/drawing/2014/main" id="{90B3B9CD-0B50-0248-BC83-A35EA7123DB2}"/>
              </a:ext>
            </a:extLst>
          </p:cNvPr>
          <p:cNvCxnSpPr>
            <a:cxnSpLocks/>
          </p:cNvCxnSpPr>
          <p:nvPr/>
        </p:nvCxnSpPr>
        <p:spPr>
          <a:xfrm rot="10800000">
            <a:off x="10723706" y="4202560"/>
            <a:ext cx="587253" cy="324498"/>
          </a:xfrm>
          <a:prstGeom prst="bentConnector3">
            <a:avLst>
              <a:gd name="adj1" fmla="val -172"/>
            </a:avLst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le 1">
            <a:extLst>
              <a:ext uri="{FF2B5EF4-FFF2-40B4-BE49-F238E27FC236}">
                <a16:creationId xmlns:a16="http://schemas.microsoft.com/office/drawing/2014/main" id="{0DB619D3-8EDD-BD46-8256-F5F47D97CAE5}"/>
              </a:ext>
            </a:extLst>
          </p:cNvPr>
          <p:cNvSpPr txBox="1">
            <a:spLocks/>
          </p:cNvSpPr>
          <p:nvPr/>
        </p:nvSpPr>
        <p:spPr>
          <a:xfrm>
            <a:off x="10875584" y="4714553"/>
            <a:ext cx="1325314" cy="2733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 dirty="0">
                <a:solidFill>
                  <a:srgbClr val="04DBF6"/>
                </a:solidFill>
                <a:latin typeface="+mn-lt"/>
              </a:rPr>
              <a:t>Dual grabbers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052AB012-ACD0-1B44-8BED-D14711D907B8}"/>
              </a:ext>
            </a:extLst>
          </p:cNvPr>
          <p:cNvSpPr txBox="1">
            <a:spLocks/>
          </p:cNvSpPr>
          <p:nvPr/>
        </p:nvSpPr>
        <p:spPr>
          <a:xfrm>
            <a:off x="10864975" y="4986717"/>
            <a:ext cx="1023059" cy="107356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+mn-lt"/>
              </a:rPr>
              <a:t>Max 2 Tapes at once</a:t>
            </a:r>
          </a:p>
        </p:txBody>
      </p:sp>
    </p:spTree>
    <p:extLst>
      <p:ext uri="{BB962C8B-B14F-4D97-AF65-F5344CB8AC3E}">
        <p14:creationId xmlns:p14="http://schemas.microsoft.com/office/powerpoint/2010/main" val="99873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7" grpId="0"/>
      <p:bldP spid="29" grpId="0"/>
      <p:bldP spid="30" grpId="0" animBg="1"/>
      <p:bldP spid="36" grpId="0"/>
      <p:bldP spid="50" grpId="0"/>
      <p:bldP spid="6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51208-C980-B346-8F7E-E0F83CC09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Robots vs accessors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50F2A-F5FA-2343-9193-9552C337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2DD8E8-FE26-F746-8576-2F2CD25C9DA6}"/>
              </a:ext>
            </a:extLst>
          </p:cNvPr>
          <p:cNvSpPr txBox="1">
            <a:spLocks/>
          </p:cNvSpPr>
          <p:nvPr/>
        </p:nvSpPr>
        <p:spPr>
          <a:xfrm>
            <a:off x="685800" y="921309"/>
            <a:ext cx="2973887" cy="4502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+mn-lt"/>
              </a:rPr>
              <a:t>Oracle SL8500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BBE6D6-5D7E-604D-AA28-37D4141A37AD}"/>
              </a:ext>
            </a:extLst>
          </p:cNvPr>
          <p:cNvSpPr txBox="1">
            <a:spLocks/>
          </p:cNvSpPr>
          <p:nvPr/>
        </p:nvSpPr>
        <p:spPr>
          <a:xfrm>
            <a:off x="685800" y="1419063"/>
            <a:ext cx="1541327" cy="4502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+mn-lt"/>
              </a:rPr>
              <a:t>8 robots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F678E6-D781-A846-A449-8314ADE546EE}"/>
              </a:ext>
            </a:extLst>
          </p:cNvPr>
          <p:cNvSpPr txBox="1">
            <a:spLocks/>
          </p:cNvSpPr>
          <p:nvPr/>
        </p:nvSpPr>
        <p:spPr>
          <a:xfrm>
            <a:off x="3659687" y="921309"/>
            <a:ext cx="2973887" cy="4502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+mn-lt"/>
              </a:rPr>
              <a:t>IBM TS4500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7DA93C-D149-A146-AC8D-08D4C339D1C0}"/>
              </a:ext>
            </a:extLst>
          </p:cNvPr>
          <p:cNvSpPr txBox="1">
            <a:spLocks/>
          </p:cNvSpPr>
          <p:nvPr/>
        </p:nvSpPr>
        <p:spPr>
          <a:xfrm>
            <a:off x="3659687" y="1546877"/>
            <a:ext cx="2779895" cy="4502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+mn-lt"/>
              </a:rPr>
              <a:t>2 x dual grabbers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351906-9AD7-1245-B0FE-2E459ECEAB7E}"/>
              </a:ext>
            </a:extLst>
          </p:cNvPr>
          <p:cNvSpPr txBox="1">
            <a:spLocks/>
          </p:cNvSpPr>
          <p:nvPr/>
        </p:nvSpPr>
        <p:spPr>
          <a:xfrm>
            <a:off x="685800" y="2025853"/>
            <a:ext cx="1541327" cy="4502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+mn-lt"/>
              </a:rPr>
              <a:t>8 tapes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45A4DDA-89E5-FE46-8E02-5F37D75E04FC}"/>
              </a:ext>
            </a:extLst>
          </p:cNvPr>
          <p:cNvSpPr txBox="1">
            <a:spLocks/>
          </p:cNvSpPr>
          <p:nvPr/>
        </p:nvSpPr>
        <p:spPr>
          <a:xfrm>
            <a:off x="3659687" y="2153667"/>
            <a:ext cx="2779895" cy="4502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+mn-lt"/>
              </a:rPr>
              <a:t>4 tapes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EA17278-7847-2E4B-B5E2-AABC3A6B5CD1}"/>
              </a:ext>
            </a:extLst>
          </p:cNvPr>
          <p:cNvSpPr txBox="1">
            <a:spLocks/>
          </p:cNvSpPr>
          <p:nvPr/>
        </p:nvSpPr>
        <p:spPr>
          <a:xfrm>
            <a:off x="6895647" y="1506151"/>
            <a:ext cx="2973887" cy="4502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rgbClr val="F1A527"/>
                </a:solidFill>
                <a:latin typeface="+mn-lt"/>
              </a:rPr>
              <a:t>This is in theory!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68F2095-854F-BE4B-8FD3-143C021864A2}"/>
              </a:ext>
            </a:extLst>
          </p:cNvPr>
          <p:cNvSpPr txBox="1">
            <a:spLocks/>
          </p:cNvSpPr>
          <p:nvPr/>
        </p:nvSpPr>
        <p:spPr>
          <a:xfrm>
            <a:off x="712991" y="2632643"/>
            <a:ext cx="1486944" cy="4502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rgbClr val="F1A527"/>
                </a:solidFill>
                <a:latin typeface="+mn-lt"/>
              </a:rPr>
              <a:t>Faster?</a:t>
            </a:r>
          </a:p>
        </p:txBody>
      </p:sp>
    </p:spTree>
    <p:extLst>
      <p:ext uri="{BB962C8B-B14F-4D97-AF65-F5344CB8AC3E}">
        <p14:creationId xmlns:p14="http://schemas.microsoft.com/office/powerpoint/2010/main" val="378752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Left-Right Arrow 24">
            <a:extLst>
              <a:ext uri="{FF2B5EF4-FFF2-40B4-BE49-F238E27FC236}">
                <a16:creationId xmlns:a16="http://schemas.microsoft.com/office/drawing/2014/main" id="{3B65CD3B-F36E-6D45-AEF8-B14AAB7795A5}"/>
              </a:ext>
            </a:extLst>
          </p:cNvPr>
          <p:cNvSpPr/>
          <p:nvPr/>
        </p:nvSpPr>
        <p:spPr>
          <a:xfrm>
            <a:off x="7233920" y="3260301"/>
            <a:ext cx="4477112" cy="2667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45E0B-DC34-4B44-BBBB-619D4932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Robots vs accessor – possible scenarios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1E0B9-DDF3-694E-A512-6FC2D60B5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162251-680B-6A49-A106-0B48E9E7F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88" y="1078343"/>
            <a:ext cx="4082045" cy="44642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EBBBBE-4612-4447-A8DB-A50D6F148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740" y="1712600"/>
            <a:ext cx="255514" cy="779891"/>
          </a:xfrm>
          <a:prstGeom prst="rect">
            <a:avLst/>
          </a:prstGeom>
          <a:effectLst/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862C5D0A-21A4-9A43-B1F0-C20C547D2DAA}"/>
              </a:ext>
            </a:extLst>
          </p:cNvPr>
          <p:cNvSpPr txBox="1">
            <a:spLocks/>
          </p:cNvSpPr>
          <p:nvPr/>
        </p:nvSpPr>
        <p:spPr>
          <a:xfrm>
            <a:off x="4482603" y="1542260"/>
            <a:ext cx="1454905" cy="95023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+mn-lt"/>
              </a:rPr>
              <a:t>Need to mount a tape from level 1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2DB0AB0-C718-C243-9F7A-CD6A9509EA04}"/>
              </a:ext>
            </a:extLst>
          </p:cNvPr>
          <p:cNvSpPr txBox="1">
            <a:spLocks/>
          </p:cNvSpPr>
          <p:nvPr/>
        </p:nvSpPr>
        <p:spPr>
          <a:xfrm>
            <a:off x="4438171" y="4109850"/>
            <a:ext cx="2021912" cy="66454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+mn-lt"/>
              </a:rPr>
              <a:t>Next available drive is in level 4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EF39265-A069-7743-B08A-2EEAC325B15F}"/>
              </a:ext>
            </a:extLst>
          </p:cNvPr>
          <p:cNvSpPr txBox="1">
            <a:spLocks/>
          </p:cNvSpPr>
          <p:nvPr/>
        </p:nvSpPr>
        <p:spPr>
          <a:xfrm>
            <a:off x="1386560" y="830847"/>
            <a:ext cx="2039906" cy="2733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Oracle SL8500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F17BA3-4F43-E942-A91E-CCEF4E5B7526}"/>
              </a:ext>
            </a:extLst>
          </p:cNvPr>
          <p:cNvSpPr txBox="1">
            <a:spLocks/>
          </p:cNvSpPr>
          <p:nvPr/>
        </p:nvSpPr>
        <p:spPr>
          <a:xfrm>
            <a:off x="7035520" y="830847"/>
            <a:ext cx="2039906" cy="2733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IBM TS4500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27980D-50C2-0F4B-9FD4-2A305E62FB07}"/>
              </a:ext>
            </a:extLst>
          </p:cNvPr>
          <p:cNvSpPr/>
          <p:nvPr/>
        </p:nvSpPr>
        <p:spPr>
          <a:xfrm>
            <a:off x="6817360" y="1351280"/>
            <a:ext cx="5120640" cy="3749040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052AB012-ACD0-1B44-8BED-D14711D907B8}"/>
              </a:ext>
            </a:extLst>
          </p:cNvPr>
          <p:cNvSpPr txBox="1">
            <a:spLocks/>
          </p:cNvSpPr>
          <p:nvPr/>
        </p:nvSpPr>
        <p:spPr>
          <a:xfrm>
            <a:off x="8569904" y="2854055"/>
            <a:ext cx="2135875" cy="3717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+mn-lt"/>
              </a:rPr>
              <a:t>2D, No elevator!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14EF121-EFDC-B74B-995E-4009C62A9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718" y="1854104"/>
            <a:ext cx="355621" cy="368600"/>
          </a:xfrm>
          <a:prstGeom prst="rect">
            <a:avLst/>
          </a:prstGeom>
          <a:effectLst>
            <a:glow rad="228600">
              <a:srgbClr val="FFC000">
                <a:alpha val="40000"/>
              </a:srgb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346362-AE51-CD41-90E5-48D771F9A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419" y="4077014"/>
            <a:ext cx="570484" cy="341172"/>
          </a:xfrm>
          <a:prstGeom prst="rect">
            <a:avLst/>
          </a:prstGeom>
          <a:effectLst>
            <a:glow rad="228600">
              <a:srgbClr val="04DBF6">
                <a:alpha val="40000"/>
              </a:srgb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29F917-59CF-094E-A7AE-CAC833BCB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3032" y="1705091"/>
            <a:ext cx="508000" cy="1574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1A1EA6-F1C7-C84E-8F55-6FDDABC58C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0391" y="3260301"/>
            <a:ext cx="241300" cy="533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0A05D1-0040-6F4C-86E8-09CE5C2AE4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0391" y="3774111"/>
            <a:ext cx="241300" cy="533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17BB7E-CD95-5040-9516-0823416CE8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0391" y="4301701"/>
            <a:ext cx="241300" cy="533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AB0E3E-B799-BA4B-8C53-AC5F50EF46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03032" y="1869933"/>
            <a:ext cx="609600" cy="1079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FCCCE8-F8CD-F24B-B488-758D7F1E6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740" y="4163700"/>
            <a:ext cx="255514" cy="779891"/>
          </a:xfrm>
          <a:prstGeom prst="rect">
            <a:avLst/>
          </a:prstGeom>
          <a:effectLst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7068C39-F047-8A4E-A10A-B8A530B21D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522" y="1596097"/>
            <a:ext cx="267007" cy="842556"/>
          </a:xfrm>
          <a:prstGeom prst="rect">
            <a:avLst/>
          </a:prstGeom>
          <a:ln w="12700" cmpd="sng">
            <a:solidFill>
              <a:schemeClr val="bg1"/>
            </a:solidFill>
          </a:ln>
          <a:effectLst>
            <a:glow rad="381000">
              <a:srgbClr val="04DBF6">
                <a:alpha val="40000"/>
              </a:srgbClr>
            </a:glo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D9ADCF-F1B5-C04B-90A9-A4044B048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939" y="1755474"/>
            <a:ext cx="355621" cy="368600"/>
          </a:xfrm>
          <a:prstGeom prst="rect">
            <a:avLst/>
          </a:prstGeom>
          <a:effectLst>
            <a:glow rad="228600">
              <a:srgbClr val="FFC000">
                <a:alpha val="40000"/>
              </a:srgbClr>
            </a:glo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ED8CB4F-35F3-5B4B-9118-2133D797D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929" y="4427635"/>
            <a:ext cx="355621" cy="368600"/>
          </a:xfrm>
          <a:prstGeom prst="rect">
            <a:avLst/>
          </a:prstGeom>
          <a:effectLst>
            <a:glow rad="228600">
              <a:srgbClr val="FFC000">
                <a:alpha val="40000"/>
              </a:srgbClr>
            </a:glo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88809D4-B21A-9446-A291-F78C77037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2379" y="1869933"/>
            <a:ext cx="609600" cy="1079500"/>
          </a:xfrm>
          <a:prstGeom prst="rect">
            <a:avLst/>
          </a:prstGeom>
        </p:spPr>
      </p:pic>
      <p:sp>
        <p:nvSpPr>
          <p:cNvPr id="38" name="Up-Down Arrow 37">
            <a:extLst>
              <a:ext uri="{FF2B5EF4-FFF2-40B4-BE49-F238E27FC236}">
                <a16:creationId xmlns:a16="http://schemas.microsoft.com/office/drawing/2014/main" id="{FF0B6C75-9C1C-D247-BB74-BDA812513570}"/>
              </a:ext>
            </a:extLst>
          </p:cNvPr>
          <p:cNvSpPr/>
          <p:nvPr/>
        </p:nvSpPr>
        <p:spPr>
          <a:xfrm>
            <a:off x="7939397" y="1596097"/>
            <a:ext cx="310523" cy="320013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72FA73E8-E565-5A45-9E40-7CF4C9FEEDEF}"/>
              </a:ext>
            </a:extLst>
          </p:cNvPr>
          <p:cNvSpPr txBox="1">
            <a:spLocks/>
          </p:cNvSpPr>
          <p:nvPr/>
        </p:nvSpPr>
        <p:spPr>
          <a:xfrm>
            <a:off x="4486958" y="2690720"/>
            <a:ext cx="2135875" cy="65092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F1A527"/>
                </a:solidFill>
                <a:latin typeface="+mn-lt"/>
              </a:rPr>
              <a:t>3 steps, slow!</a:t>
            </a:r>
          </a:p>
          <a:p>
            <a:r>
              <a:rPr lang="en-US" sz="1800" b="0" dirty="0">
                <a:solidFill>
                  <a:srgbClr val="F1A527"/>
                </a:solidFill>
                <a:latin typeface="+mn-lt"/>
              </a:rPr>
              <a:t>Extra ~25 sec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AE2AF1F9-739F-144B-9C04-AC8FD0803D5A}"/>
              </a:ext>
            </a:extLst>
          </p:cNvPr>
          <p:cNvSpPr txBox="1">
            <a:spLocks/>
          </p:cNvSpPr>
          <p:nvPr/>
        </p:nvSpPr>
        <p:spPr>
          <a:xfrm>
            <a:off x="8607197" y="3607828"/>
            <a:ext cx="2135875" cy="3717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F1A527"/>
                </a:solidFill>
                <a:latin typeface="+mn-lt"/>
              </a:rPr>
              <a:t>Faster!</a:t>
            </a:r>
          </a:p>
        </p:txBody>
      </p:sp>
    </p:spTree>
    <p:extLst>
      <p:ext uri="{BB962C8B-B14F-4D97-AF65-F5344CB8AC3E}">
        <p14:creationId xmlns:p14="http://schemas.microsoft.com/office/powerpoint/2010/main" val="170775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7 0.01759 L -3.33333E-6 -1.481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-88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0023 L -0.05117 -0.02453 " pathEditMode="relative" ptsTypes="AA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00208 0.4020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009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23 L -0.00052 0.37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-0.01065 L 0.00118 -0.01065 C -0.00729 -0.00301 -0.00338 -0.00718 -0.01054 0.00116 L -0.01302 0.00417 C -0.01679 0.01435 -0.01497 0.01065 -0.01797 0.0162 L 0.03711 -0.04028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0023 L 0.04791 -0.0539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953 0 " pathEditMode="relative" ptsTypes="AA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1953 -1.85185E-6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31953 -3.7037E-7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31953 -3.7037E-6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953 0 " pathEditMode="relative" ptsTypes="AA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0.26389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29" grpId="0"/>
      <p:bldP spid="30" grpId="0" animBg="1"/>
      <p:bldP spid="64" grpId="0"/>
      <p:bldP spid="38" grpId="0" animBg="1"/>
      <p:bldP spid="51" grpId="0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33033-30AD-5542-891F-6536F8A7D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8DA84-DF77-C344-BF9B-A40F872C8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E831E-4BA7-444C-8827-9195BE38F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39" y="1240400"/>
            <a:ext cx="3433990" cy="46657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1D7342-F7DD-8346-86D8-BA266DBC95C8}"/>
              </a:ext>
            </a:extLst>
          </p:cNvPr>
          <p:cNvSpPr txBox="1">
            <a:spLocks/>
          </p:cNvSpPr>
          <p:nvPr/>
        </p:nvSpPr>
        <p:spPr>
          <a:xfrm>
            <a:off x="4797007" y="628009"/>
            <a:ext cx="2898562" cy="5628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- Add Tapes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041F6-0C8A-D841-86BE-9E606992C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329" y="3627160"/>
            <a:ext cx="1247000" cy="1155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B8C2A4-08C6-AA46-BEDF-EF06A9435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673" y="3167476"/>
            <a:ext cx="2476500" cy="18923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469D839-0FCE-BC49-B5DE-D6B68E78E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030" y="2894247"/>
            <a:ext cx="3545785" cy="264172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10EEEA1-541B-0F45-A396-4A8C65603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313922" y="2860427"/>
            <a:ext cx="4288822" cy="3094929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3F629EE8-3A70-C642-A4D2-0FB86CCCE025}"/>
              </a:ext>
            </a:extLst>
          </p:cNvPr>
          <p:cNvSpPr txBox="1">
            <a:spLocks/>
          </p:cNvSpPr>
          <p:nvPr/>
        </p:nvSpPr>
        <p:spPr>
          <a:xfrm>
            <a:off x="603824" y="595659"/>
            <a:ext cx="4432722" cy="54564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Increasing Capacity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ED14CA9-F4F9-FC46-A55B-83E93D7F2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175" y="2383045"/>
            <a:ext cx="417381" cy="3357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596045-B084-B742-A897-75886E0DC7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882" y="2629083"/>
            <a:ext cx="275966" cy="45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6CF9D4-C24E-4746-ABB9-2E1E7EB3A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882" y="2728515"/>
            <a:ext cx="275966" cy="4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F3C8A1-5559-9140-AF01-BDD0C2B42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882" y="2811163"/>
            <a:ext cx="275966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9C585F-83B2-B349-8016-BCBC4BF2A7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005" y="2895230"/>
            <a:ext cx="275966" cy="457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0744B2-21D7-1449-AF4F-19223C921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005" y="2973304"/>
            <a:ext cx="275966" cy="45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B9CFF4-A27F-A642-B302-4A95761A2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882" y="3045587"/>
            <a:ext cx="275966" cy="457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714871-EA5C-B546-AA19-034D2A7BC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3110935"/>
            <a:ext cx="275966" cy="45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3054AE-3334-D44B-B474-AE5070BD16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3176813"/>
            <a:ext cx="275966" cy="45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142FFC-2EA2-FC4F-83D3-E5721D2E62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3242691"/>
            <a:ext cx="275966" cy="457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A4E702-614C-704B-973F-367348C2D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180" y="3322073"/>
            <a:ext cx="275966" cy="457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E9040C-5DAF-5142-B2C3-62253DCB4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3387951"/>
            <a:ext cx="275966" cy="457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D0544E-B4F8-FC46-BDB7-862637C23A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3452780"/>
            <a:ext cx="275966" cy="457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4F3C23-D260-C448-AB9D-561118E8D4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16" y="3743448"/>
            <a:ext cx="275966" cy="457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CFE162-0316-7D45-BC24-CCCEF5DE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3803294"/>
            <a:ext cx="275966" cy="457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A339AC-3D4A-DA46-BF5F-07BC80F4C0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064" y="3870610"/>
            <a:ext cx="275966" cy="457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E1D910B-2AE6-1D4E-9D03-902A2A0AA7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3942389"/>
            <a:ext cx="275966" cy="457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3D65CEC-CEA5-E049-A869-1ED1440D2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6754" y="3994740"/>
            <a:ext cx="275966" cy="457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3322BD8-1E01-924B-8E47-30CE5A9013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7787" y="4066535"/>
            <a:ext cx="275966" cy="457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0A697D-200E-104E-8EB9-FD3C4E3A7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4125966"/>
            <a:ext cx="275966" cy="457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3B5227C-A116-6A42-A55A-70E138E2C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4198264"/>
            <a:ext cx="275966" cy="457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D203FD9-4568-0C4E-9045-554628B96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6914" y="4276624"/>
            <a:ext cx="275966" cy="457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C713AEA-910B-6847-93BC-23CEAE273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4356214"/>
            <a:ext cx="275966" cy="4571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EE662FB-97F6-E549-ADC3-82C1D8F844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302" y="4432203"/>
            <a:ext cx="275966" cy="457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4D37E0-6442-4548-83B0-AAF8394D9E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6711" y="4503982"/>
            <a:ext cx="275966" cy="457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1180F58-501F-B44A-A679-36BA97F4B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4750509"/>
            <a:ext cx="275966" cy="457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42B49F-985E-D249-8C05-4AAE0347E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4822967"/>
            <a:ext cx="275966" cy="457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1E8C0B1-1642-C64A-8966-DC8302E09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4894947"/>
            <a:ext cx="275966" cy="457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87D4C2-BE90-FE40-9CB8-16D605DDB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4981879"/>
            <a:ext cx="275966" cy="457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2FF5608-F723-4345-8DF7-3DEC3F0667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5059151"/>
            <a:ext cx="275966" cy="4571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F4DA672-689B-7243-AD25-6F9FAAFFE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01" y="5141131"/>
            <a:ext cx="275966" cy="457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367DFD9-0192-A948-A199-7829E62010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5918" y="2396437"/>
            <a:ext cx="362713" cy="33602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151790D-0FD4-1248-87CF-D3DDA5FB92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7834" y="5901027"/>
            <a:ext cx="14097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8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1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30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600"/>
                            </p:stCondLst>
                            <p:childTnLst>
                              <p:par>
                                <p:cTn id="1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700"/>
                            </p:stCondLst>
                            <p:childTnLst>
                              <p:par>
                                <p:cTn id="1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800"/>
                            </p:stCondLst>
                            <p:childTnLst>
                              <p:par>
                                <p:cTn id="1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900"/>
                            </p:stCondLst>
                            <p:childTnLst>
                              <p:par>
                                <p:cTn id="1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100"/>
                            </p:stCondLst>
                            <p:childTnLst>
                              <p:par>
                                <p:cTn id="1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200"/>
                            </p:stCondLst>
                            <p:childTnLst>
                              <p:par>
                                <p:cTn id="1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300"/>
                            </p:stCondLst>
                            <p:childTnLst>
                              <p:par>
                                <p:cTn id="1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400"/>
                            </p:stCondLst>
                            <p:childTnLst>
                              <p:par>
                                <p:cTn id="1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600"/>
                            </p:stCondLst>
                            <p:childTnLst>
                              <p:par>
                                <p:cTn id="171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600"/>
                            </p:stCondLst>
                            <p:childTnLst>
                              <p:par>
                                <p:cTn id="1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"/>
                            </p:stCondLst>
                            <p:childTnLst>
                              <p:par>
                                <p:cTn id="19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Left-Right Arrow 24">
            <a:extLst>
              <a:ext uri="{FF2B5EF4-FFF2-40B4-BE49-F238E27FC236}">
                <a16:creationId xmlns:a16="http://schemas.microsoft.com/office/drawing/2014/main" id="{3B65CD3B-F36E-6D45-AEF8-B14AAB7795A5}"/>
              </a:ext>
            </a:extLst>
          </p:cNvPr>
          <p:cNvSpPr/>
          <p:nvPr/>
        </p:nvSpPr>
        <p:spPr>
          <a:xfrm>
            <a:off x="7233920" y="3260301"/>
            <a:ext cx="4477112" cy="2667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45E0B-DC34-4B44-BBBB-619D4932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Robots vs accessor – possible scenarios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1E0B9-DDF3-694E-A512-6FC2D60B5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162251-680B-6A49-A106-0B48E9E7F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88" y="1078343"/>
            <a:ext cx="4082045" cy="44642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EBBBBE-4612-4447-A8DB-A50D6F148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740" y="1712600"/>
            <a:ext cx="255514" cy="779891"/>
          </a:xfrm>
          <a:prstGeom prst="rect">
            <a:avLst/>
          </a:prstGeom>
          <a:effectLst/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862C5D0A-21A4-9A43-B1F0-C20C547D2DAA}"/>
              </a:ext>
            </a:extLst>
          </p:cNvPr>
          <p:cNvSpPr txBox="1">
            <a:spLocks/>
          </p:cNvSpPr>
          <p:nvPr/>
        </p:nvSpPr>
        <p:spPr>
          <a:xfrm>
            <a:off x="4482603" y="1542260"/>
            <a:ext cx="1454905" cy="104854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+mn-lt"/>
              </a:rPr>
              <a:t>All needed tapes are on the same LSM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2DB0AB0-C718-C243-9F7A-CD6A9509EA04}"/>
              </a:ext>
            </a:extLst>
          </p:cNvPr>
          <p:cNvSpPr txBox="1">
            <a:spLocks/>
          </p:cNvSpPr>
          <p:nvPr/>
        </p:nvSpPr>
        <p:spPr>
          <a:xfrm>
            <a:off x="4472734" y="2677119"/>
            <a:ext cx="2021912" cy="46232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+mn-lt"/>
              </a:rPr>
              <a:t>Only 2 robots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EF39265-A069-7743-B08A-2EEAC325B15F}"/>
              </a:ext>
            </a:extLst>
          </p:cNvPr>
          <p:cNvSpPr txBox="1">
            <a:spLocks/>
          </p:cNvSpPr>
          <p:nvPr/>
        </p:nvSpPr>
        <p:spPr>
          <a:xfrm>
            <a:off x="1386560" y="830847"/>
            <a:ext cx="2039906" cy="2733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Oracle SL8500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F17BA3-4F43-E942-A91E-CCEF4E5B7526}"/>
              </a:ext>
            </a:extLst>
          </p:cNvPr>
          <p:cNvSpPr txBox="1">
            <a:spLocks/>
          </p:cNvSpPr>
          <p:nvPr/>
        </p:nvSpPr>
        <p:spPr>
          <a:xfrm>
            <a:off x="7035520" y="830847"/>
            <a:ext cx="2039906" cy="2733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IBM TS4500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27980D-50C2-0F4B-9FD4-2A305E62FB07}"/>
              </a:ext>
            </a:extLst>
          </p:cNvPr>
          <p:cNvSpPr/>
          <p:nvPr/>
        </p:nvSpPr>
        <p:spPr>
          <a:xfrm>
            <a:off x="6817360" y="1351280"/>
            <a:ext cx="5120640" cy="3749040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052AB012-ACD0-1B44-8BED-D14711D907B8}"/>
              </a:ext>
            </a:extLst>
          </p:cNvPr>
          <p:cNvSpPr txBox="1">
            <a:spLocks/>
          </p:cNvSpPr>
          <p:nvPr/>
        </p:nvSpPr>
        <p:spPr>
          <a:xfrm>
            <a:off x="8671504" y="2699635"/>
            <a:ext cx="2135875" cy="3717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+mn-lt"/>
              </a:rPr>
              <a:t>2 Accessors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14EF121-EFDC-B74B-995E-4009C62A9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886" y="1918245"/>
            <a:ext cx="355621" cy="368600"/>
          </a:xfrm>
          <a:prstGeom prst="rect">
            <a:avLst/>
          </a:prstGeom>
          <a:effectLst>
            <a:glow rad="228600">
              <a:srgbClr val="FFC000">
                <a:alpha val="40000"/>
              </a:srgb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29F917-59CF-094E-A7AE-CAC833BCB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3032" y="1705091"/>
            <a:ext cx="508000" cy="1574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1A1EA6-F1C7-C84E-8F55-6FDDABC58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0391" y="3260301"/>
            <a:ext cx="241300" cy="533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0A05D1-0040-6F4C-86E8-09CE5C2AE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0391" y="3774111"/>
            <a:ext cx="241300" cy="533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17BB7E-CD95-5040-9516-0823416CE8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0391" y="4301701"/>
            <a:ext cx="241300" cy="533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AB0E3E-B799-BA4B-8C53-AC5F50EF4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3032" y="1869933"/>
            <a:ext cx="609600" cy="1079500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AE2AF1F9-739F-144B-9C04-AC8FD0803D5A}"/>
              </a:ext>
            </a:extLst>
          </p:cNvPr>
          <p:cNvSpPr txBox="1">
            <a:spLocks/>
          </p:cNvSpPr>
          <p:nvPr/>
        </p:nvSpPr>
        <p:spPr>
          <a:xfrm>
            <a:off x="8607197" y="3607828"/>
            <a:ext cx="2135875" cy="3717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F1A527"/>
                </a:solidFill>
                <a:latin typeface="+mn-lt"/>
              </a:rPr>
              <a:t>About the same!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9B7E79-2CBA-954A-8334-5EA50C214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949" y="1918245"/>
            <a:ext cx="355621" cy="368600"/>
          </a:xfrm>
          <a:prstGeom prst="rect">
            <a:avLst/>
          </a:prstGeom>
          <a:effectLst>
            <a:glow rad="228600">
              <a:srgbClr val="FFC000">
                <a:alpha val="40000"/>
              </a:srgbClr>
            </a:glo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91CFA66-9FD6-7B4F-851E-B0F6E159D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18" y="2123891"/>
            <a:ext cx="355621" cy="368600"/>
          </a:xfrm>
          <a:prstGeom prst="rect">
            <a:avLst/>
          </a:prstGeom>
          <a:effectLst>
            <a:glow rad="228600">
              <a:srgbClr val="FFC000">
                <a:alpha val="40000"/>
              </a:srgbClr>
            </a:glo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409EC5D-B588-244E-94D2-330A6765A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210" y="2083486"/>
            <a:ext cx="355621" cy="368600"/>
          </a:xfrm>
          <a:prstGeom prst="rect">
            <a:avLst/>
          </a:prstGeom>
          <a:effectLst>
            <a:glow rad="228600">
              <a:srgbClr val="FFC000">
                <a:alpha val="40000"/>
              </a:srgbClr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6000C1-6625-0E4B-936F-BA0BA475C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849" y="1712600"/>
            <a:ext cx="255514" cy="7798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7454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953 0 " pathEditMode="relative" ptsTypes="AA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1953 -1.85185E-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31953 -3.7037E-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31953 -3.7037E-6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953 0 " pathEditMode="relative" ptsTypes="AA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29" grpId="0"/>
      <p:bldP spid="30" grpId="0" animBg="1"/>
      <p:bldP spid="64" grpId="0"/>
      <p:bldP spid="5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45E0B-DC34-4B44-BBBB-619D4932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Robots vs accessor – possible scenarios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1E0B9-DDF3-694E-A512-6FC2D60B5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162251-680B-6A49-A106-0B48E9E7F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88" y="1078343"/>
            <a:ext cx="4082045" cy="44642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EBBBBE-4612-4447-A8DB-A50D6F148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740" y="1712600"/>
            <a:ext cx="255514" cy="779891"/>
          </a:xfrm>
          <a:prstGeom prst="rect">
            <a:avLst/>
          </a:prstGeom>
          <a:effectLst/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862C5D0A-21A4-9A43-B1F0-C20C547D2DAA}"/>
              </a:ext>
            </a:extLst>
          </p:cNvPr>
          <p:cNvSpPr txBox="1">
            <a:spLocks/>
          </p:cNvSpPr>
          <p:nvPr/>
        </p:nvSpPr>
        <p:spPr>
          <a:xfrm>
            <a:off x="4482603" y="1542260"/>
            <a:ext cx="1454905" cy="7445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+mn-lt"/>
              </a:rPr>
              <a:t>All tapes are on Tier-0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EF39265-A069-7743-B08A-2EEAC325B15F}"/>
              </a:ext>
            </a:extLst>
          </p:cNvPr>
          <p:cNvSpPr txBox="1">
            <a:spLocks/>
          </p:cNvSpPr>
          <p:nvPr/>
        </p:nvSpPr>
        <p:spPr>
          <a:xfrm>
            <a:off x="1386560" y="830847"/>
            <a:ext cx="2039906" cy="2733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Oracle SL8500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F17BA3-4F43-E942-A91E-CCEF4E5B7526}"/>
              </a:ext>
            </a:extLst>
          </p:cNvPr>
          <p:cNvSpPr txBox="1">
            <a:spLocks/>
          </p:cNvSpPr>
          <p:nvPr/>
        </p:nvSpPr>
        <p:spPr>
          <a:xfrm>
            <a:off x="7035520" y="830847"/>
            <a:ext cx="2039906" cy="2733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IBM TS4500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052AB012-ACD0-1B44-8BED-D14711D907B8}"/>
              </a:ext>
            </a:extLst>
          </p:cNvPr>
          <p:cNvSpPr txBox="1">
            <a:spLocks/>
          </p:cNvSpPr>
          <p:nvPr/>
        </p:nvSpPr>
        <p:spPr>
          <a:xfrm>
            <a:off x="8998703" y="3344982"/>
            <a:ext cx="1378101" cy="78860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+mn-lt"/>
              </a:rPr>
              <a:t>&lt;40 % Full, all Tier-0 and Tier-1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14EF121-EFDC-B74B-995E-4009C62A9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886" y="1918245"/>
            <a:ext cx="355621" cy="368600"/>
          </a:xfrm>
          <a:prstGeom prst="rect">
            <a:avLst/>
          </a:prstGeom>
          <a:effectLst>
            <a:glow rad="228600">
              <a:srgbClr val="FFC000">
                <a:alpha val="40000"/>
              </a:srgbClr>
            </a:glow>
          </a:effectLst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AE2AF1F9-739F-144B-9C04-AC8FD0803D5A}"/>
              </a:ext>
            </a:extLst>
          </p:cNvPr>
          <p:cNvSpPr txBox="1">
            <a:spLocks/>
          </p:cNvSpPr>
          <p:nvPr/>
        </p:nvSpPr>
        <p:spPr>
          <a:xfrm>
            <a:off x="10486458" y="3398281"/>
            <a:ext cx="1067938" cy="3717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F1A527"/>
                </a:solidFill>
                <a:latin typeface="+mn-lt"/>
              </a:rPr>
              <a:t>Faster!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9B7E79-2CBA-954A-8334-5EA50C214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949" y="1918245"/>
            <a:ext cx="355621" cy="368600"/>
          </a:xfrm>
          <a:prstGeom prst="rect">
            <a:avLst/>
          </a:prstGeom>
          <a:effectLst>
            <a:glow rad="228600">
              <a:srgbClr val="FFC000">
                <a:alpha val="40000"/>
              </a:srgbClr>
            </a:glo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91CFA66-9FD6-7B4F-851E-B0F6E159D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873" y="3393651"/>
            <a:ext cx="355621" cy="368600"/>
          </a:xfrm>
          <a:prstGeom prst="rect">
            <a:avLst/>
          </a:prstGeom>
          <a:effectLst>
            <a:glow rad="228600">
              <a:srgbClr val="FFC000">
                <a:alpha val="40000"/>
              </a:srgbClr>
            </a:glo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409EC5D-B588-244E-94D2-330A6765A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231" y="2765133"/>
            <a:ext cx="355621" cy="368600"/>
          </a:xfrm>
          <a:prstGeom prst="rect">
            <a:avLst/>
          </a:prstGeom>
          <a:effectLst>
            <a:glow rad="228600">
              <a:srgbClr val="FFC000">
                <a:alpha val="40000"/>
              </a:srgbClr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D9B045-1429-F944-80A5-0D5B04935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680" y="1296696"/>
            <a:ext cx="2360369" cy="4334518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6FE7D90-A5F6-9545-B008-5535CADB43E6}"/>
              </a:ext>
            </a:extLst>
          </p:cNvPr>
          <p:cNvSpPr txBox="1">
            <a:spLocks/>
          </p:cNvSpPr>
          <p:nvPr/>
        </p:nvSpPr>
        <p:spPr>
          <a:xfrm>
            <a:off x="9430994" y="1984450"/>
            <a:ext cx="2743693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Tier-0 High Performance </a:t>
            </a:r>
          </a:p>
        </p:txBody>
      </p:sp>
      <p:cxnSp>
        <p:nvCxnSpPr>
          <p:cNvPr id="33" name="Straight Connector 16">
            <a:extLst>
              <a:ext uri="{FF2B5EF4-FFF2-40B4-BE49-F238E27FC236}">
                <a16:creationId xmlns:a16="http://schemas.microsoft.com/office/drawing/2014/main" id="{E0964092-B8E9-7A4A-8498-9DBF6FFAE54D}"/>
              </a:ext>
            </a:extLst>
          </p:cNvPr>
          <p:cNvCxnSpPr>
            <a:cxnSpLocks/>
          </p:cNvCxnSpPr>
          <p:nvPr/>
        </p:nvCxnSpPr>
        <p:spPr>
          <a:xfrm flipH="1">
            <a:off x="7101387" y="2199869"/>
            <a:ext cx="2329607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1">
            <a:extLst>
              <a:ext uri="{FF2B5EF4-FFF2-40B4-BE49-F238E27FC236}">
                <a16:creationId xmlns:a16="http://schemas.microsoft.com/office/drawing/2014/main" id="{37C4E419-728B-6141-88FB-7B41FEAF770C}"/>
              </a:ext>
            </a:extLst>
          </p:cNvPr>
          <p:cNvSpPr txBox="1">
            <a:spLocks/>
          </p:cNvSpPr>
          <p:nvPr/>
        </p:nvSpPr>
        <p:spPr>
          <a:xfrm>
            <a:off x="9687754" y="2991631"/>
            <a:ext cx="2107109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04DBF6"/>
                </a:solidFill>
                <a:latin typeface="+mn-lt"/>
              </a:rPr>
              <a:t>High Density slots</a:t>
            </a:r>
          </a:p>
        </p:txBody>
      </p:sp>
      <p:cxnSp>
        <p:nvCxnSpPr>
          <p:cNvPr id="37" name="Straight Connector 16">
            <a:extLst>
              <a:ext uri="{FF2B5EF4-FFF2-40B4-BE49-F238E27FC236}">
                <a16:creationId xmlns:a16="http://schemas.microsoft.com/office/drawing/2014/main" id="{5631F574-8078-D840-B4A7-1136735F669A}"/>
              </a:ext>
            </a:extLst>
          </p:cNvPr>
          <p:cNvCxnSpPr>
            <a:cxnSpLocks/>
          </p:cNvCxnSpPr>
          <p:nvPr/>
        </p:nvCxnSpPr>
        <p:spPr>
          <a:xfrm flipH="1">
            <a:off x="8521727" y="3133733"/>
            <a:ext cx="1107397" cy="0"/>
          </a:xfrm>
          <a:prstGeom prst="straightConnector1">
            <a:avLst/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5D878EC2-FD32-B144-95EA-95F2898334C6}"/>
              </a:ext>
            </a:extLst>
          </p:cNvPr>
          <p:cNvSpPr txBox="1">
            <a:spLocks/>
          </p:cNvSpPr>
          <p:nvPr/>
        </p:nvSpPr>
        <p:spPr>
          <a:xfrm>
            <a:off x="8998703" y="4333904"/>
            <a:ext cx="1394045" cy="7994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+mn-lt"/>
              </a:rPr>
              <a:t>~60 % Full, 20% tapes in Tier -2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4F0DA3B-44A0-D24D-87D3-8A96AD522ED1}"/>
              </a:ext>
            </a:extLst>
          </p:cNvPr>
          <p:cNvSpPr txBox="1">
            <a:spLocks/>
          </p:cNvSpPr>
          <p:nvPr/>
        </p:nvSpPr>
        <p:spPr>
          <a:xfrm>
            <a:off x="10486458" y="4593000"/>
            <a:ext cx="1674861" cy="3717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F1A527"/>
                </a:solidFill>
                <a:latin typeface="+mn-lt"/>
              </a:rPr>
              <a:t>Expect slower!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88FBECB-6C8C-4B4E-8194-0F7BFA806733}"/>
              </a:ext>
            </a:extLst>
          </p:cNvPr>
          <p:cNvSpPr txBox="1">
            <a:spLocks/>
          </p:cNvSpPr>
          <p:nvPr/>
        </p:nvSpPr>
        <p:spPr>
          <a:xfrm>
            <a:off x="8998662" y="5262607"/>
            <a:ext cx="1506033" cy="85371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+mn-lt"/>
              </a:rPr>
              <a:t>&gt; 60 % Full,</a:t>
            </a:r>
          </a:p>
          <a:p>
            <a:r>
              <a:rPr lang="en-US" sz="1800" b="0" dirty="0">
                <a:latin typeface="+mn-lt"/>
              </a:rPr>
              <a:t>Tier-3 and 4 are used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0A9B8A3-8330-A34C-90E4-6F473AC68F2C}"/>
              </a:ext>
            </a:extLst>
          </p:cNvPr>
          <p:cNvSpPr txBox="1">
            <a:spLocks/>
          </p:cNvSpPr>
          <p:nvPr/>
        </p:nvSpPr>
        <p:spPr>
          <a:xfrm>
            <a:off x="10504695" y="5281726"/>
            <a:ext cx="1638385" cy="63690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F1A527"/>
                </a:solidFill>
                <a:latin typeface="+mn-lt"/>
              </a:rPr>
              <a:t>Expect much slower!</a:t>
            </a:r>
          </a:p>
        </p:txBody>
      </p:sp>
    </p:spTree>
    <p:extLst>
      <p:ext uri="{BB962C8B-B14F-4D97-AF65-F5344CB8AC3E}">
        <p14:creationId xmlns:p14="http://schemas.microsoft.com/office/powerpoint/2010/main" val="397980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64" grpId="0"/>
      <p:bldP spid="52" grpId="0"/>
      <p:bldP spid="24" grpId="0"/>
      <p:bldP spid="36" grpId="0"/>
      <p:bldP spid="38" grpId="0"/>
      <p:bldP spid="39" grpId="0"/>
      <p:bldP spid="40" grpId="0"/>
      <p:bldP spid="4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CF237-79B7-0A41-9EA8-F0920C3B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 + read: SL8500+LTO7 vs TS4500+JD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5E397-0B4E-F04A-98DF-5F0C79D91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07D29D-BD5F-D84D-8C40-095C736019AA}"/>
              </a:ext>
            </a:extLst>
          </p:cNvPr>
          <p:cNvSpPr txBox="1">
            <a:spLocks/>
          </p:cNvSpPr>
          <p:nvPr/>
        </p:nvSpPr>
        <p:spPr>
          <a:xfrm>
            <a:off x="666457" y="1563102"/>
            <a:ext cx="2816270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Read 1 GB (1</a:t>
            </a:r>
            <a:r>
              <a:rPr lang="en-US" sz="2400" b="0" baseline="30000" dirty="0">
                <a:latin typeface="+mn-lt"/>
              </a:rPr>
              <a:t>st</a:t>
            </a:r>
            <a:r>
              <a:rPr lang="en-US" sz="2400" b="0" dirty="0">
                <a:latin typeface="+mn-lt"/>
              </a:rPr>
              <a:t> file)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3A79F6-E814-DE4C-9A29-B5FDCA7B6F95}"/>
              </a:ext>
            </a:extLst>
          </p:cNvPr>
          <p:cNvSpPr txBox="1">
            <a:spLocks/>
          </p:cNvSpPr>
          <p:nvPr/>
        </p:nvSpPr>
        <p:spPr>
          <a:xfrm>
            <a:off x="945317" y="1963483"/>
            <a:ext cx="4327187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SL8500  (Tier-0): 34 sec </a:t>
            </a:r>
            <a:r>
              <a:rPr lang="en-US" sz="1400" b="0" dirty="0">
                <a:latin typeface="+mn-lt"/>
              </a:rPr>
              <a:t>(2,0,26,2,1 -&gt; 2,0,1,3)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DE3A0E-31C5-FB4C-A482-3BA91AC1D294}"/>
              </a:ext>
            </a:extLst>
          </p:cNvPr>
          <p:cNvSpPr txBox="1">
            <a:spLocks/>
          </p:cNvSpPr>
          <p:nvPr/>
        </p:nvSpPr>
        <p:spPr>
          <a:xfrm>
            <a:off x="984229" y="2247687"/>
            <a:ext cx="4327187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TS4500</a:t>
            </a:r>
            <a:r>
              <a:rPr lang="en-US" sz="2000" b="0" dirty="0">
                <a:latin typeface="+mn-lt"/>
                <a:sym typeface="Wingdings" pitchFamily="2" charset="2"/>
              </a:rPr>
              <a:t> (Tier-0): 27 sec</a:t>
            </a:r>
            <a:endParaRPr lang="en-US" sz="1400" b="0" dirty="0">
              <a:latin typeface="+mn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680EF2E-A690-8141-B8E5-A49120B53A98}"/>
              </a:ext>
            </a:extLst>
          </p:cNvPr>
          <p:cNvSpPr txBox="1">
            <a:spLocks/>
          </p:cNvSpPr>
          <p:nvPr/>
        </p:nvSpPr>
        <p:spPr>
          <a:xfrm>
            <a:off x="984229" y="2531891"/>
            <a:ext cx="4327187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TS4500</a:t>
            </a:r>
            <a:r>
              <a:rPr lang="en-US" sz="2000" b="0" dirty="0">
                <a:latin typeface="+mn-lt"/>
                <a:sym typeface="Wingdings" pitchFamily="2" charset="2"/>
              </a:rPr>
              <a:t> (Tier-4): 54 sec</a:t>
            </a:r>
            <a:endParaRPr lang="en-US" sz="1400" b="0" dirty="0">
              <a:latin typeface="+mn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03D1228-EEFA-F540-9AF6-CB7E15B968DE}"/>
              </a:ext>
            </a:extLst>
          </p:cNvPr>
          <p:cNvSpPr txBox="1">
            <a:spLocks/>
          </p:cNvSpPr>
          <p:nvPr/>
        </p:nvSpPr>
        <p:spPr>
          <a:xfrm>
            <a:off x="666457" y="707428"/>
            <a:ext cx="2816270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LTO-7: 300 MB/s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42B5FC-807B-0845-9690-484E935588B9}"/>
              </a:ext>
            </a:extLst>
          </p:cNvPr>
          <p:cNvSpPr txBox="1">
            <a:spLocks/>
          </p:cNvSpPr>
          <p:nvPr/>
        </p:nvSpPr>
        <p:spPr>
          <a:xfrm>
            <a:off x="666457" y="1032836"/>
            <a:ext cx="3759628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TS1150 + JD: 360 MB/s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E4F3ABC-AE30-C84E-A236-EAF29105F54D}"/>
              </a:ext>
            </a:extLst>
          </p:cNvPr>
          <p:cNvSpPr txBox="1">
            <a:spLocks/>
          </p:cNvSpPr>
          <p:nvPr/>
        </p:nvSpPr>
        <p:spPr>
          <a:xfrm>
            <a:off x="627545" y="3118808"/>
            <a:ext cx="2816270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Read 10 GB (1</a:t>
            </a:r>
            <a:r>
              <a:rPr lang="en-US" sz="2400" b="0" baseline="30000" dirty="0">
                <a:latin typeface="+mn-lt"/>
              </a:rPr>
              <a:t>st</a:t>
            </a:r>
            <a:r>
              <a:rPr lang="en-US" sz="2400" b="0" dirty="0">
                <a:latin typeface="+mn-lt"/>
              </a:rPr>
              <a:t> file)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EA36A8-3F37-A043-85A1-9C080E2AF23A}"/>
              </a:ext>
            </a:extLst>
          </p:cNvPr>
          <p:cNvSpPr txBox="1">
            <a:spLocks/>
          </p:cNvSpPr>
          <p:nvPr/>
        </p:nvSpPr>
        <p:spPr>
          <a:xfrm>
            <a:off x="906405" y="3519189"/>
            <a:ext cx="4327187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SL8500  (Tier-0): 1 min 24 sec</a:t>
            </a:r>
            <a:endParaRPr lang="en-US" sz="1400" b="0" dirty="0">
              <a:latin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E755B41-495A-DA41-931F-342170B94AC2}"/>
              </a:ext>
            </a:extLst>
          </p:cNvPr>
          <p:cNvSpPr txBox="1">
            <a:spLocks/>
          </p:cNvSpPr>
          <p:nvPr/>
        </p:nvSpPr>
        <p:spPr>
          <a:xfrm>
            <a:off x="945317" y="3803393"/>
            <a:ext cx="4327187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TS4500</a:t>
            </a:r>
            <a:r>
              <a:rPr lang="en-US" sz="2000" b="0" dirty="0">
                <a:latin typeface="+mn-lt"/>
                <a:sym typeface="Wingdings" pitchFamily="2" charset="2"/>
              </a:rPr>
              <a:t> (Tier-0): 1 min 17 sec</a:t>
            </a:r>
            <a:endParaRPr lang="en-US" sz="1400" b="0" dirty="0">
              <a:latin typeface="+mn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1437B53-3726-984F-9B28-28A7E987AF64}"/>
              </a:ext>
            </a:extLst>
          </p:cNvPr>
          <p:cNvSpPr txBox="1">
            <a:spLocks/>
          </p:cNvSpPr>
          <p:nvPr/>
        </p:nvSpPr>
        <p:spPr>
          <a:xfrm>
            <a:off x="945317" y="4087597"/>
            <a:ext cx="4327187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TS4500</a:t>
            </a:r>
            <a:r>
              <a:rPr lang="en-US" sz="2000" b="0" dirty="0">
                <a:latin typeface="+mn-lt"/>
                <a:sym typeface="Wingdings" pitchFamily="2" charset="2"/>
              </a:rPr>
              <a:t> (Tier-4): 1 min 33 sec</a:t>
            </a:r>
            <a:endParaRPr lang="en-US" sz="1400" b="0" dirty="0">
              <a:latin typeface="+mn-lt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4CEB8-8953-224C-87E7-FF64D82058D0}"/>
              </a:ext>
            </a:extLst>
          </p:cNvPr>
          <p:cNvSpPr txBox="1">
            <a:spLocks/>
          </p:cNvSpPr>
          <p:nvPr/>
        </p:nvSpPr>
        <p:spPr>
          <a:xfrm>
            <a:off x="3482727" y="2287930"/>
            <a:ext cx="1067938" cy="3717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F1A527"/>
                </a:solidFill>
                <a:latin typeface="+mn-lt"/>
              </a:rPr>
              <a:t>Faster!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D237B56-E659-B947-B025-D04AFCBA6BD0}"/>
              </a:ext>
            </a:extLst>
          </p:cNvPr>
          <p:cNvSpPr txBox="1">
            <a:spLocks/>
          </p:cNvSpPr>
          <p:nvPr/>
        </p:nvSpPr>
        <p:spPr>
          <a:xfrm>
            <a:off x="3470358" y="2563743"/>
            <a:ext cx="2697360" cy="63116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F1A527"/>
                </a:solidFill>
                <a:latin typeface="+mn-lt"/>
              </a:rPr>
              <a:t>Slower! (27 secs to move a tape out of Tier-4)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572BA66-5BF4-CA44-92DF-3FAE57DCFE36}"/>
              </a:ext>
            </a:extLst>
          </p:cNvPr>
          <p:cNvSpPr txBox="1">
            <a:spLocks/>
          </p:cNvSpPr>
          <p:nvPr/>
        </p:nvSpPr>
        <p:spPr>
          <a:xfrm>
            <a:off x="4102487" y="3858929"/>
            <a:ext cx="1067938" cy="3717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F1A527"/>
                </a:solidFill>
                <a:latin typeface="+mn-lt"/>
              </a:rPr>
              <a:t>Faster!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E17563A-4628-C142-8215-A8DCE8D20217}"/>
              </a:ext>
            </a:extLst>
          </p:cNvPr>
          <p:cNvSpPr txBox="1">
            <a:spLocks/>
          </p:cNvSpPr>
          <p:nvPr/>
        </p:nvSpPr>
        <p:spPr>
          <a:xfrm>
            <a:off x="4090119" y="4134742"/>
            <a:ext cx="1067938" cy="3717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F1A527"/>
                </a:solidFill>
                <a:latin typeface="+mn-lt"/>
              </a:rPr>
              <a:t>Slower!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DD73829-7A9C-BE4E-8BE2-6CC1C8786219}"/>
              </a:ext>
            </a:extLst>
          </p:cNvPr>
          <p:cNvSpPr txBox="1">
            <a:spLocks/>
          </p:cNvSpPr>
          <p:nvPr/>
        </p:nvSpPr>
        <p:spPr>
          <a:xfrm>
            <a:off x="6558072" y="1563102"/>
            <a:ext cx="5473061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TS4500 Read 3 tapes from Tier-4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F704C8B-CC0E-7B4E-B5AD-3E7B3D3D3519}"/>
              </a:ext>
            </a:extLst>
          </p:cNvPr>
          <p:cNvSpPr txBox="1">
            <a:spLocks/>
          </p:cNvSpPr>
          <p:nvPr/>
        </p:nvSpPr>
        <p:spPr>
          <a:xfrm>
            <a:off x="6836933" y="1963483"/>
            <a:ext cx="4327187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1 G  (Tier-4): 54 sec</a:t>
            </a:r>
            <a:endParaRPr lang="en-US" sz="1400" b="0" dirty="0">
              <a:latin typeface="+mn-lt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7D8976A8-23BB-364D-A5DD-EE0B6E56402E}"/>
              </a:ext>
            </a:extLst>
          </p:cNvPr>
          <p:cNvSpPr txBox="1">
            <a:spLocks/>
          </p:cNvSpPr>
          <p:nvPr/>
        </p:nvSpPr>
        <p:spPr>
          <a:xfrm>
            <a:off x="6761076" y="2247687"/>
            <a:ext cx="4327187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10 G</a:t>
            </a:r>
            <a:r>
              <a:rPr lang="en-US" sz="2000" b="0" dirty="0">
                <a:latin typeface="+mn-lt"/>
                <a:sym typeface="Wingdings" pitchFamily="2" charset="2"/>
              </a:rPr>
              <a:t> (Tier-4): 1 min 33 sec</a:t>
            </a:r>
            <a:endParaRPr lang="en-US" sz="1400" b="0" dirty="0">
              <a:latin typeface="+mn-lt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57E45FB-A5D8-494A-A85D-5ECDCCE40E9A}"/>
              </a:ext>
            </a:extLst>
          </p:cNvPr>
          <p:cNvSpPr txBox="1">
            <a:spLocks/>
          </p:cNvSpPr>
          <p:nvPr/>
        </p:nvSpPr>
        <p:spPr>
          <a:xfrm>
            <a:off x="6894317" y="2531891"/>
            <a:ext cx="4327187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</a:rPr>
              <a:t>1 G</a:t>
            </a:r>
            <a:r>
              <a:rPr lang="en-US" sz="2000" b="0" dirty="0">
                <a:latin typeface="+mn-lt"/>
                <a:sym typeface="Wingdings" pitchFamily="2" charset="2"/>
              </a:rPr>
              <a:t> (Tier-4): 1 min 23 sec</a:t>
            </a:r>
            <a:endParaRPr lang="en-US" sz="1400" b="0" dirty="0">
              <a:latin typeface="+mn-lt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CDE321B-5EB2-DC41-861A-23F9695BA116}"/>
              </a:ext>
            </a:extLst>
          </p:cNvPr>
          <p:cNvSpPr txBox="1">
            <a:spLocks/>
          </p:cNvSpPr>
          <p:nvPr/>
        </p:nvSpPr>
        <p:spPr>
          <a:xfrm>
            <a:off x="9660906" y="2012117"/>
            <a:ext cx="1067938" cy="3717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F1A527"/>
                </a:solidFill>
                <a:latin typeface="+mn-lt"/>
              </a:rPr>
              <a:t>1st tape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3CA3168-491C-A94A-B95D-8C72FC8AA59B}"/>
              </a:ext>
            </a:extLst>
          </p:cNvPr>
          <p:cNvSpPr txBox="1">
            <a:spLocks/>
          </p:cNvSpPr>
          <p:nvPr/>
        </p:nvSpPr>
        <p:spPr>
          <a:xfrm>
            <a:off x="9660907" y="2297384"/>
            <a:ext cx="2370226" cy="3717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F1A527"/>
                </a:solidFill>
                <a:latin typeface="+mn-lt"/>
              </a:rPr>
              <a:t>2nd tape Larger file!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1051533-791A-EB42-A7B3-25DA657877EF}"/>
              </a:ext>
            </a:extLst>
          </p:cNvPr>
          <p:cNvSpPr txBox="1">
            <a:spLocks/>
          </p:cNvSpPr>
          <p:nvPr/>
        </p:nvSpPr>
        <p:spPr>
          <a:xfrm>
            <a:off x="9660906" y="2581588"/>
            <a:ext cx="2531094" cy="3717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F1A527"/>
                </a:solidFill>
                <a:latin typeface="+mn-lt"/>
              </a:rPr>
              <a:t>3rd tape, slowing down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B1D5A3-EAEB-1742-BCCC-893ABE678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737" y="3194905"/>
            <a:ext cx="1592554" cy="2554722"/>
          </a:xfrm>
          <a:prstGeom prst="rect">
            <a:avLst/>
          </a:prstGeom>
        </p:spPr>
      </p:pic>
      <p:cxnSp>
        <p:nvCxnSpPr>
          <p:cNvPr id="40" name="Straight Connector 23">
            <a:extLst>
              <a:ext uri="{FF2B5EF4-FFF2-40B4-BE49-F238E27FC236}">
                <a16:creationId xmlns:a16="http://schemas.microsoft.com/office/drawing/2014/main" id="{46F1D030-317E-C644-9CB7-10CD9F631652}"/>
              </a:ext>
            </a:extLst>
          </p:cNvPr>
          <p:cNvCxnSpPr>
            <a:cxnSpLocks/>
          </p:cNvCxnSpPr>
          <p:nvPr/>
        </p:nvCxnSpPr>
        <p:spPr>
          <a:xfrm rot="10800000">
            <a:off x="8589019" y="5054084"/>
            <a:ext cx="551461" cy="173955"/>
          </a:xfrm>
          <a:prstGeom prst="bentConnector3">
            <a:avLst>
              <a:gd name="adj1" fmla="val -1587"/>
            </a:avLst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23">
            <a:extLst>
              <a:ext uri="{FF2B5EF4-FFF2-40B4-BE49-F238E27FC236}">
                <a16:creationId xmlns:a16="http://schemas.microsoft.com/office/drawing/2014/main" id="{441E3B6C-BD98-9649-8CED-2F39396E16EF}"/>
              </a:ext>
            </a:extLst>
          </p:cNvPr>
          <p:cNvCxnSpPr>
            <a:cxnSpLocks/>
          </p:cNvCxnSpPr>
          <p:nvPr/>
        </p:nvCxnSpPr>
        <p:spPr>
          <a:xfrm rot="10800000">
            <a:off x="8553228" y="4729584"/>
            <a:ext cx="587253" cy="324498"/>
          </a:xfrm>
          <a:prstGeom prst="bentConnector3">
            <a:avLst>
              <a:gd name="adj1" fmla="val -172"/>
            </a:avLst>
          </a:prstGeom>
          <a:ln w="19050"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1">
            <a:extLst>
              <a:ext uri="{FF2B5EF4-FFF2-40B4-BE49-F238E27FC236}">
                <a16:creationId xmlns:a16="http://schemas.microsoft.com/office/drawing/2014/main" id="{146775E8-4E04-F64B-A4C2-A8B72F10DF95}"/>
              </a:ext>
            </a:extLst>
          </p:cNvPr>
          <p:cNvSpPr txBox="1">
            <a:spLocks/>
          </p:cNvSpPr>
          <p:nvPr/>
        </p:nvSpPr>
        <p:spPr>
          <a:xfrm>
            <a:off x="8705106" y="5241577"/>
            <a:ext cx="1150094" cy="6918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 dirty="0">
                <a:solidFill>
                  <a:srgbClr val="04DBF6"/>
                </a:solidFill>
                <a:latin typeface="+mn-lt"/>
              </a:rPr>
              <a:t>Dual grabber, can grab 2 tapes </a:t>
            </a:r>
          </a:p>
        </p:txBody>
      </p:sp>
    </p:spTree>
    <p:extLst>
      <p:ext uri="{BB962C8B-B14F-4D97-AF65-F5344CB8AC3E}">
        <p14:creationId xmlns:p14="http://schemas.microsoft.com/office/powerpoint/2010/main" val="159768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2" grpId="0"/>
      <p:bldP spid="27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E7AAA-2DF4-AE47-AC0D-2CB557A3F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Tape mount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FC142-1600-A94A-A345-23400609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3DF5CA-2381-F146-B21D-377FDB229DED}"/>
              </a:ext>
            </a:extLst>
          </p:cNvPr>
          <p:cNvSpPr txBox="1">
            <a:spLocks/>
          </p:cNvSpPr>
          <p:nvPr/>
        </p:nvSpPr>
        <p:spPr>
          <a:xfrm>
            <a:off x="685800" y="886722"/>
            <a:ext cx="6028765" cy="70899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TS4500 Tier-0 vs SL8500 same LSM</a:t>
            </a:r>
          </a:p>
          <a:p>
            <a:r>
              <a:rPr lang="en-US" sz="2400" b="0" dirty="0">
                <a:latin typeface="+mn-lt"/>
              </a:rPr>
              <a:t>TS4500 is ~7 sec  faster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669373-C333-C64E-83B4-975ED1869A5C}"/>
              </a:ext>
            </a:extLst>
          </p:cNvPr>
          <p:cNvSpPr txBox="1">
            <a:spLocks/>
          </p:cNvSpPr>
          <p:nvPr/>
        </p:nvSpPr>
        <p:spPr>
          <a:xfrm>
            <a:off x="683593" y="1703128"/>
            <a:ext cx="10260874" cy="81657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TS4500 Tier-4 (+27 sec) vs SL8500 across 4 LSM (+25 sec)</a:t>
            </a:r>
          </a:p>
          <a:p>
            <a:r>
              <a:rPr lang="en-US" sz="2400" b="0" dirty="0">
                <a:latin typeface="+mn-lt"/>
              </a:rPr>
              <a:t>SL8500 is ~2 sec  faster (assume SAME)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7EF51A-BF36-A44E-BDB4-E5772255D04B}"/>
              </a:ext>
            </a:extLst>
          </p:cNvPr>
          <p:cNvSpPr txBox="1">
            <a:spLocks/>
          </p:cNvSpPr>
          <p:nvPr/>
        </p:nvSpPr>
        <p:spPr>
          <a:xfrm>
            <a:off x="685800" y="2557013"/>
            <a:ext cx="4460965" cy="81657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There are 4 LSM  in SL8500</a:t>
            </a:r>
          </a:p>
          <a:p>
            <a:r>
              <a:rPr lang="en-US" sz="2400" b="0" dirty="0">
                <a:latin typeface="+mn-lt"/>
              </a:rPr>
              <a:t>There are 4 Tiers in TS4500 (HD)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7C41B6-5B0C-8A44-B678-AC60A9AA576A}"/>
              </a:ext>
            </a:extLst>
          </p:cNvPr>
          <p:cNvSpPr txBox="1">
            <a:spLocks/>
          </p:cNvSpPr>
          <p:nvPr/>
        </p:nvSpPr>
        <p:spPr>
          <a:xfrm>
            <a:off x="683594" y="3714755"/>
            <a:ext cx="11345332" cy="87035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However, when the library is near full, TS4500 need to find room to swap the tapes out.</a:t>
            </a:r>
          </a:p>
          <a:p>
            <a:r>
              <a:rPr lang="en-US" sz="2400" b="0" dirty="0">
                <a:latin typeface="+mn-lt"/>
              </a:rPr>
              <a:t>This might be very time consuming.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F6FC5B-F18C-E44A-950B-CD5D6E4EC5D7}"/>
              </a:ext>
            </a:extLst>
          </p:cNvPr>
          <p:cNvSpPr txBox="1">
            <a:spLocks/>
          </p:cNvSpPr>
          <p:nvPr/>
        </p:nvSpPr>
        <p:spPr>
          <a:xfrm>
            <a:off x="683592" y="4511035"/>
            <a:ext cx="11345332" cy="87035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Tape mount is an issue ONLY when reading a few files per tape.  When reading more files from a single tape, the weight of tape mount time becomes less important.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F4E3F06-73E0-5849-BB34-31597A5456B2}"/>
              </a:ext>
            </a:extLst>
          </p:cNvPr>
          <p:cNvSpPr txBox="1">
            <a:spLocks/>
          </p:cNvSpPr>
          <p:nvPr/>
        </p:nvSpPr>
        <p:spPr>
          <a:xfrm>
            <a:off x="5277394" y="2734554"/>
            <a:ext cx="4458787" cy="46149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F1A527"/>
                </a:solidFill>
                <a:latin typeface="+mn-lt"/>
              </a:rPr>
              <a:t>Mount rate maybe the same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8DC62C-71E2-8F47-83FF-5AEA2E8E4A76}"/>
              </a:ext>
            </a:extLst>
          </p:cNvPr>
          <p:cNvSpPr txBox="1">
            <a:spLocks/>
          </p:cNvSpPr>
          <p:nvPr/>
        </p:nvSpPr>
        <p:spPr>
          <a:xfrm>
            <a:off x="683593" y="3228036"/>
            <a:ext cx="4460965" cy="38552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There are 5 Tiers when using LTO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335E47-2117-D748-943B-2382886FA7EC}"/>
              </a:ext>
            </a:extLst>
          </p:cNvPr>
          <p:cNvSpPr txBox="1">
            <a:spLocks/>
          </p:cNvSpPr>
          <p:nvPr/>
        </p:nvSpPr>
        <p:spPr>
          <a:xfrm>
            <a:off x="5277393" y="3213525"/>
            <a:ext cx="6662057" cy="46149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F1A527"/>
                </a:solidFill>
                <a:latin typeface="+mn-lt"/>
              </a:rPr>
              <a:t>Mount rate  for T-5 maybe slower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9B17DDB-39B8-504C-8039-CC857998D3FE}"/>
              </a:ext>
            </a:extLst>
          </p:cNvPr>
          <p:cNvSpPr txBox="1">
            <a:spLocks/>
          </p:cNvSpPr>
          <p:nvPr/>
        </p:nvSpPr>
        <p:spPr>
          <a:xfrm>
            <a:off x="683590" y="5349014"/>
            <a:ext cx="11255858" cy="81255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TS4500 has ”intelligent algorithm” to keep cold tape to deeper tier, frequent accessed tape in the front tier. </a:t>
            </a:r>
          </a:p>
        </p:txBody>
      </p:sp>
    </p:spTree>
    <p:extLst>
      <p:ext uri="{BB962C8B-B14F-4D97-AF65-F5344CB8AC3E}">
        <p14:creationId xmlns:p14="http://schemas.microsoft.com/office/powerpoint/2010/main" val="363583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E7AAA-2DF4-AE47-AC0D-2CB557A3F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TS4500 users: Tape mount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FC142-1600-A94A-A345-23400609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3DF5CA-2381-F146-B21D-377FDB229DED}"/>
              </a:ext>
            </a:extLst>
          </p:cNvPr>
          <p:cNvSpPr txBox="1">
            <a:spLocks/>
          </p:cNvSpPr>
          <p:nvPr/>
        </p:nvSpPr>
        <p:spPr>
          <a:xfrm>
            <a:off x="685800" y="886722"/>
            <a:ext cx="10932459" cy="45798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CERN do not see any tape mount issue with TS4500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669373-C333-C64E-83B4-975ED1869A5C}"/>
              </a:ext>
            </a:extLst>
          </p:cNvPr>
          <p:cNvSpPr txBox="1">
            <a:spLocks/>
          </p:cNvSpPr>
          <p:nvPr/>
        </p:nvSpPr>
        <p:spPr>
          <a:xfrm>
            <a:off x="685800" y="1854910"/>
            <a:ext cx="10295965" cy="4221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No one really see any significant difference in tape mount performance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7EF51A-BF36-A44E-BDB4-E5772255D04B}"/>
              </a:ext>
            </a:extLst>
          </p:cNvPr>
          <p:cNvSpPr txBox="1">
            <a:spLocks/>
          </p:cNvSpPr>
          <p:nvPr/>
        </p:nvSpPr>
        <p:spPr>
          <a:xfrm>
            <a:off x="685801" y="2849993"/>
            <a:ext cx="10932458" cy="81657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The earlier version of IBM library: TS3500 had many issues</a:t>
            </a:r>
          </a:p>
          <a:p>
            <a:r>
              <a:rPr lang="en-US" sz="2400" b="0" dirty="0">
                <a:latin typeface="+mn-lt"/>
              </a:rPr>
              <a:t>However, the new TS4500 is much better than TS3500</a:t>
            </a:r>
          </a:p>
        </p:txBody>
      </p:sp>
    </p:spTree>
    <p:extLst>
      <p:ext uri="{BB962C8B-B14F-4D97-AF65-F5344CB8AC3E}">
        <p14:creationId xmlns:p14="http://schemas.microsoft.com/office/powerpoint/2010/main" val="298393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F4F3C4-E5C8-F944-A685-48B148898B59}"/>
              </a:ext>
            </a:extLst>
          </p:cNvPr>
          <p:cNvSpPr/>
          <p:nvPr/>
        </p:nvSpPr>
        <p:spPr>
          <a:xfrm>
            <a:off x="322218" y="2072640"/>
            <a:ext cx="4103868" cy="1079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CCF237-79B7-0A41-9EA8-F0920C3B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Read performance: LTO7 vs TS1150/JD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5E397-0B4E-F04A-98DF-5F0C79D91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03D1228-EEFA-F540-9AF6-CB7E15B968DE}"/>
              </a:ext>
            </a:extLst>
          </p:cNvPr>
          <p:cNvSpPr txBox="1">
            <a:spLocks/>
          </p:cNvSpPr>
          <p:nvPr/>
        </p:nvSpPr>
        <p:spPr>
          <a:xfrm>
            <a:off x="666457" y="707428"/>
            <a:ext cx="2816270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LTO-7: 300 MB/s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42B5FC-807B-0845-9690-484E935588B9}"/>
              </a:ext>
            </a:extLst>
          </p:cNvPr>
          <p:cNvSpPr txBox="1">
            <a:spLocks/>
          </p:cNvSpPr>
          <p:nvPr/>
        </p:nvSpPr>
        <p:spPr>
          <a:xfrm>
            <a:off x="666457" y="1032836"/>
            <a:ext cx="3759628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TS1150 + JD: 360 MB/s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3E027FF-4DC8-CC46-9779-696361D88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244502"/>
              </p:ext>
            </p:extLst>
          </p:nvPr>
        </p:nvGraphicFramePr>
        <p:xfrm>
          <a:off x="530134" y="2204720"/>
          <a:ext cx="3754485" cy="3037840"/>
        </p:xfrm>
        <a:graphic>
          <a:graphicData uri="http://schemas.openxmlformats.org/drawingml/2006/table">
            <a:tbl>
              <a:tblPr/>
              <a:tblGrid>
                <a:gridCol w="1833586">
                  <a:extLst>
                    <a:ext uri="{9D8B030D-6E8A-4147-A177-3AD203B41FA5}">
                      <a16:colId xmlns:a16="http://schemas.microsoft.com/office/drawing/2014/main" val="74243615"/>
                    </a:ext>
                  </a:extLst>
                </a:gridCol>
                <a:gridCol w="611196">
                  <a:extLst>
                    <a:ext uri="{9D8B030D-6E8A-4147-A177-3AD203B41FA5}">
                      <a16:colId xmlns:a16="http://schemas.microsoft.com/office/drawing/2014/main" val="1739292037"/>
                    </a:ext>
                  </a:extLst>
                </a:gridCol>
                <a:gridCol w="625746">
                  <a:extLst>
                    <a:ext uri="{9D8B030D-6E8A-4147-A177-3AD203B41FA5}">
                      <a16:colId xmlns:a16="http://schemas.microsoft.com/office/drawing/2014/main" val="1711969162"/>
                    </a:ext>
                  </a:extLst>
                </a:gridCol>
                <a:gridCol w="683957">
                  <a:extLst>
                    <a:ext uri="{9D8B030D-6E8A-4147-A177-3AD203B41FA5}">
                      <a16:colId xmlns:a16="http://schemas.microsoft.com/office/drawing/2014/main" val="35052561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Big file (10GB)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TS1150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Gain 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934616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10%  80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103.9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153.35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47.59%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231347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 50%  400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156.97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242.47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54.47%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31122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100%  800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251.87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352.84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40.09%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80720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707963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8497570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Small file (1GB)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TS1150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8937487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10%  980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32.33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73.69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127.93%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346308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 50%  5811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120.24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177.04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47.24%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631511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100%  9793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236.03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343.98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45.74%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147011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551369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4614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Aggregated Small file (1GB)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TS1150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6458745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10%  979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35.44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39.82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12.36%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559987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 50%  4899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136.35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177.80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30.40%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601416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100%  9798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252.19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345.61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37.04%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8369271"/>
                  </a:ext>
                </a:extLst>
              </a:tr>
            </a:tbl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52220B7-6DDF-6644-AE47-3F6C993F09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8385464"/>
              </p:ext>
            </p:extLst>
          </p:nvPr>
        </p:nvGraphicFramePr>
        <p:xfrm>
          <a:off x="4820194" y="1814287"/>
          <a:ext cx="4572000" cy="345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238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Graphic spid="24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F4F3C4-E5C8-F944-A685-48B148898B59}"/>
              </a:ext>
            </a:extLst>
          </p:cNvPr>
          <p:cNvSpPr/>
          <p:nvPr/>
        </p:nvSpPr>
        <p:spPr>
          <a:xfrm>
            <a:off x="322217" y="3183708"/>
            <a:ext cx="4103868" cy="1079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CCF237-79B7-0A41-9EA8-F0920C3B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Read performance: LTO7 vs TS1150/JD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5E397-0B4E-F04A-98DF-5F0C79D91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03D1228-EEFA-F540-9AF6-CB7E15B968DE}"/>
              </a:ext>
            </a:extLst>
          </p:cNvPr>
          <p:cNvSpPr txBox="1">
            <a:spLocks/>
          </p:cNvSpPr>
          <p:nvPr/>
        </p:nvSpPr>
        <p:spPr>
          <a:xfrm>
            <a:off x="666457" y="707428"/>
            <a:ext cx="2816270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LTO-7: 300 MB/s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42B5FC-807B-0845-9690-484E935588B9}"/>
              </a:ext>
            </a:extLst>
          </p:cNvPr>
          <p:cNvSpPr txBox="1">
            <a:spLocks/>
          </p:cNvSpPr>
          <p:nvPr/>
        </p:nvSpPr>
        <p:spPr>
          <a:xfrm>
            <a:off x="666457" y="1032836"/>
            <a:ext cx="3759628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TS1150 + JD: 360 MB/s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3E027FF-4DC8-CC46-9779-696361D88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716298"/>
              </p:ext>
            </p:extLst>
          </p:nvPr>
        </p:nvGraphicFramePr>
        <p:xfrm>
          <a:off x="530134" y="2204720"/>
          <a:ext cx="3754485" cy="3037840"/>
        </p:xfrm>
        <a:graphic>
          <a:graphicData uri="http://schemas.openxmlformats.org/drawingml/2006/table">
            <a:tbl>
              <a:tblPr/>
              <a:tblGrid>
                <a:gridCol w="1833586">
                  <a:extLst>
                    <a:ext uri="{9D8B030D-6E8A-4147-A177-3AD203B41FA5}">
                      <a16:colId xmlns:a16="http://schemas.microsoft.com/office/drawing/2014/main" val="74243615"/>
                    </a:ext>
                  </a:extLst>
                </a:gridCol>
                <a:gridCol w="611196">
                  <a:extLst>
                    <a:ext uri="{9D8B030D-6E8A-4147-A177-3AD203B41FA5}">
                      <a16:colId xmlns:a16="http://schemas.microsoft.com/office/drawing/2014/main" val="1739292037"/>
                    </a:ext>
                  </a:extLst>
                </a:gridCol>
                <a:gridCol w="625746">
                  <a:extLst>
                    <a:ext uri="{9D8B030D-6E8A-4147-A177-3AD203B41FA5}">
                      <a16:colId xmlns:a16="http://schemas.microsoft.com/office/drawing/2014/main" val="1711969162"/>
                    </a:ext>
                  </a:extLst>
                </a:gridCol>
                <a:gridCol w="683957">
                  <a:extLst>
                    <a:ext uri="{9D8B030D-6E8A-4147-A177-3AD203B41FA5}">
                      <a16:colId xmlns:a16="http://schemas.microsoft.com/office/drawing/2014/main" val="35052561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Big file (10GB)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TS1150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Gain 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934616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10%  80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103.9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153.35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47.59%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231347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 50%  400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156.97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242.47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54.47%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31122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100%  800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251.87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352.84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40.09%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80720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707963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8497570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Small file (1GB)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TS1150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8937487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10%  980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32.33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73.69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127.93%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346308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 50%  5811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120.24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177.04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47.24%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631511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100%  9793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236.03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343.98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45.74%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147011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551369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4614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Aggregated Small file (1GB)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TS1150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6458745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10%  979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35.44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39.82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12.36%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559987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 50%  4899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136.35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177.80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30.40%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601416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100%  9798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252.19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345.61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37.04%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8369271"/>
                  </a:ext>
                </a:extLst>
              </a:tr>
            </a:tbl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6F9811D-E7E0-5847-BE18-8E4A747219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4380348"/>
              </p:ext>
            </p:extLst>
          </p:nvPr>
        </p:nvGraphicFramePr>
        <p:xfrm>
          <a:off x="4820195" y="1817551"/>
          <a:ext cx="4572000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6379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F4F3C4-E5C8-F944-A685-48B148898B59}"/>
              </a:ext>
            </a:extLst>
          </p:cNvPr>
          <p:cNvSpPr/>
          <p:nvPr/>
        </p:nvSpPr>
        <p:spPr>
          <a:xfrm>
            <a:off x="322217" y="4315822"/>
            <a:ext cx="4103868" cy="1079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CCF237-79B7-0A41-9EA8-F0920C3B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Read performance: LTO7 vs TS1150/JD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5E397-0B4E-F04A-98DF-5F0C79D91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03D1228-EEFA-F540-9AF6-CB7E15B968DE}"/>
              </a:ext>
            </a:extLst>
          </p:cNvPr>
          <p:cNvSpPr txBox="1">
            <a:spLocks/>
          </p:cNvSpPr>
          <p:nvPr/>
        </p:nvSpPr>
        <p:spPr>
          <a:xfrm>
            <a:off x="666457" y="707428"/>
            <a:ext cx="2816270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LTO-7: 300 MB/s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42B5FC-807B-0845-9690-484E935588B9}"/>
              </a:ext>
            </a:extLst>
          </p:cNvPr>
          <p:cNvSpPr txBox="1">
            <a:spLocks/>
          </p:cNvSpPr>
          <p:nvPr/>
        </p:nvSpPr>
        <p:spPr>
          <a:xfrm>
            <a:off x="666457" y="1032836"/>
            <a:ext cx="3759628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TS1150 + JD: 360 MB/s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3E027FF-4DC8-CC46-9779-696361D88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504893"/>
              </p:ext>
            </p:extLst>
          </p:nvPr>
        </p:nvGraphicFramePr>
        <p:xfrm>
          <a:off x="530134" y="2204720"/>
          <a:ext cx="3754485" cy="3037840"/>
        </p:xfrm>
        <a:graphic>
          <a:graphicData uri="http://schemas.openxmlformats.org/drawingml/2006/table">
            <a:tbl>
              <a:tblPr/>
              <a:tblGrid>
                <a:gridCol w="1833586">
                  <a:extLst>
                    <a:ext uri="{9D8B030D-6E8A-4147-A177-3AD203B41FA5}">
                      <a16:colId xmlns:a16="http://schemas.microsoft.com/office/drawing/2014/main" val="74243615"/>
                    </a:ext>
                  </a:extLst>
                </a:gridCol>
                <a:gridCol w="611196">
                  <a:extLst>
                    <a:ext uri="{9D8B030D-6E8A-4147-A177-3AD203B41FA5}">
                      <a16:colId xmlns:a16="http://schemas.microsoft.com/office/drawing/2014/main" val="1739292037"/>
                    </a:ext>
                  </a:extLst>
                </a:gridCol>
                <a:gridCol w="625746">
                  <a:extLst>
                    <a:ext uri="{9D8B030D-6E8A-4147-A177-3AD203B41FA5}">
                      <a16:colId xmlns:a16="http://schemas.microsoft.com/office/drawing/2014/main" val="1711969162"/>
                    </a:ext>
                  </a:extLst>
                </a:gridCol>
                <a:gridCol w="683957">
                  <a:extLst>
                    <a:ext uri="{9D8B030D-6E8A-4147-A177-3AD203B41FA5}">
                      <a16:colId xmlns:a16="http://schemas.microsoft.com/office/drawing/2014/main" val="35052561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Big file (10GB)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TS1150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Gain 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934616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10%  80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103.9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153.35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47.59%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231347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 50%  400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156.97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242.47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54.47%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31122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100%  800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251.87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352.84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40.09%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80720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707963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8497570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Small file (1GB)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TS1150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8937487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10%  980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32.33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73.69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127.93%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346308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 50%  5811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120.24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177.04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47.24%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631511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100%  9793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236.03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343.98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45.74%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147011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551369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4614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Aggregated Small file (1GB)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TS1150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6458745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10%  979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35.44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39.82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12.36%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559987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 50%  4899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136.35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177.80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30.40%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601416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100%  9798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252.19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345.61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37.04%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8369271"/>
                  </a:ext>
                </a:extLst>
              </a:tr>
            </a:tbl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199B665-7CA7-1B4B-A0BF-6092C6F3A5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7053914"/>
              </p:ext>
            </p:extLst>
          </p:nvPr>
        </p:nvGraphicFramePr>
        <p:xfrm>
          <a:off x="4820196" y="1815011"/>
          <a:ext cx="4572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6783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2C3E02B-E8A7-A445-9A5C-56D683140E72}"/>
              </a:ext>
            </a:extLst>
          </p:cNvPr>
          <p:cNvSpPr/>
          <p:nvPr/>
        </p:nvSpPr>
        <p:spPr>
          <a:xfrm>
            <a:off x="2420982" y="2743201"/>
            <a:ext cx="1297577" cy="27867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D2BBA8-442F-7449-9137-7340B095D5B9}"/>
              </a:ext>
            </a:extLst>
          </p:cNvPr>
          <p:cNvSpPr/>
          <p:nvPr/>
        </p:nvSpPr>
        <p:spPr>
          <a:xfrm>
            <a:off x="1563188" y="733185"/>
            <a:ext cx="1284515" cy="32251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41D56F-26BD-CE41-86C1-E55379C92798}"/>
              </a:ext>
            </a:extLst>
          </p:cNvPr>
          <p:cNvSpPr/>
          <p:nvPr/>
        </p:nvSpPr>
        <p:spPr>
          <a:xfrm>
            <a:off x="2333896" y="1081458"/>
            <a:ext cx="1284515" cy="32251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CCF237-79B7-0A41-9EA8-F0920C3B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Read performance: LTO7 vs TS1150/JD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5E397-0B4E-F04A-98DF-5F0C79D91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03D1228-EEFA-F540-9AF6-CB7E15B968DE}"/>
              </a:ext>
            </a:extLst>
          </p:cNvPr>
          <p:cNvSpPr txBox="1">
            <a:spLocks/>
          </p:cNvSpPr>
          <p:nvPr/>
        </p:nvSpPr>
        <p:spPr>
          <a:xfrm>
            <a:off x="666457" y="707428"/>
            <a:ext cx="2816270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LTO-7: 300 MB/s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42B5FC-807B-0845-9690-484E935588B9}"/>
              </a:ext>
            </a:extLst>
          </p:cNvPr>
          <p:cNvSpPr txBox="1">
            <a:spLocks/>
          </p:cNvSpPr>
          <p:nvPr/>
        </p:nvSpPr>
        <p:spPr>
          <a:xfrm>
            <a:off x="666457" y="1032836"/>
            <a:ext cx="3759628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TS1150 + JD: 360 MB/s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3E027FF-4DC8-CC46-9779-696361D88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879126"/>
              </p:ext>
            </p:extLst>
          </p:nvPr>
        </p:nvGraphicFramePr>
        <p:xfrm>
          <a:off x="530134" y="2204720"/>
          <a:ext cx="3754485" cy="3037840"/>
        </p:xfrm>
        <a:graphic>
          <a:graphicData uri="http://schemas.openxmlformats.org/drawingml/2006/table">
            <a:tbl>
              <a:tblPr/>
              <a:tblGrid>
                <a:gridCol w="1833586">
                  <a:extLst>
                    <a:ext uri="{9D8B030D-6E8A-4147-A177-3AD203B41FA5}">
                      <a16:colId xmlns:a16="http://schemas.microsoft.com/office/drawing/2014/main" val="74243615"/>
                    </a:ext>
                  </a:extLst>
                </a:gridCol>
                <a:gridCol w="611196">
                  <a:extLst>
                    <a:ext uri="{9D8B030D-6E8A-4147-A177-3AD203B41FA5}">
                      <a16:colId xmlns:a16="http://schemas.microsoft.com/office/drawing/2014/main" val="1739292037"/>
                    </a:ext>
                  </a:extLst>
                </a:gridCol>
                <a:gridCol w="625746">
                  <a:extLst>
                    <a:ext uri="{9D8B030D-6E8A-4147-A177-3AD203B41FA5}">
                      <a16:colId xmlns:a16="http://schemas.microsoft.com/office/drawing/2014/main" val="1711969162"/>
                    </a:ext>
                  </a:extLst>
                </a:gridCol>
                <a:gridCol w="683957">
                  <a:extLst>
                    <a:ext uri="{9D8B030D-6E8A-4147-A177-3AD203B41FA5}">
                      <a16:colId xmlns:a16="http://schemas.microsoft.com/office/drawing/2014/main" val="35052561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Big file (10GB)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TS1150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Gain 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934616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10%  80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103.9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153.35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47.59%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231347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 50%  400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156.97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242.47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54.47%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31122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100%  800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251.87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352.84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40.09%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80720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707963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8497570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Small file (1GB)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TS1150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8937487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10%  980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32.33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73.69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127.93%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346308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 50%  5811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120.24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177.04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47.24%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631511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100%  9793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236.03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343.98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45.74%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147011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551369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4614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Aggregated Small file (1GB)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TS1150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6458745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10%  979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35.44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39.82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12.36%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559987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 50%  4899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136.35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177.80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30.40%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601416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100%  9798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252.19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345.61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37.04%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8369271"/>
                  </a:ext>
                </a:extLst>
              </a:tr>
            </a:tbl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199B665-7CA7-1B4B-A0BF-6092C6F3A5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9564328"/>
              </p:ext>
            </p:extLst>
          </p:nvPr>
        </p:nvGraphicFramePr>
        <p:xfrm>
          <a:off x="4606834" y="3796210"/>
          <a:ext cx="3134251" cy="257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7B93F1C-4F4E-9448-9BAB-0F6A089D0C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765299"/>
              </p:ext>
            </p:extLst>
          </p:nvPr>
        </p:nvGraphicFramePr>
        <p:xfrm>
          <a:off x="4606834" y="1317040"/>
          <a:ext cx="3134251" cy="2378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EE1F412C-D5A5-8842-AFDC-9C630C7146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9522113"/>
              </p:ext>
            </p:extLst>
          </p:nvPr>
        </p:nvGraphicFramePr>
        <p:xfrm>
          <a:off x="8107134" y="2607490"/>
          <a:ext cx="3095898" cy="2377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id="{544FE308-07C7-574C-98C4-AD772DAF65DD}"/>
              </a:ext>
            </a:extLst>
          </p:cNvPr>
          <p:cNvSpPr txBox="1">
            <a:spLocks/>
          </p:cNvSpPr>
          <p:nvPr/>
        </p:nvSpPr>
        <p:spPr>
          <a:xfrm>
            <a:off x="2897527" y="690836"/>
            <a:ext cx="971007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84%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9FC19B4-1D3F-5545-9E38-33F62CF45479}"/>
              </a:ext>
            </a:extLst>
          </p:cNvPr>
          <p:cNvSpPr txBox="1">
            <a:spLocks/>
          </p:cNvSpPr>
          <p:nvPr/>
        </p:nvSpPr>
        <p:spPr>
          <a:xfrm>
            <a:off x="3618411" y="1074040"/>
            <a:ext cx="971007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98%</a:t>
            </a:r>
          </a:p>
        </p:txBody>
      </p:sp>
      <p:sp>
        <p:nvSpPr>
          <p:cNvPr id="21" name="Text Placeholder 333">
            <a:extLst>
              <a:ext uri="{FF2B5EF4-FFF2-40B4-BE49-F238E27FC236}">
                <a16:creationId xmlns:a16="http://schemas.microsoft.com/office/drawing/2014/main" id="{AA27A840-57DF-7042-9B32-6AC78C61614A}"/>
              </a:ext>
            </a:extLst>
          </p:cNvPr>
          <p:cNvSpPr txBox="1">
            <a:spLocks/>
          </p:cNvSpPr>
          <p:nvPr/>
        </p:nvSpPr>
        <p:spPr>
          <a:xfrm>
            <a:off x="15718660" y="7281165"/>
            <a:ext cx="13709734" cy="1864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LTO Tapes drives supports offset ordered recalls (Sequentially Access)</a:t>
            </a:r>
          </a:p>
          <a:p>
            <a:pPr marL="285750" indent="-285750">
              <a:buFont typeface="Arial"/>
              <a:buChar char="•"/>
            </a:pPr>
            <a:r>
              <a:rPr lang="en-US" sz="1800"/>
              <a:t>The serpentine nature of tape may still result in long seek times between file reads </a:t>
            </a:r>
          </a:p>
          <a:p>
            <a:pPr marL="285750" indent="-285750">
              <a:buFont typeface="Arial"/>
              <a:buChar char="•"/>
            </a:pPr>
            <a:r>
              <a:rPr lang="en-US" sz="1800"/>
              <a:t>This example illustrates 5:16 of tape movement without tape I/O </a:t>
            </a:r>
          </a:p>
          <a:p>
            <a:endParaRPr lang="en-US" sz="1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8ACDD4-244E-F846-92B3-A016AE4A8CD2}"/>
              </a:ext>
            </a:extLst>
          </p:cNvPr>
          <p:cNvSpPr/>
          <p:nvPr/>
        </p:nvSpPr>
        <p:spPr>
          <a:xfrm>
            <a:off x="15913476" y="8659828"/>
            <a:ext cx="13117966" cy="2001768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C29AEED-1639-0643-B171-B0CBE6292FD0}"/>
              </a:ext>
            </a:extLst>
          </p:cNvPr>
          <p:cNvCxnSpPr/>
          <p:nvPr/>
        </p:nvCxnSpPr>
        <p:spPr>
          <a:xfrm flipV="1">
            <a:off x="16290151" y="9041028"/>
            <a:ext cx="12276882" cy="16934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736299-3427-1045-AC3B-9F005FE4DA86}"/>
              </a:ext>
            </a:extLst>
          </p:cNvPr>
          <p:cNvCxnSpPr/>
          <p:nvPr/>
        </p:nvCxnSpPr>
        <p:spPr>
          <a:xfrm flipH="1">
            <a:off x="16290151" y="9362766"/>
            <a:ext cx="12276882" cy="0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00F28C1-42A7-114F-94EB-995F8F9924A5}"/>
              </a:ext>
            </a:extLst>
          </p:cNvPr>
          <p:cNvCxnSpPr/>
          <p:nvPr/>
        </p:nvCxnSpPr>
        <p:spPr>
          <a:xfrm flipV="1">
            <a:off x="16290151" y="9650634"/>
            <a:ext cx="12276882" cy="16934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B36DAF3-7B66-9446-B044-8D8F1651CD67}"/>
              </a:ext>
            </a:extLst>
          </p:cNvPr>
          <p:cNvCxnSpPr/>
          <p:nvPr/>
        </p:nvCxnSpPr>
        <p:spPr>
          <a:xfrm flipH="1">
            <a:off x="16290151" y="9972372"/>
            <a:ext cx="12276882" cy="0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0601446-261B-2E40-92B3-6BF80E763F39}"/>
              </a:ext>
            </a:extLst>
          </p:cNvPr>
          <p:cNvSpPr/>
          <p:nvPr/>
        </p:nvSpPr>
        <p:spPr>
          <a:xfrm>
            <a:off x="20522841" y="8907291"/>
            <a:ext cx="1667904" cy="26747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File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0398EF-C045-4A4A-8F4A-F569AAAB2943}"/>
              </a:ext>
            </a:extLst>
          </p:cNvPr>
          <p:cNvSpPr/>
          <p:nvPr/>
        </p:nvSpPr>
        <p:spPr>
          <a:xfrm>
            <a:off x="26899129" y="9229029"/>
            <a:ext cx="1667904" cy="26747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File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8CA488-9B42-FD4B-A94E-086EED73459B}"/>
              </a:ext>
            </a:extLst>
          </p:cNvPr>
          <p:cNvSpPr/>
          <p:nvPr/>
        </p:nvSpPr>
        <p:spPr>
          <a:xfrm>
            <a:off x="17720423" y="9533831"/>
            <a:ext cx="1400961" cy="26747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File 3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7378F30-1BF6-034D-AC82-CB85450879A5}"/>
              </a:ext>
            </a:extLst>
          </p:cNvPr>
          <p:cNvCxnSpPr/>
          <p:nvPr/>
        </p:nvCxnSpPr>
        <p:spPr>
          <a:xfrm flipV="1">
            <a:off x="16290151" y="10268684"/>
            <a:ext cx="12276882" cy="16934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E72C1B8-C5E4-DF40-BA70-7E7D59851F56}"/>
              </a:ext>
            </a:extLst>
          </p:cNvPr>
          <p:cNvSpPr/>
          <p:nvPr/>
        </p:nvSpPr>
        <p:spPr>
          <a:xfrm>
            <a:off x="22482596" y="9801305"/>
            <a:ext cx="1079725" cy="26747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File 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FFA1F4B-9B53-0141-B7F1-E9F0D8F35AA3}"/>
              </a:ext>
            </a:extLst>
          </p:cNvPr>
          <p:cNvSpPr/>
          <p:nvPr/>
        </p:nvSpPr>
        <p:spPr>
          <a:xfrm>
            <a:off x="25674473" y="10101079"/>
            <a:ext cx="1667904" cy="26747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File 5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DD01984-46CB-B643-A8F0-CFC322435073}"/>
              </a:ext>
            </a:extLst>
          </p:cNvPr>
          <p:cNvCxnSpPr/>
          <p:nvPr/>
        </p:nvCxnSpPr>
        <p:spPr>
          <a:xfrm>
            <a:off x="16290151" y="8909023"/>
            <a:ext cx="4232690" cy="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DAFC980-79AE-EF43-981B-F7597227478A}"/>
              </a:ext>
            </a:extLst>
          </p:cNvPr>
          <p:cNvSpPr txBox="1"/>
          <p:nvPr/>
        </p:nvSpPr>
        <p:spPr>
          <a:xfrm>
            <a:off x="17618825" y="8595760"/>
            <a:ext cx="914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sec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7586689-F967-204E-B172-C8D16CF7A8A6}"/>
              </a:ext>
            </a:extLst>
          </p:cNvPr>
          <p:cNvCxnSpPr/>
          <p:nvPr/>
        </p:nvCxnSpPr>
        <p:spPr>
          <a:xfrm flipV="1">
            <a:off x="22208250" y="8907291"/>
            <a:ext cx="6358783" cy="193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61185D5-42B3-0241-8331-A63EBBEFC6ED}"/>
              </a:ext>
            </a:extLst>
          </p:cNvPr>
          <p:cNvSpPr txBox="1"/>
          <p:nvPr/>
        </p:nvSpPr>
        <p:spPr>
          <a:xfrm>
            <a:off x="24760089" y="8595760"/>
            <a:ext cx="914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sec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A286EB9-7FEE-344E-9506-1A26381F0503}"/>
              </a:ext>
            </a:extLst>
          </p:cNvPr>
          <p:cNvCxnSpPr/>
          <p:nvPr/>
        </p:nvCxnSpPr>
        <p:spPr>
          <a:xfrm>
            <a:off x="19084105" y="9770989"/>
            <a:ext cx="4478216" cy="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F28189A-E09B-294A-991B-D37D161BD4F7}"/>
              </a:ext>
            </a:extLst>
          </p:cNvPr>
          <p:cNvSpPr txBox="1"/>
          <p:nvPr/>
        </p:nvSpPr>
        <p:spPr>
          <a:xfrm>
            <a:off x="20412779" y="9667568"/>
            <a:ext cx="914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sec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23E5CA1-BF9A-E240-97D1-114A8F9B7793}"/>
              </a:ext>
            </a:extLst>
          </p:cNvPr>
          <p:cNvCxnSpPr/>
          <p:nvPr/>
        </p:nvCxnSpPr>
        <p:spPr>
          <a:xfrm flipV="1">
            <a:off x="22487154" y="10068779"/>
            <a:ext cx="3124065" cy="52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6BD517E-8E72-D045-AE14-720E993ECB0A}"/>
              </a:ext>
            </a:extLst>
          </p:cNvPr>
          <p:cNvSpPr txBox="1"/>
          <p:nvPr/>
        </p:nvSpPr>
        <p:spPr>
          <a:xfrm>
            <a:off x="23693308" y="9981452"/>
            <a:ext cx="914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sec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BFCCDC1-6FBA-CD4E-8BAE-0A255E26B93A}"/>
              </a:ext>
            </a:extLst>
          </p:cNvPr>
          <p:cNvCxnSpPr/>
          <p:nvPr/>
        </p:nvCxnSpPr>
        <p:spPr>
          <a:xfrm flipH="1">
            <a:off x="16290151" y="10446273"/>
            <a:ext cx="11052226" cy="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32CBB2E-A47C-0A48-8AE1-1FF56F5F4E3B}"/>
              </a:ext>
            </a:extLst>
          </p:cNvPr>
          <p:cNvSpPr txBox="1"/>
          <p:nvPr/>
        </p:nvSpPr>
        <p:spPr>
          <a:xfrm>
            <a:off x="19955587" y="10323042"/>
            <a:ext cx="914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 sec</a:t>
            </a:r>
          </a:p>
        </p:txBody>
      </p:sp>
      <p:sp>
        <p:nvSpPr>
          <p:cNvPr id="43" name="Text Placeholder 333">
            <a:extLst>
              <a:ext uri="{FF2B5EF4-FFF2-40B4-BE49-F238E27FC236}">
                <a16:creationId xmlns:a16="http://schemas.microsoft.com/office/drawing/2014/main" id="{64604A20-8D34-1A40-8DA8-45136633A1B9}"/>
              </a:ext>
            </a:extLst>
          </p:cNvPr>
          <p:cNvSpPr txBox="1">
            <a:spLocks/>
          </p:cNvSpPr>
          <p:nvPr/>
        </p:nvSpPr>
        <p:spPr>
          <a:xfrm>
            <a:off x="15718660" y="10661596"/>
            <a:ext cx="13709734" cy="2363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Enterprise tape drives now support Recommended Access Ordering (RAO) </a:t>
            </a:r>
          </a:p>
          <a:p>
            <a:pPr marL="285750" indent="-285750">
              <a:buFont typeface="Arial"/>
              <a:buChar char="•"/>
            </a:pPr>
            <a:r>
              <a:rPr lang="en-US" sz="1800"/>
              <a:t>Multiple tape recalls are properly ordered by the tape drive to reduce recall time </a:t>
            </a:r>
          </a:p>
          <a:p>
            <a:pPr marL="285750" indent="-285750">
              <a:buFont typeface="Arial"/>
              <a:buChar char="•"/>
            </a:pPr>
            <a:r>
              <a:rPr lang="en-US" sz="1800"/>
              <a:t>Tests show that RAO improves multiple file recalls by 30% to 60%</a:t>
            </a:r>
          </a:p>
          <a:p>
            <a:pPr marL="285750" indent="-285750">
              <a:buFont typeface="Arial"/>
              <a:buChar char="•"/>
            </a:pPr>
            <a:r>
              <a:rPr lang="en-US" sz="1800"/>
              <a:t>This SAME example illustrates 2:06 of tape movement without tape I/O 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D683373-EDA3-B34C-9CC4-4830AA014EDB}"/>
              </a:ext>
            </a:extLst>
          </p:cNvPr>
          <p:cNvSpPr/>
          <p:nvPr/>
        </p:nvSpPr>
        <p:spPr>
          <a:xfrm>
            <a:off x="15913476" y="12425319"/>
            <a:ext cx="13117966" cy="2001768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B28595B-E705-1544-80C8-F41668ED909E}"/>
              </a:ext>
            </a:extLst>
          </p:cNvPr>
          <p:cNvCxnSpPr/>
          <p:nvPr/>
        </p:nvCxnSpPr>
        <p:spPr>
          <a:xfrm flipV="1">
            <a:off x="16290151" y="12806519"/>
            <a:ext cx="12276882" cy="16934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F33E7F1-67EF-EE4A-85EC-4FFB44BEF616}"/>
              </a:ext>
            </a:extLst>
          </p:cNvPr>
          <p:cNvCxnSpPr/>
          <p:nvPr/>
        </p:nvCxnSpPr>
        <p:spPr>
          <a:xfrm flipH="1">
            <a:off x="16290151" y="13128257"/>
            <a:ext cx="12276882" cy="0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7CC1F12-C2E7-CA43-A1B5-AD17674EA49D}"/>
              </a:ext>
            </a:extLst>
          </p:cNvPr>
          <p:cNvCxnSpPr/>
          <p:nvPr/>
        </p:nvCxnSpPr>
        <p:spPr>
          <a:xfrm flipV="1">
            <a:off x="16290151" y="13416125"/>
            <a:ext cx="12276882" cy="16934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51B4842-13AE-0245-9296-09501B8E82CE}"/>
              </a:ext>
            </a:extLst>
          </p:cNvPr>
          <p:cNvCxnSpPr/>
          <p:nvPr/>
        </p:nvCxnSpPr>
        <p:spPr>
          <a:xfrm flipH="1">
            <a:off x="16290151" y="13737863"/>
            <a:ext cx="12276882" cy="0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946AB778-2B0E-814F-AB67-D836127CD2FF}"/>
              </a:ext>
            </a:extLst>
          </p:cNvPr>
          <p:cNvSpPr/>
          <p:nvPr/>
        </p:nvSpPr>
        <p:spPr>
          <a:xfrm>
            <a:off x="20522841" y="12672782"/>
            <a:ext cx="1667904" cy="26747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File 2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1F40847-A84B-3046-941F-2D37263A472E}"/>
              </a:ext>
            </a:extLst>
          </p:cNvPr>
          <p:cNvSpPr/>
          <p:nvPr/>
        </p:nvSpPr>
        <p:spPr>
          <a:xfrm>
            <a:off x="26899129" y="12994520"/>
            <a:ext cx="1667904" cy="26747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File 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30A0170-12A4-914B-9DBE-F5AFC4BFEE71}"/>
              </a:ext>
            </a:extLst>
          </p:cNvPr>
          <p:cNvSpPr/>
          <p:nvPr/>
        </p:nvSpPr>
        <p:spPr>
          <a:xfrm>
            <a:off x="17720423" y="13299322"/>
            <a:ext cx="1400962" cy="26747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File 1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0BF7071-BBB5-8A43-A8D6-8CEECB866D63}"/>
              </a:ext>
            </a:extLst>
          </p:cNvPr>
          <p:cNvCxnSpPr/>
          <p:nvPr/>
        </p:nvCxnSpPr>
        <p:spPr>
          <a:xfrm flipV="1">
            <a:off x="16290151" y="14034175"/>
            <a:ext cx="12276882" cy="16934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E38C039A-C855-834E-9796-F9DEF1FD9584}"/>
              </a:ext>
            </a:extLst>
          </p:cNvPr>
          <p:cNvSpPr/>
          <p:nvPr/>
        </p:nvSpPr>
        <p:spPr>
          <a:xfrm>
            <a:off x="22482596" y="13566796"/>
            <a:ext cx="1079725" cy="26747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File 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EA87B0B-44F1-404F-AB1B-32B201619709}"/>
              </a:ext>
            </a:extLst>
          </p:cNvPr>
          <p:cNvSpPr/>
          <p:nvPr/>
        </p:nvSpPr>
        <p:spPr>
          <a:xfrm>
            <a:off x="25674473" y="13866570"/>
            <a:ext cx="1667904" cy="26747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File 3</a:t>
            </a:r>
          </a:p>
        </p:txBody>
      </p:sp>
      <p:cxnSp>
        <p:nvCxnSpPr>
          <p:cNvPr id="55" name="Straight Arrow Connector 211">
            <a:extLst>
              <a:ext uri="{FF2B5EF4-FFF2-40B4-BE49-F238E27FC236}">
                <a16:creationId xmlns:a16="http://schemas.microsoft.com/office/drawing/2014/main" id="{9DB91526-EB68-664C-B2CD-A56BDD51C3D7}"/>
              </a:ext>
            </a:extLst>
          </p:cNvPr>
          <p:cNvCxnSpPr/>
          <p:nvPr/>
        </p:nvCxnSpPr>
        <p:spPr>
          <a:xfrm>
            <a:off x="22208250" y="12674721"/>
            <a:ext cx="3402969" cy="1273970"/>
          </a:xfrm>
          <a:prstGeom prst="bentConnector3">
            <a:avLst>
              <a:gd name="adj1" fmla="val 94784"/>
            </a:avLst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44EA0B3-2046-634C-8E8D-0AF8D382652F}"/>
              </a:ext>
            </a:extLst>
          </p:cNvPr>
          <p:cNvSpPr txBox="1"/>
          <p:nvPr/>
        </p:nvSpPr>
        <p:spPr>
          <a:xfrm>
            <a:off x="23562321" y="12380726"/>
            <a:ext cx="914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sec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D537817-F068-6B42-9058-FE82B015E2B6}"/>
              </a:ext>
            </a:extLst>
          </p:cNvPr>
          <p:cNvCxnSpPr/>
          <p:nvPr/>
        </p:nvCxnSpPr>
        <p:spPr>
          <a:xfrm>
            <a:off x="16323487" y="13360342"/>
            <a:ext cx="1426322" cy="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79140AB0-F43F-C84F-BFBB-DA48F5D1E91F}"/>
              </a:ext>
            </a:extLst>
          </p:cNvPr>
          <p:cNvSpPr txBox="1"/>
          <p:nvPr/>
        </p:nvSpPr>
        <p:spPr>
          <a:xfrm>
            <a:off x="16881762" y="13077571"/>
            <a:ext cx="1062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sec</a:t>
            </a:r>
          </a:p>
        </p:txBody>
      </p:sp>
      <p:cxnSp>
        <p:nvCxnSpPr>
          <p:cNvPr id="59" name="Straight Arrow Connector 215">
            <a:extLst>
              <a:ext uri="{FF2B5EF4-FFF2-40B4-BE49-F238E27FC236}">
                <a16:creationId xmlns:a16="http://schemas.microsoft.com/office/drawing/2014/main" id="{A5BBC327-D861-D04B-A269-7FD5EFE80747}"/>
              </a:ext>
            </a:extLst>
          </p:cNvPr>
          <p:cNvCxnSpPr>
            <a:endCxn id="49" idx="1"/>
          </p:cNvCxnSpPr>
          <p:nvPr/>
        </p:nvCxnSpPr>
        <p:spPr>
          <a:xfrm flipV="1">
            <a:off x="19121385" y="12806519"/>
            <a:ext cx="1401456" cy="543605"/>
          </a:xfrm>
          <a:prstGeom prst="bentConnector3">
            <a:avLst>
              <a:gd name="adj1" fmla="val 91685"/>
            </a:avLst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579D817-0CE8-7F4D-A052-109521E6DE58}"/>
              </a:ext>
            </a:extLst>
          </p:cNvPr>
          <p:cNvSpPr txBox="1"/>
          <p:nvPr/>
        </p:nvSpPr>
        <p:spPr>
          <a:xfrm>
            <a:off x="19333051" y="13071662"/>
            <a:ext cx="914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sec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A5E86F3-16C0-DE4D-B9D4-FE11BFCF184D}"/>
              </a:ext>
            </a:extLst>
          </p:cNvPr>
          <p:cNvCxnSpPr/>
          <p:nvPr/>
        </p:nvCxnSpPr>
        <p:spPr>
          <a:xfrm flipH="1">
            <a:off x="16234549" y="13834270"/>
            <a:ext cx="6197003" cy="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61ACD12-725D-4B40-9A3A-6872B0FAEC21}"/>
              </a:ext>
            </a:extLst>
          </p:cNvPr>
          <p:cNvSpPr txBox="1"/>
          <p:nvPr/>
        </p:nvSpPr>
        <p:spPr>
          <a:xfrm>
            <a:off x="19853989" y="13745546"/>
            <a:ext cx="914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sec</a:t>
            </a:r>
          </a:p>
        </p:txBody>
      </p:sp>
      <p:cxnSp>
        <p:nvCxnSpPr>
          <p:cNvPr id="63" name="Straight Arrow Connector 228">
            <a:extLst>
              <a:ext uri="{FF2B5EF4-FFF2-40B4-BE49-F238E27FC236}">
                <a16:creationId xmlns:a16="http://schemas.microsoft.com/office/drawing/2014/main" id="{FFDA3DAD-9723-F94A-B48F-0DD41D309A90}"/>
              </a:ext>
            </a:extLst>
          </p:cNvPr>
          <p:cNvCxnSpPr/>
          <p:nvPr/>
        </p:nvCxnSpPr>
        <p:spPr>
          <a:xfrm flipV="1">
            <a:off x="27342377" y="13261993"/>
            <a:ext cx="1224656" cy="686698"/>
          </a:xfrm>
          <a:prstGeom prst="bentConnector3">
            <a:avLst>
              <a:gd name="adj1" fmla="val 115677"/>
            </a:avLst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64E51E5-DE6B-344F-9A18-6DCC11299ED2}"/>
              </a:ext>
            </a:extLst>
          </p:cNvPr>
          <p:cNvSpPr txBox="1"/>
          <p:nvPr/>
        </p:nvSpPr>
        <p:spPr>
          <a:xfrm>
            <a:off x="27503251" y="13668394"/>
            <a:ext cx="914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sec</a:t>
            </a:r>
          </a:p>
        </p:txBody>
      </p:sp>
      <p:cxnSp>
        <p:nvCxnSpPr>
          <p:cNvPr id="65" name="Straight Arrow Connector 234">
            <a:extLst>
              <a:ext uri="{FF2B5EF4-FFF2-40B4-BE49-F238E27FC236}">
                <a16:creationId xmlns:a16="http://schemas.microsoft.com/office/drawing/2014/main" id="{B7C0AD43-67E0-EE46-82EB-9475B1FDAD44}"/>
              </a:ext>
            </a:extLst>
          </p:cNvPr>
          <p:cNvCxnSpPr/>
          <p:nvPr/>
        </p:nvCxnSpPr>
        <p:spPr>
          <a:xfrm rot="10800000" flipV="1">
            <a:off x="23562327" y="13261994"/>
            <a:ext cx="3336803" cy="572274"/>
          </a:xfrm>
          <a:prstGeom prst="bentConnector3">
            <a:avLst>
              <a:gd name="adj1" fmla="val 94657"/>
            </a:avLst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B4B5927-3390-E743-AD46-B9C2EAA79535}"/>
              </a:ext>
            </a:extLst>
          </p:cNvPr>
          <p:cNvSpPr txBox="1"/>
          <p:nvPr/>
        </p:nvSpPr>
        <p:spPr>
          <a:xfrm>
            <a:off x="23693308" y="13361172"/>
            <a:ext cx="1062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sec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632036C-A587-FD4D-AD61-165527C4E1A8}"/>
              </a:ext>
            </a:extLst>
          </p:cNvPr>
          <p:cNvSpPr txBox="1"/>
          <p:nvPr/>
        </p:nvSpPr>
        <p:spPr>
          <a:xfrm>
            <a:off x="17065022" y="14562123"/>
            <a:ext cx="1114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4E5B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Reference: HPSS An overview, Jim Gerry (IBM)</a:t>
            </a:r>
            <a:r>
              <a:rPr lang="en-US" sz="1800" baseline="30000" dirty="0">
                <a:solidFill>
                  <a:srgbClr val="4E5B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800" dirty="0">
              <a:solidFill>
                <a:srgbClr val="4E5B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18A3B6C-D1D5-4343-BD3C-45D60211FFB9}"/>
              </a:ext>
            </a:extLst>
          </p:cNvPr>
          <p:cNvCxnSpPr>
            <a:cxnSpLocks/>
          </p:cNvCxnSpPr>
          <p:nvPr/>
        </p:nvCxnSpPr>
        <p:spPr>
          <a:xfrm flipH="1">
            <a:off x="17720423" y="9465276"/>
            <a:ext cx="9132853" cy="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60D81CEB-D29E-724C-97C0-CB237A54C7BD}"/>
              </a:ext>
            </a:extLst>
          </p:cNvPr>
          <p:cNvSpPr txBox="1"/>
          <p:nvPr/>
        </p:nvSpPr>
        <p:spPr>
          <a:xfrm>
            <a:off x="23387016" y="9350204"/>
            <a:ext cx="914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sec</a:t>
            </a:r>
          </a:p>
        </p:txBody>
      </p:sp>
    </p:spTree>
    <p:extLst>
      <p:ext uri="{BB962C8B-B14F-4D97-AF65-F5344CB8AC3E}">
        <p14:creationId xmlns:p14="http://schemas.microsoft.com/office/powerpoint/2010/main" val="304327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Graphic spid="11" grpId="0">
        <p:bldAsOne/>
      </p:bldGraphic>
      <p:bldGraphic spid="14" grpId="0">
        <p:bldAsOne/>
      </p:bldGraphic>
      <p:bldGraphic spid="15" grpId="0">
        <p:bldAsOne/>
      </p:bldGraphic>
      <p:bldP spid="19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EA64C521-CB59-694C-A217-55EE6833072F}"/>
              </a:ext>
            </a:extLst>
          </p:cNvPr>
          <p:cNvSpPr/>
          <p:nvPr/>
        </p:nvSpPr>
        <p:spPr>
          <a:xfrm>
            <a:off x="690650" y="4412302"/>
            <a:ext cx="10964091" cy="16985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DBA56F9-F9CB-C846-A56D-69F273DA6D70}"/>
              </a:ext>
            </a:extLst>
          </p:cNvPr>
          <p:cNvCxnSpPr>
            <a:cxnSpLocks/>
          </p:cNvCxnSpPr>
          <p:nvPr/>
        </p:nvCxnSpPr>
        <p:spPr>
          <a:xfrm>
            <a:off x="915643" y="4873670"/>
            <a:ext cx="10355921" cy="0"/>
          </a:xfrm>
          <a:prstGeom prst="straightConnector1">
            <a:avLst/>
          </a:prstGeom>
          <a:ln w="12700" cmpd="sng">
            <a:solidFill>
              <a:schemeClr val="bg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E4066FC-F60B-2941-9431-DCD396FDB195}"/>
              </a:ext>
            </a:extLst>
          </p:cNvPr>
          <p:cNvCxnSpPr>
            <a:cxnSpLocks/>
          </p:cNvCxnSpPr>
          <p:nvPr/>
        </p:nvCxnSpPr>
        <p:spPr>
          <a:xfrm flipH="1" flipV="1">
            <a:off x="845975" y="5071097"/>
            <a:ext cx="10425589" cy="16113"/>
          </a:xfrm>
          <a:prstGeom prst="straightConnector1">
            <a:avLst/>
          </a:prstGeom>
          <a:ln w="12700" cmpd="sng">
            <a:solidFill>
              <a:schemeClr val="bg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A4B59084-D104-C342-95F7-AEB2FC735ADF}"/>
              </a:ext>
            </a:extLst>
          </p:cNvPr>
          <p:cNvCxnSpPr>
            <a:cxnSpLocks/>
          </p:cNvCxnSpPr>
          <p:nvPr/>
        </p:nvCxnSpPr>
        <p:spPr>
          <a:xfrm>
            <a:off x="889200" y="5297022"/>
            <a:ext cx="10409078" cy="7921"/>
          </a:xfrm>
          <a:prstGeom prst="straightConnector1">
            <a:avLst/>
          </a:prstGeom>
          <a:ln w="12700" cmpd="sng">
            <a:solidFill>
              <a:schemeClr val="bg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CBF9F09F-91DA-1149-AA41-9808767A1173}"/>
              </a:ext>
            </a:extLst>
          </p:cNvPr>
          <p:cNvCxnSpPr>
            <a:cxnSpLocks/>
          </p:cNvCxnSpPr>
          <p:nvPr/>
        </p:nvCxnSpPr>
        <p:spPr>
          <a:xfrm flipH="1">
            <a:off x="819532" y="5517103"/>
            <a:ext cx="10425589" cy="0"/>
          </a:xfrm>
          <a:prstGeom prst="straightConnector1">
            <a:avLst/>
          </a:prstGeom>
          <a:ln w="12700" cmpd="sng">
            <a:solidFill>
              <a:schemeClr val="bg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C4C60FC1-B70D-1A4F-A3F8-90DAF772AAAE}"/>
              </a:ext>
            </a:extLst>
          </p:cNvPr>
          <p:cNvSpPr/>
          <p:nvPr/>
        </p:nvSpPr>
        <p:spPr>
          <a:xfrm>
            <a:off x="4374049" y="4723833"/>
            <a:ext cx="1667904" cy="26747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File 1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DA5CE0B-034D-E046-9A4D-24DD28CAF27F}"/>
              </a:ext>
            </a:extLst>
          </p:cNvPr>
          <p:cNvSpPr/>
          <p:nvPr/>
        </p:nvSpPr>
        <p:spPr>
          <a:xfrm>
            <a:off x="9656817" y="4970285"/>
            <a:ext cx="1667904" cy="26747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File 2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A2AEF63-084A-FC44-933C-8A4701598CCA}"/>
              </a:ext>
            </a:extLst>
          </p:cNvPr>
          <p:cNvSpPr/>
          <p:nvPr/>
        </p:nvSpPr>
        <p:spPr>
          <a:xfrm>
            <a:off x="1545188" y="5166745"/>
            <a:ext cx="1400961" cy="26747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File 3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033FC2A-D436-FF41-85D5-3D14281F7D26}"/>
              </a:ext>
            </a:extLst>
          </p:cNvPr>
          <p:cNvCxnSpPr>
            <a:cxnSpLocks/>
          </p:cNvCxnSpPr>
          <p:nvPr/>
        </p:nvCxnSpPr>
        <p:spPr>
          <a:xfrm flipV="1">
            <a:off x="862486" y="5705261"/>
            <a:ext cx="10409078" cy="33307"/>
          </a:xfrm>
          <a:prstGeom prst="straightConnector1">
            <a:avLst/>
          </a:prstGeom>
          <a:ln w="12700" cmpd="sng">
            <a:solidFill>
              <a:schemeClr val="bg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25F6BFA9-DEAE-C243-BBA6-D60ABF2D8816}"/>
              </a:ext>
            </a:extLst>
          </p:cNvPr>
          <p:cNvSpPr/>
          <p:nvPr/>
        </p:nvSpPr>
        <p:spPr>
          <a:xfrm>
            <a:off x="6307361" y="5434219"/>
            <a:ext cx="1079725" cy="26747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File 4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0653F4B-91BF-E24A-BC02-C2B5CF0D5886}"/>
              </a:ext>
            </a:extLst>
          </p:cNvPr>
          <p:cNvSpPr/>
          <p:nvPr/>
        </p:nvSpPr>
        <p:spPr>
          <a:xfrm>
            <a:off x="8638572" y="5564940"/>
            <a:ext cx="1667904" cy="26747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File 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47381-C02D-3347-827A-7A11EA4FE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Access Order (RAO)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2DE63-F2C0-3F4E-B93B-26F76E328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8" name="Text Placeholder 333">
            <a:extLst>
              <a:ext uri="{FF2B5EF4-FFF2-40B4-BE49-F238E27FC236}">
                <a16:creationId xmlns:a16="http://schemas.microsoft.com/office/drawing/2014/main" id="{F1DC947E-1DF7-8D4C-ABF0-1756D1680D16}"/>
              </a:ext>
            </a:extLst>
          </p:cNvPr>
          <p:cNvSpPr>
            <a:spLocks noGrp="1"/>
          </p:cNvSpPr>
          <p:nvPr/>
        </p:nvSpPr>
        <p:spPr>
          <a:xfrm>
            <a:off x="538748" y="402724"/>
            <a:ext cx="8847908" cy="1221275"/>
          </a:xfrm>
          <a:prstGeom prst="rect">
            <a:avLst/>
          </a:prstGeom>
        </p:spPr>
        <p:txBody>
          <a:bodyPr wrap="square" lIns="223732" tIns="223732" rIns="223732" bIns="223732">
            <a:spAutoFit/>
          </a:bodyPr>
          <a:lstStyle/>
          <a:p>
            <a:pPr marL="0" marR="0">
              <a:spcBef>
                <a:spcPts val="650"/>
              </a:spcBef>
              <a:spcAft>
                <a:spcPts val="0"/>
              </a:spcAft>
            </a:pPr>
            <a:r>
              <a:rPr lang="en-US" kern="1200" dirty="0">
                <a:effectLst/>
                <a:ea typeface="PMingLiU" panose="02020500000000000000" pitchFamily="18" charset="-120"/>
              </a:rPr>
              <a:t>LTO Tapes drives supports offset ordered recalls (Sequentially Access)</a:t>
            </a:r>
            <a:endParaRPr lang="en-US" dirty="0">
              <a:effectLst/>
              <a:ea typeface="PMingLiU" panose="02020500000000000000" pitchFamily="18" charset="-12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kern="12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The serpentine nature of tape may still result in long seek times between file reads </a:t>
            </a:r>
            <a:endParaRPr lang="en-US" sz="1600" dirty="0"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kern="12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This example illustrates </a:t>
            </a:r>
            <a:r>
              <a:rPr lang="en-US" sz="1600" kern="1200" dirty="0">
                <a:solidFill>
                  <a:srgbClr val="92D05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5:16</a:t>
            </a:r>
            <a:r>
              <a:rPr lang="en-US" sz="1600" kern="12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 of tape movement without tape I/O</a:t>
            </a:r>
            <a:endParaRPr lang="en-US" sz="1600" dirty="0"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409138-F0F7-4947-AD76-5EDB2DE15BB7}"/>
              </a:ext>
            </a:extLst>
          </p:cNvPr>
          <p:cNvSpPr/>
          <p:nvPr/>
        </p:nvSpPr>
        <p:spPr>
          <a:xfrm>
            <a:off x="685800" y="1476534"/>
            <a:ext cx="10964091" cy="16985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638C56-F920-4F4B-B7B1-303BEEAF40A3}"/>
              </a:ext>
            </a:extLst>
          </p:cNvPr>
          <p:cNvCxnSpPr>
            <a:cxnSpLocks/>
          </p:cNvCxnSpPr>
          <p:nvPr/>
        </p:nvCxnSpPr>
        <p:spPr>
          <a:xfrm>
            <a:off x="910793" y="1937902"/>
            <a:ext cx="10355921" cy="0"/>
          </a:xfrm>
          <a:prstGeom prst="straightConnector1">
            <a:avLst/>
          </a:prstGeom>
          <a:ln w="12700" cmpd="sng">
            <a:solidFill>
              <a:schemeClr val="bg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C57380-A099-AF46-A739-E226B412A4EC}"/>
              </a:ext>
            </a:extLst>
          </p:cNvPr>
          <p:cNvCxnSpPr>
            <a:cxnSpLocks/>
          </p:cNvCxnSpPr>
          <p:nvPr/>
        </p:nvCxnSpPr>
        <p:spPr>
          <a:xfrm flipH="1" flipV="1">
            <a:off x="841125" y="2135329"/>
            <a:ext cx="10425589" cy="16113"/>
          </a:xfrm>
          <a:prstGeom prst="straightConnector1">
            <a:avLst/>
          </a:prstGeom>
          <a:ln w="12700" cmpd="sng">
            <a:solidFill>
              <a:schemeClr val="bg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B0370A3-1BED-E042-8EE8-E07F338C05E5}"/>
              </a:ext>
            </a:extLst>
          </p:cNvPr>
          <p:cNvCxnSpPr>
            <a:cxnSpLocks/>
          </p:cNvCxnSpPr>
          <p:nvPr/>
        </p:nvCxnSpPr>
        <p:spPr>
          <a:xfrm>
            <a:off x="884350" y="2361254"/>
            <a:ext cx="10409078" cy="7921"/>
          </a:xfrm>
          <a:prstGeom prst="straightConnector1">
            <a:avLst/>
          </a:prstGeom>
          <a:ln w="12700" cmpd="sng">
            <a:solidFill>
              <a:schemeClr val="bg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3A4B16-2120-C840-8C3C-023BB424D97F}"/>
              </a:ext>
            </a:extLst>
          </p:cNvPr>
          <p:cNvCxnSpPr>
            <a:cxnSpLocks/>
          </p:cNvCxnSpPr>
          <p:nvPr/>
        </p:nvCxnSpPr>
        <p:spPr>
          <a:xfrm flipH="1">
            <a:off x="814682" y="2581335"/>
            <a:ext cx="10425589" cy="0"/>
          </a:xfrm>
          <a:prstGeom prst="straightConnector1">
            <a:avLst/>
          </a:prstGeom>
          <a:ln w="12700" cmpd="sng">
            <a:solidFill>
              <a:schemeClr val="bg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D871B9F-7942-7647-9A6A-F592EADCB285}"/>
              </a:ext>
            </a:extLst>
          </p:cNvPr>
          <p:cNvSpPr/>
          <p:nvPr/>
        </p:nvSpPr>
        <p:spPr>
          <a:xfrm>
            <a:off x="4369199" y="1788065"/>
            <a:ext cx="1667904" cy="26747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File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743647-BA55-694E-BE0F-E700A73FA3FF}"/>
              </a:ext>
            </a:extLst>
          </p:cNvPr>
          <p:cNvSpPr/>
          <p:nvPr/>
        </p:nvSpPr>
        <p:spPr>
          <a:xfrm>
            <a:off x="9651967" y="2034517"/>
            <a:ext cx="1667904" cy="26747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File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F96BE7-7532-1C43-B16D-81893ED9119C}"/>
              </a:ext>
            </a:extLst>
          </p:cNvPr>
          <p:cNvSpPr/>
          <p:nvPr/>
        </p:nvSpPr>
        <p:spPr>
          <a:xfrm>
            <a:off x="1540338" y="2230977"/>
            <a:ext cx="1400961" cy="26747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File 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C5C0089-4059-404D-BE90-A5A1605B37EC}"/>
              </a:ext>
            </a:extLst>
          </p:cNvPr>
          <p:cNvCxnSpPr>
            <a:cxnSpLocks/>
          </p:cNvCxnSpPr>
          <p:nvPr/>
        </p:nvCxnSpPr>
        <p:spPr>
          <a:xfrm flipV="1">
            <a:off x="857636" y="2769493"/>
            <a:ext cx="10409078" cy="33307"/>
          </a:xfrm>
          <a:prstGeom prst="straightConnector1">
            <a:avLst/>
          </a:prstGeom>
          <a:ln w="12700" cmpd="sng">
            <a:solidFill>
              <a:schemeClr val="bg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03BBECA-480C-B14B-A2E9-AD6224A8C5C0}"/>
              </a:ext>
            </a:extLst>
          </p:cNvPr>
          <p:cNvSpPr/>
          <p:nvPr/>
        </p:nvSpPr>
        <p:spPr>
          <a:xfrm>
            <a:off x="6302511" y="2498451"/>
            <a:ext cx="1079725" cy="26747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File 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DB4F79-8BAC-1B4A-936E-823FC723DD6A}"/>
              </a:ext>
            </a:extLst>
          </p:cNvPr>
          <p:cNvSpPr/>
          <p:nvPr/>
        </p:nvSpPr>
        <p:spPr>
          <a:xfrm>
            <a:off x="8633722" y="2629172"/>
            <a:ext cx="1667904" cy="26747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File 5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38F1BD7-D7AF-BE4F-9DB1-67B1B904D2F4}"/>
              </a:ext>
            </a:extLst>
          </p:cNvPr>
          <p:cNvCxnSpPr>
            <a:cxnSpLocks/>
          </p:cNvCxnSpPr>
          <p:nvPr/>
        </p:nvCxnSpPr>
        <p:spPr>
          <a:xfrm>
            <a:off x="910793" y="1788065"/>
            <a:ext cx="3458406" cy="1732"/>
          </a:xfrm>
          <a:prstGeom prst="straightConnector1">
            <a:avLst/>
          </a:prstGeom>
          <a:ln>
            <a:solidFill>
              <a:srgbClr val="92D05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13">
            <a:extLst>
              <a:ext uri="{FF2B5EF4-FFF2-40B4-BE49-F238E27FC236}">
                <a16:creationId xmlns:a16="http://schemas.microsoft.com/office/drawing/2014/main" id="{FC957761-D5AD-8F49-BCC3-EF7EDB15DBD9}"/>
              </a:ext>
            </a:extLst>
          </p:cNvPr>
          <p:cNvSpPr txBox="1"/>
          <p:nvPr/>
        </p:nvSpPr>
        <p:spPr>
          <a:xfrm>
            <a:off x="1465183" y="1476534"/>
            <a:ext cx="914384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sec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4DBCA39-7856-9C44-87D9-6AAF9A3A1414}"/>
              </a:ext>
            </a:extLst>
          </p:cNvPr>
          <p:cNvCxnSpPr>
            <a:cxnSpLocks/>
          </p:cNvCxnSpPr>
          <p:nvPr/>
        </p:nvCxnSpPr>
        <p:spPr>
          <a:xfrm flipV="1">
            <a:off x="6088753" y="1996065"/>
            <a:ext cx="5212106" cy="1938"/>
          </a:xfrm>
          <a:prstGeom prst="straightConnector1">
            <a:avLst/>
          </a:prstGeom>
          <a:ln>
            <a:solidFill>
              <a:srgbClr val="92D05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15">
            <a:extLst>
              <a:ext uri="{FF2B5EF4-FFF2-40B4-BE49-F238E27FC236}">
                <a16:creationId xmlns:a16="http://schemas.microsoft.com/office/drawing/2014/main" id="{83D337F9-F7DB-BD4E-94B6-CBEBF69A2F40}"/>
              </a:ext>
            </a:extLst>
          </p:cNvPr>
          <p:cNvSpPr txBox="1"/>
          <p:nvPr/>
        </p:nvSpPr>
        <p:spPr>
          <a:xfrm>
            <a:off x="8581125" y="1642422"/>
            <a:ext cx="914384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sec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CA8BA19-B3F1-6149-A581-4AC2805EF942}"/>
              </a:ext>
            </a:extLst>
          </p:cNvPr>
          <p:cNvCxnSpPr>
            <a:cxnSpLocks/>
          </p:cNvCxnSpPr>
          <p:nvPr/>
        </p:nvCxnSpPr>
        <p:spPr>
          <a:xfrm flipV="1">
            <a:off x="2941299" y="2468135"/>
            <a:ext cx="4440937" cy="30316"/>
          </a:xfrm>
          <a:prstGeom prst="straightConnector1">
            <a:avLst/>
          </a:prstGeom>
          <a:ln>
            <a:solidFill>
              <a:srgbClr val="92D05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17">
            <a:extLst>
              <a:ext uri="{FF2B5EF4-FFF2-40B4-BE49-F238E27FC236}">
                <a16:creationId xmlns:a16="http://schemas.microsoft.com/office/drawing/2014/main" id="{5FB3547E-AD58-8244-802F-F875CD8C5085}"/>
              </a:ext>
            </a:extLst>
          </p:cNvPr>
          <p:cNvSpPr txBox="1"/>
          <p:nvPr/>
        </p:nvSpPr>
        <p:spPr>
          <a:xfrm>
            <a:off x="4038618" y="2216136"/>
            <a:ext cx="914384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sec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A7949EF-6478-8842-9F15-260B80454598}"/>
              </a:ext>
            </a:extLst>
          </p:cNvPr>
          <p:cNvCxnSpPr>
            <a:cxnSpLocks/>
          </p:cNvCxnSpPr>
          <p:nvPr/>
        </p:nvCxnSpPr>
        <p:spPr>
          <a:xfrm>
            <a:off x="6313749" y="2755655"/>
            <a:ext cx="2353367" cy="14541"/>
          </a:xfrm>
          <a:prstGeom prst="straightConnector1">
            <a:avLst/>
          </a:prstGeom>
          <a:ln>
            <a:solidFill>
              <a:srgbClr val="92D05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19">
            <a:extLst>
              <a:ext uri="{FF2B5EF4-FFF2-40B4-BE49-F238E27FC236}">
                <a16:creationId xmlns:a16="http://schemas.microsoft.com/office/drawing/2014/main" id="{C01C0DDB-9FE8-144D-9519-157F7DA796B6}"/>
              </a:ext>
            </a:extLst>
          </p:cNvPr>
          <p:cNvSpPr txBox="1"/>
          <p:nvPr/>
        </p:nvSpPr>
        <p:spPr>
          <a:xfrm>
            <a:off x="7514744" y="2444141"/>
            <a:ext cx="914384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sec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59670D6-7313-604F-9EAB-4F72445886A7}"/>
              </a:ext>
            </a:extLst>
          </p:cNvPr>
          <p:cNvCxnSpPr>
            <a:cxnSpLocks/>
          </p:cNvCxnSpPr>
          <p:nvPr/>
        </p:nvCxnSpPr>
        <p:spPr>
          <a:xfrm flipH="1">
            <a:off x="787968" y="2901585"/>
            <a:ext cx="9513658" cy="0"/>
          </a:xfrm>
          <a:prstGeom prst="straightConnector1">
            <a:avLst/>
          </a:prstGeom>
          <a:ln>
            <a:solidFill>
              <a:srgbClr val="92D05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1">
            <a:extLst>
              <a:ext uri="{FF2B5EF4-FFF2-40B4-BE49-F238E27FC236}">
                <a16:creationId xmlns:a16="http://schemas.microsoft.com/office/drawing/2014/main" id="{F27EC06B-CA6D-804B-988E-A40EEE058971}"/>
              </a:ext>
            </a:extLst>
          </p:cNvPr>
          <p:cNvSpPr txBox="1"/>
          <p:nvPr/>
        </p:nvSpPr>
        <p:spPr>
          <a:xfrm>
            <a:off x="3647311" y="2601540"/>
            <a:ext cx="914384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 sec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1413F51-EF32-044B-BBFF-775B952B0A62}"/>
              </a:ext>
            </a:extLst>
          </p:cNvPr>
          <p:cNvCxnSpPr>
            <a:cxnSpLocks/>
          </p:cNvCxnSpPr>
          <p:nvPr/>
        </p:nvCxnSpPr>
        <p:spPr>
          <a:xfrm flipH="1">
            <a:off x="1566783" y="2250401"/>
            <a:ext cx="8085184" cy="0"/>
          </a:xfrm>
          <a:prstGeom prst="straightConnector1">
            <a:avLst/>
          </a:prstGeom>
          <a:ln>
            <a:solidFill>
              <a:srgbClr val="92D05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23">
            <a:extLst>
              <a:ext uri="{FF2B5EF4-FFF2-40B4-BE49-F238E27FC236}">
                <a16:creationId xmlns:a16="http://schemas.microsoft.com/office/drawing/2014/main" id="{F31B130D-8039-AF47-B273-E6BD2A9896DF}"/>
              </a:ext>
            </a:extLst>
          </p:cNvPr>
          <p:cNvSpPr txBox="1"/>
          <p:nvPr/>
        </p:nvSpPr>
        <p:spPr>
          <a:xfrm>
            <a:off x="6999846" y="1943724"/>
            <a:ext cx="914384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sec</a:t>
            </a:r>
          </a:p>
        </p:txBody>
      </p:sp>
      <p:cxnSp>
        <p:nvCxnSpPr>
          <p:cNvPr id="74" name="Straight Arrow Connector 211">
            <a:extLst>
              <a:ext uri="{FF2B5EF4-FFF2-40B4-BE49-F238E27FC236}">
                <a16:creationId xmlns:a16="http://schemas.microsoft.com/office/drawing/2014/main" id="{8F4287D9-07F3-BB41-A512-921C4AAE112D}"/>
              </a:ext>
            </a:extLst>
          </p:cNvPr>
          <p:cNvCxnSpPr>
            <a:cxnSpLocks/>
          </p:cNvCxnSpPr>
          <p:nvPr/>
        </p:nvCxnSpPr>
        <p:spPr>
          <a:xfrm>
            <a:off x="6058769" y="4952087"/>
            <a:ext cx="2552528" cy="753174"/>
          </a:xfrm>
          <a:prstGeom prst="bentConnector3">
            <a:avLst>
              <a:gd name="adj1" fmla="val 89576"/>
            </a:avLst>
          </a:prstGeom>
          <a:ln>
            <a:solidFill>
              <a:srgbClr val="04DBF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14">
            <a:extLst>
              <a:ext uri="{FF2B5EF4-FFF2-40B4-BE49-F238E27FC236}">
                <a16:creationId xmlns:a16="http://schemas.microsoft.com/office/drawing/2014/main" id="{3FB5CCE6-DBD9-5845-AE56-F1064DDFEB6A}"/>
              </a:ext>
            </a:extLst>
          </p:cNvPr>
          <p:cNvSpPr txBox="1"/>
          <p:nvPr/>
        </p:nvSpPr>
        <p:spPr>
          <a:xfrm>
            <a:off x="6727761" y="4653008"/>
            <a:ext cx="914384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>
                <a:solidFill>
                  <a:srgbClr val="04DB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sec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F3DA225-6943-764F-840D-A5C7536053B2}"/>
              </a:ext>
            </a:extLst>
          </p:cNvPr>
          <p:cNvCxnSpPr>
            <a:cxnSpLocks/>
          </p:cNvCxnSpPr>
          <p:nvPr/>
        </p:nvCxnSpPr>
        <p:spPr>
          <a:xfrm>
            <a:off x="819965" y="5224868"/>
            <a:ext cx="733882" cy="0"/>
          </a:xfrm>
          <a:prstGeom prst="straightConnector1">
            <a:avLst/>
          </a:prstGeom>
          <a:ln>
            <a:solidFill>
              <a:srgbClr val="04DBF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16">
            <a:extLst>
              <a:ext uri="{FF2B5EF4-FFF2-40B4-BE49-F238E27FC236}">
                <a16:creationId xmlns:a16="http://schemas.microsoft.com/office/drawing/2014/main" id="{4D2B85B4-CC7E-744A-B025-9812AF6BF1BC}"/>
              </a:ext>
            </a:extLst>
          </p:cNvPr>
          <p:cNvSpPr txBox="1"/>
          <p:nvPr/>
        </p:nvSpPr>
        <p:spPr>
          <a:xfrm>
            <a:off x="791784" y="4915585"/>
            <a:ext cx="1062788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>
                <a:solidFill>
                  <a:srgbClr val="04DB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sec</a:t>
            </a:r>
          </a:p>
        </p:txBody>
      </p:sp>
      <p:cxnSp>
        <p:nvCxnSpPr>
          <p:cNvPr id="78" name="Straight Arrow Connector 215">
            <a:extLst>
              <a:ext uri="{FF2B5EF4-FFF2-40B4-BE49-F238E27FC236}">
                <a16:creationId xmlns:a16="http://schemas.microsoft.com/office/drawing/2014/main" id="{53DCF9DE-2E33-3943-8E25-46A707A66E76}"/>
              </a:ext>
            </a:extLst>
          </p:cNvPr>
          <p:cNvCxnSpPr>
            <a:cxnSpLocks/>
          </p:cNvCxnSpPr>
          <p:nvPr/>
        </p:nvCxnSpPr>
        <p:spPr>
          <a:xfrm flipV="1">
            <a:off x="2962965" y="4774532"/>
            <a:ext cx="1389924" cy="642580"/>
          </a:xfrm>
          <a:prstGeom prst="bentConnector3">
            <a:avLst>
              <a:gd name="adj1" fmla="val 82581"/>
            </a:avLst>
          </a:prstGeom>
          <a:ln>
            <a:solidFill>
              <a:srgbClr val="04DBF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18">
            <a:extLst>
              <a:ext uri="{FF2B5EF4-FFF2-40B4-BE49-F238E27FC236}">
                <a16:creationId xmlns:a16="http://schemas.microsoft.com/office/drawing/2014/main" id="{A7BE3E7C-2AA4-5E43-8134-8330F291D0F8}"/>
              </a:ext>
            </a:extLst>
          </p:cNvPr>
          <p:cNvSpPr txBox="1"/>
          <p:nvPr/>
        </p:nvSpPr>
        <p:spPr>
          <a:xfrm>
            <a:off x="3163099" y="5039674"/>
            <a:ext cx="914384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>
                <a:solidFill>
                  <a:srgbClr val="04DB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sec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F34BA70-2632-9C47-AE02-51532E2AD008}"/>
              </a:ext>
            </a:extLst>
          </p:cNvPr>
          <p:cNvCxnSpPr>
            <a:cxnSpLocks/>
          </p:cNvCxnSpPr>
          <p:nvPr/>
        </p:nvCxnSpPr>
        <p:spPr>
          <a:xfrm flipH="1">
            <a:off x="862486" y="5686150"/>
            <a:ext cx="5399115" cy="0"/>
          </a:xfrm>
          <a:prstGeom prst="straightConnector1">
            <a:avLst/>
          </a:prstGeom>
          <a:ln>
            <a:solidFill>
              <a:srgbClr val="04DBF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20">
            <a:extLst>
              <a:ext uri="{FF2B5EF4-FFF2-40B4-BE49-F238E27FC236}">
                <a16:creationId xmlns:a16="http://schemas.microsoft.com/office/drawing/2014/main" id="{ACC5C7BD-F8C4-EC42-A39A-A8362276DEDC}"/>
              </a:ext>
            </a:extLst>
          </p:cNvPr>
          <p:cNvSpPr txBox="1"/>
          <p:nvPr/>
        </p:nvSpPr>
        <p:spPr>
          <a:xfrm>
            <a:off x="3117985" y="5413838"/>
            <a:ext cx="914384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>
                <a:solidFill>
                  <a:srgbClr val="04DB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sec</a:t>
            </a:r>
          </a:p>
        </p:txBody>
      </p:sp>
      <p:cxnSp>
        <p:nvCxnSpPr>
          <p:cNvPr id="82" name="Straight Arrow Connector 228">
            <a:extLst>
              <a:ext uri="{FF2B5EF4-FFF2-40B4-BE49-F238E27FC236}">
                <a16:creationId xmlns:a16="http://schemas.microsoft.com/office/drawing/2014/main" id="{BF52406C-F1FB-3646-98F6-3953062A0D62}"/>
              </a:ext>
            </a:extLst>
          </p:cNvPr>
          <p:cNvCxnSpPr>
            <a:cxnSpLocks/>
          </p:cNvCxnSpPr>
          <p:nvPr/>
        </p:nvCxnSpPr>
        <p:spPr>
          <a:xfrm flipV="1">
            <a:off x="10317177" y="4999316"/>
            <a:ext cx="1016191" cy="810474"/>
          </a:xfrm>
          <a:prstGeom prst="bentConnector3">
            <a:avLst>
              <a:gd name="adj1" fmla="val 121987"/>
            </a:avLst>
          </a:prstGeom>
          <a:ln>
            <a:solidFill>
              <a:srgbClr val="04DBF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22">
            <a:extLst>
              <a:ext uri="{FF2B5EF4-FFF2-40B4-BE49-F238E27FC236}">
                <a16:creationId xmlns:a16="http://schemas.microsoft.com/office/drawing/2014/main" id="{6B898A09-F0CB-2F42-B862-302C5CA82250}"/>
              </a:ext>
            </a:extLst>
          </p:cNvPr>
          <p:cNvSpPr txBox="1"/>
          <p:nvPr/>
        </p:nvSpPr>
        <p:spPr>
          <a:xfrm>
            <a:off x="10443852" y="5516873"/>
            <a:ext cx="914384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>
                <a:solidFill>
                  <a:srgbClr val="04DB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sec</a:t>
            </a:r>
          </a:p>
        </p:txBody>
      </p:sp>
      <p:cxnSp>
        <p:nvCxnSpPr>
          <p:cNvPr id="84" name="Straight Arrow Connector 234">
            <a:extLst>
              <a:ext uri="{FF2B5EF4-FFF2-40B4-BE49-F238E27FC236}">
                <a16:creationId xmlns:a16="http://schemas.microsoft.com/office/drawing/2014/main" id="{1F992818-1183-1249-9A5F-38BC1FEE6981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14361" y="5211402"/>
            <a:ext cx="2235802" cy="266505"/>
          </a:xfrm>
          <a:prstGeom prst="bentConnector3">
            <a:avLst>
              <a:gd name="adj1" fmla="val 89730"/>
            </a:avLst>
          </a:prstGeom>
          <a:ln>
            <a:solidFill>
              <a:srgbClr val="04DBF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24">
            <a:extLst>
              <a:ext uri="{FF2B5EF4-FFF2-40B4-BE49-F238E27FC236}">
                <a16:creationId xmlns:a16="http://schemas.microsoft.com/office/drawing/2014/main" id="{39393224-398F-B143-800C-71F9DF4646F9}"/>
              </a:ext>
            </a:extLst>
          </p:cNvPr>
          <p:cNvSpPr txBox="1"/>
          <p:nvPr/>
        </p:nvSpPr>
        <p:spPr>
          <a:xfrm>
            <a:off x="8582038" y="4929342"/>
            <a:ext cx="1062788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>
                <a:solidFill>
                  <a:srgbClr val="04DB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sec</a:t>
            </a:r>
          </a:p>
        </p:txBody>
      </p:sp>
      <p:sp>
        <p:nvSpPr>
          <p:cNvPr id="86" name="TextBox 25">
            <a:extLst>
              <a:ext uri="{FF2B5EF4-FFF2-40B4-BE49-F238E27FC236}">
                <a16:creationId xmlns:a16="http://schemas.microsoft.com/office/drawing/2014/main" id="{E30FC35B-114D-124E-82DA-173075740C7A}"/>
              </a:ext>
            </a:extLst>
          </p:cNvPr>
          <p:cNvSpPr txBox="1"/>
          <p:nvPr/>
        </p:nvSpPr>
        <p:spPr>
          <a:xfrm>
            <a:off x="8638572" y="6110870"/>
            <a:ext cx="3129946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200" dirty="0">
                <a:latin typeface="+mn-lt"/>
                <a:cs typeface="Times New Roman" panose="02020603050405020304" pitchFamily="18" charset="0"/>
              </a:rPr>
              <a:t>Reference: HPSS An overview, Jim Gerry (IBM)</a:t>
            </a:r>
            <a:r>
              <a:rPr lang="en-US" sz="1200" baseline="30000" dirty="0">
                <a:latin typeface="+mn-lt"/>
                <a:cs typeface="Times New Roman" panose="02020603050405020304" pitchFamily="18" charset="0"/>
              </a:rPr>
              <a:t>2</a:t>
            </a:r>
            <a:endParaRPr lang="en-US" sz="1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0" name="Text Placeholder 333">
            <a:extLst>
              <a:ext uri="{FF2B5EF4-FFF2-40B4-BE49-F238E27FC236}">
                <a16:creationId xmlns:a16="http://schemas.microsoft.com/office/drawing/2014/main" id="{6FF6BF21-943A-B74C-B518-02C152343879}"/>
              </a:ext>
            </a:extLst>
          </p:cNvPr>
          <p:cNvSpPr>
            <a:spLocks noGrp="1"/>
          </p:cNvSpPr>
          <p:nvPr/>
        </p:nvSpPr>
        <p:spPr>
          <a:xfrm>
            <a:off x="514289" y="3165651"/>
            <a:ext cx="7919689" cy="1467496"/>
          </a:xfrm>
          <a:prstGeom prst="rect">
            <a:avLst/>
          </a:prstGeom>
        </p:spPr>
        <p:txBody>
          <a:bodyPr wrap="square" lIns="223732" tIns="223732" rIns="223732" bIns="223732">
            <a:spAutoFit/>
          </a:bodyPr>
          <a:lstStyle/>
          <a:p>
            <a:pPr marL="0" marR="0">
              <a:spcBef>
                <a:spcPts val="650"/>
              </a:spcBef>
              <a:spcAft>
                <a:spcPts val="0"/>
              </a:spcAft>
            </a:pPr>
            <a:r>
              <a:rPr lang="en-US" kern="1200" dirty="0">
                <a:effectLst/>
                <a:ea typeface="PMingLiU" panose="02020500000000000000" pitchFamily="18" charset="-120"/>
              </a:rPr>
              <a:t>Enterprise tape drives now support Recommended Access Ordering (RAO) </a:t>
            </a:r>
            <a:endParaRPr lang="en-US" dirty="0">
              <a:effectLst/>
              <a:ea typeface="PMingLiU" panose="02020500000000000000" pitchFamily="18" charset="-12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kern="12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Multiple tape recalls are properly ordered by the tape drive to reduce recall time </a:t>
            </a:r>
            <a:endParaRPr lang="en-US" sz="1600" dirty="0"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kern="12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Tests show that RAO improves multiple file recalls by 30% to 60%</a:t>
            </a:r>
            <a:endParaRPr lang="en-US" sz="1600" dirty="0"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kern="12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This SAME example illustrates </a:t>
            </a:r>
            <a:r>
              <a:rPr lang="en-US" sz="1600" kern="1200" dirty="0">
                <a:solidFill>
                  <a:srgbClr val="04DBF6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2:06</a:t>
            </a:r>
            <a:r>
              <a:rPr lang="en-US" sz="1600" kern="12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 of tape movement without tape I/O </a:t>
            </a:r>
            <a:endParaRPr lang="en-US" sz="1600" dirty="0"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40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92" grpId="0" animBg="1"/>
      <p:bldP spid="93" grpId="0" animBg="1"/>
      <p:bldP spid="94" grpId="0" animBg="1"/>
      <p:bldP spid="96" grpId="0" animBg="1"/>
      <p:bldP spid="97" grpId="0" animBg="1"/>
      <p:bldP spid="8" grpId="0"/>
      <p:bldP spid="10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2" grpId="0"/>
      <p:bldP spid="24" grpId="0"/>
      <p:bldP spid="26" grpId="0"/>
      <p:bldP spid="28" grpId="0"/>
      <p:bldP spid="30" grpId="0"/>
      <p:bldP spid="32" grpId="0"/>
      <p:bldP spid="75" grpId="0"/>
      <p:bldP spid="77" grpId="0"/>
      <p:bldP spid="79" grpId="0"/>
      <p:bldP spid="81" grpId="0"/>
      <p:bldP spid="83" grpId="0"/>
      <p:bldP spid="85" grpId="0"/>
      <p:bldP spid="86" grpId="0"/>
      <p:bldP spid="1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FFEF-BECD-2D45-9B9D-3E8F9419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46377-AA33-6C40-AA7A-F4A91AE9F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F5916-3AD5-CB4C-89C2-5D1522C4B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131" y="2561788"/>
            <a:ext cx="1122878" cy="1197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936AED-8E0E-9E4D-AC4E-0AE503B33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237" y="2500514"/>
            <a:ext cx="1277512" cy="1362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A6A4DF-E177-D14A-843A-E12498B7F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385" y="2442747"/>
            <a:ext cx="1411184" cy="1505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2AEE36-77E8-104E-88FA-715A31925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494" y="2362618"/>
            <a:ext cx="1574232" cy="1679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5B67B3-F0D8-FE41-9B46-B0689D80F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854" y="2282489"/>
            <a:ext cx="1746960" cy="1863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852D3-1AFA-4647-BA16-C90131C87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126" y="2192933"/>
            <a:ext cx="1960704" cy="2091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7D049E-3F79-EC44-9E61-533544990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866" y="2103377"/>
            <a:ext cx="2188770" cy="2335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10FC6C-276C-5F46-BAAF-D263C82F8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456" y="1974442"/>
            <a:ext cx="2459841" cy="262426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41DBB4C-8779-7D4B-AF98-94904713C12B}"/>
              </a:ext>
            </a:extLst>
          </p:cNvPr>
          <p:cNvSpPr txBox="1">
            <a:spLocks/>
          </p:cNvSpPr>
          <p:nvPr/>
        </p:nvSpPr>
        <p:spPr>
          <a:xfrm>
            <a:off x="345365" y="791355"/>
            <a:ext cx="2836793" cy="54564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Library Full?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3D2A47-0C93-944D-9352-5AE9ADC31F19}"/>
              </a:ext>
            </a:extLst>
          </p:cNvPr>
          <p:cNvSpPr txBox="1">
            <a:spLocks/>
          </p:cNvSpPr>
          <p:nvPr/>
        </p:nvSpPr>
        <p:spPr>
          <a:xfrm>
            <a:off x="3079653" y="822679"/>
            <a:ext cx="3373606" cy="5628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Add Library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9E3F20-3857-3D4C-8B65-6E787A0BB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65" y="1840665"/>
            <a:ext cx="2756257" cy="29404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D950F4-CA25-274A-BCA9-E4D506155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906" y="1488549"/>
            <a:ext cx="4178860" cy="4458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10A049-CE87-CA42-A074-B2727E3ED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395" y="1262948"/>
            <a:ext cx="4699590" cy="50137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8DEE3D-6252-9048-8543-8F9545DD1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028" y="975023"/>
            <a:ext cx="5287575" cy="564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CF237-79B7-0A41-9EA8-F0920C3B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Max Read performance: RAO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5E397-0B4E-F04A-98DF-5F0C79D91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03D1228-EEFA-F540-9AF6-CB7E15B968DE}"/>
              </a:ext>
            </a:extLst>
          </p:cNvPr>
          <p:cNvSpPr txBox="1">
            <a:spLocks/>
          </p:cNvSpPr>
          <p:nvPr/>
        </p:nvSpPr>
        <p:spPr>
          <a:xfrm>
            <a:off x="666457" y="707428"/>
            <a:ext cx="2816270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LTO-7: 300 MB/s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42B5FC-807B-0845-9690-484E935588B9}"/>
              </a:ext>
            </a:extLst>
          </p:cNvPr>
          <p:cNvSpPr txBox="1">
            <a:spLocks/>
          </p:cNvSpPr>
          <p:nvPr/>
        </p:nvSpPr>
        <p:spPr>
          <a:xfrm>
            <a:off x="666457" y="1032836"/>
            <a:ext cx="3759628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TS1150 + JD: 360 MB/s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0B58913-D47F-D04F-90C1-E7FF4757B6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778972"/>
              </p:ext>
            </p:extLst>
          </p:nvPr>
        </p:nvGraphicFramePr>
        <p:xfrm>
          <a:off x="261258" y="1596935"/>
          <a:ext cx="4037386" cy="3504398"/>
        </p:xfrm>
        <a:graphic>
          <a:graphicData uri="http://schemas.openxmlformats.org/drawingml/2006/table">
            <a:tbl>
              <a:tblPr firstRow="1" firstCol="1" bandRow="1"/>
              <a:tblGrid>
                <a:gridCol w="1885022">
                  <a:extLst>
                    <a:ext uri="{9D8B030D-6E8A-4147-A177-3AD203B41FA5}">
                      <a16:colId xmlns:a16="http://schemas.microsoft.com/office/drawing/2014/main" val="2144272706"/>
                    </a:ext>
                  </a:extLst>
                </a:gridCol>
                <a:gridCol w="725683">
                  <a:extLst>
                    <a:ext uri="{9D8B030D-6E8A-4147-A177-3AD203B41FA5}">
                      <a16:colId xmlns:a16="http://schemas.microsoft.com/office/drawing/2014/main" val="1160888797"/>
                    </a:ext>
                  </a:extLst>
                </a:gridCol>
                <a:gridCol w="789382">
                  <a:extLst>
                    <a:ext uri="{9D8B030D-6E8A-4147-A177-3AD203B41FA5}">
                      <a16:colId xmlns:a16="http://schemas.microsoft.com/office/drawing/2014/main" val="3499449697"/>
                    </a:ext>
                  </a:extLst>
                </a:gridCol>
                <a:gridCol w="637299">
                  <a:extLst>
                    <a:ext uri="{9D8B030D-6E8A-4147-A177-3AD203B41FA5}">
                      <a16:colId xmlns:a16="http://schemas.microsoft.com/office/drawing/2014/main" val="3976414681"/>
                    </a:ext>
                  </a:extLst>
                </a:gridCol>
              </a:tblGrid>
              <a:tr h="2144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Big file (10GB)</a:t>
                      </a:r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RAO</a:t>
                      </a:r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RAO</a:t>
                      </a:r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Gain %</a:t>
                      </a: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5859757"/>
                  </a:ext>
                </a:extLst>
              </a:tr>
              <a:tr h="2221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10%  80 files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153.35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244.61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59.51%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275277"/>
                  </a:ext>
                </a:extLst>
              </a:tr>
              <a:tr h="2221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50%  400 files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242.47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311.2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28.35%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9832776"/>
                  </a:ext>
                </a:extLst>
              </a:tr>
              <a:tr h="2221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  800 files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352.84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332.39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-5.80%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5266552"/>
                  </a:ext>
                </a:extLst>
              </a:tr>
              <a:tr h="222126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215556"/>
                  </a:ext>
                </a:extLst>
              </a:tr>
              <a:tr h="222126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435611"/>
                  </a:ext>
                </a:extLst>
              </a:tr>
              <a:tr h="648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Small file (1GB) </a:t>
                      </a:r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RAO</a:t>
                      </a:r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RAO</a:t>
                      </a:r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298975"/>
                  </a:ext>
                </a:extLst>
              </a:tr>
              <a:tr h="2221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  980 files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73.69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105.57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43.26%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154723"/>
                  </a:ext>
                </a:extLst>
              </a:tr>
              <a:tr h="2221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50%  5811 files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177.04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174.53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-1.42%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8657022"/>
                  </a:ext>
                </a:extLst>
              </a:tr>
              <a:tr h="2221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  9793 files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343.98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334.72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-2.69%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9555865"/>
                  </a:ext>
                </a:extLst>
              </a:tr>
              <a:tr h="222126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62670"/>
                  </a:ext>
                </a:extLst>
              </a:tr>
              <a:tr h="222126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825548"/>
                  </a:ext>
                </a:extLst>
              </a:tr>
              <a:tr h="219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Aggregated Small file (1GB) </a:t>
                      </a:r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RAO</a:t>
                      </a:r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RAO</a:t>
                      </a:r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4463945"/>
                  </a:ext>
                </a:extLst>
              </a:tr>
              <a:tr h="2221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  979 files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39.82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20.18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-49.32%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588563"/>
                  </a:ext>
                </a:extLst>
              </a:tr>
              <a:tr h="2221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50%  4899 files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177.80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56.48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-68.23%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1287443"/>
                  </a:ext>
                </a:extLst>
              </a:tr>
              <a:tr h="2221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  9798 files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31" marR="631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345.61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132.08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-61.78%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829885"/>
                  </a:ext>
                </a:extLst>
              </a:tr>
            </a:tbl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6B9E09F-9CAF-6040-A76E-FF232DBB79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508531"/>
              </p:ext>
            </p:extLst>
          </p:nvPr>
        </p:nvGraphicFramePr>
        <p:xfrm>
          <a:off x="4637314" y="991632"/>
          <a:ext cx="3013648" cy="2314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BF810A37-851C-C74E-9CB0-D286FD2CD2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6951131"/>
              </p:ext>
            </p:extLst>
          </p:nvPr>
        </p:nvGraphicFramePr>
        <p:xfrm>
          <a:off x="8290407" y="2351121"/>
          <a:ext cx="3056861" cy="2186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F6DEE7A0-1EDB-3F4C-913A-BCD24E1514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876050"/>
              </p:ext>
            </p:extLst>
          </p:nvPr>
        </p:nvGraphicFramePr>
        <p:xfrm>
          <a:off x="4766095" y="3822868"/>
          <a:ext cx="3056861" cy="2186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72634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CF237-79B7-0A41-9EA8-F0920C3BD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1088189" cy="691981"/>
          </a:xfrm>
        </p:spPr>
        <p:txBody>
          <a:bodyPr/>
          <a:lstStyle/>
          <a:p>
            <a:r>
              <a:rPr lang="en-US" dirty="0"/>
              <a:t>Drive read Perf Conclusion: LTO7 vs TS1150/JD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5E397-0B4E-F04A-98DF-5F0C79D91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03D1228-EEFA-F540-9AF6-CB7E15B968DE}"/>
              </a:ext>
            </a:extLst>
          </p:cNvPr>
          <p:cNvSpPr txBox="1">
            <a:spLocks/>
          </p:cNvSpPr>
          <p:nvPr/>
        </p:nvSpPr>
        <p:spPr>
          <a:xfrm>
            <a:off x="666457" y="707428"/>
            <a:ext cx="2816270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LTO-7: 300 MB/s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42B5FC-807B-0845-9690-484E935588B9}"/>
              </a:ext>
            </a:extLst>
          </p:cNvPr>
          <p:cNvSpPr txBox="1">
            <a:spLocks/>
          </p:cNvSpPr>
          <p:nvPr/>
        </p:nvSpPr>
        <p:spPr>
          <a:xfrm>
            <a:off x="666457" y="1032836"/>
            <a:ext cx="3759628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TS1150 + JD: 360 MB/s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3E027FF-4DC8-CC46-9779-696361D883D6}"/>
              </a:ext>
            </a:extLst>
          </p:cNvPr>
          <p:cNvGraphicFramePr>
            <a:graphicFrameLocks noGrp="1"/>
          </p:cNvGraphicFramePr>
          <p:nvPr/>
        </p:nvGraphicFramePr>
        <p:xfrm>
          <a:off x="530134" y="2204720"/>
          <a:ext cx="3754485" cy="3037840"/>
        </p:xfrm>
        <a:graphic>
          <a:graphicData uri="http://schemas.openxmlformats.org/drawingml/2006/table">
            <a:tbl>
              <a:tblPr/>
              <a:tblGrid>
                <a:gridCol w="1833586">
                  <a:extLst>
                    <a:ext uri="{9D8B030D-6E8A-4147-A177-3AD203B41FA5}">
                      <a16:colId xmlns:a16="http://schemas.microsoft.com/office/drawing/2014/main" val="74243615"/>
                    </a:ext>
                  </a:extLst>
                </a:gridCol>
                <a:gridCol w="611196">
                  <a:extLst>
                    <a:ext uri="{9D8B030D-6E8A-4147-A177-3AD203B41FA5}">
                      <a16:colId xmlns:a16="http://schemas.microsoft.com/office/drawing/2014/main" val="1739292037"/>
                    </a:ext>
                  </a:extLst>
                </a:gridCol>
                <a:gridCol w="625746">
                  <a:extLst>
                    <a:ext uri="{9D8B030D-6E8A-4147-A177-3AD203B41FA5}">
                      <a16:colId xmlns:a16="http://schemas.microsoft.com/office/drawing/2014/main" val="1711969162"/>
                    </a:ext>
                  </a:extLst>
                </a:gridCol>
                <a:gridCol w="683957">
                  <a:extLst>
                    <a:ext uri="{9D8B030D-6E8A-4147-A177-3AD203B41FA5}">
                      <a16:colId xmlns:a16="http://schemas.microsoft.com/office/drawing/2014/main" val="35052561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Big file (10GB)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TS1150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Gain 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934616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10%  80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103.9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153.35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47.59%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231347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 50%  400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156.97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242.47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54.47%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31122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100%  800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251.87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352.84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40.09%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80720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707963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8497570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Small file (1GB)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TS1150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8937487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10%  980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32.33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73.69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127.93%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346308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 50%  5811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120.24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177.04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47.24%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631511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100%  9793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236.03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343.98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45.74%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147011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551369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4614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Aggregated Small file (1GB)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LTO-7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4DBF6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TS1150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solidFill>
                          <a:srgbClr val="04DBF6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6458745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10%  979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35.44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39.82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12.36%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559987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 50%  4899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136.35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177.80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30.40%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601416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100%  9798 files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252.19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345.61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37.04%</a:t>
                      </a: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8369271"/>
                  </a:ext>
                </a:extLst>
              </a:tr>
            </a:tbl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B0914498-75C3-3749-813E-60778362C8FB}"/>
              </a:ext>
            </a:extLst>
          </p:cNvPr>
          <p:cNvSpPr txBox="1">
            <a:spLocks/>
          </p:cNvSpPr>
          <p:nvPr/>
        </p:nvSpPr>
        <p:spPr>
          <a:xfrm>
            <a:off x="2840524" y="717235"/>
            <a:ext cx="971007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FF0000"/>
                </a:solidFill>
                <a:latin typeface="+mn-lt"/>
              </a:rPr>
              <a:t>84%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F7ACE65-5F1F-7E45-90AB-7827E2526A94}"/>
              </a:ext>
            </a:extLst>
          </p:cNvPr>
          <p:cNvSpPr txBox="1">
            <a:spLocks/>
          </p:cNvSpPr>
          <p:nvPr/>
        </p:nvSpPr>
        <p:spPr>
          <a:xfrm>
            <a:off x="3543991" y="1048978"/>
            <a:ext cx="971007" cy="2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FF0000"/>
                </a:solidFill>
                <a:latin typeface="+mn-lt"/>
              </a:rPr>
              <a:t>98%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83F9DB1-FC88-174F-966B-341E99702071}"/>
              </a:ext>
            </a:extLst>
          </p:cNvPr>
          <p:cNvSpPr txBox="1">
            <a:spLocks/>
          </p:cNvSpPr>
          <p:nvPr/>
        </p:nvSpPr>
        <p:spPr>
          <a:xfrm>
            <a:off x="4996543" y="991632"/>
            <a:ext cx="5549538" cy="430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TS1150 is much faster than LTO-7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826A296-46B4-284D-B044-8A503AAD3476}"/>
              </a:ext>
            </a:extLst>
          </p:cNvPr>
          <p:cNvSpPr txBox="1">
            <a:spLocks/>
          </p:cNvSpPr>
          <p:nvPr/>
        </p:nvSpPr>
        <p:spPr>
          <a:xfrm>
            <a:off x="5392782" y="1383589"/>
            <a:ext cx="5423264" cy="430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TS1150 can reach 98% efficiency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5FFFCB7-486C-A944-92C0-BFAE4BC73AA8}"/>
              </a:ext>
            </a:extLst>
          </p:cNvPr>
          <p:cNvSpPr txBox="1">
            <a:spLocks/>
          </p:cNvSpPr>
          <p:nvPr/>
        </p:nvSpPr>
        <p:spPr>
          <a:xfrm>
            <a:off x="5392782" y="1813888"/>
            <a:ext cx="5423264" cy="430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LTO-7 can only reach 84% the most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2EE90FB-F29C-1249-8BBC-426CBE7B366C}"/>
              </a:ext>
            </a:extLst>
          </p:cNvPr>
          <p:cNvSpPr txBox="1">
            <a:spLocks/>
          </p:cNvSpPr>
          <p:nvPr/>
        </p:nvSpPr>
        <p:spPr>
          <a:xfrm>
            <a:off x="4986112" y="2329650"/>
            <a:ext cx="5423264" cy="430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Both media can reach max capacity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9309A1D-DC65-584C-ADC9-DA2EE2D9DD3F}"/>
              </a:ext>
            </a:extLst>
          </p:cNvPr>
          <p:cNvSpPr txBox="1">
            <a:spLocks/>
          </p:cNvSpPr>
          <p:nvPr/>
        </p:nvSpPr>
        <p:spPr>
          <a:xfrm>
            <a:off x="5382351" y="2816827"/>
            <a:ext cx="4379320" cy="430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IBM 3592 JD Media (15 TB): $195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D57B977-8419-B144-869B-9EEF9B0B63AD}"/>
              </a:ext>
            </a:extLst>
          </p:cNvPr>
          <p:cNvSpPr txBox="1">
            <a:spLocks/>
          </p:cNvSpPr>
          <p:nvPr/>
        </p:nvSpPr>
        <p:spPr>
          <a:xfrm>
            <a:off x="9611541" y="2816826"/>
            <a:ext cx="1652451" cy="430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FF0000"/>
                </a:solidFill>
                <a:latin typeface="+mn-lt"/>
              </a:rPr>
              <a:t>$13/TB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597507D-DA0D-2246-99E3-B6CFD849C89F}"/>
              </a:ext>
            </a:extLst>
          </p:cNvPr>
          <p:cNvSpPr txBox="1">
            <a:spLocks/>
          </p:cNvSpPr>
          <p:nvPr/>
        </p:nvSpPr>
        <p:spPr>
          <a:xfrm>
            <a:off x="5392782" y="3247125"/>
            <a:ext cx="2902131" cy="430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LTO-7 (6 TB):  $56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5E11636-12A5-1D4C-9DD5-CEA331B5A94F}"/>
              </a:ext>
            </a:extLst>
          </p:cNvPr>
          <p:cNvSpPr txBox="1">
            <a:spLocks/>
          </p:cNvSpPr>
          <p:nvPr/>
        </p:nvSpPr>
        <p:spPr>
          <a:xfrm>
            <a:off x="7771312" y="3247125"/>
            <a:ext cx="1652451" cy="430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FF0000"/>
                </a:solidFill>
                <a:latin typeface="+mn-lt"/>
              </a:rPr>
              <a:t>$9.6/TB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45A3F51-B03C-5949-825F-5DA1FB0483B3}"/>
              </a:ext>
            </a:extLst>
          </p:cNvPr>
          <p:cNvSpPr txBox="1">
            <a:spLocks/>
          </p:cNvSpPr>
          <p:nvPr/>
        </p:nvSpPr>
        <p:spPr>
          <a:xfrm>
            <a:off x="4996543" y="3894189"/>
            <a:ext cx="3713751" cy="84650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Per TB cost, 35% more, </a:t>
            </a:r>
          </a:p>
          <a:p>
            <a:r>
              <a:rPr lang="en-US" sz="2400" b="0" dirty="0">
                <a:latin typeface="+mn-lt"/>
              </a:rPr>
              <a:t>performance is ~50% gain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DD5B76F-D892-354B-9BE1-229B8A1BAB67}"/>
              </a:ext>
            </a:extLst>
          </p:cNvPr>
          <p:cNvSpPr txBox="1">
            <a:spLocks/>
          </p:cNvSpPr>
          <p:nvPr/>
        </p:nvSpPr>
        <p:spPr>
          <a:xfrm>
            <a:off x="5006974" y="4775436"/>
            <a:ext cx="5053148" cy="4302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JE will be released in Nov 20, 18-20 TB</a:t>
            </a:r>
          </a:p>
        </p:txBody>
      </p:sp>
    </p:spTree>
    <p:extLst>
      <p:ext uri="{BB962C8B-B14F-4D97-AF65-F5344CB8AC3E}">
        <p14:creationId xmlns:p14="http://schemas.microsoft.com/office/powerpoint/2010/main" val="45921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1" grpId="0"/>
      <p:bldP spid="22" grpId="0"/>
      <p:bldP spid="24" grpId="0"/>
      <p:bldP spid="25" grpId="0"/>
      <p:bldP spid="26" grpId="0"/>
      <p:bldP spid="27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A305-3930-3E4F-8E30-92CDD800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config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F8E91-7449-0241-8134-A9AF21A4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F0FE4C-EB5C-C843-8E17-AB743B603005}"/>
              </a:ext>
            </a:extLst>
          </p:cNvPr>
          <p:cNvSpPr/>
          <p:nvPr/>
        </p:nvSpPr>
        <p:spPr>
          <a:xfrm>
            <a:off x="2983634" y="2842655"/>
            <a:ext cx="382588" cy="5863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27" name="TextBox 28">
            <a:extLst>
              <a:ext uri="{FF2B5EF4-FFF2-40B4-BE49-F238E27FC236}">
                <a16:creationId xmlns:a16="http://schemas.microsoft.com/office/drawing/2014/main" id="{3B74F8A4-8120-1D48-8822-C8EF83AB1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775" y="2379323"/>
            <a:ext cx="622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Back</a:t>
            </a:r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0CCC25E7-566E-FC44-ACCE-8A92285AC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025" y="4225704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Front</a:t>
            </a:r>
          </a:p>
        </p:txBody>
      </p:sp>
      <p:sp>
        <p:nvSpPr>
          <p:cNvPr id="52" name="TextBox 28">
            <a:extLst>
              <a:ext uri="{FF2B5EF4-FFF2-40B4-BE49-F238E27FC236}">
                <a16:creationId xmlns:a16="http://schemas.microsoft.com/office/drawing/2014/main" id="{CF5FFD21-EE51-9A4E-9A57-BB7CA3539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67" y="624082"/>
            <a:ext cx="9167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ATLAS RUN 4:  350 PB/year, ~ 1 PB/day, 43 TB/</a:t>
            </a:r>
            <a:r>
              <a:rPr lang="en-US" altLang="en-US" sz="2400" dirty="0" err="1"/>
              <a:t>hr</a:t>
            </a:r>
            <a:r>
              <a:rPr lang="en-US" altLang="en-US" sz="2400" dirty="0"/>
              <a:t>, 12 GB/s</a:t>
            </a:r>
          </a:p>
        </p:txBody>
      </p:sp>
      <p:sp>
        <p:nvSpPr>
          <p:cNvPr id="53" name="TextBox 28">
            <a:extLst>
              <a:ext uri="{FF2B5EF4-FFF2-40B4-BE49-F238E27FC236}">
                <a16:creationId xmlns:a16="http://schemas.microsoft.com/office/drawing/2014/main" id="{A7F71CFE-9745-0749-B80C-F4D051BFD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68" y="1037152"/>
            <a:ext cx="7576094" cy="46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IBM 1155, LTO-8: 360 MB/s, Assume real speed: 250 MB/s.</a:t>
            </a:r>
          </a:p>
        </p:txBody>
      </p:sp>
      <p:sp>
        <p:nvSpPr>
          <p:cNvPr id="54" name="TextBox 28">
            <a:extLst>
              <a:ext uri="{FF2B5EF4-FFF2-40B4-BE49-F238E27FC236}">
                <a16:creationId xmlns:a16="http://schemas.microsoft.com/office/drawing/2014/main" id="{9BB9A826-6758-F340-8FA7-3D967A29C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2509" y="1042708"/>
            <a:ext cx="3309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Need 50 Drives for write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04D8115-FA6F-2149-B459-438D1BC3B49F}"/>
              </a:ext>
            </a:extLst>
          </p:cNvPr>
          <p:cNvSpPr/>
          <p:nvPr/>
        </p:nvSpPr>
        <p:spPr>
          <a:xfrm>
            <a:off x="2983634" y="3429032"/>
            <a:ext cx="382588" cy="5863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		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02639EE-B44B-D148-ABD7-5BA2974B928B}"/>
              </a:ext>
            </a:extLst>
          </p:cNvPr>
          <p:cNvSpPr/>
          <p:nvPr/>
        </p:nvSpPr>
        <p:spPr>
          <a:xfrm>
            <a:off x="2983634" y="4015409"/>
            <a:ext cx="382588" cy="13643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F7B9049-CF80-504B-B151-F80971533E5B}"/>
              </a:ext>
            </a:extLst>
          </p:cNvPr>
          <p:cNvSpPr/>
          <p:nvPr/>
        </p:nvSpPr>
        <p:spPr>
          <a:xfrm>
            <a:off x="3366222" y="2842655"/>
            <a:ext cx="382588" cy="5863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F10B34-CF89-C543-8346-C4F6ABBFFC3A}"/>
              </a:ext>
            </a:extLst>
          </p:cNvPr>
          <p:cNvSpPr/>
          <p:nvPr/>
        </p:nvSpPr>
        <p:spPr>
          <a:xfrm>
            <a:off x="3366222" y="3429032"/>
            <a:ext cx="382588" cy="5863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2		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42F53E4-8DDA-AB45-9D95-6900F7E8C69C}"/>
              </a:ext>
            </a:extLst>
          </p:cNvPr>
          <p:cNvSpPr/>
          <p:nvPr/>
        </p:nvSpPr>
        <p:spPr>
          <a:xfrm>
            <a:off x="3366222" y="4015409"/>
            <a:ext cx="382588" cy="13643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0105C8A-5FF6-7A4E-8E4A-F1C4595A7045}"/>
              </a:ext>
            </a:extLst>
          </p:cNvPr>
          <p:cNvSpPr/>
          <p:nvPr/>
        </p:nvSpPr>
        <p:spPr>
          <a:xfrm>
            <a:off x="3748810" y="2842655"/>
            <a:ext cx="382588" cy="5863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A7EC6BB-1FD8-7D4F-BE9B-5EEA5250B7C5}"/>
              </a:ext>
            </a:extLst>
          </p:cNvPr>
          <p:cNvSpPr/>
          <p:nvPr/>
        </p:nvSpPr>
        <p:spPr>
          <a:xfrm>
            <a:off x="3748810" y="3429032"/>
            <a:ext cx="382588" cy="5863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3		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69A71A7-4AD8-334E-A18E-A015BBD21242}"/>
              </a:ext>
            </a:extLst>
          </p:cNvPr>
          <p:cNvSpPr/>
          <p:nvPr/>
        </p:nvSpPr>
        <p:spPr>
          <a:xfrm>
            <a:off x="3748810" y="4015409"/>
            <a:ext cx="382588" cy="13643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25C0B57-6BE3-E645-AFDD-65733A9933B6}"/>
              </a:ext>
            </a:extLst>
          </p:cNvPr>
          <p:cNvSpPr/>
          <p:nvPr/>
        </p:nvSpPr>
        <p:spPr>
          <a:xfrm>
            <a:off x="4131398" y="2842655"/>
            <a:ext cx="382588" cy="5863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7E31EE8-FCDF-8C40-8812-AB801E8A9187}"/>
              </a:ext>
            </a:extLst>
          </p:cNvPr>
          <p:cNvSpPr/>
          <p:nvPr/>
        </p:nvSpPr>
        <p:spPr>
          <a:xfrm>
            <a:off x="4131398" y="3429032"/>
            <a:ext cx="382588" cy="5863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4		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6E0A7E3-7CE0-D141-B6CD-5D4E3B16B98D}"/>
              </a:ext>
            </a:extLst>
          </p:cNvPr>
          <p:cNvSpPr/>
          <p:nvPr/>
        </p:nvSpPr>
        <p:spPr>
          <a:xfrm>
            <a:off x="4131398" y="4015409"/>
            <a:ext cx="382588" cy="13643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30ECAA9-EA47-6446-91F3-F2433A8D68EB}"/>
              </a:ext>
            </a:extLst>
          </p:cNvPr>
          <p:cNvSpPr/>
          <p:nvPr/>
        </p:nvSpPr>
        <p:spPr>
          <a:xfrm>
            <a:off x="4513986" y="2842655"/>
            <a:ext cx="382588" cy="5863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E67519C-9C0A-8C43-8353-0120E7B88C4B}"/>
              </a:ext>
            </a:extLst>
          </p:cNvPr>
          <p:cNvSpPr/>
          <p:nvPr/>
        </p:nvSpPr>
        <p:spPr>
          <a:xfrm>
            <a:off x="4513986" y="3429032"/>
            <a:ext cx="382588" cy="5863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5		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A67E5F-924A-8344-A927-813BAA75C7E1}"/>
              </a:ext>
            </a:extLst>
          </p:cNvPr>
          <p:cNvSpPr/>
          <p:nvPr/>
        </p:nvSpPr>
        <p:spPr>
          <a:xfrm>
            <a:off x="4513986" y="4015409"/>
            <a:ext cx="382588" cy="13643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1ACD899-A280-694F-A278-08EB7154C2AE}"/>
              </a:ext>
            </a:extLst>
          </p:cNvPr>
          <p:cNvSpPr/>
          <p:nvPr/>
        </p:nvSpPr>
        <p:spPr>
          <a:xfrm>
            <a:off x="4896574" y="2842655"/>
            <a:ext cx="382588" cy="5863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8D9F90C-6ED6-0C41-ADBF-1BBBDFF5EBC5}"/>
              </a:ext>
            </a:extLst>
          </p:cNvPr>
          <p:cNvSpPr/>
          <p:nvPr/>
        </p:nvSpPr>
        <p:spPr>
          <a:xfrm>
            <a:off x="4896574" y="3429032"/>
            <a:ext cx="382588" cy="5863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6		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2EC295E-843F-1340-8839-8ED5BF877C7E}"/>
              </a:ext>
            </a:extLst>
          </p:cNvPr>
          <p:cNvSpPr/>
          <p:nvPr/>
        </p:nvSpPr>
        <p:spPr>
          <a:xfrm>
            <a:off x="4896574" y="4015409"/>
            <a:ext cx="382588" cy="13643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8C9EB87-F362-274A-B299-8F1B0562F505}"/>
              </a:ext>
            </a:extLst>
          </p:cNvPr>
          <p:cNvSpPr/>
          <p:nvPr/>
        </p:nvSpPr>
        <p:spPr>
          <a:xfrm>
            <a:off x="5279162" y="2842655"/>
            <a:ext cx="382588" cy="5863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97A39A2-5768-6442-9464-E4B98687756F}"/>
              </a:ext>
            </a:extLst>
          </p:cNvPr>
          <p:cNvSpPr/>
          <p:nvPr/>
        </p:nvSpPr>
        <p:spPr>
          <a:xfrm>
            <a:off x="5279162" y="3429032"/>
            <a:ext cx="382588" cy="5863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7		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AF9E023-A906-C948-B535-98FD8C142755}"/>
              </a:ext>
            </a:extLst>
          </p:cNvPr>
          <p:cNvSpPr/>
          <p:nvPr/>
        </p:nvSpPr>
        <p:spPr>
          <a:xfrm>
            <a:off x="5279162" y="4015409"/>
            <a:ext cx="382588" cy="13643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AE32657-E425-CE4E-BB10-377F20280EFD}"/>
              </a:ext>
            </a:extLst>
          </p:cNvPr>
          <p:cNvSpPr/>
          <p:nvPr/>
        </p:nvSpPr>
        <p:spPr>
          <a:xfrm>
            <a:off x="5661750" y="2842655"/>
            <a:ext cx="382588" cy="5863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3223E72-A113-8043-8522-E0B95126EF1F}"/>
              </a:ext>
            </a:extLst>
          </p:cNvPr>
          <p:cNvSpPr/>
          <p:nvPr/>
        </p:nvSpPr>
        <p:spPr>
          <a:xfrm>
            <a:off x="5661750" y="3429032"/>
            <a:ext cx="382588" cy="5863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8		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E9667CB-9C9E-5F42-931B-771784BE830D}"/>
              </a:ext>
            </a:extLst>
          </p:cNvPr>
          <p:cNvSpPr/>
          <p:nvPr/>
        </p:nvSpPr>
        <p:spPr>
          <a:xfrm>
            <a:off x="5661750" y="4015409"/>
            <a:ext cx="382588" cy="13643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AEF9C45-7E4E-5344-86BE-E6D95F61C26B}"/>
              </a:ext>
            </a:extLst>
          </p:cNvPr>
          <p:cNvSpPr/>
          <p:nvPr/>
        </p:nvSpPr>
        <p:spPr>
          <a:xfrm>
            <a:off x="6044338" y="2842655"/>
            <a:ext cx="382588" cy="5863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52F356B-FBCC-884A-818D-43EAC48EBA09}"/>
              </a:ext>
            </a:extLst>
          </p:cNvPr>
          <p:cNvSpPr/>
          <p:nvPr/>
        </p:nvSpPr>
        <p:spPr>
          <a:xfrm>
            <a:off x="6044338" y="3429032"/>
            <a:ext cx="382588" cy="5863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9		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FF94F48-4DEE-7941-BCAB-6CC8D2AA6DD0}"/>
              </a:ext>
            </a:extLst>
          </p:cNvPr>
          <p:cNvSpPr/>
          <p:nvPr/>
        </p:nvSpPr>
        <p:spPr>
          <a:xfrm>
            <a:off x="6044338" y="4015409"/>
            <a:ext cx="382588" cy="13643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47988CA-0CF0-BB49-A495-B2BCF889AA50}"/>
              </a:ext>
            </a:extLst>
          </p:cNvPr>
          <p:cNvSpPr/>
          <p:nvPr/>
        </p:nvSpPr>
        <p:spPr>
          <a:xfrm>
            <a:off x="6426926" y="2842655"/>
            <a:ext cx="382588" cy="5863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DE7E984-64D5-854C-82C0-33FC88DBE6F4}"/>
              </a:ext>
            </a:extLst>
          </p:cNvPr>
          <p:cNvSpPr/>
          <p:nvPr/>
        </p:nvSpPr>
        <p:spPr>
          <a:xfrm>
            <a:off x="6426926" y="3429032"/>
            <a:ext cx="382588" cy="5863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10		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E079CB2-AB86-0646-9DFD-F52611838650}"/>
              </a:ext>
            </a:extLst>
          </p:cNvPr>
          <p:cNvSpPr/>
          <p:nvPr/>
        </p:nvSpPr>
        <p:spPr>
          <a:xfrm>
            <a:off x="6426926" y="4015409"/>
            <a:ext cx="382588" cy="13643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140AFFB-A48E-DF44-917C-B606E098B6CB}"/>
              </a:ext>
            </a:extLst>
          </p:cNvPr>
          <p:cNvSpPr/>
          <p:nvPr/>
        </p:nvSpPr>
        <p:spPr>
          <a:xfrm>
            <a:off x="6809514" y="2842655"/>
            <a:ext cx="382588" cy="5863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F0F0052-A12C-5F42-9DFB-744C8A5B5857}"/>
              </a:ext>
            </a:extLst>
          </p:cNvPr>
          <p:cNvSpPr/>
          <p:nvPr/>
        </p:nvSpPr>
        <p:spPr>
          <a:xfrm>
            <a:off x="6809514" y="3429032"/>
            <a:ext cx="382588" cy="5863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11		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2FF4BAF-1892-5543-AD86-686C113EE300}"/>
              </a:ext>
            </a:extLst>
          </p:cNvPr>
          <p:cNvSpPr/>
          <p:nvPr/>
        </p:nvSpPr>
        <p:spPr>
          <a:xfrm>
            <a:off x="6809514" y="4015409"/>
            <a:ext cx="382588" cy="13643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E8304C5-63E2-EE4C-A018-17B2D54D3D14}"/>
              </a:ext>
            </a:extLst>
          </p:cNvPr>
          <p:cNvSpPr/>
          <p:nvPr/>
        </p:nvSpPr>
        <p:spPr>
          <a:xfrm>
            <a:off x="7192102" y="2846783"/>
            <a:ext cx="382588" cy="5863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EB9C0D8-9601-394D-8CC9-84C914408603}"/>
              </a:ext>
            </a:extLst>
          </p:cNvPr>
          <p:cNvSpPr/>
          <p:nvPr/>
        </p:nvSpPr>
        <p:spPr>
          <a:xfrm>
            <a:off x="7192102" y="3424903"/>
            <a:ext cx="382588" cy="58637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12		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BB14CD1-EF53-484D-9E28-9B7E4A49ACE5}"/>
              </a:ext>
            </a:extLst>
          </p:cNvPr>
          <p:cNvSpPr/>
          <p:nvPr/>
        </p:nvSpPr>
        <p:spPr>
          <a:xfrm>
            <a:off x="7192102" y="4019537"/>
            <a:ext cx="382588" cy="13643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D5BFA3E-A5C7-F84F-8A28-46E27B93A96A}"/>
              </a:ext>
            </a:extLst>
          </p:cNvPr>
          <p:cNvSpPr/>
          <p:nvPr/>
        </p:nvSpPr>
        <p:spPr>
          <a:xfrm>
            <a:off x="7574690" y="2846783"/>
            <a:ext cx="382588" cy="5863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4FC6BDB-0227-A347-ACA8-14FF33F073D8}"/>
              </a:ext>
            </a:extLst>
          </p:cNvPr>
          <p:cNvSpPr/>
          <p:nvPr/>
        </p:nvSpPr>
        <p:spPr>
          <a:xfrm>
            <a:off x="7574690" y="3433160"/>
            <a:ext cx="382588" cy="59463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13		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6CBFEF2-109E-654A-82FC-4B9772B28482}"/>
              </a:ext>
            </a:extLst>
          </p:cNvPr>
          <p:cNvSpPr/>
          <p:nvPr/>
        </p:nvSpPr>
        <p:spPr>
          <a:xfrm>
            <a:off x="7574690" y="4019537"/>
            <a:ext cx="382588" cy="13643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E74F847-A5D0-B04C-8C27-71D53E497F11}"/>
              </a:ext>
            </a:extLst>
          </p:cNvPr>
          <p:cNvSpPr/>
          <p:nvPr/>
        </p:nvSpPr>
        <p:spPr>
          <a:xfrm>
            <a:off x="7957278" y="2846783"/>
            <a:ext cx="382588" cy="5863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D38EFAA-F3A8-4E4D-8975-C327B7E384FD}"/>
              </a:ext>
            </a:extLst>
          </p:cNvPr>
          <p:cNvSpPr/>
          <p:nvPr/>
        </p:nvSpPr>
        <p:spPr>
          <a:xfrm>
            <a:off x="7957278" y="3433160"/>
            <a:ext cx="382588" cy="5863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14		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21D3B03-A1AF-A94D-81F8-980FB19E84C1}"/>
              </a:ext>
            </a:extLst>
          </p:cNvPr>
          <p:cNvSpPr/>
          <p:nvPr/>
        </p:nvSpPr>
        <p:spPr>
          <a:xfrm>
            <a:off x="7957278" y="4019537"/>
            <a:ext cx="382588" cy="13643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ED240D8-7509-1B47-B8F8-F62E3B3359EB}"/>
              </a:ext>
            </a:extLst>
          </p:cNvPr>
          <p:cNvSpPr/>
          <p:nvPr/>
        </p:nvSpPr>
        <p:spPr>
          <a:xfrm>
            <a:off x="8339866" y="2842655"/>
            <a:ext cx="382588" cy="5863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83960C3-BBC1-DC47-817E-536BA063CC59}"/>
              </a:ext>
            </a:extLst>
          </p:cNvPr>
          <p:cNvSpPr/>
          <p:nvPr/>
        </p:nvSpPr>
        <p:spPr>
          <a:xfrm>
            <a:off x="8339866" y="3429032"/>
            <a:ext cx="382588" cy="5863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15		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6031A21-877B-FC4F-8B87-8F323000927B}"/>
              </a:ext>
            </a:extLst>
          </p:cNvPr>
          <p:cNvSpPr/>
          <p:nvPr/>
        </p:nvSpPr>
        <p:spPr>
          <a:xfrm>
            <a:off x="8339866" y="4015409"/>
            <a:ext cx="382588" cy="13643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E5CAB142-3AFA-2346-9117-DF50BE35B30E}"/>
              </a:ext>
            </a:extLst>
          </p:cNvPr>
          <p:cNvSpPr/>
          <p:nvPr/>
        </p:nvSpPr>
        <p:spPr>
          <a:xfrm>
            <a:off x="8722454" y="2842655"/>
            <a:ext cx="382588" cy="5863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50FEB1C-4E7B-6146-B321-C311353D8C9D}"/>
              </a:ext>
            </a:extLst>
          </p:cNvPr>
          <p:cNvSpPr/>
          <p:nvPr/>
        </p:nvSpPr>
        <p:spPr>
          <a:xfrm>
            <a:off x="8722454" y="3429032"/>
            <a:ext cx="382588" cy="5863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16		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20F4343-D2A7-E746-99D2-05434A2A0C03}"/>
              </a:ext>
            </a:extLst>
          </p:cNvPr>
          <p:cNvSpPr/>
          <p:nvPr/>
        </p:nvSpPr>
        <p:spPr>
          <a:xfrm>
            <a:off x="8722454" y="4015409"/>
            <a:ext cx="382588" cy="13643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AE9E907F-B6FF-0247-9DCA-E6B6F2653DC9}"/>
              </a:ext>
            </a:extLst>
          </p:cNvPr>
          <p:cNvSpPr/>
          <p:nvPr/>
        </p:nvSpPr>
        <p:spPr>
          <a:xfrm>
            <a:off x="9105042" y="2842655"/>
            <a:ext cx="382588" cy="5863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FC38279-589F-FC44-BC49-376E015A51EE}"/>
              </a:ext>
            </a:extLst>
          </p:cNvPr>
          <p:cNvSpPr/>
          <p:nvPr/>
        </p:nvSpPr>
        <p:spPr>
          <a:xfrm>
            <a:off x="9105042" y="3429032"/>
            <a:ext cx="382588" cy="5863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17		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F8B3550-8202-0240-B86C-204BA4475B90}"/>
              </a:ext>
            </a:extLst>
          </p:cNvPr>
          <p:cNvSpPr/>
          <p:nvPr/>
        </p:nvSpPr>
        <p:spPr>
          <a:xfrm>
            <a:off x="9105042" y="4015409"/>
            <a:ext cx="382588" cy="13643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DABA6C9-1525-DB4F-B842-60062FBB7F91}"/>
              </a:ext>
            </a:extLst>
          </p:cNvPr>
          <p:cNvSpPr/>
          <p:nvPr/>
        </p:nvSpPr>
        <p:spPr>
          <a:xfrm>
            <a:off x="9487630" y="2846783"/>
            <a:ext cx="382588" cy="5863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9C62B8B-7B09-AE4A-89B1-F6C8B1267ECD}"/>
              </a:ext>
            </a:extLst>
          </p:cNvPr>
          <p:cNvSpPr/>
          <p:nvPr/>
        </p:nvSpPr>
        <p:spPr>
          <a:xfrm>
            <a:off x="9487630" y="3433160"/>
            <a:ext cx="382588" cy="5863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18		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B261E84B-57B7-164E-9DD1-85A5E046A871}"/>
              </a:ext>
            </a:extLst>
          </p:cNvPr>
          <p:cNvSpPr/>
          <p:nvPr/>
        </p:nvSpPr>
        <p:spPr>
          <a:xfrm>
            <a:off x="9487630" y="4011281"/>
            <a:ext cx="382588" cy="144691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61F5F65-4B50-8E46-8F59-D2BC5A4EA0AB}"/>
              </a:ext>
            </a:extLst>
          </p:cNvPr>
          <p:cNvSpPr/>
          <p:nvPr/>
        </p:nvSpPr>
        <p:spPr>
          <a:xfrm>
            <a:off x="2983634" y="2842655"/>
            <a:ext cx="382588" cy="586377"/>
          </a:xfrm>
          <a:prstGeom prst="rect">
            <a:avLst/>
          </a:prstGeom>
          <a:gradFill flip="none" rotWithShape="1">
            <a:gsLst>
              <a:gs pos="34000">
                <a:schemeClr val="bg2">
                  <a:lumMod val="60000"/>
                  <a:lumOff val="40000"/>
                </a:schemeClr>
              </a:gs>
              <a:gs pos="75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7DE0030B-4D6A-994F-804E-E128BD367D15}"/>
              </a:ext>
            </a:extLst>
          </p:cNvPr>
          <p:cNvSpPr/>
          <p:nvPr/>
        </p:nvSpPr>
        <p:spPr>
          <a:xfrm>
            <a:off x="2983634" y="4015408"/>
            <a:ext cx="382588" cy="13643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2415DBB8-F43B-164B-9755-CB7A8561958E}"/>
              </a:ext>
            </a:extLst>
          </p:cNvPr>
          <p:cNvCxnSpPr>
            <a:cxnSpLocks/>
          </p:cNvCxnSpPr>
          <p:nvPr/>
        </p:nvCxnSpPr>
        <p:spPr>
          <a:xfrm>
            <a:off x="2688359" y="3350655"/>
            <a:ext cx="486569" cy="0"/>
          </a:xfrm>
          <a:prstGeom prst="straightConnector1">
            <a:avLst/>
          </a:prstGeom>
          <a:ln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EFD612D7-A5C1-1B4C-8715-CE80E521E1C8}"/>
              </a:ext>
            </a:extLst>
          </p:cNvPr>
          <p:cNvCxnSpPr>
            <a:cxnSpLocks/>
          </p:cNvCxnSpPr>
          <p:nvPr/>
        </p:nvCxnSpPr>
        <p:spPr>
          <a:xfrm>
            <a:off x="2688358" y="4070562"/>
            <a:ext cx="486569" cy="0"/>
          </a:xfrm>
          <a:prstGeom prst="straightConnector1">
            <a:avLst/>
          </a:prstGeom>
          <a:ln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28">
            <a:extLst>
              <a:ext uri="{FF2B5EF4-FFF2-40B4-BE49-F238E27FC236}">
                <a16:creationId xmlns:a16="http://schemas.microsoft.com/office/drawing/2014/main" id="{BD5CC237-CA77-9A48-A6ED-E367C2EE5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058" y="3932062"/>
            <a:ext cx="580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4DBF6"/>
                </a:solidFill>
              </a:rPr>
              <a:t>Tier-0</a:t>
            </a:r>
          </a:p>
        </p:txBody>
      </p:sp>
      <p:sp>
        <p:nvSpPr>
          <p:cNvPr id="115" name="TextBox 28">
            <a:extLst>
              <a:ext uri="{FF2B5EF4-FFF2-40B4-BE49-F238E27FC236}">
                <a16:creationId xmlns:a16="http://schemas.microsoft.com/office/drawing/2014/main" id="{EF58001D-AAFE-B54E-94F6-105B4263D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057" y="3212155"/>
            <a:ext cx="580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4DBF6"/>
                </a:solidFill>
              </a:rPr>
              <a:t>Tier-1</a:t>
            </a: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4E189302-EE6B-8049-BFC4-ECE1724295AF}"/>
              </a:ext>
            </a:extLst>
          </p:cNvPr>
          <p:cNvCxnSpPr>
            <a:cxnSpLocks/>
            <a:stCxn id="117" idx="3"/>
          </p:cNvCxnSpPr>
          <p:nvPr/>
        </p:nvCxnSpPr>
        <p:spPr>
          <a:xfrm>
            <a:off x="2267723" y="3212155"/>
            <a:ext cx="907202" cy="6867"/>
          </a:xfrm>
          <a:prstGeom prst="straightConnector1">
            <a:avLst/>
          </a:prstGeom>
          <a:ln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28">
            <a:extLst>
              <a:ext uri="{FF2B5EF4-FFF2-40B4-BE49-F238E27FC236}">
                <a16:creationId xmlns:a16="http://schemas.microsoft.com/office/drawing/2014/main" id="{639FFCCB-FFAB-D24A-8F02-C0D0409D3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423" y="3073655"/>
            <a:ext cx="580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4DBF6"/>
                </a:solidFill>
              </a:rPr>
              <a:t>Tier-2</a:t>
            </a: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875FAE4-44C7-4746-B768-1A833E1FE83A}"/>
              </a:ext>
            </a:extLst>
          </p:cNvPr>
          <p:cNvCxnSpPr>
            <a:cxnSpLocks/>
            <a:stCxn id="120" idx="3"/>
          </p:cNvCxnSpPr>
          <p:nvPr/>
        </p:nvCxnSpPr>
        <p:spPr>
          <a:xfrm>
            <a:off x="1825800" y="3065786"/>
            <a:ext cx="1349125" cy="7869"/>
          </a:xfrm>
          <a:prstGeom prst="straightConnector1">
            <a:avLst/>
          </a:prstGeom>
          <a:ln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28">
            <a:extLst>
              <a:ext uri="{FF2B5EF4-FFF2-40B4-BE49-F238E27FC236}">
                <a16:creationId xmlns:a16="http://schemas.microsoft.com/office/drawing/2014/main" id="{8E86E4C9-2A92-2940-836F-6B85A79AC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500" y="2927286"/>
            <a:ext cx="580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4DBF6"/>
                </a:solidFill>
              </a:rPr>
              <a:t>Tier-3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B2A9170-F38A-C445-BE8D-D67C646BF8F6}"/>
              </a:ext>
            </a:extLst>
          </p:cNvPr>
          <p:cNvCxnSpPr>
            <a:cxnSpLocks/>
          </p:cNvCxnSpPr>
          <p:nvPr/>
        </p:nvCxnSpPr>
        <p:spPr>
          <a:xfrm>
            <a:off x="1294413" y="2927286"/>
            <a:ext cx="1880512" cy="6868"/>
          </a:xfrm>
          <a:prstGeom prst="straightConnector1">
            <a:avLst/>
          </a:prstGeom>
          <a:ln>
            <a:solidFill>
              <a:srgbClr val="04DBF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28">
            <a:extLst>
              <a:ext uri="{FF2B5EF4-FFF2-40B4-BE49-F238E27FC236}">
                <a16:creationId xmlns:a16="http://schemas.microsoft.com/office/drawing/2014/main" id="{74DA68FC-A896-6841-8255-E7CF01DA4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792" y="2788786"/>
            <a:ext cx="580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4DBF6"/>
                </a:solidFill>
              </a:rPr>
              <a:t>Tier-4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B509D103-2EDB-C34D-8323-4FF9219B1761}"/>
              </a:ext>
            </a:extLst>
          </p:cNvPr>
          <p:cNvSpPr/>
          <p:nvPr/>
        </p:nvSpPr>
        <p:spPr>
          <a:xfrm>
            <a:off x="3366222" y="2848910"/>
            <a:ext cx="6503996" cy="575993"/>
          </a:xfrm>
          <a:prstGeom prst="rect">
            <a:avLst/>
          </a:prstGeom>
          <a:gradFill flip="none" rotWithShape="1">
            <a:gsLst>
              <a:gs pos="16000">
                <a:schemeClr val="bg2">
                  <a:lumMod val="60000"/>
                  <a:lumOff val="40000"/>
                </a:schemeClr>
              </a:gs>
              <a:gs pos="92000">
                <a:srgbClr val="FF0000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E2CC4FA-767C-F540-BE49-E0B3F606DC5A}"/>
              </a:ext>
            </a:extLst>
          </p:cNvPr>
          <p:cNvSpPr/>
          <p:nvPr/>
        </p:nvSpPr>
        <p:spPr>
          <a:xfrm>
            <a:off x="3372638" y="4019538"/>
            <a:ext cx="6497579" cy="132306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29" name="TextBox 28">
            <a:extLst>
              <a:ext uri="{FF2B5EF4-FFF2-40B4-BE49-F238E27FC236}">
                <a16:creationId xmlns:a16="http://schemas.microsoft.com/office/drawing/2014/main" id="{4A33D905-A12A-534A-B617-AD848C0EA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1750" y="2779240"/>
            <a:ext cx="21806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/>
              <a:t>Cold (old) data</a:t>
            </a:r>
          </a:p>
        </p:txBody>
      </p:sp>
      <p:sp>
        <p:nvSpPr>
          <p:cNvPr id="130" name="TextBox 29">
            <a:extLst>
              <a:ext uri="{FF2B5EF4-FFF2-40B4-BE49-F238E27FC236}">
                <a16:creationId xmlns:a16="http://schemas.microsoft.com/office/drawing/2014/main" id="{28E99C82-5C29-D642-8104-FDCF2B459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3668" y="3932890"/>
            <a:ext cx="11883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/>
              <a:t>New data</a:t>
            </a:r>
          </a:p>
        </p:txBody>
      </p:sp>
      <p:sp>
        <p:nvSpPr>
          <p:cNvPr id="131" name="TextBox 29">
            <a:extLst>
              <a:ext uri="{FF2B5EF4-FFF2-40B4-BE49-F238E27FC236}">
                <a16:creationId xmlns:a16="http://schemas.microsoft.com/office/drawing/2014/main" id="{99F207AC-FDF6-E14A-8D8F-A6A323FB5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8146" y="3154056"/>
            <a:ext cx="11883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/>
              <a:t>New data</a:t>
            </a:r>
          </a:p>
        </p:txBody>
      </p:sp>
      <p:sp>
        <p:nvSpPr>
          <p:cNvPr id="132" name="TextBox 28">
            <a:extLst>
              <a:ext uri="{FF2B5EF4-FFF2-40B4-BE49-F238E27FC236}">
                <a16:creationId xmlns:a16="http://schemas.microsoft.com/office/drawing/2014/main" id="{E4E92618-5A67-A643-B0C6-163DD3B7B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919" y="1395781"/>
            <a:ext cx="55669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Should reserve 96 Drives for read + write</a:t>
            </a:r>
          </a:p>
        </p:txBody>
      </p:sp>
      <p:sp>
        <p:nvSpPr>
          <p:cNvPr id="133" name="TextBox 28">
            <a:extLst>
              <a:ext uri="{FF2B5EF4-FFF2-40B4-BE49-F238E27FC236}">
                <a16:creationId xmlns:a16="http://schemas.microsoft.com/office/drawing/2014/main" id="{E50CEE89-C382-CB40-8E8C-E8312E530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821550"/>
            <a:ext cx="111030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Max # of drive/frame: 16, max drive frames: 8, max number of drives: 16x8=128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65ACED5D-039E-D64F-9A7A-C5D632098D90}"/>
              </a:ext>
            </a:extLst>
          </p:cNvPr>
          <p:cNvSpPr/>
          <p:nvPr/>
        </p:nvSpPr>
        <p:spPr>
          <a:xfrm>
            <a:off x="3404268" y="2995484"/>
            <a:ext cx="382588" cy="303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</a:rPr>
              <a:t>L</a:t>
            </a: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27579C0-48E2-2B46-A987-90124493E450}"/>
              </a:ext>
            </a:extLst>
          </p:cNvPr>
          <p:cNvSpPr/>
          <p:nvPr/>
        </p:nvSpPr>
        <p:spPr>
          <a:xfrm>
            <a:off x="4146673" y="2995484"/>
            <a:ext cx="382588" cy="303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</a:rPr>
              <a:t>D</a:t>
            </a: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C32E279C-9A36-A643-A5B7-381DB585EBD6}"/>
              </a:ext>
            </a:extLst>
          </p:cNvPr>
          <p:cNvSpPr/>
          <p:nvPr/>
        </p:nvSpPr>
        <p:spPr>
          <a:xfrm>
            <a:off x="4889078" y="2995484"/>
            <a:ext cx="382588" cy="303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</a:rPr>
              <a:t>D</a:t>
            </a: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89D6A58-31A4-7E4E-A7A3-D6D11E02FD65}"/>
              </a:ext>
            </a:extLst>
          </p:cNvPr>
          <p:cNvSpPr/>
          <p:nvPr/>
        </p:nvSpPr>
        <p:spPr>
          <a:xfrm>
            <a:off x="5631483" y="2993230"/>
            <a:ext cx="382588" cy="303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</a:rPr>
              <a:t>D</a:t>
            </a: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CB71555A-DD4F-D04A-A806-80F69B3FCAC7}"/>
              </a:ext>
            </a:extLst>
          </p:cNvPr>
          <p:cNvSpPr/>
          <p:nvPr/>
        </p:nvSpPr>
        <p:spPr>
          <a:xfrm>
            <a:off x="6843528" y="2995484"/>
            <a:ext cx="382588" cy="303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</a:rPr>
              <a:t>D</a:t>
            </a: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028B6D1A-AF70-0B41-8FC7-0440CE77A37C}"/>
              </a:ext>
            </a:extLst>
          </p:cNvPr>
          <p:cNvSpPr/>
          <p:nvPr/>
        </p:nvSpPr>
        <p:spPr>
          <a:xfrm>
            <a:off x="7585933" y="2995484"/>
            <a:ext cx="382588" cy="303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</a:rPr>
              <a:t>D</a:t>
            </a: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FD946C09-68A1-F24B-BBD1-8D9EA1248A1E}"/>
              </a:ext>
            </a:extLst>
          </p:cNvPr>
          <p:cNvSpPr/>
          <p:nvPr/>
        </p:nvSpPr>
        <p:spPr>
          <a:xfrm>
            <a:off x="8328338" y="2995484"/>
            <a:ext cx="382588" cy="303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</a:rPr>
              <a:t>D</a:t>
            </a: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77CE29D-527B-2E4D-B312-4A099FCD35DB}"/>
              </a:ext>
            </a:extLst>
          </p:cNvPr>
          <p:cNvSpPr/>
          <p:nvPr/>
        </p:nvSpPr>
        <p:spPr>
          <a:xfrm>
            <a:off x="9070743" y="2993230"/>
            <a:ext cx="382588" cy="303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</a:rPr>
              <a:t>D</a:t>
            </a: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42" name="TextBox 28">
            <a:extLst>
              <a:ext uri="{FF2B5EF4-FFF2-40B4-BE49-F238E27FC236}">
                <a16:creationId xmlns:a16="http://schemas.microsoft.com/office/drawing/2014/main" id="{23FB9369-F387-EA4C-81B7-4E710EA14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67" y="4750582"/>
            <a:ext cx="66642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Capacity: L: 660, D+IO:660, D:740, S: 1000/798</a:t>
            </a:r>
            <a:r>
              <a:rPr lang="en-US" altLang="en-US" sz="1000" dirty="0"/>
              <a:t> (end frame)</a:t>
            </a:r>
          </a:p>
        </p:txBody>
      </p:sp>
      <p:sp>
        <p:nvSpPr>
          <p:cNvPr id="144" name="TextBox 28">
            <a:extLst>
              <a:ext uri="{FF2B5EF4-FFF2-40B4-BE49-F238E27FC236}">
                <a16:creationId xmlns:a16="http://schemas.microsoft.com/office/drawing/2014/main" id="{E9BB9DE2-E59A-DE48-91F9-61A08360F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2102" y="4750582"/>
            <a:ext cx="56340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18 Frames: 15,196 slots </a:t>
            </a:r>
            <a:r>
              <a:rPr lang="en-US" altLang="en-US" sz="1000" dirty="0"/>
              <a:t>(1L + 3xD+IO + 4 x D + 2Send + 8 S)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B7F4A641-2ABA-BF47-A065-92F5BA909F19}"/>
              </a:ext>
            </a:extLst>
          </p:cNvPr>
          <p:cNvSpPr/>
          <p:nvPr/>
        </p:nvSpPr>
        <p:spPr>
          <a:xfrm>
            <a:off x="3392339" y="3166554"/>
            <a:ext cx="371114" cy="303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</a:rPr>
              <a:t>IO</a:t>
            </a: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B1E22726-A9C0-8E48-A366-FB5C7FEF4774}"/>
              </a:ext>
            </a:extLst>
          </p:cNvPr>
          <p:cNvSpPr/>
          <p:nvPr/>
        </p:nvSpPr>
        <p:spPr>
          <a:xfrm>
            <a:off x="4903721" y="3171772"/>
            <a:ext cx="371114" cy="303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</a:rPr>
              <a:t>IO</a:t>
            </a: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301AE951-6C88-D444-A272-A6DF617920C7}"/>
              </a:ext>
            </a:extLst>
          </p:cNvPr>
          <p:cNvSpPr/>
          <p:nvPr/>
        </p:nvSpPr>
        <p:spPr>
          <a:xfrm>
            <a:off x="8358832" y="3183263"/>
            <a:ext cx="371114" cy="303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</a:rPr>
              <a:t>IO</a:t>
            </a: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B060E7D2-F7E3-514F-8196-EAA0B14B139D}"/>
              </a:ext>
            </a:extLst>
          </p:cNvPr>
          <p:cNvSpPr/>
          <p:nvPr/>
        </p:nvSpPr>
        <p:spPr>
          <a:xfrm>
            <a:off x="6847450" y="3160877"/>
            <a:ext cx="371114" cy="303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</a:rPr>
              <a:t>IO</a:t>
            </a:r>
            <a:r>
              <a:rPr lang="en-US" sz="8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49" name="TextBox 28">
            <a:extLst>
              <a:ext uri="{FF2B5EF4-FFF2-40B4-BE49-F238E27FC236}">
                <a16:creationId xmlns:a16="http://schemas.microsoft.com/office/drawing/2014/main" id="{385A50B6-4475-C944-B3FE-45821A598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9" y="5173951"/>
            <a:ext cx="7070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This config: HP slots: 3280+3080=6,360, HD slots: 8,836</a:t>
            </a:r>
            <a:endParaRPr lang="en-US" altLang="en-US" sz="1000" dirty="0"/>
          </a:p>
        </p:txBody>
      </p:sp>
      <p:sp>
        <p:nvSpPr>
          <p:cNvPr id="150" name="TextBox 28">
            <a:extLst>
              <a:ext uri="{FF2B5EF4-FFF2-40B4-BE49-F238E27FC236}">
                <a16:creationId xmlns:a16="http://schemas.microsoft.com/office/drawing/2014/main" id="{4C6F13AD-786A-5B44-8519-C74C5F400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9" y="5561706"/>
            <a:ext cx="7070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If use JE media: HP slots: 127 PB,  HD slots: 176 PB</a:t>
            </a:r>
            <a:endParaRPr lang="en-US" altLang="en-US" sz="1000" dirty="0"/>
          </a:p>
        </p:txBody>
      </p:sp>
      <p:sp>
        <p:nvSpPr>
          <p:cNvPr id="151" name="TextBox 28">
            <a:extLst>
              <a:ext uri="{FF2B5EF4-FFF2-40B4-BE49-F238E27FC236}">
                <a16:creationId xmlns:a16="http://schemas.microsoft.com/office/drawing/2014/main" id="{317302CE-606E-7A4B-AB82-ED2C48F4E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897" y="2379879"/>
            <a:ext cx="27004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12 Drives per L/D Frame</a:t>
            </a:r>
          </a:p>
        </p:txBody>
      </p:sp>
      <p:sp>
        <p:nvSpPr>
          <p:cNvPr id="152" name="TextBox 28">
            <a:extLst>
              <a:ext uri="{FF2B5EF4-FFF2-40B4-BE49-F238E27FC236}">
                <a16:creationId xmlns:a16="http://schemas.microsoft.com/office/drawing/2014/main" id="{8E744F9A-DE71-4642-AA1A-FB1D559B5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155" y="2377025"/>
            <a:ext cx="27004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1 L, 7 D, Evenly distributed</a:t>
            </a:r>
          </a:p>
        </p:txBody>
      </p:sp>
      <p:sp>
        <p:nvSpPr>
          <p:cNvPr id="153" name="TextBox 28">
            <a:extLst>
              <a:ext uri="{FF2B5EF4-FFF2-40B4-BE49-F238E27FC236}">
                <a16:creationId xmlns:a16="http://schemas.microsoft.com/office/drawing/2014/main" id="{5E095F94-B7E6-A140-B2AE-59D3F4D27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6659" y="2372978"/>
            <a:ext cx="19092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4 with IO, 4 no IO</a:t>
            </a:r>
          </a:p>
        </p:txBody>
      </p:sp>
    </p:spTree>
    <p:extLst>
      <p:ext uri="{BB962C8B-B14F-4D97-AF65-F5344CB8AC3E}">
        <p14:creationId xmlns:p14="http://schemas.microsoft.com/office/powerpoint/2010/main" val="286360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52" grpId="0"/>
      <p:bldP spid="53" grpId="0"/>
      <p:bldP spid="54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4" grpId="0"/>
      <p:bldP spid="115" grpId="0"/>
      <p:bldP spid="117" grpId="0"/>
      <p:bldP spid="120" grpId="0"/>
      <p:bldP spid="124" grpId="0"/>
      <p:bldP spid="127" grpId="0" animBg="1"/>
      <p:bldP spid="128" grpId="0" animBg="1"/>
      <p:bldP spid="129" grpId="0"/>
      <p:bldP spid="130" grpId="0"/>
      <p:bldP spid="131" grpId="0"/>
      <p:bldP spid="132" grpId="0"/>
      <p:bldP spid="133" grpId="0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  <p:bldP spid="144" grpId="0"/>
      <p:bldP spid="145" grpId="0" animBg="1"/>
      <p:bldP spid="146" grpId="0" animBg="1"/>
      <p:bldP spid="147" grpId="0" animBg="1"/>
      <p:bldP spid="148" grpId="0" animBg="1"/>
      <p:bldP spid="149" grpId="0"/>
      <p:bldP spid="150" grpId="0"/>
      <p:bldP spid="151" grpId="0"/>
      <p:bldP spid="152" grpId="0"/>
      <p:bldP spid="15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7908ADC-8728-954D-9A71-42F44C58B737}"/>
              </a:ext>
            </a:extLst>
          </p:cNvPr>
          <p:cNvSpPr/>
          <p:nvPr/>
        </p:nvSpPr>
        <p:spPr>
          <a:xfrm>
            <a:off x="5673132" y="3844110"/>
            <a:ext cx="1450477" cy="35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A852BA-6721-6D4B-97A2-48AAE6EA6A94}"/>
              </a:ext>
            </a:extLst>
          </p:cNvPr>
          <p:cNvSpPr/>
          <p:nvPr/>
        </p:nvSpPr>
        <p:spPr>
          <a:xfrm>
            <a:off x="2455812" y="4244706"/>
            <a:ext cx="1567543" cy="35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69177-B479-2F49-B691-1F51827F6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other Sites doing?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FD973-8B55-6F4B-8840-408AF490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D5D14-E83F-3E40-B934-19DDD73E3ADC}"/>
              </a:ext>
            </a:extLst>
          </p:cNvPr>
          <p:cNvSpPr/>
          <p:nvPr/>
        </p:nvSpPr>
        <p:spPr>
          <a:xfrm>
            <a:off x="2455816" y="1271451"/>
            <a:ext cx="1567543" cy="35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C7F5F0-8CBA-AA4B-9269-86D40CF2FFDE}"/>
              </a:ext>
            </a:extLst>
          </p:cNvPr>
          <p:cNvSpPr/>
          <p:nvPr/>
        </p:nvSpPr>
        <p:spPr>
          <a:xfrm>
            <a:off x="2455813" y="2314972"/>
            <a:ext cx="1567543" cy="35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0B2BF8-4D76-884C-B9AC-BE48025F9CF6}"/>
              </a:ext>
            </a:extLst>
          </p:cNvPr>
          <p:cNvSpPr/>
          <p:nvPr/>
        </p:nvSpPr>
        <p:spPr>
          <a:xfrm>
            <a:off x="2455814" y="2721010"/>
            <a:ext cx="1567543" cy="35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D04C0E-83AF-3640-A584-AD6F9E585EAE}"/>
              </a:ext>
            </a:extLst>
          </p:cNvPr>
          <p:cNvSpPr/>
          <p:nvPr/>
        </p:nvSpPr>
        <p:spPr>
          <a:xfrm>
            <a:off x="2455815" y="3423811"/>
            <a:ext cx="1567543" cy="35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8365C3-C6C8-154A-B632-B0F1BB26CBCC}"/>
              </a:ext>
            </a:extLst>
          </p:cNvPr>
          <p:cNvSpPr/>
          <p:nvPr/>
        </p:nvSpPr>
        <p:spPr>
          <a:xfrm>
            <a:off x="5673132" y="2729719"/>
            <a:ext cx="1450477" cy="35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7EF13DA-0B9A-0042-8267-4DA86D1830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543255"/>
              </p:ext>
            </p:extLst>
          </p:nvPr>
        </p:nvGraphicFramePr>
        <p:xfrm>
          <a:off x="563879" y="819947"/>
          <a:ext cx="9564190" cy="3779520"/>
        </p:xfrm>
        <a:graphic>
          <a:graphicData uri="http://schemas.openxmlformats.org/drawingml/2006/table">
            <a:tbl>
              <a:tblPr firstRow="1" bandRow="1"/>
              <a:tblGrid>
                <a:gridCol w="1875612">
                  <a:extLst>
                    <a:ext uri="{9D8B030D-6E8A-4147-A177-3AD203B41FA5}">
                      <a16:colId xmlns:a16="http://schemas.microsoft.com/office/drawing/2014/main" val="2137421559"/>
                    </a:ext>
                  </a:extLst>
                </a:gridCol>
                <a:gridCol w="1740622">
                  <a:extLst>
                    <a:ext uri="{9D8B030D-6E8A-4147-A177-3AD203B41FA5}">
                      <a16:colId xmlns:a16="http://schemas.microsoft.com/office/drawing/2014/main" val="2349719598"/>
                    </a:ext>
                  </a:extLst>
                </a:gridCol>
                <a:gridCol w="1471749">
                  <a:extLst>
                    <a:ext uri="{9D8B030D-6E8A-4147-A177-3AD203B41FA5}">
                      <a16:colId xmlns:a16="http://schemas.microsoft.com/office/drawing/2014/main" val="220775519"/>
                    </a:ext>
                  </a:extLst>
                </a:gridCol>
                <a:gridCol w="1497874">
                  <a:extLst>
                    <a:ext uri="{9D8B030D-6E8A-4147-A177-3AD203B41FA5}">
                      <a16:colId xmlns:a16="http://schemas.microsoft.com/office/drawing/2014/main" val="3560257613"/>
                    </a:ext>
                  </a:extLst>
                </a:gridCol>
                <a:gridCol w="2978333">
                  <a:extLst>
                    <a:ext uri="{9D8B030D-6E8A-4147-A177-3AD203B41FA5}">
                      <a16:colId xmlns:a16="http://schemas.microsoft.com/office/drawing/2014/main" val="42536958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Organization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Library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Qty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Tape Drive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Qty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66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CERN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TS4500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1 (+1 soon)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TS1155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46xTS1150, 2xTS1155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593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Oak Ridge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SpectraLogic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TS115x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849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NERSC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TS4500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TS1155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37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Fermilab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TS4500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 (10 frame)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56 LTO-8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36 LTO-8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6998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LANL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TS4500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082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J-Lab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TS3500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8 LTO-8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22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CSCS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TS4500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TS115x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7931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16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E414D-FE35-7845-96B7-BA904654D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7EF8B-7457-F048-8FFF-BAF293BB0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794" y="1332170"/>
            <a:ext cx="8301445" cy="5227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special THANK YOU for everyone involved in setting up the IBM loaner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6E539-0ABF-5C45-B840-2C23C4392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D80EE14-C5BE-A94D-806B-E1563EB6152D}"/>
              </a:ext>
            </a:extLst>
          </p:cNvPr>
          <p:cNvSpPr txBox="1">
            <a:spLocks/>
          </p:cNvSpPr>
          <p:nvPr/>
        </p:nvSpPr>
        <p:spPr>
          <a:xfrm>
            <a:off x="1883229" y="1963541"/>
            <a:ext cx="2540726" cy="1328299"/>
          </a:xfrm>
          <a:prstGeom prst="rect">
            <a:avLst/>
          </a:prstGeom>
        </p:spPr>
        <p:txBody>
          <a:bodyPr anchor="ctr"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Guangwei</a:t>
            </a:r>
            <a:r>
              <a:rPr lang="en-US" dirty="0"/>
              <a:t> Che</a:t>
            </a:r>
          </a:p>
          <a:p>
            <a:r>
              <a:rPr lang="en-US" dirty="0"/>
              <a:t>Tim Chou</a:t>
            </a:r>
          </a:p>
          <a:p>
            <a:r>
              <a:rPr lang="en-US" dirty="0" err="1"/>
              <a:t>Ognian</a:t>
            </a:r>
            <a:r>
              <a:rPr lang="en-US" dirty="0"/>
              <a:t> </a:t>
            </a:r>
            <a:r>
              <a:rPr lang="en-US" dirty="0" err="1"/>
              <a:t>Novakov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CA7AEE-FECB-DE48-9C02-3E75B0F52D9A}"/>
              </a:ext>
            </a:extLst>
          </p:cNvPr>
          <p:cNvSpPr txBox="1">
            <a:spLocks/>
          </p:cNvSpPr>
          <p:nvPr/>
        </p:nvSpPr>
        <p:spPr>
          <a:xfrm>
            <a:off x="4691743" y="1963540"/>
            <a:ext cx="2675707" cy="1737603"/>
          </a:xfrm>
          <a:prstGeom prst="rect">
            <a:avLst/>
          </a:prstGeom>
        </p:spPr>
        <p:txBody>
          <a:bodyPr anchor="ctr"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Frank Burstein</a:t>
            </a:r>
          </a:p>
          <a:p>
            <a:r>
              <a:rPr lang="en-US" dirty="0"/>
              <a:t>Mark </a:t>
            </a:r>
            <a:r>
              <a:rPr lang="en-US" dirty="0" err="1"/>
              <a:t>Lukasczyk</a:t>
            </a:r>
            <a:endParaRPr lang="en-US" dirty="0"/>
          </a:p>
          <a:p>
            <a:r>
              <a:rPr lang="en-US" dirty="0"/>
              <a:t>John McCarthy</a:t>
            </a:r>
          </a:p>
          <a:p>
            <a:r>
              <a:rPr lang="en-US" dirty="0" err="1"/>
              <a:t>Alexandr</a:t>
            </a:r>
            <a:r>
              <a:rPr lang="en-US" dirty="0"/>
              <a:t> </a:t>
            </a:r>
            <a:r>
              <a:rPr lang="en-US" dirty="0" err="1"/>
              <a:t>Zaytsev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1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E2D06FB9-E5E5-5D46-990B-34A24FD8CB36}"/>
              </a:ext>
            </a:extLst>
          </p:cNvPr>
          <p:cNvSpPr/>
          <p:nvPr/>
        </p:nvSpPr>
        <p:spPr>
          <a:xfrm>
            <a:off x="9770121" y="2800162"/>
            <a:ext cx="1430965" cy="95074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5C50E1C-BCA2-0940-9204-2ABF02542E55}"/>
              </a:ext>
            </a:extLst>
          </p:cNvPr>
          <p:cNvSpPr/>
          <p:nvPr/>
        </p:nvSpPr>
        <p:spPr>
          <a:xfrm>
            <a:off x="6833322" y="2800162"/>
            <a:ext cx="2946632" cy="95074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563FA7-6BF7-CB4F-8832-6FBE6B751B80}"/>
              </a:ext>
            </a:extLst>
          </p:cNvPr>
          <p:cNvSpPr/>
          <p:nvPr/>
        </p:nvSpPr>
        <p:spPr>
          <a:xfrm>
            <a:off x="4038131" y="2800162"/>
            <a:ext cx="2864016" cy="95074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B33033-30AD-5542-891F-6536F8A7D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8DA84-DF77-C344-BF9B-A40F872C8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E831E-4BA7-444C-8827-9195BE38F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39" y="1240400"/>
            <a:ext cx="3433990" cy="46657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1D7342-F7DD-8346-86D8-BA266DBC95C8}"/>
              </a:ext>
            </a:extLst>
          </p:cNvPr>
          <p:cNvSpPr txBox="1">
            <a:spLocks/>
          </p:cNvSpPr>
          <p:nvPr/>
        </p:nvSpPr>
        <p:spPr>
          <a:xfrm>
            <a:off x="5329450" y="593296"/>
            <a:ext cx="4200032" cy="5628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- Add Tape Drives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744B71-8D27-FA43-9037-D632895FF312}"/>
              </a:ext>
            </a:extLst>
          </p:cNvPr>
          <p:cNvSpPr txBox="1">
            <a:spLocks/>
          </p:cNvSpPr>
          <p:nvPr/>
        </p:nvSpPr>
        <p:spPr>
          <a:xfrm>
            <a:off x="3955391" y="1639460"/>
            <a:ext cx="6424312" cy="4493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LTO-7: 300 MB/s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3F629EE8-3A70-C642-A4D2-0FB86CCCE025}"/>
              </a:ext>
            </a:extLst>
          </p:cNvPr>
          <p:cNvSpPr txBox="1">
            <a:spLocks/>
          </p:cNvSpPr>
          <p:nvPr/>
        </p:nvSpPr>
        <p:spPr>
          <a:xfrm>
            <a:off x="603824" y="595659"/>
            <a:ext cx="5034976" cy="54564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Increasing Bandwidth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CAC5E-39DC-2D4B-A864-BED9DFF95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790" y="2870110"/>
            <a:ext cx="1295400" cy="774700"/>
          </a:xfrm>
          <a:prstGeom prst="rect">
            <a:avLst/>
          </a:prstGeom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CAEAFF47-B379-124E-96D9-181DE76CDF05}"/>
              </a:ext>
            </a:extLst>
          </p:cNvPr>
          <p:cNvSpPr txBox="1">
            <a:spLocks/>
          </p:cNvSpPr>
          <p:nvPr/>
        </p:nvSpPr>
        <p:spPr>
          <a:xfrm>
            <a:off x="3955391" y="2357688"/>
            <a:ext cx="7602281" cy="4503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Bandwidth can be expended easily by adding more drives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4D64F960-505B-D14C-A20B-B06A52F16146}"/>
              </a:ext>
            </a:extLst>
          </p:cNvPr>
          <p:cNvSpPr txBox="1">
            <a:spLocks/>
          </p:cNvSpPr>
          <p:nvPr/>
        </p:nvSpPr>
        <p:spPr>
          <a:xfrm>
            <a:off x="3955391" y="4735600"/>
            <a:ext cx="7237801" cy="76786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Bandwidth can be controlled easily by allocating number of drives.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4103AF8-4BC1-4A42-B9F0-A74366662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797" y="2870110"/>
            <a:ext cx="1295400" cy="7747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67B8981-ADE2-F542-A18B-1D1CF2A2D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804" y="2870110"/>
            <a:ext cx="1295400" cy="7747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83CAACF-74F8-6F45-AE5E-B2F962F32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772" y="2870110"/>
            <a:ext cx="1295400" cy="7747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2C8786B-8938-0846-83D2-184A8FCC0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779" y="2870110"/>
            <a:ext cx="1295400" cy="7747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9FB69C8-8C91-BA4A-AEDD-F316E8C353C2}"/>
              </a:ext>
            </a:extLst>
          </p:cNvPr>
          <p:cNvSpPr txBox="1">
            <a:spLocks/>
          </p:cNvSpPr>
          <p:nvPr/>
        </p:nvSpPr>
        <p:spPr>
          <a:xfrm>
            <a:off x="3955391" y="3898813"/>
            <a:ext cx="8001478" cy="80381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+mn-lt"/>
              </a:rPr>
              <a:t>To install a tape drive, about 45 minutes, ready to use.</a:t>
            </a:r>
          </a:p>
          <a:p>
            <a:r>
              <a:rPr lang="en-US" sz="2400" b="0" dirty="0">
                <a:latin typeface="+mn-lt"/>
              </a:rPr>
              <a:t>30 minutes to put a drive into library, 15 minutes to config.</a:t>
            </a:r>
          </a:p>
        </p:txBody>
      </p:sp>
    </p:spTree>
    <p:extLst>
      <p:ext uri="{BB962C8B-B14F-4D97-AF65-F5344CB8AC3E}">
        <p14:creationId xmlns:p14="http://schemas.microsoft.com/office/powerpoint/2010/main" val="392480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  <p:bldP spid="62" grpId="0" animBg="1"/>
      <p:bldP spid="11" grpId="0" animBg="1"/>
      <p:bldP spid="6" grpId="0"/>
      <p:bldP spid="10" grpId="0"/>
      <p:bldP spid="55" grpId="0"/>
      <p:bldP spid="5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8D44-0B89-9044-8A4D-0C566D464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Tape Reliability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08619-8A7E-574E-9B5A-ECC629911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EAF28-FC60-9A48-9CDD-E4A1049D2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413" y="108107"/>
            <a:ext cx="2348878" cy="139537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DC5266-741A-BE47-99FB-7C5A9CFCC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780266"/>
              </p:ext>
            </p:extLst>
          </p:nvPr>
        </p:nvGraphicFramePr>
        <p:xfrm>
          <a:off x="580893" y="1011971"/>
          <a:ext cx="8249254" cy="1828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62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2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9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5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Media Types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Cartridges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Average Mounts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Max Mounts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LTO-7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10,219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31.2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736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LTO-6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22,445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52.8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664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LTO-5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15,684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67.3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1,225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545DEEB-EC9C-C94E-A15A-09494668F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056" y="1194968"/>
            <a:ext cx="2090224" cy="1349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C108B7-6C67-494F-B5A2-A532CD5D5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4816" y="1787969"/>
            <a:ext cx="2163527" cy="1665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E96C1F-01FC-9144-B9F1-F71C5EC71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6056" y="2605665"/>
            <a:ext cx="1777209" cy="17772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A949600-5897-7043-852E-3BB9FFC57235}"/>
              </a:ext>
            </a:extLst>
          </p:cNvPr>
          <p:cNvSpPr txBox="1">
            <a:spLocks/>
          </p:cNvSpPr>
          <p:nvPr/>
        </p:nvSpPr>
        <p:spPr>
          <a:xfrm>
            <a:off x="580892" y="3013773"/>
            <a:ext cx="8775679" cy="554068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We have near zero failures with LTO-6 and LTO-7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8356F9-3AF0-3B43-9754-6B14F216C440}"/>
              </a:ext>
            </a:extLst>
          </p:cNvPr>
          <p:cNvSpPr txBox="1">
            <a:spLocks/>
          </p:cNvSpPr>
          <p:nvPr/>
        </p:nvSpPr>
        <p:spPr>
          <a:xfrm>
            <a:off x="580892" y="3576644"/>
            <a:ext cx="8775679" cy="554068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Recalled 10,310,154 files from LTO-7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4D2B3B-00BF-FD4A-B7B4-8618C347C855}"/>
              </a:ext>
            </a:extLst>
          </p:cNvPr>
          <p:cNvSpPr txBox="1">
            <a:spLocks/>
          </p:cNvSpPr>
          <p:nvPr/>
        </p:nvSpPr>
        <p:spPr>
          <a:xfrm>
            <a:off x="580892" y="4141123"/>
            <a:ext cx="8775679" cy="554068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Recalled 20,510,168 files from LTO-6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C4E0BD-9144-9F4B-A567-6CAF1340C14D}"/>
              </a:ext>
            </a:extLst>
          </p:cNvPr>
          <p:cNvSpPr txBox="1">
            <a:spLocks/>
          </p:cNvSpPr>
          <p:nvPr/>
        </p:nvSpPr>
        <p:spPr>
          <a:xfrm>
            <a:off x="580892" y="5315456"/>
            <a:ext cx="9608136" cy="467372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Most of the IO errors were caused by excessive usage of our tape drives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203FE1-781C-9241-81C6-EA077BD1A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2009" y="4695191"/>
            <a:ext cx="2479990" cy="201080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EAE975-EBC6-8640-A9A8-83F6F78F46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58626"/>
              </p:ext>
            </p:extLst>
          </p:nvPr>
        </p:nvGraphicFramePr>
        <p:xfrm>
          <a:off x="8197485" y="3448966"/>
          <a:ext cx="2561288" cy="14782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428288">
                  <a:extLst>
                    <a:ext uri="{9D8B030D-6E8A-4147-A177-3AD203B41FA5}">
                      <a16:colId xmlns:a16="http://schemas.microsoft.com/office/drawing/2014/main" val="2829329365"/>
                    </a:ext>
                  </a:extLst>
                </a:gridCol>
                <a:gridCol w="1133000">
                  <a:extLst>
                    <a:ext uri="{9D8B030D-6E8A-4147-A177-3AD203B41FA5}">
                      <a16:colId xmlns:a16="http://schemas.microsoft.com/office/drawing/2014/main" val="2884388628"/>
                    </a:ext>
                  </a:extLst>
                </a:gridCol>
              </a:tblGrid>
              <a:tr h="359553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Drive Types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Loaded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595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LTO-7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360 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148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LTO-6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1,218 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704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LTO-5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780 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24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728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8D44-0B89-9044-8A4D-0C566D464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Tape Reliability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08619-8A7E-574E-9B5A-ECC629911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EAF28-FC60-9A48-9CDD-E4A1049D2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413" y="108107"/>
            <a:ext cx="2348878" cy="139537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DC5266-741A-BE47-99FB-7C5A9CFCC7D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0893" y="1011971"/>
          <a:ext cx="8249254" cy="1828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62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2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9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5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Media Types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Cartridges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Average Mounts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Max Mounts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LTO-7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9,057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31.2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736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LTO-6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22,345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52.8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664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LTO-5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15,684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67.3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1,225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545DEEB-EC9C-C94E-A15A-09494668F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056" y="1194968"/>
            <a:ext cx="2090224" cy="1349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C108B7-6C67-494F-B5A2-A532CD5D5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4816" y="1787969"/>
            <a:ext cx="2163527" cy="1665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E96C1F-01FC-9144-B9F1-F71C5EC71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6056" y="2605665"/>
            <a:ext cx="1777209" cy="17772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A949600-5897-7043-852E-3BB9FFC57235}"/>
              </a:ext>
            </a:extLst>
          </p:cNvPr>
          <p:cNvSpPr txBox="1">
            <a:spLocks/>
          </p:cNvSpPr>
          <p:nvPr/>
        </p:nvSpPr>
        <p:spPr>
          <a:xfrm>
            <a:off x="580892" y="3013773"/>
            <a:ext cx="8775679" cy="554068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We have near zero failures with LTO-6 and LTO-7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8356F9-3AF0-3B43-9754-6B14F216C440}"/>
              </a:ext>
            </a:extLst>
          </p:cNvPr>
          <p:cNvSpPr txBox="1">
            <a:spLocks/>
          </p:cNvSpPr>
          <p:nvPr/>
        </p:nvSpPr>
        <p:spPr>
          <a:xfrm>
            <a:off x="580892" y="3576644"/>
            <a:ext cx="8775679" cy="554068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Recalled 10,310,154 files from LTO-7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4D2B3B-00BF-FD4A-B7B4-8618C347C855}"/>
              </a:ext>
            </a:extLst>
          </p:cNvPr>
          <p:cNvSpPr txBox="1">
            <a:spLocks/>
          </p:cNvSpPr>
          <p:nvPr/>
        </p:nvSpPr>
        <p:spPr>
          <a:xfrm>
            <a:off x="580892" y="4141123"/>
            <a:ext cx="8775679" cy="554068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Recalled 20,510,168 files from LTO-6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C4E0BD-9144-9F4B-A567-6CAF1340C14D}"/>
              </a:ext>
            </a:extLst>
          </p:cNvPr>
          <p:cNvSpPr txBox="1">
            <a:spLocks/>
          </p:cNvSpPr>
          <p:nvPr/>
        </p:nvSpPr>
        <p:spPr>
          <a:xfrm>
            <a:off x="580892" y="5315456"/>
            <a:ext cx="9608136" cy="467372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Most of the IO errors were caused by excessive usage of our tape drives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203FE1-781C-9241-81C6-EA077BD1A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2009" y="4695191"/>
            <a:ext cx="2479990" cy="201080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EAE975-EBC6-8640-A9A8-83F6F78F46A2}"/>
              </a:ext>
            </a:extLst>
          </p:cNvPr>
          <p:cNvGraphicFramePr>
            <a:graphicFrameLocks noGrp="1"/>
          </p:cNvGraphicFramePr>
          <p:nvPr/>
        </p:nvGraphicFramePr>
        <p:xfrm>
          <a:off x="8197485" y="3448966"/>
          <a:ext cx="2561288" cy="14782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428288">
                  <a:extLst>
                    <a:ext uri="{9D8B030D-6E8A-4147-A177-3AD203B41FA5}">
                      <a16:colId xmlns:a16="http://schemas.microsoft.com/office/drawing/2014/main" val="2829329365"/>
                    </a:ext>
                  </a:extLst>
                </a:gridCol>
                <a:gridCol w="1133000">
                  <a:extLst>
                    <a:ext uri="{9D8B030D-6E8A-4147-A177-3AD203B41FA5}">
                      <a16:colId xmlns:a16="http://schemas.microsoft.com/office/drawing/2014/main" val="2884388628"/>
                    </a:ext>
                  </a:extLst>
                </a:gridCol>
              </a:tblGrid>
              <a:tr h="359553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Drive Types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Loaded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595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LTO-7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360 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148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LTO-6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1,218 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704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LTO-5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780 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24686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294A6BE-A708-8D46-BD31-647E69FF96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6811" y="833619"/>
            <a:ext cx="6057900" cy="53213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E34409-B481-6848-8017-B49A0DDF4DF2}"/>
              </a:ext>
            </a:extLst>
          </p:cNvPr>
          <p:cNvCxnSpPr>
            <a:cxnSpLocks/>
          </p:cNvCxnSpPr>
          <p:nvPr/>
        </p:nvCxnSpPr>
        <p:spPr>
          <a:xfrm flipH="1">
            <a:off x="1819835" y="3705524"/>
            <a:ext cx="5588080" cy="10324"/>
          </a:xfrm>
          <a:prstGeom prst="line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90EBB1A-5DF2-4240-BE54-07CD6309D09F}"/>
              </a:ext>
            </a:extLst>
          </p:cNvPr>
          <p:cNvCxnSpPr>
            <a:cxnSpLocks/>
          </p:cNvCxnSpPr>
          <p:nvPr/>
        </p:nvCxnSpPr>
        <p:spPr>
          <a:xfrm flipH="1">
            <a:off x="1835476" y="2387297"/>
            <a:ext cx="5575518" cy="1"/>
          </a:xfrm>
          <a:prstGeom prst="line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8371BC8-EE8E-7E4A-8D10-69D3CB6F3B7C}"/>
              </a:ext>
            </a:extLst>
          </p:cNvPr>
          <p:cNvSpPr txBox="1"/>
          <p:nvPr/>
        </p:nvSpPr>
        <p:spPr>
          <a:xfrm>
            <a:off x="4746814" y="3368541"/>
            <a:ext cx="130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2015 LTO-6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2D71DF-4BC3-B04E-BFBC-74FEE97B5E31}"/>
              </a:ext>
            </a:extLst>
          </p:cNvPr>
          <p:cNvSpPr txBox="1"/>
          <p:nvPr/>
        </p:nvSpPr>
        <p:spPr>
          <a:xfrm>
            <a:off x="5542726" y="2017965"/>
            <a:ext cx="133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2017 LTO-7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81D8AE-1FEF-F84D-8C48-0D939F454591}"/>
              </a:ext>
            </a:extLst>
          </p:cNvPr>
          <p:cNvCxnSpPr>
            <a:cxnSpLocks/>
          </p:cNvCxnSpPr>
          <p:nvPr/>
        </p:nvCxnSpPr>
        <p:spPr>
          <a:xfrm flipH="1">
            <a:off x="1833064" y="4811218"/>
            <a:ext cx="5574851" cy="25612"/>
          </a:xfrm>
          <a:prstGeom prst="line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D7F4A2B-3BAA-AD44-9DDD-D087773364F5}"/>
              </a:ext>
            </a:extLst>
          </p:cNvPr>
          <p:cNvSpPr txBox="1"/>
          <p:nvPr/>
        </p:nvSpPr>
        <p:spPr>
          <a:xfrm>
            <a:off x="3680976" y="4510525"/>
            <a:ext cx="1596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2012 LTO-5</a:t>
            </a:r>
          </a:p>
        </p:txBody>
      </p:sp>
    </p:spTree>
    <p:extLst>
      <p:ext uri="{BB962C8B-B14F-4D97-AF65-F5344CB8AC3E}">
        <p14:creationId xmlns:p14="http://schemas.microsoft.com/office/powerpoint/2010/main" val="346633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B77E3-BD1E-2248-AFC2-742D9390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6D56B-05F9-A44B-9CF4-433DF67E5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598026-7373-2D49-AA4F-0C82B997D2BB}"/>
              </a:ext>
            </a:extLst>
          </p:cNvPr>
          <p:cNvSpPr txBox="1">
            <a:spLocks/>
          </p:cNvSpPr>
          <p:nvPr/>
        </p:nvSpPr>
        <p:spPr>
          <a:xfrm>
            <a:off x="685800" y="833637"/>
            <a:ext cx="8775679" cy="41150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Oracle dropped Tape Drive Development – No T10K-E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666215-4951-0D47-8AA2-8FFBEAA80411}"/>
              </a:ext>
            </a:extLst>
          </p:cNvPr>
          <p:cNvSpPr txBox="1">
            <a:spLocks/>
          </p:cNvSpPr>
          <p:nvPr/>
        </p:nvSpPr>
        <p:spPr>
          <a:xfrm>
            <a:off x="685799" y="1344185"/>
            <a:ext cx="10707415" cy="41150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Oracle made no any official announcement about the the future of tape business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FA6A0CA-A5C8-FB47-B977-56B7B87A5A29}"/>
              </a:ext>
            </a:extLst>
          </p:cNvPr>
          <p:cNvSpPr txBox="1">
            <a:spLocks/>
          </p:cNvSpPr>
          <p:nvPr/>
        </p:nvSpPr>
        <p:spPr>
          <a:xfrm>
            <a:off x="685800" y="1854163"/>
            <a:ext cx="8775679" cy="41150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Oracle products are expensive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A4BD6E-2A18-FC4E-9476-DEFAF6FB16B5}"/>
              </a:ext>
            </a:extLst>
          </p:cNvPr>
          <p:cNvSpPr txBox="1">
            <a:spLocks/>
          </p:cNvSpPr>
          <p:nvPr/>
        </p:nvSpPr>
        <p:spPr>
          <a:xfrm>
            <a:off x="1283805" y="2364141"/>
            <a:ext cx="1764196" cy="41150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LTO 7 Drive: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BE60CFE-B92B-664F-AED7-59EBFF9B642E}"/>
              </a:ext>
            </a:extLst>
          </p:cNvPr>
          <p:cNvSpPr txBox="1">
            <a:spLocks/>
          </p:cNvSpPr>
          <p:nvPr/>
        </p:nvSpPr>
        <p:spPr>
          <a:xfrm>
            <a:off x="1207605" y="3462472"/>
            <a:ext cx="6107595" cy="41150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Rumor: Oracle will increase the support cost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6DCAD9B-8EE0-884D-9EFF-72E7506248E6}"/>
              </a:ext>
            </a:extLst>
          </p:cNvPr>
          <p:cNvSpPr txBox="1">
            <a:spLocks/>
          </p:cNvSpPr>
          <p:nvPr/>
        </p:nvSpPr>
        <p:spPr>
          <a:xfrm>
            <a:off x="1207605" y="3972450"/>
            <a:ext cx="4562574" cy="41150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/>
              <a:t>Other National Labs already moved: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1C93694-4A10-ED49-A2FF-7D40AD550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96697"/>
              </p:ext>
            </p:extLst>
          </p:nvPr>
        </p:nvGraphicFramePr>
        <p:xfrm>
          <a:off x="2839106" y="2364141"/>
          <a:ext cx="3200400" cy="883920"/>
        </p:xfrm>
        <a:graphic>
          <a:graphicData uri="http://schemas.openxmlformats.org/drawingml/2006/table">
            <a:tbl>
              <a:tblPr firstRow="1" bandRow="1"/>
              <a:tblGrid>
                <a:gridCol w="1625600">
                  <a:extLst>
                    <a:ext uri="{9D8B030D-6E8A-4147-A177-3AD203B41FA5}">
                      <a16:colId xmlns:a16="http://schemas.microsoft.com/office/drawing/2014/main" val="3857431866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11147186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Oracle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915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~$13K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~$8K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714593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7AA7470-9610-8B48-B29D-C29FC07AE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312862"/>
              </p:ext>
            </p:extLst>
          </p:nvPr>
        </p:nvGraphicFramePr>
        <p:xfrm>
          <a:off x="5635625" y="3972450"/>
          <a:ext cx="5181600" cy="2377440"/>
        </p:xfrm>
        <a:graphic>
          <a:graphicData uri="http://schemas.openxmlformats.org/drawingml/2006/table">
            <a:tbl>
              <a:tblPr firstRow="1" bandRow="1"/>
              <a:tblGrid>
                <a:gridCol w="1663700">
                  <a:extLst>
                    <a:ext uri="{9D8B030D-6E8A-4147-A177-3AD203B41FA5}">
                      <a16:colId xmlns:a16="http://schemas.microsoft.com/office/drawing/2014/main" val="2137421559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349719598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35602576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Organization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Library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Tape Drive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66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CERN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TS4500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TS1155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593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Oak Ridge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SpectraLogic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TS11xx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849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NERSC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TS4500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TS1155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37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Fermilab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TS4500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LTO-8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83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LANL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IBM TS4500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509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788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users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715" y="691981"/>
            <a:ext cx="10131425" cy="3649133"/>
          </a:xfrm>
        </p:spPr>
        <p:txBody>
          <a:bodyPr/>
          <a:lstStyle/>
          <a:p>
            <a:r>
              <a:rPr lang="en-US" sz="2400" dirty="0"/>
              <a:t>We (Tier-1) are no longer the largest tape users</a:t>
            </a:r>
          </a:p>
          <a:p>
            <a:r>
              <a:rPr lang="en-US" sz="2400" dirty="0"/>
              <a:t>The major tape users are the cloud and social media companies.</a:t>
            </a:r>
          </a:p>
          <a:p>
            <a:r>
              <a:rPr lang="en-US" sz="2400" dirty="0"/>
              <a:t>The cloud companies are switching to new libraries and new tape drives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60452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{C261FFA4-5871-AE46-A253-8CBAAB9ADA17}tf10001058</Template>
  <TotalTime>21533</TotalTime>
  <Words>3505</Words>
  <Application>Microsoft Macintosh PowerPoint</Application>
  <PresentationFormat>Widescreen</PresentationFormat>
  <Paragraphs>1183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Gotham</vt:lpstr>
      <vt:lpstr>PMingLiU</vt:lpstr>
      <vt:lpstr>Arial</vt:lpstr>
      <vt:lpstr>Calibri</vt:lpstr>
      <vt:lpstr>Calibri Light</vt:lpstr>
      <vt:lpstr>Times New Roman</vt:lpstr>
      <vt:lpstr>Wingdings</vt:lpstr>
      <vt:lpstr>Celestial</vt:lpstr>
      <vt:lpstr>Archiving storage</vt:lpstr>
      <vt:lpstr>Long Term Storage</vt:lpstr>
      <vt:lpstr>Scalability</vt:lpstr>
      <vt:lpstr>scalability</vt:lpstr>
      <vt:lpstr>Scalability</vt:lpstr>
      <vt:lpstr>Tape Reliability</vt:lpstr>
      <vt:lpstr>Tape Reliability</vt:lpstr>
      <vt:lpstr>Change!</vt:lpstr>
      <vt:lpstr>Other users</vt:lpstr>
      <vt:lpstr>Oracle SL8500</vt:lpstr>
      <vt:lpstr>Oracle SL8500 - Expanding library</vt:lpstr>
      <vt:lpstr>Oracle sl8500 expansion map</vt:lpstr>
      <vt:lpstr>Max Drive bays</vt:lpstr>
      <vt:lpstr>Performance</vt:lpstr>
      <vt:lpstr>IBM TS4500</vt:lpstr>
      <vt:lpstr>IBM TS4500 - Expanding the capacity</vt:lpstr>
      <vt:lpstr>IBM TS4500 - Accessors (robots)</vt:lpstr>
      <vt:lpstr>Oracle SL8500 Space usage</vt:lpstr>
      <vt:lpstr>PowerPoint Presentation</vt:lpstr>
      <vt:lpstr>IBM TS4500 Space usage</vt:lpstr>
      <vt:lpstr>IBM TS4500 - cartridge slots</vt:lpstr>
      <vt:lpstr>IBM TS4500 - cartridge slots</vt:lpstr>
      <vt:lpstr>IBM TS4500 - cartridge slots</vt:lpstr>
      <vt:lpstr>IBM TS4500 - cartridge slots</vt:lpstr>
      <vt:lpstr>IBM TS4500 - cartridge slots</vt:lpstr>
      <vt:lpstr>IBM TS4500 - cartridge slots</vt:lpstr>
      <vt:lpstr>Robots vs accessor</vt:lpstr>
      <vt:lpstr>Robots vs accessors</vt:lpstr>
      <vt:lpstr>Robots vs accessor – possible scenarios 1</vt:lpstr>
      <vt:lpstr>Robots vs accessor – possible scenarios 2</vt:lpstr>
      <vt:lpstr>Robots vs accessor – possible scenarios 3</vt:lpstr>
      <vt:lpstr>MOUNT + read: SL8500+LTO7 vs TS4500+JD</vt:lpstr>
      <vt:lpstr>Conclusion: Tape mount</vt:lpstr>
      <vt:lpstr>Other TS4500 users: Tape mount</vt:lpstr>
      <vt:lpstr>Max Read performance: LTO7 vs TS1150/JD</vt:lpstr>
      <vt:lpstr>Max Read performance: LTO7 vs TS1150/JD</vt:lpstr>
      <vt:lpstr>Max Read performance: LTO7 vs TS1150/JD</vt:lpstr>
      <vt:lpstr>Max Read performance: LTO7 vs TS1150/JD</vt:lpstr>
      <vt:lpstr>Recommended Access Order (RAO)</vt:lpstr>
      <vt:lpstr>Max Read performance: RAO Test</vt:lpstr>
      <vt:lpstr>Drive read Perf Conclusion: LTO7 vs TS1150/JD</vt:lpstr>
      <vt:lpstr>Proposed config</vt:lpstr>
      <vt:lpstr>What other Sites doing?</vt:lpstr>
      <vt:lpstr>Thanks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Archiving Research Data</dc:title>
  <dc:creator>Microsoft Office User</dc:creator>
  <cp:lastModifiedBy>Microsoft Office User</cp:lastModifiedBy>
  <cp:revision>671</cp:revision>
  <dcterms:created xsi:type="dcterms:W3CDTF">2018-07-09T04:11:58Z</dcterms:created>
  <dcterms:modified xsi:type="dcterms:W3CDTF">2018-10-25T17:03:09Z</dcterms:modified>
</cp:coreProperties>
</file>