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500" r:id="rId2"/>
    <p:sldId id="501" r:id="rId3"/>
    <p:sldId id="502" r:id="rId4"/>
    <p:sldId id="503" r:id="rId5"/>
    <p:sldId id="504" r:id="rId6"/>
    <p:sldId id="507" r:id="rId7"/>
    <p:sldId id="508" r:id="rId8"/>
    <p:sldId id="509" r:id="rId9"/>
    <p:sldId id="510" r:id="rId10"/>
    <p:sldId id="513" r:id="rId11"/>
    <p:sldId id="511" r:id="rId12"/>
    <p:sldId id="512" r:id="rId13"/>
    <p:sldId id="505" r:id="rId14"/>
    <p:sldId id="494" r:id="rId15"/>
    <p:sldId id="499" r:id="rId16"/>
    <p:sldId id="495" r:id="rId17"/>
    <p:sldId id="496" r:id="rId18"/>
    <p:sldId id="498" r:id="rId19"/>
  </p:sldIdLst>
  <p:sldSz cx="9144000" cy="5143500" type="screen16x9"/>
  <p:notesSz cx="6881813" cy="9296400"/>
  <p:defaultTextStyle>
    <a:defPPr>
      <a:defRPr lang="en-US"/>
    </a:defPPr>
    <a:lvl1pPr algn="l" rtl="0" fontAlgn="base">
      <a:spcBef>
        <a:spcPct val="0"/>
      </a:spcBef>
      <a:spcAft>
        <a:spcPct val="0"/>
      </a:spcAft>
      <a:defRPr kern="1200">
        <a:solidFill>
          <a:schemeClr val="tx1"/>
        </a:solidFill>
        <a:latin typeface="Calibri" pitchFamily="34" charset="0"/>
        <a:ea typeface="MS PGothic" pitchFamily="34" charset="-128"/>
        <a:cs typeface="+mn-cs"/>
      </a:defRPr>
    </a:lvl1pPr>
    <a:lvl2pPr marL="457154" algn="l" rtl="0" fontAlgn="base">
      <a:spcBef>
        <a:spcPct val="0"/>
      </a:spcBef>
      <a:spcAft>
        <a:spcPct val="0"/>
      </a:spcAft>
      <a:defRPr kern="1200">
        <a:solidFill>
          <a:schemeClr val="tx1"/>
        </a:solidFill>
        <a:latin typeface="Calibri" pitchFamily="34" charset="0"/>
        <a:ea typeface="MS PGothic" pitchFamily="34" charset="-128"/>
        <a:cs typeface="+mn-cs"/>
      </a:defRPr>
    </a:lvl2pPr>
    <a:lvl3pPr marL="914309" algn="l" rtl="0" fontAlgn="base">
      <a:spcBef>
        <a:spcPct val="0"/>
      </a:spcBef>
      <a:spcAft>
        <a:spcPct val="0"/>
      </a:spcAft>
      <a:defRPr kern="1200">
        <a:solidFill>
          <a:schemeClr val="tx1"/>
        </a:solidFill>
        <a:latin typeface="Calibri" pitchFamily="34" charset="0"/>
        <a:ea typeface="MS PGothic" pitchFamily="34" charset="-128"/>
        <a:cs typeface="+mn-cs"/>
      </a:defRPr>
    </a:lvl3pPr>
    <a:lvl4pPr marL="1371464" algn="l" rtl="0" fontAlgn="base">
      <a:spcBef>
        <a:spcPct val="0"/>
      </a:spcBef>
      <a:spcAft>
        <a:spcPct val="0"/>
      </a:spcAft>
      <a:defRPr kern="1200">
        <a:solidFill>
          <a:schemeClr val="tx1"/>
        </a:solidFill>
        <a:latin typeface="Calibri" pitchFamily="34" charset="0"/>
        <a:ea typeface="MS PGothic" pitchFamily="34" charset="-128"/>
        <a:cs typeface="+mn-cs"/>
      </a:defRPr>
    </a:lvl4pPr>
    <a:lvl5pPr marL="1828619" algn="l" rtl="0" fontAlgn="base">
      <a:spcBef>
        <a:spcPct val="0"/>
      </a:spcBef>
      <a:spcAft>
        <a:spcPct val="0"/>
      </a:spcAft>
      <a:defRPr kern="1200">
        <a:solidFill>
          <a:schemeClr val="tx1"/>
        </a:solidFill>
        <a:latin typeface="Calibri" pitchFamily="34" charset="0"/>
        <a:ea typeface="MS PGothic" pitchFamily="34" charset="-128"/>
        <a:cs typeface="+mn-cs"/>
      </a:defRPr>
    </a:lvl5pPr>
    <a:lvl6pPr marL="2285772" algn="l" defTabSz="914309" rtl="0" eaLnBrk="1" latinLnBrk="0" hangingPunct="1">
      <a:defRPr kern="1200">
        <a:solidFill>
          <a:schemeClr val="tx1"/>
        </a:solidFill>
        <a:latin typeface="Calibri" pitchFamily="34" charset="0"/>
        <a:ea typeface="MS PGothic" pitchFamily="34" charset="-128"/>
        <a:cs typeface="+mn-cs"/>
      </a:defRPr>
    </a:lvl6pPr>
    <a:lvl7pPr marL="2742926" algn="l" defTabSz="914309" rtl="0" eaLnBrk="1" latinLnBrk="0" hangingPunct="1">
      <a:defRPr kern="1200">
        <a:solidFill>
          <a:schemeClr val="tx1"/>
        </a:solidFill>
        <a:latin typeface="Calibri" pitchFamily="34" charset="0"/>
        <a:ea typeface="MS PGothic" pitchFamily="34" charset="-128"/>
        <a:cs typeface="+mn-cs"/>
      </a:defRPr>
    </a:lvl7pPr>
    <a:lvl8pPr marL="3200080" algn="l" defTabSz="914309" rtl="0" eaLnBrk="1" latinLnBrk="0" hangingPunct="1">
      <a:defRPr kern="1200">
        <a:solidFill>
          <a:schemeClr val="tx1"/>
        </a:solidFill>
        <a:latin typeface="Calibri" pitchFamily="34" charset="0"/>
        <a:ea typeface="MS PGothic" pitchFamily="34" charset="-128"/>
        <a:cs typeface="+mn-cs"/>
      </a:defRPr>
    </a:lvl8pPr>
    <a:lvl9pPr marL="3657235" algn="l" defTabSz="914309" rtl="0" eaLnBrk="1" latinLnBrk="0" hangingPunct="1">
      <a:defRPr kern="1200">
        <a:solidFill>
          <a:schemeClr val="tx1"/>
        </a:solidFill>
        <a:latin typeface="Calibri" pitchFamily="34"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FF"/>
    <a:srgbClr val="3399FF"/>
    <a:srgbClr val="1F89D7"/>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9805" autoAdjust="0"/>
  </p:normalViewPr>
  <p:slideViewPr>
    <p:cSldViewPr>
      <p:cViewPr>
        <p:scale>
          <a:sx n="94" d="100"/>
          <a:sy n="94" d="100"/>
        </p:scale>
        <p:origin x="-1304" y="-984"/>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handoutMaster" Target="handoutMasters/handout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641" cy="464184"/>
          </a:xfrm>
          <a:prstGeom prst="rect">
            <a:avLst/>
          </a:prstGeom>
        </p:spPr>
        <p:txBody>
          <a:bodyPr vert="horz" lIns="91440" tIns="45720" rIns="91440" bIns="45720" rtlCol="0"/>
          <a:lstStyle>
            <a:lvl1pPr algn="l">
              <a:defRPr sz="1200">
                <a:latin typeface="Calibri" charset="0"/>
                <a:ea typeface="MS PGothic" charset="0"/>
                <a:cs typeface="MS PGothic" charset="0"/>
              </a:defRPr>
            </a:lvl1pPr>
          </a:lstStyle>
          <a:p>
            <a:pPr>
              <a:defRPr/>
            </a:pPr>
            <a:endParaRPr lang="en-US" dirty="0"/>
          </a:p>
        </p:txBody>
      </p:sp>
      <p:sp>
        <p:nvSpPr>
          <p:cNvPr id="3" name="Date Placeholder 2"/>
          <p:cNvSpPr>
            <a:spLocks noGrp="1"/>
          </p:cNvSpPr>
          <p:nvPr>
            <p:ph type="dt" sz="quarter" idx="1"/>
          </p:nvPr>
        </p:nvSpPr>
        <p:spPr>
          <a:xfrm>
            <a:off x="3897609" y="0"/>
            <a:ext cx="2982641" cy="464184"/>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E137DB6B-55ED-4249-BA1E-E948113C61F4}" type="datetimeFigureOut">
              <a:rPr lang="en-US" altLang="en-US"/>
              <a:pPr/>
              <a:t>10/25/18</a:t>
            </a:fld>
            <a:endParaRPr lang="en-US" altLang="en-US" dirty="0"/>
          </a:p>
        </p:txBody>
      </p:sp>
      <p:sp>
        <p:nvSpPr>
          <p:cNvPr id="4" name="Footer Placeholder 3"/>
          <p:cNvSpPr>
            <a:spLocks noGrp="1"/>
          </p:cNvSpPr>
          <p:nvPr>
            <p:ph type="ftr" sz="quarter" idx="2"/>
          </p:nvPr>
        </p:nvSpPr>
        <p:spPr>
          <a:xfrm>
            <a:off x="0" y="8830627"/>
            <a:ext cx="2982641" cy="464184"/>
          </a:xfrm>
          <a:prstGeom prst="rect">
            <a:avLst/>
          </a:prstGeom>
        </p:spPr>
        <p:txBody>
          <a:bodyPr vert="horz" lIns="91440" tIns="45720" rIns="91440" bIns="45720" rtlCol="0" anchor="b"/>
          <a:lstStyle>
            <a:lvl1pPr algn="l">
              <a:defRPr sz="1200">
                <a:latin typeface="Calibri" charset="0"/>
                <a:ea typeface="MS PGothic" charset="0"/>
                <a:cs typeface="MS PGothic" charset="0"/>
              </a:defRPr>
            </a:lvl1pPr>
          </a:lstStyle>
          <a:p>
            <a:pPr>
              <a:defRPr/>
            </a:pPr>
            <a:endParaRPr lang="en-US" dirty="0"/>
          </a:p>
        </p:txBody>
      </p:sp>
      <p:sp>
        <p:nvSpPr>
          <p:cNvPr id="5" name="Slide Number Placeholder 4"/>
          <p:cNvSpPr>
            <a:spLocks noGrp="1"/>
          </p:cNvSpPr>
          <p:nvPr>
            <p:ph type="sldNum" sz="quarter" idx="3"/>
          </p:nvPr>
        </p:nvSpPr>
        <p:spPr>
          <a:xfrm>
            <a:off x="3897609" y="8830627"/>
            <a:ext cx="2982641" cy="464184"/>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9D366E04-6360-4839-8AA2-1749D5CA7F4C}" type="slidenum">
              <a:rPr lang="en-US" altLang="en-US"/>
              <a:pPr/>
              <a:t>‹#›</a:t>
            </a:fld>
            <a:endParaRPr lang="en-US" altLang="en-US" dirty="0"/>
          </a:p>
        </p:txBody>
      </p:sp>
    </p:spTree>
    <p:extLst>
      <p:ext uri="{BB962C8B-B14F-4D97-AF65-F5344CB8AC3E}">
        <p14:creationId xmlns:p14="http://schemas.microsoft.com/office/powerpoint/2010/main" val="386867467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641" cy="464184"/>
          </a:xfrm>
          <a:prstGeom prst="rect">
            <a:avLst/>
          </a:prstGeom>
        </p:spPr>
        <p:txBody>
          <a:bodyPr vert="horz" lIns="92958" tIns="46479" rIns="92958" bIns="46479"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idx="1"/>
          </p:nvPr>
        </p:nvSpPr>
        <p:spPr>
          <a:xfrm>
            <a:off x="3897609" y="0"/>
            <a:ext cx="2982641" cy="464184"/>
          </a:xfrm>
          <a:prstGeom prst="rect">
            <a:avLst/>
          </a:prstGeom>
        </p:spPr>
        <p:txBody>
          <a:bodyPr vert="horz" wrap="square" lIns="92958" tIns="46479" rIns="92958" bIns="46479" numCol="1" anchor="t" anchorCtr="0" compatLnSpc="1">
            <a:prstTxWarp prst="textNoShape">
              <a:avLst/>
            </a:prstTxWarp>
          </a:bodyPr>
          <a:lstStyle>
            <a:lvl1pPr algn="r">
              <a:defRPr sz="1200"/>
            </a:lvl1pPr>
          </a:lstStyle>
          <a:p>
            <a:fld id="{CF8C9284-E3F8-4D87-B0A8-5DBDDC2FC668}" type="datetimeFigureOut">
              <a:rPr lang="en-US" altLang="en-US"/>
              <a:pPr/>
              <a:t>10/25/18</a:t>
            </a:fld>
            <a:endParaRPr lang="en-US" altLang="en-US" dirty="0"/>
          </a:p>
        </p:txBody>
      </p:sp>
      <p:sp>
        <p:nvSpPr>
          <p:cNvPr id="4" name="Slide Image Placeholder 3"/>
          <p:cNvSpPr>
            <a:spLocks noGrp="1" noRot="1" noChangeAspect="1"/>
          </p:cNvSpPr>
          <p:nvPr>
            <p:ph type="sldImg" idx="2"/>
          </p:nvPr>
        </p:nvSpPr>
        <p:spPr>
          <a:xfrm>
            <a:off x="342900" y="698500"/>
            <a:ext cx="6196013" cy="3486150"/>
          </a:xfrm>
          <a:prstGeom prst="rect">
            <a:avLst/>
          </a:prstGeom>
          <a:noFill/>
          <a:ln w="12700">
            <a:solidFill>
              <a:prstClr val="black"/>
            </a:solidFill>
          </a:ln>
        </p:spPr>
        <p:txBody>
          <a:bodyPr vert="horz" lIns="92958" tIns="46479" rIns="92958" bIns="46479" rtlCol="0" anchor="ctr"/>
          <a:lstStyle/>
          <a:p>
            <a:pPr lvl="0"/>
            <a:endParaRPr lang="en-US" noProof="0" dirty="0"/>
          </a:p>
        </p:txBody>
      </p:sp>
      <p:sp>
        <p:nvSpPr>
          <p:cNvPr id="5" name="Notes Placeholder 4"/>
          <p:cNvSpPr>
            <a:spLocks noGrp="1"/>
          </p:cNvSpPr>
          <p:nvPr>
            <p:ph type="body" sz="quarter" idx="3"/>
          </p:nvPr>
        </p:nvSpPr>
        <p:spPr>
          <a:xfrm>
            <a:off x="688182" y="4416108"/>
            <a:ext cx="5505450" cy="4182427"/>
          </a:xfrm>
          <a:prstGeom prst="rect">
            <a:avLst/>
          </a:prstGeom>
        </p:spPr>
        <p:txBody>
          <a:bodyPr vert="horz" lIns="92958" tIns="46479" rIns="92958" bIns="46479"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30627"/>
            <a:ext cx="2982641" cy="464184"/>
          </a:xfrm>
          <a:prstGeom prst="rect">
            <a:avLst/>
          </a:prstGeom>
        </p:spPr>
        <p:txBody>
          <a:bodyPr vert="horz" lIns="92958" tIns="46479" rIns="92958" bIns="46479"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897609" y="8830627"/>
            <a:ext cx="2982641" cy="464184"/>
          </a:xfrm>
          <a:prstGeom prst="rect">
            <a:avLst/>
          </a:prstGeom>
        </p:spPr>
        <p:txBody>
          <a:bodyPr vert="horz" wrap="square" lIns="92958" tIns="46479" rIns="92958" bIns="46479" numCol="1" anchor="b" anchorCtr="0" compatLnSpc="1">
            <a:prstTxWarp prst="textNoShape">
              <a:avLst/>
            </a:prstTxWarp>
          </a:bodyPr>
          <a:lstStyle>
            <a:lvl1pPr algn="r">
              <a:defRPr sz="1200"/>
            </a:lvl1pPr>
          </a:lstStyle>
          <a:p>
            <a:fld id="{E0B0354B-7771-4630-B454-53C09215E4B9}" type="slidenum">
              <a:rPr lang="en-US" altLang="en-US"/>
              <a:pPr/>
              <a:t>‹#›</a:t>
            </a:fld>
            <a:endParaRPr lang="en-US" altLang="en-US" dirty="0"/>
          </a:p>
        </p:txBody>
      </p:sp>
    </p:spTree>
    <p:extLst>
      <p:ext uri="{BB962C8B-B14F-4D97-AF65-F5344CB8AC3E}">
        <p14:creationId xmlns:p14="http://schemas.microsoft.com/office/powerpoint/2010/main" val="214608398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1pPr>
    <a:lvl2pPr marL="457154"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2pPr>
    <a:lvl3pPr marL="914309"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3pPr>
    <a:lvl4pPr marL="1371464"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4pPr>
    <a:lvl5pPr marL="1828619"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5pPr>
    <a:lvl6pPr marL="2285772" algn="l" defTabSz="914309" rtl="0" eaLnBrk="1" latinLnBrk="0" hangingPunct="1">
      <a:defRPr sz="1200" kern="1200">
        <a:solidFill>
          <a:schemeClr val="tx1"/>
        </a:solidFill>
        <a:latin typeface="+mn-lt"/>
        <a:ea typeface="+mn-ea"/>
        <a:cs typeface="+mn-cs"/>
      </a:defRPr>
    </a:lvl6pPr>
    <a:lvl7pPr marL="2742926" algn="l" defTabSz="914309" rtl="0" eaLnBrk="1" latinLnBrk="0" hangingPunct="1">
      <a:defRPr sz="1200" kern="1200">
        <a:solidFill>
          <a:schemeClr val="tx1"/>
        </a:solidFill>
        <a:latin typeface="+mn-lt"/>
        <a:ea typeface="+mn-ea"/>
        <a:cs typeface="+mn-cs"/>
      </a:defRPr>
    </a:lvl7pPr>
    <a:lvl8pPr marL="3200080" algn="l" defTabSz="914309" rtl="0" eaLnBrk="1" latinLnBrk="0" hangingPunct="1">
      <a:defRPr sz="1200" kern="1200">
        <a:solidFill>
          <a:schemeClr val="tx1"/>
        </a:solidFill>
        <a:latin typeface="+mn-lt"/>
        <a:ea typeface="+mn-ea"/>
        <a:cs typeface="+mn-cs"/>
      </a:defRPr>
    </a:lvl8pPr>
    <a:lvl9pPr marL="3657235" algn="l" defTabSz="914309"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 y="571504"/>
            <a:ext cx="8686800" cy="1102519"/>
          </a:xfrm>
          <a:solidFill>
            <a:srgbClr val="3399FF"/>
          </a:solidFill>
        </p:spPr>
        <p:txBody>
          <a:bodyPr/>
          <a:lstStyle>
            <a:lvl1pPr algn="ctr">
              <a:defRPr b="1">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2914650"/>
            <a:ext cx="6400800" cy="1314450"/>
          </a:xfrm>
        </p:spPr>
        <p:txBody>
          <a:bodyPr/>
          <a:lstStyle>
            <a:lvl1pPr marL="0" indent="0" algn="ctr">
              <a:buNone/>
              <a:defRPr sz="3200" b="1">
                <a:solidFill>
                  <a:schemeClr val="tx1"/>
                </a:solidFill>
              </a:defRPr>
            </a:lvl1pPr>
            <a:lvl2pPr marL="457154" indent="0" algn="ctr">
              <a:buNone/>
              <a:defRPr>
                <a:solidFill>
                  <a:schemeClr val="tx1">
                    <a:tint val="75000"/>
                  </a:schemeClr>
                </a:solidFill>
              </a:defRPr>
            </a:lvl2pPr>
            <a:lvl3pPr marL="914309" indent="0" algn="ctr">
              <a:buNone/>
              <a:defRPr>
                <a:solidFill>
                  <a:schemeClr val="tx1">
                    <a:tint val="75000"/>
                  </a:schemeClr>
                </a:solidFill>
              </a:defRPr>
            </a:lvl3pPr>
            <a:lvl4pPr marL="1371464" indent="0" algn="ctr">
              <a:buNone/>
              <a:defRPr>
                <a:solidFill>
                  <a:schemeClr val="tx1">
                    <a:tint val="75000"/>
                  </a:schemeClr>
                </a:solidFill>
              </a:defRPr>
            </a:lvl4pPr>
            <a:lvl5pPr marL="1828619" indent="0" algn="ctr">
              <a:buNone/>
              <a:defRPr>
                <a:solidFill>
                  <a:schemeClr val="tx1">
                    <a:tint val="75000"/>
                  </a:schemeClr>
                </a:solidFill>
              </a:defRPr>
            </a:lvl5pPr>
            <a:lvl6pPr marL="2285772" indent="0" algn="ctr">
              <a:buNone/>
              <a:defRPr>
                <a:solidFill>
                  <a:schemeClr val="tx1">
                    <a:tint val="75000"/>
                  </a:schemeClr>
                </a:solidFill>
              </a:defRPr>
            </a:lvl6pPr>
            <a:lvl7pPr marL="2742926" indent="0" algn="ctr">
              <a:buNone/>
              <a:defRPr>
                <a:solidFill>
                  <a:schemeClr val="tx1">
                    <a:tint val="75000"/>
                  </a:schemeClr>
                </a:solidFill>
              </a:defRPr>
            </a:lvl7pPr>
            <a:lvl8pPr marL="3200080" indent="0" algn="ctr">
              <a:buNone/>
              <a:defRPr>
                <a:solidFill>
                  <a:schemeClr val="tx1">
                    <a:tint val="75000"/>
                  </a:schemeClr>
                </a:solidFill>
              </a:defRPr>
            </a:lvl8pPr>
            <a:lvl9pPr marL="3657235"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r>
              <a:rPr lang="en-US" altLang="en-US" dirty="0" smtClean="0"/>
              <a:t>10/24/2018</a:t>
            </a:r>
            <a:endParaRPr lang="en-US" alt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DOE Meeting</a:t>
            </a:r>
            <a:endParaRPr lang="en-US" dirty="0"/>
          </a:p>
        </p:txBody>
      </p:sp>
      <p:sp>
        <p:nvSpPr>
          <p:cNvPr id="6" name="Slide Number Placeholder 5"/>
          <p:cNvSpPr>
            <a:spLocks noGrp="1"/>
          </p:cNvSpPr>
          <p:nvPr>
            <p:ph type="sldNum" sz="quarter" idx="12"/>
          </p:nvPr>
        </p:nvSpPr>
        <p:spPr/>
        <p:txBody>
          <a:bodyPr/>
          <a:lstStyle>
            <a:lvl1pPr>
              <a:defRPr/>
            </a:lvl1pPr>
          </a:lstStyle>
          <a:p>
            <a:fld id="{821615D7-3BC1-4233-BC99-0E8D4008AB52}" type="slidenum">
              <a:rPr lang="en-US" altLang="en-US"/>
              <a:pPr/>
              <a:t>‹#›</a:t>
            </a:fld>
            <a:endParaRPr lang="en-US" altLang="en-US" dirty="0"/>
          </a:p>
        </p:txBody>
      </p:sp>
    </p:spTree>
    <p:extLst>
      <p:ext uri="{BB962C8B-B14F-4D97-AF65-F5344CB8AC3E}">
        <p14:creationId xmlns:p14="http://schemas.microsoft.com/office/powerpoint/2010/main" val="22544820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altLang="en-US" dirty="0" smtClean="0"/>
              <a:t>10/24/2018</a:t>
            </a:r>
            <a:endParaRPr lang="en-US" alt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DOE Meeting</a:t>
            </a:r>
            <a:endParaRPr lang="en-US" dirty="0"/>
          </a:p>
        </p:txBody>
      </p:sp>
      <p:sp>
        <p:nvSpPr>
          <p:cNvPr id="6" name="Slide Number Placeholder 5"/>
          <p:cNvSpPr>
            <a:spLocks noGrp="1"/>
          </p:cNvSpPr>
          <p:nvPr>
            <p:ph type="sldNum" sz="quarter" idx="12"/>
          </p:nvPr>
        </p:nvSpPr>
        <p:spPr/>
        <p:txBody>
          <a:bodyPr/>
          <a:lstStyle>
            <a:lvl1pPr>
              <a:defRPr/>
            </a:lvl1pPr>
          </a:lstStyle>
          <a:p>
            <a:fld id="{A9402D54-6124-4A07-84DF-DC258B2E3D64}" type="slidenum">
              <a:rPr lang="en-US" altLang="en-US"/>
              <a:pPr/>
              <a:t>‹#›</a:t>
            </a:fld>
            <a:endParaRPr lang="en-US" altLang="en-US" dirty="0"/>
          </a:p>
        </p:txBody>
      </p:sp>
    </p:spTree>
    <p:extLst>
      <p:ext uri="{BB962C8B-B14F-4D97-AF65-F5344CB8AC3E}">
        <p14:creationId xmlns:p14="http://schemas.microsoft.com/office/powerpoint/2010/main" val="13490215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663183"/>
            <a:ext cx="1981200" cy="425172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63178"/>
            <a:ext cx="5791200" cy="425172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altLang="en-US" dirty="0" smtClean="0"/>
              <a:t>10/24/2018</a:t>
            </a:r>
            <a:endParaRPr lang="en-US" alt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DOE Meeting</a:t>
            </a:r>
            <a:endParaRPr lang="en-US" dirty="0"/>
          </a:p>
        </p:txBody>
      </p:sp>
      <p:sp>
        <p:nvSpPr>
          <p:cNvPr id="6" name="Slide Number Placeholder 5"/>
          <p:cNvSpPr>
            <a:spLocks noGrp="1"/>
          </p:cNvSpPr>
          <p:nvPr>
            <p:ph type="sldNum" sz="quarter" idx="12"/>
          </p:nvPr>
        </p:nvSpPr>
        <p:spPr/>
        <p:txBody>
          <a:bodyPr/>
          <a:lstStyle>
            <a:lvl1pPr>
              <a:defRPr/>
            </a:lvl1pPr>
          </a:lstStyle>
          <a:p>
            <a:fld id="{578D13BC-AB3C-4A21-AA4D-4F8B67A1572E}" type="slidenum">
              <a:rPr lang="en-US" altLang="en-US"/>
              <a:pPr/>
              <a:t>‹#›</a:t>
            </a:fld>
            <a:endParaRPr lang="en-US" altLang="en-US" dirty="0"/>
          </a:p>
        </p:txBody>
      </p:sp>
    </p:spTree>
    <p:extLst>
      <p:ext uri="{BB962C8B-B14F-4D97-AF65-F5344CB8AC3E}">
        <p14:creationId xmlns:p14="http://schemas.microsoft.com/office/powerpoint/2010/main" val="1185615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r>
              <a:rPr lang="en-US" altLang="en-US" dirty="0" smtClean="0"/>
              <a:t>10/24/2018</a:t>
            </a:r>
            <a:endParaRPr lang="en-US" alt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DOE Meeting</a:t>
            </a:r>
            <a:endParaRPr lang="en-US" dirty="0"/>
          </a:p>
        </p:txBody>
      </p:sp>
      <p:sp>
        <p:nvSpPr>
          <p:cNvPr id="6" name="Slide Number Placeholder 5"/>
          <p:cNvSpPr>
            <a:spLocks noGrp="1"/>
          </p:cNvSpPr>
          <p:nvPr>
            <p:ph type="sldNum" sz="quarter" idx="12"/>
          </p:nvPr>
        </p:nvSpPr>
        <p:spPr/>
        <p:txBody>
          <a:bodyPr/>
          <a:lstStyle>
            <a:lvl1pPr>
              <a:defRPr/>
            </a:lvl1pPr>
          </a:lstStyle>
          <a:p>
            <a:fld id="{4B932B3A-BA38-40C7-ADEE-2A1902CEB265}" type="slidenum">
              <a:rPr lang="en-US" altLang="en-US"/>
              <a:pPr/>
              <a:t>‹#›</a:t>
            </a:fld>
            <a:endParaRPr lang="en-US" altLang="en-US" dirty="0"/>
          </a:p>
        </p:txBody>
      </p:sp>
    </p:spTree>
    <p:extLst>
      <p:ext uri="{BB962C8B-B14F-4D97-AF65-F5344CB8AC3E}">
        <p14:creationId xmlns:p14="http://schemas.microsoft.com/office/powerpoint/2010/main" val="428541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2343151"/>
            <a:ext cx="7772400" cy="571500"/>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304800" y="571501"/>
            <a:ext cx="8610600" cy="457200"/>
          </a:xfrm>
          <a:solidFill>
            <a:srgbClr val="3399FF"/>
          </a:solidFill>
        </p:spPr>
        <p:txBody>
          <a:bodyPr anchor="b"/>
          <a:lstStyle>
            <a:lvl1pPr marL="0" indent="0" algn="ctr">
              <a:buNone/>
              <a:defRPr sz="2400" b="1">
                <a:solidFill>
                  <a:schemeClr val="bg1"/>
                </a:solidFill>
              </a:defRPr>
            </a:lvl1pPr>
            <a:lvl2pPr marL="457154" indent="0">
              <a:buNone/>
              <a:defRPr sz="1800">
                <a:solidFill>
                  <a:schemeClr val="tx1">
                    <a:tint val="75000"/>
                  </a:schemeClr>
                </a:solidFill>
              </a:defRPr>
            </a:lvl2pPr>
            <a:lvl3pPr marL="914309" indent="0">
              <a:buNone/>
              <a:defRPr sz="1600">
                <a:solidFill>
                  <a:schemeClr val="tx1">
                    <a:tint val="75000"/>
                  </a:schemeClr>
                </a:solidFill>
              </a:defRPr>
            </a:lvl3pPr>
            <a:lvl4pPr marL="1371464" indent="0">
              <a:buNone/>
              <a:defRPr sz="1400">
                <a:solidFill>
                  <a:schemeClr val="tx1">
                    <a:tint val="75000"/>
                  </a:schemeClr>
                </a:solidFill>
              </a:defRPr>
            </a:lvl4pPr>
            <a:lvl5pPr marL="1828619" indent="0">
              <a:buNone/>
              <a:defRPr sz="1400">
                <a:solidFill>
                  <a:schemeClr val="tx1">
                    <a:tint val="75000"/>
                  </a:schemeClr>
                </a:solidFill>
              </a:defRPr>
            </a:lvl5pPr>
            <a:lvl6pPr marL="2285772" indent="0">
              <a:buNone/>
              <a:defRPr sz="1400">
                <a:solidFill>
                  <a:schemeClr val="tx1">
                    <a:tint val="75000"/>
                  </a:schemeClr>
                </a:solidFill>
              </a:defRPr>
            </a:lvl6pPr>
            <a:lvl7pPr marL="2742926" indent="0">
              <a:buNone/>
              <a:defRPr sz="1400">
                <a:solidFill>
                  <a:schemeClr val="tx1">
                    <a:tint val="75000"/>
                  </a:schemeClr>
                </a:solidFill>
              </a:defRPr>
            </a:lvl7pPr>
            <a:lvl8pPr marL="3200080" indent="0">
              <a:buNone/>
              <a:defRPr sz="1400">
                <a:solidFill>
                  <a:schemeClr val="tx1">
                    <a:tint val="75000"/>
                  </a:schemeClr>
                </a:solidFill>
              </a:defRPr>
            </a:lvl8pPr>
            <a:lvl9pPr marL="3657235"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altLang="en-US" dirty="0" smtClean="0"/>
              <a:t>10/24/2018</a:t>
            </a:r>
            <a:endParaRPr lang="en-US" alt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DOE Meeting</a:t>
            </a:r>
            <a:endParaRPr lang="en-US" dirty="0"/>
          </a:p>
        </p:txBody>
      </p:sp>
      <p:sp>
        <p:nvSpPr>
          <p:cNvPr id="6" name="Slide Number Placeholder 5"/>
          <p:cNvSpPr>
            <a:spLocks noGrp="1"/>
          </p:cNvSpPr>
          <p:nvPr>
            <p:ph type="sldNum" sz="quarter" idx="12"/>
          </p:nvPr>
        </p:nvSpPr>
        <p:spPr/>
        <p:txBody>
          <a:bodyPr/>
          <a:lstStyle>
            <a:lvl1pPr>
              <a:defRPr/>
            </a:lvl1pPr>
          </a:lstStyle>
          <a:p>
            <a:fld id="{EB3FCDEC-F6B6-422E-BA54-90C8645EF9E1}" type="slidenum">
              <a:rPr lang="en-US" altLang="en-US"/>
              <a:pPr/>
              <a:t>‹#›</a:t>
            </a:fld>
            <a:endParaRPr lang="en-US" altLang="en-US" dirty="0"/>
          </a:p>
        </p:txBody>
      </p:sp>
    </p:spTree>
    <p:extLst>
      <p:ext uri="{BB962C8B-B14F-4D97-AF65-F5344CB8AC3E}">
        <p14:creationId xmlns:p14="http://schemas.microsoft.com/office/powerpoint/2010/main" val="3359973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4"/>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4"/>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r>
              <a:rPr lang="en-US" altLang="en-US" dirty="0" smtClean="0"/>
              <a:t>10/24/2018</a:t>
            </a:r>
            <a:endParaRPr lang="en-US" altLang="en-US" dirty="0"/>
          </a:p>
        </p:txBody>
      </p:sp>
      <p:sp>
        <p:nvSpPr>
          <p:cNvPr id="6" name="Footer Placeholder 4"/>
          <p:cNvSpPr>
            <a:spLocks noGrp="1"/>
          </p:cNvSpPr>
          <p:nvPr>
            <p:ph type="ftr" sz="quarter" idx="11"/>
          </p:nvPr>
        </p:nvSpPr>
        <p:spPr/>
        <p:txBody>
          <a:bodyPr/>
          <a:lstStyle>
            <a:lvl1pPr>
              <a:defRPr/>
            </a:lvl1pPr>
          </a:lstStyle>
          <a:p>
            <a:pPr>
              <a:defRPr/>
            </a:pPr>
            <a:r>
              <a:rPr lang="en-US" dirty="0" smtClean="0"/>
              <a:t>DOE Meeting</a:t>
            </a:r>
            <a:endParaRPr lang="en-US" dirty="0"/>
          </a:p>
        </p:txBody>
      </p:sp>
      <p:sp>
        <p:nvSpPr>
          <p:cNvPr id="7" name="Slide Number Placeholder 5"/>
          <p:cNvSpPr>
            <a:spLocks noGrp="1"/>
          </p:cNvSpPr>
          <p:nvPr>
            <p:ph type="sldNum" sz="quarter" idx="12"/>
          </p:nvPr>
        </p:nvSpPr>
        <p:spPr/>
        <p:txBody>
          <a:bodyPr/>
          <a:lstStyle>
            <a:lvl1pPr>
              <a:defRPr/>
            </a:lvl1pPr>
          </a:lstStyle>
          <a:p>
            <a:fld id="{27CB7689-1836-4D61-9E3B-BD5F97E6A309}" type="slidenum">
              <a:rPr lang="en-US" altLang="en-US"/>
              <a:pPr/>
              <a:t>‹#›</a:t>
            </a:fld>
            <a:endParaRPr lang="en-US" altLang="en-US" dirty="0"/>
          </a:p>
        </p:txBody>
      </p:sp>
    </p:spTree>
    <p:extLst>
      <p:ext uri="{BB962C8B-B14F-4D97-AF65-F5344CB8AC3E}">
        <p14:creationId xmlns:p14="http://schemas.microsoft.com/office/powerpoint/2010/main" val="13024426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54" indent="0">
              <a:buNone/>
              <a:defRPr sz="2000" b="1"/>
            </a:lvl2pPr>
            <a:lvl3pPr marL="914309" indent="0">
              <a:buNone/>
              <a:defRPr sz="1800" b="1"/>
            </a:lvl3pPr>
            <a:lvl4pPr marL="1371464" indent="0">
              <a:buNone/>
              <a:defRPr sz="1600" b="1"/>
            </a:lvl4pPr>
            <a:lvl5pPr marL="1828619" indent="0">
              <a:buNone/>
              <a:defRPr sz="1600" b="1"/>
            </a:lvl5pPr>
            <a:lvl6pPr marL="2285772" indent="0">
              <a:buNone/>
              <a:defRPr sz="1600" b="1"/>
            </a:lvl6pPr>
            <a:lvl7pPr marL="2742926" indent="0">
              <a:buNone/>
              <a:defRPr sz="1600" b="1"/>
            </a:lvl7pPr>
            <a:lvl8pPr marL="3200080" indent="0">
              <a:buNone/>
              <a:defRPr sz="1600" b="1"/>
            </a:lvl8pPr>
            <a:lvl9pPr marL="365723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154" indent="0">
              <a:buNone/>
              <a:defRPr sz="2000" b="1"/>
            </a:lvl2pPr>
            <a:lvl3pPr marL="914309" indent="0">
              <a:buNone/>
              <a:defRPr sz="1800" b="1"/>
            </a:lvl3pPr>
            <a:lvl4pPr marL="1371464" indent="0">
              <a:buNone/>
              <a:defRPr sz="1600" b="1"/>
            </a:lvl4pPr>
            <a:lvl5pPr marL="1828619" indent="0">
              <a:buNone/>
              <a:defRPr sz="1600" b="1"/>
            </a:lvl5pPr>
            <a:lvl6pPr marL="2285772" indent="0">
              <a:buNone/>
              <a:defRPr sz="1600" b="1"/>
            </a:lvl6pPr>
            <a:lvl7pPr marL="2742926" indent="0">
              <a:buNone/>
              <a:defRPr sz="1600" b="1"/>
            </a:lvl7pPr>
            <a:lvl8pPr marL="3200080" indent="0">
              <a:buNone/>
              <a:defRPr sz="1600" b="1"/>
            </a:lvl8pPr>
            <a:lvl9pPr marL="365723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r>
              <a:rPr lang="en-US" altLang="en-US" dirty="0" smtClean="0"/>
              <a:t>10/24/2018</a:t>
            </a:r>
            <a:endParaRPr lang="en-US" altLang="en-US" dirty="0"/>
          </a:p>
        </p:txBody>
      </p:sp>
      <p:sp>
        <p:nvSpPr>
          <p:cNvPr id="8" name="Footer Placeholder 4"/>
          <p:cNvSpPr>
            <a:spLocks noGrp="1"/>
          </p:cNvSpPr>
          <p:nvPr>
            <p:ph type="ftr" sz="quarter" idx="11"/>
          </p:nvPr>
        </p:nvSpPr>
        <p:spPr/>
        <p:txBody>
          <a:bodyPr/>
          <a:lstStyle>
            <a:lvl1pPr>
              <a:defRPr/>
            </a:lvl1pPr>
          </a:lstStyle>
          <a:p>
            <a:pPr>
              <a:defRPr/>
            </a:pPr>
            <a:r>
              <a:rPr lang="en-US" dirty="0" smtClean="0"/>
              <a:t>DOE Meeting</a:t>
            </a:r>
            <a:endParaRPr lang="en-US" dirty="0"/>
          </a:p>
        </p:txBody>
      </p:sp>
      <p:sp>
        <p:nvSpPr>
          <p:cNvPr id="9" name="Slide Number Placeholder 5"/>
          <p:cNvSpPr>
            <a:spLocks noGrp="1"/>
          </p:cNvSpPr>
          <p:nvPr>
            <p:ph type="sldNum" sz="quarter" idx="12"/>
          </p:nvPr>
        </p:nvSpPr>
        <p:spPr/>
        <p:txBody>
          <a:bodyPr/>
          <a:lstStyle>
            <a:lvl1pPr>
              <a:defRPr/>
            </a:lvl1pPr>
          </a:lstStyle>
          <a:p>
            <a:fld id="{6BE62ED1-0628-4F6E-8766-956371ABBD5B}" type="slidenum">
              <a:rPr lang="en-US" altLang="en-US"/>
              <a:pPr/>
              <a:t>‹#›</a:t>
            </a:fld>
            <a:endParaRPr lang="en-US" altLang="en-US" dirty="0"/>
          </a:p>
        </p:txBody>
      </p:sp>
    </p:spTree>
    <p:extLst>
      <p:ext uri="{BB962C8B-B14F-4D97-AF65-F5344CB8AC3E}">
        <p14:creationId xmlns:p14="http://schemas.microsoft.com/office/powerpoint/2010/main" val="38195426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r>
              <a:rPr lang="en-US" altLang="en-US" dirty="0" smtClean="0"/>
              <a:t>10/24/2018</a:t>
            </a:r>
            <a:endParaRPr lang="en-US" altLang="en-US" dirty="0"/>
          </a:p>
        </p:txBody>
      </p:sp>
      <p:sp>
        <p:nvSpPr>
          <p:cNvPr id="4" name="Footer Placeholder 4"/>
          <p:cNvSpPr>
            <a:spLocks noGrp="1"/>
          </p:cNvSpPr>
          <p:nvPr>
            <p:ph type="ftr" sz="quarter" idx="11"/>
          </p:nvPr>
        </p:nvSpPr>
        <p:spPr>
          <a:xfrm>
            <a:off x="3200400" y="4926807"/>
            <a:ext cx="2895600" cy="216694"/>
          </a:xfrm>
        </p:spPr>
        <p:txBody>
          <a:bodyPr/>
          <a:lstStyle>
            <a:lvl1pPr>
              <a:defRPr/>
            </a:lvl1pPr>
          </a:lstStyle>
          <a:p>
            <a:pPr>
              <a:defRPr/>
            </a:pPr>
            <a:r>
              <a:rPr lang="en-US" dirty="0" smtClean="0"/>
              <a:t>DOE Meeting</a:t>
            </a:r>
            <a:endParaRPr lang="en-US" dirty="0"/>
          </a:p>
        </p:txBody>
      </p:sp>
      <p:sp>
        <p:nvSpPr>
          <p:cNvPr id="5" name="Slide Number Placeholder 5"/>
          <p:cNvSpPr>
            <a:spLocks noGrp="1"/>
          </p:cNvSpPr>
          <p:nvPr>
            <p:ph type="sldNum" sz="quarter" idx="12"/>
          </p:nvPr>
        </p:nvSpPr>
        <p:spPr/>
        <p:txBody>
          <a:bodyPr/>
          <a:lstStyle>
            <a:lvl1pPr>
              <a:defRPr/>
            </a:lvl1pPr>
          </a:lstStyle>
          <a:p>
            <a:fld id="{0AE0C637-5835-444B-B8C0-92C25AFA2084}" type="slidenum">
              <a:rPr lang="en-US" altLang="en-US"/>
              <a:pPr/>
              <a:t>‹#›</a:t>
            </a:fld>
            <a:endParaRPr lang="en-US" altLang="en-US" dirty="0"/>
          </a:p>
        </p:txBody>
      </p:sp>
    </p:spTree>
    <p:extLst>
      <p:ext uri="{BB962C8B-B14F-4D97-AF65-F5344CB8AC3E}">
        <p14:creationId xmlns:p14="http://schemas.microsoft.com/office/powerpoint/2010/main" val="1434148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altLang="en-US" dirty="0" smtClean="0"/>
              <a:t>10/24/2018</a:t>
            </a:r>
            <a:endParaRPr lang="en-US" altLang="en-US" dirty="0"/>
          </a:p>
        </p:txBody>
      </p:sp>
      <p:sp>
        <p:nvSpPr>
          <p:cNvPr id="3" name="Footer Placeholder 4"/>
          <p:cNvSpPr>
            <a:spLocks noGrp="1"/>
          </p:cNvSpPr>
          <p:nvPr>
            <p:ph type="ftr" sz="quarter" idx="11"/>
          </p:nvPr>
        </p:nvSpPr>
        <p:spPr/>
        <p:txBody>
          <a:bodyPr/>
          <a:lstStyle>
            <a:lvl1pPr>
              <a:defRPr/>
            </a:lvl1pPr>
          </a:lstStyle>
          <a:p>
            <a:pPr>
              <a:defRPr/>
            </a:pPr>
            <a:r>
              <a:rPr lang="en-US" dirty="0" smtClean="0"/>
              <a:t>DOE Meeting</a:t>
            </a:r>
            <a:endParaRPr lang="en-US" dirty="0"/>
          </a:p>
        </p:txBody>
      </p:sp>
      <p:sp>
        <p:nvSpPr>
          <p:cNvPr id="4" name="Slide Number Placeholder 5"/>
          <p:cNvSpPr>
            <a:spLocks noGrp="1"/>
          </p:cNvSpPr>
          <p:nvPr>
            <p:ph type="sldNum" sz="quarter" idx="12"/>
          </p:nvPr>
        </p:nvSpPr>
        <p:spPr/>
        <p:txBody>
          <a:bodyPr/>
          <a:lstStyle>
            <a:lvl1pPr>
              <a:defRPr/>
            </a:lvl1pPr>
          </a:lstStyle>
          <a:p>
            <a:fld id="{07AE5DAE-5A25-4D93-A5BA-3F3E3A62C8C6}" type="slidenum">
              <a:rPr lang="en-US" altLang="en-US"/>
              <a:pPr/>
              <a:t>‹#›</a:t>
            </a:fld>
            <a:endParaRPr lang="en-US" altLang="en-US" dirty="0"/>
          </a:p>
        </p:txBody>
      </p:sp>
    </p:spTree>
    <p:extLst>
      <p:ext uri="{BB962C8B-B14F-4D97-AF65-F5344CB8AC3E}">
        <p14:creationId xmlns:p14="http://schemas.microsoft.com/office/powerpoint/2010/main" val="9969232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91"/>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8" y="1076332"/>
            <a:ext cx="3008313" cy="3518297"/>
          </a:xfrm>
        </p:spPr>
        <p:txBody>
          <a:bodyPr/>
          <a:lstStyle>
            <a:lvl1pPr marL="0" indent="0">
              <a:buNone/>
              <a:defRPr sz="1400"/>
            </a:lvl1pPr>
            <a:lvl2pPr marL="457154" indent="0">
              <a:buNone/>
              <a:defRPr sz="1200"/>
            </a:lvl2pPr>
            <a:lvl3pPr marL="914309" indent="0">
              <a:buNone/>
              <a:defRPr sz="1000"/>
            </a:lvl3pPr>
            <a:lvl4pPr marL="1371464" indent="0">
              <a:buNone/>
              <a:defRPr sz="900"/>
            </a:lvl4pPr>
            <a:lvl5pPr marL="1828619" indent="0">
              <a:buNone/>
              <a:defRPr sz="900"/>
            </a:lvl5pPr>
            <a:lvl6pPr marL="2285772" indent="0">
              <a:buNone/>
              <a:defRPr sz="900"/>
            </a:lvl6pPr>
            <a:lvl7pPr marL="2742926" indent="0">
              <a:buNone/>
              <a:defRPr sz="900"/>
            </a:lvl7pPr>
            <a:lvl8pPr marL="3200080" indent="0">
              <a:buNone/>
              <a:defRPr sz="900"/>
            </a:lvl8pPr>
            <a:lvl9pPr marL="3657235"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altLang="en-US" dirty="0" smtClean="0"/>
              <a:t>10/24/2018</a:t>
            </a:r>
            <a:endParaRPr lang="en-US" altLang="en-US" dirty="0"/>
          </a:p>
        </p:txBody>
      </p:sp>
      <p:sp>
        <p:nvSpPr>
          <p:cNvPr id="6" name="Footer Placeholder 4"/>
          <p:cNvSpPr>
            <a:spLocks noGrp="1"/>
          </p:cNvSpPr>
          <p:nvPr>
            <p:ph type="ftr" sz="quarter" idx="11"/>
          </p:nvPr>
        </p:nvSpPr>
        <p:spPr/>
        <p:txBody>
          <a:bodyPr/>
          <a:lstStyle>
            <a:lvl1pPr>
              <a:defRPr/>
            </a:lvl1pPr>
          </a:lstStyle>
          <a:p>
            <a:pPr>
              <a:defRPr/>
            </a:pPr>
            <a:r>
              <a:rPr lang="en-US" dirty="0" smtClean="0"/>
              <a:t>DOE Meeting</a:t>
            </a:r>
            <a:endParaRPr lang="en-US" dirty="0"/>
          </a:p>
        </p:txBody>
      </p:sp>
      <p:sp>
        <p:nvSpPr>
          <p:cNvPr id="7" name="Slide Number Placeholder 5"/>
          <p:cNvSpPr>
            <a:spLocks noGrp="1"/>
          </p:cNvSpPr>
          <p:nvPr>
            <p:ph type="sldNum" sz="quarter" idx="12"/>
          </p:nvPr>
        </p:nvSpPr>
        <p:spPr/>
        <p:txBody>
          <a:bodyPr/>
          <a:lstStyle>
            <a:lvl1pPr>
              <a:defRPr/>
            </a:lvl1pPr>
          </a:lstStyle>
          <a:p>
            <a:fld id="{A512F53E-39E3-4364-949C-11FEB55F8985}" type="slidenum">
              <a:rPr lang="en-US" altLang="en-US"/>
              <a:pPr/>
              <a:t>‹#›</a:t>
            </a:fld>
            <a:endParaRPr lang="en-US" altLang="en-US" dirty="0"/>
          </a:p>
        </p:txBody>
      </p:sp>
    </p:spTree>
    <p:extLst>
      <p:ext uri="{BB962C8B-B14F-4D97-AF65-F5344CB8AC3E}">
        <p14:creationId xmlns:p14="http://schemas.microsoft.com/office/powerpoint/2010/main" val="13748149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377190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828800" y="685800"/>
            <a:ext cx="5486400" cy="3086100"/>
          </a:xfrm>
        </p:spPr>
        <p:txBody>
          <a:bodyPr rtlCol="0">
            <a:normAutofit/>
          </a:bodyPr>
          <a:lstStyle>
            <a:lvl1pPr marL="0" indent="0">
              <a:buNone/>
              <a:defRPr sz="3200"/>
            </a:lvl1pPr>
            <a:lvl2pPr marL="457154" indent="0">
              <a:buNone/>
              <a:defRPr sz="2800"/>
            </a:lvl2pPr>
            <a:lvl3pPr marL="914309" indent="0">
              <a:buNone/>
              <a:defRPr sz="2400"/>
            </a:lvl3pPr>
            <a:lvl4pPr marL="1371464" indent="0">
              <a:buNone/>
              <a:defRPr sz="2000"/>
            </a:lvl4pPr>
            <a:lvl5pPr marL="1828619" indent="0">
              <a:buNone/>
              <a:defRPr sz="2000"/>
            </a:lvl5pPr>
            <a:lvl6pPr marL="2285772" indent="0">
              <a:buNone/>
              <a:defRPr sz="2000"/>
            </a:lvl6pPr>
            <a:lvl7pPr marL="2742926" indent="0">
              <a:buNone/>
              <a:defRPr sz="2000"/>
            </a:lvl7pPr>
            <a:lvl8pPr marL="3200080" indent="0">
              <a:buNone/>
              <a:defRPr sz="2000"/>
            </a:lvl8pPr>
            <a:lvl9pPr marL="3657235" indent="0">
              <a:buNone/>
              <a:defRPr sz="2000"/>
            </a:lvl9pPr>
          </a:lstStyle>
          <a:p>
            <a:pPr lvl="0"/>
            <a:endParaRPr lang="en-US" noProof="0" dirty="0"/>
          </a:p>
        </p:txBody>
      </p:sp>
      <p:sp>
        <p:nvSpPr>
          <p:cNvPr id="4" name="Text Placeholder 3"/>
          <p:cNvSpPr>
            <a:spLocks noGrp="1"/>
          </p:cNvSpPr>
          <p:nvPr>
            <p:ph type="body" sz="half" idx="2"/>
          </p:nvPr>
        </p:nvSpPr>
        <p:spPr>
          <a:xfrm>
            <a:off x="1828800" y="4229106"/>
            <a:ext cx="5486400" cy="603647"/>
          </a:xfrm>
        </p:spPr>
        <p:txBody>
          <a:bodyPr/>
          <a:lstStyle>
            <a:lvl1pPr marL="0" indent="0">
              <a:buNone/>
              <a:defRPr sz="1400"/>
            </a:lvl1pPr>
            <a:lvl2pPr marL="457154" indent="0">
              <a:buNone/>
              <a:defRPr sz="1200"/>
            </a:lvl2pPr>
            <a:lvl3pPr marL="914309" indent="0">
              <a:buNone/>
              <a:defRPr sz="1000"/>
            </a:lvl3pPr>
            <a:lvl4pPr marL="1371464" indent="0">
              <a:buNone/>
              <a:defRPr sz="900"/>
            </a:lvl4pPr>
            <a:lvl5pPr marL="1828619" indent="0">
              <a:buNone/>
              <a:defRPr sz="900"/>
            </a:lvl5pPr>
            <a:lvl6pPr marL="2285772" indent="0">
              <a:buNone/>
              <a:defRPr sz="900"/>
            </a:lvl6pPr>
            <a:lvl7pPr marL="2742926" indent="0">
              <a:buNone/>
              <a:defRPr sz="900"/>
            </a:lvl7pPr>
            <a:lvl8pPr marL="3200080" indent="0">
              <a:buNone/>
              <a:defRPr sz="900"/>
            </a:lvl8pPr>
            <a:lvl9pPr marL="3657235"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altLang="en-US" dirty="0" smtClean="0"/>
              <a:t>10/24/2018</a:t>
            </a:r>
            <a:endParaRPr lang="en-US" altLang="en-US" dirty="0"/>
          </a:p>
        </p:txBody>
      </p:sp>
      <p:sp>
        <p:nvSpPr>
          <p:cNvPr id="6" name="Footer Placeholder 4"/>
          <p:cNvSpPr>
            <a:spLocks noGrp="1"/>
          </p:cNvSpPr>
          <p:nvPr>
            <p:ph type="ftr" sz="quarter" idx="11"/>
          </p:nvPr>
        </p:nvSpPr>
        <p:spPr/>
        <p:txBody>
          <a:bodyPr/>
          <a:lstStyle>
            <a:lvl1pPr>
              <a:defRPr/>
            </a:lvl1pPr>
          </a:lstStyle>
          <a:p>
            <a:pPr>
              <a:defRPr/>
            </a:pPr>
            <a:r>
              <a:rPr lang="en-US" dirty="0" smtClean="0"/>
              <a:t>DOE Meeting</a:t>
            </a:r>
            <a:endParaRPr lang="en-US" dirty="0"/>
          </a:p>
        </p:txBody>
      </p:sp>
      <p:sp>
        <p:nvSpPr>
          <p:cNvPr id="7" name="Slide Number Placeholder 5"/>
          <p:cNvSpPr>
            <a:spLocks noGrp="1"/>
          </p:cNvSpPr>
          <p:nvPr>
            <p:ph type="sldNum" sz="quarter" idx="12"/>
          </p:nvPr>
        </p:nvSpPr>
        <p:spPr/>
        <p:txBody>
          <a:bodyPr/>
          <a:lstStyle>
            <a:lvl1pPr>
              <a:defRPr/>
            </a:lvl1pPr>
          </a:lstStyle>
          <a:p>
            <a:fld id="{527F5ED1-7F2B-4A78-A513-4A7819BDBA8F}" type="slidenum">
              <a:rPr lang="en-US" altLang="en-US"/>
              <a:pPr/>
              <a:t>‹#›</a:t>
            </a:fld>
            <a:endParaRPr lang="en-US" altLang="en-US" dirty="0"/>
          </a:p>
        </p:txBody>
      </p:sp>
    </p:spTree>
    <p:extLst>
      <p:ext uri="{BB962C8B-B14F-4D97-AF65-F5344CB8AC3E}">
        <p14:creationId xmlns:p14="http://schemas.microsoft.com/office/powerpoint/2010/main" val="48531188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5009"/>
            <a:ext cx="8229600" cy="546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1" tIns="45716" rIns="91431" bIns="45716" numCol="1" anchor="ctr" anchorCtr="0" compatLnSpc="1">
            <a:prstTxWarp prst="textNoShape">
              <a:avLst/>
            </a:prstTxWarp>
          </a:bodyPr>
          <a:lstStyle/>
          <a:p>
            <a:pPr lvl="0"/>
            <a:r>
              <a:rPr lang="en-US" altLang="en-US" dirty="0" smtClean="0"/>
              <a:t>Click to edit Master title style</a:t>
            </a:r>
          </a:p>
        </p:txBody>
      </p:sp>
      <p:sp>
        <p:nvSpPr>
          <p:cNvPr id="1027" name="Text Placeholder 2"/>
          <p:cNvSpPr>
            <a:spLocks noGrp="1"/>
          </p:cNvSpPr>
          <p:nvPr>
            <p:ph type="body" idx="1"/>
          </p:nvPr>
        </p:nvSpPr>
        <p:spPr bwMode="auto">
          <a:xfrm>
            <a:off x="457200" y="1200154"/>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1" tIns="45716" rIns="91431" bIns="45716"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4" name="Date Placeholder 3"/>
          <p:cNvSpPr>
            <a:spLocks noGrp="1"/>
          </p:cNvSpPr>
          <p:nvPr>
            <p:ph type="dt" sz="half" idx="2"/>
          </p:nvPr>
        </p:nvSpPr>
        <p:spPr>
          <a:xfrm>
            <a:off x="0" y="4972050"/>
            <a:ext cx="2133600" cy="171450"/>
          </a:xfrm>
          <a:prstGeom prst="rect">
            <a:avLst/>
          </a:prstGeom>
        </p:spPr>
        <p:txBody>
          <a:bodyPr vert="horz" wrap="square" lIns="91431" tIns="45716" rIns="91431" bIns="45716" numCol="1" anchor="ctr" anchorCtr="0" compatLnSpc="1">
            <a:prstTxWarp prst="textNoShape">
              <a:avLst/>
            </a:prstTxWarp>
          </a:bodyPr>
          <a:lstStyle>
            <a:lvl1pPr>
              <a:defRPr sz="1200">
                <a:solidFill>
                  <a:schemeClr val="tx1"/>
                </a:solidFill>
                <a:latin typeface="Calibri" pitchFamily="34" charset="0"/>
                <a:ea typeface="MS PGothic" pitchFamily="34" charset="-128"/>
                <a:cs typeface="+mn-cs"/>
              </a:defRPr>
            </a:lvl1pPr>
          </a:lstStyle>
          <a:p>
            <a:pPr>
              <a:defRPr/>
            </a:pPr>
            <a:r>
              <a:rPr lang="en-US" altLang="en-US" dirty="0" smtClean="0"/>
              <a:t>10/24/2018</a:t>
            </a:r>
            <a:endParaRPr lang="en-US" altLang="en-US" dirty="0"/>
          </a:p>
        </p:txBody>
      </p:sp>
      <p:sp>
        <p:nvSpPr>
          <p:cNvPr id="5" name="Footer Placeholder 4"/>
          <p:cNvSpPr>
            <a:spLocks noGrp="1"/>
          </p:cNvSpPr>
          <p:nvPr>
            <p:ph type="ftr" sz="quarter" idx="3"/>
          </p:nvPr>
        </p:nvSpPr>
        <p:spPr>
          <a:xfrm>
            <a:off x="3171031" y="4914904"/>
            <a:ext cx="2895600" cy="207169"/>
          </a:xfrm>
          <a:prstGeom prst="rect">
            <a:avLst/>
          </a:prstGeom>
        </p:spPr>
        <p:txBody>
          <a:bodyPr vert="horz" lIns="91431" tIns="45716" rIns="91431" bIns="45716" rtlCol="0" anchor="ctr"/>
          <a:lstStyle>
            <a:lvl1pPr algn="ctr" fontAlgn="auto">
              <a:spcBef>
                <a:spcPts val="0"/>
              </a:spcBef>
              <a:spcAft>
                <a:spcPts val="0"/>
              </a:spcAft>
              <a:defRPr sz="1200" b="0">
                <a:solidFill>
                  <a:schemeClr val="tx1"/>
                </a:solidFill>
                <a:latin typeface="+mn-lt"/>
                <a:ea typeface="+mn-ea"/>
                <a:cs typeface="+mn-cs"/>
              </a:defRPr>
            </a:lvl1pPr>
          </a:lstStyle>
          <a:p>
            <a:pPr>
              <a:defRPr/>
            </a:pPr>
            <a:r>
              <a:rPr lang="en-US" dirty="0" smtClean="0"/>
              <a:t>DOE Meeting</a:t>
            </a:r>
            <a:endParaRPr lang="en-US" dirty="0"/>
          </a:p>
        </p:txBody>
      </p:sp>
      <p:sp>
        <p:nvSpPr>
          <p:cNvPr id="6" name="Slide Number Placeholder 5"/>
          <p:cNvSpPr>
            <a:spLocks noGrp="1"/>
          </p:cNvSpPr>
          <p:nvPr>
            <p:ph type="sldNum" sz="quarter" idx="4"/>
          </p:nvPr>
        </p:nvSpPr>
        <p:spPr>
          <a:xfrm>
            <a:off x="8609806" y="4869657"/>
            <a:ext cx="534194" cy="273844"/>
          </a:xfrm>
          <a:prstGeom prst="rect">
            <a:avLst/>
          </a:prstGeom>
        </p:spPr>
        <p:txBody>
          <a:bodyPr vert="horz" wrap="square" lIns="91431" tIns="45716" rIns="91431" bIns="45716" numCol="1" anchor="ctr" anchorCtr="0" compatLnSpc="1">
            <a:prstTxWarp prst="textNoShape">
              <a:avLst/>
            </a:prstTxWarp>
          </a:bodyPr>
          <a:lstStyle>
            <a:lvl1pPr algn="r">
              <a:defRPr sz="1200">
                <a:solidFill>
                  <a:schemeClr val="tx1"/>
                </a:solidFill>
              </a:defRPr>
            </a:lvl1pPr>
          </a:lstStyle>
          <a:p>
            <a:fld id="{C3C23168-0BC3-45A3-990F-8F7CC9491814}" type="slidenum">
              <a:rPr lang="en-US" altLang="en-US" smtClean="0"/>
              <a:pPr/>
              <a:t>‹#›</a:t>
            </a:fld>
            <a:endParaRPr lang="en-US" altLang="en-US" dirty="0"/>
          </a:p>
        </p:txBody>
      </p:sp>
      <p:cxnSp>
        <p:nvCxnSpPr>
          <p:cNvPr id="7" name="Straight Connector 6"/>
          <p:cNvCxnSpPr>
            <a:cxnSpLocks noChangeShapeType="1"/>
          </p:cNvCxnSpPr>
          <p:nvPr userDrawn="1"/>
        </p:nvCxnSpPr>
        <p:spPr bwMode="auto">
          <a:xfrm>
            <a:off x="301633" y="571500"/>
            <a:ext cx="8634413" cy="0"/>
          </a:xfrm>
          <a:prstGeom prst="line">
            <a:avLst/>
          </a:prstGeom>
          <a:noFill/>
          <a:ln w="28575">
            <a:solidFill>
              <a:srgbClr val="0080FF"/>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pic>
        <p:nvPicPr>
          <p:cNvPr id="9" name="Picture 2" descr="https://www.sphenix.bnl.gov/web/system/files/u7/sphenix-logo-white-bg.png">
            <a:extLst>
              <a:ext uri="{FF2B5EF4-FFF2-40B4-BE49-F238E27FC236}">
                <a16:creationId xmlns:a16="http://schemas.microsoft.com/office/drawing/2014/main" xmlns="" id="{E21E0E1C-C51F-4944-BAEC-913171417A8F}"/>
              </a:ext>
            </a:extLst>
          </p:cNvPr>
          <p:cNvPicPr>
            <a:picLocks noChangeAspect="1" noChangeArrowheads="1"/>
          </p:cNvPicPr>
          <p:nvPr userDrawn="1"/>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20000" y="1"/>
            <a:ext cx="1454584" cy="571500"/>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83" r:id="rId6"/>
    <p:sldLayoutId id="2147483678" r:id="rId7"/>
    <p:sldLayoutId id="2147483679" r:id="rId8"/>
    <p:sldLayoutId id="2147483680" r:id="rId9"/>
    <p:sldLayoutId id="2147483681" r:id="rId10"/>
    <p:sldLayoutId id="2147483682" r:id="rId11"/>
  </p:sldLayoutIdLst>
  <p:hf hdr="0"/>
  <p:txStyles>
    <p:titleStyle>
      <a:lvl1pPr algn="l"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l" rtl="0" eaLnBrk="0" fontAlgn="base" hangingPunct="0">
        <a:spcBef>
          <a:spcPct val="0"/>
        </a:spcBef>
        <a:spcAft>
          <a:spcPct val="0"/>
        </a:spcAft>
        <a:defRPr sz="4400">
          <a:solidFill>
            <a:schemeClr val="tx1"/>
          </a:solidFill>
          <a:latin typeface="Calibri" charset="0"/>
          <a:ea typeface="MS PGothic" pitchFamily="34" charset="-128"/>
          <a:cs typeface="MS PGothic" charset="0"/>
        </a:defRPr>
      </a:lvl2pPr>
      <a:lvl3pPr algn="l" rtl="0" eaLnBrk="0" fontAlgn="base" hangingPunct="0">
        <a:spcBef>
          <a:spcPct val="0"/>
        </a:spcBef>
        <a:spcAft>
          <a:spcPct val="0"/>
        </a:spcAft>
        <a:defRPr sz="4400">
          <a:solidFill>
            <a:schemeClr val="tx1"/>
          </a:solidFill>
          <a:latin typeface="Calibri" charset="0"/>
          <a:ea typeface="MS PGothic" pitchFamily="34" charset="-128"/>
          <a:cs typeface="MS PGothic" charset="0"/>
        </a:defRPr>
      </a:lvl3pPr>
      <a:lvl4pPr algn="l" rtl="0" eaLnBrk="0" fontAlgn="base" hangingPunct="0">
        <a:spcBef>
          <a:spcPct val="0"/>
        </a:spcBef>
        <a:spcAft>
          <a:spcPct val="0"/>
        </a:spcAft>
        <a:defRPr sz="4400">
          <a:solidFill>
            <a:schemeClr val="tx1"/>
          </a:solidFill>
          <a:latin typeface="Calibri" charset="0"/>
          <a:ea typeface="MS PGothic" pitchFamily="34" charset="-128"/>
          <a:cs typeface="MS PGothic" charset="0"/>
        </a:defRPr>
      </a:lvl4pPr>
      <a:lvl5pPr algn="l" rtl="0" eaLnBrk="0" fontAlgn="base" hangingPunct="0">
        <a:spcBef>
          <a:spcPct val="0"/>
        </a:spcBef>
        <a:spcAft>
          <a:spcPct val="0"/>
        </a:spcAft>
        <a:defRPr sz="4400">
          <a:solidFill>
            <a:schemeClr val="tx1"/>
          </a:solidFill>
          <a:latin typeface="Calibri" charset="0"/>
          <a:ea typeface="MS PGothic" pitchFamily="34" charset="-128"/>
          <a:cs typeface="MS PGothic" charset="0"/>
        </a:defRPr>
      </a:lvl5pPr>
      <a:lvl6pPr marL="457154" algn="ctr" rtl="0" fontAlgn="base">
        <a:spcBef>
          <a:spcPct val="0"/>
        </a:spcBef>
        <a:spcAft>
          <a:spcPct val="0"/>
        </a:spcAft>
        <a:defRPr sz="4400">
          <a:solidFill>
            <a:schemeClr val="tx1"/>
          </a:solidFill>
          <a:latin typeface="Calibri" charset="0"/>
          <a:ea typeface="ＭＳ Ｐゴシック" charset="0"/>
        </a:defRPr>
      </a:lvl6pPr>
      <a:lvl7pPr marL="914309" algn="ctr" rtl="0" fontAlgn="base">
        <a:spcBef>
          <a:spcPct val="0"/>
        </a:spcBef>
        <a:spcAft>
          <a:spcPct val="0"/>
        </a:spcAft>
        <a:defRPr sz="4400">
          <a:solidFill>
            <a:schemeClr val="tx1"/>
          </a:solidFill>
          <a:latin typeface="Calibri" charset="0"/>
          <a:ea typeface="ＭＳ Ｐゴシック" charset="0"/>
        </a:defRPr>
      </a:lvl7pPr>
      <a:lvl8pPr marL="1371464" algn="ctr" rtl="0" fontAlgn="base">
        <a:spcBef>
          <a:spcPct val="0"/>
        </a:spcBef>
        <a:spcAft>
          <a:spcPct val="0"/>
        </a:spcAft>
        <a:defRPr sz="4400">
          <a:solidFill>
            <a:schemeClr val="tx1"/>
          </a:solidFill>
          <a:latin typeface="Calibri" charset="0"/>
          <a:ea typeface="ＭＳ Ｐゴシック" charset="0"/>
        </a:defRPr>
      </a:lvl8pPr>
      <a:lvl9pPr marL="1828619" algn="ctr" rtl="0" fontAlgn="base">
        <a:spcBef>
          <a:spcPct val="0"/>
        </a:spcBef>
        <a:spcAft>
          <a:spcPct val="0"/>
        </a:spcAft>
        <a:defRPr sz="4400">
          <a:solidFill>
            <a:schemeClr val="tx1"/>
          </a:solidFill>
          <a:latin typeface="Calibri" charset="0"/>
          <a:ea typeface="ＭＳ Ｐゴシック" charset="0"/>
        </a:defRPr>
      </a:lvl9pPr>
    </p:titleStyle>
    <p:bodyStyle>
      <a:lvl1pPr marL="342866" indent="-342866"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S PGothic" charset="0"/>
        </a:defRPr>
      </a:lvl1pPr>
      <a:lvl2pPr marL="742877" indent="-285722" algn="l" rtl="0" eaLnBrk="0" fontAlgn="base" hangingPunct="0">
        <a:spcBef>
          <a:spcPct val="20000"/>
        </a:spcBef>
        <a:spcAft>
          <a:spcPct val="0"/>
        </a:spcAft>
        <a:buFont typeface="Arial" pitchFamily="34" charset="0"/>
        <a:buChar char="–"/>
        <a:defRPr sz="2000" b="1" kern="1200">
          <a:solidFill>
            <a:schemeClr val="tx1"/>
          </a:solidFill>
          <a:latin typeface="+mn-lt"/>
          <a:ea typeface="MS PGothic" pitchFamily="34" charset="-128"/>
          <a:cs typeface="MS PGothic" charset="0"/>
        </a:defRPr>
      </a:lvl2pPr>
      <a:lvl3pPr marL="1142887" indent="-228578" algn="l" rtl="0" eaLnBrk="0" fontAlgn="base" hangingPunct="0">
        <a:spcBef>
          <a:spcPct val="20000"/>
        </a:spcBef>
        <a:spcAft>
          <a:spcPct val="0"/>
        </a:spcAft>
        <a:buFont typeface="Arial" pitchFamily="34" charset="0"/>
        <a:buChar char="•"/>
        <a:defRPr sz="1800" b="1" kern="1200">
          <a:solidFill>
            <a:schemeClr val="tx1"/>
          </a:solidFill>
          <a:latin typeface="+mn-lt"/>
          <a:ea typeface="MS PGothic" pitchFamily="34" charset="-128"/>
          <a:cs typeface="MS PGothic" charset="0"/>
        </a:defRPr>
      </a:lvl3pPr>
      <a:lvl4pPr marL="1600040" indent="-228578" algn="l" rtl="0" eaLnBrk="0" fontAlgn="base" hangingPunct="0">
        <a:spcBef>
          <a:spcPct val="20000"/>
        </a:spcBef>
        <a:spcAft>
          <a:spcPct val="0"/>
        </a:spcAft>
        <a:buFont typeface="Arial" pitchFamily="34" charset="0"/>
        <a:buChar char="–"/>
        <a:defRPr sz="1600" b="1" kern="1200">
          <a:solidFill>
            <a:schemeClr val="tx1"/>
          </a:solidFill>
          <a:latin typeface="+mn-lt"/>
          <a:ea typeface="MS PGothic" pitchFamily="34" charset="-128"/>
          <a:cs typeface="MS PGothic" charset="0"/>
        </a:defRPr>
      </a:lvl4pPr>
      <a:lvl5pPr marL="2057195" indent="-228578" algn="l" rtl="0" eaLnBrk="0" fontAlgn="base" hangingPunct="0">
        <a:spcBef>
          <a:spcPct val="20000"/>
        </a:spcBef>
        <a:spcAft>
          <a:spcPct val="0"/>
        </a:spcAft>
        <a:buFont typeface="Arial" pitchFamily="34" charset="0"/>
        <a:buChar char="»"/>
        <a:defRPr sz="1400" b="1" kern="1200">
          <a:solidFill>
            <a:schemeClr val="tx1"/>
          </a:solidFill>
          <a:latin typeface="+mn-lt"/>
          <a:ea typeface="MS PGothic" pitchFamily="34" charset="-128"/>
          <a:cs typeface="MS PGothic" charset="0"/>
        </a:defRPr>
      </a:lvl5pPr>
      <a:lvl6pPr marL="2514348" indent="-228578" algn="l" defTabSz="91430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503" indent="-228578" algn="l" defTabSz="91430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658" indent="-228578" algn="l" defTabSz="91430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812" indent="-228578" algn="l" defTabSz="91430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4" algn="l" defTabSz="914309" rtl="0" eaLnBrk="1" latinLnBrk="0" hangingPunct="1">
        <a:defRPr sz="1800" kern="1200">
          <a:solidFill>
            <a:schemeClr val="tx1"/>
          </a:solidFill>
          <a:latin typeface="+mn-lt"/>
          <a:ea typeface="+mn-ea"/>
          <a:cs typeface="+mn-cs"/>
        </a:defRPr>
      </a:lvl4pPr>
      <a:lvl5pPr marL="1828619" algn="l" defTabSz="914309" rtl="0" eaLnBrk="1" latinLnBrk="0" hangingPunct="1">
        <a:defRPr sz="1800" kern="1200">
          <a:solidFill>
            <a:schemeClr val="tx1"/>
          </a:solidFill>
          <a:latin typeface="+mn-lt"/>
          <a:ea typeface="+mn-ea"/>
          <a:cs typeface="+mn-cs"/>
        </a:defRPr>
      </a:lvl5pPr>
      <a:lvl6pPr marL="2285772"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5" algn="l" defTabSz="91430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emf"/></Relationships>
</file>

<file path=ppt/slides/_rels/slide16.xml.rels><?xml version="1.0" encoding="UTF-8" standalone="yes"?>
<Relationships xmlns="http://schemas.openxmlformats.org/package/2006/relationships"><Relationship Id="rId3" Type="http://schemas.openxmlformats.org/officeDocument/2006/relationships/image" Target="../media/image12.emf"/><Relationship Id="rId4" Type="http://schemas.openxmlformats.org/officeDocument/2006/relationships/image" Target="../media/image13.emf"/><Relationship Id="rId1" Type="http://schemas.openxmlformats.org/officeDocument/2006/relationships/slideLayout" Target="../slideLayouts/slideLayout2.xml"/><Relationship Id="rId2" Type="http://schemas.openxmlformats.org/officeDocument/2006/relationships/image" Target="../media/image11.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png"/><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png"/><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PPMP Overview</a:t>
            </a:r>
            <a:endParaRPr lang="en-US" dirty="0"/>
          </a:p>
        </p:txBody>
      </p:sp>
      <p:sp>
        <p:nvSpPr>
          <p:cNvPr id="3" name="Content Placeholder 2"/>
          <p:cNvSpPr>
            <a:spLocks noGrp="1"/>
          </p:cNvSpPr>
          <p:nvPr>
            <p:ph idx="1"/>
          </p:nvPr>
        </p:nvSpPr>
        <p:spPr>
          <a:xfrm>
            <a:off x="381000" y="742950"/>
            <a:ext cx="8305800" cy="3851676"/>
          </a:xfrm>
        </p:spPr>
        <p:txBody>
          <a:bodyPr/>
          <a:lstStyle/>
          <a:p>
            <a:r>
              <a:rPr lang="en-US" sz="2000" dirty="0" smtClean="0"/>
              <a:t>The sPHENIX PPEP signed/approved Aug 2018 was used as a basis for the PPMP.</a:t>
            </a:r>
          </a:p>
          <a:p>
            <a:r>
              <a:rPr lang="en-US" sz="2000" dirty="0" smtClean="0"/>
              <a:t>We plan to produce a PMP as part of the establishment of the  sPHENIX Performance baseline.</a:t>
            </a:r>
          </a:p>
          <a:p>
            <a:r>
              <a:rPr lang="en-US" sz="2000" dirty="0" smtClean="0"/>
              <a:t>We have endeavored to incorporate  the DOE-NP guidance on Lab Management of MIE Projects &lt;$50M into the document.</a:t>
            </a:r>
          </a:p>
          <a:p>
            <a:endParaRPr lang="en-US" sz="2000" dirty="0"/>
          </a:p>
        </p:txBody>
      </p:sp>
      <p:sp>
        <p:nvSpPr>
          <p:cNvPr id="4" name="Date Placeholder 3"/>
          <p:cNvSpPr>
            <a:spLocks noGrp="1"/>
          </p:cNvSpPr>
          <p:nvPr>
            <p:ph type="dt" sz="half" idx="10"/>
          </p:nvPr>
        </p:nvSpPr>
        <p:spPr/>
        <p:txBody>
          <a:bodyPr/>
          <a:lstStyle/>
          <a:p>
            <a:pPr>
              <a:defRPr/>
            </a:pPr>
            <a:r>
              <a:rPr lang="en-US" altLang="en-US" dirty="0" smtClean="0"/>
              <a:t>10/24/2018</a:t>
            </a:r>
            <a:endParaRPr lang="en-US" altLang="en-US" dirty="0"/>
          </a:p>
        </p:txBody>
      </p:sp>
      <p:sp>
        <p:nvSpPr>
          <p:cNvPr id="5" name="Footer Placeholder 4"/>
          <p:cNvSpPr>
            <a:spLocks noGrp="1"/>
          </p:cNvSpPr>
          <p:nvPr>
            <p:ph type="ftr" sz="quarter" idx="11"/>
          </p:nvPr>
        </p:nvSpPr>
        <p:spPr/>
        <p:txBody>
          <a:bodyPr/>
          <a:lstStyle/>
          <a:p>
            <a:pPr>
              <a:defRPr/>
            </a:pPr>
            <a:r>
              <a:rPr lang="en-US" dirty="0" smtClean="0"/>
              <a:t>DOE Meeting</a:t>
            </a:r>
            <a:endParaRPr lang="en-US" dirty="0"/>
          </a:p>
        </p:txBody>
      </p:sp>
      <p:sp>
        <p:nvSpPr>
          <p:cNvPr id="6" name="Slide Number Placeholder 5"/>
          <p:cNvSpPr>
            <a:spLocks noGrp="1"/>
          </p:cNvSpPr>
          <p:nvPr>
            <p:ph type="sldNum" sz="quarter" idx="12"/>
          </p:nvPr>
        </p:nvSpPr>
        <p:spPr/>
        <p:txBody>
          <a:bodyPr/>
          <a:lstStyle/>
          <a:p>
            <a:fld id="{4B932B3A-BA38-40C7-ADEE-2A1902CEB265}" type="slidenum">
              <a:rPr lang="en-US" altLang="en-US" smtClean="0"/>
              <a:pPr/>
              <a:t>1</a:t>
            </a:fld>
            <a:endParaRPr lang="en-US" altLang="en-US" dirty="0"/>
          </a:p>
        </p:txBody>
      </p:sp>
    </p:spTree>
    <p:extLst>
      <p:ext uri="{BB962C8B-B14F-4D97-AF65-F5344CB8AC3E}">
        <p14:creationId xmlns:p14="http://schemas.microsoft.com/office/powerpoint/2010/main" val="140570600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PPMP Reporting</a:t>
            </a:r>
            <a:endParaRPr lang="en-US" dirty="0"/>
          </a:p>
        </p:txBody>
      </p:sp>
      <p:sp>
        <p:nvSpPr>
          <p:cNvPr id="8" name="Content Placeholder 7"/>
          <p:cNvSpPr>
            <a:spLocks noGrp="1"/>
          </p:cNvSpPr>
          <p:nvPr>
            <p:ph idx="1"/>
          </p:nvPr>
        </p:nvSpPr>
        <p:spPr>
          <a:xfrm>
            <a:off x="381000" y="1733550"/>
            <a:ext cx="8229600" cy="3048000"/>
          </a:xfrm>
          <a:ln>
            <a:solidFill>
              <a:srgbClr val="3399FF"/>
            </a:solidFill>
          </a:ln>
        </p:spPr>
        <p:txBody>
          <a:bodyPr/>
          <a:lstStyle/>
          <a:p>
            <a:pPr marL="0" indent="0">
              <a:buNone/>
            </a:pPr>
            <a:r>
              <a:rPr lang="en-US" sz="1600" dirty="0"/>
              <a:t>The sPHENIX MIE will provide the Lab Director, the BHSO Manager and the FPM a monthly project progress report, and consistent with tailored requirements to the EVMS description document as defined in the PMP. The report will be made available to the NPP ALD and the Director for OPPO, Detector Projects.  After PD-2/3 approval, the report will include the latest earned value data together with a variance analysis provided in the monthly report. The Lab Director, or his designee, will organize regular project performance meetings, nominally annually, with the project personnel, the BHSO Site Office Manager, the FPM, the NPP ALD and the Director of OPPO, Detector Projects.  The project will also schedule regular monthly calls to report on project status. Other organizations or personnel who may also participate in these calls include the Lab Director, or his designee, BHSO Site Office Manager, or his designee, the FPM, the NPP ALD, the Director for OPPO, Detector Projects, and others as appropriate.  The purpose of these calls is to provide updates on project progress and to anticipate, discuss, and resolve issues.</a:t>
            </a:r>
          </a:p>
          <a:p>
            <a:pPr marL="0" indent="0">
              <a:buNone/>
            </a:pPr>
            <a:endParaRPr lang="en-US" sz="1600" dirty="0"/>
          </a:p>
        </p:txBody>
      </p:sp>
      <p:sp>
        <p:nvSpPr>
          <p:cNvPr id="4" name="Date Placeholder 3"/>
          <p:cNvSpPr>
            <a:spLocks noGrp="1"/>
          </p:cNvSpPr>
          <p:nvPr>
            <p:ph type="dt" sz="half" idx="10"/>
          </p:nvPr>
        </p:nvSpPr>
        <p:spPr/>
        <p:txBody>
          <a:bodyPr/>
          <a:lstStyle/>
          <a:p>
            <a:pPr>
              <a:defRPr/>
            </a:pPr>
            <a:r>
              <a:rPr lang="en-US" altLang="en-US" smtClean="0"/>
              <a:t>10/24/2018</a:t>
            </a:r>
            <a:endParaRPr lang="en-US" altLang="en-US" dirty="0"/>
          </a:p>
        </p:txBody>
      </p:sp>
      <p:sp>
        <p:nvSpPr>
          <p:cNvPr id="5" name="Footer Placeholder 4"/>
          <p:cNvSpPr>
            <a:spLocks noGrp="1"/>
          </p:cNvSpPr>
          <p:nvPr>
            <p:ph type="ftr" sz="quarter" idx="11"/>
          </p:nvPr>
        </p:nvSpPr>
        <p:spPr/>
        <p:txBody>
          <a:bodyPr/>
          <a:lstStyle/>
          <a:p>
            <a:pPr>
              <a:defRPr/>
            </a:pPr>
            <a:r>
              <a:rPr lang="en-US" smtClean="0"/>
              <a:t>DOE Meeting</a:t>
            </a:r>
            <a:endParaRPr lang="en-US" dirty="0"/>
          </a:p>
        </p:txBody>
      </p:sp>
      <p:sp>
        <p:nvSpPr>
          <p:cNvPr id="6" name="Slide Number Placeholder 5"/>
          <p:cNvSpPr>
            <a:spLocks noGrp="1"/>
          </p:cNvSpPr>
          <p:nvPr>
            <p:ph type="sldNum" sz="quarter" idx="12"/>
          </p:nvPr>
        </p:nvSpPr>
        <p:spPr/>
        <p:txBody>
          <a:bodyPr/>
          <a:lstStyle/>
          <a:p>
            <a:fld id="{4B932B3A-BA38-40C7-ADEE-2A1902CEB265}" type="slidenum">
              <a:rPr lang="en-US" altLang="en-US" smtClean="0"/>
              <a:pPr/>
              <a:t>10</a:t>
            </a:fld>
            <a:endParaRPr lang="en-US" altLang="en-US" dirty="0"/>
          </a:p>
        </p:txBody>
      </p:sp>
      <p:sp>
        <p:nvSpPr>
          <p:cNvPr id="9" name="TextBox 8"/>
          <p:cNvSpPr txBox="1"/>
          <p:nvPr/>
        </p:nvSpPr>
        <p:spPr>
          <a:xfrm>
            <a:off x="533400" y="895350"/>
            <a:ext cx="7750070" cy="369332"/>
          </a:xfrm>
          <a:prstGeom prst="rect">
            <a:avLst/>
          </a:prstGeom>
          <a:noFill/>
        </p:spPr>
        <p:txBody>
          <a:bodyPr wrap="none" rtlCol="0">
            <a:spAutoFit/>
          </a:bodyPr>
          <a:lstStyle/>
          <a:p>
            <a:r>
              <a:rPr lang="en-US" dirty="0" smtClean="0"/>
              <a:t>References to PARS II and the FPD have been removed from the text in the PPMP.</a:t>
            </a:r>
            <a:endParaRPr lang="en-US" dirty="0"/>
          </a:p>
        </p:txBody>
      </p:sp>
    </p:spTree>
    <p:extLst>
      <p:ext uri="{BB962C8B-B14F-4D97-AF65-F5344CB8AC3E}">
        <p14:creationId xmlns:p14="http://schemas.microsoft.com/office/powerpoint/2010/main" val="16513416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PPMP Reviews  </a:t>
            </a:r>
            <a:endParaRPr lang="en-US" dirty="0"/>
          </a:p>
        </p:txBody>
      </p:sp>
      <p:sp>
        <p:nvSpPr>
          <p:cNvPr id="4" name="Date Placeholder 3"/>
          <p:cNvSpPr>
            <a:spLocks noGrp="1"/>
          </p:cNvSpPr>
          <p:nvPr>
            <p:ph type="dt" sz="half" idx="10"/>
          </p:nvPr>
        </p:nvSpPr>
        <p:spPr/>
        <p:txBody>
          <a:bodyPr/>
          <a:lstStyle/>
          <a:p>
            <a:pPr>
              <a:defRPr/>
            </a:pPr>
            <a:r>
              <a:rPr lang="en-US" altLang="en-US" dirty="0" smtClean="0"/>
              <a:t>10/24/2018</a:t>
            </a:r>
            <a:endParaRPr lang="en-US" altLang="en-US" dirty="0"/>
          </a:p>
        </p:txBody>
      </p:sp>
      <p:sp>
        <p:nvSpPr>
          <p:cNvPr id="5" name="Footer Placeholder 4"/>
          <p:cNvSpPr>
            <a:spLocks noGrp="1"/>
          </p:cNvSpPr>
          <p:nvPr>
            <p:ph type="ftr" sz="quarter" idx="11"/>
          </p:nvPr>
        </p:nvSpPr>
        <p:spPr/>
        <p:txBody>
          <a:bodyPr/>
          <a:lstStyle/>
          <a:p>
            <a:pPr>
              <a:defRPr/>
            </a:pPr>
            <a:r>
              <a:rPr lang="en-US" dirty="0" smtClean="0"/>
              <a:t>DOE Meeting</a:t>
            </a:r>
            <a:endParaRPr lang="en-US" dirty="0"/>
          </a:p>
        </p:txBody>
      </p:sp>
      <p:sp>
        <p:nvSpPr>
          <p:cNvPr id="6" name="Slide Number Placeholder 5"/>
          <p:cNvSpPr>
            <a:spLocks noGrp="1"/>
          </p:cNvSpPr>
          <p:nvPr>
            <p:ph type="sldNum" sz="quarter" idx="12"/>
          </p:nvPr>
        </p:nvSpPr>
        <p:spPr/>
        <p:txBody>
          <a:bodyPr/>
          <a:lstStyle/>
          <a:p>
            <a:fld id="{4B932B3A-BA38-40C7-ADEE-2A1902CEB265}" type="slidenum">
              <a:rPr lang="en-US" altLang="en-US" smtClean="0"/>
              <a:pPr/>
              <a:t>11</a:t>
            </a:fld>
            <a:endParaRPr lang="en-US" altLang="en-US" dirty="0"/>
          </a:p>
        </p:txBody>
      </p:sp>
      <p:pic>
        <p:nvPicPr>
          <p:cNvPr id="409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4067" t="28028" r="13459" b="40539"/>
          <a:stretch/>
        </p:blipFill>
        <p:spPr bwMode="auto">
          <a:xfrm>
            <a:off x="685800" y="1134110"/>
            <a:ext cx="7569200" cy="2814320"/>
          </a:xfrm>
          <a:prstGeom prst="rect">
            <a:avLst/>
          </a:prstGeom>
          <a:noFill/>
          <a:ln w="9525">
            <a:solidFill>
              <a:srgbClr val="0099FF"/>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5069188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ctr"/>
            <a:r>
              <a:rPr lang="en-US" dirty="0" smtClean="0"/>
              <a:t>Back Up</a:t>
            </a:r>
            <a:endParaRPr lang="en-US" dirty="0"/>
          </a:p>
        </p:txBody>
      </p:sp>
      <p:sp>
        <p:nvSpPr>
          <p:cNvPr id="4" name="Date Placeholder 3"/>
          <p:cNvSpPr>
            <a:spLocks noGrp="1"/>
          </p:cNvSpPr>
          <p:nvPr>
            <p:ph type="dt" sz="half" idx="10"/>
          </p:nvPr>
        </p:nvSpPr>
        <p:spPr/>
        <p:txBody>
          <a:bodyPr/>
          <a:lstStyle/>
          <a:p>
            <a:pPr>
              <a:defRPr/>
            </a:pPr>
            <a:r>
              <a:rPr lang="en-US" altLang="en-US" smtClean="0"/>
              <a:t>10/24/2018</a:t>
            </a:r>
            <a:endParaRPr lang="en-US" altLang="en-US" dirty="0"/>
          </a:p>
        </p:txBody>
      </p:sp>
      <p:sp>
        <p:nvSpPr>
          <p:cNvPr id="5" name="Footer Placeholder 4"/>
          <p:cNvSpPr>
            <a:spLocks noGrp="1"/>
          </p:cNvSpPr>
          <p:nvPr>
            <p:ph type="ftr" sz="quarter" idx="11"/>
          </p:nvPr>
        </p:nvSpPr>
        <p:spPr/>
        <p:txBody>
          <a:bodyPr/>
          <a:lstStyle/>
          <a:p>
            <a:pPr>
              <a:defRPr/>
            </a:pPr>
            <a:r>
              <a:rPr lang="en-US" smtClean="0"/>
              <a:t>DOE Meeting</a:t>
            </a:r>
            <a:endParaRPr lang="en-US" dirty="0"/>
          </a:p>
        </p:txBody>
      </p:sp>
      <p:sp>
        <p:nvSpPr>
          <p:cNvPr id="6" name="Slide Number Placeholder 5"/>
          <p:cNvSpPr>
            <a:spLocks noGrp="1"/>
          </p:cNvSpPr>
          <p:nvPr>
            <p:ph type="sldNum" sz="quarter" idx="12"/>
          </p:nvPr>
        </p:nvSpPr>
        <p:spPr/>
        <p:txBody>
          <a:bodyPr/>
          <a:lstStyle/>
          <a:p>
            <a:fld id="{4B932B3A-BA38-40C7-ADEE-2A1902CEB265}" type="slidenum">
              <a:rPr lang="en-US" altLang="en-US" smtClean="0"/>
              <a:pPr/>
              <a:t>12</a:t>
            </a:fld>
            <a:endParaRPr lang="en-US" altLang="en-US" dirty="0"/>
          </a:p>
        </p:txBody>
      </p:sp>
    </p:spTree>
    <p:extLst>
      <p:ext uri="{BB962C8B-B14F-4D97-AF65-F5344CB8AC3E}">
        <p14:creationId xmlns:p14="http://schemas.microsoft.com/office/powerpoint/2010/main" val="42335941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426"/>
            <a:ext cx="8229600" cy="546497"/>
          </a:xfrm>
        </p:spPr>
        <p:txBody>
          <a:bodyPr/>
          <a:lstStyle/>
          <a:p>
            <a:r>
              <a:rPr lang="en-US" dirty="0" smtClean="0"/>
              <a:t>Summary of Technical Progress</a:t>
            </a:r>
            <a:endParaRPr lang="en-US" dirty="0"/>
          </a:p>
        </p:txBody>
      </p:sp>
      <p:sp>
        <p:nvSpPr>
          <p:cNvPr id="3" name="Content Placeholder 2"/>
          <p:cNvSpPr>
            <a:spLocks noGrp="1"/>
          </p:cNvSpPr>
          <p:nvPr>
            <p:ph idx="1"/>
          </p:nvPr>
        </p:nvSpPr>
        <p:spPr>
          <a:xfrm>
            <a:off x="304800" y="514350"/>
            <a:ext cx="8610600" cy="3657600"/>
          </a:xfrm>
        </p:spPr>
        <p:txBody>
          <a:bodyPr/>
          <a:lstStyle/>
          <a:p>
            <a:r>
              <a:rPr lang="en-US" sz="1800" dirty="0" smtClean="0"/>
              <a:t>Initial analysis of the test beam data for the small TPC prototype indicates the test detector met performance resolution specs</a:t>
            </a:r>
          </a:p>
          <a:p>
            <a:r>
              <a:rPr lang="en-US" sz="1800" dirty="0" smtClean="0"/>
              <a:t>The SAMPA v5 (TPC front end chip) is ready for multi-project run submission</a:t>
            </a:r>
          </a:p>
          <a:p>
            <a:pPr lvl="1"/>
            <a:r>
              <a:rPr lang="en-US" sz="1600" dirty="0" smtClean="0"/>
              <a:t>Independent review concluded that it is ready for MPR submission </a:t>
            </a:r>
          </a:p>
          <a:p>
            <a:r>
              <a:rPr lang="en-US" sz="1800" dirty="0" smtClean="0"/>
              <a:t>Full TPC readout chain: GEM+8-SAMPA Fee </a:t>
            </a:r>
            <a:r>
              <a:rPr lang="en-US" sz="1800" dirty="0" err="1" smtClean="0"/>
              <a:t>Board+FELIX</a:t>
            </a:r>
            <a:r>
              <a:rPr lang="en-US" sz="1800" dirty="0" smtClean="0"/>
              <a:t> 2.0 has been successfully readout</a:t>
            </a:r>
          </a:p>
          <a:p>
            <a:r>
              <a:rPr lang="en-US" sz="1800" dirty="0" smtClean="0"/>
              <a:t>First magnet barrel steel sector which doubles as the OHCal steel structure, arrived at BNL and met dimensional specs. Second sector arrives Fri Oct 26</a:t>
            </a:r>
          </a:p>
          <a:p>
            <a:r>
              <a:rPr lang="en-US" sz="1800" dirty="0" smtClean="0"/>
              <a:t>EMCal preproduction blocks continue to be made at UIUC. 12 shipped to BNL.</a:t>
            </a:r>
          </a:p>
          <a:p>
            <a:r>
              <a:rPr lang="en-US" sz="1800" dirty="0" smtClean="0"/>
              <a:t>Orders for preproduction EMCal readout electronics have been placed for Sector -0</a:t>
            </a:r>
          </a:p>
          <a:p>
            <a:pPr lvl="1"/>
            <a:r>
              <a:rPr lang="en-US" sz="1600" dirty="0"/>
              <a:t>Rad damage tests have </a:t>
            </a:r>
            <a:r>
              <a:rPr lang="en-US" sz="1600" dirty="0" smtClean="0"/>
              <a:t>identified </a:t>
            </a:r>
            <a:r>
              <a:rPr lang="en-US" sz="1600" dirty="0"/>
              <a:t>two components that need to be </a:t>
            </a:r>
            <a:r>
              <a:rPr lang="en-US" sz="1600" dirty="0" smtClean="0"/>
              <a:t>substituted on EMCal interface board. New rad hard components have been chosen</a:t>
            </a:r>
          </a:p>
          <a:p>
            <a:r>
              <a:rPr lang="en-US" sz="1800" dirty="0" smtClean="0"/>
              <a:t>Calorimeter electronics preproduction crate controller and clock module have been sent out for production</a:t>
            </a:r>
          </a:p>
          <a:p>
            <a:pPr marL="0" indent="0">
              <a:buNone/>
            </a:pPr>
            <a:endParaRPr lang="en-US" sz="1800" dirty="0" smtClean="0"/>
          </a:p>
        </p:txBody>
      </p:sp>
      <p:sp>
        <p:nvSpPr>
          <p:cNvPr id="4" name="Date Placeholder 3"/>
          <p:cNvSpPr>
            <a:spLocks noGrp="1"/>
          </p:cNvSpPr>
          <p:nvPr>
            <p:ph type="dt" sz="half" idx="10"/>
          </p:nvPr>
        </p:nvSpPr>
        <p:spPr/>
        <p:txBody>
          <a:bodyPr/>
          <a:lstStyle/>
          <a:p>
            <a:pPr>
              <a:defRPr/>
            </a:pPr>
            <a:r>
              <a:rPr lang="en-US" altLang="en-US" dirty="0" smtClean="0"/>
              <a:t>10/24/2018</a:t>
            </a:r>
            <a:endParaRPr lang="en-US" altLang="en-US" dirty="0"/>
          </a:p>
        </p:txBody>
      </p:sp>
      <p:sp>
        <p:nvSpPr>
          <p:cNvPr id="5" name="Footer Placeholder 4"/>
          <p:cNvSpPr>
            <a:spLocks noGrp="1"/>
          </p:cNvSpPr>
          <p:nvPr>
            <p:ph type="ftr" sz="quarter" idx="11"/>
          </p:nvPr>
        </p:nvSpPr>
        <p:spPr/>
        <p:txBody>
          <a:bodyPr/>
          <a:lstStyle/>
          <a:p>
            <a:pPr>
              <a:defRPr/>
            </a:pPr>
            <a:r>
              <a:rPr lang="en-US" dirty="0" smtClean="0"/>
              <a:t>DOE Meeting</a:t>
            </a:r>
            <a:endParaRPr lang="en-US" dirty="0"/>
          </a:p>
        </p:txBody>
      </p:sp>
      <p:sp>
        <p:nvSpPr>
          <p:cNvPr id="6" name="Slide Number Placeholder 5"/>
          <p:cNvSpPr>
            <a:spLocks noGrp="1"/>
          </p:cNvSpPr>
          <p:nvPr>
            <p:ph type="sldNum" sz="quarter" idx="12"/>
          </p:nvPr>
        </p:nvSpPr>
        <p:spPr/>
        <p:txBody>
          <a:bodyPr/>
          <a:lstStyle/>
          <a:p>
            <a:fld id="{4B932B3A-BA38-40C7-ADEE-2A1902CEB265}" type="slidenum">
              <a:rPr lang="en-US" altLang="en-US" smtClean="0"/>
              <a:pPr/>
              <a:t>13</a:t>
            </a:fld>
            <a:endParaRPr lang="en-US" altLang="en-US" dirty="0"/>
          </a:p>
        </p:txBody>
      </p:sp>
    </p:spTree>
    <p:extLst>
      <p:ext uri="{BB962C8B-B14F-4D97-AF65-F5344CB8AC3E}">
        <p14:creationId xmlns:p14="http://schemas.microsoft.com/office/powerpoint/2010/main" val="13776348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426"/>
            <a:ext cx="8229600" cy="546497"/>
          </a:xfrm>
        </p:spPr>
        <p:txBody>
          <a:bodyPr/>
          <a:lstStyle/>
          <a:p>
            <a:r>
              <a:rPr lang="en-US" sz="4000" dirty="0" smtClean="0"/>
              <a:t>Technical Progress TPC</a:t>
            </a:r>
            <a:endParaRPr lang="en-US" sz="4000" dirty="0"/>
          </a:p>
        </p:txBody>
      </p:sp>
      <p:sp>
        <p:nvSpPr>
          <p:cNvPr id="3" name="Content Placeholder 2"/>
          <p:cNvSpPr>
            <a:spLocks noGrp="1"/>
          </p:cNvSpPr>
          <p:nvPr>
            <p:ph idx="1"/>
          </p:nvPr>
        </p:nvSpPr>
        <p:spPr>
          <a:xfrm>
            <a:off x="304800" y="3333750"/>
            <a:ext cx="8686800" cy="1371600"/>
          </a:xfrm>
        </p:spPr>
        <p:txBody>
          <a:bodyPr/>
          <a:lstStyle/>
          <a:p>
            <a:pPr marL="0" indent="0">
              <a:buNone/>
            </a:pPr>
            <a:r>
              <a:rPr lang="en-US" sz="1800" dirty="0"/>
              <a:t>Analysis of test beam data going from raw wave form in the upper left  through the cluster energy loss distribution titled “Nice Landau”, to an event display with red dots shown on cluster centroids in the plots on the middle of the page, and finally to the calculated resolution based on the test beam results shown in the far right plot. </a:t>
            </a:r>
          </a:p>
          <a:p>
            <a:pPr marL="0" indent="0">
              <a:buNone/>
            </a:pPr>
            <a:endParaRPr lang="en-US" sz="1800" dirty="0"/>
          </a:p>
        </p:txBody>
      </p:sp>
      <p:sp>
        <p:nvSpPr>
          <p:cNvPr id="4" name="Date Placeholder 3"/>
          <p:cNvSpPr>
            <a:spLocks noGrp="1"/>
          </p:cNvSpPr>
          <p:nvPr>
            <p:ph type="dt" sz="half" idx="10"/>
          </p:nvPr>
        </p:nvSpPr>
        <p:spPr/>
        <p:txBody>
          <a:bodyPr/>
          <a:lstStyle/>
          <a:p>
            <a:pPr>
              <a:defRPr/>
            </a:pPr>
            <a:r>
              <a:rPr lang="en-US" altLang="en-US" dirty="0" smtClean="0"/>
              <a:t>10/24/2018</a:t>
            </a:r>
            <a:endParaRPr lang="en-US" altLang="en-US" dirty="0"/>
          </a:p>
        </p:txBody>
      </p:sp>
      <p:sp>
        <p:nvSpPr>
          <p:cNvPr id="5" name="Footer Placeholder 4"/>
          <p:cNvSpPr>
            <a:spLocks noGrp="1"/>
          </p:cNvSpPr>
          <p:nvPr>
            <p:ph type="ftr" sz="quarter" idx="11"/>
          </p:nvPr>
        </p:nvSpPr>
        <p:spPr/>
        <p:txBody>
          <a:bodyPr/>
          <a:lstStyle/>
          <a:p>
            <a:pPr>
              <a:defRPr/>
            </a:pPr>
            <a:r>
              <a:rPr lang="en-US" dirty="0" smtClean="0"/>
              <a:t>DOE Meeting</a:t>
            </a:r>
            <a:endParaRPr lang="en-US" dirty="0"/>
          </a:p>
        </p:txBody>
      </p:sp>
      <p:sp>
        <p:nvSpPr>
          <p:cNvPr id="6" name="Slide Number Placeholder 5"/>
          <p:cNvSpPr>
            <a:spLocks noGrp="1"/>
          </p:cNvSpPr>
          <p:nvPr>
            <p:ph type="sldNum" sz="quarter" idx="12"/>
          </p:nvPr>
        </p:nvSpPr>
        <p:spPr/>
        <p:txBody>
          <a:bodyPr/>
          <a:lstStyle/>
          <a:p>
            <a:fld id="{4B932B3A-BA38-40C7-ADEE-2A1902CEB265}" type="slidenum">
              <a:rPr lang="en-US" altLang="en-US" smtClean="0"/>
              <a:pPr/>
              <a:t>14</a:t>
            </a:fld>
            <a:endParaRPr lang="en-US" altLang="en-US" dirty="0"/>
          </a:p>
        </p:txBody>
      </p:sp>
      <p:pic>
        <p:nvPicPr>
          <p:cNvPr id="7" name="Picture 6" descr="C:\Windows\Temp\2018-10Pictures.PNG"/>
          <p:cNvPicPr/>
          <p:nvPr/>
        </p:nvPicPr>
        <p:blipFill>
          <a:blip r:embed="rId2">
            <a:extLst>
              <a:ext uri="{28A0092B-C50C-407E-A947-70E740481C1C}">
                <a14:useLocalDpi xmlns:a14="http://schemas.microsoft.com/office/drawing/2010/main" val="0"/>
              </a:ext>
            </a:extLst>
          </a:blip>
          <a:srcRect/>
          <a:stretch>
            <a:fillRect/>
          </a:stretch>
        </p:blipFill>
        <p:spPr bwMode="auto">
          <a:xfrm>
            <a:off x="838200" y="742950"/>
            <a:ext cx="7924800" cy="2514600"/>
          </a:xfrm>
          <a:prstGeom prst="rect">
            <a:avLst/>
          </a:prstGeom>
          <a:noFill/>
          <a:ln>
            <a:noFill/>
          </a:ln>
        </p:spPr>
      </p:pic>
    </p:spTree>
    <p:extLst>
      <p:ext uri="{BB962C8B-B14F-4D97-AF65-F5344CB8AC3E}">
        <p14:creationId xmlns:p14="http://schemas.microsoft.com/office/powerpoint/2010/main" val="14449914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426"/>
            <a:ext cx="8229600" cy="546497"/>
          </a:xfrm>
        </p:spPr>
        <p:txBody>
          <a:bodyPr/>
          <a:lstStyle/>
          <a:p>
            <a:r>
              <a:rPr lang="en-US" dirty="0" smtClean="0"/>
              <a:t>Technical Progress EMCal Blocks</a:t>
            </a:r>
            <a:endParaRPr lang="en-US" dirty="0"/>
          </a:p>
        </p:txBody>
      </p:sp>
      <p:sp>
        <p:nvSpPr>
          <p:cNvPr id="3" name="Content Placeholder 2"/>
          <p:cNvSpPr>
            <a:spLocks noGrp="1"/>
          </p:cNvSpPr>
          <p:nvPr>
            <p:ph idx="1"/>
          </p:nvPr>
        </p:nvSpPr>
        <p:spPr>
          <a:xfrm>
            <a:off x="152400" y="819150"/>
            <a:ext cx="3276600" cy="2514600"/>
          </a:xfrm>
        </p:spPr>
        <p:txBody>
          <a:bodyPr/>
          <a:lstStyle/>
          <a:p>
            <a:pPr marL="0" indent="0">
              <a:buNone/>
            </a:pPr>
            <a:r>
              <a:rPr lang="en-US" sz="1800" dirty="0"/>
              <a:t>The status of the production of blocks for Sector 0 at UIUC. The legend gives the key to the numerical code that shows were each block is in the various stages of production. A code of 7 indicates that the block has been shipped to BNL. </a:t>
            </a:r>
          </a:p>
          <a:p>
            <a:pPr marL="0" indent="0">
              <a:buNone/>
            </a:pPr>
            <a:endParaRPr lang="en-US" sz="1800" dirty="0"/>
          </a:p>
        </p:txBody>
      </p:sp>
      <p:sp>
        <p:nvSpPr>
          <p:cNvPr id="4" name="Date Placeholder 3"/>
          <p:cNvSpPr>
            <a:spLocks noGrp="1"/>
          </p:cNvSpPr>
          <p:nvPr>
            <p:ph type="dt" sz="half" idx="10"/>
          </p:nvPr>
        </p:nvSpPr>
        <p:spPr/>
        <p:txBody>
          <a:bodyPr/>
          <a:lstStyle/>
          <a:p>
            <a:pPr>
              <a:defRPr/>
            </a:pPr>
            <a:r>
              <a:rPr lang="en-US" altLang="en-US" dirty="0" smtClean="0"/>
              <a:t>10/24/2018</a:t>
            </a:r>
            <a:endParaRPr lang="en-US" altLang="en-US" dirty="0"/>
          </a:p>
        </p:txBody>
      </p:sp>
      <p:sp>
        <p:nvSpPr>
          <p:cNvPr id="5" name="Footer Placeholder 4"/>
          <p:cNvSpPr>
            <a:spLocks noGrp="1"/>
          </p:cNvSpPr>
          <p:nvPr>
            <p:ph type="ftr" sz="quarter" idx="11"/>
          </p:nvPr>
        </p:nvSpPr>
        <p:spPr/>
        <p:txBody>
          <a:bodyPr/>
          <a:lstStyle/>
          <a:p>
            <a:pPr>
              <a:defRPr/>
            </a:pPr>
            <a:r>
              <a:rPr lang="en-US" dirty="0" smtClean="0"/>
              <a:t>DOE Meeting</a:t>
            </a:r>
            <a:endParaRPr lang="en-US" dirty="0"/>
          </a:p>
        </p:txBody>
      </p:sp>
      <p:sp>
        <p:nvSpPr>
          <p:cNvPr id="6" name="Slide Number Placeholder 5"/>
          <p:cNvSpPr>
            <a:spLocks noGrp="1"/>
          </p:cNvSpPr>
          <p:nvPr>
            <p:ph type="sldNum" sz="quarter" idx="12"/>
          </p:nvPr>
        </p:nvSpPr>
        <p:spPr/>
        <p:txBody>
          <a:bodyPr/>
          <a:lstStyle/>
          <a:p>
            <a:fld id="{4B932B3A-BA38-40C7-ADEE-2A1902CEB265}" type="slidenum">
              <a:rPr lang="en-US" altLang="en-US" smtClean="0"/>
              <a:pPr/>
              <a:t>15</a:t>
            </a:fld>
            <a:endParaRPr lang="en-US" altLang="en-US" dirty="0"/>
          </a:p>
        </p:txBody>
      </p:sp>
      <p:pic>
        <p:nvPicPr>
          <p:cNvPr id="7" name="Picture 6">
            <a:extLst>
              <a:ext uri="{FF2B5EF4-FFF2-40B4-BE49-F238E27FC236}">
                <a16:creationId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6="http://schemas.microsoft.com/office/drawing/2014/main" xmlns:w16se="http://schemas.microsoft.com/office/word/2015/wordml/symex" xmlns:w16cid="http://schemas.microsoft.com/office/word/2016/wordml/cid" xmlns:w15="http://schemas.microsoft.com/office/word/2012/wordml" xmlns:w="http://schemas.openxmlformats.org/wordprocessingml/2006/main" xmlns:w10="urn:schemas-microsoft-com:office:word" xmlns:v="urn:schemas-microsoft-com:vml" xmlns:o="urn:schemas-microsoft-com:office:office" xmlns:am3d="http://schemas.microsoft.com/office/drawing/2017/model3d" xmlns:aink="http://schemas.microsoft.com/office/drawing/2016/ink"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 xmlns:lc="http://schemas.openxmlformats.org/drawingml/2006/lockedCanvas" id="{C5A56734-FB06-44B5-8222-09524BB9614F}"/>
              </a:ext>
            </a:extLst>
          </p:cNvPr>
          <p:cNvPicPr/>
          <p:nvPr/>
        </p:nvPicPr>
        <p:blipFill>
          <a:blip r:embed="rId2"/>
          <a:stretch>
            <a:fillRect/>
          </a:stretch>
        </p:blipFill>
        <p:spPr>
          <a:xfrm>
            <a:off x="3628598" y="666750"/>
            <a:ext cx="5500370" cy="4114800"/>
          </a:xfrm>
          <a:prstGeom prst="rect">
            <a:avLst/>
          </a:prstGeom>
        </p:spPr>
      </p:pic>
    </p:spTree>
    <p:extLst>
      <p:ext uri="{BB962C8B-B14F-4D97-AF65-F5344CB8AC3E}">
        <p14:creationId xmlns:p14="http://schemas.microsoft.com/office/powerpoint/2010/main" val="34016896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49" y="0"/>
            <a:ext cx="8229600" cy="546497"/>
          </a:xfrm>
        </p:spPr>
        <p:txBody>
          <a:bodyPr/>
          <a:lstStyle/>
          <a:p>
            <a:r>
              <a:rPr lang="en-US" sz="4000" dirty="0" smtClean="0"/>
              <a:t>Technical Progress EMCal</a:t>
            </a:r>
            <a:endParaRPr lang="en-US" sz="4000" dirty="0"/>
          </a:p>
        </p:txBody>
      </p:sp>
      <p:sp>
        <p:nvSpPr>
          <p:cNvPr id="3" name="Content Placeholder 2"/>
          <p:cNvSpPr>
            <a:spLocks noGrp="1"/>
          </p:cNvSpPr>
          <p:nvPr>
            <p:ph idx="1"/>
          </p:nvPr>
        </p:nvSpPr>
        <p:spPr>
          <a:xfrm>
            <a:off x="228600" y="2114550"/>
            <a:ext cx="8381184" cy="838200"/>
          </a:xfrm>
        </p:spPr>
        <p:txBody>
          <a:bodyPr/>
          <a:lstStyle/>
          <a:p>
            <a:pPr marL="0" indent="0">
              <a:buNone/>
            </a:pPr>
            <a:r>
              <a:rPr lang="en-US" sz="1800" dirty="0"/>
              <a:t>Twelve Type I absorber blocks for Sector 0 in the lab at BNL. The dots on each block are small reflectors that are used to provide reference points for a 3D scanner that is used to scan the blocks and measure their shape. </a:t>
            </a:r>
          </a:p>
          <a:p>
            <a:pPr marL="0" indent="0">
              <a:buNone/>
            </a:pPr>
            <a:endParaRPr lang="en-US" sz="1600" dirty="0"/>
          </a:p>
        </p:txBody>
      </p:sp>
      <p:sp>
        <p:nvSpPr>
          <p:cNvPr id="4" name="Date Placeholder 3"/>
          <p:cNvSpPr>
            <a:spLocks noGrp="1"/>
          </p:cNvSpPr>
          <p:nvPr>
            <p:ph type="dt" sz="half" idx="10"/>
          </p:nvPr>
        </p:nvSpPr>
        <p:spPr/>
        <p:txBody>
          <a:bodyPr/>
          <a:lstStyle/>
          <a:p>
            <a:pPr>
              <a:defRPr/>
            </a:pPr>
            <a:r>
              <a:rPr lang="en-US" altLang="en-US" dirty="0" smtClean="0"/>
              <a:t>10/24/2018</a:t>
            </a:r>
            <a:endParaRPr lang="en-US" altLang="en-US" dirty="0"/>
          </a:p>
        </p:txBody>
      </p:sp>
      <p:sp>
        <p:nvSpPr>
          <p:cNvPr id="5" name="Footer Placeholder 4"/>
          <p:cNvSpPr>
            <a:spLocks noGrp="1"/>
          </p:cNvSpPr>
          <p:nvPr>
            <p:ph type="ftr" sz="quarter" idx="11"/>
          </p:nvPr>
        </p:nvSpPr>
        <p:spPr/>
        <p:txBody>
          <a:bodyPr/>
          <a:lstStyle/>
          <a:p>
            <a:pPr>
              <a:defRPr/>
            </a:pPr>
            <a:r>
              <a:rPr lang="en-US" dirty="0" smtClean="0"/>
              <a:t>DOE Meeting</a:t>
            </a:r>
            <a:endParaRPr lang="en-US" dirty="0"/>
          </a:p>
        </p:txBody>
      </p:sp>
      <p:sp>
        <p:nvSpPr>
          <p:cNvPr id="6" name="Slide Number Placeholder 5"/>
          <p:cNvSpPr>
            <a:spLocks noGrp="1"/>
          </p:cNvSpPr>
          <p:nvPr>
            <p:ph type="sldNum" sz="quarter" idx="12"/>
          </p:nvPr>
        </p:nvSpPr>
        <p:spPr/>
        <p:txBody>
          <a:bodyPr/>
          <a:lstStyle/>
          <a:p>
            <a:fld id="{4B932B3A-BA38-40C7-ADEE-2A1902CEB265}" type="slidenum">
              <a:rPr lang="en-US" altLang="en-US" smtClean="0"/>
              <a:pPr/>
              <a:t>16</a:t>
            </a:fld>
            <a:endParaRPr lang="en-US" altLang="en-US" dirty="0"/>
          </a:p>
        </p:txBody>
      </p:sp>
      <p:pic>
        <p:nvPicPr>
          <p:cNvPr id="7" name="Picture 6">
            <a:extLst>
              <a:ext uri="{FF2B5EF4-FFF2-40B4-BE49-F238E27FC236}">
                <a16:creationId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6="http://schemas.microsoft.com/office/drawing/2014/main" xmlns:w16se="http://schemas.microsoft.com/office/word/2015/wordml/symex" xmlns:w16cid="http://schemas.microsoft.com/office/word/2016/wordml/cid" xmlns:w15="http://schemas.microsoft.com/office/word/2012/wordml" xmlns:w="http://schemas.openxmlformats.org/wordprocessingml/2006/main" xmlns:w10="urn:schemas-microsoft-com:office:word" xmlns:v="urn:schemas-microsoft-com:vml" xmlns:o="urn:schemas-microsoft-com:office:office" xmlns:am3d="http://schemas.microsoft.com/office/drawing/2017/model3d" xmlns:aink="http://schemas.microsoft.com/office/drawing/2016/ink"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 xmlns:lc="http://schemas.openxmlformats.org/drawingml/2006/lockedCanvas" id="{F215CD6E-F7FE-49BE-87D4-ED9BB761F53D}"/>
              </a:ext>
            </a:extLst>
          </p:cNvPr>
          <p:cNvPicPr/>
          <p:nvPr/>
        </p:nvPicPr>
        <p:blipFill rotWithShape="1">
          <a:blip r:embed="rId2"/>
          <a:srcRect l="681" t="20179"/>
          <a:stretch/>
        </p:blipFill>
        <p:spPr>
          <a:xfrm>
            <a:off x="228600" y="742950"/>
            <a:ext cx="5638800" cy="1371600"/>
          </a:xfrm>
          <a:prstGeom prst="rect">
            <a:avLst/>
          </a:prstGeom>
        </p:spPr>
      </p:pic>
      <p:grpSp>
        <p:nvGrpSpPr>
          <p:cNvPr id="10" name="Group 9"/>
          <p:cNvGrpSpPr/>
          <p:nvPr/>
        </p:nvGrpSpPr>
        <p:grpSpPr>
          <a:xfrm>
            <a:off x="4953000" y="3455505"/>
            <a:ext cx="4003675" cy="1684655"/>
            <a:chOff x="4114800" y="2800350"/>
            <a:chExt cx="4841875" cy="2065655"/>
          </a:xfrm>
        </p:grpSpPr>
        <p:pic>
          <p:nvPicPr>
            <p:cNvPr id="8" name="Picture 7">
              <a:extLst>
                <a:ext uri="{FF2B5EF4-FFF2-40B4-BE49-F238E27FC236}">
                  <a16:creationId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6="http://schemas.microsoft.com/office/drawing/2014/main" xmlns:w16se="http://schemas.microsoft.com/office/word/2015/wordml/symex" xmlns:w16cid="http://schemas.microsoft.com/office/word/2016/wordml/cid" xmlns:w15="http://schemas.microsoft.com/office/word/2012/wordml" xmlns:w="http://schemas.openxmlformats.org/wordprocessingml/2006/main" xmlns:w10="urn:schemas-microsoft-com:office:word" xmlns:v="urn:schemas-microsoft-com:vml" xmlns:o="urn:schemas-microsoft-com:office:office" xmlns:am3d="http://schemas.microsoft.com/office/drawing/2017/model3d" xmlns:aink="http://schemas.microsoft.com/office/drawing/2016/ink"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 xmlns:lc="http://schemas.openxmlformats.org/drawingml/2006/lockedCanvas" id="{2C4463E2-3441-428D-BCAF-14E3A5E8E829}"/>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4114800" y="2800350"/>
              <a:ext cx="2276475" cy="2057400"/>
            </a:xfrm>
            <a:prstGeom prst="rect">
              <a:avLst/>
            </a:prstGeom>
          </p:spPr>
        </p:pic>
        <p:pic>
          <p:nvPicPr>
            <p:cNvPr id="9" name="Picture 8">
              <a:extLst>
                <a:ext uri="{FF2B5EF4-FFF2-40B4-BE49-F238E27FC236}">
                  <a16:creationId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6="http://schemas.microsoft.com/office/drawing/2014/main" xmlns:w16se="http://schemas.microsoft.com/office/word/2015/wordml/symex" xmlns:w16cid="http://schemas.microsoft.com/office/word/2016/wordml/cid" xmlns:w15="http://schemas.microsoft.com/office/word/2012/wordml" xmlns:w="http://schemas.openxmlformats.org/wordprocessingml/2006/main" xmlns:w10="urn:schemas-microsoft-com:office:word" xmlns:v="urn:schemas-microsoft-com:vml" xmlns:o="urn:schemas-microsoft-com:office:office" xmlns:am3d="http://schemas.microsoft.com/office/drawing/2017/model3d" xmlns:aink="http://schemas.microsoft.com/office/drawing/2016/ink"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 xmlns:lc="http://schemas.openxmlformats.org/drawingml/2006/lockedCanvas" id="{6BBAE784-55AE-4A54-87D0-7DA03897C7F6}"/>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6790055" y="2808605"/>
              <a:ext cx="2166620" cy="2057400"/>
            </a:xfrm>
            <a:prstGeom prst="rect">
              <a:avLst/>
            </a:prstGeom>
          </p:spPr>
        </p:pic>
      </p:grpSp>
      <p:sp>
        <p:nvSpPr>
          <p:cNvPr id="11" name="TextBox 10"/>
          <p:cNvSpPr txBox="1"/>
          <p:nvPr/>
        </p:nvSpPr>
        <p:spPr>
          <a:xfrm>
            <a:off x="609600" y="3486150"/>
            <a:ext cx="3962400" cy="1477328"/>
          </a:xfrm>
          <a:prstGeom prst="rect">
            <a:avLst/>
          </a:prstGeom>
          <a:noFill/>
        </p:spPr>
        <p:txBody>
          <a:bodyPr wrap="square" rtlCol="0">
            <a:spAutoFit/>
          </a:bodyPr>
          <a:lstStyle/>
          <a:p>
            <a:r>
              <a:rPr lang="en-US" dirty="0"/>
              <a:t>Fiber readout end for two of the twelve Type I absorber blocks received at BNL. The block on the left has no missing fibers while the block on the right has ~ 30 missing fibers. </a:t>
            </a:r>
          </a:p>
        </p:txBody>
      </p:sp>
      <p:cxnSp>
        <p:nvCxnSpPr>
          <p:cNvPr id="13" name="Straight Connector 12"/>
          <p:cNvCxnSpPr/>
          <p:nvPr/>
        </p:nvCxnSpPr>
        <p:spPr>
          <a:xfrm flipV="1">
            <a:off x="228600" y="3105150"/>
            <a:ext cx="8763000" cy="76200"/>
          </a:xfrm>
          <a:prstGeom prst="line">
            <a:avLst/>
          </a:prstGeom>
          <a:ln w="38100" cmpd="sng">
            <a:solidFill>
              <a:srgbClr val="0099FF"/>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277571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546497"/>
          </a:xfrm>
        </p:spPr>
        <p:txBody>
          <a:bodyPr/>
          <a:lstStyle/>
          <a:p>
            <a:r>
              <a:rPr lang="en-US" sz="4000" dirty="0" smtClean="0"/>
              <a:t>Technical Progress on HCal</a:t>
            </a:r>
            <a:endParaRPr lang="en-US" sz="4000" dirty="0"/>
          </a:p>
        </p:txBody>
      </p:sp>
      <p:sp>
        <p:nvSpPr>
          <p:cNvPr id="3" name="Content Placeholder 2"/>
          <p:cNvSpPr>
            <a:spLocks noGrp="1"/>
          </p:cNvSpPr>
          <p:nvPr>
            <p:ph idx="1"/>
          </p:nvPr>
        </p:nvSpPr>
        <p:spPr>
          <a:xfrm>
            <a:off x="6446402" y="819150"/>
            <a:ext cx="2662468" cy="2861076"/>
          </a:xfrm>
        </p:spPr>
        <p:txBody>
          <a:bodyPr/>
          <a:lstStyle/>
          <a:p>
            <a:pPr marL="0" indent="0">
              <a:buNone/>
            </a:pPr>
            <a:r>
              <a:rPr lang="en-US" sz="2000" dirty="0"/>
              <a:t>Assembly test procedure for the outer HCAL sectors using the go/no-go cradle. One sector will be fit into the cradle, with additional sectors being test fit to the first sector using the “</a:t>
            </a:r>
            <a:r>
              <a:rPr lang="en-US" sz="2000" dirty="0" err="1"/>
              <a:t>dogbones</a:t>
            </a:r>
            <a:r>
              <a:rPr lang="en-US" sz="2000" dirty="0"/>
              <a:t>” and pucks. </a:t>
            </a:r>
            <a:endParaRPr lang="en-US" sz="2000" i="1" dirty="0"/>
          </a:p>
          <a:p>
            <a:pPr marL="0" indent="0">
              <a:buNone/>
            </a:pPr>
            <a:endParaRPr lang="en-US" sz="1600" dirty="0"/>
          </a:p>
        </p:txBody>
      </p:sp>
      <p:sp>
        <p:nvSpPr>
          <p:cNvPr id="4" name="Date Placeholder 3"/>
          <p:cNvSpPr>
            <a:spLocks noGrp="1"/>
          </p:cNvSpPr>
          <p:nvPr>
            <p:ph type="dt" sz="half" idx="10"/>
          </p:nvPr>
        </p:nvSpPr>
        <p:spPr/>
        <p:txBody>
          <a:bodyPr/>
          <a:lstStyle/>
          <a:p>
            <a:pPr>
              <a:defRPr/>
            </a:pPr>
            <a:r>
              <a:rPr lang="en-US" altLang="en-US" smtClean="0"/>
              <a:t>10/24/2018</a:t>
            </a:r>
            <a:endParaRPr lang="en-US" altLang="en-US" dirty="0"/>
          </a:p>
        </p:txBody>
      </p:sp>
      <p:sp>
        <p:nvSpPr>
          <p:cNvPr id="5" name="Footer Placeholder 4"/>
          <p:cNvSpPr>
            <a:spLocks noGrp="1"/>
          </p:cNvSpPr>
          <p:nvPr>
            <p:ph type="ftr" sz="quarter" idx="11"/>
          </p:nvPr>
        </p:nvSpPr>
        <p:spPr/>
        <p:txBody>
          <a:bodyPr/>
          <a:lstStyle/>
          <a:p>
            <a:pPr>
              <a:defRPr/>
            </a:pPr>
            <a:r>
              <a:rPr lang="en-US" smtClean="0"/>
              <a:t>DOE Meeting</a:t>
            </a:r>
            <a:endParaRPr lang="en-US" dirty="0"/>
          </a:p>
        </p:txBody>
      </p:sp>
      <p:sp>
        <p:nvSpPr>
          <p:cNvPr id="6" name="Slide Number Placeholder 5"/>
          <p:cNvSpPr>
            <a:spLocks noGrp="1"/>
          </p:cNvSpPr>
          <p:nvPr>
            <p:ph type="sldNum" sz="quarter" idx="12"/>
          </p:nvPr>
        </p:nvSpPr>
        <p:spPr/>
        <p:txBody>
          <a:bodyPr/>
          <a:lstStyle/>
          <a:p>
            <a:fld id="{4B932B3A-BA38-40C7-ADEE-2A1902CEB265}" type="slidenum">
              <a:rPr lang="en-US" altLang="en-US" smtClean="0"/>
              <a:pPr/>
              <a:t>17</a:t>
            </a:fld>
            <a:endParaRPr lang="en-US" altLang="en-US" dirty="0"/>
          </a:p>
        </p:txBody>
      </p:sp>
      <p:pic>
        <p:nvPicPr>
          <p:cNvPr id="7" name="Picture 6"/>
          <p:cNvPicPr/>
          <p:nvPr/>
        </p:nvPicPr>
        <p:blipFill>
          <a:blip r:embed="rId2" cstate="print">
            <a:extLst>
              <a:ext uri="{28A0092B-C50C-407E-A947-70E740481C1C}">
                <a14:useLocalDpi xmlns:a14="http://schemas.microsoft.com/office/drawing/2010/main" val="0"/>
              </a:ext>
            </a:extLst>
          </a:blip>
          <a:stretch>
            <a:fillRect/>
          </a:stretch>
        </p:blipFill>
        <p:spPr>
          <a:xfrm>
            <a:off x="228600" y="819150"/>
            <a:ext cx="6172200" cy="4114800"/>
          </a:xfrm>
          <a:prstGeom prst="rect">
            <a:avLst/>
          </a:prstGeom>
        </p:spPr>
      </p:pic>
    </p:spTree>
    <p:extLst>
      <p:ext uri="{BB962C8B-B14F-4D97-AF65-F5344CB8AC3E}">
        <p14:creationId xmlns:p14="http://schemas.microsoft.com/office/powerpoint/2010/main" val="38858349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3935"/>
            <a:ext cx="8229600" cy="546497"/>
          </a:xfrm>
        </p:spPr>
        <p:txBody>
          <a:bodyPr/>
          <a:lstStyle/>
          <a:p>
            <a:r>
              <a:rPr lang="en-US" dirty="0" smtClean="0"/>
              <a:t>T</a:t>
            </a:r>
            <a:r>
              <a:rPr lang="en-US" sz="4000" dirty="0" smtClean="0"/>
              <a:t>echnical Progress on DAQ/Trigger</a:t>
            </a:r>
            <a:endParaRPr lang="en-US" sz="4000" dirty="0"/>
          </a:p>
        </p:txBody>
      </p:sp>
      <p:sp>
        <p:nvSpPr>
          <p:cNvPr id="3" name="Content Placeholder 2"/>
          <p:cNvSpPr>
            <a:spLocks noGrp="1"/>
          </p:cNvSpPr>
          <p:nvPr>
            <p:ph idx="1"/>
          </p:nvPr>
        </p:nvSpPr>
        <p:spPr>
          <a:xfrm>
            <a:off x="76200" y="742950"/>
            <a:ext cx="5638800" cy="1447800"/>
          </a:xfrm>
          <a:ln>
            <a:solidFill>
              <a:srgbClr val="0099FF"/>
            </a:solidFill>
          </a:ln>
        </p:spPr>
        <p:txBody>
          <a:bodyPr/>
          <a:lstStyle/>
          <a:p>
            <a:pPr marL="0" indent="0">
              <a:buNone/>
            </a:pPr>
            <a:r>
              <a:rPr lang="en-US" sz="1600" dirty="0"/>
              <a:t>For the first time, we combined a version of the Global Level-1 trigger (“GL1”) with the “Global Timing Module” (GTM). T</a:t>
            </a:r>
            <a:r>
              <a:rPr lang="en-US" sz="1600" dirty="0" smtClean="0"/>
              <a:t>he </a:t>
            </a:r>
            <a:r>
              <a:rPr lang="en-US" sz="1600" dirty="0"/>
              <a:t>GL1 will determine whether or not the data from a given beam-beam crossing in RHIC will be accepted by the data acquisition, while the GTM handles the detector system-specific details. </a:t>
            </a:r>
            <a:r>
              <a:rPr lang="en-US" sz="1600" dirty="0" smtClean="0"/>
              <a:t> </a:t>
            </a:r>
            <a:endParaRPr lang="en-US" sz="1600" dirty="0"/>
          </a:p>
          <a:p>
            <a:pPr marL="0" indent="0">
              <a:buNone/>
            </a:pPr>
            <a:endParaRPr lang="en-US" sz="1200" dirty="0"/>
          </a:p>
        </p:txBody>
      </p:sp>
      <p:sp>
        <p:nvSpPr>
          <p:cNvPr id="4" name="Date Placeholder 3"/>
          <p:cNvSpPr>
            <a:spLocks noGrp="1"/>
          </p:cNvSpPr>
          <p:nvPr>
            <p:ph type="dt" sz="half" idx="10"/>
          </p:nvPr>
        </p:nvSpPr>
        <p:spPr/>
        <p:txBody>
          <a:bodyPr/>
          <a:lstStyle/>
          <a:p>
            <a:pPr>
              <a:defRPr/>
            </a:pPr>
            <a:r>
              <a:rPr lang="en-US" altLang="en-US" smtClean="0"/>
              <a:t>10/24/2018</a:t>
            </a:r>
            <a:endParaRPr lang="en-US" altLang="en-US" dirty="0"/>
          </a:p>
        </p:txBody>
      </p:sp>
      <p:sp>
        <p:nvSpPr>
          <p:cNvPr id="5" name="Footer Placeholder 4"/>
          <p:cNvSpPr>
            <a:spLocks noGrp="1"/>
          </p:cNvSpPr>
          <p:nvPr>
            <p:ph type="ftr" sz="quarter" idx="11"/>
          </p:nvPr>
        </p:nvSpPr>
        <p:spPr/>
        <p:txBody>
          <a:bodyPr/>
          <a:lstStyle/>
          <a:p>
            <a:pPr>
              <a:defRPr/>
            </a:pPr>
            <a:r>
              <a:rPr lang="en-US" smtClean="0"/>
              <a:t>DOE Meeting</a:t>
            </a:r>
            <a:endParaRPr lang="en-US" dirty="0"/>
          </a:p>
        </p:txBody>
      </p:sp>
      <p:sp>
        <p:nvSpPr>
          <p:cNvPr id="6" name="Slide Number Placeholder 5"/>
          <p:cNvSpPr>
            <a:spLocks noGrp="1"/>
          </p:cNvSpPr>
          <p:nvPr>
            <p:ph type="sldNum" sz="quarter" idx="12"/>
          </p:nvPr>
        </p:nvSpPr>
        <p:spPr/>
        <p:txBody>
          <a:bodyPr/>
          <a:lstStyle/>
          <a:p>
            <a:fld id="{4B932B3A-BA38-40C7-ADEE-2A1902CEB265}" type="slidenum">
              <a:rPr lang="en-US" altLang="en-US" smtClean="0"/>
              <a:pPr/>
              <a:t>18</a:t>
            </a:fld>
            <a:endParaRPr lang="en-US" altLang="en-US" dirty="0"/>
          </a:p>
        </p:txBody>
      </p:sp>
      <p:pic>
        <p:nvPicPr>
          <p:cNvPr id="7" name="Picture 6"/>
          <p:cNvPicPr/>
          <p:nvPr/>
        </p:nvPicPr>
        <p:blipFill rotWithShape="1">
          <a:blip r:embed="rId2"/>
          <a:srcRect l="1281" t="37058" r="37276" b="9869"/>
          <a:stretch/>
        </p:blipFill>
        <p:spPr bwMode="auto">
          <a:xfrm>
            <a:off x="152400" y="2266950"/>
            <a:ext cx="5486400" cy="2692400"/>
          </a:xfrm>
          <a:prstGeom prst="rect">
            <a:avLst/>
          </a:prstGeom>
          <a:ln>
            <a:noFill/>
          </a:ln>
          <a:extLst>
            <a:ext uri="{53640926-AAD7-44d8-BBD7-CCE9431645EC}">
              <a14:shadowObscured xmlns:a14="http://schemas.microsoft.com/office/drawing/2010/main"/>
            </a:ext>
          </a:extLst>
        </p:spPr>
      </p:pic>
      <p:sp>
        <p:nvSpPr>
          <p:cNvPr id="8" name="TextBox 7"/>
          <p:cNvSpPr txBox="1"/>
          <p:nvPr/>
        </p:nvSpPr>
        <p:spPr>
          <a:xfrm>
            <a:off x="5943600" y="1504950"/>
            <a:ext cx="2971799" cy="3139321"/>
          </a:xfrm>
          <a:prstGeom prst="rect">
            <a:avLst/>
          </a:prstGeom>
          <a:noFill/>
        </p:spPr>
        <p:txBody>
          <a:bodyPr wrap="square" rtlCol="0">
            <a:spAutoFit/>
          </a:bodyPr>
          <a:lstStyle/>
          <a:p>
            <a:r>
              <a:rPr lang="en-US" dirty="0"/>
              <a:t>We have procured the first 3 boards of the </a:t>
            </a:r>
            <a:r>
              <a:rPr lang="en-US" dirty="0" smtClean="0"/>
              <a:t>GL1 </a:t>
            </a:r>
            <a:r>
              <a:rPr lang="en-US" dirty="0"/>
              <a:t>and GTM hardware. Those boards, featuring a powerful Xilinx </a:t>
            </a:r>
            <a:r>
              <a:rPr lang="en-US" dirty="0" err="1"/>
              <a:t>Zynq</a:t>
            </a:r>
            <a:r>
              <a:rPr lang="en-US" dirty="0"/>
              <a:t> </a:t>
            </a:r>
            <a:r>
              <a:rPr lang="en-US" dirty="0" smtClean="0"/>
              <a:t>FPGA. The </a:t>
            </a:r>
            <a:r>
              <a:rPr lang="en-US" dirty="0"/>
              <a:t>prototype versions of both firmware implementations have been tested and appear to be working according to the specifications.  </a:t>
            </a:r>
          </a:p>
          <a:p>
            <a:endParaRPr lang="en-US" dirty="0"/>
          </a:p>
        </p:txBody>
      </p:sp>
    </p:spTree>
    <p:extLst>
      <p:ext uri="{BB962C8B-B14F-4D97-AF65-F5344CB8AC3E}">
        <p14:creationId xmlns:p14="http://schemas.microsoft.com/office/powerpoint/2010/main" val="330827944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60" y="0"/>
            <a:ext cx="8229600" cy="546497"/>
          </a:xfrm>
        </p:spPr>
        <p:txBody>
          <a:bodyPr/>
          <a:lstStyle/>
          <a:p>
            <a:r>
              <a:rPr lang="en-US" sz="4000" dirty="0" smtClean="0"/>
              <a:t>PPMP  Commonality with the PPEP</a:t>
            </a:r>
            <a:endParaRPr lang="en-US" sz="4000" dirty="0"/>
          </a:p>
        </p:txBody>
      </p:sp>
      <p:sp>
        <p:nvSpPr>
          <p:cNvPr id="3" name="Content Placeholder 2"/>
          <p:cNvSpPr>
            <a:spLocks noGrp="1"/>
          </p:cNvSpPr>
          <p:nvPr>
            <p:ph idx="1"/>
          </p:nvPr>
        </p:nvSpPr>
        <p:spPr>
          <a:xfrm>
            <a:off x="76200" y="666750"/>
            <a:ext cx="9067800" cy="4267200"/>
          </a:xfrm>
        </p:spPr>
        <p:txBody>
          <a:bodyPr/>
          <a:lstStyle/>
          <a:p>
            <a:pPr marL="0" indent="0">
              <a:buNone/>
            </a:pPr>
            <a:r>
              <a:rPr lang="en-US" sz="1800" b="1" dirty="0" smtClean="0"/>
              <a:t>The following information in the draft PPMP is unchanged from the approved PPEP:</a:t>
            </a:r>
          </a:p>
          <a:p>
            <a:r>
              <a:rPr lang="en-US" sz="1600" dirty="0" smtClean="0"/>
              <a:t>Preliminary Project baseline scope</a:t>
            </a:r>
          </a:p>
          <a:p>
            <a:r>
              <a:rPr lang="en-US" sz="1600" dirty="0" smtClean="0"/>
              <a:t>Threshold KPP’s, Objective KPP’s and UPP’s</a:t>
            </a:r>
          </a:p>
          <a:p>
            <a:r>
              <a:rPr lang="en-US" sz="1600" dirty="0" smtClean="0"/>
              <a:t>The Total Project Cost by WBS</a:t>
            </a:r>
          </a:p>
          <a:p>
            <a:r>
              <a:rPr lang="en-US" sz="1600" dirty="0" smtClean="0"/>
              <a:t>The Critical path</a:t>
            </a:r>
          </a:p>
          <a:p>
            <a:r>
              <a:rPr lang="en-US" sz="1600" dirty="0" smtClean="0"/>
              <a:t>The Level 2 Project Milestones</a:t>
            </a:r>
          </a:p>
          <a:p>
            <a:r>
              <a:rPr lang="en-US" sz="1600" dirty="0" smtClean="0"/>
              <a:t>The L2 and L3 Work Breakdown Structure </a:t>
            </a:r>
          </a:p>
          <a:p>
            <a:r>
              <a:rPr lang="en-US" sz="1600" dirty="0" smtClean="0"/>
              <a:t>The WBS Dictionary</a:t>
            </a:r>
          </a:p>
          <a:p>
            <a:r>
              <a:rPr lang="en-US" sz="1600" dirty="0" smtClean="0"/>
              <a:t>Preliminary Funding Profile</a:t>
            </a:r>
          </a:p>
          <a:p>
            <a:r>
              <a:rPr lang="en-US" sz="1600" dirty="0" smtClean="0"/>
              <a:t>Life Cycle Costs</a:t>
            </a:r>
          </a:p>
          <a:p>
            <a:r>
              <a:rPr lang="en-US" sz="1600" dirty="0" smtClean="0"/>
              <a:t>Responsibility Description of the Management team: Project Director, Project Manager, Project Scientist, Resource Coordinator, Project Engineer, Chief Mech Eng, Project Controls</a:t>
            </a:r>
          </a:p>
          <a:p>
            <a:r>
              <a:rPr lang="en-US" sz="1600" dirty="0" smtClean="0"/>
              <a:t>ES&amp;H and QA</a:t>
            </a:r>
          </a:p>
          <a:p>
            <a:r>
              <a:rPr lang="en-US" sz="1600" dirty="0" smtClean="0"/>
              <a:t>Transition to Operations and  Project Close Out</a:t>
            </a:r>
          </a:p>
          <a:p>
            <a:endParaRPr lang="en-US" sz="1600" dirty="0"/>
          </a:p>
        </p:txBody>
      </p:sp>
      <p:sp>
        <p:nvSpPr>
          <p:cNvPr id="4" name="Date Placeholder 3"/>
          <p:cNvSpPr>
            <a:spLocks noGrp="1"/>
          </p:cNvSpPr>
          <p:nvPr>
            <p:ph type="dt" sz="half" idx="10"/>
          </p:nvPr>
        </p:nvSpPr>
        <p:spPr/>
        <p:txBody>
          <a:bodyPr/>
          <a:lstStyle/>
          <a:p>
            <a:pPr>
              <a:defRPr/>
            </a:pPr>
            <a:r>
              <a:rPr lang="en-US" altLang="en-US" dirty="0" smtClean="0"/>
              <a:t>10/24/2018</a:t>
            </a:r>
            <a:endParaRPr lang="en-US" altLang="en-US" dirty="0"/>
          </a:p>
        </p:txBody>
      </p:sp>
      <p:sp>
        <p:nvSpPr>
          <p:cNvPr id="5" name="Footer Placeholder 4"/>
          <p:cNvSpPr>
            <a:spLocks noGrp="1"/>
          </p:cNvSpPr>
          <p:nvPr>
            <p:ph type="ftr" sz="quarter" idx="11"/>
          </p:nvPr>
        </p:nvSpPr>
        <p:spPr/>
        <p:txBody>
          <a:bodyPr/>
          <a:lstStyle/>
          <a:p>
            <a:pPr>
              <a:defRPr/>
            </a:pPr>
            <a:r>
              <a:rPr lang="en-US" dirty="0" smtClean="0"/>
              <a:t>DOE Meeting</a:t>
            </a:r>
            <a:endParaRPr lang="en-US" dirty="0"/>
          </a:p>
        </p:txBody>
      </p:sp>
      <p:sp>
        <p:nvSpPr>
          <p:cNvPr id="6" name="Slide Number Placeholder 5"/>
          <p:cNvSpPr>
            <a:spLocks noGrp="1"/>
          </p:cNvSpPr>
          <p:nvPr>
            <p:ph type="sldNum" sz="quarter" idx="12"/>
          </p:nvPr>
        </p:nvSpPr>
        <p:spPr/>
        <p:txBody>
          <a:bodyPr/>
          <a:lstStyle/>
          <a:p>
            <a:fld id="{4B932B3A-BA38-40C7-ADEE-2A1902CEB265}" type="slidenum">
              <a:rPr lang="en-US" altLang="en-US" smtClean="0"/>
              <a:pPr/>
              <a:t>2</a:t>
            </a:fld>
            <a:endParaRPr lang="en-US" altLang="en-US" dirty="0"/>
          </a:p>
        </p:txBody>
      </p:sp>
    </p:spTree>
    <p:extLst>
      <p:ext uri="{BB962C8B-B14F-4D97-AF65-F5344CB8AC3E}">
        <p14:creationId xmlns:p14="http://schemas.microsoft.com/office/powerpoint/2010/main" val="9057242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 y="26670"/>
            <a:ext cx="8229600" cy="546497"/>
          </a:xfrm>
        </p:spPr>
        <p:txBody>
          <a:bodyPr/>
          <a:lstStyle/>
          <a:p>
            <a:r>
              <a:rPr lang="en-US" sz="4000" dirty="0" smtClean="0"/>
              <a:t>PPMP  Differences from the PPEP</a:t>
            </a:r>
            <a:endParaRPr lang="en-US" sz="4000" dirty="0"/>
          </a:p>
        </p:txBody>
      </p:sp>
      <p:sp>
        <p:nvSpPr>
          <p:cNvPr id="3" name="Content Placeholder 2"/>
          <p:cNvSpPr>
            <a:spLocks noGrp="1"/>
          </p:cNvSpPr>
          <p:nvPr>
            <p:ph idx="1"/>
          </p:nvPr>
        </p:nvSpPr>
        <p:spPr>
          <a:xfrm>
            <a:off x="152400" y="666750"/>
            <a:ext cx="8534400" cy="3927876"/>
          </a:xfrm>
        </p:spPr>
        <p:txBody>
          <a:bodyPr/>
          <a:lstStyle/>
          <a:p>
            <a:pPr marL="0" indent="0">
              <a:buNone/>
            </a:pPr>
            <a:r>
              <a:rPr lang="en-US" sz="1800" dirty="0" smtClean="0"/>
              <a:t>The following information or section in the draft PPMP is different than in the PPEP</a:t>
            </a:r>
          </a:p>
          <a:p>
            <a:r>
              <a:rPr lang="en-US" sz="1800" dirty="0" smtClean="0"/>
              <a:t>The Level 1 MIE Milestone table</a:t>
            </a:r>
          </a:p>
          <a:p>
            <a:r>
              <a:rPr lang="en-US" sz="1800" dirty="0" smtClean="0"/>
              <a:t>Tailoring strategy</a:t>
            </a:r>
          </a:p>
          <a:p>
            <a:r>
              <a:rPr lang="en-US" sz="1800" dirty="0" smtClean="0"/>
              <a:t>Org chart</a:t>
            </a:r>
          </a:p>
          <a:p>
            <a:r>
              <a:rPr lang="en-US" sz="1800" dirty="0" smtClean="0"/>
              <a:t>Description of Job responsibilities of DOE, the FPM, the BHSO Manager (new), BNL Lab Director, BNL ALD and BNL Director of OPPO for Detector Projects</a:t>
            </a:r>
          </a:p>
          <a:p>
            <a:r>
              <a:rPr lang="en-US" sz="1800" dirty="0" smtClean="0"/>
              <a:t>The Baseline Change Control Process and the BCC thresholds and Authorities</a:t>
            </a:r>
          </a:p>
          <a:p>
            <a:r>
              <a:rPr lang="en-US" sz="1800" dirty="0" smtClean="0"/>
              <a:t>Project Reporting</a:t>
            </a:r>
          </a:p>
          <a:p>
            <a:r>
              <a:rPr lang="en-US" sz="1800" dirty="0" smtClean="0"/>
              <a:t>EVMS implementation</a:t>
            </a:r>
          </a:p>
          <a:p>
            <a:r>
              <a:rPr lang="en-US" sz="1800" dirty="0" smtClean="0"/>
              <a:t>Project Reviews</a:t>
            </a:r>
            <a:endParaRPr lang="en-US" sz="1800" dirty="0"/>
          </a:p>
        </p:txBody>
      </p:sp>
      <p:sp>
        <p:nvSpPr>
          <p:cNvPr id="4" name="Date Placeholder 3"/>
          <p:cNvSpPr>
            <a:spLocks noGrp="1"/>
          </p:cNvSpPr>
          <p:nvPr>
            <p:ph type="dt" sz="half" idx="10"/>
          </p:nvPr>
        </p:nvSpPr>
        <p:spPr/>
        <p:txBody>
          <a:bodyPr/>
          <a:lstStyle/>
          <a:p>
            <a:pPr>
              <a:defRPr/>
            </a:pPr>
            <a:r>
              <a:rPr lang="en-US" altLang="en-US" dirty="0" smtClean="0"/>
              <a:t>10/24/2018</a:t>
            </a:r>
            <a:endParaRPr lang="en-US" altLang="en-US" dirty="0"/>
          </a:p>
        </p:txBody>
      </p:sp>
      <p:sp>
        <p:nvSpPr>
          <p:cNvPr id="5" name="Footer Placeholder 4"/>
          <p:cNvSpPr>
            <a:spLocks noGrp="1"/>
          </p:cNvSpPr>
          <p:nvPr>
            <p:ph type="ftr" sz="quarter" idx="11"/>
          </p:nvPr>
        </p:nvSpPr>
        <p:spPr/>
        <p:txBody>
          <a:bodyPr/>
          <a:lstStyle/>
          <a:p>
            <a:pPr>
              <a:defRPr/>
            </a:pPr>
            <a:r>
              <a:rPr lang="en-US" dirty="0" smtClean="0"/>
              <a:t>DOE Meeting</a:t>
            </a:r>
            <a:endParaRPr lang="en-US" dirty="0"/>
          </a:p>
        </p:txBody>
      </p:sp>
      <p:sp>
        <p:nvSpPr>
          <p:cNvPr id="6" name="Slide Number Placeholder 5"/>
          <p:cNvSpPr>
            <a:spLocks noGrp="1"/>
          </p:cNvSpPr>
          <p:nvPr>
            <p:ph type="sldNum" sz="quarter" idx="12"/>
          </p:nvPr>
        </p:nvSpPr>
        <p:spPr/>
        <p:txBody>
          <a:bodyPr/>
          <a:lstStyle/>
          <a:p>
            <a:fld id="{4B932B3A-BA38-40C7-ADEE-2A1902CEB265}" type="slidenum">
              <a:rPr lang="en-US" altLang="en-US" smtClean="0"/>
              <a:pPr/>
              <a:t>3</a:t>
            </a:fld>
            <a:endParaRPr lang="en-US" altLang="en-US" dirty="0"/>
          </a:p>
        </p:txBody>
      </p:sp>
    </p:spTree>
    <p:extLst>
      <p:ext uri="{BB962C8B-B14F-4D97-AF65-F5344CB8AC3E}">
        <p14:creationId xmlns:p14="http://schemas.microsoft.com/office/powerpoint/2010/main" val="9057242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8229600" cy="546497"/>
          </a:xfrm>
        </p:spPr>
        <p:txBody>
          <a:bodyPr/>
          <a:lstStyle/>
          <a:p>
            <a:r>
              <a:rPr lang="en-US" dirty="0" smtClean="0"/>
              <a:t>PPMP Level 1 Milestones  </a:t>
            </a:r>
            <a:endParaRPr lang="en-US" dirty="0"/>
          </a:p>
        </p:txBody>
      </p:sp>
      <p:sp>
        <p:nvSpPr>
          <p:cNvPr id="4" name="Date Placeholder 3"/>
          <p:cNvSpPr>
            <a:spLocks noGrp="1"/>
          </p:cNvSpPr>
          <p:nvPr>
            <p:ph type="dt" sz="half" idx="10"/>
          </p:nvPr>
        </p:nvSpPr>
        <p:spPr/>
        <p:txBody>
          <a:bodyPr/>
          <a:lstStyle/>
          <a:p>
            <a:pPr>
              <a:defRPr/>
            </a:pPr>
            <a:r>
              <a:rPr lang="en-US" altLang="en-US" dirty="0" smtClean="0"/>
              <a:t>10/24/2018</a:t>
            </a:r>
            <a:endParaRPr lang="en-US" altLang="en-US" dirty="0"/>
          </a:p>
        </p:txBody>
      </p:sp>
      <p:sp>
        <p:nvSpPr>
          <p:cNvPr id="5" name="Footer Placeholder 4"/>
          <p:cNvSpPr>
            <a:spLocks noGrp="1"/>
          </p:cNvSpPr>
          <p:nvPr>
            <p:ph type="ftr" sz="quarter" idx="11"/>
          </p:nvPr>
        </p:nvSpPr>
        <p:spPr/>
        <p:txBody>
          <a:bodyPr/>
          <a:lstStyle/>
          <a:p>
            <a:pPr>
              <a:defRPr/>
            </a:pPr>
            <a:r>
              <a:rPr lang="en-US" dirty="0" smtClean="0"/>
              <a:t>DOE Meeting</a:t>
            </a:r>
            <a:endParaRPr lang="en-US" dirty="0"/>
          </a:p>
        </p:txBody>
      </p:sp>
      <p:sp>
        <p:nvSpPr>
          <p:cNvPr id="6" name="Slide Number Placeholder 5"/>
          <p:cNvSpPr>
            <a:spLocks noGrp="1"/>
          </p:cNvSpPr>
          <p:nvPr>
            <p:ph type="sldNum" sz="quarter" idx="12"/>
          </p:nvPr>
        </p:nvSpPr>
        <p:spPr/>
        <p:txBody>
          <a:bodyPr/>
          <a:lstStyle/>
          <a:p>
            <a:fld id="{4B932B3A-BA38-40C7-ADEE-2A1902CEB265}" type="slidenum">
              <a:rPr lang="en-US" altLang="en-US" smtClean="0"/>
              <a:pPr/>
              <a:t>4</a:t>
            </a:fld>
            <a:endParaRPr lang="en-US" altLang="en-US"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7337" t="42894" r="16981" b="33972"/>
          <a:stretch/>
        </p:blipFill>
        <p:spPr bwMode="auto">
          <a:xfrm>
            <a:off x="838200" y="971550"/>
            <a:ext cx="6746240" cy="20713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914400" y="3486150"/>
            <a:ext cx="7115281" cy="369332"/>
          </a:xfrm>
          <a:prstGeom prst="rect">
            <a:avLst/>
          </a:prstGeom>
          <a:noFill/>
        </p:spPr>
        <p:txBody>
          <a:bodyPr wrap="none" rtlCol="0">
            <a:spAutoFit/>
          </a:bodyPr>
          <a:lstStyle/>
          <a:p>
            <a:r>
              <a:rPr lang="en-US" dirty="0" smtClean="0"/>
              <a:t>What where CD-2, CD-3, CD-4 become PD-2, PD-3 and Project Completion</a:t>
            </a:r>
            <a:endParaRPr lang="en-US" dirty="0"/>
          </a:p>
        </p:txBody>
      </p:sp>
    </p:spTree>
    <p:extLst>
      <p:ext uri="{BB962C8B-B14F-4D97-AF65-F5344CB8AC3E}">
        <p14:creationId xmlns:p14="http://schemas.microsoft.com/office/powerpoint/2010/main" val="9057242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 y="0"/>
            <a:ext cx="8229600" cy="546497"/>
          </a:xfrm>
        </p:spPr>
        <p:txBody>
          <a:bodyPr/>
          <a:lstStyle/>
          <a:p>
            <a:r>
              <a:rPr lang="en-US" dirty="0" smtClean="0"/>
              <a:t>PPMP Tailoring Strategy</a:t>
            </a:r>
            <a:endParaRPr lang="en-US" dirty="0"/>
          </a:p>
        </p:txBody>
      </p:sp>
      <p:sp>
        <p:nvSpPr>
          <p:cNvPr id="4" name="Date Placeholder 3"/>
          <p:cNvSpPr>
            <a:spLocks noGrp="1"/>
          </p:cNvSpPr>
          <p:nvPr>
            <p:ph type="dt" sz="half" idx="10"/>
          </p:nvPr>
        </p:nvSpPr>
        <p:spPr/>
        <p:txBody>
          <a:bodyPr/>
          <a:lstStyle/>
          <a:p>
            <a:pPr>
              <a:defRPr/>
            </a:pPr>
            <a:r>
              <a:rPr lang="en-US" altLang="en-US" dirty="0" smtClean="0"/>
              <a:t>10/24/2018</a:t>
            </a:r>
            <a:endParaRPr lang="en-US" altLang="en-US" dirty="0"/>
          </a:p>
        </p:txBody>
      </p:sp>
      <p:sp>
        <p:nvSpPr>
          <p:cNvPr id="5" name="Footer Placeholder 4"/>
          <p:cNvSpPr>
            <a:spLocks noGrp="1"/>
          </p:cNvSpPr>
          <p:nvPr>
            <p:ph type="ftr" sz="quarter" idx="11"/>
          </p:nvPr>
        </p:nvSpPr>
        <p:spPr/>
        <p:txBody>
          <a:bodyPr/>
          <a:lstStyle/>
          <a:p>
            <a:pPr>
              <a:defRPr/>
            </a:pPr>
            <a:r>
              <a:rPr lang="en-US" dirty="0" smtClean="0"/>
              <a:t>DOE Meeting</a:t>
            </a:r>
            <a:endParaRPr lang="en-US" dirty="0"/>
          </a:p>
        </p:txBody>
      </p:sp>
      <p:sp>
        <p:nvSpPr>
          <p:cNvPr id="6" name="Slide Number Placeholder 5"/>
          <p:cNvSpPr>
            <a:spLocks noGrp="1"/>
          </p:cNvSpPr>
          <p:nvPr>
            <p:ph type="sldNum" sz="quarter" idx="12"/>
          </p:nvPr>
        </p:nvSpPr>
        <p:spPr/>
        <p:txBody>
          <a:bodyPr/>
          <a:lstStyle/>
          <a:p>
            <a:fld id="{4B932B3A-BA38-40C7-ADEE-2A1902CEB265}" type="slidenum">
              <a:rPr lang="en-US" altLang="en-US" smtClean="0"/>
              <a:pPr/>
              <a:t>5</a:t>
            </a:fld>
            <a:endParaRPr lang="en-US" altLang="en-US"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7001" t="22809" r="15724" b="24653"/>
          <a:stretch/>
        </p:blipFill>
        <p:spPr bwMode="auto">
          <a:xfrm>
            <a:off x="2143760" y="666750"/>
            <a:ext cx="4495800" cy="304766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TextBox 6"/>
          <p:cNvSpPr txBox="1"/>
          <p:nvPr/>
        </p:nvSpPr>
        <p:spPr>
          <a:xfrm>
            <a:off x="457200" y="4095750"/>
            <a:ext cx="7803611" cy="646331"/>
          </a:xfrm>
          <a:prstGeom prst="rect">
            <a:avLst/>
          </a:prstGeom>
          <a:noFill/>
        </p:spPr>
        <p:txBody>
          <a:bodyPr wrap="none" rtlCol="0">
            <a:spAutoFit/>
          </a:bodyPr>
          <a:lstStyle/>
          <a:p>
            <a:r>
              <a:rPr lang="en-US" dirty="0" smtClean="0"/>
              <a:t>The revised tailoring strategy takes into account the memo from DOE on projects </a:t>
            </a:r>
          </a:p>
          <a:p>
            <a:r>
              <a:rPr lang="en-US" dirty="0" smtClean="0"/>
              <a:t>with TPCs &lt; $50M (08/02/18), and the DOE-NP guidance from Sept 2018. </a:t>
            </a:r>
            <a:endParaRPr lang="en-US" dirty="0"/>
          </a:p>
        </p:txBody>
      </p:sp>
    </p:spTree>
    <p:extLst>
      <p:ext uri="{BB962C8B-B14F-4D97-AF65-F5344CB8AC3E}">
        <p14:creationId xmlns:p14="http://schemas.microsoft.com/office/powerpoint/2010/main" val="9057242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 y="0"/>
            <a:ext cx="8229600" cy="546497"/>
          </a:xfrm>
        </p:spPr>
        <p:txBody>
          <a:bodyPr/>
          <a:lstStyle/>
          <a:p>
            <a:r>
              <a:rPr lang="en-US" dirty="0" smtClean="0"/>
              <a:t>PPMP Org Chart </a:t>
            </a:r>
            <a:endParaRPr lang="en-US" dirty="0"/>
          </a:p>
        </p:txBody>
      </p:sp>
      <p:sp>
        <p:nvSpPr>
          <p:cNvPr id="4" name="Date Placeholder 3"/>
          <p:cNvSpPr>
            <a:spLocks noGrp="1"/>
          </p:cNvSpPr>
          <p:nvPr>
            <p:ph type="dt" sz="half" idx="10"/>
          </p:nvPr>
        </p:nvSpPr>
        <p:spPr/>
        <p:txBody>
          <a:bodyPr/>
          <a:lstStyle/>
          <a:p>
            <a:pPr>
              <a:defRPr/>
            </a:pPr>
            <a:r>
              <a:rPr lang="en-US" altLang="en-US" dirty="0" smtClean="0"/>
              <a:t>10/24/2018</a:t>
            </a:r>
            <a:endParaRPr lang="en-US" altLang="en-US" dirty="0"/>
          </a:p>
        </p:txBody>
      </p:sp>
      <p:sp>
        <p:nvSpPr>
          <p:cNvPr id="5" name="Footer Placeholder 4"/>
          <p:cNvSpPr>
            <a:spLocks noGrp="1"/>
          </p:cNvSpPr>
          <p:nvPr>
            <p:ph type="ftr" sz="quarter" idx="11"/>
          </p:nvPr>
        </p:nvSpPr>
        <p:spPr>
          <a:xfrm>
            <a:off x="3200400" y="4907756"/>
            <a:ext cx="2895600" cy="216694"/>
          </a:xfrm>
        </p:spPr>
        <p:txBody>
          <a:bodyPr/>
          <a:lstStyle/>
          <a:p>
            <a:pPr>
              <a:defRPr/>
            </a:pPr>
            <a:r>
              <a:rPr lang="en-US" dirty="0" smtClean="0"/>
              <a:t>DOE Meeting</a:t>
            </a:r>
            <a:endParaRPr lang="en-US" dirty="0"/>
          </a:p>
        </p:txBody>
      </p:sp>
      <p:sp>
        <p:nvSpPr>
          <p:cNvPr id="6" name="Slide Number Placeholder 5"/>
          <p:cNvSpPr>
            <a:spLocks noGrp="1"/>
          </p:cNvSpPr>
          <p:nvPr>
            <p:ph type="sldNum" sz="quarter" idx="12"/>
          </p:nvPr>
        </p:nvSpPr>
        <p:spPr/>
        <p:txBody>
          <a:bodyPr/>
          <a:lstStyle/>
          <a:p>
            <a:fld id="{4B932B3A-BA38-40C7-ADEE-2A1902CEB265}" type="slidenum">
              <a:rPr lang="en-US" altLang="en-US" smtClean="0"/>
              <a:pPr/>
              <a:t>6</a:t>
            </a:fld>
            <a:endParaRPr lang="en-US" altLang="en-US" dirty="0"/>
          </a:p>
        </p:txBody>
      </p:sp>
      <p:pic>
        <p:nvPicPr>
          <p:cNvPr id="8"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0631" t="8348" r="13094" b="9137"/>
          <a:stretch/>
        </p:blipFill>
        <p:spPr bwMode="auto">
          <a:xfrm>
            <a:off x="4880950" y="742950"/>
            <a:ext cx="4263049" cy="3467100"/>
          </a:xfrm>
          <a:prstGeom prst="rect">
            <a:avLst/>
          </a:prstGeom>
          <a:noFill/>
          <a:ln w="9525">
            <a:solidFill>
              <a:srgbClr val="0099FF"/>
            </a:solidFill>
            <a:miter lim="800000"/>
            <a:headEnd/>
            <a:tailEnd/>
          </a:ln>
          <a:extLst>
            <a:ext uri="{909E8E84-426E-40dd-AFC4-6F175D3DCCD1}">
              <a14:hiddenFill xmlns:a14="http://schemas.microsoft.com/office/drawing/2010/main">
                <a:solidFill>
                  <a:schemeClr val="accent1"/>
                </a:solidFill>
              </a14:hiddenFill>
            </a:ext>
          </a:extLst>
        </p:spPr>
      </p:pic>
      <p:pic>
        <p:nvPicPr>
          <p:cNvPr id="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9517" t="15739" r="18644" b="7588"/>
          <a:stretch/>
        </p:blipFill>
        <p:spPr bwMode="auto">
          <a:xfrm>
            <a:off x="7690" y="742950"/>
            <a:ext cx="4484964" cy="3467100"/>
          </a:xfrm>
          <a:prstGeom prst="rect">
            <a:avLst/>
          </a:prstGeom>
          <a:noFill/>
          <a:ln w="9525">
            <a:solidFill>
              <a:srgbClr val="3399FF"/>
            </a:solidFill>
            <a:miter lim="800000"/>
            <a:headEnd/>
            <a:tailEnd/>
          </a:ln>
          <a:extLst>
            <a:ext uri="{909E8E84-426E-40dd-AFC4-6F175D3DCCD1}">
              <a14:hiddenFill xmlns:a14="http://schemas.microsoft.com/office/drawing/2010/main">
                <a:solidFill>
                  <a:schemeClr val="accent1"/>
                </a:solidFill>
              </a14:hiddenFill>
            </a:ext>
          </a:extLst>
        </p:spPr>
      </p:pic>
      <p:sp>
        <p:nvSpPr>
          <p:cNvPr id="3" name="TextBox 2"/>
          <p:cNvSpPr txBox="1"/>
          <p:nvPr/>
        </p:nvSpPr>
        <p:spPr>
          <a:xfrm>
            <a:off x="76200" y="971550"/>
            <a:ext cx="667170" cy="369332"/>
          </a:xfrm>
          <a:prstGeom prst="rect">
            <a:avLst/>
          </a:prstGeom>
          <a:noFill/>
        </p:spPr>
        <p:txBody>
          <a:bodyPr wrap="none" rtlCol="0">
            <a:spAutoFit/>
          </a:bodyPr>
          <a:lstStyle/>
          <a:p>
            <a:r>
              <a:rPr lang="en-US" b="1" dirty="0" smtClean="0"/>
              <a:t>PPEP</a:t>
            </a:r>
            <a:endParaRPr lang="en-US" b="1" dirty="0"/>
          </a:p>
        </p:txBody>
      </p:sp>
      <p:sp>
        <p:nvSpPr>
          <p:cNvPr id="10" name="TextBox 9"/>
          <p:cNvSpPr txBox="1"/>
          <p:nvPr/>
        </p:nvSpPr>
        <p:spPr>
          <a:xfrm>
            <a:off x="5013960" y="1047750"/>
            <a:ext cx="756938" cy="369332"/>
          </a:xfrm>
          <a:prstGeom prst="rect">
            <a:avLst/>
          </a:prstGeom>
          <a:noFill/>
        </p:spPr>
        <p:txBody>
          <a:bodyPr wrap="none" rtlCol="0">
            <a:spAutoFit/>
          </a:bodyPr>
          <a:lstStyle/>
          <a:p>
            <a:r>
              <a:rPr lang="en-US" b="1" dirty="0" smtClean="0"/>
              <a:t>PPMP</a:t>
            </a:r>
            <a:endParaRPr lang="en-US" b="1" dirty="0"/>
          </a:p>
        </p:txBody>
      </p:sp>
      <p:cxnSp>
        <p:nvCxnSpPr>
          <p:cNvPr id="12" name="Straight Arrow Connector 11"/>
          <p:cNvCxnSpPr>
            <a:stCxn id="9" idx="3"/>
            <a:endCxn id="8" idx="1"/>
          </p:cNvCxnSpPr>
          <p:nvPr/>
        </p:nvCxnSpPr>
        <p:spPr>
          <a:xfrm>
            <a:off x="4492654" y="2476500"/>
            <a:ext cx="388296"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60960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 y="0"/>
            <a:ext cx="8229600" cy="546497"/>
          </a:xfrm>
        </p:spPr>
        <p:txBody>
          <a:bodyPr/>
          <a:lstStyle/>
          <a:p>
            <a:r>
              <a:rPr lang="en-US" dirty="0" smtClean="0"/>
              <a:t>PPMP Baseline Change Control  </a:t>
            </a:r>
            <a:endParaRPr lang="en-US" dirty="0"/>
          </a:p>
        </p:txBody>
      </p:sp>
      <p:sp>
        <p:nvSpPr>
          <p:cNvPr id="4" name="Date Placeholder 3"/>
          <p:cNvSpPr>
            <a:spLocks noGrp="1"/>
          </p:cNvSpPr>
          <p:nvPr>
            <p:ph type="dt" sz="half" idx="10"/>
          </p:nvPr>
        </p:nvSpPr>
        <p:spPr/>
        <p:txBody>
          <a:bodyPr/>
          <a:lstStyle/>
          <a:p>
            <a:pPr>
              <a:defRPr/>
            </a:pPr>
            <a:r>
              <a:rPr lang="en-US" altLang="en-US" dirty="0" smtClean="0"/>
              <a:t>10/24/2018</a:t>
            </a:r>
            <a:endParaRPr lang="en-US" altLang="en-US" dirty="0"/>
          </a:p>
        </p:txBody>
      </p:sp>
      <p:sp>
        <p:nvSpPr>
          <p:cNvPr id="5" name="Footer Placeholder 4"/>
          <p:cNvSpPr>
            <a:spLocks noGrp="1"/>
          </p:cNvSpPr>
          <p:nvPr>
            <p:ph type="ftr" sz="quarter" idx="11"/>
          </p:nvPr>
        </p:nvSpPr>
        <p:spPr/>
        <p:txBody>
          <a:bodyPr/>
          <a:lstStyle/>
          <a:p>
            <a:pPr>
              <a:defRPr/>
            </a:pPr>
            <a:r>
              <a:rPr lang="en-US" dirty="0" smtClean="0"/>
              <a:t>DOE Meeting</a:t>
            </a:r>
            <a:endParaRPr lang="en-US" dirty="0"/>
          </a:p>
        </p:txBody>
      </p:sp>
      <p:sp>
        <p:nvSpPr>
          <p:cNvPr id="6" name="Slide Number Placeholder 5"/>
          <p:cNvSpPr>
            <a:spLocks noGrp="1"/>
          </p:cNvSpPr>
          <p:nvPr>
            <p:ph type="sldNum" sz="quarter" idx="12"/>
          </p:nvPr>
        </p:nvSpPr>
        <p:spPr/>
        <p:txBody>
          <a:bodyPr/>
          <a:lstStyle/>
          <a:p>
            <a:fld id="{4B932B3A-BA38-40C7-ADEE-2A1902CEB265}" type="slidenum">
              <a:rPr lang="en-US" altLang="en-US" smtClean="0"/>
              <a:pPr/>
              <a:t>7</a:t>
            </a:fld>
            <a:endParaRPr lang="en-US" altLang="en-US" dirty="0"/>
          </a:p>
        </p:txBody>
      </p:sp>
      <p:pic>
        <p:nvPicPr>
          <p:cNvPr id="307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3470" t="22500" r="11847" b="11038"/>
          <a:stretch/>
        </p:blipFill>
        <p:spPr bwMode="auto">
          <a:xfrm>
            <a:off x="76200" y="1129290"/>
            <a:ext cx="4900833" cy="3451891"/>
          </a:xfrm>
          <a:prstGeom prst="rect">
            <a:avLst/>
          </a:prstGeom>
          <a:noFill/>
          <a:ln w="9525">
            <a:solidFill>
              <a:srgbClr val="3399FF"/>
            </a:solidFill>
            <a:miter lim="800000"/>
            <a:headEnd/>
            <a:tailEnd/>
          </a:ln>
          <a:extLst>
            <a:ext uri="{909E8E84-426E-40dd-AFC4-6F175D3DCCD1}">
              <a14:hiddenFill xmlns:a14="http://schemas.microsoft.com/office/drawing/2010/main">
                <a:solidFill>
                  <a:schemeClr val="accent1"/>
                </a:solidFill>
              </a14:hiddenFill>
            </a:ext>
          </a:extLst>
        </p:spPr>
      </p:pic>
      <p:sp>
        <p:nvSpPr>
          <p:cNvPr id="3" name="TextBox 2"/>
          <p:cNvSpPr txBox="1"/>
          <p:nvPr/>
        </p:nvSpPr>
        <p:spPr>
          <a:xfrm>
            <a:off x="207354" y="710684"/>
            <a:ext cx="8027454" cy="369332"/>
          </a:xfrm>
          <a:prstGeom prst="rect">
            <a:avLst/>
          </a:prstGeom>
          <a:noFill/>
        </p:spPr>
        <p:txBody>
          <a:bodyPr wrap="none" rtlCol="0">
            <a:spAutoFit/>
          </a:bodyPr>
          <a:lstStyle/>
          <a:p>
            <a:r>
              <a:rPr lang="en-US" dirty="0" smtClean="0"/>
              <a:t>Four levels of BCC goes to three. No FPD. Now there is BNL Lab Director or designee</a:t>
            </a:r>
            <a:endParaRPr lang="en-US" dirty="0"/>
          </a:p>
        </p:txBody>
      </p:sp>
      <p:cxnSp>
        <p:nvCxnSpPr>
          <p:cNvPr id="9" name="Straight Arrow Connector 8"/>
          <p:cNvCxnSpPr/>
          <p:nvPr/>
        </p:nvCxnSpPr>
        <p:spPr>
          <a:xfrm>
            <a:off x="5021904" y="2724150"/>
            <a:ext cx="388296"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3076"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24846" t="17589" r="20755" b="13077"/>
          <a:stretch/>
        </p:blipFill>
        <p:spPr bwMode="auto">
          <a:xfrm>
            <a:off x="5410200" y="1129289"/>
            <a:ext cx="3647363" cy="3451891"/>
          </a:xfrm>
          <a:prstGeom prst="rect">
            <a:avLst/>
          </a:prstGeom>
          <a:noFill/>
          <a:ln w="9525">
            <a:solidFill>
              <a:srgbClr val="3399FF"/>
            </a:solidFill>
            <a:miter lim="800000"/>
            <a:headEnd/>
            <a:tailEnd/>
          </a:ln>
          <a:extLst>
            <a:ext uri="{909E8E84-426E-40dd-AFC4-6F175D3DCCD1}">
              <a14:hiddenFill xmlns:a14="http://schemas.microsoft.com/office/drawing/2010/main">
                <a:solidFill>
                  <a:schemeClr val="accent1"/>
                </a:solidFill>
              </a14:hiddenFill>
            </a:ext>
          </a:extLst>
        </p:spPr>
      </p:pic>
      <p:sp>
        <p:nvSpPr>
          <p:cNvPr id="11" name="TextBox 10"/>
          <p:cNvSpPr txBox="1"/>
          <p:nvPr/>
        </p:nvSpPr>
        <p:spPr>
          <a:xfrm>
            <a:off x="1859446" y="2539484"/>
            <a:ext cx="667170" cy="369332"/>
          </a:xfrm>
          <a:prstGeom prst="rect">
            <a:avLst/>
          </a:prstGeom>
          <a:noFill/>
        </p:spPr>
        <p:txBody>
          <a:bodyPr wrap="none" rtlCol="0">
            <a:spAutoFit/>
          </a:bodyPr>
          <a:lstStyle/>
          <a:p>
            <a:r>
              <a:rPr lang="en-US" b="1" dirty="0" smtClean="0"/>
              <a:t>PPEP</a:t>
            </a:r>
            <a:endParaRPr lang="en-US" b="1" dirty="0"/>
          </a:p>
        </p:txBody>
      </p:sp>
      <p:sp>
        <p:nvSpPr>
          <p:cNvPr id="12" name="TextBox 11"/>
          <p:cNvSpPr txBox="1"/>
          <p:nvPr/>
        </p:nvSpPr>
        <p:spPr>
          <a:xfrm>
            <a:off x="7086600" y="2539484"/>
            <a:ext cx="756938" cy="369332"/>
          </a:xfrm>
          <a:prstGeom prst="rect">
            <a:avLst/>
          </a:prstGeom>
          <a:noFill/>
        </p:spPr>
        <p:txBody>
          <a:bodyPr wrap="none" rtlCol="0">
            <a:spAutoFit/>
          </a:bodyPr>
          <a:lstStyle/>
          <a:p>
            <a:r>
              <a:rPr lang="en-US" b="1" dirty="0" smtClean="0"/>
              <a:t>PPMP</a:t>
            </a:r>
            <a:endParaRPr lang="en-US" b="1" dirty="0"/>
          </a:p>
        </p:txBody>
      </p:sp>
    </p:spTree>
    <p:extLst>
      <p:ext uri="{BB962C8B-B14F-4D97-AF65-F5344CB8AC3E}">
        <p14:creationId xmlns:p14="http://schemas.microsoft.com/office/powerpoint/2010/main" val="17463895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PPMP EVMS  </a:t>
            </a:r>
            <a:endParaRPr lang="en-US" dirty="0"/>
          </a:p>
        </p:txBody>
      </p:sp>
      <p:sp>
        <p:nvSpPr>
          <p:cNvPr id="3" name="Content Placeholder 2"/>
          <p:cNvSpPr>
            <a:spLocks noGrp="1"/>
          </p:cNvSpPr>
          <p:nvPr>
            <p:ph idx="1"/>
          </p:nvPr>
        </p:nvSpPr>
        <p:spPr>
          <a:xfrm>
            <a:off x="152400" y="742950"/>
            <a:ext cx="8763000" cy="3851676"/>
          </a:xfrm>
        </p:spPr>
        <p:txBody>
          <a:bodyPr/>
          <a:lstStyle/>
          <a:p>
            <a:pPr marL="0" indent="0">
              <a:buNone/>
            </a:pPr>
            <a:r>
              <a:rPr lang="en-US" sz="1600" b="1" dirty="0" smtClean="0"/>
              <a:t>There is significant tailoring of the EVMS approach in the draft PPMP:</a:t>
            </a:r>
          </a:p>
          <a:p>
            <a:pPr marL="0" indent="0">
              <a:buNone/>
            </a:pPr>
            <a:r>
              <a:rPr lang="en-US" sz="1100" dirty="0" smtClean="0"/>
              <a:t>The </a:t>
            </a:r>
            <a:r>
              <a:rPr lang="en-US" sz="1100" dirty="0"/>
              <a:t>sPHENIX project will implement a tailored approach to the BNL EVMS.  BNL has a DOE certified EVM System that will be implemented on the sPHENIX project using a tailored approach.  The sPHENIX project will follow the principles of EVMS:</a:t>
            </a:r>
          </a:p>
          <a:p>
            <a:pPr marL="0" indent="0">
              <a:buNone/>
            </a:pPr>
            <a:r>
              <a:rPr lang="en-US" sz="1100" dirty="0"/>
              <a:t> </a:t>
            </a:r>
          </a:p>
          <a:p>
            <a:pPr marL="0" lvl="0" indent="0">
              <a:buNone/>
            </a:pPr>
            <a:r>
              <a:rPr lang="en-US" sz="1100" b="1" dirty="0"/>
              <a:t>Objectively assess accomplishments </a:t>
            </a:r>
            <a:r>
              <a:rPr lang="en-US" sz="1100" dirty="0"/>
              <a:t>at the work performance level</a:t>
            </a:r>
          </a:p>
          <a:p>
            <a:pPr marL="0" lvl="0" indent="0">
              <a:buNone/>
            </a:pPr>
            <a:r>
              <a:rPr lang="en-US" sz="1100" b="1" dirty="0"/>
              <a:t>Plan all work scope </a:t>
            </a:r>
            <a:r>
              <a:rPr lang="en-US" sz="1100" dirty="0"/>
              <a:t>for the program from inception to completion</a:t>
            </a:r>
          </a:p>
          <a:p>
            <a:pPr marL="0" lvl="0" indent="0">
              <a:buNone/>
            </a:pPr>
            <a:r>
              <a:rPr lang="en-US" sz="1100" b="1" dirty="0"/>
              <a:t>Break down the program work scope into finite pieces </a:t>
            </a:r>
            <a:r>
              <a:rPr lang="en-US" sz="1100" dirty="0"/>
              <a:t>that can be assigned to a responsible person or organization for control of technical, schedule, and cost objectives</a:t>
            </a:r>
          </a:p>
          <a:p>
            <a:pPr marL="0" lvl="0" indent="0">
              <a:buNone/>
            </a:pPr>
            <a:r>
              <a:rPr lang="en-US" sz="1100" b="1" dirty="0"/>
              <a:t>Integrate program work scope, schedule, and cost objectives into a performance measurement baseline </a:t>
            </a:r>
            <a:r>
              <a:rPr lang="en-US" sz="1100" dirty="0"/>
              <a:t>plan against which accomplishments may be measured</a:t>
            </a:r>
          </a:p>
          <a:p>
            <a:pPr marL="0" lvl="0" indent="0">
              <a:buNone/>
            </a:pPr>
            <a:r>
              <a:rPr lang="en-US" sz="1100" b="1" dirty="0"/>
              <a:t>Use actual costs incurred </a:t>
            </a:r>
            <a:r>
              <a:rPr lang="en-US" sz="1100" dirty="0"/>
              <a:t>and recorded in accomplishing the work performed</a:t>
            </a:r>
          </a:p>
          <a:p>
            <a:pPr marL="0" lvl="0" indent="0">
              <a:buNone/>
            </a:pPr>
            <a:r>
              <a:rPr lang="en-US" sz="1100" b="1" dirty="0"/>
              <a:t>Analyze significant variances </a:t>
            </a:r>
            <a:r>
              <a:rPr lang="en-US" sz="1100" dirty="0"/>
              <a:t>from the plan, forecast impacts, and prepare an estimate at completion based on performance to date and work to be performed</a:t>
            </a:r>
          </a:p>
          <a:p>
            <a:pPr marL="0" lvl="0" indent="0">
              <a:buNone/>
            </a:pPr>
            <a:r>
              <a:rPr lang="en-US" sz="1100" b="1" dirty="0"/>
              <a:t>Control changes to the baseline </a:t>
            </a:r>
            <a:r>
              <a:rPr lang="en-US" sz="1100" dirty="0"/>
              <a:t>and maintain the baseline throughout contract execution</a:t>
            </a:r>
          </a:p>
          <a:p>
            <a:pPr marL="0" lvl="0" indent="0">
              <a:buNone/>
            </a:pPr>
            <a:r>
              <a:rPr lang="en-US" sz="1100" b="1" dirty="0"/>
              <a:t>Use EVMS information </a:t>
            </a:r>
            <a:r>
              <a:rPr lang="en-US" sz="1100" dirty="0"/>
              <a:t>in the organization’s management processes</a:t>
            </a:r>
          </a:p>
          <a:p>
            <a:pPr marL="0" indent="0">
              <a:buNone/>
            </a:pPr>
            <a:r>
              <a:rPr lang="en-US" sz="1100" dirty="0"/>
              <a:t> </a:t>
            </a:r>
          </a:p>
        </p:txBody>
      </p:sp>
      <p:sp>
        <p:nvSpPr>
          <p:cNvPr id="4" name="Date Placeholder 3"/>
          <p:cNvSpPr>
            <a:spLocks noGrp="1"/>
          </p:cNvSpPr>
          <p:nvPr>
            <p:ph type="dt" sz="half" idx="10"/>
          </p:nvPr>
        </p:nvSpPr>
        <p:spPr/>
        <p:txBody>
          <a:bodyPr/>
          <a:lstStyle/>
          <a:p>
            <a:pPr>
              <a:defRPr/>
            </a:pPr>
            <a:r>
              <a:rPr lang="en-US" altLang="en-US" dirty="0" smtClean="0"/>
              <a:t>10/24/2018</a:t>
            </a:r>
            <a:endParaRPr lang="en-US" altLang="en-US" dirty="0"/>
          </a:p>
        </p:txBody>
      </p:sp>
      <p:sp>
        <p:nvSpPr>
          <p:cNvPr id="5" name="Footer Placeholder 4"/>
          <p:cNvSpPr>
            <a:spLocks noGrp="1"/>
          </p:cNvSpPr>
          <p:nvPr>
            <p:ph type="ftr" sz="quarter" idx="11"/>
          </p:nvPr>
        </p:nvSpPr>
        <p:spPr/>
        <p:txBody>
          <a:bodyPr/>
          <a:lstStyle/>
          <a:p>
            <a:pPr>
              <a:defRPr/>
            </a:pPr>
            <a:r>
              <a:rPr lang="en-US" dirty="0" smtClean="0"/>
              <a:t>DOE Meeting</a:t>
            </a:r>
            <a:endParaRPr lang="en-US" dirty="0"/>
          </a:p>
        </p:txBody>
      </p:sp>
      <p:sp>
        <p:nvSpPr>
          <p:cNvPr id="6" name="Slide Number Placeholder 5"/>
          <p:cNvSpPr>
            <a:spLocks noGrp="1"/>
          </p:cNvSpPr>
          <p:nvPr>
            <p:ph type="sldNum" sz="quarter" idx="12"/>
          </p:nvPr>
        </p:nvSpPr>
        <p:spPr/>
        <p:txBody>
          <a:bodyPr/>
          <a:lstStyle/>
          <a:p>
            <a:fld id="{4B932B3A-BA38-40C7-ADEE-2A1902CEB265}" type="slidenum">
              <a:rPr lang="en-US" altLang="en-US" smtClean="0"/>
              <a:pPr/>
              <a:t>8</a:t>
            </a:fld>
            <a:endParaRPr lang="en-US" altLang="en-US" dirty="0"/>
          </a:p>
        </p:txBody>
      </p:sp>
    </p:spTree>
    <p:extLst>
      <p:ext uri="{BB962C8B-B14F-4D97-AF65-F5344CB8AC3E}">
        <p14:creationId xmlns:p14="http://schemas.microsoft.com/office/powerpoint/2010/main" val="17463895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PPMP EVMS  </a:t>
            </a:r>
            <a:endParaRPr lang="en-US" dirty="0"/>
          </a:p>
        </p:txBody>
      </p:sp>
      <p:sp>
        <p:nvSpPr>
          <p:cNvPr id="3" name="Content Placeholder 2"/>
          <p:cNvSpPr>
            <a:spLocks noGrp="1"/>
          </p:cNvSpPr>
          <p:nvPr>
            <p:ph idx="1"/>
          </p:nvPr>
        </p:nvSpPr>
        <p:spPr>
          <a:xfrm>
            <a:off x="304800" y="590550"/>
            <a:ext cx="8382000" cy="3851676"/>
          </a:xfrm>
        </p:spPr>
        <p:txBody>
          <a:bodyPr/>
          <a:lstStyle/>
          <a:p>
            <a:pPr marL="0" indent="0">
              <a:buNone/>
            </a:pPr>
            <a:r>
              <a:rPr lang="en-US" sz="1600" b="1" dirty="0"/>
              <a:t>Tailoring the implementation of EVMS will include: </a:t>
            </a:r>
          </a:p>
          <a:p>
            <a:pPr marL="0" indent="0">
              <a:buNone/>
            </a:pPr>
            <a:r>
              <a:rPr lang="en-US" sz="1100" dirty="0"/>
              <a:t> </a:t>
            </a:r>
          </a:p>
          <a:p>
            <a:r>
              <a:rPr lang="en-US" sz="1400" dirty="0"/>
              <a:t>Eliminating the use of Control Account Work Authorization documents </a:t>
            </a:r>
          </a:p>
          <a:p>
            <a:r>
              <a:rPr lang="en-US" sz="1400" dirty="0"/>
              <a:t>Generating Cumulative to date Variance Analysis if the cost </a:t>
            </a:r>
            <a:r>
              <a:rPr lang="en-US" sz="1400" dirty="0" smtClean="0"/>
              <a:t>or </a:t>
            </a:r>
            <a:r>
              <a:rPr lang="en-US" sz="1400" dirty="0"/>
              <a:t>schedule variances exceed the thresholds.</a:t>
            </a:r>
          </a:p>
          <a:p>
            <a:r>
              <a:rPr lang="en-US" sz="1400" dirty="0"/>
              <a:t>Reporting a WBS only Cost Performance Report on a monthly basis</a:t>
            </a:r>
          </a:p>
          <a:p>
            <a:pPr marL="0" indent="0">
              <a:buNone/>
            </a:pPr>
            <a:r>
              <a:rPr lang="en-US" sz="1100" dirty="0"/>
              <a:t> </a:t>
            </a:r>
          </a:p>
          <a:p>
            <a:pPr marL="0" indent="0">
              <a:buNone/>
            </a:pPr>
            <a:r>
              <a:rPr lang="en-US" sz="1400" dirty="0"/>
              <a:t>The EVMS for sPHENIX will use the standard project controls tools that are used on most BNL projects including: Primavera for scheduling, Cobra for Earned Value Reporting, PeopleSoft for Actual Costs and Procurement and Integrated Project Database for reporting.</a:t>
            </a:r>
          </a:p>
          <a:p>
            <a:pPr marL="0" indent="0">
              <a:buNone/>
            </a:pPr>
            <a:r>
              <a:rPr lang="en-US" sz="1400" dirty="0"/>
              <a:t> </a:t>
            </a:r>
            <a:endParaRPr lang="en-US" sz="1400" dirty="0" smtClean="0"/>
          </a:p>
          <a:p>
            <a:pPr marL="0" indent="0">
              <a:buNone/>
            </a:pPr>
            <a:r>
              <a:rPr lang="en-US" sz="1400" dirty="0" smtClean="0"/>
              <a:t>After PD-2/3 approval</a:t>
            </a:r>
            <a:r>
              <a:rPr lang="en-US" sz="1400" dirty="0"/>
              <a:t>, the sPHENIX Project will generate a monthly Cost Performance Report (CPR) each month by WBS that provides BCWS (planned value), BCWP (earned value) and ACWP (actual costs) for current month and cumulative to date.  The cost and schedule variances and SPI and CPI indices will be calculated and reported each month.  </a:t>
            </a:r>
            <a:r>
              <a:rPr lang="en-US" sz="1400" dirty="0" smtClean="0"/>
              <a:t>The calculated remaining contingency on the ETC will be calculated and reported each month. Variance </a:t>
            </a:r>
            <a:r>
              <a:rPr lang="en-US" sz="1400" dirty="0"/>
              <a:t>analysis will be written for each Control Account when the cumulative cost and schedule variances exceed the following thresholds</a:t>
            </a:r>
            <a:r>
              <a:rPr lang="en-US" sz="1400" dirty="0" smtClean="0"/>
              <a:t>:</a:t>
            </a:r>
            <a:r>
              <a:rPr lang="en-US" sz="1100" dirty="0"/>
              <a:t> </a:t>
            </a:r>
          </a:p>
          <a:p>
            <a:pPr lvl="1"/>
            <a:r>
              <a:rPr lang="en-US" sz="1400" dirty="0" smtClean="0"/>
              <a:t>Cumulative </a:t>
            </a:r>
            <a:r>
              <a:rPr lang="en-US" sz="1400" dirty="0"/>
              <a:t>variations of </a:t>
            </a:r>
            <a:r>
              <a:rPr lang="en-US" sz="1400" dirty="0" smtClean="0"/>
              <a:t>-$</a:t>
            </a:r>
            <a:r>
              <a:rPr lang="en-US" sz="1400" dirty="0"/>
              <a:t>100K</a:t>
            </a:r>
          </a:p>
          <a:p>
            <a:pPr lvl="1"/>
            <a:r>
              <a:rPr lang="en-US" sz="1400" dirty="0"/>
              <a:t>SPI and CPI variations of +/- 10%</a:t>
            </a:r>
          </a:p>
          <a:p>
            <a:pPr marL="0" indent="0">
              <a:buNone/>
            </a:pPr>
            <a:endParaRPr lang="en-US" sz="1600" dirty="0"/>
          </a:p>
        </p:txBody>
      </p:sp>
      <p:sp>
        <p:nvSpPr>
          <p:cNvPr id="4" name="Date Placeholder 3"/>
          <p:cNvSpPr>
            <a:spLocks noGrp="1"/>
          </p:cNvSpPr>
          <p:nvPr>
            <p:ph type="dt" sz="half" idx="10"/>
          </p:nvPr>
        </p:nvSpPr>
        <p:spPr/>
        <p:txBody>
          <a:bodyPr/>
          <a:lstStyle/>
          <a:p>
            <a:pPr>
              <a:defRPr/>
            </a:pPr>
            <a:r>
              <a:rPr lang="en-US" altLang="en-US" dirty="0" smtClean="0"/>
              <a:t>10/24/2018</a:t>
            </a:r>
            <a:endParaRPr lang="en-US" altLang="en-US" dirty="0"/>
          </a:p>
        </p:txBody>
      </p:sp>
      <p:sp>
        <p:nvSpPr>
          <p:cNvPr id="5" name="Footer Placeholder 4"/>
          <p:cNvSpPr>
            <a:spLocks noGrp="1"/>
          </p:cNvSpPr>
          <p:nvPr>
            <p:ph type="ftr" sz="quarter" idx="11"/>
          </p:nvPr>
        </p:nvSpPr>
        <p:spPr/>
        <p:txBody>
          <a:bodyPr/>
          <a:lstStyle/>
          <a:p>
            <a:pPr>
              <a:defRPr/>
            </a:pPr>
            <a:r>
              <a:rPr lang="en-US" dirty="0" smtClean="0"/>
              <a:t>DOE Meeting</a:t>
            </a:r>
            <a:endParaRPr lang="en-US" dirty="0"/>
          </a:p>
        </p:txBody>
      </p:sp>
      <p:sp>
        <p:nvSpPr>
          <p:cNvPr id="6" name="Slide Number Placeholder 5"/>
          <p:cNvSpPr>
            <a:spLocks noGrp="1"/>
          </p:cNvSpPr>
          <p:nvPr>
            <p:ph type="sldNum" sz="quarter" idx="12"/>
          </p:nvPr>
        </p:nvSpPr>
        <p:spPr/>
        <p:txBody>
          <a:bodyPr/>
          <a:lstStyle/>
          <a:p>
            <a:fld id="{4B932B3A-BA38-40C7-ADEE-2A1902CEB265}" type="slidenum">
              <a:rPr lang="en-US" altLang="en-US" smtClean="0"/>
              <a:pPr/>
              <a:t>9</a:t>
            </a:fld>
            <a:endParaRPr lang="en-US" altLang="en-US" dirty="0"/>
          </a:p>
        </p:txBody>
      </p:sp>
    </p:spTree>
    <p:extLst>
      <p:ext uri="{BB962C8B-B14F-4D97-AF65-F5344CB8AC3E}">
        <p14:creationId xmlns:p14="http://schemas.microsoft.com/office/powerpoint/2010/main" val="17463895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40907</TotalTime>
  <Words>1319</Words>
  <Application>Microsoft Macintosh PowerPoint</Application>
  <PresentationFormat>On-screen Show (16:9)</PresentationFormat>
  <Paragraphs>146</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PPMP Overview</vt:lpstr>
      <vt:lpstr>PPMP  Commonality with the PPEP</vt:lpstr>
      <vt:lpstr>PPMP  Differences from the PPEP</vt:lpstr>
      <vt:lpstr>PPMP Level 1 Milestones  </vt:lpstr>
      <vt:lpstr>PPMP Tailoring Strategy</vt:lpstr>
      <vt:lpstr>PPMP Org Chart </vt:lpstr>
      <vt:lpstr>PPMP Baseline Change Control  </vt:lpstr>
      <vt:lpstr>PPMP EVMS  </vt:lpstr>
      <vt:lpstr>PPMP EVMS  </vt:lpstr>
      <vt:lpstr>PPMP Reporting</vt:lpstr>
      <vt:lpstr>PPMP Reviews  </vt:lpstr>
      <vt:lpstr>Back Up</vt:lpstr>
      <vt:lpstr>Summary of Technical Progress</vt:lpstr>
      <vt:lpstr>Technical Progress TPC</vt:lpstr>
      <vt:lpstr>Technical Progress EMCal Blocks</vt:lpstr>
      <vt:lpstr>Technical Progress EMCal</vt:lpstr>
      <vt:lpstr>Technical Progress on HCal</vt:lpstr>
      <vt:lpstr>Technical Progress on DAQ/Trigger</vt:lpstr>
    </vt:vector>
  </TitlesOfParts>
  <Company>BNL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sPHENIX Labor Distribution Sorted by FY and Job Category</dc:title>
  <dc:creator>EdwardOBrien</dc:creator>
  <cp:lastModifiedBy>Ann O'Brien</cp:lastModifiedBy>
  <cp:revision>518</cp:revision>
  <cp:lastPrinted>2017-10-23T16:33:50Z</cp:lastPrinted>
  <dcterms:created xsi:type="dcterms:W3CDTF">2015-10-24T00:32:43Z</dcterms:created>
  <dcterms:modified xsi:type="dcterms:W3CDTF">2018-10-25T04:39:53Z</dcterms:modified>
</cp:coreProperties>
</file>