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5" r:id="rId2"/>
    <p:sldId id="331" r:id="rId3"/>
    <p:sldId id="297" r:id="rId4"/>
    <p:sldId id="320" r:id="rId5"/>
    <p:sldId id="335" r:id="rId6"/>
    <p:sldId id="334" r:id="rId7"/>
    <p:sldId id="330" r:id="rId8"/>
    <p:sldId id="292" r:id="rId9"/>
    <p:sldId id="268" r:id="rId10"/>
    <p:sldId id="319" r:id="rId11"/>
    <p:sldId id="322" r:id="rId12"/>
    <p:sldId id="259" r:id="rId13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chanical Integration" id="{0BE11335-579E-446A-8936-BBB0AB96BE31}">
          <p14:sldIdLst>
            <p14:sldId id="315"/>
            <p14:sldId id="331"/>
            <p14:sldId id="297"/>
            <p14:sldId id="320"/>
            <p14:sldId id="335"/>
            <p14:sldId id="334"/>
            <p14:sldId id="330"/>
            <p14:sldId id="292"/>
            <p14:sldId id="268"/>
            <p14:sldId id="319"/>
            <p14:sldId id="32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6"/>
    <p:restoredTop sz="94657"/>
  </p:normalViewPr>
  <p:slideViewPr>
    <p:cSldViewPr>
      <p:cViewPr varScale="1">
        <p:scale>
          <a:sx n="140" d="100"/>
          <a:sy n="140" d="100"/>
        </p:scale>
        <p:origin x="208" y="10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10/25/18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10/25/18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21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2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1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0"/>
            <a:ext cx="4038600" cy="3851673"/>
          </a:xfrm>
        </p:spPr>
        <p:txBody>
          <a:bodyPr/>
          <a:lstStyle>
            <a:lvl1pPr>
              <a:defRPr sz="240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2950"/>
            <a:ext cx="4038600" cy="385167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5005"/>
            <a:ext cx="8534400" cy="5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42950"/>
            <a:ext cx="8229600" cy="38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July 19-20,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2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5" y="4869657"/>
            <a:ext cx="53419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7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3" cy="2152650"/>
          </a:xfrm>
          <a:solidFill>
            <a:srgbClr val="3399FF"/>
          </a:solidFill>
        </p:spPr>
        <p:txBody>
          <a:bodyPr/>
          <a:lstStyle/>
          <a:p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/>
              <a:t> INTT-MVTX Mechanical Support and Installation</a:t>
            </a:r>
            <a:endParaRPr lang="en-US" altLang="en-US" b="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73018-E7E4-3C4E-A647-9BB88389B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62350"/>
            <a:ext cx="3657600" cy="1422400"/>
          </a:xfrm>
          <a:prstGeom prst="rect">
            <a:avLst/>
          </a:prstGeom>
        </p:spPr>
      </p:pic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19200" y="3181350"/>
            <a:ext cx="6858000" cy="609600"/>
          </a:xfrm>
        </p:spPr>
        <p:txBody>
          <a:bodyPr/>
          <a:lstStyle/>
          <a:p>
            <a:r>
              <a:rPr lang="en-US" altLang="en-US" sz="2800" b="0" dirty="0">
                <a:solidFill>
                  <a:srgbClr val="3399FF"/>
                </a:solidFill>
              </a:rPr>
              <a:t>Mickey Chiu</a:t>
            </a:r>
          </a:p>
        </p:txBody>
      </p: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547A-5DF4-4143-9F4F-C4839ECC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- INTT - TPC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31BCB-1752-4AD0-9F09-E8155866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874" y="4420016"/>
            <a:ext cx="1226126" cy="72348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D381536-5A4A-4104-ADC6-A32E831EC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961023"/>
            <a:ext cx="8229600" cy="34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7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96CEBC-DF81-47F7-9D99-F055EC4F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INTT – MVTX – TPC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147CC-FC8E-49B6-BA5B-70FA8053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C8A-A480-5941-BB9A-97BA42034CCB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75C588-60AE-4F83-B5CF-C82007CE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07" y="1102458"/>
            <a:ext cx="3981932" cy="4041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A3FADF-6828-4EE5-B1DE-25A9B6E731AD}"/>
              </a:ext>
            </a:extLst>
          </p:cNvPr>
          <p:cNvSpPr txBox="1"/>
          <p:nvPr/>
        </p:nvSpPr>
        <p:spPr>
          <a:xfrm>
            <a:off x="647700" y="1244344"/>
            <a:ext cx="154628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CFC Support Rail</a:t>
            </a:r>
          </a:p>
          <a:p>
            <a:r>
              <a:rPr lang="en-US" sz="1200" dirty="0"/>
              <a:t>and Bearing Blocks</a:t>
            </a:r>
          </a:p>
          <a:p>
            <a:r>
              <a:rPr lang="en-US" sz="1200" dirty="0"/>
              <a:t>OR = 185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6520A3-2B5A-4C34-B1F1-C96B3296379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193986" y="1567510"/>
            <a:ext cx="1567927" cy="110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D3E74D-C70D-4433-94E0-2318FE1BED3F}"/>
              </a:ext>
            </a:extLst>
          </p:cNvPr>
          <p:cNvSpPr txBox="1"/>
          <p:nvPr/>
        </p:nvSpPr>
        <p:spPr>
          <a:xfrm>
            <a:off x="6972572" y="2692488"/>
            <a:ext cx="170166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MVTX Envelope (rigid)</a:t>
            </a:r>
          </a:p>
          <a:p>
            <a:r>
              <a:rPr lang="en-US" sz="1200" dirty="0"/>
              <a:t>OR = 107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520160-864F-46D8-80F9-5CA326D4A7DA}"/>
              </a:ext>
            </a:extLst>
          </p:cNvPr>
          <p:cNvSpPr txBox="1"/>
          <p:nvPr/>
        </p:nvSpPr>
        <p:spPr>
          <a:xfrm>
            <a:off x="6732776" y="1550096"/>
            <a:ext cx="148675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HDI connector (rigid)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F1508-0AF2-44C2-9CC0-5C5162C3B5F0}"/>
              </a:ext>
            </a:extLst>
          </p:cNvPr>
          <p:cNvSpPr txBox="1"/>
          <p:nvPr/>
        </p:nvSpPr>
        <p:spPr>
          <a:xfrm>
            <a:off x="783888" y="2439598"/>
            <a:ext cx="126957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TPC inner</a:t>
            </a:r>
          </a:p>
          <a:p>
            <a:r>
              <a:rPr lang="en-US" sz="1200" dirty="0"/>
              <a:t>Edge R = 200 mm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4884E3-CEA1-4CA2-85A3-CF43DE8C15E0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579616" y="1688596"/>
            <a:ext cx="1153160" cy="528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B5788F-0481-45EE-9CD2-6E9B15FD77A9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053466" y="2670431"/>
            <a:ext cx="669760" cy="153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459BAF-9059-4B0B-A2B8-50C532A1CA5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365740" y="2923321"/>
            <a:ext cx="1606832" cy="131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8492989-624E-4C60-B8CF-BE48A439BE5F}"/>
              </a:ext>
            </a:extLst>
          </p:cNvPr>
          <p:cNvSpPr txBox="1"/>
          <p:nvPr/>
        </p:nvSpPr>
        <p:spPr>
          <a:xfrm>
            <a:off x="1095469" y="3500824"/>
            <a:ext cx="116257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INTT Shell </a:t>
            </a:r>
          </a:p>
          <a:p>
            <a:r>
              <a:rPr lang="en-US" sz="1200" dirty="0"/>
              <a:t>Support (rigid)</a:t>
            </a:r>
          </a:p>
          <a:p>
            <a:r>
              <a:rPr lang="en-US" sz="1200" dirty="0"/>
              <a:t>IR = 160 mm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661AF1-FF8C-4773-9067-04B53F1B4A78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258047" y="3397804"/>
            <a:ext cx="791433" cy="426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3D10346F-E874-4428-A3AB-0520E7A8BC31}"/>
              </a:ext>
            </a:extLst>
          </p:cNvPr>
          <p:cNvSpPr/>
          <p:nvPr/>
        </p:nvSpPr>
        <p:spPr>
          <a:xfrm rot="9526145">
            <a:off x="5182258" y="4668540"/>
            <a:ext cx="189928" cy="11699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809164-EA3A-4D73-B5F4-1534E6585088}"/>
              </a:ext>
            </a:extLst>
          </p:cNvPr>
          <p:cNvSpPr txBox="1"/>
          <p:nvPr/>
        </p:nvSpPr>
        <p:spPr>
          <a:xfrm>
            <a:off x="7385922" y="3847073"/>
            <a:ext cx="114995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TPC Clearance</a:t>
            </a:r>
          </a:p>
          <a:p>
            <a:r>
              <a:rPr lang="en-US" sz="1200" dirty="0"/>
              <a:t>15 mm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8F6D99-0A50-447C-894C-629653FD547C}"/>
              </a:ext>
            </a:extLst>
          </p:cNvPr>
          <p:cNvCxnSpPr>
            <a:cxnSpLocks/>
            <a:stCxn id="38" idx="1"/>
            <a:endCxn id="37" idx="1"/>
          </p:cNvCxnSpPr>
          <p:nvPr/>
        </p:nvCxnSpPr>
        <p:spPr>
          <a:xfrm flipH="1">
            <a:off x="5365740" y="4077906"/>
            <a:ext cx="2020182" cy="614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9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1C09E7-8649-184F-86B8-65A89E36E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4" y="545606"/>
            <a:ext cx="4367084" cy="3854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8EA82-EDFC-0447-AED0-D9383586B87A}"/>
              </a:ext>
            </a:extLst>
          </p:cNvPr>
          <p:cNvSpPr txBox="1"/>
          <p:nvPr/>
        </p:nvSpPr>
        <p:spPr>
          <a:xfrm>
            <a:off x="1612084" y="920918"/>
            <a:ext cx="31130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FE0C60-5D88-FA4B-9A29-4716DF559C58}"/>
              </a:ext>
            </a:extLst>
          </p:cNvPr>
          <p:cNvCxnSpPr>
            <a:cxnSpLocks/>
          </p:cNvCxnSpPr>
          <p:nvPr/>
        </p:nvCxnSpPr>
        <p:spPr>
          <a:xfrm>
            <a:off x="3735399" y="2415219"/>
            <a:ext cx="8947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0577BF-92C2-524F-ABD5-7E6175CE966A}"/>
              </a:ext>
            </a:extLst>
          </p:cNvPr>
          <p:cNvSpPr txBox="1"/>
          <p:nvPr/>
        </p:nvSpPr>
        <p:spPr>
          <a:xfrm>
            <a:off x="4211642" y="2244975"/>
            <a:ext cx="49404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North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E19FC-6C21-1440-93AF-F80A51892429}"/>
              </a:ext>
            </a:extLst>
          </p:cNvPr>
          <p:cNvSpPr txBox="1"/>
          <p:nvPr/>
        </p:nvSpPr>
        <p:spPr>
          <a:xfrm>
            <a:off x="2072575" y="724339"/>
            <a:ext cx="31130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53334-2F05-B44F-8977-52129A18B7D3}"/>
              </a:ext>
            </a:extLst>
          </p:cNvPr>
          <p:cNvSpPr txBox="1"/>
          <p:nvPr/>
        </p:nvSpPr>
        <p:spPr>
          <a:xfrm>
            <a:off x="1761565" y="820108"/>
            <a:ext cx="275666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D11E3-DF44-6E44-B3C3-54B198F49980}"/>
              </a:ext>
            </a:extLst>
          </p:cNvPr>
          <p:cNvSpPr txBox="1"/>
          <p:nvPr/>
        </p:nvSpPr>
        <p:spPr>
          <a:xfrm>
            <a:off x="1981829" y="807693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26861-14C2-2A44-BC0D-5913A13278EA}"/>
              </a:ext>
            </a:extLst>
          </p:cNvPr>
          <p:cNvSpPr txBox="1"/>
          <p:nvPr/>
        </p:nvSpPr>
        <p:spPr>
          <a:xfrm>
            <a:off x="1857707" y="749206"/>
            <a:ext cx="31130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E18BE-589F-2442-B932-7DD11C5CB9C9}"/>
              </a:ext>
            </a:extLst>
          </p:cNvPr>
          <p:cNvSpPr txBox="1"/>
          <p:nvPr/>
        </p:nvSpPr>
        <p:spPr>
          <a:xfrm>
            <a:off x="1817210" y="885261"/>
            <a:ext cx="31130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CD1EB2-E623-C243-9D50-AD437B27B945}"/>
              </a:ext>
            </a:extLst>
          </p:cNvPr>
          <p:cNvSpPr txBox="1"/>
          <p:nvPr/>
        </p:nvSpPr>
        <p:spPr>
          <a:xfrm>
            <a:off x="2788799" y="2333835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2E3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F18DC3-1128-9942-920C-5A1BD502E401}"/>
              </a:ext>
            </a:extLst>
          </p:cNvPr>
          <p:cNvSpPr txBox="1"/>
          <p:nvPr/>
        </p:nvSpPr>
        <p:spPr>
          <a:xfrm>
            <a:off x="1965488" y="2256182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2E2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398E1-5F45-B446-9860-E668454CD9AB}"/>
              </a:ext>
            </a:extLst>
          </p:cNvPr>
          <p:cNvSpPr txBox="1"/>
          <p:nvPr/>
        </p:nvSpPr>
        <p:spPr>
          <a:xfrm>
            <a:off x="1420784" y="2204633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2E1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79AC36-E0C2-8446-A3BA-8FDC0C56CE94}"/>
              </a:ext>
            </a:extLst>
          </p:cNvPr>
          <p:cNvSpPr txBox="1"/>
          <p:nvPr/>
        </p:nvSpPr>
        <p:spPr>
          <a:xfrm>
            <a:off x="2829305" y="3129106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1E3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A3985B-9E5A-D447-8003-02D2CC0473A8}"/>
              </a:ext>
            </a:extLst>
          </p:cNvPr>
          <p:cNvSpPr txBox="1"/>
          <p:nvPr/>
        </p:nvSpPr>
        <p:spPr>
          <a:xfrm>
            <a:off x="2000676" y="3185217"/>
            <a:ext cx="444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1E2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(PATCH)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E7E569-656D-5E4E-BE4A-1BA9FB897F60}"/>
              </a:ext>
            </a:extLst>
          </p:cNvPr>
          <p:cNvSpPr txBox="1"/>
          <p:nvPr/>
        </p:nvSpPr>
        <p:spPr>
          <a:xfrm>
            <a:off x="1499850" y="3041816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1E1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003D0E-BC44-FB45-B1E8-B10EEB22AB1F}"/>
              </a:ext>
            </a:extLst>
          </p:cNvPr>
          <p:cNvSpPr txBox="1"/>
          <p:nvPr/>
        </p:nvSpPr>
        <p:spPr>
          <a:xfrm>
            <a:off x="3987470" y="1566663"/>
            <a:ext cx="95250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u="sng" dirty="0">
                <a:solidFill>
                  <a:schemeClr val="accent6">
                    <a:lumMod val="50000"/>
                  </a:schemeClr>
                </a:solidFill>
              </a:rPr>
              <a:t>West Arm Racks</a:t>
            </a:r>
          </a:p>
          <a:p>
            <a:r>
              <a:rPr lang="en-US" sz="750" dirty="0">
                <a:solidFill>
                  <a:schemeClr val="accent6">
                    <a:lumMod val="50000"/>
                  </a:schemeClr>
                </a:solidFill>
              </a:rPr>
              <a:t>2W1     2W2     2W3</a:t>
            </a:r>
          </a:p>
          <a:p>
            <a:r>
              <a:rPr lang="en-US" sz="750" dirty="0">
                <a:solidFill>
                  <a:schemeClr val="accent6">
                    <a:lumMod val="50000"/>
                  </a:schemeClr>
                </a:solidFill>
              </a:rPr>
              <a:t>1W1     1W2     1W3</a:t>
            </a: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DE813F42-F78E-E940-8D31-6736DFE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0"/>
            <a:ext cx="4038600" cy="52993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sPHENIX</a:t>
            </a:r>
            <a:r>
              <a:rPr lang="en-US" dirty="0">
                <a:solidFill>
                  <a:srgbClr val="0070C0"/>
                </a:solidFill>
              </a:rPr>
              <a:t> Racks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C3B089AC-7B3A-CF4C-968B-1E32023CB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16" y="4445225"/>
            <a:ext cx="5131942" cy="639730"/>
          </a:xfrm>
        </p:spPr>
        <p:txBody>
          <a:bodyPr>
            <a:normAutofit/>
          </a:bodyPr>
          <a:lstStyle/>
          <a:p>
            <a:r>
              <a:rPr lang="en-US" sz="1500" dirty="0"/>
              <a:t>Cables have 6” clearance to get out of detector at door</a:t>
            </a:r>
          </a:p>
          <a:p>
            <a:r>
              <a:rPr lang="en-US" sz="1500" dirty="0"/>
              <a:t>Analog signals have priority for rack 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A2A6B-6F8C-A74C-B776-A3D970EAD0D7}"/>
              </a:ext>
            </a:extLst>
          </p:cNvPr>
          <p:cNvSpPr txBox="1"/>
          <p:nvPr/>
        </p:nvSpPr>
        <p:spPr>
          <a:xfrm>
            <a:off x="2238479" y="230535"/>
            <a:ext cx="445956" cy="24820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/>
              <a:t>MBD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30D9A4-70A5-AF4D-A905-CA5DFFD35AD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461457" y="478744"/>
            <a:ext cx="153997" cy="395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A20E898-583E-2746-83B4-6478F8484D5E}"/>
              </a:ext>
            </a:extLst>
          </p:cNvPr>
          <p:cNvSpPr txBox="1"/>
          <p:nvPr/>
        </p:nvSpPr>
        <p:spPr>
          <a:xfrm>
            <a:off x="4164324" y="2737434"/>
            <a:ext cx="558166" cy="2482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/>
              <a:t>EMCAL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0E71A1-A43A-994C-9762-B43D6CABC18F}"/>
              </a:ext>
            </a:extLst>
          </p:cNvPr>
          <p:cNvCxnSpPr>
            <a:cxnSpLocks/>
          </p:cNvCxnSpPr>
          <p:nvPr/>
        </p:nvCxnSpPr>
        <p:spPr>
          <a:xfrm flipH="1">
            <a:off x="3034590" y="2847653"/>
            <a:ext cx="1120549" cy="49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43F44C-6D01-994C-8EF5-0CD0DDC221E6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4035736" y="2746619"/>
            <a:ext cx="128588" cy="11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2216107-DD93-0F48-B729-531B256EE44D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3255028" y="1350527"/>
            <a:ext cx="909296" cy="151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150E16-0F88-6B4B-86BC-10347FE0405C}"/>
              </a:ext>
            </a:extLst>
          </p:cNvPr>
          <p:cNvCxnSpPr>
            <a:cxnSpLocks/>
          </p:cNvCxnSpPr>
          <p:nvPr/>
        </p:nvCxnSpPr>
        <p:spPr>
          <a:xfrm flipH="1" flipV="1">
            <a:off x="3861223" y="937209"/>
            <a:ext cx="293915" cy="1882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427C60D-06B3-0A49-92B3-75C9F5E62147}"/>
              </a:ext>
            </a:extLst>
          </p:cNvPr>
          <p:cNvSpPr txBox="1"/>
          <p:nvPr/>
        </p:nvSpPr>
        <p:spPr>
          <a:xfrm>
            <a:off x="566936" y="701466"/>
            <a:ext cx="558166" cy="2482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/>
              <a:t>EMCAL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9557CA1-F967-8941-AC04-E56A429E2540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1125102" y="825571"/>
            <a:ext cx="513396" cy="220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492279-C25C-8A4B-A869-13C4E819BB77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1125102" y="825571"/>
            <a:ext cx="540951" cy="24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678E3E-6B16-3C47-82EC-724DA2F19180}"/>
              </a:ext>
            </a:extLst>
          </p:cNvPr>
          <p:cNvCxnSpPr>
            <a:cxnSpLocks/>
            <a:stCxn id="62" idx="3"/>
            <a:endCxn id="10" idx="1"/>
          </p:cNvCxnSpPr>
          <p:nvPr/>
        </p:nvCxnSpPr>
        <p:spPr>
          <a:xfrm flipV="1">
            <a:off x="1125102" y="818147"/>
            <a:ext cx="947473" cy="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8E2B652-C023-7044-9DD7-780E473E31E2}"/>
              </a:ext>
            </a:extLst>
          </p:cNvPr>
          <p:cNvSpPr txBox="1"/>
          <p:nvPr/>
        </p:nvSpPr>
        <p:spPr>
          <a:xfrm>
            <a:off x="671087" y="2367209"/>
            <a:ext cx="463588" cy="24820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3">
                    <a:lumMod val="50000"/>
                  </a:schemeClr>
                </a:solidFill>
              </a:rPr>
              <a:t>HCAL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FE8993-7213-CC44-8744-A1BA95118F81}"/>
              </a:ext>
            </a:extLst>
          </p:cNvPr>
          <p:cNvCxnSpPr/>
          <p:nvPr/>
        </p:nvCxnSpPr>
        <p:spPr>
          <a:xfrm>
            <a:off x="1101317" y="2473001"/>
            <a:ext cx="10171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F925FA1-E427-754F-89B7-B03D5A06A703}"/>
              </a:ext>
            </a:extLst>
          </p:cNvPr>
          <p:cNvSpPr txBox="1"/>
          <p:nvPr/>
        </p:nvSpPr>
        <p:spPr>
          <a:xfrm>
            <a:off x="2270989" y="961259"/>
            <a:ext cx="308098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41850D-8053-2541-959F-92EB66F02088}"/>
              </a:ext>
            </a:extLst>
          </p:cNvPr>
          <p:cNvSpPr txBox="1"/>
          <p:nvPr/>
        </p:nvSpPr>
        <p:spPr>
          <a:xfrm>
            <a:off x="2731480" y="764680"/>
            <a:ext cx="308098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529E4E-9275-9348-962B-94359E6EDD0C}"/>
              </a:ext>
            </a:extLst>
          </p:cNvPr>
          <p:cNvSpPr txBox="1"/>
          <p:nvPr/>
        </p:nvSpPr>
        <p:spPr>
          <a:xfrm>
            <a:off x="2420470" y="860449"/>
            <a:ext cx="275666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7CCD20-5CD1-E34C-A48C-771BB643F66F}"/>
              </a:ext>
            </a:extLst>
          </p:cNvPr>
          <p:cNvSpPr txBox="1"/>
          <p:nvPr/>
        </p:nvSpPr>
        <p:spPr>
          <a:xfrm>
            <a:off x="2640735" y="848034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D665B4-3C0F-564C-9157-6F43B2A00E20}"/>
              </a:ext>
            </a:extLst>
          </p:cNvPr>
          <p:cNvSpPr txBox="1"/>
          <p:nvPr/>
        </p:nvSpPr>
        <p:spPr>
          <a:xfrm>
            <a:off x="2516613" y="789547"/>
            <a:ext cx="308098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FEEB572-5BDC-0946-B901-C94620ED58AE}"/>
              </a:ext>
            </a:extLst>
          </p:cNvPr>
          <p:cNvSpPr txBox="1"/>
          <p:nvPr/>
        </p:nvSpPr>
        <p:spPr>
          <a:xfrm>
            <a:off x="2476116" y="925602"/>
            <a:ext cx="308098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B6C72C-9CDF-4B4A-A657-7B657C6CB625}"/>
              </a:ext>
            </a:extLst>
          </p:cNvPr>
          <p:cNvSpPr txBox="1"/>
          <p:nvPr/>
        </p:nvSpPr>
        <p:spPr>
          <a:xfrm>
            <a:off x="2701246" y="706840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6DEE59-9845-7241-A377-26972EB5E45F}"/>
              </a:ext>
            </a:extLst>
          </p:cNvPr>
          <p:cNvSpPr txBox="1"/>
          <p:nvPr/>
        </p:nvSpPr>
        <p:spPr>
          <a:xfrm>
            <a:off x="2902953" y="686669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74509B-CD93-7043-8695-18BB551C1852}"/>
              </a:ext>
            </a:extLst>
          </p:cNvPr>
          <p:cNvSpPr txBox="1"/>
          <p:nvPr/>
        </p:nvSpPr>
        <p:spPr>
          <a:xfrm>
            <a:off x="2822270" y="639604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409FA44-6CE6-7041-872B-97A8EA89212B}"/>
              </a:ext>
            </a:extLst>
          </p:cNvPr>
          <p:cNvSpPr txBox="1"/>
          <p:nvPr/>
        </p:nvSpPr>
        <p:spPr>
          <a:xfrm>
            <a:off x="3106270" y="907514"/>
            <a:ext cx="275666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F7F3D15-9F24-594F-B532-352D0F17F39C}"/>
              </a:ext>
            </a:extLst>
          </p:cNvPr>
          <p:cNvSpPr txBox="1"/>
          <p:nvPr/>
        </p:nvSpPr>
        <p:spPr>
          <a:xfrm>
            <a:off x="3256204" y="836613"/>
            <a:ext cx="30649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3B2D9F1-C291-7545-B74D-C48DC192D590}"/>
              </a:ext>
            </a:extLst>
          </p:cNvPr>
          <p:cNvSpPr txBox="1"/>
          <p:nvPr/>
        </p:nvSpPr>
        <p:spPr>
          <a:xfrm>
            <a:off x="3161916" y="972667"/>
            <a:ext cx="30649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4C14F2-1ED7-8D49-92C2-EF8CDEE895ED}"/>
              </a:ext>
            </a:extLst>
          </p:cNvPr>
          <p:cNvSpPr txBox="1"/>
          <p:nvPr/>
        </p:nvSpPr>
        <p:spPr>
          <a:xfrm>
            <a:off x="2956789" y="1001600"/>
            <a:ext cx="30649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61BF42-508A-1E41-914D-7BAD34DF3F25}"/>
              </a:ext>
            </a:extLst>
          </p:cNvPr>
          <p:cNvSpPr txBox="1"/>
          <p:nvPr/>
        </p:nvSpPr>
        <p:spPr>
          <a:xfrm>
            <a:off x="3286193" y="901822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1BE6920-066B-F14B-9918-AA4A80297B5C}"/>
              </a:ext>
            </a:extLst>
          </p:cNvPr>
          <p:cNvSpPr txBox="1"/>
          <p:nvPr/>
        </p:nvSpPr>
        <p:spPr>
          <a:xfrm>
            <a:off x="3454281" y="814416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735453-63BD-5342-B176-3A5775D38DA6}"/>
              </a:ext>
            </a:extLst>
          </p:cNvPr>
          <p:cNvSpPr txBox="1"/>
          <p:nvPr/>
        </p:nvSpPr>
        <p:spPr>
          <a:xfrm>
            <a:off x="3373599" y="753904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2BF490-0262-E546-B457-D479D4C1F07D}"/>
              </a:ext>
            </a:extLst>
          </p:cNvPr>
          <p:cNvSpPr txBox="1"/>
          <p:nvPr/>
        </p:nvSpPr>
        <p:spPr>
          <a:xfrm>
            <a:off x="3588752" y="720286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7809E4D-341D-A745-B8D9-EA5EDA196B55}"/>
              </a:ext>
            </a:extLst>
          </p:cNvPr>
          <p:cNvSpPr txBox="1"/>
          <p:nvPr/>
        </p:nvSpPr>
        <p:spPr>
          <a:xfrm>
            <a:off x="3521515" y="679946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6F0C67-E7C1-1C4C-8B99-9B0FE93225E8}"/>
              </a:ext>
            </a:extLst>
          </p:cNvPr>
          <p:cNvSpPr txBox="1"/>
          <p:nvPr/>
        </p:nvSpPr>
        <p:spPr>
          <a:xfrm>
            <a:off x="576958" y="1896562"/>
            <a:ext cx="498855" cy="2482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0070C0"/>
                </a:solidFill>
              </a:rPr>
              <a:t>MVTX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14FFC58-AD6F-624B-BCAD-0C106DD2621D}"/>
              </a:ext>
            </a:extLst>
          </p:cNvPr>
          <p:cNvCxnSpPr>
            <a:cxnSpLocks/>
            <a:stCxn id="86" idx="3"/>
            <a:endCxn id="36" idx="1"/>
          </p:cNvCxnSpPr>
          <p:nvPr/>
        </p:nvCxnSpPr>
        <p:spPr>
          <a:xfrm>
            <a:off x="1075813" y="2020667"/>
            <a:ext cx="344971" cy="2993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19A7267-2FFE-3F40-A888-17DF780C9C44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1075813" y="2020667"/>
            <a:ext cx="1781688" cy="2653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679539-4C07-1F4A-886F-E1A7BED7EF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00700" y="628651"/>
          <a:ext cx="2628900" cy="41943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93019">
                  <a:extLst>
                    <a:ext uri="{9D8B030D-6E8A-4147-A177-3AD203B41FA5}">
                      <a16:colId xmlns:a16="http://schemas.microsoft.com/office/drawing/2014/main" val="598990333"/>
                    </a:ext>
                  </a:extLst>
                </a:gridCol>
                <a:gridCol w="1535881">
                  <a:extLst>
                    <a:ext uri="{9D8B030D-6E8A-4147-A177-3AD203B41FA5}">
                      <a16:colId xmlns:a16="http://schemas.microsoft.com/office/drawing/2014/main" val="1114442428"/>
                    </a:ext>
                  </a:extLst>
                </a:gridCol>
              </a:tblGrid>
              <a:tr h="166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Rack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0" marR="6630" marT="66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Subsystem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0" marR="6630" marT="6630" marB="0" anchor="b"/>
                </a:tc>
                <a:extLst>
                  <a:ext uri="{0D108BD9-81ED-4DB2-BD59-A6C34878D82A}">
                    <a16:rowId xmlns:a16="http://schemas.microsoft.com/office/drawing/2014/main" val="283491747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HCAL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829285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2W2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HCAL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0277391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0058017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6660097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1W1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902029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1W3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8284803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5912320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5040466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3601502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981342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EMCAL Control/Bias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1650023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EMCAL Control/Bias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9419874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EMCAL Control/Bias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3141246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EMCAL Control/Bias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4399418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TPC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3835631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TPC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4860481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TPC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6966223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TPC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7351992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2W1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INTT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4732355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2W3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INTT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53836215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MVTX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0990531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MVTX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7988055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MBD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9112736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C488B06E-26B5-5745-A5A5-B02D667ACFFD}"/>
              </a:ext>
            </a:extLst>
          </p:cNvPr>
          <p:cNvSpPr txBox="1"/>
          <p:nvPr/>
        </p:nvSpPr>
        <p:spPr>
          <a:xfrm>
            <a:off x="2857500" y="228600"/>
            <a:ext cx="383438" cy="2482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7030A0"/>
                </a:solidFill>
              </a:rPr>
              <a:t>TPC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8C975CA-3D91-AD40-81CA-4C967367D658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3049219" y="476809"/>
            <a:ext cx="436932" cy="323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C0F874F-4FE0-854D-BC50-788236D3F497}"/>
              </a:ext>
            </a:extLst>
          </p:cNvPr>
          <p:cNvCxnSpPr>
            <a:cxnSpLocks/>
            <a:stCxn id="89" idx="2"/>
            <a:endCxn id="80" idx="3"/>
          </p:cNvCxnSpPr>
          <p:nvPr/>
        </p:nvCxnSpPr>
        <p:spPr>
          <a:xfrm>
            <a:off x="3049219" y="476809"/>
            <a:ext cx="214064" cy="618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275BCE0-3C3A-EB44-952F-B71BBD7FE01A}"/>
              </a:ext>
            </a:extLst>
          </p:cNvPr>
          <p:cNvCxnSpPr>
            <a:cxnSpLocks/>
            <a:stCxn id="89" idx="2"/>
            <a:endCxn id="13" idx="0"/>
          </p:cNvCxnSpPr>
          <p:nvPr/>
        </p:nvCxnSpPr>
        <p:spPr>
          <a:xfrm flipH="1">
            <a:off x="2123829" y="476809"/>
            <a:ext cx="925390" cy="330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97A9A96-D6EA-9D45-91BB-96925980BA25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2057402" y="476809"/>
            <a:ext cx="991817" cy="437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2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5F08-6F2D-4AE0-B844-047974F6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Tracking Support Concept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934B5-8CD9-4A4C-8001-A52F4704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43D038-31AC-4B09-B124-3C87F1746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666750"/>
            <a:ext cx="5638800" cy="3229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0D7191-496C-CE40-8607-DA0FF81B7F6C}"/>
              </a:ext>
            </a:extLst>
          </p:cNvPr>
          <p:cNvSpPr txBox="1"/>
          <p:nvPr/>
        </p:nvSpPr>
        <p:spPr>
          <a:xfrm>
            <a:off x="7467600" y="666750"/>
            <a:ext cx="1513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Mounts to inner support 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F9CD5B-05F2-394F-867C-673FC7A2984C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7162800" y="971551"/>
            <a:ext cx="304800" cy="156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9D9038-7169-CF46-AE2B-4645A4EDB033}"/>
              </a:ext>
            </a:extLst>
          </p:cNvPr>
          <p:cNvSpPr txBox="1"/>
          <p:nvPr/>
        </p:nvSpPr>
        <p:spPr>
          <a:xfrm>
            <a:off x="7620000" y="1962150"/>
            <a:ext cx="12089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INTT ROCs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9AFB0F-0E38-6544-8099-394EE7E29E3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477000" y="2114550"/>
            <a:ext cx="1143000" cy="3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7C5F45-7BCA-864B-A5B1-54C16C608362}"/>
              </a:ext>
            </a:extLst>
          </p:cNvPr>
          <p:cNvSpPr txBox="1"/>
          <p:nvPr/>
        </p:nvSpPr>
        <p:spPr>
          <a:xfrm>
            <a:off x="7239000" y="272415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INTT Support</a:t>
            </a:r>
          </a:p>
          <a:p>
            <a:pPr algn="r"/>
            <a:r>
              <a:rPr lang="en-US" dirty="0"/>
              <a:t>(holds rails which hold INTT)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B26613-4E67-524D-9947-2EB36F17DC4F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6477000" y="2952750"/>
            <a:ext cx="762000" cy="233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n 23">
            <a:extLst>
              <a:ext uri="{FF2B5EF4-FFF2-40B4-BE49-F238E27FC236}">
                <a16:creationId xmlns:a16="http://schemas.microsoft.com/office/drawing/2014/main" id="{8A29C8A8-D376-2C47-B2B9-03843EC8B313}"/>
              </a:ext>
            </a:extLst>
          </p:cNvPr>
          <p:cNvSpPr/>
          <p:nvPr/>
        </p:nvSpPr>
        <p:spPr>
          <a:xfrm rot="5400000">
            <a:off x="1676400" y="2190750"/>
            <a:ext cx="762000" cy="152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1141CB-8959-D54E-8126-6359FE0951DF}"/>
              </a:ext>
            </a:extLst>
          </p:cNvPr>
          <p:cNvSpPr txBox="1"/>
          <p:nvPr/>
        </p:nvSpPr>
        <p:spPr>
          <a:xfrm>
            <a:off x="152401" y="1657350"/>
            <a:ext cx="1371599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MVTX Outer Patch??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F625CC-231D-F948-A6D0-E0C022796D47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1524000" y="1980516"/>
            <a:ext cx="457200" cy="134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A80D008-0F4A-8847-B792-D05D7F073D77}"/>
              </a:ext>
            </a:extLst>
          </p:cNvPr>
          <p:cNvSpPr txBox="1"/>
          <p:nvPr/>
        </p:nvSpPr>
        <p:spPr>
          <a:xfrm>
            <a:off x="304800" y="4248150"/>
            <a:ext cx="7186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MVTX will either be supported outside TPC (and cantilevered)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Plenty of space outside TPC for support structures and patch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supported off INTT inner shell structure</a:t>
            </a: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6BE8B9EA-B424-3146-BEFE-2E30DB3EE1D4}"/>
              </a:ext>
            </a:extLst>
          </p:cNvPr>
          <p:cNvSpPr/>
          <p:nvPr/>
        </p:nvSpPr>
        <p:spPr>
          <a:xfrm rot="5400000">
            <a:off x="3390900" y="2228850"/>
            <a:ext cx="457200" cy="762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5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547A-5DF4-4143-9F4F-C4839ECC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Inner Cabling Concept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80497" y="4874052"/>
            <a:ext cx="53419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4BE8DA1-B433-49BA-A46A-A8772D934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46" y="713422"/>
            <a:ext cx="8229600" cy="2380795"/>
          </a:xfrm>
          <a:prstGeom prst="rect">
            <a:avLst/>
          </a:prstGeom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DE08D7D2-DAD8-454B-B7FD-C4434F3E7A2A}"/>
              </a:ext>
            </a:extLst>
          </p:cNvPr>
          <p:cNvSpPr/>
          <p:nvPr/>
        </p:nvSpPr>
        <p:spPr>
          <a:xfrm rot="5400000">
            <a:off x="-747346" y="1818322"/>
            <a:ext cx="1905000" cy="152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482A3-CB8D-0A41-A71B-447ADA0D9022}"/>
              </a:ext>
            </a:extLst>
          </p:cNvPr>
          <p:cNvSpPr txBox="1"/>
          <p:nvPr/>
        </p:nvSpPr>
        <p:spPr>
          <a:xfrm>
            <a:off x="191014" y="3181350"/>
            <a:ext cx="2323586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MVTX Outer Patch??: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SAMTEC coax signal cables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Power (LV, Bias)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Cooling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1FDC3D-8E6B-754F-A31C-D917F8107703}"/>
              </a:ext>
            </a:extLst>
          </p:cNvPr>
          <p:cNvCxnSpPr>
            <a:cxnSpLocks/>
            <a:stCxn id="8" idx="0"/>
            <a:endCxn id="6" idx="1"/>
          </p:cNvCxnSpPr>
          <p:nvPr/>
        </p:nvCxnSpPr>
        <p:spPr>
          <a:xfrm flipH="1" flipV="1">
            <a:off x="281354" y="1894522"/>
            <a:ext cx="1071453" cy="128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>
            <a:extLst>
              <a:ext uri="{FF2B5EF4-FFF2-40B4-BE49-F238E27FC236}">
                <a16:creationId xmlns:a16="http://schemas.microsoft.com/office/drawing/2014/main" id="{59771A7A-A1F3-0B47-A1CE-F0DAFBF032DC}"/>
              </a:ext>
            </a:extLst>
          </p:cNvPr>
          <p:cNvSpPr/>
          <p:nvPr/>
        </p:nvSpPr>
        <p:spPr>
          <a:xfrm rot="5400000">
            <a:off x="3569677" y="1791945"/>
            <a:ext cx="1143000" cy="205154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6ED93-5C76-594D-B0C1-C9F77C5F88CA}"/>
              </a:ext>
            </a:extLst>
          </p:cNvPr>
          <p:cNvSpPr txBox="1"/>
          <p:nvPr/>
        </p:nvSpPr>
        <p:spPr>
          <a:xfrm>
            <a:off x="4343400" y="3409950"/>
            <a:ext cx="1752600" cy="7386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MVTX 2</a:t>
            </a:r>
            <a:r>
              <a:rPr lang="en-US" sz="1400" baseline="30000" dirty="0">
                <a:solidFill>
                  <a:srgbClr val="FF0000"/>
                </a:solidFill>
              </a:rPr>
              <a:t>nd</a:t>
            </a:r>
            <a:r>
              <a:rPr lang="en-US" sz="1400" dirty="0">
                <a:solidFill>
                  <a:srgbClr val="FF0000"/>
                </a:solidFill>
              </a:rPr>
              <a:t> Inner Patch?? Two Power Cables.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405B7B-A48C-B345-82AF-DF4132FC65CF}"/>
              </a:ext>
            </a:extLst>
          </p:cNvPr>
          <p:cNvCxnSpPr>
            <a:cxnSpLocks/>
            <a:stCxn id="12" idx="0"/>
            <a:endCxn id="11" idx="4"/>
          </p:cNvCxnSpPr>
          <p:nvPr/>
        </p:nvCxnSpPr>
        <p:spPr>
          <a:xfrm flipH="1" flipV="1">
            <a:off x="4141177" y="2466022"/>
            <a:ext cx="1078523" cy="943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12BF1B-22B9-C44A-B3F6-6A8BB8C5163B}"/>
              </a:ext>
            </a:extLst>
          </p:cNvPr>
          <p:cNvSpPr txBox="1"/>
          <p:nvPr/>
        </p:nvSpPr>
        <p:spPr>
          <a:xfrm>
            <a:off x="6858000" y="3181350"/>
            <a:ext cx="1752600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MVTX 1st Inner Patch: HDI Signal Cable.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54F522-B8C7-B147-866F-D8188EB2E9E5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4800600" y="2114550"/>
            <a:ext cx="2057400" cy="1528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FBFD85-58A2-4747-B24B-5F55553EF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67150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419D53-8D7A-CD4A-BF8E-E37A99E4F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43350"/>
            <a:ext cx="1270000" cy="952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6D6CA4-BAC1-7045-B2A4-DBB4C4BD4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67150"/>
            <a:ext cx="1845979" cy="11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3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8D587B-718C-434C-9424-20380D64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INTT Installation 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E27B5-2BCC-4CF9-885A-524F09CF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C8A-A480-5941-BB9A-97BA42034CCB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Storyboard1">
            <a:hlinkClick r:id="" action="ppaction://media"/>
            <a:extLst>
              <a:ext uri="{FF2B5EF4-FFF2-40B4-BE49-F238E27FC236}">
                <a16:creationId xmlns:a16="http://schemas.microsoft.com/office/drawing/2014/main" id="{3D5FE1E2-C229-4E7C-A72D-DE2C9C5CDAB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590550"/>
            <a:ext cx="6015037" cy="338337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0BE45-84EA-1D42-AEED-4056A9A62407}"/>
              </a:ext>
            </a:extLst>
          </p:cNvPr>
          <p:cNvSpPr txBox="1"/>
          <p:nvPr/>
        </p:nvSpPr>
        <p:spPr>
          <a:xfrm>
            <a:off x="-32238" y="3992999"/>
            <a:ext cx="9176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MVTX and INTT are assembled in lab into self-contained halves (two clamshells), placed on rails, and slid into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After placement into position, external cables from racks are connected to the outer MVTX patch panel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For INTT they are cables going to ROCs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Currently investigating modification of beam-pipe to remove flange – may make installation much easier since one can close up MVTX clamshell and then insert</a:t>
            </a:r>
          </a:p>
        </p:txBody>
      </p:sp>
    </p:spTree>
    <p:extLst>
      <p:ext uri="{BB962C8B-B14F-4D97-AF65-F5344CB8AC3E}">
        <p14:creationId xmlns:p14="http://schemas.microsoft.com/office/powerpoint/2010/main" val="475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008C-5B55-2D4B-AE99-401BEDA6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44D8-95E9-B04B-979F-D840E9CAB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851673"/>
          </a:xfrm>
        </p:spPr>
        <p:txBody>
          <a:bodyPr/>
          <a:lstStyle/>
          <a:p>
            <a:r>
              <a:rPr lang="en-US" dirty="0"/>
              <a:t>Still several aspects of the MVTX-INTT support and installation that need to be detailed out</a:t>
            </a:r>
          </a:p>
          <a:p>
            <a:pPr lvl="1"/>
            <a:r>
              <a:rPr lang="en-US" dirty="0"/>
              <a:t>However, we do not anticipate any showstoppers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Inner Patch Panel</a:t>
            </a:r>
          </a:p>
          <a:p>
            <a:r>
              <a:rPr lang="en-US" dirty="0"/>
              <a:t>Outer Patch Panel</a:t>
            </a:r>
          </a:p>
          <a:p>
            <a:pPr lvl="1"/>
            <a:r>
              <a:rPr lang="en-US" dirty="0"/>
              <a:t>What kind of SAMTEC cable can be used (halogen-free or not)</a:t>
            </a:r>
          </a:p>
          <a:p>
            <a:pPr lvl="1"/>
            <a:r>
              <a:rPr lang="en-US" dirty="0"/>
              <a:t>Space required, exact mounting scheme,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How to support detector in final position</a:t>
            </a:r>
          </a:p>
          <a:p>
            <a:pPr lvl="1"/>
            <a:r>
              <a:rPr lang="en-US" dirty="0"/>
              <a:t>Cantilevered or off INTT support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A0889-EB0D-1C45-A8FF-8C008C64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1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597175-814F-C345-9652-D3996EF4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8A7026-4FD3-604B-BA84-F22DB494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3150"/>
            <a:ext cx="8229600" cy="22514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BACKUP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DADD7-2DB3-5D4F-8E0E-4D5D5FA3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DEC-F6B6-422E-BA54-90C8645EF9E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84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547A-5DF4-4143-9F4F-C4839ECC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- INTT - TPC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7F6276-ED43-4C75-B918-B552F0522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429" y="1321254"/>
            <a:ext cx="4493141" cy="26946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31BCB-1752-4AD0-9F09-E8155866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874" y="4420016"/>
            <a:ext cx="1226126" cy="72348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0929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547A-5DF4-4143-9F4F-C4839ECC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111707"/>
            <a:ext cx="4038600" cy="311376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048563"/>
            <a:ext cx="4038600" cy="32400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31BCB-1752-4AD0-9F09-E81558662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874" y="4420016"/>
            <a:ext cx="1226126" cy="72348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5909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547A-5DF4-4143-9F4F-C4839ECC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sPHENIX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4" y="742950"/>
            <a:ext cx="6846711" cy="3851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31BCB-1752-4AD0-9F09-E8155866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874" y="4420016"/>
            <a:ext cx="1226126" cy="72348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1167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MVTX_Directors_Review</Template>
  <TotalTime>285</TotalTime>
  <Words>445</Words>
  <Application>Microsoft Macintosh PowerPoint</Application>
  <PresentationFormat>On-screen Show (16:9)</PresentationFormat>
  <Paragraphs>154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Office Theme</vt:lpstr>
      <vt:lpstr>  INTT-MVTX Mechanical Support and Installation</vt:lpstr>
      <vt:lpstr>Inner Tracking Support Concept</vt:lpstr>
      <vt:lpstr>MVTX Inner Cabling Concept</vt:lpstr>
      <vt:lpstr>MVTX INTT Installation Scheme</vt:lpstr>
      <vt:lpstr>Summary</vt:lpstr>
      <vt:lpstr>PowerPoint Presentation</vt:lpstr>
      <vt:lpstr>MVTX - INTT - TPC</vt:lpstr>
      <vt:lpstr>Cables</vt:lpstr>
      <vt:lpstr>sPHENIX</vt:lpstr>
      <vt:lpstr>MVTX - INTT - TPC</vt:lpstr>
      <vt:lpstr>INTT – MVTX – TPC</vt:lpstr>
      <vt:lpstr>sPHENIX Racks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Director’s Review</dc:title>
  <dc:creator>Daniel Cacace</dc:creator>
  <cp:lastModifiedBy>Mickey Chiu</cp:lastModifiedBy>
  <cp:revision>30</cp:revision>
  <cp:lastPrinted>2015-10-28T19:08:40Z</cp:lastPrinted>
  <dcterms:created xsi:type="dcterms:W3CDTF">2018-07-11T00:30:15Z</dcterms:created>
  <dcterms:modified xsi:type="dcterms:W3CDTF">2018-10-25T12:25:09Z</dcterms:modified>
</cp:coreProperties>
</file>