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61" r:id="rId5"/>
    <p:sldId id="265" r:id="rId6"/>
    <p:sldId id="258" r:id="rId7"/>
    <p:sldId id="259" r:id="rId8"/>
    <p:sldId id="260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0" autoAdjust="0"/>
    <p:restoredTop sz="94660"/>
  </p:normalViewPr>
  <p:slideViewPr>
    <p:cSldViewPr>
      <p:cViewPr varScale="1">
        <p:scale>
          <a:sx n="92" d="100"/>
          <a:sy n="92" d="100"/>
        </p:scale>
        <p:origin x="-10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FB86-D7B3-42D7-BA43-98689E122C25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3B6AE-2C70-4646-9217-E53A6891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3B6AE-2C70-4646-9217-E53A68910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3B6AE-2C70-4646-9217-E53A689104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2867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91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27651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E560FE-156D-4624-B21C-C7E0102120C6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A New Model for Run Coordination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Gregory Marr</a:t>
            </a:r>
          </a:p>
          <a:p>
            <a:r>
              <a:rPr lang="en-US" dirty="0" smtClean="0"/>
              <a:t>RHIC Operations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wish to preserve the efficient start-up and transitions between runs of recent experience by accumulating institutional knowledge instead of forcing a steep learning curve on the Run Coordinator. </a:t>
            </a:r>
          </a:p>
          <a:p>
            <a:r>
              <a:rPr lang="en-US" dirty="0" smtClean="0"/>
              <a:t>Start-up has become a sequence of tasks largely in the domain of experts.  With a little additional effort, it could be placed largely in the domain of Operations.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60FE-156D-4624-B21C-C7E0102120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Recent runs have exhibited quick startup and excellent performance, with smooth transitions between runs. Why? (unsubstantiated list)</a:t>
            </a:r>
          </a:p>
          <a:p>
            <a:pPr lvl="1"/>
            <a:r>
              <a:rPr lang="en-US" dirty="0" smtClean="0"/>
              <a:t>Quick startup begets high initial performance?</a:t>
            </a:r>
          </a:p>
          <a:p>
            <a:pPr lvl="1"/>
            <a:r>
              <a:rPr lang="en-US" dirty="0" smtClean="0"/>
              <a:t>Experienced Operations staff?</a:t>
            </a:r>
          </a:p>
          <a:p>
            <a:pPr lvl="1"/>
            <a:r>
              <a:rPr lang="en-US" dirty="0" smtClean="0"/>
              <a:t>Stochastic cooling?</a:t>
            </a:r>
          </a:p>
          <a:p>
            <a:pPr lvl="1"/>
            <a:r>
              <a:rPr lang="en-US" dirty="0" smtClean="0"/>
              <a:t>Lull of equipment lifetime </a:t>
            </a:r>
            <a:r>
              <a:rPr lang="en-US" dirty="0" smtClean="0"/>
              <a:t>issues, failures?</a:t>
            </a:r>
            <a:endParaRPr lang="en-US" dirty="0" smtClean="0"/>
          </a:p>
          <a:p>
            <a:pPr lvl="1"/>
            <a:r>
              <a:rPr lang="en-US" dirty="0" smtClean="0"/>
              <a:t>Genius Run Coordinators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60FE-156D-4624-B21C-C7E0102120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continue this trend of efficient transitions between runs (and shutdowns)?</a:t>
            </a:r>
          </a:p>
          <a:p>
            <a:pPr lvl="1"/>
            <a:r>
              <a:rPr lang="en-US" dirty="0" smtClean="0"/>
              <a:t>Forcing a new Run Coordinator to pick it all up from scratch is probably not the best avenue.</a:t>
            </a:r>
          </a:p>
          <a:p>
            <a:r>
              <a:rPr lang="en-US" dirty="0" smtClean="0"/>
              <a:t>Start-up has become a sequence of tasks largely in the domain of experts.</a:t>
            </a:r>
          </a:p>
          <a:p>
            <a:pPr lvl="1"/>
            <a:r>
              <a:rPr lang="en-US" dirty="0" smtClean="0"/>
              <a:t>Is this the best model? If not, how should it be treated</a:t>
            </a:r>
            <a:r>
              <a:rPr lang="en-US" dirty="0" smtClean="0"/>
              <a:t>? (open question)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60FE-156D-4624-B21C-C7E0102120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1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Model: Start-up via Operations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 all start-up events as an expert driven task, some of which are assigned to Operations.</a:t>
            </a:r>
          </a:p>
          <a:p>
            <a:r>
              <a:rPr lang="en-US" dirty="0" smtClean="0"/>
              <a:t>Operations directly oversees start up, coordinated by machine specialists.</a:t>
            </a:r>
          </a:p>
          <a:p>
            <a:r>
              <a:rPr lang="en-US" dirty="0" smtClean="0"/>
              <a:t>Run Coordinator still monitors, reports on progress.</a:t>
            </a:r>
          </a:p>
          <a:p>
            <a:r>
              <a:rPr lang="en-US" dirty="0" smtClean="0"/>
              <a:t>Tasks accomplished sequentially, with support of system experts as required.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60FE-156D-4624-B21C-C7E0102120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start-up tasks, 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Maintenance</a:t>
            </a:r>
          </a:p>
          <a:p>
            <a:pPr lvl="1"/>
            <a:r>
              <a:rPr lang="en-US" dirty="0"/>
              <a:t>Wrapping up shutdown periods neatly, without surprises is key.</a:t>
            </a:r>
          </a:p>
          <a:p>
            <a:r>
              <a:rPr lang="en-US" dirty="0" err="1"/>
              <a:t>Cryo</a:t>
            </a:r>
            <a:r>
              <a:rPr lang="en-US" dirty="0"/>
              <a:t> (experts)</a:t>
            </a:r>
          </a:p>
          <a:p>
            <a:pPr lvl="1"/>
            <a:r>
              <a:rPr lang="en-US" dirty="0"/>
              <a:t>Can’t run any PS ‘til it’s cold.  Can’t ramp ‘til it’s really cold.</a:t>
            </a:r>
          </a:p>
          <a:p>
            <a:pPr lvl="1"/>
            <a:r>
              <a:rPr lang="en-US" dirty="0"/>
              <a:t>Are there tasks that hold up these milestones, or conflict with PS work?</a:t>
            </a:r>
          </a:p>
          <a:p>
            <a:r>
              <a:rPr lang="en-US" dirty="0"/>
              <a:t>Ramp preparation (experts)</a:t>
            </a:r>
          </a:p>
          <a:p>
            <a:pPr lvl="1"/>
            <a:r>
              <a:rPr lang="en-US" dirty="0"/>
              <a:t>Better ramp design, improve tools to allow more designers, more understanding.</a:t>
            </a:r>
          </a:p>
          <a:p>
            <a:r>
              <a:rPr lang="en-US" dirty="0"/>
              <a:t>Power Supply (experts)</a:t>
            </a:r>
          </a:p>
          <a:p>
            <a:pPr lvl="1"/>
            <a:r>
              <a:rPr lang="en-US" dirty="0"/>
              <a:t>Requiring swept ring for ramping: delays PS group and everyone else waiting to work.</a:t>
            </a:r>
          </a:p>
          <a:p>
            <a:pPr lvl="1"/>
            <a:r>
              <a:rPr lang="en-US" dirty="0"/>
              <a:t>Much progress in automation, streamlining ramp testing. More?</a:t>
            </a:r>
          </a:p>
          <a:p>
            <a:pPr lvl="2"/>
            <a:r>
              <a:rPr lang="en-US" dirty="0"/>
              <a:t>More predictive quench tuning?</a:t>
            </a:r>
          </a:p>
          <a:p>
            <a:pPr lvl="2"/>
            <a:r>
              <a:rPr lang="en-US" dirty="0"/>
              <a:t>Less ramps?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RHIC Retreat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60FE-156D-4624-B21C-C7E0102120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start-up tasks, 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Injector </a:t>
            </a:r>
            <a:r>
              <a:rPr lang="en-US" dirty="0" smtClean="0"/>
              <a:t>preparation (Operations)</a:t>
            </a:r>
          </a:p>
          <a:p>
            <a:pPr lvl="1"/>
            <a:r>
              <a:rPr lang="en-US" dirty="0" smtClean="0"/>
              <a:t>Should be done well before first day of RHIC beam. Hasn’t always gone well.</a:t>
            </a:r>
          </a:p>
          <a:p>
            <a:pPr lvl="2"/>
            <a:r>
              <a:rPr lang="en-US" dirty="0" smtClean="0"/>
              <a:t>PP development, NSRL scheduling, EBIS ion source conflicts: we told you so.</a:t>
            </a:r>
          </a:p>
          <a:p>
            <a:r>
              <a:rPr lang="en-US" dirty="0" smtClean="0"/>
              <a:t>RF ATR </a:t>
            </a:r>
            <a:r>
              <a:rPr lang="en-US" dirty="0" err="1" smtClean="0"/>
              <a:t>synchro</a:t>
            </a:r>
            <a:r>
              <a:rPr lang="en-US" dirty="0" smtClean="0"/>
              <a:t> (experts/Operations)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cannot be done in advance.</a:t>
            </a:r>
          </a:p>
          <a:p>
            <a:pPr lvl="2"/>
            <a:r>
              <a:rPr lang="en-US" dirty="0"/>
              <a:t>Requires LLRF personnel.</a:t>
            </a:r>
          </a:p>
          <a:p>
            <a:pPr lvl="2"/>
            <a:r>
              <a:rPr lang="en-US" dirty="0"/>
              <a:t>Upgrade this </a:t>
            </a:r>
            <a:r>
              <a:rPr lang="en-US" dirty="0" smtClean="0"/>
              <a:t>year – potential to eliminate personnel and hardware issues</a:t>
            </a:r>
            <a:r>
              <a:rPr lang="en-US" dirty="0" smtClean="0"/>
              <a:t>.</a:t>
            </a:r>
          </a:p>
          <a:p>
            <a:r>
              <a:rPr lang="en-US" dirty="0"/>
              <a:t>Injection, circulating beam (Operations)</a:t>
            </a:r>
          </a:p>
          <a:p>
            <a:pPr lvl="1"/>
            <a:r>
              <a:rPr lang="en-US" dirty="0"/>
              <a:t>We’re too fast at it.</a:t>
            </a:r>
          </a:p>
          <a:p>
            <a:pPr lvl="1"/>
            <a:r>
              <a:rPr lang="en-US" dirty="0"/>
              <a:t>We never return to optimize it.</a:t>
            </a:r>
          </a:p>
          <a:p>
            <a:r>
              <a:rPr lang="en-US" dirty="0"/>
              <a:t>RF capture (experts)</a:t>
            </a:r>
          </a:p>
          <a:p>
            <a:pPr lvl="1"/>
            <a:r>
              <a:rPr lang="en-US" dirty="0"/>
              <a:t>It’s </a:t>
            </a:r>
            <a:r>
              <a:rPr lang="en-US" dirty="0" smtClean="0"/>
              <a:t>usually not </a:t>
            </a:r>
            <a:r>
              <a:rPr lang="en-US" dirty="0"/>
              <a:t>tough. But the RF group still does 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RHIC Retreat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60FE-156D-4624-B21C-C7E0102120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start-up tasks, issues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Bunched </a:t>
            </a:r>
            <a:r>
              <a:rPr lang="en-US" dirty="0" smtClean="0"/>
              <a:t>beam/instrumentation </a:t>
            </a:r>
            <a:r>
              <a:rPr lang="en-US" dirty="0"/>
              <a:t>setup (experts)</a:t>
            </a:r>
          </a:p>
          <a:p>
            <a:pPr lvl="1"/>
            <a:r>
              <a:rPr lang="en-US" dirty="0"/>
              <a:t>Shouldn’t be hard, but we seem to make it so.</a:t>
            </a:r>
          </a:p>
          <a:p>
            <a:pPr lvl="1"/>
            <a:r>
              <a:rPr lang="en-US" dirty="0"/>
              <a:t>Remote scopes for IP4 WCM?</a:t>
            </a:r>
          </a:p>
          <a:p>
            <a:r>
              <a:rPr lang="en-US" dirty="0" smtClean="0"/>
              <a:t>Ramp (Operations/experts)</a:t>
            </a:r>
          </a:p>
          <a:p>
            <a:pPr lvl="1"/>
            <a:r>
              <a:rPr lang="en-US" dirty="0" smtClean="0"/>
              <a:t>We’re </a:t>
            </a:r>
            <a:r>
              <a:rPr lang="en-US" dirty="0" smtClean="0"/>
              <a:t>too fast at it.</a:t>
            </a:r>
          </a:p>
          <a:p>
            <a:pPr lvl="1"/>
            <a:r>
              <a:rPr lang="en-US" dirty="0" smtClean="0"/>
              <a:t>Too few feedback experts.</a:t>
            </a:r>
          </a:p>
          <a:p>
            <a:r>
              <a:rPr lang="en-US" dirty="0" smtClean="0"/>
              <a:t>RF </a:t>
            </a:r>
            <a:r>
              <a:rPr lang="en-US" dirty="0" err="1" smtClean="0"/>
              <a:t>rebucket</a:t>
            </a:r>
            <a:r>
              <a:rPr lang="en-US" dirty="0" smtClean="0"/>
              <a:t> (experts)</a:t>
            </a:r>
          </a:p>
          <a:p>
            <a:pPr lvl="1"/>
            <a:r>
              <a:rPr lang="en-US" dirty="0" smtClean="0"/>
              <a:t>At this point we’ve usually outstripped the RF group’s ability to condition cavities as well as their ability to provide personnel.</a:t>
            </a:r>
          </a:p>
          <a:p>
            <a:r>
              <a:rPr lang="en-US" dirty="0" smtClean="0"/>
              <a:t>Store Setup </a:t>
            </a:r>
            <a:r>
              <a:rPr lang="en-US" dirty="0" smtClean="0"/>
              <a:t>(Operations/experts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Polarimetry</a:t>
            </a:r>
            <a:r>
              <a:rPr lang="en-US" dirty="0" smtClean="0"/>
              <a:t> (experts)</a:t>
            </a:r>
          </a:p>
          <a:p>
            <a:pPr lvl="1"/>
            <a:r>
              <a:rPr lang="en-US" dirty="0" smtClean="0"/>
              <a:t>Initially, a resource conflict.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60FE-156D-4624-B21C-C7E0102120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Run Coordination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Scheduling physicist</a:t>
            </a:r>
            <a:r>
              <a:rPr lang="en-US" dirty="0"/>
              <a:t> </a:t>
            </a:r>
            <a:r>
              <a:rPr lang="en-US" dirty="0" smtClean="0"/>
              <a:t>role?</a:t>
            </a:r>
          </a:p>
          <a:p>
            <a:pPr lvl="1"/>
            <a:r>
              <a:rPr lang="en-US" dirty="0"/>
              <a:t>Cons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Overlaps Run Coordinator role</a:t>
            </a:r>
          </a:p>
          <a:p>
            <a:pPr lvl="3"/>
            <a:r>
              <a:rPr lang="en-US" dirty="0" smtClean="0"/>
              <a:t>e.g. many scheduling issues determined at 9AM meeting</a:t>
            </a:r>
          </a:p>
          <a:p>
            <a:pPr lvl="2"/>
            <a:r>
              <a:rPr lang="en-US" dirty="0" smtClean="0"/>
              <a:t>OC can independently make interruption/access determination.</a:t>
            </a:r>
          </a:p>
          <a:p>
            <a:pPr lvl="2"/>
            <a:r>
              <a:rPr lang="en-US" dirty="0" smtClean="0"/>
              <a:t>Others tend to mediate between experiments in any case</a:t>
            </a:r>
            <a:endParaRPr lang="en-US" dirty="0"/>
          </a:p>
          <a:p>
            <a:pPr lvl="1"/>
            <a:r>
              <a:rPr lang="en-US" dirty="0" smtClean="0"/>
              <a:t>Pros:</a:t>
            </a:r>
          </a:p>
          <a:p>
            <a:pPr lvl="2"/>
            <a:r>
              <a:rPr lang="en-US" dirty="0" smtClean="0"/>
              <a:t>Has jurisdiction (IF exercised) over injector conflicts.</a:t>
            </a:r>
          </a:p>
          <a:p>
            <a:pPr lvl="2"/>
            <a:r>
              <a:rPr lang="en-US" dirty="0" smtClean="0"/>
              <a:t>More impartial than Run Coordinator</a:t>
            </a:r>
          </a:p>
          <a:p>
            <a:pPr lvl="2"/>
            <a:r>
              <a:rPr lang="en-US" dirty="0" smtClean="0"/>
              <a:t>Learning experience for newer personnel</a:t>
            </a:r>
          </a:p>
          <a:p>
            <a:pPr lvl="2"/>
            <a:r>
              <a:rPr lang="en-US" dirty="0" smtClean="0"/>
              <a:t>Who else would get stuck running time meeting?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60FE-156D-4624-B21C-C7E0102120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Run Coordination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AP shift role?</a:t>
            </a:r>
          </a:p>
          <a:p>
            <a:pPr lvl="1"/>
            <a:r>
              <a:rPr lang="en-US" dirty="0" smtClean="0"/>
              <a:t>Senior staff is most capable</a:t>
            </a:r>
          </a:p>
          <a:p>
            <a:pPr lvl="2"/>
            <a:r>
              <a:rPr lang="en-US" dirty="0" smtClean="0"/>
              <a:t>Combine broad collider knowledge with deep knowledge of specific systems to accomplish myriad of start-up, ramp-up tasks quickly and efficiently</a:t>
            </a:r>
          </a:p>
          <a:p>
            <a:pPr lvl="2"/>
            <a:r>
              <a:rPr lang="en-US" dirty="0" smtClean="0"/>
              <a:t>However, over many runs, most have tired of the shift work</a:t>
            </a:r>
          </a:p>
          <a:p>
            <a:pPr lvl="2"/>
            <a:r>
              <a:rPr lang="en-US" dirty="0" smtClean="0"/>
              <a:t>System experts typically only fill the “deep knowledge” situations; Operations (especially Machine Specialists) must lead when broader experience is called for.</a:t>
            </a:r>
            <a:endParaRPr lang="en-US" dirty="0"/>
          </a:p>
          <a:p>
            <a:pPr lvl="1"/>
            <a:r>
              <a:rPr lang="en-US" dirty="0" smtClean="0"/>
              <a:t>AP shift then falls to… less senior staff</a:t>
            </a:r>
          </a:p>
          <a:p>
            <a:pPr lvl="2"/>
            <a:r>
              <a:rPr lang="en-US" dirty="0" smtClean="0"/>
              <a:t>Similar to Scheduling Physicist, role provides learning experience for newer personnel.</a:t>
            </a:r>
          </a:p>
          <a:p>
            <a:pPr lvl="2"/>
            <a:r>
              <a:rPr lang="en-US" dirty="0" smtClean="0"/>
              <a:t>Results have been mixed.</a:t>
            </a:r>
          </a:p>
          <a:p>
            <a:pPr lvl="3"/>
            <a:r>
              <a:rPr lang="en-US" dirty="0" smtClean="0"/>
              <a:t>Without senior AP staff present, it falls upon Operators, Coordinators, Specialists to provide instruction.</a:t>
            </a:r>
          </a:p>
          <a:p>
            <a:pPr lvl="3"/>
            <a:r>
              <a:rPr lang="en-US" dirty="0" smtClean="0"/>
              <a:t> Like most Operations training opportunities, highly dependent on trainee’s initiative to get involved.</a:t>
            </a:r>
          </a:p>
          <a:p>
            <a:pPr lvl="1"/>
            <a:r>
              <a:rPr lang="en-US" dirty="0" smtClean="0"/>
              <a:t>With new start-up role for Operations, more holes appear in AP shift rotation.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Retreat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60FE-156D-4624-B21C-C7E0102120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eball greg">
  <a:themeElements>
    <a:clrScheme name="Fireball design template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ball design template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design template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desig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14201</TotalTime>
  <Words>822</Words>
  <Application>Microsoft Office PowerPoint</Application>
  <PresentationFormat>On-screen Show (4:3)</PresentationFormat>
  <Paragraphs>114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Fireball greg</vt:lpstr>
      <vt:lpstr>A New Model for Run Coordination</vt:lpstr>
      <vt:lpstr>Recent experience</vt:lpstr>
      <vt:lpstr>Looking forward</vt:lpstr>
      <vt:lpstr>New Model: Start-up via Operations</vt:lpstr>
      <vt:lpstr>Major start-up tasks, issues </vt:lpstr>
      <vt:lpstr>Major start-up tasks, issues </vt:lpstr>
      <vt:lpstr>Major start-up tasks, issues </vt:lpstr>
      <vt:lpstr>Other Run Coordination issues</vt:lpstr>
      <vt:lpstr>Other Run Coordination issues</vt:lpstr>
      <vt:lpstr>Summary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Model for Run Coordination</dc:title>
  <dc:creator>Gregory J. Marr</dc:creator>
  <cp:lastModifiedBy>Gregory J. Marr</cp:lastModifiedBy>
  <cp:revision>42</cp:revision>
  <dcterms:created xsi:type="dcterms:W3CDTF">2012-06-19T14:52:43Z</dcterms:created>
  <dcterms:modified xsi:type="dcterms:W3CDTF">2012-07-20T19:35:25Z</dcterms:modified>
</cp:coreProperties>
</file>