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7"/>
  </p:notesMasterIdLst>
  <p:handoutMasterIdLst>
    <p:handoutMasterId r:id="rId18"/>
  </p:handoutMasterIdLst>
  <p:sldIdLst>
    <p:sldId id="256" r:id="rId2"/>
    <p:sldId id="257" r:id="rId3"/>
    <p:sldId id="259" r:id="rId4"/>
    <p:sldId id="258" r:id="rId5"/>
    <p:sldId id="260" r:id="rId6"/>
    <p:sldId id="262" r:id="rId7"/>
    <p:sldId id="263" r:id="rId8"/>
    <p:sldId id="264" r:id="rId9"/>
    <p:sldId id="261" r:id="rId10"/>
    <p:sldId id="265" r:id="rId11"/>
    <p:sldId id="266" r:id="rId12"/>
    <p:sldId id="268" r:id="rId13"/>
    <p:sldId id="269" r:id="rId14"/>
    <p:sldId id="267" r:id="rId15"/>
    <p:sldId id="270" r:id="rId16"/>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2" d="100"/>
          <a:sy n="122" d="100"/>
        </p:scale>
        <p:origin x="-123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97" d="100"/>
          <a:sy n="97" d="100"/>
        </p:scale>
        <p:origin x="-3534" y="-114"/>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78DCA958-8EBB-410F-94A6-3B5CD2E30EF6}" type="datetimeFigureOut">
              <a:rPr lang="en-US" smtClean="0"/>
              <a:pPr/>
              <a:t>7/23/2012</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A70290EB-DEC1-4CB6-AC5A-2F208690908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F8F1E9B9-ADCC-48E0-84DD-D732AD802708}" type="datetimeFigureOut">
              <a:rPr lang="en-US" smtClean="0"/>
              <a:pPr/>
              <a:t>7/23/2012</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6577E47F-4B51-492A-8E22-A8537842604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77E47F-4B51-492A-8E22-A85378426048}"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77E47F-4B51-492A-8E22-A85378426048}"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08054FD-7833-4E3F-B01F-1E152CC34A74}" type="datetimeFigureOut">
              <a:rPr lang="en-US" smtClean="0"/>
              <a:pPr/>
              <a:t>7/23/2012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98AD612-67B7-417B-B303-5127EFBC00F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8054FD-7833-4E3F-B01F-1E152CC34A74}" type="datetimeFigureOut">
              <a:rPr lang="en-US" smtClean="0"/>
              <a:pPr/>
              <a:t>7/23/2012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8AD612-67B7-417B-B303-5127EFBC00F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8054FD-7833-4E3F-B01F-1E152CC34A74}" type="datetimeFigureOut">
              <a:rPr lang="en-US" smtClean="0"/>
              <a:pPr/>
              <a:t>7/23/2012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8AD612-67B7-417B-B303-5127EFBC00F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8054FD-7833-4E3F-B01F-1E152CC34A74}" type="datetimeFigureOut">
              <a:rPr lang="en-US" smtClean="0"/>
              <a:pPr/>
              <a:t>7/23/2012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8AD612-67B7-417B-B303-5127EFBC00F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08054FD-7833-4E3F-B01F-1E152CC34A74}" type="datetimeFigureOut">
              <a:rPr lang="en-US" smtClean="0"/>
              <a:pPr/>
              <a:t>7/23/2012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8AD612-67B7-417B-B303-5127EFBC00F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08054FD-7833-4E3F-B01F-1E152CC34A74}" type="datetimeFigureOut">
              <a:rPr lang="en-US" smtClean="0"/>
              <a:pPr/>
              <a:t>7/23/2012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8AD612-67B7-417B-B303-5127EFBC00F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08054FD-7833-4E3F-B01F-1E152CC34A74}" type="datetimeFigureOut">
              <a:rPr lang="en-US" smtClean="0"/>
              <a:pPr/>
              <a:t>7/23/2012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8AD612-67B7-417B-B303-5127EFBC00F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08054FD-7833-4E3F-B01F-1E152CC34A74}" type="datetimeFigureOut">
              <a:rPr lang="en-US" smtClean="0"/>
              <a:pPr/>
              <a:t>7/23/2012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8AD612-67B7-417B-B303-5127EFBC00F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8054FD-7833-4E3F-B01F-1E152CC34A74}" type="datetimeFigureOut">
              <a:rPr lang="en-US" smtClean="0"/>
              <a:pPr/>
              <a:t>7/23/2012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8AD612-67B7-417B-B303-5127EFBC00F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08054FD-7833-4E3F-B01F-1E152CC34A74}" type="datetimeFigureOut">
              <a:rPr lang="en-US" smtClean="0"/>
              <a:pPr/>
              <a:t>7/23/2012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8AD612-67B7-417B-B303-5127EFBC00F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08054FD-7833-4E3F-B01F-1E152CC34A74}" type="datetimeFigureOut">
              <a:rPr lang="en-US" smtClean="0"/>
              <a:pPr/>
              <a:t>7/23/2012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98AD612-67B7-417B-B303-5127EFBC00F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08054FD-7833-4E3F-B01F-1E152CC34A74}" type="datetimeFigureOut">
              <a:rPr lang="en-US" smtClean="0"/>
              <a:pPr/>
              <a:t>7/23/2012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98AD612-67B7-417B-B303-5127EFBC00F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 Id="rId5" Type="http://schemas.openxmlformats.org/officeDocument/2006/relationships/image" Target="../media/image5.gif"/><Relationship Id="rId4" Type="http://schemas.openxmlformats.org/officeDocument/2006/relationships/image" Target="../media/image4.gif"/></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 Id="rId6" Type="http://schemas.openxmlformats.org/officeDocument/2006/relationships/image" Target="../media/image8.gif"/><Relationship Id="rId5" Type="http://schemas.openxmlformats.org/officeDocument/2006/relationships/image" Target="../media/image7.gif"/><Relationship Id="rId4" Type="http://schemas.openxmlformats.org/officeDocument/2006/relationships/image" Target="../media/image6.gif"/></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 Id="rId5" Type="http://schemas.openxmlformats.org/officeDocument/2006/relationships/image" Target="../media/image10.gif"/><Relationship Id="rId4" Type="http://schemas.openxmlformats.org/officeDocument/2006/relationships/image" Target="../media/image9.gif"/></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371600"/>
            <a:ext cx="7851648" cy="1828800"/>
          </a:xfrm>
        </p:spPr>
        <p:txBody>
          <a:bodyPr/>
          <a:lstStyle/>
          <a:p>
            <a:r>
              <a:rPr lang="en-US" dirty="0" smtClean="0"/>
              <a:t>AGS Low Level RF Upgrade</a:t>
            </a:r>
            <a:endParaRPr lang="en-US" dirty="0"/>
          </a:p>
        </p:txBody>
      </p:sp>
      <p:sp>
        <p:nvSpPr>
          <p:cNvPr id="3" name="Subtitle 2"/>
          <p:cNvSpPr>
            <a:spLocks noGrp="1"/>
          </p:cNvSpPr>
          <p:nvPr>
            <p:ph type="subTitle" idx="1"/>
          </p:nvPr>
        </p:nvSpPr>
        <p:spPr/>
        <p:txBody>
          <a:bodyPr>
            <a:normAutofit/>
          </a:bodyPr>
          <a:lstStyle/>
          <a:p>
            <a:r>
              <a:rPr lang="en-US" sz="2400" dirty="0" smtClean="0"/>
              <a:t>T. Hayes / F. Severino</a:t>
            </a:r>
            <a:endParaRPr lang="en-US" sz="2400" dirty="0"/>
          </a:p>
        </p:txBody>
      </p:sp>
      <p:sp>
        <p:nvSpPr>
          <p:cNvPr id="17" name="Rectangle 16"/>
          <p:cNvSpPr/>
          <p:nvPr/>
        </p:nvSpPr>
        <p:spPr>
          <a:xfrm>
            <a:off x="4982310" y="6550223"/>
            <a:ext cx="4114800" cy="276999"/>
          </a:xfrm>
          <a:prstGeom prst="rect">
            <a:avLst/>
          </a:prstGeom>
        </p:spPr>
        <p:txBody>
          <a:bodyPr wrap="square">
            <a:spAutoFit/>
          </a:bodyPr>
          <a:lstStyle/>
          <a:p>
            <a:pPr marR="45720" lvl="0" algn="r">
              <a:spcBef>
                <a:spcPct val="20000"/>
              </a:spcBef>
              <a:buClr>
                <a:srgbClr val="0BD0D9"/>
              </a:buClr>
              <a:buSzPct val="95000"/>
            </a:pPr>
            <a:r>
              <a:rPr lang="en-US" sz="1200" dirty="0" smtClean="0">
                <a:solidFill>
                  <a:schemeClr val="bg1"/>
                </a:solidFill>
              </a:rPr>
              <a:t>RHIC Retreat July 2012</a:t>
            </a:r>
            <a:endParaRPr lang="en-US" sz="1200" dirty="0">
              <a:solidFill>
                <a:schemeClr val="bg1"/>
              </a:solidFill>
            </a:endParaRPr>
          </a:p>
        </p:txBody>
      </p:sp>
      <p:pic>
        <p:nvPicPr>
          <p:cNvPr id="18" name="Content Placeholder 3" descr="RFGlogo.jpg"/>
          <p:cNvPicPr>
            <a:picLocks noChangeAspect="1"/>
          </p:cNvPicPr>
          <p:nvPr/>
        </p:nvPicPr>
        <p:blipFill>
          <a:blip r:embed="rId3" cstate="print"/>
          <a:stretch>
            <a:fillRect/>
          </a:stretch>
        </p:blipFill>
        <p:spPr>
          <a:xfrm>
            <a:off x="8352690" y="39075"/>
            <a:ext cx="741362" cy="579438"/>
          </a:xfrm>
          <a:prstGeom prst="rect">
            <a:avLst/>
          </a:prstGeom>
          <a:blipFill dpi="0" rotWithShape="1">
            <a:blip r:embed="rId4" cstate="print">
              <a:alphaModFix amt="0"/>
            </a:blip>
            <a:srcRect/>
            <a:tile tx="0" ty="0" sx="100000" sy="100000" flip="none" algn="tl"/>
          </a:blip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7772400" cy="774192"/>
          </a:xfrm>
        </p:spPr>
        <p:txBody>
          <a:bodyPr/>
          <a:lstStyle/>
          <a:p>
            <a:r>
              <a:rPr lang="en-US" dirty="0" smtClean="0"/>
              <a:t>Initial Testing </a:t>
            </a:r>
            <a:endParaRPr lang="en-US" dirty="0"/>
          </a:p>
        </p:txBody>
      </p:sp>
      <p:sp>
        <p:nvSpPr>
          <p:cNvPr id="3" name="Text Placeholder 2"/>
          <p:cNvSpPr>
            <a:spLocks noGrp="1"/>
          </p:cNvSpPr>
          <p:nvPr>
            <p:ph type="body" idx="1"/>
          </p:nvPr>
        </p:nvSpPr>
        <p:spPr>
          <a:xfrm>
            <a:off x="533400" y="1981200"/>
            <a:ext cx="7772400" cy="3200400"/>
          </a:xfrm>
        </p:spPr>
        <p:txBody>
          <a:bodyPr>
            <a:normAutofit/>
          </a:bodyPr>
          <a:lstStyle/>
          <a:p>
            <a:pPr>
              <a:buFont typeface="Wingdings" pitchFamily="2" charset="2"/>
              <a:buChar char="§"/>
            </a:pPr>
            <a:r>
              <a:rPr lang="en-US" dirty="0" smtClean="0"/>
              <a:t> The first pieces of hardware were installed just prior to the beginning of the run.  Using this hardware, the RHIC blue and yellow synchro reference signals were generated locally in the AGS </a:t>
            </a:r>
            <a:r>
              <a:rPr lang="en-US" dirty="0" err="1" smtClean="0"/>
              <a:t>rf</a:t>
            </a:r>
            <a:r>
              <a:rPr lang="en-US" dirty="0" smtClean="0"/>
              <a:t> control center.</a:t>
            </a:r>
          </a:p>
          <a:p>
            <a:pPr>
              <a:buFont typeface="Wingdings" pitchFamily="2" charset="2"/>
              <a:buChar char="§"/>
            </a:pPr>
            <a:endParaRPr lang="en-US" dirty="0" smtClean="0"/>
          </a:p>
          <a:p>
            <a:pPr>
              <a:buFont typeface="Wingdings" pitchFamily="2" charset="2"/>
              <a:buChar char="§"/>
            </a:pPr>
            <a:r>
              <a:rPr lang="en-US" dirty="0" smtClean="0"/>
              <a:t> These signals were used operationally for the entire run, demonstrating the stability of the clock and data links between RHIC and the AGS.</a:t>
            </a:r>
          </a:p>
          <a:p>
            <a:endParaRPr lang="en-US" dirty="0"/>
          </a:p>
        </p:txBody>
      </p:sp>
      <p:pic>
        <p:nvPicPr>
          <p:cNvPr id="4" name="Content Placeholder 3" descr="RFGlogo.jpg"/>
          <p:cNvPicPr>
            <a:picLocks noChangeAspect="1"/>
          </p:cNvPicPr>
          <p:nvPr/>
        </p:nvPicPr>
        <p:blipFill>
          <a:blip r:embed="rId2" cstate="print"/>
          <a:stretch>
            <a:fillRect/>
          </a:stretch>
        </p:blipFill>
        <p:spPr>
          <a:xfrm>
            <a:off x="8352690" y="39075"/>
            <a:ext cx="741362" cy="579438"/>
          </a:xfrm>
          <a:prstGeom prst="rect">
            <a:avLst/>
          </a:prstGeom>
          <a:blipFill dpi="0" rotWithShape="1">
            <a:blip r:embed="rId3" cstate="print">
              <a:alphaModFix amt="0"/>
            </a:blip>
            <a:srcRect/>
            <a:tile tx="0" ty="0" sx="100000" sy="100000" flip="none" algn="tl"/>
          </a:blipFill>
        </p:spPr>
      </p:pic>
      <p:sp>
        <p:nvSpPr>
          <p:cNvPr id="6" name="Rectangle 5"/>
          <p:cNvSpPr/>
          <p:nvPr/>
        </p:nvSpPr>
        <p:spPr>
          <a:xfrm>
            <a:off x="4982310" y="6550223"/>
            <a:ext cx="4114800" cy="276999"/>
          </a:xfrm>
          <a:prstGeom prst="rect">
            <a:avLst/>
          </a:prstGeom>
        </p:spPr>
        <p:txBody>
          <a:bodyPr wrap="square">
            <a:spAutoFit/>
          </a:bodyPr>
          <a:lstStyle/>
          <a:p>
            <a:pPr marR="45720" lvl="0" algn="r">
              <a:spcBef>
                <a:spcPct val="20000"/>
              </a:spcBef>
              <a:buClr>
                <a:srgbClr val="0BD0D9"/>
              </a:buClr>
              <a:buSzPct val="95000"/>
            </a:pPr>
            <a:r>
              <a:rPr lang="en-US" sz="1200" dirty="0" smtClean="0">
                <a:solidFill>
                  <a:schemeClr val="bg1"/>
                </a:solidFill>
                <a:latin typeface="Swis721 Ex BT" pitchFamily="34" charset="0"/>
              </a:rPr>
              <a:t>RHIC Retreat July 2012</a:t>
            </a:r>
            <a:endParaRPr lang="en-US" sz="1200" dirty="0">
              <a:solidFill>
                <a:schemeClr val="bg1"/>
              </a:solidFill>
              <a:latin typeface="Swis721 Ex BT"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7772400" cy="685800"/>
          </a:xfrm>
        </p:spPr>
        <p:txBody>
          <a:bodyPr/>
          <a:lstStyle/>
          <a:p>
            <a:r>
              <a:rPr lang="en-US" dirty="0" smtClean="0"/>
              <a:t>Testing</a:t>
            </a:r>
            <a:endParaRPr lang="en-US" dirty="0"/>
          </a:p>
        </p:txBody>
      </p:sp>
      <p:sp>
        <p:nvSpPr>
          <p:cNvPr id="4" name="Text Placeholder 2"/>
          <p:cNvSpPr>
            <a:spLocks noGrp="1"/>
          </p:cNvSpPr>
          <p:nvPr>
            <p:ph type="body" idx="1"/>
          </p:nvPr>
        </p:nvSpPr>
        <p:spPr>
          <a:xfrm>
            <a:off x="533400" y="1600200"/>
            <a:ext cx="7772400" cy="4953000"/>
          </a:xfrm>
        </p:spPr>
        <p:txBody>
          <a:bodyPr>
            <a:normAutofit lnSpcReduction="10000"/>
          </a:bodyPr>
          <a:lstStyle/>
          <a:p>
            <a:pPr>
              <a:buFont typeface="Wingdings" pitchFamily="2" charset="2"/>
              <a:buChar char="§"/>
            </a:pPr>
            <a:r>
              <a:rPr lang="en-US" dirty="0" smtClean="0"/>
              <a:t> Initial beam tests were completed behind RHIC stores during the last week of the run. </a:t>
            </a:r>
          </a:p>
          <a:p>
            <a:r>
              <a:rPr lang="en-US" dirty="0" smtClean="0"/>
              <a:t> </a:t>
            </a:r>
          </a:p>
          <a:p>
            <a:pPr>
              <a:buFont typeface="Wingdings" pitchFamily="2" charset="2"/>
              <a:buChar char="§"/>
            </a:pPr>
            <a:r>
              <a:rPr lang="en-US" dirty="0" smtClean="0"/>
              <a:t> We used new hardware to generate an I.F. at 10.7 MHz to replace the VCO in the existing analog beam control system.</a:t>
            </a:r>
          </a:p>
          <a:p>
            <a:pPr>
              <a:buFont typeface="Wingdings" pitchFamily="2" charset="2"/>
              <a:buChar char="§"/>
            </a:pPr>
            <a:endParaRPr lang="en-US" dirty="0" smtClean="0"/>
          </a:p>
          <a:p>
            <a:pPr>
              <a:buFont typeface="Wingdings" pitchFamily="2" charset="2"/>
              <a:buChar char="§"/>
            </a:pPr>
            <a:r>
              <a:rPr lang="en-US" dirty="0" smtClean="0"/>
              <a:t> Successfully accelerated beam to top energy in the AGS with minimal losses.</a:t>
            </a:r>
          </a:p>
          <a:p>
            <a:endParaRPr lang="en-US" dirty="0" smtClean="0"/>
          </a:p>
          <a:p>
            <a:pPr>
              <a:buFont typeface="Wingdings" pitchFamily="2" charset="2"/>
              <a:buChar char="§"/>
            </a:pPr>
            <a:r>
              <a:rPr lang="en-US" dirty="0" smtClean="0"/>
              <a:t> System components verified with these tests</a:t>
            </a:r>
          </a:p>
          <a:p>
            <a:pPr lvl="1">
              <a:buFont typeface="Wingdings" pitchFamily="2" charset="2"/>
              <a:buChar char="§"/>
            </a:pPr>
            <a:r>
              <a:rPr lang="en-US" dirty="0" smtClean="0"/>
              <a:t>Bunch to bucket phase detector</a:t>
            </a:r>
          </a:p>
          <a:p>
            <a:pPr lvl="1">
              <a:buFont typeface="Wingdings" pitchFamily="2" charset="2"/>
              <a:buChar char="§"/>
            </a:pPr>
            <a:r>
              <a:rPr lang="en-US" dirty="0" smtClean="0"/>
              <a:t>Gauss clock receiver and distribution</a:t>
            </a:r>
          </a:p>
          <a:p>
            <a:pPr lvl="1">
              <a:buFont typeface="Wingdings" pitchFamily="2" charset="2"/>
              <a:buChar char="§"/>
            </a:pPr>
            <a:r>
              <a:rPr lang="en-US" dirty="0" smtClean="0"/>
              <a:t>Digital beam control feedback implementation</a:t>
            </a:r>
          </a:p>
          <a:p>
            <a:pPr lvl="1">
              <a:buFont typeface="Wingdings" pitchFamily="2" charset="2"/>
              <a:buChar char="§"/>
            </a:pPr>
            <a:r>
              <a:rPr lang="en-US" dirty="0" smtClean="0"/>
              <a:t>Data logging at high repetition rate</a:t>
            </a:r>
          </a:p>
          <a:p>
            <a:pPr lvl="1">
              <a:buFont typeface="Wingdings" pitchFamily="2" charset="2"/>
              <a:buChar char="§"/>
            </a:pPr>
            <a:endParaRPr lang="en-US" dirty="0" smtClean="0"/>
          </a:p>
          <a:p>
            <a:pPr>
              <a:buFont typeface="Wingdings" pitchFamily="2" charset="2"/>
              <a:buChar char="§"/>
            </a:pPr>
            <a:endParaRPr lang="en-US" dirty="0"/>
          </a:p>
        </p:txBody>
      </p:sp>
      <p:sp>
        <p:nvSpPr>
          <p:cNvPr id="5" name="Rectangle 4"/>
          <p:cNvSpPr/>
          <p:nvPr/>
        </p:nvSpPr>
        <p:spPr>
          <a:xfrm>
            <a:off x="4982310" y="6550223"/>
            <a:ext cx="4114800" cy="276999"/>
          </a:xfrm>
          <a:prstGeom prst="rect">
            <a:avLst/>
          </a:prstGeom>
        </p:spPr>
        <p:txBody>
          <a:bodyPr wrap="square">
            <a:spAutoFit/>
          </a:bodyPr>
          <a:lstStyle/>
          <a:p>
            <a:pPr marR="45720" lvl="0" algn="r">
              <a:spcBef>
                <a:spcPct val="20000"/>
              </a:spcBef>
              <a:buClr>
                <a:srgbClr val="0BD0D9"/>
              </a:buClr>
              <a:buSzPct val="95000"/>
            </a:pPr>
            <a:r>
              <a:rPr lang="en-US" sz="1200" dirty="0" smtClean="0">
                <a:solidFill>
                  <a:schemeClr val="bg1"/>
                </a:solidFill>
                <a:latin typeface="Swis721 Ex BT" pitchFamily="34" charset="0"/>
              </a:rPr>
              <a:t>RHIC Retreat July 2012</a:t>
            </a:r>
            <a:endParaRPr lang="en-US" sz="1200" dirty="0">
              <a:solidFill>
                <a:schemeClr val="bg1"/>
              </a:solidFill>
              <a:latin typeface="Swis721 Ex BT" pitchFamily="34" charset="0"/>
            </a:endParaRPr>
          </a:p>
        </p:txBody>
      </p:sp>
      <p:pic>
        <p:nvPicPr>
          <p:cNvPr id="6" name="Content Placeholder 3" descr="RFGlogo.jpg"/>
          <p:cNvPicPr>
            <a:picLocks noChangeAspect="1"/>
          </p:cNvPicPr>
          <p:nvPr/>
        </p:nvPicPr>
        <p:blipFill>
          <a:blip r:embed="rId2" cstate="print"/>
          <a:stretch>
            <a:fillRect/>
          </a:stretch>
        </p:blipFill>
        <p:spPr>
          <a:xfrm>
            <a:off x="8352690" y="39075"/>
            <a:ext cx="741362" cy="579438"/>
          </a:xfrm>
          <a:prstGeom prst="rect">
            <a:avLst/>
          </a:prstGeom>
          <a:blipFill dpi="0" rotWithShape="1">
            <a:blip r:embed="rId3" cstate="print">
              <a:alphaModFix amt="0"/>
            </a:blip>
            <a:srcRect/>
            <a:tile tx="0" ty="0" sx="100000" sy="100000" flip="none" algn="tl"/>
          </a:blip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7772400" cy="740664"/>
          </a:xfrm>
        </p:spPr>
        <p:txBody>
          <a:bodyPr/>
          <a:lstStyle/>
          <a:p>
            <a:r>
              <a:rPr lang="en-US" dirty="0" smtClean="0"/>
              <a:t>Results</a:t>
            </a:r>
            <a:endParaRPr lang="en-US" dirty="0"/>
          </a:p>
        </p:txBody>
      </p:sp>
      <p:sp>
        <p:nvSpPr>
          <p:cNvPr id="3" name="Text Placeholder 2"/>
          <p:cNvSpPr>
            <a:spLocks noGrp="1"/>
          </p:cNvSpPr>
          <p:nvPr>
            <p:ph type="body" idx="1"/>
          </p:nvPr>
        </p:nvSpPr>
        <p:spPr>
          <a:xfrm>
            <a:off x="609600" y="5105400"/>
            <a:ext cx="3355848" cy="304800"/>
          </a:xfrm>
        </p:spPr>
        <p:txBody>
          <a:bodyPr>
            <a:normAutofit/>
          </a:bodyPr>
          <a:lstStyle/>
          <a:p>
            <a:r>
              <a:rPr lang="en-US" sz="1200" dirty="0" smtClean="0"/>
              <a:t>AGS current transformer running on old system</a:t>
            </a:r>
            <a:endParaRPr lang="en-US" sz="1200" dirty="0"/>
          </a:p>
        </p:txBody>
      </p:sp>
      <p:pic>
        <p:nvPicPr>
          <p:cNvPr id="4" name="Content Placeholder 3" descr="RFGlogo.jpg"/>
          <p:cNvPicPr>
            <a:picLocks noChangeAspect="1"/>
          </p:cNvPicPr>
          <p:nvPr/>
        </p:nvPicPr>
        <p:blipFill>
          <a:blip r:embed="rId2" cstate="print"/>
          <a:stretch>
            <a:fillRect/>
          </a:stretch>
        </p:blipFill>
        <p:spPr>
          <a:xfrm>
            <a:off x="8352690" y="39075"/>
            <a:ext cx="741362" cy="579438"/>
          </a:xfrm>
          <a:prstGeom prst="rect">
            <a:avLst/>
          </a:prstGeom>
          <a:blipFill dpi="0" rotWithShape="1">
            <a:blip r:embed="rId3" cstate="print">
              <a:alphaModFix amt="0"/>
            </a:blip>
            <a:srcRect/>
            <a:tile tx="0" ty="0" sx="100000" sy="100000" flip="none" algn="tl"/>
          </a:blipFill>
        </p:spPr>
      </p:pic>
      <p:sp>
        <p:nvSpPr>
          <p:cNvPr id="5" name="Rectangle 4"/>
          <p:cNvSpPr/>
          <p:nvPr/>
        </p:nvSpPr>
        <p:spPr>
          <a:xfrm>
            <a:off x="4982310" y="6550223"/>
            <a:ext cx="4114800" cy="276999"/>
          </a:xfrm>
          <a:prstGeom prst="rect">
            <a:avLst/>
          </a:prstGeom>
        </p:spPr>
        <p:txBody>
          <a:bodyPr wrap="square">
            <a:spAutoFit/>
          </a:bodyPr>
          <a:lstStyle/>
          <a:p>
            <a:pPr marR="45720" lvl="0" algn="r">
              <a:spcBef>
                <a:spcPct val="20000"/>
              </a:spcBef>
              <a:buClr>
                <a:srgbClr val="0BD0D9"/>
              </a:buClr>
              <a:buSzPct val="95000"/>
            </a:pPr>
            <a:r>
              <a:rPr lang="en-US" sz="1200" dirty="0" smtClean="0">
                <a:solidFill>
                  <a:schemeClr val="bg1"/>
                </a:solidFill>
              </a:rPr>
              <a:t>RHIC Retreat July 2012</a:t>
            </a:r>
            <a:endParaRPr lang="en-US" sz="1200" dirty="0">
              <a:solidFill>
                <a:schemeClr val="bg1"/>
              </a:solidFill>
            </a:endParaRPr>
          </a:p>
        </p:txBody>
      </p:sp>
      <p:pic>
        <p:nvPicPr>
          <p:cNvPr id="7" name="Picture 6" descr="AGS_with_new_digital_loops_logged.gif"/>
          <p:cNvPicPr>
            <a:picLocks noChangeAspect="1"/>
          </p:cNvPicPr>
          <p:nvPr/>
        </p:nvPicPr>
        <p:blipFill>
          <a:blip r:embed="rId4" cstate="print"/>
          <a:stretch>
            <a:fillRect/>
          </a:stretch>
        </p:blipFill>
        <p:spPr>
          <a:xfrm>
            <a:off x="4648200" y="3048000"/>
            <a:ext cx="3581399" cy="2872007"/>
          </a:xfrm>
          <a:prstGeom prst="rect">
            <a:avLst/>
          </a:prstGeom>
        </p:spPr>
      </p:pic>
      <p:sp>
        <p:nvSpPr>
          <p:cNvPr id="8" name="Text Placeholder 2"/>
          <p:cNvSpPr txBox="1">
            <a:spLocks/>
          </p:cNvSpPr>
          <p:nvPr/>
        </p:nvSpPr>
        <p:spPr>
          <a:xfrm>
            <a:off x="4724400" y="5943600"/>
            <a:ext cx="3355848" cy="304800"/>
          </a:xfrm>
          <a:prstGeom prst="rect">
            <a:avLst/>
          </a:prstGeom>
        </p:spPr>
        <p:txBody>
          <a:bodyPr vert="horz" lIns="45720" rIns="45720" anchor="t">
            <a:normAutofit/>
          </a:bodyPr>
          <a:lstStyle/>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AGS current transformer running on new system</a:t>
            </a:r>
            <a:endParaRPr kumimoji="0" lang="en-US"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13" name="Text Placeholder 2"/>
          <p:cNvSpPr txBox="1">
            <a:spLocks/>
          </p:cNvSpPr>
          <p:nvPr/>
        </p:nvSpPr>
        <p:spPr>
          <a:xfrm>
            <a:off x="533400" y="1676400"/>
            <a:ext cx="5715000" cy="381000"/>
          </a:xfrm>
          <a:prstGeom prst="rect">
            <a:avLst/>
          </a:prstGeom>
        </p:spPr>
        <p:txBody>
          <a:bodyPr vert="horz" lIns="45720" rIns="45720" anchor="t">
            <a:normAutofit/>
          </a:bodyPr>
          <a:lstStyle/>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Acceleration efficiency at least as good</a:t>
            </a:r>
            <a:r>
              <a:rPr kumimoji="0" lang="en-US" sz="1400" b="0" i="0" u="none" strike="noStrike" kern="1200" cap="none" spc="0" normalizeH="0" noProof="0" dirty="0" smtClean="0">
                <a:ln>
                  <a:noFill/>
                </a:ln>
                <a:solidFill>
                  <a:schemeClr val="tx1"/>
                </a:solidFill>
                <a:effectLst/>
                <a:uLnTx/>
                <a:uFillTx/>
                <a:latin typeface="+mn-lt"/>
                <a:ea typeface="+mn-ea"/>
                <a:cs typeface="+mn-cs"/>
              </a:rPr>
              <a:t> as on the old system</a:t>
            </a:r>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10" name="Picture 9" descr="AGS_with_analog_loops2.gif"/>
          <p:cNvPicPr>
            <a:picLocks noChangeAspect="1"/>
          </p:cNvPicPr>
          <p:nvPr/>
        </p:nvPicPr>
        <p:blipFill>
          <a:blip r:embed="rId5" cstate="print"/>
          <a:stretch>
            <a:fillRect/>
          </a:stretch>
        </p:blipFill>
        <p:spPr>
          <a:xfrm>
            <a:off x="457200" y="2286000"/>
            <a:ext cx="3505200" cy="28261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6600" y="685800"/>
            <a:ext cx="2819400" cy="664464"/>
          </a:xfrm>
        </p:spPr>
        <p:txBody>
          <a:bodyPr/>
          <a:lstStyle/>
          <a:p>
            <a:pPr algn="ctr"/>
            <a:r>
              <a:rPr lang="en-US" dirty="0" smtClean="0"/>
              <a:t>Results</a:t>
            </a:r>
            <a:endParaRPr lang="en-US" dirty="0"/>
          </a:p>
        </p:txBody>
      </p:sp>
      <p:sp>
        <p:nvSpPr>
          <p:cNvPr id="3" name="Text Placeholder 2"/>
          <p:cNvSpPr>
            <a:spLocks noGrp="1"/>
          </p:cNvSpPr>
          <p:nvPr>
            <p:ph type="body" idx="1"/>
          </p:nvPr>
        </p:nvSpPr>
        <p:spPr>
          <a:xfrm>
            <a:off x="914400" y="3505200"/>
            <a:ext cx="1600200" cy="228600"/>
          </a:xfrm>
        </p:spPr>
        <p:txBody>
          <a:bodyPr>
            <a:normAutofit fontScale="92500" lnSpcReduction="20000"/>
          </a:bodyPr>
          <a:lstStyle/>
          <a:p>
            <a:r>
              <a:rPr lang="en-US" sz="1200" dirty="0" smtClean="0"/>
              <a:t>B dot from gauss clock</a:t>
            </a:r>
            <a:endParaRPr lang="en-US" sz="1200" dirty="0"/>
          </a:p>
        </p:txBody>
      </p:sp>
      <p:pic>
        <p:nvPicPr>
          <p:cNvPr id="4" name="Content Placeholder 3" descr="RFGlogo.jpg"/>
          <p:cNvPicPr>
            <a:picLocks noChangeAspect="1"/>
          </p:cNvPicPr>
          <p:nvPr/>
        </p:nvPicPr>
        <p:blipFill>
          <a:blip r:embed="rId2" cstate="print"/>
          <a:stretch>
            <a:fillRect/>
          </a:stretch>
        </p:blipFill>
        <p:spPr>
          <a:xfrm>
            <a:off x="8352690" y="39075"/>
            <a:ext cx="741362" cy="579438"/>
          </a:xfrm>
          <a:prstGeom prst="rect">
            <a:avLst/>
          </a:prstGeom>
          <a:blipFill dpi="0" rotWithShape="1">
            <a:blip r:embed="rId3" cstate="print">
              <a:alphaModFix amt="0"/>
            </a:blip>
            <a:srcRect/>
            <a:tile tx="0" ty="0" sx="100000" sy="100000" flip="none" algn="tl"/>
          </a:blipFill>
        </p:spPr>
      </p:pic>
      <p:sp>
        <p:nvSpPr>
          <p:cNvPr id="5" name="Rectangle 4"/>
          <p:cNvSpPr/>
          <p:nvPr/>
        </p:nvSpPr>
        <p:spPr>
          <a:xfrm>
            <a:off x="4982310" y="6550223"/>
            <a:ext cx="4114800" cy="276999"/>
          </a:xfrm>
          <a:prstGeom prst="rect">
            <a:avLst/>
          </a:prstGeom>
        </p:spPr>
        <p:txBody>
          <a:bodyPr wrap="square">
            <a:spAutoFit/>
          </a:bodyPr>
          <a:lstStyle/>
          <a:p>
            <a:pPr marR="45720" lvl="0" algn="r">
              <a:spcBef>
                <a:spcPct val="20000"/>
              </a:spcBef>
              <a:buClr>
                <a:srgbClr val="0BD0D9"/>
              </a:buClr>
              <a:buSzPct val="95000"/>
            </a:pPr>
            <a:r>
              <a:rPr lang="en-US" sz="1200" dirty="0" smtClean="0">
                <a:solidFill>
                  <a:schemeClr val="bg1"/>
                </a:solidFill>
              </a:rPr>
              <a:t>RHIC Retreat July 2012</a:t>
            </a:r>
            <a:endParaRPr lang="en-US" sz="1200" dirty="0">
              <a:solidFill>
                <a:schemeClr val="bg1"/>
              </a:solidFill>
            </a:endParaRPr>
          </a:p>
        </p:txBody>
      </p:sp>
      <p:pic>
        <p:nvPicPr>
          <p:cNvPr id="6" name="Picture 5" descr="Bdot.gif"/>
          <p:cNvPicPr>
            <a:picLocks noChangeAspect="1"/>
          </p:cNvPicPr>
          <p:nvPr/>
        </p:nvPicPr>
        <p:blipFill>
          <a:blip r:embed="rId4" cstate="print"/>
          <a:stretch>
            <a:fillRect/>
          </a:stretch>
        </p:blipFill>
        <p:spPr>
          <a:xfrm>
            <a:off x="304800" y="1219200"/>
            <a:ext cx="2828171" cy="2267976"/>
          </a:xfrm>
          <a:prstGeom prst="rect">
            <a:avLst/>
          </a:prstGeom>
        </p:spPr>
      </p:pic>
      <p:pic>
        <p:nvPicPr>
          <p:cNvPr id="7" name="Picture 6" descr="B2B_phase_full_cycle.gif"/>
          <p:cNvPicPr>
            <a:picLocks noChangeAspect="1"/>
          </p:cNvPicPr>
          <p:nvPr/>
        </p:nvPicPr>
        <p:blipFill>
          <a:blip r:embed="rId5" cstate="print"/>
          <a:stretch>
            <a:fillRect/>
          </a:stretch>
        </p:blipFill>
        <p:spPr>
          <a:xfrm>
            <a:off x="5638800" y="1981200"/>
            <a:ext cx="3361571" cy="2695722"/>
          </a:xfrm>
          <a:prstGeom prst="rect">
            <a:avLst/>
          </a:prstGeom>
        </p:spPr>
      </p:pic>
      <p:sp>
        <p:nvSpPr>
          <p:cNvPr id="8" name="Text Placeholder 2"/>
          <p:cNvSpPr txBox="1">
            <a:spLocks/>
          </p:cNvSpPr>
          <p:nvPr/>
        </p:nvSpPr>
        <p:spPr>
          <a:xfrm>
            <a:off x="5715000" y="4648200"/>
            <a:ext cx="3352800" cy="228600"/>
          </a:xfrm>
          <a:prstGeom prst="rect">
            <a:avLst/>
          </a:prstGeom>
        </p:spPr>
        <p:txBody>
          <a:bodyPr vert="horz" lIns="45720" rIns="45720" anchor="t">
            <a:normAutofit fontScale="92500" lnSpcReduction="20000"/>
          </a:bodyPr>
          <a:lstStyle/>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Bunch to bucket phase thru entire acceleration cycle</a:t>
            </a:r>
            <a:endParaRPr kumimoji="0" lang="en-US" sz="12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11" name="Straight Arrow Connector 10"/>
          <p:cNvCxnSpPr>
            <a:stCxn id="14" idx="1"/>
          </p:cNvCxnSpPr>
          <p:nvPr/>
        </p:nvCxnSpPr>
        <p:spPr>
          <a:xfrm flipH="1">
            <a:off x="7315200" y="2628900"/>
            <a:ext cx="533400" cy="26670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4" name="Text Placeholder 2"/>
          <p:cNvSpPr txBox="1">
            <a:spLocks/>
          </p:cNvSpPr>
          <p:nvPr/>
        </p:nvSpPr>
        <p:spPr>
          <a:xfrm>
            <a:off x="7848600" y="2514600"/>
            <a:ext cx="762000" cy="228600"/>
          </a:xfrm>
          <a:prstGeom prst="rect">
            <a:avLst/>
          </a:prstGeom>
        </p:spPr>
        <p:txBody>
          <a:bodyPr vert="horz" lIns="45720" rIns="45720" anchor="t">
            <a:normAutofit fontScale="92500" lnSpcReduction="20000"/>
          </a:bodyPr>
          <a:lstStyle/>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1200" b="0" i="0" u="none" strike="noStrike" kern="1200" cap="none" spc="0" normalizeH="0" baseline="0" noProof="0" dirty="0" smtClean="0">
                <a:ln>
                  <a:noFill/>
                </a:ln>
                <a:solidFill>
                  <a:schemeClr val="bg1"/>
                </a:solidFill>
                <a:effectLst/>
                <a:uLnTx/>
                <a:uFillTx/>
                <a:latin typeface="+mn-lt"/>
                <a:ea typeface="+mn-ea"/>
                <a:cs typeface="+mn-cs"/>
              </a:rPr>
              <a:t>Transition</a:t>
            </a:r>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pic>
        <p:nvPicPr>
          <p:cNvPr id="16" name="Picture 15" descr="Logged_radial_signals.gif"/>
          <p:cNvPicPr>
            <a:picLocks noChangeAspect="1"/>
          </p:cNvPicPr>
          <p:nvPr/>
        </p:nvPicPr>
        <p:blipFill>
          <a:blip r:embed="rId6" cstate="print"/>
          <a:stretch>
            <a:fillRect/>
          </a:stretch>
        </p:blipFill>
        <p:spPr>
          <a:xfrm>
            <a:off x="1447800" y="3810000"/>
            <a:ext cx="3361571" cy="2695722"/>
          </a:xfrm>
          <a:prstGeom prst="rect">
            <a:avLst/>
          </a:prstGeom>
        </p:spPr>
      </p:pic>
      <p:sp>
        <p:nvSpPr>
          <p:cNvPr id="17" name="Text Placeholder 2"/>
          <p:cNvSpPr txBox="1">
            <a:spLocks/>
          </p:cNvSpPr>
          <p:nvPr/>
        </p:nvSpPr>
        <p:spPr>
          <a:xfrm>
            <a:off x="2362200" y="6477000"/>
            <a:ext cx="1600200" cy="304800"/>
          </a:xfrm>
          <a:prstGeom prst="rect">
            <a:avLst/>
          </a:prstGeom>
        </p:spPr>
        <p:txBody>
          <a:bodyPr vert="horz" lIns="45720" rIns="45720" anchor="t">
            <a:normAutofit fontScale="92500"/>
          </a:bodyPr>
          <a:lstStyle/>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Logged RF BPM signals</a:t>
            </a:r>
            <a:endParaRPr kumimoji="0" lang="en-US"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20" name="Text Placeholder 2"/>
          <p:cNvSpPr txBox="1">
            <a:spLocks/>
          </p:cNvSpPr>
          <p:nvPr/>
        </p:nvSpPr>
        <p:spPr>
          <a:xfrm>
            <a:off x="5029200" y="5105400"/>
            <a:ext cx="3352800" cy="1371600"/>
          </a:xfrm>
          <a:prstGeom prst="rect">
            <a:avLst/>
          </a:prstGeom>
        </p:spPr>
        <p:txBody>
          <a:bodyPr vert="horz" lIns="45720" rIns="45720" anchor="t">
            <a:normAutofit/>
          </a:bodyPr>
          <a:lstStyle/>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Logged RF BPM signals were useful in troubleshooting a recurring problem in the AGS that required</a:t>
            </a:r>
            <a:r>
              <a:rPr kumimoji="0" lang="en-US" sz="1200" b="0" i="0" u="none" strike="noStrike" kern="1200" cap="none" spc="0" normalizeH="0" noProof="0" dirty="0" smtClean="0">
                <a:ln>
                  <a:noFill/>
                </a:ln>
                <a:solidFill>
                  <a:schemeClr val="tx1"/>
                </a:solidFill>
                <a:effectLst/>
                <a:uLnTx/>
                <a:uFillTx/>
                <a:latin typeface="+mn-lt"/>
                <a:ea typeface="+mn-ea"/>
                <a:cs typeface="+mn-cs"/>
              </a:rPr>
              <a:t> MCR to make drastic radial steering changes to restore acceleration.  Logged signals showed that RF  bpms were not the cause, which was eventually traced to a bad corrector .</a:t>
            </a:r>
            <a:endParaRPr kumimoji="0" lang="en-US"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762000"/>
            <a:ext cx="5943600" cy="697992"/>
          </a:xfrm>
        </p:spPr>
        <p:txBody>
          <a:bodyPr/>
          <a:lstStyle/>
          <a:p>
            <a:r>
              <a:rPr lang="en-US" dirty="0" smtClean="0"/>
              <a:t>AtR Synchro Results</a:t>
            </a:r>
            <a:endParaRPr lang="en-US" dirty="0"/>
          </a:p>
        </p:txBody>
      </p:sp>
      <p:sp>
        <p:nvSpPr>
          <p:cNvPr id="3" name="Text Placeholder 2"/>
          <p:cNvSpPr>
            <a:spLocks noGrp="1"/>
          </p:cNvSpPr>
          <p:nvPr>
            <p:ph type="body" idx="1"/>
          </p:nvPr>
        </p:nvSpPr>
        <p:spPr>
          <a:xfrm>
            <a:off x="838200" y="5105400"/>
            <a:ext cx="3127248" cy="267136"/>
          </a:xfrm>
        </p:spPr>
        <p:txBody>
          <a:bodyPr>
            <a:normAutofit/>
          </a:bodyPr>
          <a:lstStyle/>
          <a:p>
            <a:r>
              <a:rPr lang="en-US" sz="1100" dirty="0" smtClean="0"/>
              <a:t>Open loop frequency ramp to a target frequency</a:t>
            </a:r>
            <a:endParaRPr lang="en-US" sz="1100" dirty="0"/>
          </a:p>
        </p:txBody>
      </p:sp>
      <p:pic>
        <p:nvPicPr>
          <p:cNvPr id="4" name="Content Placeholder 3" descr="RFGlogo.jpg"/>
          <p:cNvPicPr>
            <a:picLocks noChangeAspect="1"/>
          </p:cNvPicPr>
          <p:nvPr/>
        </p:nvPicPr>
        <p:blipFill>
          <a:blip r:embed="rId2" cstate="print"/>
          <a:stretch>
            <a:fillRect/>
          </a:stretch>
        </p:blipFill>
        <p:spPr>
          <a:xfrm>
            <a:off x="8352690" y="39075"/>
            <a:ext cx="741362" cy="579438"/>
          </a:xfrm>
          <a:prstGeom prst="rect">
            <a:avLst/>
          </a:prstGeom>
          <a:blipFill dpi="0" rotWithShape="1">
            <a:blip r:embed="rId3" cstate="print">
              <a:alphaModFix amt="0"/>
            </a:blip>
            <a:srcRect/>
            <a:tile tx="0" ty="0" sx="100000" sy="100000" flip="none" algn="tl"/>
          </a:blipFill>
        </p:spPr>
      </p:pic>
      <p:sp>
        <p:nvSpPr>
          <p:cNvPr id="5" name="Rectangle 4"/>
          <p:cNvSpPr/>
          <p:nvPr/>
        </p:nvSpPr>
        <p:spPr>
          <a:xfrm>
            <a:off x="4982310" y="6550223"/>
            <a:ext cx="4114800" cy="276999"/>
          </a:xfrm>
          <a:prstGeom prst="rect">
            <a:avLst/>
          </a:prstGeom>
        </p:spPr>
        <p:txBody>
          <a:bodyPr wrap="square">
            <a:spAutoFit/>
          </a:bodyPr>
          <a:lstStyle/>
          <a:p>
            <a:pPr marR="45720" lvl="0" algn="r">
              <a:spcBef>
                <a:spcPct val="20000"/>
              </a:spcBef>
              <a:buClr>
                <a:srgbClr val="0BD0D9"/>
              </a:buClr>
              <a:buSzPct val="95000"/>
            </a:pPr>
            <a:r>
              <a:rPr lang="en-US" sz="1200" dirty="0" smtClean="0">
                <a:solidFill>
                  <a:schemeClr val="bg1"/>
                </a:solidFill>
              </a:rPr>
              <a:t>RHIC Retreat July 2012</a:t>
            </a:r>
            <a:endParaRPr lang="en-US" sz="1200" dirty="0">
              <a:solidFill>
                <a:schemeClr val="bg1"/>
              </a:solidFill>
            </a:endParaRPr>
          </a:p>
        </p:txBody>
      </p:sp>
      <p:pic>
        <p:nvPicPr>
          <p:cNvPr id="6" name="Picture 5" descr="freq_ramp_in_Hz.gif"/>
          <p:cNvPicPr>
            <a:picLocks noChangeAspect="1"/>
          </p:cNvPicPr>
          <p:nvPr/>
        </p:nvPicPr>
        <p:blipFill>
          <a:blip r:embed="rId4" cstate="print"/>
          <a:stretch>
            <a:fillRect/>
          </a:stretch>
        </p:blipFill>
        <p:spPr>
          <a:xfrm>
            <a:off x="152400" y="1752600"/>
            <a:ext cx="4158464" cy="3352800"/>
          </a:xfrm>
          <a:prstGeom prst="rect">
            <a:avLst/>
          </a:prstGeom>
        </p:spPr>
      </p:pic>
      <p:pic>
        <p:nvPicPr>
          <p:cNvPr id="7" name="Picture 6" descr="B2B_phase_during ac_coupled_loop.gif"/>
          <p:cNvPicPr>
            <a:picLocks noChangeAspect="1"/>
          </p:cNvPicPr>
          <p:nvPr/>
        </p:nvPicPr>
        <p:blipFill>
          <a:blip r:embed="rId5" cstate="print"/>
          <a:stretch>
            <a:fillRect/>
          </a:stretch>
        </p:blipFill>
        <p:spPr>
          <a:xfrm>
            <a:off x="4648200" y="2438400"/>
            <a:ext cx="4158463" cy="3352800"/>
          </a:xfrm>
          <a:prstGeom prst="rect">
            <a:avLst/>
          </a:prstGeom>
        </p:spPr>
      </p:pic>
      <p:sp>
        <p:nvSpPr>
          <p:cNvPr id="8" name="Text Placeholder 2"/>
          <p:cNvSpPr txBox="1">
            <a:spLocks/>
          </p:cNvSpPr>
          <p:nvPr/>
        </p:nvSpPr>
        <p:spPr>
          <a:xfrm>
            <a:off x="4648201" y="5791200"/>
            <a:ext cx="4191000" cy="457200"/>
          </a:xfrm>
          <a:prstGeom prst="rect">
            <a:avLst/>
          </a:prstGeom>
        </p:spPr>
        <p:txBody>
          <a:bodyPr vert="horz" lIns="45720" rIns="45720" anchor="t">
            <a:normAutofit/>
          </a:bodyPr>
          <a:lstStyle/>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mn-cs"/>
              </a:rPr>
              <a:t>Bunch to bucket phase during frequency ramp (running</a:t>
            </a:r>
            <a:r>
              <a:rPr kumimoji="0" lang="en-US" sz="1100" b="0" i="0" u="none" strike="noStrike" kern="1200" cap="none" spc="0" normalizeH="0" noProof="0" dirty="0" smtClean="0">
                <a:ln>
                  <a:noFill/>
                </a:ln>
                <a:solidFill>
                  <a:schemeClr val="tx1"/>
                </a:solidFill>
                <a:effectLst/>
                <a:uLnTx/>
                <a:uFillTx/>
                <a:latin typeface="+mn-lt"/>
                <a:ea typeface="+mn-ea"/>
                <a:cs typeface="+mn-cs"/>
              </a:rPr>
              <a:t> ac coupled phase loop)</a:t>
            </a:r>
            <a:r>
              <a:rPr kumimoji="0" lang="en-US" sz="1100" b="0" i="0" u="none" strike="noStrike" kern="1200" cap="none" spc="0" normalizeH="0" baseline="0" noProof="0" dirty="0" smtClean="0">
                <a:ln>
                  <a:noFill/>
                </a:ln>
                <a:solidFill>
                  <a:schemeClr val="tx1"/>
                </a:solidFill>
                <a:effectLst/>
                <a:uLnTx/>
                <a:uFillTx/>
                <a:latin typeface="+mn-lt"/>
                <a:ea typeface="+mn-ea"/>
                <a:cs typeface="+mn-cs"/>
              </a:rPr>
              <a:t> </a:t>
            </a:r>
            <a:endParaRPr kumimoji="0" lang="en-US" sz="11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7772400" cy="664464"/>
          </a:xfrm>
        </p:spPr>
        <p:txBody>
          <a:bodyPr/>
          <a:lstStyle/>
          <a:p>
            <a:r>
              <a:rPr lang="en-US" dirty="0" smtClean="0"/>
              <a:t>Summary</a:t>
            </a:r>
            <a:endParaRPr lang="en-US" dirty="0"/>
          </a:p>
        </p:txBody>
      </p:sp>
      <p:sp>
        <p:nvSpPr>
          <p:cNvPr id="3" name="Text Placeholder 2"/>
          <p:cNvSpPr>
            <a:spLocks noGrp="1"/>
          </p:cNvSpPr>
          <p:nvPr>
            <p:ph type="body" idx="1"/>
          </p:nvPr>
        </p:nvSpPr>
        <p:spPr>
          <a:xfrm>
            <a:off x="533400" y="1676400"/>
            <a:ext cx="8232648" cy="4724400"/>
          </a:xfrm>
        </p:spPr>
        <p:txBody>
          <a:bodyPr/>
          <a:lstStyle/>
          <a:p>
            <a:pPr>
              <a:buFont typeface="Wingdings" pitchFamily="2" charset="2"/>
              <a:buChar char="§"/>
            </a:pPr>
            <a:r>
              <a:rPr lang="en-US" dirty="0" smtClean="0"/>
              <a:t> System is old and in need of an upgrade</a:t>
            </a:r>
          </a:p>
          <a:p>
            <a:pPr>
              <a:buFont typeface="Wingdings" pitchFamily="2" charset="2"/>
              <a:buChar char="§"/>
            </a:pPr>
            <a:endParaRPr lang="en-US" dirty="0" smtClean="0"/>
          </a:p>
          <a:p>
            <a:pPr>
              <a:buFont typeface="Wingdings" pitchFamily="2" charset="2"/>
              <a:buChar char="§"/>
            </a:pPr>
            <a:r>
              <a:rPr lang="en-US" dirty="0" smtClean="0"/>
              <a:t> Key benefits of the upgrade</a:t>
            </a:r>
          </a:p>
          <a:p>
            <a:pPr lvl="1">
              <a:buFont typeface="Wingdings" pitchFamily="2" charset="2"/>
              <a:buChar char="§"/>
            </a:pPr>
            <a:r>
              <a:rPr lang="en-US" dirty="0" smtClean="0"/>
              <a:t>PPM control of all parameters – particularly loop gains and tuning control</a:t>
            </a:r>
          </a:p>
          <a:p>
            <a:pPr lvl="1">
              <a:buFont typeface="Wingdings" pitchFamily="2" charset="2"/>
              <a:buChar char="§"/>
            </a:pPr>
            <a:r>
              <a:rPr lang="en-US" dirty="0" smtClean="0"/>
              <a:t>Improved AtR synchro</a:t>
            </a:r>
          </a:p>
          <a:p>
            <a:pPr lvl="1">
              <a:buFont typeface="Wingdings" pitchFamily="2" charset="2"/>
              <a:buChar char="§"/>
            </a:pPr>
            <a:r>
              <a:rPr lang="en-US" dirty="0" smtClean="0"/>
              <a:t>Improved reliability</a:t>
            </a:r>
          </a:p>
          <a:p>
            <a:pPr lvl="1">
              <a:buFont typeface="Wingdings" pitchFamily="2" charset="2"/>
              <a:buChar char="§"/>
            </a:pPr>
            <a:r>
              <a:rPr lang="en-US" dirty="0" smtClean="0"/>
              <a:t>Greater flexibility – easier to setup bunch merges, etc.</a:t>
            </a:r>
          </a:p>
          <a:p>
            <a:pPr lvl="1">
              <a:buFont typeface="Wingdings" pitchFamily="2" charset="2"/>
              <a:buChar char="§"/>
            </a:pPr>
            <a:r>
              <a:rPr lang="en-US" dirty="0" smtClean="0"/>
              <a:t>Data logging and remote access / control of the system</a:t>
            </a:r>
          </a:p>
          <a:p>
            <a:pPr lvl="1">
              <a:buFont typeface="Wingdings" pitchFamily="2" charset="2"/>
              <a:buChar char="§"/>
            </a:pPr>
            <a:endParaRPr lang="en-US" dirty="0" smtClean="0"/>
          </a:p>
          <a:p>
            <a:pPr>
              <a:buFont typeface="Wingdings" pitchFamily="2" charset="2"/>
              <a:buChar char="§"/>
            </a:pPr>
            <a:r>
              <a:rPr lang="en-US" dirty="0" smtClean="0"/>
              <a:t> Staged implementation plan allows best use of available resources</a:t>
            </a:r>
          </a:p>
          <a:p>
            <a:pPr lvl="1">
              <a:buFont typeface="Wingdings" pitchFamily="2" charset="2"/>
              <a:buChar char="§"/>
            </a:pPr>
            <a:r>
              <a:rPr lang="en-US" dirty="0" smtClean="0"/>
              <a:t>Beam control and AtR synchro loops will be ready for startup</a:t>
            </a:r>
          </a:p>
          <a:p>
            <a:pPr lvl="1">
              <a:buFont typeface="Wingdings" pitchFamily="2" charset="2"/>
              <a:buChar char="§"/>
            </a:pPr>
            <a:r>
              <a:rPr lang="en-US" dirty="0" smtClean="0"/>
              <a:t>Cavity controller functionality will be completed as time permits – can even be done on a cavity by cavity basis during the run</a:t>
            </a:r>
          </a:p>
          <a:p>
            <a:pPr lvl="1">
              <a:buFont typeface="Wingdings" pitchFamily="2" charset="2"/>
              <a:buChar char="§"/>
            </a:pPr>
            <a:endParaRPr lang="en-US" dirty="0"/>
          </a:p>
        </p:txBody>
      </p:sp>
      <p:sp>
        <p:nvSpPr>
          <p:cNvPr id="7" name="Rectangle 6"/>
          <p:cNvSpPr/>
          <p:nvPr/>
        </p:nvSpPr>
        <p:spPr>
          <a:xfrm>
            <a:off x="4982310" y="6550223"/>
            <a:ext cx="4114800" cy="276999"/>
          </a:xfrm>
          <a:prstGeom prst="rect">
            <a:avLst/>
          </a:prstGeom>
        </p:spPr>
        <p:txBody>
          <a:bodyPr wrap="square">
            <a:spAutoFit/>
          </a:bodyPr>
          <a:lstStyle/>
          <a:p>
            <a:pPr marR="45720" lvl="0" algn="r">
              <a:spcBef>
                <a:spcPct val="20000"/>
              </a:spcBef>
              <a:buClr>
                <a:srgbClr val="0BD0D9"/>
              </a:buClr>
              <a:buSzPct val="95000"/>
            </a:pPr>
            <a:r>
              <a:rPr lang="en-US" sz="1200" dirty="0" smtClean="0">
                <a:solidFill>
                  <a:schemeClr val="bg1"/>
                </a:solidFill>
              </a:rPr>
              <a:t>RHIC Retreat July 2012</a:t>
            </a:r>
            <a:endParaRPr lang="en-US" sz="1200" dirty="0">
              <a:solidFill>
                <a:schemeClr val="bg1"/>
              </a:solidFill>
            </a:endParaRPr>
          </a:p>
        </p:txBody>
      </p:sp>
      <p:pic>
        <p:nvPicPr>
          <p:cNvPr id="8" name="Content Placeholder 3" descr="RFGlogo.jpg"/>
          <p:cNvPicPr>
            <a:picLocks noChangeAspect="1"/>
          </p:cNvPicPr>
          <p:nvPr/>
        </p:nvPicPr>
        <p:blipFill>
          <a:blip r:embed="rId3" cstate="print"/>
          <a:stretch>
            <a:fillRect/>
          </a:stretch>
        </p:blipFill>
        <p:spPr>
          <a:xfrm>
            <a:off x="8352690" y="39075"/>
            <a:ext cx="741362" cy="579438"/>
          </a:xfrm>
          <a:prstGeom prst="rect">
            <a:avLst/>
          </a:prstGeom>
          <a:blipFill dpi="0" rotWithShape="1">
            <a:blip r:embed="rId4" cstate="print">
              <a:alphaModFix amt="0"/>
            </a:blip>
            <a:srcRect/>
            <a:tile tx="0" ty="0" sx="100000" sy="100000" flip="none" algn="tl"/>
          </a:blip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7924800" cy="816864"/>
          </a:xfrm>
        </p:spPr>
        <p:txBody>
          <a:bodyPr/>
          <a:lstStyle/>
          <a:p>
            <a:r>
              <a:rPr lang="en-US" dirty="0" smtClean="0"/>
              <a:t>Motivation</a:t>
            </a:r>
            <a:endParaRPr lang="en-US" dirty="0"/>
          </a:p>
        </p:txBody>
      </p:sp>
      <p:sp>
        <p:nvSpPr>
          <p:cNvPr id="6" name="Text Placeholder 5"/>
          <p:cNvSpPr>
            <a:spLocks noGrp="1"/>
          </p:cNvSpPr>
          <p:nvPr>
            <p:ph type="body" idx="1"/>
          </p:nvPr>
        </p:nvSpPr>
        <p:spPr>
          <a:xfrm>
            <a:off x="381000" y="1828800"/>
            <a:ext cx="8458200" cy="4419600"/>
          </a:xfrm>
        </p:spPr>
        <p:txBody>
          <a:bodyPr>
            <a:normAutofit/>
          </a:bodyPr>
          <a:lstStyle/>
          <a:p>
            <a:pPr>
              <a:buFont typeface="Wingdings" pitchFamily="2" charset="2"/>
              <a:buChar char="§"/>
            </a:pPr>
            <a:r>
              <a:rPr lang="en-US" dirty="0" smtClean="0"/>
              <a:t> </a:t>
            </a:r>
            <a:r>
              <a:rPr lang="en-US" sz="2000" dirty="0" smtClean="0"/>
              <a:t>Current system is 20 years old – many parts no longer supported</a:t>
            </a:r>
          </a:p>
          <a:p>
            <a:pPr>
              <a:buFont typeface="Wingdings" pitchFamily="2" charset="2"/>
              <a:buChar char="§"/>
            </a:pPr>
            <a:endParaRPr lang="en-US" sz="2000" dirty="0" smtClean="0"/>
          </a:p>
          <a:p>
            <a:pPr>
              <a:buFont typeface="Wingdings" pitchFamily="2" charset="2"/>
              <a:buChar char="§"/>
            </a:pPr>
            <a:r>
              <a:rPr lang="en-US" sz="2000" dirty="0" smtClean="0"/>
              <a:t> Limited number of spare parts available</a:t>
            </a:r>
          </a:p>
          <a:p>
            <a:pPr>
              <a:buFont typeface="Wingdings" pitchFamily="2" charset="2"/>
              <a:buChar char="§"/>
            </a:pPr>
            <a:endParaRPr lang="en-US" sz="2000" dirty="0" smtClean="0"/>
          </a:p>
          <a:p>
            <a:pPr>
              <a:buFont typeface="Wingdings" pitchFamily="2" charset="2"/>
              <a:buChar char="§"/>
            </a:pPr>
            <a:r>
              <a:rPr lang="en-US" sz="2000" dirty="0" smtClean="0"/>
              <a:t> Improved functionality</a:t>
            </a:r>
          </a:p>
          <a:p>
            <a:pPr>
              <a:buFont typeface="Wingdings" pitchFamily="2" charset="2"/>
              <a:buChar char="§"/>
            </a:pPr>
            <a:endParaRPr lang="en-US" sz="2000" dirty="0" smtClean="0"/>
          </a:p>
          <a:p>
            <a:pPr>
              <a:buFont typeface="Wingdings" pitchFamily="2" charset="2"/>
              <a:buChar char="§"/>
            </a:pPr>
            <a:r>
              <a:rPr lang="en-US" sz="2000" dirty="0" smtClean="0"/>
              <a:t> Improved reliability</a:t>
            </a:r>
          </a:p>
          <a:p>
            <a:pPr>
              <a:buFont typeface="Wingdings" pitchFamily="2" charset="2"/>
              <a:buChar char="§"/>
            </a:pPr>
            <a:endParaRPr lang="en-US" sz="2000" dirty="0" smtClean="0"/>
          </a:p>
          <a:p>
            <a:pPr>
              <a:buFont typeface="Wingdings" pitchFamily="2" charset="2"/>
              <a:buChar char="§"/>
            </a:pPr>
            <a:r>
              <a:rPr lang="en-US" sz="2000" dirty="0" smtClean="0"/>
              <a:t> Uniformity of hardware – same hardware used in RHIC, EBIS and ERL</a:t>
            </a:r>
          </a:p>
          <a:p>
            <a:pPr>
              <a:buFont typeface="Wingdings" pitchFamily="2" charset="2"/>
              <a:buChar char="§"/>
            </a:pPr>
            <a:endParaRPr lang="en-US" sz="2000" dirty="0" smtClean="0"/>
          </a:p>
          <a:p>
            <a:pPr>
              <a:buFont typeface="Wingdings" pitchFamily="2" charset="2"/>
              <a:buChar char="§"/>
            </a:pPr>
            <a:r>
              <a:rPr lang="en-US" sz="2000" dirty="0" smtClean="0"/>
              <a:t> Allows for development of new operating modes (e.g. extraction on the fly)</a:t>
            </a:r>
          </a:p>
          <a:p>
            <a:pPr>
              <a:buFont typeface="Courier New" pitchFamily="49" charset="0"/>
              <a:buChar char="o"/>
            </a:pPr>
            <a:endParaRPr lang="en-US" dirty="0" smtClean="0"/>
          </a:p>
          <a:p>
            <a:pPr>
              <a:buFont typeface="Courier New" pitchFamily="49" charset="0"/>
              <a:buChar char="o"/>
            </a:pPr>
            <a:endParaRPr lang="en-US" dirty="0" smtClean="0"/>
          </a:p>
          <a:p>
            <a:pPr>
              <a:buFont typeface="Courier New" pitchFamily="49" charset="0"/>
              <a:buChar char="o"/>
            </a:pPr>
            <a:endParaRPr lang="en-US" dirty="0"/>
          </a:p>
        </p:txBody>
      </p:sp>
      <p:pic>
        <p:nvPicPr>
          <p:cNvPr id="4" name="Content Placeholder 3" descr="RFGlogo.jpg"/>
          <p:cNvPicPr>
            <a:picLocks noGrp="1" noChangeAspect="1"/>
          </p:cNvPicPr>
          <p:nvPr>
            <p:ph idx="4294967295"/>
          </p:nvPr>
        </p:nvPicPr>
        <p:blipFill>
          <a:blip r:embed="rId2" cstate="print"/>
          <a:stretch>
            <a:fillRect/>
          </a:stretch>
        </p:blipFill>
        <p:spPr>
          <a:xfrm>
            <a:off x="8352690" y="39075"/>
            <a:ext cx="741362" cy="579438"/>
          </a:xfrm>
          <a:prstGeom prst="rect">
            <a:avLst/>
          </a:prstGeom>
          <a:blipFill dpi="0" rotWithShape="1">
            <a:blip r:embed="rId3" cstate="print">
              <a:alphaModFix amt="0"/>
            </a:blip>
            <a:srcRect/>
            <a:tile tx="0" ty="0" sx="100000" sy="100000" flip="none" algn="tl"/>
          </a:blipFill>
        </p:spPr>
      </p:pic>
      <p:sp>
        <p:nvSpPr>
          <p:cNvPr id="9" name="Rectangle 8"/>
          <p:cNvSpPr/>
          <p:nvPr/>
        </p:nvSpPr>
        <p:spPr>
          <a:xfrm>
            <a:off x="7418784" y="6488668"/>
            <a:ext cx="1725216" cy="276999"/>
          </a:xfrm>
          <a:prstGeom prst="rect">
            <a:avLst/>
          </a:prstGeom>
        </p:spPr>
        <p:txBody>
          <a:bodyPr wrap="none">
            <a:spAutoFit/>
          </a:bodyPr>
          <a:lstStyle/>
          <a:p>
            <a:pPr marR="45720" lvl="0" algn="r">
              <a:spcBef>
                <a:spcPct val="20000"/>
              </a:spcBef>
              <a:buClr>
                <a:srgbClr val="0BD0D9"/>
              </a:buClr>
              <a:buSzPct val="95000"/>
            </a:pPr>
            <a:r>
              <a:rPr lang="en-US" sz="1200" dirty="0" smtClean="0">
                <a:solidFill>
                  <a:schemeClr val="bg1"/>
                </a:solidFill>
              </a:rPr>
              <a:t>RHIC Retreat July 2012</a:t>
            </a:r>
            <a:endParaRPr lang="en-US" sz="12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72400" cy="1362456"/>
          </a:xfrm>
        </p:spPr>
        <p:txBody>
          <a:bodyPr/>
          <a:lstStyle/>
          <a:p>
            <a:r>
              <a:rPr lang="en-US" dirty="0" smtClean="0"/>
              <a:t>System Benefits</a:t>
            </a:r>
            <a:endParaRPr lang="en-US" sz="2800" dirty="0"/>
          </a:p>
        </p:txBody>
      </p:sp>
      <p:sp>
        <p:nvSpPr>
          <p:cNvPr id="3" name="Text Placeholder 2"/>
          <p:cNvSpPr>
            <a:spLocks noGrp="1"/>
          </p:cNvSpPr>
          <p:nvPr>
            <p:ph type="body" idx="1"/>
          </p:nvPr>
        </p:nvSpPr>
        <p:spPr>
          <a:xfrm>
            <a:off x="530352" y="1905000"/>
            <a:ext cx="7772400" cy="4419600"/>
          </a:xfrm>
        </p:spPr>
        <p:txBody>
          <a:bodyPr/>
          <a:lstStyle/>
          <a:p>
            <a:pPr>
              <a:buFont typeface="Wingdings" pitchFamily="2" charset="2"/>
              <a:buChar char="§"/>
            </a:pPr>
            <a:r>
              <a:rPr lang="en-US" dirty="0" smtClean="0"/>
              <a:t> PPM control of all parameters</a:t>
            </a:r>
          </a:p>
          <a:p>
            <a:pPr lvl="1">
              <a:buFont typeface="Wingdings" pitchFamily="2" charset="2"/>
              <a:buChar char="§"/>
            </a:pPr>
            <a:r>
              <a:rPr lang="en-US" dirty="0" smtClean="0"/>
              <a:t>Beam control and AtR synchro loop gains can now be optimized for different beams</a:t>
            </a:r>
          </a:p>
          <a:p>
            <a:pPr lvl="1">
              <a:buFont typeface="Wingdings" pitchFamily="2" charset="2"/>
              <a:buChar char="§"/>
            </a:pPr>
            <a:r>
              <a:rPr lang="en-US" dirty="0" smtClean="0"/>
              <a:t>Cavity and feedback transformer tuning can be optimized for different frequency sweeps – tuning is a major cause of HLRF downtime in the AGS </a:t>
            </a:r>
          </a:p>
          <a:p>
            <a:pPr>
              <a:buFont typeface="Wingdings" pitchFamily="2" charset="2"/>
              <a:buChar char="§"/>
            </a:pPr>
            <a:r>
              <a:rPr lang="en-US" dirty="0" smtClean="0"/>
              <a:t> Remote monitoring and control of the system</a:t>
            </a:r>
          </a:p>
          <a:p>
            <a:pPr lvl="1">
              <a:buFont typeface="Wingdings" pitchFamily="2" charset="2"/>
              <a:buChar char="§"/>
            </a:pPr>
            <a:r>
              <a:rPr lang="en-US" dirty="0" smtClean="0"/>
              <a:t>All system parameters accessible via the control system</a:t>
            </a:r>
          </a:p>
          <a:p>
            <a:pPr>
              <a:buFont typeface="Wingdings" pitchFamily="2" charset="2"/>
              <a:buChar char="§"/>
            </a:pPr>
            <a:r>
              <a:rPr lang="en-US" dirty="0" smtClean="0"/>
              <a:t> Improved data logging</a:t>
            </a:r>
          </a:p>
          <a:p>
            <a:pPr lvl="1">
              <a:buFont typeface="Wingdings" pitchFamily="2" charset="2"/>
              <a:buChar char="§"/>
            </a:pPr>
            <a:r>
              <a:rPr lang="en-US" dirty="0" smtClean="0"/>
              <a:t>High bandwidth data logging provides information to monitor system performance</a:t>
            </a:r>
          </a:p>
          <a:p>
            <a:pPr lvl="1">
              <a:buFont typeface="Wingdings" pitchFamily="2" charset="2"/>
              <a:buChar char="§"/>
            </a:pPr>
            <a:r>
              <a:rPr lang="en-US" dirty="0" smtClean="0"/>
              <a:t>High data rate post-mortem data is invaluable tool for troubleshooting</a:t>
            </a:r>
          </a:p>
          <a:p>
            <a:pPr>
              <a:buFont typeface="Wingdings" pitchFamily="2" charset="2"/>
              <a:buChar char="§"/>
            </a:pPr>
            <a:endParaRPr lang="en-US" dirty="0"/>
          </a:p>
        </p:txBody>
      </p:sp>
      <p:sp>
        <p:nvSpPr>
          <p:cNvPr id="4" name="Rectangle 3"/>
          <p:cNvSpPr/>
          <p:nvPr/>
        </p:nvSpPr>
        <p:spPr>
          <a:xfrm>
            <a:off x="7418784" y="6488668"/>
            <a:ext cx="1725216" cy="276999"/>
          </a:xfrm>
          <a:prstGeom prst="rect">
            <a:avLst/>
          </a:prstGeom>
        </p:spPr>
        <p:txBody>
          <a:bodyPr wrap="none">
            <a:spAutoFit/>
          </a:bodyPr>
          <a:lstStyle/>
          <a:p>
            <a:pPr marR="45720" lvl="0" algn="r">
              <a:spcBef>
                <a:spcPct val="20000"/>
              </a:spcBef>
              <a:buClr>
                <a:srgbClr val="0BD0D9"/>
              </a:buClr>
              <a:buSzPct val="95000"/>
            </a:pPr>
            <a:r>
              <a:rPr lang="en-US" sz="1200" dirty="0" smtClean="0">
                <a:solidFill>
                  <a:schemeClr val="bg1"/>
                </a:solidFill>
              </a:rPr>
              <a:t>RHIC Retreat July 2012</a:t>
            </a:r>
            <a:endParaRPr lang="en-US" sz="1200" dirty="0">
              <a:solidFill>
                <a:schemeClr val="bg1"/>
              </a:solidFill>
            </a:endParaRPr>
          </a:p>
        </p:txBody>
      </p:sp>
      <p:pic>
        <p:nvPicPr>
          <p:cNvPr id="5" name="Content Placeholder 3" descr="RFGlogo.jpg"/>
          <p:cNvPicPr>
            <a:picLocks noChangeAspect="1"/>
          </p:cNvPicPr>
          <p:nvPr/>
        </p:nvPicPr>
        <p:blipFill>
          <a:blip r:embed="rId2" cstate="print"/>
          <a:stretch>
            <a:fillRect/>
          </a:stretch>
        </p:blipFill>
        <p:spPr>
          <a:xfrm>
            <a:off x="8352690" y="39075"/>
            <a:ext cx="741362" cy="579438"/>
          </a:xfrm>
          <a:prstGeom prst="rect">
            <a:avLst/>
          </a:prstGeom>
          <a:blipFill dpi="0" rotWithShape="1">
            <a:blip r:embed="rId3" cstate="print">
              <a:alphaModFix amt="0"/>
            </a:blip>
            <a:srcRect/>
            <a:tile tx="0" ty="0" sx="100000" sy="100000" flip="none" algn="tl"/>
          </a:blip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7772400" cy="914400"/>
          </a:xfrm>
        </p:spPr>
        <p:txBody>
          <a:bodyPr/>
          <a:lstStyle/>
          <a:p>
            <a:r>
              <a:rPr lang="en-US" dirty="0" smtClean="0"/>
              <a:t>System Benefits </a:t>
            </a:r>
            <a:r>
              <a:rPr lang="en-US" sz="2800" dirty="0" smtClean="0"/>
              <a:t>- continued</a:t>
            </a:r>
            <a:endParaRPr lang="en-US" sz="2800" dirty="0"/>
          </a:p>
        </p:txBody>
      </p:sp>
      <p:sp>
        <p:nvSpPr>
          <p:cNvPr id="6" name="Text Placeholder 5"/>
          <p:cNvSpPr>
            <a:spLocks noGrp="1"/>
          </p:cNvSpPr>
          <p:nvPr>
            <p:ph type="body" idx="1"/>
          </p:nvPr>
        </p:nvSpPr>
        <p:spPr>
          <a:xfrm>
            <a:off x="530352" y="1828800"/>
            <a:ext cx="7772400" cy="4419600"/>
          </a:xfrm>
        </p:spPr>
        <p:txBody>
          <a:bodyPr>
            <a:normAutofit/>
          </a:bodyPr>
          <a:lstStyle/>
          <a:p>
            <a:pPr>
              <a:buFont typeface="Wingdings" pitchFamily="2" charset="2"/>
              <a:buChar char="§"/>
            </a:pPr>
            <a:r>
              <a:rPr lang="en-US" dirty="0" smtClean="0"/>
              <a:t> Individual </a:t>
            </a:r>
            <a:r>
              <a:rPr lang="en-US" dirty="0" err="1" smtClean="0"/>
              <a:t>rf</a:t>
            </a:r>
            <a:r>
              <a:rPr lang="en-US" dirty="0" smtClean="0"/>
              <a:t> drive signal for each cavity</a:t>
            </a:r>
          </a:p>
          <a:p>
            <a:pPr lvl="1">
              <a:buFont typeface="Wingdings" pitchFamily="2" charset="2"/>
              <a:buChar char="§"/>
            </a:pPr>
            <a:r>
              <a:rPr lang="en-US" dirty="0" smtClean="0"/>
              <a:t>Feedback done directly on </a:t>
            </a:r>
            <a:r>
              <a:rPr lang="en-US" dirty="0" err="1" smtClean="0"/>
              <a:t>F</a:t>
            </a:r>
            <a:r>
              <a:rPr lang="en-US" baseline="-25000" dirty="0" err="1" smtClean="0"/>
              <a:t>rev</a:t>
            </a:r>
            <a:r>
              <a:rPr lang="en-US" dirty="0" smtClean="0"/>
              <a:t> – no longer use 10.7 MHz intermediate frequency and a mixing scheme</a:t>
            </a:r>
          </a:p>
          <a:p>
            <a:pPr lvl="1">
              <a:buFont typeface="Wingdings" pitchFamily="2" charset="2"/>
              <a:buChar char="§"/>
            </a:pPr>
            <a:r>
              <a:rPr lang="en-US" dirty="0" smtClean="0"/>
              <a:t>Separate harmonic control for each cavity – along with feedback on </a:t>
            </a:r>
            <a:r>
              <a:rPr lang="en-US" dirty="0" err="1" smtClean="0"/>
              <a:t>F</a:t>
            </a:r>
            <a:r>
              <a:rPr lang="en-US" baseline="-25000" dirty="0" err="1" smtClean="0"/>
              <a:t>rev</a:t>
            </a:r>
            <a:r>
              <a:rPr lang="en-US" dirty="0" smtClean="0"/>
              <a:t> greatly simplifies setup of bunch merging schemes</a:t>
            </a:r>
          </a:p>
          <a:p>
            <a:pPr lvl="1">
              <a:buFont typeface="Wingdings" pitchFamily="2" charset="2"/>
              <a:buChar char="§"/>
            </a:pPr>
            <a:r>
              <a:rPr lang="en-US" dirty="0" smtClean="0"/>
              <a:t>I/Q feedback on cavities instead of just AGC</a:t>
            </a:r>
          </a:p>
          <a:p>
            <a:pPr lvl="1">
              <a:buFont typeface="Wingdings" pitchFamily="2" charset="2"/>
              <a:buChar char="§"/>
            </a:pPr>
            <a:endParaRPr lang="en-US" dirty="0" smtClean="0"/>
          </a:p>
          <a:p>
            <a:pPr>
              <a:buFont typeface="Wingdings" pitchFamily="2" charset="2"/>
              <a:buChar char="§"/>
            </a:pPr>
            <a:r>
              <a:rPr lang="en-US" dirty="0" smtClean="0"/>
              <a:t> AtR Synchro Improvements (currently a weak link)</a:t>
            </a:r>
          </a:p>
          <a:p>
            <a:pPr lvl="1">
              <a:buFont typeface="Wingdings" pitchFamily="2" charset="2"/>
              <a:buChar char="§"/>
            </a:pPr>
            <a:r>
              <a:rPr lang="en-US" dirty="0" smtClean="0"/>
              <a:t>PPM control over loop parameters</a:t>
            </a:r>
          </a:p>
          <a:p>
            <a:pPr lvl="1">
              <a:buFont typeface="Wingdings" pitchFamily="2" charset="2"/>
              <a:buChar char="§"/>
            </a:pPr>
            <a:r>
              <a:rPr lang="en-US" dirty="0" smtClean="0"/>
              <a:t>Digital phase measurements between the AGS and RHIC</a:t>
            </a:r>
          </a:p>
          <a:p>
            <a:pPr lvl="1">
              <a:buFont typeface="Wingdings" pitchFamily="2" charset="2"/>
              <a:buChar char="§"/>
            </a:pPr>
            <a:r>
              <a:rPr lang="en-US" dirty="0" smtClean="0"/>
              <a:t>Open loop frequency lock to the RHIC reference frequency</a:t>
            </a:r>
          </a:p>
          <a:p>
            <a:pPr lvl="1">
              <a:buFont typeface="Wingdings" pitchFamily="2" charset="2"/>
              <a:buChar char="§"/>
            </a:pPr>
            <a:r>
              <a:rPr lang="en-US" dirty="0" smtClean="0"/>
              <a:t>AC coupled phase loop</a:t>
            </a:r>
          </a:p>
          <a:p>
            <a:pPr lvl="1">
              <a:buFont typeface="Wingdings" pitchFamily="2" charset="2"/>
              <a:buChar char="§"/>
            </a:pPr>
            <a:endParaRPr lang="en-US" dirty="0" smtClean="0"/>
          </a:p>
          <a:p>
            <a:pPr lvl="1">
              <a:buFont typeface="Wingdings" pitchFamily="2" charset="2"/>
              <a:buChar char="§"/>
            </a:pPr>
            <a:endParaRPr lang="en-US" dirty="0" smtClean="0"/>
          </a:p>
          <a:p>
            <a:pPr lvl="1">
              <a:buFont typeface="Wingdings" pitchFamily="2" charset="2"/>
              <a:buChar char="§"/>
            </a:pPr>
            <a:endParaRPr lang="en-US" dirty="0" smtClean="0"/>
          </a:p>
        </p:txBody>
      </p:sp>
      <p:sp>
        <p:nvSpPr>
          <p:cNvPr id="7" name="Rectangle 6"/>
          <p:cNvSpPr/>
          <p:nvPr/>
        </p:nvSpPr>
        <p:spPr>
          <a:xfrm>
            <a:off x="7418784" y="6488668"/>
            <a:ext cx="1725216" cy="276999"/>
          </a:xfrm>
          <a:prstGeom prst="rect">
            <a:avLst/>
          </a:prstGeom>
        </p:spPr>
        <p:txBody>
          <a:bodyPr wrap="none">
            <a:spAutoFit/>
          </a:bodyPr>
          <a:lstStyle/>
          <a:p>
            <a:pPr marR="45720" lvl="0" algn="r">
              <a:spcBef>
                <a:spcPct val="20000"/>
              </a:spcBef>
              <a:buClr>
                <a:srgbClr val="0BD0D9"/>
              </a:buClr>
              <a:buSzPct val="95000"/>
            </a:pPr>
            <a:r>
              <a:rPr lang="en-US" sz="1200" dirty="0" smtClean="0">
                <a:solidFill>
                  <a:schemeClr val="bg1"/>
                </a:solidFill>
              </a:rPr>
              <a:t>RHIC Retreat July 2012</a:t>
            </a:r>
            <a:endParaRPr lang="en-US" sz="1200" dirty="0">
              <a:solidFill>
                <a:schemeClr val="bg1"/>
              </a:solidFill>
            </a:endParaRPr>
          </a:p>
        </p:txBody>
      </p:sp>
      <p:pic>
        <p:nvPicPr>
          <p:cNvPr id="8" name="Content Placeholder 3" descr="RFGlogo.jpg"/>
          <p:cNvPicPr>
            <a:picLocks noChangeAspect="1"/>
          </p:cNvPicPr>
          <p:nvPr/>
        </p:nvPicPr>
        <p:blipFill>
          <a:blip r:embed="rId2" cstate="print"/>
          <a:stretch>
            <a:fillRect/>
          </a:stretch>
        </p:blipFill>
        <p:spPr>
          <a:xfrm>
            <a:off x="8352690" y="39075"/>
            <a:ext cx="741362" cy="579438"/>
          </a:xfrm>
          <a:prstGeom prst="rect">
            <a:avLst/>
          </a:prstGeom>
          <a:blipFill dpi="0" rotWithShape="1">
            <a:blip r:embed="rId3" cstate="print">
              <a:alphaModFix amt="0"/>
            </a:blip>
            <a:srcRect/>
            <a:tile tx="0" ty="0" sx="100000" sy="100000" flip="none" algn="tl"/>
          </a:blip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2209800"/>
            <a:ext cx="7772400" cy="2857936"/>
          </a:xfrm>
        </p:spPr>
        <p:txBody>
          <a:bodyPr/>
          <a:lstStyle/>
          <a:p>
            <a:pPr>
              <a:buFont typeface="Wingdings" pitchFamily="2" charset="2"/>
              <a:buChar char="§"/>
            </a:pPr>
            <a:r>
              <a:rPr lang="en-US" dirty="0" smtClean="0"/>
              <a:t> Simplified generation of rev ticks</a:t>
            </a:r>
          </a:p>
          <a:p>
            <a:pPr lvl="1">
              <a:buFont typeface="Wingdings" pitchFamily="2" charset="2"/>
              <a:buChar char="§"/>
            </a:pPr>
            <a:r>
              <a:rPr lang="en-US" dirty="0" smtClean="0"/>
              <a:t>No longer need complicated beam locked loop to generate rev ticks</a:t>
            </a:r>
          </a:p>
          <a:p>
            <a:pPr>
              <a:buFont typeface="Wingdings" pitchFamily="2" charset="2"/>
              <a:buChar char="§"/>
            </a:pPr>
            <a:endParaRPr lang="en-US" dirty="0" smtClean="0"/>
          </a:p>
          <a:p>
            <a:pPr>
              <a:buFont typeface="Wingdings" pitchFamily="2" charset="2"/>
              <a:buChar char="§"/>
            </a:pPr>
            <a:r>
              <a:rPr lang="en-US" dirty="0" smtClean="0"/>
              <a:t>Improved reliability</a:t>
            </a:r>
          </a:p>
          <a:p>
            <a:pPr lvl="1">
              <a:buFont typeface="Wingdings" pitchFamily="2" charset="2"/>
              <a:buChar char="§"/>
            </a:pPr>
            <a:r>
              <a:rPr lang="en-US" dirty="0" smtClean="0"/>
              <a:t>Same hardware as used in RHIC – very low downtime this run</a:t>
            </a:r>
          </a:p>
          <a:p>
            <a:pPr lvl="1">
              <a:buFont typeface="Wingdings" pitchFamily="2" charset="2"/>
              <a:buChar char="§"/>
            </a:pPr>
            <a:r>
              <a:rPr lang="en-US" dirty="0" smtClean="0"/>
              <a:t>Common spares readily available and easy to replace</a:t>
            </a:r>
          </a:p>
          <a:p>
            <a:pPr lvl="1">
              <a:buFont typeface="Wingdings" pitchFamily="2" charset="2"/>
              <a:buChar char="§"/>
            </a:pPr>
            <a:r>
              <a:rPr lang="en-US" dirty="0" smtClean="0"/>
              <a:t>Full development system in the lab for testing and debugging</a:t>
            </a:r>
          </a:p>
          <a:p>
            <a:pPr>
              <a:buFont typeface="Wingdings" pitchFamily="2" charset="2"/>
              <a:buChar char="§"/>
            </a:pPr>
            <a:endParaRPr lang="en-US" dirty="0"/>
          </a:p>
        </p:txBody>
      </p:sp>
      <p:pic>
        <p:nvPicPr>
          <p:cNvPr id="4" name="Content Placeholder 3" descr="RFGlogo.jpg"/>
          <p:cNvPicPr>
            <a:picLocks noChangeAspect="1"/>
          </p:cNvPicPr>
          <p:nvPr/>
        </p:nvPicPr>
        <p:blipFill>
          <a:blip r:embed="rId2" cstate="print"/>
          <a:stretch>
            <a:fillRect/>
          </a:stretch>
        </p:blipFill>
        <p:spPr>
          <a:xfrm>
            <a:off x="8352690" y="39075"/>
            <a:ext cx="741362" cy="579438"/>
          </a:xfrm>
          <a:prstGeom prst="rect">
            <a:avLst/>
          </a:prstGeom>
          <a:blipFill dpi="0" rotWithShape="1">
            <a:blip r:embed="rId3" cstate="print">
              <a:alphaModFix amt="0"/>
            </a:blip>
            <a:srcRect/>
            <a:tile tx="0" ty="0" sx="100000" sy="100000" flip="none" algn="tl"/>
          </a:blipFill>
        </p:spPr>
      </p:pic>
      <p:sp>
        <p:nvSpPr>
          <p:cNvPr id="5" name="Rectangle 4"/>
          <p:cNvSpPr/>
          <p:nvPr/>
        </p:nvSpPr>
        <p:spPr>
          <a:xfrm>
            <a:off x="7418784" y="6488668"/>
            <a:ext cx="1725216" cy="276999"/>
          </a:xfrm>
          <a:prstGeom prst="rect">
            <a:avLst/>
          </a:prstGeom>
        </p:spPr>
        <p:txBody>
          <a:bodyPr wrap="none">
            <a:spAutoFit/>
          </a:bodyPr>
          <a:lstStyle/>
          <a:p>
            <a:pPr marR="45720" lvl="0" algn="r">
              <a:spcBef>
                <a:spcPct val="20000"/>
              </a:spcBef>
              <a:buClr>
                <a:srgbClr val="0BD0D9"/>
              </a:buClr>
              <a:buSzPct val="95000"/>
            </a:pPr>
            <a:r>
              <a:rPr lang="en-US" sz="1200" dirty="0" smtClean="0">
                <a:solidFill>
                  <a:schemeClr val="bg1"/>
                </a:solidFill>
              </a:rPr>
              <a:t>RHIC Retreat July 2012</a:t>
            </a:r>
            <a:endParaRPr lang="en-US" sz="1200" dirty="0">
              <a:solidFill>
                <a:schemeClr val="bg1"/>
              </a:solidFill>
            </a:endParaRPr>
          </a:p>
        </p:txBody>
      </p:sp>
      <p:sp>
        <p:nvSpPr>
          <p:cNvPr id="6" name="Title 1"/>
          <p:cNvSpPr>
            <a:spLocks noGrp="1"/>
          </p:cNvSpPr>
          <p:nvPr>
            <p:ph type="title"/>
          </p:nvPr>
        </p:nvSpPr>
        <p:spPr>
          <a:xfrm>
            <a:off x="533400" y="762000"/>
            <a:ext cx="7772400" cy="914400"/>
          </a:xfrm>
        </p:spPr>
        <p:txBody>
          <a:bodyPr/>
          <a:lstStyle/>
          <a:p>
            <a:r>
              <a:rPr lang="en-US" dirty="0" smtClean="0"/>
              <a:t>System Benefits </a:t>
            </a:r>
            <a:r>
              <a:rPr lang="en-US" sz="2800" dirty="0" smtClean="0"/>
              <a:t>- continued</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772400" cy="1362456"/>
          </a:xfrm>
        </p:spPr>
        <p:txBody>
          <a:bodyPr/>
          <a:lstStyle/>
          <a:p>
            <a:r>
              <a:rPr lang="en-US" dirty="0" smtClean="0"/>
              <a:t>Implementation Plan</a:t>
            </a:r>
            <a:endParaRPr lang="en-US" dirty="0"/>
          </a:p>
        </p:txBody>
      </p:sp>
      <p:sp>
        <p:nvSpPr>
          <p:cNvPr id="3" name="Text Placeholder 2"/>
          <p:cNvSpPr>
            <a:spLocks noGrp="1"/>
          </p:cNvSpPr>
          <p:nvPr>
            <p:ph type="body" idx="1"/>
          </p:nvPr>
        </p:nvSpPr>
        <p:spPr>
          <a:xfrm>
            <a:off x="530352" y="1981200"/>
            <a:ext cx="8156448" cy="4572000"/>
          </a:xfrm>
        </p:spPr>
        <p:txBody>
          <a:bodyPr>
            <a:normAutofit/>
          </a:bodyPr>
          <a:lstStyle/>
          <a:p>
            <a:r>
              <a:rPr lang="en-US" dirty="0" smtClean="0"/>
              <a:t>The AGS LLRF consists of two main parts</a:t>
            </a:r>
          </a:p>
          <a:p>
            <a:r>
              <a:rPr lang="en-US" dirty="0" smtClean="0"/>
              <a:t>	1. Beam Control</a:t>
            </a:r>
          </a:p>
          <a:p>
            <a:r>
              <a:rPr lang="en-US" dirty="0" smtClean="0"/>
              <a:t>		a. Phase and Radial Loops</a:t>
            </a:r>
          </a:p>
          <a:p>
            <a:r>
              <a:rPr lang="en-US" dirty="0" smtClean="0"/>
              <a:t>		b. AtR Synchro Loop</a:t>
            </a:r>
          </a:p>
          <a:p>
            <a:r>
              <a:rPr lang="en-US" dirty="0" smtClean="0"/>
              <a:t>	2. Cavity Controller</a:t>
            </a:r>
          </a:p>
          <a:p>
            <a:r>
              <a:rPr lang="en-US" dirty="0" smtClean="0"/>
              <a:t>		a. Tuning control (cavity and feedback transformer)</a:t>
            </a:r>
          </a:p>
          <a:p>
            <a:r>
              <a:rPr lang="en-US" dirty="0" smtClean="0"/>
              <a:t>		b. AGC (or I/Q) loops</a:t>
            </a:r>
          </a:p>
          <a:p>
            <a:endParaRPr lang="en-US" dirty="0" smtClean="0"/>
          </a:p>
          <a:p>
            <a:endParaRPr lang="en-US" dirty="0" smtClean="0"/>
          </a:p>
          <a:p>
            <a:r>
              <a:rPr lang="en-US" dirty="0" smtClean="0"/>
              <a:t>The upgrade will be performed in stages.  Due to manpower limitations, schedule is very aggressive. </a:t>
            </a:r>
          </a:p>
        </p:txBody>
      </p:sp>
      <p:pic>
        <p:nvPicPr>
          <p:cNvPr id="4" name="Content Placeholder 3" descr="RFGlogo.jpg"/>
          <p:cNvPicPr>
            <a:picLocks noChangeAspect="1"/>
          </p:cNvPicPr>
          <p:nvPr/>
        </p:nvPicPr>
        <p:blipFill>
          <a:blip r:embed="rId2" cstate="print"/>
          <a:stretch>
            <a:fillRect/>
          </a:stretch>
        </p:blipFill>
        <p:spPr>
          <a:xfrm>
            <a:off x="8352690" y="39075"/>
            <a:ext cx="741362" cy="579438"/>
          </a:xfrm>
          <a:prstGeom prst="rect">
            <a:avLst/>
          </a:prstGeom>
          <a:blipFill dpi="0" rotWithShape="1">
            <a:blip r:embed="rId3" cstate="print">
              <a:alphaModFix amt="0"/>
            </a:blip>
            <a:srcRect/>
            <a:tile tx="0" ty="0" sx="100000" sy="100000" flip="none" algn="tl"/>
          </a:blipFill>
        </p:spPr>
      </p:pic>
      <p:sp>
        <p:nvSpPr>
          <p:cNvPr id="5" name="Rectangle 4"/>
          <p:cNvSpPr/>
          <p:nvPr/>
        </p:nvSpPr>
        <p:spPr>
          <a:xfrm>
            <a:off x="4982310" y="6550223"/>
            <a:ext cx="4114800" cy="276999"/>
          </a:xfrm>
          <a:prstGeom prst="rect">
            <a:avLst/>
          </a:prstGeom>
        </p:spPr>
        <p:txBody>
          <a:bodyPr wrap="square">
            <a:spAutoFit/>
          </a:bodyPr>
          <a:lstStyle/>
          <a:p>
            <a:pPr marR="45720" lvl="0" algn="r">
              <a:spcBef>
                <a:spcPct val="20000"/>
              </a:spcBef>
              <a:buClr>
                <a:srgbClr val="0BD0D9"/>
              </a:buClr>
              <a:buSzPct val="95000"/>
            </a:pPr>
            <a:r>
              <a:rPr lang="en-US" sz="1200" dirty="0" smtClean="0">
                <a:solidFill>
                  <a:schemeClr val="bg1"/>
                </a:solidFill>
              </a:rPr>
              <a:t>RHIC Retreat July 2012</a:t>
            </a:r>
            <a:endParaRPr lang="en-US" sz="12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772400" cy="893064"/>
          </a:xfrm>
        </p:spPr>
        <p:txBody>
          <a:bodyPr/>
          <a:lstStyle/>
          <a:p>
            <a:r>
              <a:rPr lang="en-US" dirty="0" smtClean="0"/>
              <a:t>Stage I</a:t>
            </a:r>
            <a:endParaRPr lang="en-US" dirty="0"/>
          </a:p>
        </p:txBody>
      </p:sp>
      <p:sp>
        <p:nvSpPr>
          <p:cNvPr id="3" name="Text Placeholder 2"/>
          <p:cNvSpPr>
            <a:spLocks noGrp="1"/>
          </p:cNvSpPr>
          <p:nvPr>
            <p:ph type="body" idx="1"/>
          </p:nvPr>
        </p:nvSpPr>
        <p:spPr>
          <a:xfrm>
            <a:off x="533400" y="1752600"/>
            <a:ext cx="8305800" cy="4572000"/>
          </a:xfrm>
        </p:spPr>
        <p:txBody>
          <a:bodyPr/>
          <a:lstStyle/>
          <a:p>
            <a:pPr marL="457200" indent="-457200">
              <a:buAutoNum type="arabicPeriod"/>
            </a:pPr>
            <a:r>
              <a:rPr lang="en-US" dirty="0" smtClean="0"/>
              <a:t>Beam Control</a:t>
            </a:r>
          </a:p>
          <a:p>
            <a:pPr marL="1097280" lvl="1" indent="-457200">
              <a:buFont typeface="+mj-lt"/>
              <a:buAutoNum type="alphaLcPeriod"/>
            </a:pPr>
            <a:r>
              <a:rPr lang="en-US" dirty="0" smtClean="0"/>
              <a:t>Implement new digital control loops for phase, radius and AtR synchro.</a:t>
            </a:r>
          </a:p>
          <a:p>
            <a:pPr marL="1097280" lvl="1" indent="-457200">
              <a:buFont typeface="+mj-lt"/>
              <a:buAutoNum type="alphaLcPeriod"/>
            </a:pPr>
            <a:r>
              <a:rPr lang="en-US" dirty="0" smtClean="0"/>
              <a:t>Average bunch to bucket (b2b) phase measurement only</a:t>
            </a:r>
          </a:p>
          <a:p>
            <a:pPr marL="1097280" lvl="1" indent="-457200">
              <a:buFont typeface="+mj-lt"/>
              <a:buAutoNum type="alphaLcPeriod"/>
            </a:pPr>
            <a:r>
              <a:rPr lang="en-US" dirty="0" smtClean="0"/>
              <a:t>Keep existing input mixers and limiters for b2b phase measurement</a:t>
            </a:r>
          </a:p>
          <a:p>
            <a:pPr marL="1097280" lvl="1" indent="-457200">
              <a:buFont typeface="+mj-lt"/>
              <a:buAutoNum type="alphaLcPeriod"/>
            </a:pPr>
            <a:r>
              <a:rPr lang="en-US" dirty="0" smtClean="0"/>
              <a:t>All beam </a:t>
            </a:r>
            <a:r>
              <a:rPr lang="en-US" dirty="0" err="1" smtClean="0"/>
              <a:t>sync’d</a:t>
            </a:r>
            <a:r>
              <a:rPr lang="en-US" dirty="0" smtClean="0"/>
              <a:t> signals generated from new hardware</a:t>
            </a:r>
          </a:p>
          <a:p>
            <a:pPr marL="1097280" lvl="1" indent="-457200">
              <a:buAutoNum type="alphaLcPeriod"/>
            </a:pPr>
            <a:endParaRPr lang="en-US" dirty="0" smtClean="0"/>
          </a:p>
          <a:p>
            <a:pPr marL="457200" indent="-457200">
              <a:buAutoNum type="arabicPeriod"/>
            </a:pPr>
            <a:r>
              <a:rPr lang="en-US" dirty="0" smtClean="0"/>
              <a:t>Cavity Controllers – development to be on-going this summer – requires temporary cooling water to allow running an AGS cavity</a:t>
            </a:r>
          </a:p>
          <a:p>
            <a:pPr marL="1097280" lvl="1" indent="-457200">
              <a:buFont typeface="+mj-lt"/>
              <a:buAutoNum type="alphaLcPeriod"/>
            </a:pPr>
            <a:r>
              <a:rPr lang="en-US" dirty="0" smtClean="0"/>
              <a:t>Individual frequency controlled drive for each cavity</a:t>
            </a:r>
          </a:p>
          <a:p>
            <a:pPr marL="1097280" lvl="1" indent="-457200">
              <a:buFont typeface="+mj-lt"/>
              <a:buAutoNum type="alphaLcPeriod"/>
            </a:pPr>
            <a:r>
              <a:rPr lang="en-US" dirty="0" smtClean="0"/>
              <a:t>AGC via existing analog system</a:t>
            </a:r>
          </a:p>
          <a:p>
            <a:pPr marL="1097280" lvl="1" indent="-457200">
              <a:buFont typeface="+mj-lt"/>
              <a:buAutoNum type="alphaLcPeriod"/>
            </a:pPr>
            <a:r>
              <a:rPr lang="en-US" dirty="0" smtClean="0"/>
              <a:t>Individual F to V reference for the feedback transformer of </a:t>
            </a:r>
            <a:r>
              <a:rPr lang="en-US" smtClean="0"/>
              <a:t>each cavity</a:t>
            </a:r>
            <a:endParaRPr lang="en-US" dirty="0" smtClean="0"/>
          </a:p>
          <a:p>
            <a:pPr marL="1097280" lvl="1" indent="-457200">
              <a:buAutoNum type="alphaLcPeriod"/>
            </a:pPr>
            <a:endParaRPr lang="en-US" dirty="0"/>
          </a:p>
        </p:txBody>
      </p:sp>
      <p:pic>
        <p:nvPicPr>
          <p:cNvPr id="4" name="Content Placeholder 3" descr="RFGlogo.jpg"/>
          <p:cNvPicPr>
            <a:picLocks noChangeAspect="1"/>
          </p:cNvPicPr>
          <p:nvPr/>
        </p:nvPicPr>
        <p:blipFill>
          <a:blip r:embed="rId2" cstate="print"/>
          <a:stretch>
            <a:fillRect/>
          </a:stretch>
        </p:blipFill>
        <p:spPr>
          <a:xfrm>
            <a:off x="8352690" y="39075"/>
            <a:ext cx="741362" cy="579438"/>
          </a:xfrm>
          <a:prstGeom prst="rect">
            <a:avLst/>
          </a:prstGeom>
          <a:blipFill dpi="0" rotWithShape="1">
            <a:blip r:embed="rId3" cstate="print">
              <a:alphaModFix amt="0"/>
            </a:blip>
            <a:srcRect/>
            <a:tile tx="0" ty="0" sx="100000" sy="100000" flip="none" algn="tl"/>
          </a:blipFill>
        </p:spPr>
      </p:pic>
      <p:sp>
        <p:nvSpPr>
          <p:cNvPr id="5" name="Rectangle 4"/>
          <p:cNvSpPr/>
          <p:nvPr/>
        </p:nvSpPr>
        <p:spPr>
          <a:xfrm>
            <a:off x="4982310" y="6550223"/>
            <a:ext cx="4114800" cy="276999"/>
          </a:xfrm>
          <a:prstGeom prst="rect">
            <a:avLst/>
          </a:prstGeom>
        </p:spPr>
        <p:txBody>
          <a:bodyPr wrap="square">
            <a:spAutoFit/>
          </a:bodyPr>
          <a:lstStyle/>
          <a:p>
            <a:pPr marR="45720" lvl="0" algn="r">
              <a:spcBef>
                <a:spcPct val="20000"/>
              </a:spcBef>
              <a:buClr>
                <a:srgbClr val="0BD0D9"/>
              </a:buClr>
              <a:buSzPct val="95000"/>
            </a:pPr>
            <a:r>
              <a:rPr lang="en-US" sz="1200" dirty="0" smtClean="0">
                <a:solidFill>
                  <a:schemeClr val="bg1"/>
                </a:solidFill>
              </a:rPr>
              <a:t>RHIC Retreat July 2012</a:t>
            </a:r>
            <a:endParaRPr lang="en-US" sz="12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RFGlogo.jpg"/>
          <p:cNvPicPr>
            <a:picLocks noChangeAspect="1"/>
          </p:cNvPicPr>
          <p:nvPr/>
        </p:nvPicPr>
        <p:blipFill>
          <a:blip r:embed="rId2" cstate="print"/>
          <a:stretch>
            <a:fillRect/>
          </a:stretch>
        </p:blipFill>
        <p:spPr>
          <a:xfrm>
            <a:off x="8352690" y="39075"/>
            <a:ext cx="741362" cy="579438"/>
          </a:xfrm>
          <a:prstGeom prst="rect">
            <a:avLst/>
          </a:prstGeom>
          <a:blipFill dpi="0" rotWithShape="1">
            <a:blip r:embed="rId3" cstate="print">
              <a:alphaModFix amt="0"/>
            </a:blip>
            <a:srcRect/>
            <a:tile tx="0" ty="0" sx="100000" sy="100000" flip="none" algn="tl"/>
          </a:blipFill>
        </p:spPr>
      </p:pic>
      <p:sp>
        <p:nvSpPr>
          <p:cNvPr id="5" name="Rectangle 4"/>
          <p:cNvSpPr/>
          <p:nvPr/>
        </p:nvSpPr>
        <p:spPr>
          <a:xfrm>
            <a:off x="4982310" y="6550223"/>
            <a:ext cx="4114800" cy="276999"/>
          </a:xfrm>
          <a:prstGeom prst="rect">
            <a:avLst/>
          </a:prstGeom>
        </p:spPr>
        <p:txBody>
          <a:bodyPr wrap="square">
            <a:spAutoFit/>
          </a:bodyPr>
          <a:lstStyle/>
          <a:p>
            <a:pPr marR="45720" lvl="0" algn="r">
              <a:spcBef>
                <a:spcPct val="20000"/>
              </a:spcBef>
              <a:buClr>
                <a:srgbClr val="0BD0D9"/>
              </a:buClr>
              <a:buSzPct val="95000"/>
            </a:pPr>
            <a:r>
              <a:rPr lang="en-US" sz="1200" dirty="0" smtClean="0">
                <a:solidFill>
                  <a:schemeClr val="bg1"/>
                </a:solidFill>
              </a:rPr>
              <a:t>RHIC Retreat July 2012</a:t>
            </a:r>
            <a:endParaRPr lang="en-US" sz="1200" dirty="0">
              <a:solidFill>
                <a:schemeClr val="bg1"/>
              </a:solidFill>
            </a:endParaRPr>
          </a:p>
        </p:txBody>
      </p:sp>
      <p:sp>
        <p:nvSpPr>
          <p:cNvPr id="6" name="Title 1"/>
          <p:cNvSpPr>
            <a:spLocks noGrp="1"/>
          </p:cNvSpPr>
          <p:nvPr>
            <p:ph type="title"/>
          </p:nvPr>
        </p:nvSpPr>
        <p:spPr>
          <a:xfrm>
            <a:off x="533400" y="685800"/>
            <a:ext cx="7772400" cy="893064"/>
          </a:xfrm>
        </p:spPr>
        <p:txBody>
          <a:bodyPr/>
          <a:lstStyle/>
          <a:p>
            <a:r>
              <a:rPr lang="en-US" dirty="0" smtClean="0"/>
              <a:t>Stage II</a:t>
            </a:r>
            <a:endParaRPr lang="en-US" dirty="0"/>
          </a:p>
        </p:txBody>
      </p:sp>
      <p:sp>
        <p:nvSpPr>
          <p:cNvPr id="7" name="Text Placeholder 2"/>
          <p:cNvSpPr>
            <a:spLocks noGrp="1"/>
          </p:cNvSpPr>
          <p:nvPr>
            <p:ph type="body" idx="1"/>
          </p:nvPr>
        </p:nvSpPr>
        <p:spPr>
          <a:xfrm>
            <a:off x="533400" y="1905000"/>
            <a:ext cx="8232648" cy="2514600"/>
          </a:xfrm>
        </p:spPr>
        <p:txBody>
          <a:bodyPr/>
          <a:lstStyle/>
          <a:p>
            <a:pPr marL="457200" indent="-457200">
              <a:buAutoNum type="arabicPeriod"/>
            </a:pPr>
            <a:r>
              <a:rPr lang="en-US" dirty="0" smtClean="0"/>
              <a:t>Beam Control</a:t>
            </a:r>
          </a:p>
          <a:p>
            <a:pPr marL="1097280" lvl="1" indent="-457200">
              <a:buAutoNum type="arabicPeriod"/>
            </a:pPr>
            <a:r>
              <a:rPr lang="en-US" dirty="0" smtClean="0"/>
              <a:t>No additional changes</a:t>
            </a:r>
          </a:p>
          <a:p>
            <a:pPr marL="1097280" lvl="1" indent="-457200">
              <a:buAutoNum type="arabicPeriod"/>
            </a:pPr>
            <a:endParaRPr lang="en-US" dirty="0" smtClean="0"/>
          </a:p>
          <a:p>
            <a:pPr marL="457200" indent="-457200">
              <a:buAutoNum type="arabicPeriod"/>
            </a:pPr>
            <a:r>
              <a:rPr lang="en-US" dirty="0" smtClean="0"/>
              <a:t>Cavity Controllers</a:t>
            </a:r>
          </a:p>
          <a:p>
            <a:pPr marL="1097280" lvl="1" indent="-457200">
              <a:buAutoNum type="arabicPeriod"/>
            </a:pPr>
            <a:r>
              <a:rPr lang="en-US" dirty="0" smtClean="0"/>
              <a:t>Individual grid modulation for each cavity</a:t>
            </a:r>
          </a:p>
          <a:p>
            <a:pPr marL="1097280" lvl="1" indent="-457200">
              <a:buAutoNum type="arabicPeriod"/>
            </a:pPr>
            <a:r>
              <a:rPr lang="en-US" dirty="0" smtClean="0"/>
              <a:t>Separate F to V signals for tuning bank for each cavity</a:t>
            </a:r>
          </a:p>
          <a:p>
            <a:pPr marL="1097280" lvl="1" indent="-457200">
              <a:buAutoNum type="arabicPeriod"/>
            </a:pPr>
            <a:endParaRPr lang="en-US" dirty="0" smtClean="0"/>
          </a:p>
          <a:p>
            <a:pPr marL="1097280" lvl="1" indent="-457200">
              <a:buAutoNum type="arabicPeriod"/>
            </a:pPr>
            <a:endParaRPr lang="en-US" dirty="0"/>
          </a:p>
        </p:txBody>
      </p:sp>
      <p:sp>
        <p:nvSpPr>
          <p:cNvPr id="10" name="Text Placeholder 2"/>
          <p:cNvSpPr txBox="1">
            <a:spLocks/>
          </p:cNvSpPr>
          <p:nvPr/>
        </p:nvSpPr>
        <p:spPr>
          <a:xfrm>
            <a:off x="609600" y="5029200"/>
            <a:ext cx="8232648" cy="457200"/>
          </a:xfrm>
          <a:prstGeom prst="rect">
            <a:avLst/>
          </a:prstGeom>
        </p:spPr>
        <p:txBody>
          <a:bodyPr vert="horz" lIns="45720" rIns="45720" anchor="t">
            <a:normAutofit/>
          </a:bodyPr>
          <a:lstStyle/>
          <a:p>
            <a:pPr marR="0" lvl="0" defTabSz="914400" rtl="0" eaLnBrk="1" fontAlgn="auto" latinLnBrk="0" hangingPunct="1">
              <a:lnSpc>
                <a:spcPct val="100000"/>
              </a:lnSpc>
              <a:spcBef>
                <a:spcPct val="20000"/>
              </a:spcBef>
              <a:spcAft>
                <a:spcPts val="0"/>
              </a:spcAft>
              <a:buClr>
                <a:schemeClr val="accent3"/>
              </a:buClr>
              <a:buSzPct val="95000"/>
              <a:tabLst/>
              <a:defRPr/>
            </a:pPr>
            <a:r>
              <a:rPr kumimoji="0" lang="en-US" b="0" i="0" u="none" strike="noStrike" kern="1200" cap="none" spc="0" normalizeH="0" baseline="0" noProof="0" dirty="0" smtClean="0">
                <a:ln>
                  <a:noFill/>
                </a:ln>
                <a:solidFill>
                  <a:schemeClr val="bg1"/>
                </a:solidFill>
                <a:effectLst/>
                <a:uLnTx/>
                <a:uFillTx/>
                <a:latin typeface="+mn-lt"/>
                <a:ea typeface="+mn-ea"/>
                <a:cs typeface="+mn-cs"/>
              </a:rPr>
              <a:t>Additional hardware is</a:t>
            </a:r>
            <a:r>
              <a:rPr kumimoji="0" lang="en-US" b="0" i="0" u="none" strike="noStrike" kern="1200" cap="none" spc="0" normalizeH="0" noProof="0" dirty="0" smtClean="0">
                <a:ln>
                  <a:noFill/>
                </a:ln>
                <a:solidFill>
                  <a:schemeClr val="bg1"/>
                </a:solidFill>
                <a:effectLst/>
                <a:uLnTx/>
                <a:uFillTx/>
                <a:latin typeface="+mn-lt"/>
                <a:ea typeface="+mn-ea"/>
                <a:cs typeface="+mn-cs"/>
              </a:rPr>
              <a:t> required to add this functionality to the Cavity Controllers.</a:t>
            </a:r>
            <a:endParaRPr kumimoji="0" lang="en-US" b="0"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RFGlogo.jpg"/>
          <p:cNvPicPr>
            <a:picLocks noChangeAspect="1"/>
          </p:cNvPicPr>
          <p:nvPr/>
        </p:nvPicPr>
        <p:blipFill>
          <a:blip r:embed="rId2" cstate="print"/>
          <a:stretch>
            <a:fillRect/>
          </a:stretch>
        </p:blipFill>
        <p:spPr>
          <a:xfrm>
            <a:off x="8352690" y="39075"/>
            <a:ext cx="741362" cy="579438"/>
          </a:xfrm>
          <a:prstGeom prst="rect">
            <a:avLst/>
          </a:prstGeom>
          <a:blipFill dpi="0" rotWithShape="1">
            <a:blip r:embed="rId3" cstate="print">
              <a:alphaModFix amt="0"/>
            </a:blip>
            <a:srcRect/>
            <a:tile tx="0" ty="0" sx="100000" sy="100000" flip="none" algn="tl"/>
          </a:blipFill>
        </p:spPr>
      </p:pic>
      <p:sp>
        <p:nvSpPr>
          <p:cNvPr id="5" name="Rectangle 4"/>
          <p:cNvSpPr/>
          <p:nvPr/>
        </p:nvSpPr>
        <p:spPr>
          <a:xfrm>
            <a:off x="4982310" y="6550223"/>
            <a:ext cx="4114800" cy="276999"/>
          </a:xfrm>
          <a:prstGeom prst="rect">
            <a:avLst/>
          </a:prstGeom>
        </p:spPr>
        <p:txBody>
          <a:bodyPr wrap="square">
            <a:spAutoFit/>
          </a:bodyPr>
          <a:lstStyle/>
          <a:p>
            <a:pPr marR="45720" lvl="0" algn="r">
              <a:spcBef>
                <a:spcPct val="20000"/>
              </a:spcBef>
              <a:buClr>
                <a:srgbClr val="0BD0D9"/>
              </a:buClr>
              <a:buSzPct val="95000"/>
            </a:pPr>
            <a:r>
              <a:rPr lang="en-US" sz="1200" dirty="0" smtClean="0">
                <a:solidFill>
                  <a:schemeClr val="bg1"/>
                </a:solidFill>
              </a:rPr>
              <a:t>RHIC Retreat July 2012</a:t>
            </a:r>
            <a:endParaRPr lang="en-US" sz="1200" dirty="0">
              <a:solidFill>
                <a:schemeClr val="bg1"/>
              </a:solidFill>
            </a:endParaRPr>
          </a:p>
        </p:txBody>
      </p:sp>
      <p:sp>
        <p:nvSpPr>
          <p:cNvPr id="6" name="Title 1"/>
          <p:cNvSpPr>
            <a:spLocks noGrp="1"/>
          </p:cNvSpPr>
          <p:nvPr>
            <p:ph type="title"/>
          </p:nvPr>
        </p:nvSpPr>
        <p:spPr>
          <a:xfrm>
            <a:off x="533400" y="685800"/>
            <a:ext cx="7772400" cy="893064"/>
          </a:xfrm>
        </p:spPr>
        <p:txBody>
          <a:bodyPr/>
          <a:lstStyle/>
          <a:p>
            <a:r>
              <a:rPr lang="en-US" dirty="0" smtClean="0"/>
              <a:t>Stage III</a:t>
            </a:r>
            <a:endParaRPr lang="en-US" dirty="0"/>
          </a:p>
        </p:txBody>
      </p:sp>
      <p:sp>
        <p:nvSpPr>
          <p:cNvPr id="7" name="Text Placeholder 2"/>
          <p:cNvSpPr>
            <a:spLocks noGrp="1"/>
          </p:cNvSpPr>
          <p:nvPr>
            <p:ph type="body" idx="1"/>
          </p:nvPr>
        </p:nvSpPr>
        <p:spPr>
          <a:xfrm>
            <a:off x="530352" y="1676400"/>
            <a:ext cx="8232648" cy="2971800"/>
          </a:xfrm>
        </p:spPr>
        <p:txBody>
          <a:bodyPr/>
          <a:lstStyle/>
          <a:p>
            <a:pPr marL="457200" indent="-457200">
              <a:buAutoNum type="arabicPeriod"/>
            </a:pPr>
            <a:r>
              <a:rPr lang="en-US" dirty="0" smtClean="0"/>
              <a:t>Beam Control</a:t>
            </a:r>
          </a:p>
          <a:p>
            <a:pPr marL="1097280" lvl="1" indent="-457200">
              <a:buAutoNum type="arabicPeriod"/>
            </a:pPr>
            <a:r>
              <a:rPr lang="en-US" dirty="0" smtClean="0"/>
              <a:t>Bunch by bunch phase measurements (developed during the run)</a:t>
            </a:r>
          </a:p>
          <a:p>
            <a:pPr marL="1097280" lvl="1" indent="-457200">
              <a:buAutoNum type="arabicPeriod"/>
            </a:pPr>
            <a:r>
              <a:rPr lang="en-US" dirty="0" smtClean="0"/>
              <a:t>Quad mode damping (developed during the run)</a:t>
            </a:r>
          </a:p>
          <a:p>
            <a:pPr marL="1097280" lvl="1" indent="-457200">
              <a:buAutoNum type="arabicPeriod"/>
            </a:pPr>
            <a:endParaRPr lang="en-US" dirty="0" smtClean="0"/>
          </a:p>
          <a:p>
            <a:pPr marL="457200" indent="-457200">
              <a:buAutoNum type="arabicPeriod"/>
            </a:pPr>
            <a:r>
              <a:rPr lang="en-US" dirty="0" smtClean="0"/>
              <a:t>Cavity Controllers</a:t>
            </a:r>
          </a:p>
          <a:p>
            <a:pPr marL="1097280" lvl="1" indent="-457200">
              <a:buAutoNum type="arabicPeriod"/>
            </a:pPr>
            <a:r>
              <a:rPr lang="en-US" dirty="0" smtClean="0"/>
              <a:t>Closed loop cavity tuning</a:t>
            </a:r>
          </a:p>
          <a:p>
            <a:pPr marL="1097280" lvl="1" indent="-457200">
              <a:buAutoNum type="arabicPeriod"/>
            </a:pPr>
            <a:r>
              <a:rPr lang="en-US" dirty="0" smtClean="0"/>
              <a:t>Closed loop feedback transformer tuning</a:t>
            </a:r>
          </a:p>
          <a:p>
            <a:pPr marL="1097280" lvl="1" indent="-457200">
              <a:buAutoNum type="arabicPeriod"/>
            </a:pPr>
            <a:r>
              <a:rPr lang="en-US" dirty="0" smtClean="0"/>
              <a:t>I/Q feedback loops </a:t>
            </a:r>
          </a:p>
          <a:p>
            <a:pPr marL="1097280" lvl="1" indent="-457200"/>
            <a:endParaRPr lang="en-US" dirty="0" smtClean="0"/>
          </a:p>
          <a:p>
            <a:pPr marL="1097280" lvl="1" indent="-457200"/>
            <a:endParaRPr lang="en-US" dirty="0" smtClean="0"/>
          </a:p>
          <a:p>
            <a:pPr marL="1097280" lvl="1" indent="-457200">
              <a:buAutoNum type="arabicPeriod"/>
            </a:pPr>
            <a:endParaRPr lang="en-US" dirty="0"/>
          </a:p>
        </p:txBody>
      </p:sp>
      <p:sp>
        <p:nvSpPr>
          <p:cNvPr id="8" name="Text Placeholder 2"/>
          <p:cNvSpPr txBox="1">
            <a:spLocks/>
          </p:cNvSpPr>
          <p:nvPr/>
        </p:nvSpPr>
        <p:spPr>
          <a:xfrm>
            <a:off x="609600" y="5029200"/>
            <a:ext cx="8232648" cy="1447800"/>
          </a:xfrm>
          <a:prstGeom prst="rect">
            <a:avLst/>
          </a:prstGeom>
        </p:spPr>
        <p:txBody>
          <a:bodyPr vert="horz" lIns="45720" rIns="45720" anchor="t">
            <a:normAutofit fontScale="85000" lnSpcReduction="20000"/>
          </a:bodyPr>
          <a:lstStyle/>
          <a:p>
            <a:pPr marR="0" lvl="0" defTabSz="914400" rtl="0" eaLnBrk="1" fontAlgn="auto" latinLnBrk="0" hangingPunct="1">
              <a:lnSpc>
                <a:spcPct val="100000"/>
              </a:lnSpc>
              <a:spcBef>
                <a:spcPct val="20000"/>
              </a:spcBef>
              <a:spcAft>
                <a:spcPts val="0"/>
              </a:spcAft>
              <a:buClr>
                <a:schemeClr val="accent3"/>
              </a:buClr>
              <a:buSzPct val="95000"/>
              <a:tabLst/>
              <a:defRPr/>
            </a:pPr>
            <a:r>
              <a:rPr kumimoji="0" lang="en-US" sz="2200" b="0" i="0" u="none" strike="noStrike" kern="1200" cap="none" spc="0" normalizeH="0" baseline="0" noProof="0" dirty="0" smtClean="0">
                <a:ln>
                  <a:noFill/>
                </a:ln>
                <a:solidFill>
                  <a:schemeClr val="bg1"/>
                </a:solidFill>
                <a:effectLst/>
                <a:uLnTx/>
                <a:uFillTx/>
                <a:latin typeface="+mn-lt"/>
                <a:ea typeface="+mn-ea"/>
                <a:cs typeface="+mn-cs"/>
              </a:rPr>
              <a:t>Stage I will be implemented for start up.  Stage II is expected to be ready for</a:t>
            </a:r>
            <a:r>
              <a:rPr kumimoji="0" lang="en-US" sz="2200" b="0" i="0" u="none" strike="noStrike" kern="1200" cap="none" spc="0" normalizeH="0" noProof="0" dirty="0" smtClean="0">
                <a:ln>
                  <a:noFill/>
                </a:ln>
                <a:solidFill>
                  <a:schemeClr val="bg1"/>
                </a:solidFill>
                <a:effectLst/>
                <a:uLnTx/>
                <a:uFillTx/>
                <a:latin typeface="+mn-lt"/>
                <a:ea typeface="+mn-ea"/>
                <a:cs typeface="+mn-cs"/>
              </a:rPr>
              <a:t> </a:t>
            </a:r>
            <a:r>
              <a:rPr kumimoji="0" lang="en-US" sz="2200" b="0" i="0" u="none" strike="noStrike" kern="1200" cap="none" spc="0" normalizeH="0" baseline="0" noProof="0" dirty="0" smtClean="0">
                <a:ln>
                  <a:noFill/>
                </a:ln>
                <a:solidFill>
                  <a:schemeClr val="bg1"/>
                </a:solidFill>
                <a:effectLst/>
                <a:uLnTx/>
                <a:uFillTx/>
                <a:latin typeface="+mn-lt"/>
                <a:ea typeface="+mn-ea"/>
                <a:cs typeface="+mn-cs"/>
              </a:rPr>
              <a:t>startup</a:t>
            </a:r>
            <a:r>
              <a:rPr kumimoji="0" lang="en-US" sz="2200" b="0" i="0" u="none" strike="noStrike" kern="1200" cap="none" spc="0" normalizeH="0" noProof="0" dirty="0" smtClean="0">
                <a:ln>
                  <a:noFill/>
                </a:ln>
                <a:solidFill>
                  <a:schemeClr val="bg1"/>
                </a:solidFill>
                <a:effectLst/>
                <a:uLnTx/>
                <a:uFillTx/>
                <a:latin typeface="+mn-lt"/>
                <a:ea typeface="+mn-ea"/>
                <a:cs typeface="+mn-cs"/>
              </a:rPr>
              <a:t> as well (depending on speed of getting hardware built) .</a:t>
            </a:r>
            <a:endParaRPr kumimoji="0" lang="en-US" sz="2200" b="0" i="0" u="none" strike="noStrike" kern="1200" cap="none" spc="0" normalizeH="0" baseline="0" noProof="0" dirty="0" smtClean="0">
              <a:ln>
                <a:noFill/>
              </a:ln>
              <a:solidFill>
                <a:schemeClr val="bg1"/>
              </a:solidFill>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
                <a:schemeClr val="accent3"/>
              </a:buClr>
              <a:buSzPct val="95000"/>
              <a:tabLst/>
              <a:defRPr/>
            </a:pPr>
            <a:endParaRPr lang="en-US" sz="2200" dirty="0">
              <a:solidFill>
                <a:schemeClr val="bg1"/>
              </a:solidFill>
            </a:endParaRPr>
          </a:p>
          <a:p>
            <a:pPr marL="457200" marR="0" lvl="0" indent="-457200" algn="l" defTabSz="914400" rtl="0" eaLnBrk="1" fontAlgn="auto" latinLnBrk="0" hangingPunct="1">
              <a:lnSpc>
                <a:spcPct val="100000"/>
              </a:lnSpc>
              <a:spcBef>
                <a:spcPct val="20000"/>
              </a:spcBef>
              <a:spcAft>
                <a:spcPts val="0"/>
              </a:spcAft>
              <a:buClr>
                <a:schemeClr val="accent3"/>
              </a:buClr>
              <a:buSzPct val="95000"/>
              <a:tabLst/>
              <a:defRPr/>
            </a:pPr>
            <a:r>
              <a:rPr kumimoji="0" lang="en-US" sz="2200" b="0" i="0" u="none" strike="noStrike" kern="1200" cap="none" spc="0" normalizeH="0" baseline="0" noProof="0" dirty="0" smtClean="0">
                <a:ln>
                  <a:noFill/>
                </a:ln>
                <a:solidFill>
                  <a:schemeClr val="bg1"/>
                </a:solidFill>
                <a:effectLst/>
                <a:uLnTx/>
                <a:uFillTx/>
                <a:latin typeface="+mn-lt"/>
                <a:ea typeface="+mn-ea"/>
                <a:cs typeface="+mn-cs"/>
              </a:rPr>
              <a:t>Cavity Controller portion of Stage III</a:t>
            </a:r>
            <a:r>
              <a:rPr kumimoji="0" lang="en-US" sz="2200" b="0" i="0" u="none" strike="noStrike" kern="1200" cap="none" spc="0" normalizeH="0" noProof="0" dirty="0" smtClean="0">
                <a:ln>
                  <a:noFill/>
                </a:ln>
                <a:solidFill>
                  <a:schemeClr val="bg1"/>
                </a:solidFill>
                <a:effectLst/>
                <a:uLnTx/>
                <a:uFillTx/>
                <a:latin typeface="+mn-lt"/>
                <a:ea typeface="+mn-ea"/>
                <a:cs typeface="+mn-cs"/>
              </a:rPr>
              <a:t> </a:t>
            </a:r>
            <a:r>
              <a:rPr lang="en-US" sz="2200" dirty="0" smtClean="0">
                <a:solidFill>
                  <a:schemeClr val="bg1"/>
                </a:solidFill>
              </a:rPr>
              <a:t>may have to be rolled in</a:t>
            </a:r>
          </a:p>
          <a:p>
            <a:pPr marL="457200" marR="0" lvl="0" indent="-457200" algn="l" defTabSz="914400" rtl="0" eaLnBrk="1" fontAlgn="auto" latinLnBrk="0" hangingPunct="1">
              <a:lnSpc>
                <a:spcPct val="100000"/>
              </a:lnSpc>
              <a:spcBef>
                <a:spcPct val="20000"/>
              </a:spcBef>
              <a:spcAft>
                <a:spcPts val="0"/>
              </a:spcAft>
              <a:buClr>
                <a:schemeClr val="accent3"/>
              </a:buClr>
              <a:buSzPct val="95000"/>
              <a:tabLst/>
              <a:defRPr/>
            </a:pPr>
            <a:r>
              <a:rPr lang="en-US" sz="2200" dirty="0" smtClean="0">
                <a:solidFill>
                  <a:schemeClr val="bg1"/>
                </a:solidFill>
              </a:rPr>
              <a:t>during the run. This depends on resources and time.</a:t>
            </a:r>
            <a:endParaRPr kumimoji="0" lang="en-US" sz="2200" b="0"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4336</TotalTime>
  <Words>960</Words>
  <Application>Microsoft Office PowerPoint</Application>
  <PresentationFormat>On-screen Show (4:3)</PresentationFormat>
  <Paragraphs>147</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AGS Low Level RF Upgrade</vt:lpstr>
      <vt:lpstr>Motivation</vt:lpstr>
      <vt:lpstr>System Benefits</vt:lpstr>
      <vt:lpstr>System Benefits - continued</vt:lpstr>
      <vt:lpstr>System Benefits - continued</vt:lpstr>
      <vt:lpstr>Implementation Plan</vt:lpstr>
      <vt:lpstr>Stage I</vt:lpstr>
      <vt:lpstr>Stage II</vt:lpstr>
      <vt:lpstr>Stage III</vt:lpstr>
      <vt:lpstr>Initial Testing </vt:lpstr>
      <vt:lpstr>Testing</vt:lpstr>
      <vt:lpstr>Results</vt:lpstr>
      <vt:lpstr>Results</vt:lpstr>
      <vt:lpstr>AtR Synchro Results</vt:lpstr>
      <vt:lpstr>Summary</vt:lpstr>
    </vt:vector>
  </TitlesOfParts>
  <Company>BNL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AGS Low Level RF Upgrade</dc:title>
  <dc:creator>AutoBVT</dc:creator>
  <cp:lastModifiedBy>AutoBVT</cp:lastModifiedBy>
  <cp:revision>36</cp:revision>
  <dcterms:created xsi:type="dcterms:W3CDTF">2012-07-20T19:53:43Z</dcterms:created>
  <dcterms:modified xsi:type="dcterms:W3CDTF">2012-07-23T20:14:53Z</dcterms:modified>
</cp:coreProperties>
</file>