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9"/>
  </p:notesMasterIdLst>
  <p:sldIdLst>
    <p:sldId id="309" r:id="rId3"/>
    <p:sldId id="307" r:id="rId4"/>
    <p:sldId id="306" r:id="rId5"/>
    <p:sldId id="256" r:id="rId6"/>
    <p:sldId id="257" r:id="rId7"/>
    <p:sldId id="258" r:id="rId8"/>
    <p:sldId id="284" r:id="rId9"/>
    <p:sldId id="283" r:id="rId10"/>
    <p:sldId id="285" r:id="rId11"/>
    <p:sldId id="289" r:id="rId12"/>
    <p:sldId id="290" r:id="rId13"/>
    <p:sldId id="291" r:id="rId14"/>
    <p:sldId id="292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8" r:id="rId26"/>
    <p:sldId id="305" r:id="rId27"/>
    <p:sldId id="3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3" autoAdjust="0"/>
    <p:restoredTop sz="89489" autoAdjust="0"/>
  </p:normalViewPr>
  <p:slideViewPr>
    <p:cSldViewPr>
      <p:cViewPr varScale="1">
        <p:scale>
          <a:sx n="105" d="100"/>
          <a:sy n="105" d="100"/>
        </p:scale>
        <p:origin x="-154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4893-1D6A-462B-8C59-8A5AB724EFD8}" type="datetimeFigureOut">
              <a:rPr lang="en-US" smtClean="0"/>
              <a:t>7/26/12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C5F8A-E8A7-4FDE-9051-91212A51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5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9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C5F8A-E8A7-4FDE-9051-91212A51BE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724400"/>
            <a:ext cx="6400800" cy="685800"/>
          </a:xfr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>
            <a:noAutofit/>
          </a:bodyPr>
          <a:lstStyle>
            <a:lvl1pPr marL="0" indent="0" algn="ctr">
              <a:buNone/>
              <a:defRPr sz="4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Subject Here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 userDrawn="1"/>
        </p:nvSpPr>
        <p:spPr>
          <a:xfrm>
            <a:off x="0" y="1143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1828800" y="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3657600" y="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5486400" y="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7315200" y="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2286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0" y="3429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4572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0" y="5715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0" y="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1828800" y="1143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6" name="Rectangle 65"/>
          <p:cNvSpPr/>
          <p:nvPr userDrawn="1"/>
        </p:nvSpPr>
        <p:spPr>
          <a:xfrm>
            <a:off x="3657600" y="1143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7" name="Rectangle 66"/>
          <p:cNvSpPr/>
          <p:nvPr userDrawn="1"/>
        </p:nvSpPr>
        <p:spPr>
          <a:xfrm>
            <a:off x="5486400" y="1143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7315200" y="1143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1828800" y="2286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3657600" y="2286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5486400" y="2286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7315200" y="2286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1828800" y="3429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4" name="Rectangle 73"/>
          <p:cNvSpPr/>
          <p:nvPr userDrawn="1"/>
        </p:nvSpPr>
        <p:spPr>
          <a:xfrm>
            <a:off x="3657600" y="3429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5" name="Rectangle 74"/>
          <p:cNvSpPr/>
          <p:nvPr userDrawn="1"/>
        </p:nvSpPr>
        <p:spPr>
          <a:xfrm>
            <a:off x="5486400" y="3429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6" name="Rectangle 75"/>
          <p:cNvSpPr/>
          <p:nvPr userDrawn="1"/>
        </p:nvSpPr>
        <p:spPr>
          <a:xfrm>
            <a:off x="7315200" y="3429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7" name="Rectangle 76"/>
          <p:cNvSpPr/>
          <p:nvPr userDrawn="1"/>
        </p:nvSpPr>
        <p:spPr>
          <a:xfrm>
            <a:off x="1828800" y="4572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8" name="Rectangle 77"/>
          <p:cNvSpPr/>
          <p:nvPr userDrawn="1"/>
        </p:nvSpPr>
        <p:spPr>
          <a:xfrm>
            <a:off x="3657600" y="4572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79" name="Rectangle 78"/>
          <p:cNvSpPr/>
          <p:nvPr userDrawn="1"/>
        </p:nvSpPr>
        <p:spPr>
          <a:xfrm>
            <a:off x="5486400" y="4572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0" name="Rectangle 79"/>
          <p:cNvSpPr/>
          <p:nvPr userDrawn="1"/>
        </p:nvSpPr>
        <p:spPr>
          <a:xfrm>
            <a:off x="7315200" y="4572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1" name="Rectangle 80"/>
          <p:cNvSpPr/>
          <p:nvPr userDrawn="1"/>
        </p:nvSpPr>
        <p:spPr>
          <a:xfrm>
            <a:off x="1828800" y="5715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2" name="Rectangle 81"/>
          <p:cNvSpPr/>
          <p:nvPr userDrawn="1"/>
        </p:nvSpPr>
        <p:spPr>
          <a:xfrm>
            <a:off x="3657600" y="5715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3" name="Rectangle 82"/>
          <p:cNvSpPr/>
          <p:nvPr userDrawn="1"/>
        </p:nvSpPr>
        <p:spPr>
          <a:xfrm>
            <a:off x="5486400" y="5715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4" name="Rectangle 83"/>
          <p:cNvSpPr/>
          <p:nvPr userDrawn="1"/>
        </p:nvSpPr>
        <p:spPr>
          <a:xfrm>
            <a:off x="7315200" y="5715000"/>
            <a:ext cx="1828800" cy="1143000"/>
          </a:xfrm>
          <a:prstGeom prst="rect">
            <a:avLst/>
          </a:prstGeom>
          <a:ln>
            <a:solidFill>
              <a:srgbClr val="00206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4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17.jpg"/><Relationship Id="rId5" Type="http://schemas.openxmlformats.org/officeDocument/2006/relationships/image" Target="../media/image18.jpeg"/><Relationship Id="rId6" Type="http://schemas.openxmlformats.org/officeDocument/2006/relationships/image" Target="../media/image19.jp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23.jpg"/><Relationship Id="rId5" Type="http://schemas.openxmlformats.org/officeDocument/2006/relationships/image" Target="../media/image24.jpeg"/><Relationship Id="rId6" Type="http://schemas.openxmlformats.org/officeDocument/2006/relationships/image" Target="../media/image25.jp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1.jpg"/><Relationship Id="rId7" Type="http://schemas.openxmlformats.org/officeDocument/2006/relationships/image" Target="../media/image32.jpeg"/><Relationship Id="rId8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slide" Target="slide5.xml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Relationship Id="rId9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hyperlink" Target="http://chess.eecs.berkeley.edu/pubs/131/AmesCDC2005.pdf" TargetMode="External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51.jp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g"/><Relationship Id="rId10" Type="http://schemas.openxmlformats.org/officeDocument/2006/relationships/image" Target="../media/image57.jpg"/><Relationship Id="rId11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" Target="slide11.xml"/><Relationship Id="rId12" Type="http://schemas.openxmlformats.org/officeDocument/2006/relationships/slide" Target="slide8.xml"/><Relationship Id="rId13" Type="http://schemas.openxmlformats.org/officeDocument/2006/relationships/slide" Target="slide12.xml"/><Relationship Id="rId14" Type="http://schemas.openxmlformats.org/officeDocument/2006/relationships/slide" Target="slide16.xml"/><Relationship Id="rId15" Type="http://schemas.openxmlformats.org/officeDocument/2006/relationships/slide" Target="slide22.xml"/><Relationship Id="rId16" Type="http://schemas.openxmlformats.org/officeDocument/2006/relationships/slide" Target="slide9.xml"/><Relationship Id="rId17" Type="http://schemas.openxmlformats.org/officeDocument/2006/relationships/slide" Target="slide13.xml"/><Relationship Id="rId18" Type="http://schemas.openxmlformats.org/officeDocument/2006/relationships/slide" Target="slide17.xml"/><Relationship Id="rId19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10.xml"/><Relationship Id="rId4" Type="http://schemas.openxmlformats.org/officeDocument/2006/relationships/slide" Target="slide14.xml"/><Relationship Id="rId5" Type="http://schemas.openxmlformats.org/officeDocument/2006/relationships/slide" Target="slide18.xml"/><Relationship Id="rId6" Type="http://schemas.openxmlformats.org/officeDocument/2006/relationships/slide" Target="slide20.xml"/><Relationship Id="rId7" Type="http://schemas.openxmlformats.org/officeDocument/2006/relationships/slide" Target="slide7.xml"/><Relationship Id="rId8" Type="http://schemas.openxmlformats.org/officeDocument/2006/relationships/slide" Target="slide21.xml"/><Relationship Id="rId9" Type="http://schemas.openxmlformats.org/officeDocument/2006/relationships/slide" Target="slide19.xml"/><Relationship Id="rId10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1" y="381000"/>
            <a:ext cx="85343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RHIC Retreat 2012</a:t>
            </a:r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Charge </a:t>
            </a:r>
            <a:r>
              <a:rPr lang="en-US" sz="1600" dirty="0" smtClean="0"/>
              <a:t>from the Retreat Coordinator</a:t>
            </a:r>
          </a:p>
          <a:p>
            <a:endParaRPr lang="en-US" sz="1600" dirty="0"/>
          </a:p>
          <a:p>
            <a:r>
              <a:rPr lang="en-US" sz="1600" dirty="0" smtClean="0"/>
              <a:t>Hi </a:t>
            </a:r>
            <a:r>
              <a:rPr lang="en-US" sz="1600" dirty="0"/>
              <a:t>Kevin</a:t>
            </a:r>
            <a:r>
              <a:rPr lang="en-US" sz="1600" dirty="0" smtClean="0"/>
              <a:t>,</a:t>
            </a:r>
          </a:p>
          <a:p>
            <a:endParaRPr lang="en-US" sz="1600" dirty="0"/>
          </a:p>
          <a:p>
            <a:r>
              <a:rPr lang="en-US" sz="1600" dirty="0" smtClean="0"/>
              <a:t>Please give an overview of existence proofs for </a:t>
            </a:r>
            <a:r>
              <a:rPr lang="en-US" sz="1600" dirty="0" smtClean="0"/>
              <a:t>Keith</a:t>
            </a:r>
            <a:r>
              <a:rPr lang="en-US" sz="1600" dirty="0" smtClean="0"/>
              <a:t>.  </a:t>
            </a:r>
            <a:r>
              <a:rPr lang="en-US" sz="1600" dirty="0" smtClean="0"/>
              <a:t>If time permits, perhaps also a talk on his favorite subject – longitudinal emittance.</a:t>
            </a:r>
          </a:p>
          <a:p>
            <a:endParaRPr lang="en-US" sz="1600" dirty="0"/>
          </a:p>
          <a:p>
            <a:r>
              <a:rPr lang="en-US" sz="1600" dirty="0" smtClean="0"/>
              <a:t>Thanks,</a:t>
            </a:r>
            <a:endParaRPr lang="en-US" sz="1600" dirty="0"/>
          </a:p>
          <a:p>
            <a:r>
              <a:rPr lang="en-US" sz="1600" dirty="0"/>
              <a:t>Vincent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204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sz="2400" dirty="0"/>
              <a:t>Booster Ion Longitudinal </a:t>
            </a:r>
            <a:r>
              <a:rPr lang="en-US" sz="2400" dirty="0" smtClean="0"/>
              <a:t>Emittance </a:t>
            </a:r>
            <a:r>
              <a:rPr lang="en-US" sz="2400" dirty="0"/>
              <a:t>Through the </a:t>
            </a:r>
            <a:r>
              <a:rPr lang="en-US" sz="2400" dirty="0" smtClean="0"/>
              <a:t>Merge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en-US" sz="2400" noProof="0" dirty="0" smtClean="0">
                <a:latin typeface="+mj-lt"/>
                <a:ea typeface="+mj-ea"/>
                <a:cs typeface="+mj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91275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6378365"/>
            <a:ext cx="699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How awesome does the Booster 4:2:1 merge look?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50243" y="213360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“When </a:t>
            </a:r>
            <a:r>
              <a:rPr lang="en-US" sz="1600" dirty="0"/>
              <a:t>I was born I was so ugly the doctor slapped my mother</a:t>
            </a:r>
            <a:r>
              <a:rPr lang="en-US" sz="1600" dirty="0" smtClean="0"/>
              <a:t>.”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403432" y="3210818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Rodney Dangerfield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1697842"/>
            <a:ext cx="64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VIDEO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 DAILY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 DOUBLE</a:t>
            </a:r>
            <a:endParaRPr lang="en-US" sz="8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4" y="990600"/>
            <a:ext cx="5990155" cy="52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4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7"/>
            <a:ext cx="857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The first question uttered by Kip when shown a mountain range plot of the 4:2:1 Booster merge..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504347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Why so ugly?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89" y="1916263"/>
            <a:ext cx="4250043" cy="30528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" y="1940544"/>
            <a:ext cx="4094749" cy="30528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9888" y="5345263"/>
            <a:ext cx="867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Blaskiewicz and Kip’s </a:t>
            </a:r>
            <a:r>
              <a:rPr lang="en-US" dirty="0" smtClean="0"/>
              <a:t>simulations </a:t>
            </a:r>
            <a:r>
              <a:rPr lang="en-US" dirty="0" smtClean="0"/>
              <a:t>shows that we have sufficient time on the 15ms merge porch for a smooth adiabatic merge. 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" y="1940326"/>
            <a:ext cx="4410937" cy="305284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67554" y="6002923"/>
            <a:ext cx="867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1) Booster Main Magnet porch not ideal.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470" y="4993391"/>
            <a:ext cx="3144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Booster Main Magnet </a:t>
            </a:r>
            <a:r>
              <a:rPr lang="en-US" sz="1100" dirty="0" err="1" smtClean="0"/>
              <a:t>Bdot</a:t>
            </a:r>
            <a:r>
              <a:rPr lang="en-US" sz="1100" dirty="0" smtClean="0"/>
              <a:t> across </a:t>
            </a:r>
            <a:r>
              <a:rPr lang="en-US" sz="1100" dirty="0"/>
              <a:t>m</a:t>
            </a:r>
            <a:r>
              <a:rPr lang="en-US" sz="1100" dirty="0" smtClean="0"/>
              <a:t>erge porch.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967554" y="6277281"/>
            <a:ext cx="741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RF beam control loops in hold across the merge </a:t>
            </a:r>
            <a:r>
              <a:rPr lang="en-US" sz="1400" dirty="0" smtClean="0"/>
              <a:t>porch.</a:t>
            </a:r>
            <a:endParaRPr lang="en-US" sz="1400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sz="2400" dirty="0"/>
              <a:t>Booster Ion Longitudinal </a:t>
            </a:r>
            <a:r>
              <a:rPr lang="en-US" sz="2400" dirty="0" smtClean="0"/>
              <a:t>Emittance </a:t>
            </a:r>
            <a:r>
              <a:rPr lang="en-US" sz="2400" dirty="0"/>
              <a:t>Through the </a:t>
            </a:r>
            <a:r>
              <a:rPr lang="en-US" sz="2400" dirty="0" smtClean="0"/>
              <a:t>Merge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en-US" sz="2400" dirty="0">
                <a:latin typeface="+mj-l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97082"/>
            <a:ext cx="3190950" cy="205683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71565" y="6563031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3) Cavity voltage and phase control issues</a:t>
            </a:r>
            <a:r>
              <a:rPr lang="en-US" sz="1400" dirty="0" smtClean="0"/>
              <a:t>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771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28" grpId="0"/>
      <p:bldP spid="30" grpId="0"/>
      <p:bldP spid="31" grpId="0"/>
      <p:bldP spid="33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912755"/>
            <a:ext cx="630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You’d think it would be about 100% - from the looks of it.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819" y="1232972"/>
            <a:ext cx="84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longitudinal emittance growth resulting from the entire merge?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95" y="2590800"/>
            <a:ext cx="4356273" cy="3781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6589" y="1890170"/>
            <a:ext cx="594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of total emittance pre-merge through to extraction show surprisingly little growth.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7" y="2567084"/>
            <a:ext cx="6477000" cy="404812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128211" y="4198114"/>
            <a:ext cx="367284" cy="76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195011" y="4198114"/>
            <a:ext cx="381000" cy="76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692853" y="4198114"/>
            <a:ext cx="425958" cy="762000"/>
          </a:xfrm>
          <a:prstGeom prst="downArrow">
            <a:avLst/>
          </a:prstGeom>
          <a:scene3d>
            <a:camera prst="orthographicFront">
              <a:rot lat="21599969" lon="10799999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34124" y="3253153"/>
            <a:ext cx="182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C     /    4*A</a:t>
            </a:r>
          </a:p>
          <a:p>
            <a:r>
              <a:rPr lang="en-US" sz="1600" dirty="0" smtClean="0"/>
              <a:t>= 0.136 / (4*0.03) </a:t>
            </a:r>
            <a:endParaRPr lang="en-US" sz="1600" dirty="0"/>
          </a:p>
          <a:p>
            <a:r>
              <a:rPr lang="en-US" sz="1600" dirty="0" smtClean="0"/>
              <a:t>= 13%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092653" y="2880948"/>
            <a:ext cx="296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8918" y="4790757"/>
            <a:ext cx="296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46788" y="2879945"/>
            <a:ext cx="296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C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3053" y="4789754"/>
            <a:ext cx="296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9632" y="4959031"/>
            <a:ext cx="182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D     /    4*A</a:t>
            </a:r>
          </a:p>
          <a:p>
            <a:r>
              <a:rPr lang="en-US" sz="1600" dirty="0" smtClean="0"/>
              <a:t>= 0.143 / (4*0.03) </a:t>
            </a:r>
            <a:endParaRPr lang="en-US" sz="1600" dirty="0"/>
          </a:p>
          <a:p>
            <a:r>
              <a:rPr lang="en-US" sz="1600" dirty="0" smtClean="0"/>
              <a:t>= 19%</a:t>
            </a:r>
            <a:endParaRPr lang="en-US" sz="16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sz="2400" dirty="0"/>
              <a:t>Booster Ion Longitudinal Emittance </a:t>
            </a:r>
            <a:r>
              <a:rPr lang="en-US" sz="2400" dirty="0" smtClean="0"/>
              <a:t>Through </a:t>
            </a:r>
            <a:r>
              <a:rPr lang="en-US" sz="2400" dirty="0"/>
              <a:t>the </a:t>
            </a:r>
            <a:r>
              <a:rPr lang="en-US" sz="2400" dirty="0" smtClean="0"/>
              <a:t>Merge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en-US" sz="2400" dirty="0">
                <a:latin typeface="+mj-lt"/>
                <a:ea typeface="+mj-ea"/>
                <a:cs typeface="+mj-cs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8505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8" grpId="0"/>
      <p:bldP spid="6" grpId="0" animBg="1"/>
      <p:bldP spid="10" grpId="0" animBg="1"/>
      <p:bldP spid="14" grpId="0" animBg="1"/>
      <p:bldP spid="15" grpId="0"/>
      <p:bldP spid="16" grpId="0"/>
      <p:bldP spid="17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912755"/>
            <a:ext cx="843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This obstacle’s impact on longitudinal emittance is very limited, particularly when you factor in the side benefit of single bunch transfer to AGS.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819" y="1587721"/>
            <a:ext cx="837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BTA stripping foil?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46" y="2225164"/>
            <a:ext cx="3000375" cy="307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" y="2250746"/>
            <a:ext cx="3630327" cy="23501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58889" y="2964958"/>
            <a:ext cx="96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10% growth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2004909"/>
            <a:ext cx="152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Booster Extraction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509636" y="1947347"/>
            <a:ext cx="152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AGS Injection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6" y="5343403"/>
            <a:ext cx="2730716" cy="13273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2232" y="4655719"/>
            <a:ext cx="496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Single bunch transfer ameliorates residual emittance growth induced by the frequency mismatch that necessarily exists with multi-bunch transfers using a stripping foil.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26" y="5445235"/>
            <a:ext cx="1703324" cy="136093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90050" y="6564689"/>
            <a:ext cx="2842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2007 6 bunch transfer from Booster to AGS</a:t>
            </a:r>
            <a:endParaRPr lang="en-US" sz="800" dirty="0"/>
          </a:p>
        </p:txBody>
      </p:sp>
      <p:sp>
        <p:nvSpPr>
          <p:cNvPr id="28" name="Rounded Rectangle 27"/>
          <p:cNvSpPr/>
          <p:nvPr/>
        </p:nvSpPr>
        <p:spPr>
          <a:xfrm>
            <a:off x="2667000" y="4191000"/>
            <a:ext cx="9906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654089" y="3506017"/>
            <a:ext cx="990600" cy="32570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sz="2400" dirty="0"/>
              <a:t>Booster Ion </a:t>
            </a:r>
            <a:r>
              <a:rPr lang="en-US" sz="2400" dirty="0" smtClean="0"/>
              <a:t>Longitudinal Emittance Through </a:t>
            </a:r>
            <a:r>
              <a:rPr lang="en-US" sz="2400" dirty="0"/>
              <a:t>the </a:t>
            </a:r>
            <a:r>
              <a:rPr lang="en-US" sz="2400" dirty="0" smtClean="0"/>
              <a:t>Merge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en-US" sz="2400" dirty="0">
                <a:latin typeface="+mj-lt"/>
                <a:ea typeface="+mj-ea"/>
                <a:cs typeface="+mj-cs"/>
              </a:rPr>
              <a:t>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5204" y="5802537"/>
            <a:ext cx="307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Bunches are frequency matched to AGS RF, but their incoming spacing (phase) remembers the Booster frequency.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14800" y="2468540"/>
            <a:ext cx="148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Single bunch extraction increase momentum spread </a:t>
            </a:r>
            <a:r>
              <a:rPr lang="en-US" sz="1200" dirty="0" err="1" smtClean="0">
                <a:solidFill>
                  <a:schemeClr val="bg1"/>
                </a:solidFill>
              </a:rPr>
              <a:t>vs</a:t>
            </a:r>
            <a:r>
              <a:rPr lang="en-US" sz="1200" dirty="0" smtClean="0">
                <a:solidFill>
                  <a:schemeClr val="bg1"/>
                </a:solidFill>
              </a:rPr>
              <a:t> multi-bunch extraction of same total emittance.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4800" y="3705135"/>
            <a:ext cx="148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Bunch </a:t>
            </a:r>
            <a:r>
              <a:rPr lang="en-US" sz="1200" dirty="0" err="1" smtClean="0">
                <a:solidFill>
                  <a:schemeClr val="bg1"/>
                </a:solidFill>
              </a:rPr>
              <a:t>dp</a:t>
            </a:r>
            <a:r>
              <a:rPr lang="en-US" sz="1200" dirty="0" smtClean="0">
                <a:solidFill>
                  <a:schemeClr val="bg1"/>
                </a:solidFill>
              </a:rPr>
              <a:t>/p helps swamp the foil imparted </a:t>
            </a:r>
            <a:r>
              <a:rPr lang="en-US" sz="1200" dirty="0" err="1" smtClean="0">
                <a:solidFill>
                  <a:schemeClr val="bg1"/>
                </a:solidFill>
              </a:rPr>
              <a:t>dp</a:t>
            </a:r>
            <a:r>
              <a:rPr lang="en-US" sz="1200" dirty="0" smtClean="0">
                <a:solidFill>
                  <a:schemeClr val="bg1"/>
                </a:solidFill>
              </a:rPr>
              <a:t>/p.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2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20" grpId="0"/>
      <p:bldP spid="21" grpId="0"/>
      <p:bldP spid="25" grpId="0"/>
      <p:bldP spid="26" grpId="0"/>
      <p:bldP spid="27" grpId="0"/>
      <p:bldP spid="28" grpId="0" animBg="1"/>
      <p:bldP spid="31" grpId="0" animBg="1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66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This parameter, identified in the title of this slide, handily debunks the so-called “Theory of Evolution”, as it is not prone to evolve.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492469"/>
            <a:ext cx="87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AGS longitudinal emittance?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AGS Ion </a:t>
            </a:r>
            <a:r>
              <a:rPr lang="en-US" sz="2400" dirty="0" smtClean="0"/>
              <a:t>Longitudinal Emittance - 100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" y="2121945"/>
            <a:ext cx="3922546" cy="2831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62828"/>
            <a:ext cx="3790950" cy="488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751599"/>
            <a:ext cx="3790950" cy="1970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87537" y="290502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Per bunch emittance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     </a:t>
            </a:r>
            <a:r>
              <a:rPr lang="en-US" sz="1000" dirty="0" err="1" smtClean="0"/>
              <a:t>eV</a:t>
            </a:r>
            <a:r>
              <a:rPr lang="en-US" sz="1000" dirty="0" smtClean="0"/>
              <a:t>*s/u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5010150" y="2258693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Zero growth. It </a:t>
            </a:r>
            <a:r>
              <a:rPr lang="en-US" dirty="0" smtClean="0"/>
              <a:t>does not evolve. </a:t>
            </a:r>
            <a:r>
              <a:rPr lang="en-US" dirty="0" smtClean="0"/>
              <a:t>Pretty sweet 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66" y="4191000"/>
            <a:ext cx="5253334" cy="24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7"/>
            <a:ext cx="881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Based on </a:t>
            </a:r>
            <a:r>
              <a:rPr lang="en-US" dirty="0" smtClean="0"/>
              <a:t>its </a:t>
            </a:r>
            <a:r>
              <a:rPr lang="en-US" dirty="0" smtClean="0"/>
              <a:t>miraculous emittance preserving characteristic, the AGS 16:8:4 merge might be prematurely described using this cheery colloquialism ...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0" y="1479247"/>
            <a:ext cx="853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a big box of </a:t>
            </a:r>
            <a:r>
              <a:rPr lang="en-US" dirty="0" err="1" smtClean="0"/>
              <a:t>chocolatey</a:t>
            </a:r>
            <a:r>
              <a:rPr lang="en-US" dirty="0" smtClean="0"/>
              <a:t> awesomeness?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AGS Ion </a:t>
            </a:r>
            <a:r>
              <a:rPr lang="en-US" sz="2400" dirty="0" smtClean="0"/>
              <a:t>Longitudinal Emittance - 200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74261"/>
            <a:ext cx="3790950" cy="488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6563032"/>
            <a:ext cx="3790950" cy="1970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96413" y="57806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Per bunch emittance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4" y="2145632"/>
            <a:ext cx="5581055" cy="381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4021" y="2895600"/>
            <a:ext cx="2761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0.55 </a:t>
            </a:r>
            <a:r>
              <a:rPr lang="en-US" dirty="0" err="1" smtClean="0"/>
              <a:t>eV</a:t>
            </a:r>
            <a:r>
              <a:rPr lang="en-US" dirty="0" smtClean="0"/>
              <a:t>*s/u is about the limit that we can cleanly transfer (squeeze) from h=4  =&gt;  h=8  =&gt; h=12 for acceleration.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4" y="2145631"/>
            <a:ext cx="3701716" cy="405679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305300" y="2742923"/>
            <a:ext cx="800100" cy="143110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46" y="1959894"/>
            <a:ext cx="6057900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04021" y="4425805"/>
            <a:ext cx="2761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lot of time and effort must be put into keeping the setup optimized.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8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8" grpId="0"/>
      <p:bldP spid="16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83% -  stupendous, given the hoop jumping it entails.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0" y="1227750"/>
            <a:ext cx="853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overall AGS cycle efficiency?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AGS Ion </a:t>
            </a:r>
            <a:r>
              <a:rPr lang="en-US" sz="2400" dirty="0" smtClean="0"/>
              <a:t>Longitudinal Emittance - 300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7444" y="1892968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“Capture / early acceleration” losses.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9114"/>
            <a:ext cx="4114800" cy="2931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389588"/>
            <a:ext cx="7200900" cy="3277333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105401" y="6349238"/>
            <a:ext cx="1752600" cy="31768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36169" y="2438400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Lots of tuning effort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2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5" grpId="0"/>
      <p:bldP spid="19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15583"/>
            <a:ext cx="8390022" cy="2303644"/>
          </a:xfrm>
          <a:prstGeom prst="rect">
            <a:avLst/>
          </a:prstGeom>
        </p:spPr>
      </p:pic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Science and common sense teach us that beam loss is fundamentally transverse in nature.  Nonetheless, beam losses during acceleration are often blamed on this longitudinal parameter.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799" y="1834677"/>
            <a:ext cx="266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bucket area?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AGS Ion </a:t>
            </a:r>
            <a:r>
              <a:rPr lang="en-US" sz="2400" dirty="0" smtClean="0"/>
              <a:t>Longitudinal Emittance - 400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4851" y="4495292"/>
            <a:ext cx="279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Regardless of loss mechanism, it would seem that a pre-requisite for improved AGS   performance is a reduction in longitudinal emittance at injection.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834676"/>
            <a:ext cx="5657555" cy="491126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92235" y="3367405"/>
            <a:ext cx="5723165" cy="31768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92235" y="6404189"/>
            <a:ext cx="5665720" cy="34175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168315" y="1834677"/>
            <a:ext cx="5723165" cy="22272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29897" y="5225403"/>
            <a:ext cx="237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Fraternizing between the longitudinal and transverse.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6753" y="4572000"/>
            <a:ext cx="1223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dp</a:t>
            </a:r>
            <a:r>
              <a:rPr lang="en-US" sz="1200" dirty="0" smtClean="0">
                <a:solidFill>
                  <a:srgbClr val="FF0000"/>
                </a:solidFill>
              </a:rPr>
              <a:t>/p = +/- 5E-3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09395"/>
            <a:ext cx="3296401" cy="3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8" grpId="0"/>
      <p:bldP spid="10" grpId="0" animBg="1"/>
      <p:bldP spid="12" grpId="0" animBg="1"/>
      <p:bldP spid="16" grpId="0" animBg="1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Intra-Beam Scattering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295400"/>
            <a:ext cx="815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</a:t>
            </a:r>
            <a:r>
              <a:rPr lang="en-US" dirty="0" smtClean="0"/>
              <a:t>dominant</a:t>
            </a:r>
            <a:r>
              <a:rPr lang="en-US" dirty="0" smtClean="0"/>
              <a:t> </a:t>
            </a:r>
            <a:r>
              <a:rPr lang="en-US" dirty="0" smtClean="0"/>
              <a:t>contributor to longitudinal emittance growth  in RHIC? 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RHIC </a:t>
            </a:r>
            <a:r>
              <a:rPr lang="en-US" sz="2400" dirty="0"/>
              <a:t>Ion </a:t>
            </a:r>
            <a:r>
              <a:rPr lang="en-US" sz="2400" dirty="0" smtClean="0"/>
              <a:t>Longitudinal </a:t>
            </a:r>
            <a:r>
              <a:rPr lang="en-US" sz="2400" dirty="0"/>
              <a:t>Emittance </a:t>
            </a:r>
            <a:r>
              <a:rPr lang="en-US" sz="2400" dirty="0" smtClean="0"/>
              <a:t>- </a:t>
            </a:r>
            <a:r>
              <a:rPr lang="en-US" sz="2400" dirty="0"/>
              <a:t>1</a:t>
            </a:r>
            <a:r>
              <a:rPr lang="en-US" sz="2400" dirty="0" smtClean="0"/>
              <a:t>00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54" y="1941731"/>
            <a:ext cx="4267200" cy="3122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05400"/>
            <a:ext cx="7315200" cy="1653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133600"/>
            <a:ext cx="3943350" cy="25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Bad connectors, </a:t>
            </a:r>
            <a:r>
              <a:rPr lang="en-US" dirty="0" smtClean="0"/>
              <a:t>RMMPS, operator malfeasance</a:t>
            </a:r>
            <a:r>
              <a:rPr lang="en-US" dirty="0" smtClean="0"/>
              <a:t>, </a:t>
            </a:r>
            <a:r>
              <a:rPr lang="en-US" dirty="0" smtClean="0"/>
              <a:t>ennui ...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295400"/>
            <a:ext cx="856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are convenient excuses for anomalous emittance growth that the RF Group might hide behind at meetings?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RHIC </a:t>
            </a:r>
            <a:r>
              <a:rPr lang="en-US" sz="2400" dirty="0"/>
              <a:t>Ion </a:t>
            </a:r>
            <a:r>
              <a:rPr lang="en-US" sz="2400" dirty="0" smtClean="0"/>
              <a:t>Longitudinal </a:t>
            </a:r>
            <a:r>
              <a:rPr lang="en-US" sz="2400" dirty="0"/>
              <a:t>Emittance </a:t>
            </a:r>
            <a:r>
              <a:rPr lang="en-US" sz="2400" dirty="0" smtClean="0"/>
              <a:t>- 200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399"/>
            <a:ext cx="5486400" cy="4659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41731"/>
            <a:ext cx="4321233" cy="3239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1171"/>
            <a:ext cx="4267200" cy="3198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55" y="1785248"/>
            <a:ext cx="4352925" cy="180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0" y="5814046"/>
            <a:ext cx="6445785" cy="2819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207636"/>
            <a:ext cx="29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Before connector fixed.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4579997"/>
            <a:ext cx="244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After connector fixed.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57400" y="2667000"/>
            <a:ext cx="1066800" cy="3048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651173" y="4207636"/>
            <a:ext cx="1066800" cy="298966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60679" y="852154"/>
            <a:ext cx="1676400" cy="3573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82" y="5895975"/>
            <a:ext cx="5238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30" y="685799"/>
            <a:ext cx="1483996" cy="1171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" y="58993"/>
            <a:ext cx="9144000" cy="491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4886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 Retreat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" y="685799"/>
            <a:ext cx="4572000" cy="978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" y="1857375"/>
            <a:ext cx="4800600" cy="31432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86199" y="724378"/>
            <a:ext cx="727113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3279" y="5413458"/>
            <a:ext cx="4284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http://chess.eecs.berkeley.edu/pubs/131/AmesCDC2005.pdf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91995" y="4143375"/>
            <a:ext cx="4800600" cy="857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482709"/>
            <a:ext cx="3801126" cy="11906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181600" y="5482709"/>
            <a:ext cx="584210" cy="138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40127" y="295753"/>
            <a:ext cx="5720107" cy="2548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200" y="1905000"/>
            <a:ext cx="4876800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9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The epic 2012 </a:t>
            </a:r>
            <a:r>
              <a:rPr lang="en-US" dirty="0" err="1" smtClean="0"/>
              <a:t>TriBeCa</a:t>
            </a:r>
            <a:r>
              <a:rPr lang="en-US" dirty="0" smtClean="0"/>
              <a:t> Film Festival Best </a:t>
            </a:r>
            <a:r>
              <a:rPr lang="en-US" dirty="0"/>
              <a:t>D</a:t>
            </a:r>
            <a:r>
              <a:rPr lang="en-US" dirty="0" smtClean="0"/>
              <a:t>ocumentary, “930 UEB”, delves deeply into this disturbing subject.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492469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origin of Polarized Proton longitudinal emittance?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What About polarized Protons? - </a:t>
            </a:r>
            <a:r>
              <a:rPr lang="en-US" sz="2400" dirty="0"/>
              <a:t>1</a:t>
            </a:r>
            <a:r>
              <a:rPr lang="en-US" sz="2400" dirty="0" smtClean="0"/>
              <a:t>00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33" y="2062636"/>
            <a:ext cx="4516785" cy="332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5" y="2062636"/>
            <a:ext cx="4110883" cy="4206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08165" y="5491636"/>
            <a:ext cx="4504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Linac</a:t>
            </a:r>
            <a:r>
              <a:rPr lang="en-US" sz="1600" dirty="0" smtClean="0"/>
              <a:t> </a:t>
            </a:r>
            <a:r>
              <a:rPr lang="en-US" sz="1600" dirty="0" err="1" smtClean="0"/>
              <a:t>dp</a:t>
            </a:r>
            <a:r>
              <a:rPr lang="en-US" sz="1600" dirty="0" smtClean="0"/>
              <a:t>/p = +/- 1.2E-3</a:t>
            </a:r>
          </a:p>
          <a:p>
            <a:r>
              <a:rPr lang="en-US" sz="1600" dirty="0" err="1" smtClean="0"/>
              <a:t>dE</a:t>
            </a:r>
            <a:r>
              <a:rPr lang="en-US" sz="1600" dirty="0" smtClean="0"/>
              <a:t>/E = +/- 0.386E-3</a:t>
            </a:r>
          </a:p>
          <a:p>
            <a:r>
              <a:rPr lang="en-US" sz="1600" dirty="0" err="1" smtClean="0"/>
              <a:t>dE</a:t>
            </a:r>
            <a:r>
              <a:rPr lang="en-US" sz="1600" dirty="0" smtClean="0"/>
              <a:t> = +/- 435 </a:t>
            </a:r>
            <a:r>
              <a:rPr lang="en-US" sz="1600" dirty="0" err="1" smtClean="0"/>
              <a:t>keV</a:t>
            </a:r>
            <a:endParaRPr lang="en-US" sz="1600" dirty="0" smtClean="0"/>
          </a:p>
          <a:p>
            <a:r>
              <a:rPr lang="en-US" sz="1600" dirty="0" smtClean="0"/>
              <a:t>Emittance before Booster capture = 1.04 </a:t>
            </a:r>
            <a:r>
              <a:rPr lang="en-US" sz="1600" dirty="0" err="1" smtClean="0"/>
              <a:t>eV</a:t>
            </a:r>
            <a:r>
              <a:rPr lang="en-US" sz="1600" dirty="0" smtClean="0"/>
              <a:t>*s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334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This particle accelerator is not only useful for the study of rare </a:t>
            </a:r>
            <a:r>
              <a:rPr lang="en-US" dirty="0" err="1" smtClean="0"/>
              <a:t>kaon</a:t>
            </a:r>
            <a:r>
              <a:rPr lang="en-US" dirty="0" smtClean="0"/>
              <a:t> decays, but was employed several slides back to prove that evolution is scientific mumbo jumbo.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6176" y="1734462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AGS or Alternating Gradient Synchrotron?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What About polarized Protons? - 200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70" y="2157132"/>
            <a:ext cx="6282040" cy="425507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28800" y="4284670"/>
            <a:ext cx="914400" cy="269859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7201" y="4876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Longitudinal emittance of PP bunches extracted to RHIC is determined by </a:t>
            </a:r>
            <a:r>
              <a:rPr lang="en-US" dirty="0" err="1" smtClean="0">
                <a:solidFill>
                  <a:srgbClr val="FF0000"/>
                </a:solidFill>
              </a:rPr>
              <a:t>Linac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1" y="292786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Once again, no change.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9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2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639762"/>
            <a:ext cx="856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This little particle accelerator, ¼ the circumference of the AGS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½ as many </a:t>
            </a:r>
            <a:r>
              <a:rPr lang="en-US" dirty="0" err="1" smtClean="0"/>
              <a:t>superperiods</a:t>
            </a:r>
            <a:r>
              <a:rPr lang="en-US" dirty="0" smtClean="0"/>
              <a:t>, has an outsized impact on longitudinal emittance growth during RHIC PP fills.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6176" y="1492469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Booster?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What About Polarized Protons? - 300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" y="1842530"/>
            <a:ext cx="8265455" cy="1053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65" y="2986854"/>
            <a:ext cx="3221375" cy="2194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1141"/>
            <a:ext cx="3124200" cy="2122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9" y="4837798"/>
            <a:ext cx="3110601" cy="1956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25" y="4611881"/>
            <a:ext cx="3221375" cy="2182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29" y="1642505"/>
            <a:ext cx="1790700" cy="200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2986854"/>
            <a:ext cx="5065371" cy="3830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" y="6053627"/>
            <a:ext cx="8834330" cy="2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" action="ppaction://hlinkshowjump?jump=nextslide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846138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Let’s see what Mike thinks.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6176" y="1492469"/>
            <a:ext cx="85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a good answer to most questions?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What About Polarized Protons? - 400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219" y="2117376"/>
            <a:ext cx="261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specific please.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2218" y="2819400"/>
            <a:ext cx="856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answer when </a:t>
            </a:r>
            <a:r>
              <a:rPr lang="en-US" dirty="0" smtClean="0"/>
              <a:t>(Thomas, Wolfram, Vincent) asks </a:t>
            </a:r>
            <a:r>
              <a:rPr lang="en-US" dirty="0" smtClean="0"/>
              <a:t>“What are you going to do about this troublesomely large emittance and the resulting luminosity limit?”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4" y="4114800"/>
            <a:ext cx="64579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981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FINAL JEOPARDY</a:t>
            </a:r>
          </a:p>
          <a:p>
            <a:r>
              <a:rPr lang="en-US" sz="3600" dirty="0" smtClean="0"/>
              <a:t>Summary &amp;</a:t>
            </a:r>
          </a:p>
          <a:p>
            <a:r>
              <a:rPr lang="en-US" sz="3600" dirty="0" smtClean="0"/>
              <a:t>Suggestions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570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51" y="846138"/>
            <a:ext cx="856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/>
              <a:t>The longitudinal emittance story is similar across species …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Longitudinal emittance delivered to RHIC is determined very early.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Booster Capture for Ions.</a:t>
            </a:r>
          </a:p>
          <a:p>
            <a:pPr marL="1714500" lvl="3" indent="-342900">
              <a:buAutoNum type="arabicParenR"/>
            </a:pPr>
            <a:r>
              <a:rPr lang="en-US" sz="1600" dirty="0" smtClean="0"/>
              <a:t>Surprisingly little growth in Booster 4:2:1 merge (the ugly one).</a:t>
            </a:r>
          </a:p>
          <a:p>
            <a:pPr marL="1257300" lvl="2" indent="-342900">
              <a:buAutoNum type="arabicParenR"/>
            </a:pPr>
            <a:r>
              <a:rPr lang="en-US" sz="1600" dirty="0" err="1" smtClean="0"/>
              <a:t>Linac</a:t>
            </a:r>
            <a:r>
              <a:rPr lang="en-US" sz="1600" dirty="0" smtClean="0"/>
              <a:t> </a:t>
            </a:r>
            <a:r>
              <a:rPr lang="en-US" sz="1600" dirty="0" err="1" smtClean="0"/>
              <a:t>dP</a:t>
            </a:r>
            <a:r>
              <a:rPr lang="en-US" sz="1600" dirty="0" smtClean="0"/>
              <a:t>/P for Polarized Protons.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 smtClean="0"/>
              <a:t>FINAL JEOPARDY – Summary &amp; Suggestions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3099" y="2362200"/>
            <a:ext cx="85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/>
              <a:t>The resulting bottlenecks differ …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Ions – AGS post-merge squeeze and early acceleration limit us to ~ 0.55 </a:t>
            </a:r>
            <a:r>
              <a:rPr lang="en-US" sz="1600" dirty="0" err="1" smtClean="0"/>
              <a:t>eV</a:t>
            </a:r>
            <a:r>
              <a:rPr lang="en-US" sz="1600" dirty="0" smtClean="0"/>
              <a:t>*s/u.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4 Booster loads per bunch </a:t>
            </a:r>
            <a:r>
              <a:rPr lang="en-US" sz="1600" dirty="0" err="1" smtClean="0"/>
              <a:t>vs</a:t>
            </a:r>
            <a:r>
              <a:rPr lang="en-US" sz="1600" dirty="0" smtClean="0"/>
              <a:t> 1 Booster load per bunch in ye olden days.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PP – RHIC 9 MHz bucket area limits us to a 3eV*s or so at max </a:t>
            </a:r>
            <a:r>
              <a:rPr lang="en-US" sz="1600" dirty="0" err="1" smtClean="0"/>
              <a:t>Bdot</a:t>
            </a:r>
            <a:r>
              <a:rPr lang="en-US" sz="1600" dirty="0" smtClean="0"/>
              <a:t> – and that’s a problem?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We inject 1 </a:t>
            </a:r>
            <a:r>
              <a:rPr lang="en-US" sz="1600" dirty="0" err="1" smtClean="0"/>
              <a:t>eV</a:t>
            </a:r>
            <a:r>
              <a:rPr lang="en-US" sz="1600" dirty="0" smtClean="0"/>
              <a:t>*s into RHIC which then gets beaten up during the fill.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801" y="4038600"/>
            <a:ext cx="8566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/>
              <a:t>Attack scenarios …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Ions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LLRF upgrades to improve robustness (and ease of tuning) of setups.</a:t>
            </a:r>
          </a:p>
          <a:p>
            <a:pPr marL="1714500" lvl="3" indent="-342900">
              <a:buAutoNum type="arabicParenR"/>
            </a:pPr>
            <a:r>
              <a:rPr lang="en-US" sz="1600" dirty="0" smtClean="0"/>
              <a:t>AGS LLRF Upgrade in progress.</a:t>
            </a:r>
          </a:p>
          <a:p>
            <a:pPr marL="1714500" lvl="3" indent="-342900">
              <a:buAutoNum type="arabicParenR"/>
            </a:pPr>
            <a:r>
              <a:rPr lang="en-US" sz="1600" dirty="0" smtClean="0"/>
              <a:t>Booster LLRF Upgrade planned for 2013 Shutdown.</a:t>
            </a:r>
          </a:p>
          <a:p>
            <a:pPr marL="2171700" lvl="4" indent="-342900">
              <a:buAutoNum type="arabicParenR"/>
            </a:pPr>
            <a:r>
              <a:rPr lang="en-US" sz="1600" dirty="0" smtClean="0"/>
              <a:t>Improvements to capture, feedback loops through merge?</a:t>
            </a:r>
          </a:p>
          <a:p>
            <a:pPr marL="2171700" lvl="4" indent="-342900">
              <a:buAutoNum type="arabicParenR"/>
            </a:pPr>
            <a:r>
              <a:rPr lang="en-US" sz="1600" dirty="0" smtClean="0"/>
              <a:t>If ions for Run13, we’ll figure something out …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PP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Mike Brennan’s talk will detail  proposals.</a:t>
            </a:r>
          </a:p>
          <a:p>
            <a:pPr marL="1257300" lvl="2" indent="-342900">
              <a:buAutoNum type="arabicParenR"/>
            </a:pPr>
            <a:r>
              <a:rPr lang="en-US" sz="1600" dirty="0" smtClean="0"/>
              <a:t>Continue investigation of </a:t>
            </a:r>
            <a:r>
              <a:rPr lang="en-US" sz="1600" dirty="0" err="1" smtClean="0"/>
              <a:t>Linac</a:t>
            </a:r>
            <a:r>
              <a:rPr lang="en-US" sz="1600" dirty="0" smtClean="0"/>
              <a:t> output </a:t>
            </a:r>
            <a:r>
              <a:rPr lang="en-US" sz="1600" dirty="0" err="1" smtClean="0"/>
              <a:t>dP</a:t>
            </a:r>
            <a:r>
              <a:rPr lang="en-US" sz="1600" dirty="0" smtClean="0"/>
              <a:t>/P</a:t>
            </a:r>
            <a:r>
              <a:rPr lang="en-US" sz="1600" dirty="0" smtClean="0"/>
              <a:t>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416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9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1" y="381000"/>
            <a:ext cx="853439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Charge from the Retreat Coordinator</a:t>
            </a:r>
          </a:p>
          <a:p>
            <a:endParaRPr lang="en-US" sz="1600" dirty="0"/>
          </a:p>
          <a:p>
            <a:r>
              <a:rPr lang="en-US" sz="1600" dirty="0" smtClean="0"/>
              <a:t>Hi </a:t>
            </a:r>
            <a:r>
              <a:rPr lang="en-US" sz="1600" dirty="0"/>
              <a:t>Kevin</a:t>
            </a:r>
            <a:r>
              <a:rPr lang="en-US" sz="1600" dirty="0" smtClean="0"/>
              <a:t>,</a:t>
            </a:r>
          </a:p>
          <a:p>
            <a:endParaRPr lang="en-US" sz="1600" dirty="0"/>
          </a:p>
          <a:p>
            <a:r>
              <a:rPr lang="en-US" sz="1600" dirty="0" smtClean="0"/>
              <a:t>Please give an overview of existence proofs for Zeno.  If time permits, perhaps also a talk on his favorite subject – longitudinal emittance.</a:t>
            </a:r>
          </a:p>
          <a:p>
            <a:endParaRPr lang="en-US" sz="1600" dirty="0"/>
          </a:p>
          <a:p>
            <a:r>
              <a:rPr lang="en-US" sz="1600" dirty="0"/>
              <a:t>The talk is primarily, I would suggest, tutorial in nature. 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It </a:t>
            </a:r>
            <a:r>
              <a:rPr lang="en-US" sz="1600" dirty="0"/>
              <a:t>would be good to get an overview of the life of the longitudinal phase </a:t>
            </a:r>
            <a:r>
              <a:rPr lang="en-US" sz="1600" dirty="0" smtClean="0"/>
              <a:t>space.</a:t>
            </a:r>
          </a:p>
          <a:p>
            <a:endParaRPr lang="en-US" sz="1600" dirty="0"/>
          </a:p>
          <a:p>
            <a:r>
              <a:rPr lang="en-US" sz="1600" dirty="0" smtClean="0"/>
              <a:t>What </a:t>
            </a:r>
            <a:r>
              <a:rPr lang="en-US" sz="1600" dirty="0"/>
              <a:t>sets the longitudinal emittance early in the chain </a:t>
            </a:r>
            <a:r>
              <a:rPr lang="en-US" sz="1600" dirty="0" smtClean="0"/>
              <a:t>(Source</a:t>
            </a:r>
            <a:r>
              <a:rPr lang="en-US" sz="1600" dirty="0"/>
              <a:t>? </a:t>
            </a:r>
            <a:r>
              <a:rPr lang="en-US" sz="1600" dirty="0" err="1"/>
              <a:t>Linac</a:t>
            </a:r>
            <a:r>
              <a:rPr lang="en-US" sz="1600" dirty="0"/>
              <a:t>? Booster injection</a:t>
            </a:r>
            <a:r>
              <a:rPr lang="en-US" sz="1600" dirty="0" smtClean="0"/>
              <a:t>/Capture?).</a:t>
            </a:r>
          </a:p>
          <a:p>
            <a:endParaRPr lang="en-US" sz="1600" dirty="0"/>
          </a:p>
          <a:p>
            <a:r>
              <a:rPr lang="en-US" sz="1600" dirty="0" smtClean="0"/>
              <a:t>Where </a:t>
            </a:r>
            <a:r>
              <a:rPr lang="en-US" sz="1600" dirty="0"/>
              <a:t>does it get diluted? 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What </a:t>
            </a:r>
            <a:r>
              <a:rPr lang="en-US" sz="1600" dirty="0"/>
              <a:t>are the longitudinal acceptance </a:t>
            </a:r>
            <a:r>
              <a:rPr lang="en-US" sz="1600" dirty="0" smtClean="0"/>
              <a:t>bottlenecks?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What </a:t>
            </a:r>
            <a:r>
              <a:rPr lang="en-US" sz="1600" dirty="0"/>
              <a:t>are reasonable points of attack?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Vague</a:t>
            </a:r>
            <a:r>
              <a:rPr lang="en-US" sz="1600" dirty="0"/>
              <a:t>, huge topic.  Little </a:t>
            </a:r>
            <a:r>
              <a:rPr lang="en-US" sz="1600" dirty="0" smtClean="0"/>
              <a:t>guidance, except to say maybe make in the form of a game or something.</a:t>
            </a:r>
            <a:r>
              <a:rPr lang="en-US" sz="1600" dirty="0"/>
              <a:t>  I understand now why retreat coordinators do this to people.  Let me know if you have questions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Thanks,</a:t>
            </a:r>
            <a:endParaRPr lang="en-US" sz="1600" dirty="0"/>
          </a:p>
          <a:p>
            <a:r>
              <a:rPr lang="en-US" sz="1600" dirty="0"/>
              <a:t>Vincent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00400" y="6259532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Vincent – 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1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RHIC Retreat 2012 </a:t>
            </a:r>
            <a:r>
              <a:rPr lang="en-US" dirty="0" smtClean="0"/>
              <a:t>Longitudinal Emittance Source to Store Edition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2" action="ppaction://hlinksldjump"/>
              </a:rPr>
              <a:t>100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3" action="ppaction://hlinksldjump"/>
              </a:rPr>
              <a:t>100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4" action="ppaction://hlinksldjump"/>
              </a:rPr>
              <a:t>100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5" action="ppaction://hlinksldjump"/>
              </a:rPr>
              <a:t>100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6" action="ppaction://hlinksldjump"/>
              </a:rPr>
              <a:t>100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438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7" action="ppaction://hlinksldjump"/>
              </a:rPr>
              <a:t>200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2438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8" action="ppaction://hlinksldjump"/>
              </a:rPr>
              <a:t>200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2438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9" action="ppaction://hlinksldjump"/>
              </a:rPr>
              <a:t>200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2438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0" action="ppaction://hlinksldjump"/>
              </a:rPr>
              <a:t>200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828800" y="2438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1" action="ppaction://hlinksldjump"/>
              </a:rPr>
              <a:t>200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2" action="ppaction://hlinksldjump"/>
              </a:rPr>
              <a:t>300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3" action="ppaction://hlinksldjump"/>
              </a:rPr>
              <a:t>300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36576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4" action="ppaction://hlinksldjump"/>
              </a:rPr>
              <a:t>300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54864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300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5" action="ppaction://hlinksldjump"/>
              </a:rPr>
              <a:t>300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72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6" action="ppaction://hlinksldjump"/>
              </a:rPr>
              <a:t>400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1828800" y="472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7" action="ppaction://hlinksldjump"/>
              </a:rPr>
              <a:t>400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3657600" y="472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8" action="ppaction://hlinksldjump"/>
              </a:rPr>
              <a:t>400</a:t>
            </a:r>
            <a:endParaRPr lang="en-US" sz="4800" dirty="0"/>
          </a:p>
        </p:txBody>
      </p:sp>
      <p:sp>
        <p:nvSpPr>
          <p:cNvPr id="24" name="TextBox 23"/>
          <p:cNvSpPr txBox="1"/>
          <p:nvPr/>
        </p:nvSpPr>
        <p:spPr>
          <a:xfrm>
            <a:off x="5486400" y="472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400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15200" y="472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19" action="ppaction://hlinksldjump"/>
              </a:rPr>
              <a:t>400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500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88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500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500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64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500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152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500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69277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 Ion</a:t>
            </a:r>
          </a:p>
          <a:p>
            <a:pPr algn="ctr"/>
            <a:r>
              <a:rPr lang="en-US" sz="1400" dirty="0" smtClean="0"/>
              <a:t>Long. Emittance</a:t>
            </a:r>
          </a:p>
          <a:p>
            <a:pPr algn="ctr"/>
            <a:r>
              <a:rPr lang="en-US" sz="1400" dirty="0" smtClean="0"/>
              <a:t>Before the Merge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800" y="169276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Booster Ion </a:t>
            </a:r>
            <a:r>
              <a:rPr lang="en-US" sz="1400" dirty="0" smtClean="0"/>
              <a:t>Long. Emittance Through the Merge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169276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AGS Ion Longitudinal Emittance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86400" y="186879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RHIC Ion Longitudinal Emittance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23221" y="29460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What About Polarized Protons?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Booster </a:t>
            </a:r>
            <a:r>
              <a:rPr lang="en-US" sz="2400" dirty="0" smtClean="0"/>
              <a:t>Ion Longitudinal Emittance Before </a:t>
            </a:r>
            <a:r>
              <a:rPr lang="en-US" sz="2400" dirty="0"/>
              <a:t>the </a:t>
            </a:r>
            <a:r>
              <a:rPr lang="en-US" sz="2400" dirty="0" smtClean="0"/>
              <a:t>Merge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100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0" y="6248400"/>
            <a:ext cx="6096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799" y="129539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0.025 </a:t>
            </a:r>
            <a:r>
              <a:rPr lang="en-US" dirty="0" err="1" smtClean="0"/>
              <a:t>eV</a:t>
            </a:r>
            <a:r>
              <a:rPr lang="en-US" dirty="0" smtClean="0"/>
              <a:t>*s/u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752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total longitudinal emittance resulting from multi-turn EBIS injection?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831" y="3591139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</a:t>
            </a:r>
            <a:r>
              <a:rPr lang="en-US" b="1" dirty="0" smtClean="0"/>
              <a:t>much</a:t>
            </a:r>
            <a:r>
              <a:rPr lang="en-US" dirty="0" smtClean="0"/>
              <a:t> closer to the </a:t>
            </a:r>
            <a:r>
              <a:rPr lang="en-US" dirty="0" err="1" smtClean="0"/>
              <a:t>TVdG</a:t>
            </a:r>
            <a:r>
              <a:rPr lang="en-US" dirty="0" smtClean="0"/>
              <a:t> generated total emittance (0.022 </a:t>
            </a:r>
            <a:r>
              <a:rPr lang="en-US" dirty="0" err="1" smtClean="0"/>
              <a:t>eV</a:t>
            </a:r>
            <a:r>
              <a:rPr lang="en-US" dirty="0" smtClean="0"/>
              <a:t>*s/u) than it was thought was going to be the case prior to Run12.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4495799" cy="4591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799" y="518419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tuning and optimization of the EBIS </a:t>
            </a:r>
            <a:r>
              <a:rPr lang="en-US" dirty="0" err="1" smtClean="0"/>
              <a:t>debuncher</a:t>
            </a:r>
            <a:r>
              <a:rPr lang="en-US" dirty="0" smtClean="0"/>
              <a:t> cavities?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60198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http://www.cadops.bnl.gov/cgi-bin/elog/viewMain.pl?elog=Booster-AGS-EBIS_2012&amp;shiftlog=Thu_Nov_3_2011_12:23:20_PM#2191421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2819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via </a:t>
            </a:r>
            <a:r>
              <a:rPr lang="en-US" dirty="0" err="1" smtClean="0"/>
              <a:t>debunching</a:t>
            </a:r>
            <a:r>
              <a:rPr lang="en-US" dirty="0" smtClean="0"/>
              <a:t> time ...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0" y="6286500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2" y="104830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0.026 </a:t>
            </a:r>
            <a:r>
              <a:rPr lang="en-US" dirty="0" err="1" smtClean="0"/>
              <a:t>eV</a:t>
            </a:r>
            <a:r>
              <a:rPr lang="en-US" dirty="0" smtClean="0"/>
              <a:t>*s/u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811" y="2948819"/>
            <a:ext cx="401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per bunch emittance of the captured ion beam?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6883" y="3733800"/>
            <a:ext cx="4102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just prior to the 4:2:1 merge porch, so includes effects of capture and acceleration.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8811" y="5487372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area requiring more detailed study.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0894" y="4724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Factor of 4 growth over injected emittance.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2" y="150550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total longitudinal emittance resulting from multi-turn EBIS injection?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4852" y="2428837"/>
            <a:ext cx="401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Incorrect. The correct question is 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2" y="1455111"/>
            <a:ext cx="4644855" cy="4032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8200" y="5550932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http://www.cadops.bnl.gov/cgi-bin/elog/viewMain.pl?elog=Booster-RF_stay&amp;shiftlog=Tue_May_15_2012_8:48:41_AM#20120521084444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Booster </a:t>
            </a:r>
            <a:r>
              <a:rPr lang="en-US" sz="2400" dirty="0" smtClean="0"/>
              <a:t>Ion </a:t>
            </a:r>
            <a:r>
              <a:rPr lang="en-US" sz="2400" dirty="0"/>
              <a:t>Longitudinal </a:t>
            </a:r>
            <a:r>
              <a:rPr lang="en-US" sz="2400" dirty="0" smtClean="0"/>
              <a:t>Emittance Before </a:t>
            </a:r>
            <a:r>
              <a:rPr lang="en-US" sz="2400" dirty="0"/>
              <a:t>the </a:t>
            </a:r>
            <a:r>
              <a:rPr lang="en-US" sz="2400" dirty="0" smtClean="0"/>
              <a:t>Merge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lang="en-US" sz="2400" dirty="0">
                <a:latin typeface="+mj-l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6675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0" y="6286500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2768" y="962162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40 Volts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2768" y="1419363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RF voltage required to adiabatically capture this beam into h=4 buckets?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768" y="374821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voltage is 60dB below the maximum total voltage available. Very difficult (impossible) for the analog AGC loop.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768" y="5082351"/>
            <a:ext cx="812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Efficacy of Counter-Phasing to reduce net voltage depends on:</a:t>
            </a:r>
          </a:p>
          <a:p>
            <a:r>
              <a:rPr lang="en-US" dirty="0"/>
              <a:t>	</a:t>
            </a:r>
            <a:r>
              <a:rPr lang="en-US" dirty="0" smtClean="0"/>
              <a:t>- Control of relative cavity voltages at low amplitude.</a:t>
            </a:r>
          </a:p>
          <a:p>
            <a:r>
              <a:rPr lang="en-US" dirty="0"/>
              <a:t>	</a:t>
            </a:r>
            <a:r>
              <a:rPr lang="en-US" dirty="0" smtClean="0"/>
              <a:t>- Performance of cavity tuning servo.</a:t>
            </a:r>
          </a:p>
          <a:p>
            <a:r>
              <a:rPr lang="en-US" dirty="0"/>
              <a:t>	</a:t>
            </a:r>
            <a:r>
              <a:rPr lang="en-US" dirty="0" smtClean="0"/>
              <a:t>- Performance of direct RF feedback in ring.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73" y="1512600"/>
            <a:ext cx="4993106" cy="33967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768" y="246173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Extremely</a:t>
            </a:r>
            <a:r>
              <a:rPr lang="en-US" dirty="0" smtClean="0"/>
              <a:t> difficult to achieve.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841" y="299513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capture time available, but simulations says not so bad.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Booster </a:t>
            </a:r>
            <a:r>
              <a:rPr lang="en-US" sz="2400" dirty="0" smtClean="0"/>
              <a:t>Ion </a:t>
            </a:r>
            <a:r>
              <a:rPr lang="en-US" sz="2400" dirty="0"/>
              <a:t>Longitudinal </a:t>
            </a:r>
            <a:r>
              <a:rPr lang="en-US" sz="2400" dirty="0" smtClean="0"/>
              <a:t>Emittance Before </a:t>
            </a:r>
            <a:r>
              <a:rPr lang="en-US" sz="2400" dirty="0"/>
              <a:t>the </a:t>
            </a:r>
            <a:r>
              <a:rPr lang="en-US" sz="2400" dirty="0" smtClean="0"/>
              <a:t>Merge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lang="en-US" sz="2400" dirty="0">
                <a:latin typeface="+mj-lt"/>
                <a:ea typeface="+mj-ea"/>
                <a:cs typeface="+mj-cs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798" y="6387584"/>
            <a:ext cx="848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difficult </a:t>
            </a:r>
            <a:r>
              <a:rPr lang="en-US" dirty="0" smtClean="0"/>
              <a:t>with analog control loops, compounded by the </a:t>
            </a:r>
            <a:r>
              <a:rPr lang="en-US" dirty="0"/>
              <a:t>low capture frequency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/>
      <p:bldP spid="9" grpId="0"/>
      <p:bldP spid="11" grpId="0"/>
      <p:bldP spid="12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-1" y="6277281"/>
            <a:ext cx="609600" cy="5715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851" y="908364"/>
            <a:ext cx="866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This miracle device will one day be employed to address RF control issues in the Booster, improving emittance and possibly preventing earthquakes.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851" y="1526985"/>
            <a:ext cx="699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What is the “LLRF Platform”?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4851" y="2013466"/>
            <a:ext cx="8666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Amongst myriad potential benefits, an upgraded Booster LLRF system based on the Platform will provide </a:t>
            </a:r>
            <a:r>
              <a:rPr lang="en-US" sz="1400" b="1" dirty="0" smtClean="0"/>
              <a:t>vastly</a:t>
            </a:r>
            <a:r>
              <a:rPr lang="en-US" sz="1400" dirty="0" smtClean="0"/>
              <a:t> improved stability and control of cavity voltage and phasing, which will in turn help improve tuning of capture and merge gymnastics, leading to improved and more robust machine performance.</a:t>
            </a:r>
            <a:endParaRPr lang="en-US" sz="1400" dirty="0"/>
          </a:p>
        </p:txBody>
      </p:sp>
      <p:pic>
        <p:nvPicPr>
          <p:cNvPr id="16" name="Picture 15" descr="chassis_3 003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098" y="2878771"/>
            <a:ext cx="2971800" cy="25685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Platform-Down_12937036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8" y="2878771"/>
            <a:ext cx="2816352" cy="26273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5782" y="5632035"/>
            <a:ext cx="3619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LEGO G.I. Joe Transportable Tactical Battle Platform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154375" y="5632034"/>
            <a:ext cx="14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RHIC LLRF Platform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13" y="2760151"/>
            <a:ext cx="1698172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4790201"/>
            <a:ext cx="1698171" cy="99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199" y="6076188"/>
            <a:ext cx="708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Evaluation of commercially available platforms revealed significant cost benefit shortfalls and COTS obsolescence issues.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7713" y="5816701"/>
            <a:ext cx="21514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Pictured with simulated satisfied customers.</a:t>
            </a:r>
            <a:endParaRPr lang="en-US" sz="6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en-US" sz="2400" dirty="0"/>
              <a:t>Booster </a:t>
            </a:r>
            <a:r>
              <a:rPr lang="en-US" sz="2400" dirty="0" smtClean="0"/>
              <a:t>Ion </a:t>
            </a:r>
            <a:r>
              <a:rPr lang="en-US" sz="2400" dirty="0"/>
              <a:t>Longitudinal </a:t>
            </a:r>
            <a:r>
              <a:rPr lang="en-US" sz="2400" dirty="0" smtClean="0"/>
              <a:t>Emittance Before </a:t>
            </a:r>
            <a:r>
              <a:rPr lang="en-US" sz="2400" dirty="0"/>
              <a:t>the </a:t>
            </a:r>
            <a:r>
              <a:rPr lang="en-US" sz="2400" dirty="0" smtClean="0"/>
              <a:t>Merge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lang="en-US" sz="2400" dirty="0">
                <a:latin typeface="+mj-lt"/>
                <a:ea typeface="+mj-ea"/>
                <a:cs typeface="+mj-cs"/>
              </a:rPr>
              <a:t>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756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/>
      <p:bldP spid="14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CSC(2)">
  <a:themeElements>
    <a:clrScheme name="Custom 4">
      <a:dk1>
        <a:srgbClr val="FFFFFF"/>
      </a:dk1>
      <a:lt1>
        <a:srgbClr val="FFFFFF"/>
      </a:lt1>
      <a:dk2>
        <a:srgbClr val="0070C0"/>
      </a:dk2>
      <a:lt2>
        <a:srgbClr val="95B3D7"/>
      </a:lt2>
      <a:accent1>
        <a:srgbClr val="4F81BD"/>
      </a:accent1>
      <a:accent2>
        <a:srgbClr val="00B0F0"/>
      </a:accent2>
      <a:accent3>
        <a:srgbClr val="0070C0"/>
      </a:accent3>
      <a:accent4>
        <a:srgbClr val="4F81BD"/>
      </a:accent4>
      <a:accent5>
        <a:srgbClr val="4BACC6"/>
      </a:accent5>
      <a:accent6>
        <a:srgbClr val="1F497D"/>
      </a:accent6>
      <a:hlink>
        <a:srgbClr val="FFFFFF"/>
      </a:hlink>
      <a:folHlink>
        <a:srgbClr val="00539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6A6FD6-7372-4F49-8A26-3602F3AFDF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8475</TotalTime>
  <Words>1859</Words>
  <Application>Microsoft Macintosh PowerPoint</Application>
  <PresentationFormat>On-screen Show (4:3)</PresentationFormat>
  <Paragraphs>234</Paragraphs>
  <Slides>26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CSC(2)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C-AD</dc:creator>
  <cp:lastModifiedBy>Kevin S Smith</cp:lastModifiedBy>
  <cp:revision>435</cp:revision>
  <dcterms:created xsi:type="dcterms:W3CDTF">2012-07-20T15:44:58Z</dcterms:created>
  <dcterms:modified xsi:type="dcterms:W3CDTF">2012-07-26T16:46:56Z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TC300095759990</vt:lpwstr>
  </property>
</Properties>
</file>