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4" r:id="rId2"/>
    <p:sldId id="273" r:id="rId3"/>
    <p:sldId id="265" r:id="rId4"/>
    <p:sldId id="256" r:id="rId5"/>
    <p:sldId id="266" r:id="rId6"/>
    <p:sldId id="271" r:id="rId7"/>
    <p:sldId id="270" r:id="rId8"/>
    <p:sldId id="267" r:id="rId9"/>
    <p:sldId id="257" r:id="rId10"/>
    <p:sldId id="258" r:id="rId11"/>
    <p:sldId id="259" r:id="rId12"/>
    <p:sldId id="260" r:id="rId13"/>
    <p:sldId id="261" r:id="rId14"/>
    <p:sldId id="262" r:id="rId15"/>
    <p:sldId id="268" r:id="rId16"/>
    <p:sldId id="269" r:id="rId17"/>
    <p:sldId id="263"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27"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host\Shared%20Folders\My%20Documents\POLDATA\B1U_newIMP_head.od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ost\Shared%20Folders\My%20Documents\POLDATA\Yel1D_newImp_head.od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ost\Shared%20Folders\My%20Documents\POLDATA\B1U_newIMP_head.od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ost\Shared%20Folders\My%20Documents\POLDATA\Yel1D_newImp_head.od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B1U</a:t>
            </a:r>
            <a:r>
              <a:rPr lang="en-US" baseline="0"/>
              <a:t> Pol Trans. Efficiency</a:t>
            </a:r>
            <a:endParaRPr lang="en-US"/>
          </a:p>
        </c:rich>
      </c:tx>
      <c:layout/>
    </c:title>
    <c:plotArea>
      <c:layout/>
      <c:scatterChart>
        <c:scatterStyle val="lineMarker"/>
        <c:ser>
          <c:idx val="0"/>
          <c:order val="0"/>
          <c:spPr>
            <a:ln w="28575">
              <a:noFill/>
            </a:ln>
          </c:spPr>
          <c:errBars>
            <c:errDir val="y"/>
            <c:errBarType val="both"/>
            <c:errValType val="percentage"/>
            <c:val val="5"/>
          </c:errBars>
          <c:errBars>
            <c:errDir val="x"/>
            <c:errBarType val="both"/>
            <c:errValType val="fixedVal"/>
            <c:val val="1"/>
          </c:errBars>
          <c:xVal>
            <c:numRef>
              <c:f>Sheet1!$A$2:$A$44</c:f>
              <c:numCache>
                <c:formatCode>General</c:formatCode>
                <c:ptCount val="43"/>
                <c:pt idx="0">
                  <c:v>16635</c:v>
                </c:pt>
                <c:pt idx="1">
                  <c:v>16633</c:v>
                </c:pt>
                <c:pt idx="2">
                  <c:v>16715</c:v>
                </c:pt>
                <c:pt idx="3">
                  <c:v>16618</c:v>
                </c:pt>
                <c:pt idx="4">
                  <c:v>16731</c:v>
                </c:pt>
                <c:pt idx="5">
                  <c:v>16619.009999999998</c:v>
                </c:pt>
                <c:pt idx="6">
                  <c:v>16567.009999999998</c:v>
                </c:pt>
                <c:pt idx="7">
                  <c:v>16623</c:v>
                </c:pt>
                <c:pt idx="8">
                  <c:v>16570</c:v>
                </c:pt>
                <c:pt idx="9">
                  <c:v>16576</c:v>
                </c:pt>
                <c:pt idx="10">
                  <c:v>16578</c:v>
                </c:pt>
                <c:pt idx="11">
                  <c:v>16582</c:v>
                </c:pt>
                <c:pt idx="12">
                  <c:v>16586</c:v>
                </c:pt>
                <c:pt idx="13">
                  <c:v>16587</c:v>
                </c:pt>
                <c:pt idx="14">
                  <c:v>16588</c:v>
                </c:pt>
                <c:pt idx="15">
                  <c:v>16591</c:v>
                </c:pt>
                <c:pt idx="16">
                  <c:v>16592</c:v>
                </c:pt>
                <c:pt idx="17">
                  <c:v>16593</c:v>
                </c:pt>
                <c:pt idx="18">
                  <c:v>16594</c:v>
                </c:pt>
                <c:pt idx="19">
                  <c:v>16597</c:v>
                </c:pt>
                <c:pt idx="20">
                  <c:v>16602</c:v>
                </c:pt>
                <c:pt idx="21">
                  <c:v>16616</c:v>
                </c:pt>
                <c:pt idx="22">
                  <c:v>16620</c:v>
                </c:pt>
                <c:pt idx="23">
                  <c:v>16622</c:v>
                </c:pt>
                <c:pt idx="24">
                  <c:v>16625</c:v>
                </c:pt>
                <c:pt idx="25">
                  <c:v>16626</c:v>
                </c:pt>
                <c:pt idx="26">
                  <c:v>16627</c:v>
                </c:pt>
                <c:pt idx="27">
                  <c:v>16632</c:v>
                </c:pt>
                <c:pt idx="28">
                  <c:v>16650</c:v>
                </c:pt>
                <c:pt idx="29">
                  <c:v>16654</c:v>
                </c:pt>
                <c:pt idx="30">
                  <c:v>16655</c:v>
                </c:pt>
                <c:pt idx="31">
                  <c:v>16656</c:v>
                </c:pt>
                <c:pt idx="32">
                  <c:v>16657</c:v>
                </c:pt>
                <c:pt idx="33">
                  <c:v>16659</c:v>
                </c:pt>
                <c:pt idx="34">
                  <c:v>16661</c:v>
                </c:pt>
                <c:pt idx="35">
                  <c:v>16662</c:v>
                </c:pt>
                <c:pt idx="36">
                  <c:v>16668</c:v>
                </c:pt>
                <c:pt idx="37">
                  <c:v>16710.02</c:v>
                </c:pt>
                <c:pt idx="38">
                  <c:v>16716</c:v>
                </c:pt>
                <c:pt idx="39">
                  <c:v>16717</c:v>
                </c:pt>
                <c:pt idx="40">
                  <c:v>16720</c:v>
                </c:pt>
                <c:pt idx="41">
                  <c:v>16732</c:v>
                </c:pt>
                <c:pt idx="42">
                  <c:v>16735</c:v>
                </c:pt>
              </c:numCache>
            </c:numRef>
          </c:xVal>
          <c:yVal>
            <c:numRef>
              <c:f>Sheet1!$I$2:$I$44</c:f>
              <c:numCache>
                <c:formatCode>General</c:formatCode>
                <c:ptCount val="43"/>
                <c:pt idx="0">
                  <c:v>0.83</c:v>
                </c:pt>
                <c:pt idx="1">
                  <c:v>0.86</c:v>
                </c:pt>
                <c:pt idx="2">
                  <c:v>1</c:v>
                </c:pt>
                <c:pt idx="3">
                  <c:v>0.76</c:v>
                </c:pt>
                <c:pt idx="4">
                  <c:v>0.95</c:v>
                </c:pt>
                <c:pt idx="5">
                  <c:v>1</c:v>
                </c:pt>
                <c:pt idx="6">
                  <c:v>0.78</c:v>
                </c:pt>
                <c:pt idx="7">
                  <c:v>0.93</c:v>
                </c:pt>
                <c:pt idx="8">
                  <c:v>0.77</c:v>
                </c:pt>
                <c:pt idx="9">
                  <c:v>0.83</c:v>
                </c:pt>
                <c:pt idx="10">
                  <c:v>0.8</c:v>
                </c:pt>
                <c:pt idx="11">
                  <c:v>0.84</c:v>
                </c:pt>
                <c:pt idx="12">
                  <c:v>0.78</c:v>
                </c:pt>
                <c:pt idx="13">
                  <c:v>0.85</c:v>
                </c:pt>
                <c:pt idx="14">
                  <c:v>0.76</c:v>
                </c:pt>
                <c:pt idx="15">
                  <c:v>0.78</c:v>
                </c:pt>
                <c:pt idx="16">
                  <c:v>0.79</c:v>
                </c:pt>
                <c:pt idx="17">
                  <c:v>0.67</c:v>
                </c:pt>
                <c:pt idx="18">
                  <c:v>0.74</c:v>
                </c:pt>
                <c:pt idx="19">
                  <c:v>0.93</c:v>
                </c:pt>
                <c:pt idx="20">
                  <c:v>0.85</c:v>
                </c:pt>
                <c:pt idx="21">
                  <c:v>0.74</c:v>
                </c:pt>
                <c:pt idx="22">
                  <c:v>0.9</c:v>
                </c:pt>
                <c:pt idx="23">
                  <c:v>0.91</c:v>
                </c:pt>
                <c:pt idx="24">
                  <c:v>0.83</c:v>
                </c:pt>
                <c:pt idx="25">
                  <c:v>0.89</c:v>
                </c:pt>
                <c:pt idx="26">
                  <c:v>0.83</c:v>
                </c:pt>
                <c:pt idx="27">
                  <c:v>0.94</c:v>
                </c:pt>
                <c:pt idx="28">
                  <c:v>1</c:v>
                </c:pt>
                <c:pt idx="29">
                  <c:v>0.94</c:v>
                </c:pt>
                <c:pt idx="30">
                  <c:v>0.8</c:v>
                </c:pt>
                <c:pt idx="31">
                  <c:v>1</c:v>
                </c:pt>
                <c:pt idx="32">
                  <c:v>0.99</c:v>
                </c:pt>
                <c:pt idx="33">
                  <c:v>0.96</c:v>
                </c:pt>
                <c:pt idx="34">
                  <c:v>0.9</c:v>
                </c:pt>
                <c:pt idx="35">
                  <c:v>1</c:v>
                </c:pt>
                <c:pt idx="36">
                  <c:v>0.75</c:v>
                </c:pt>
                <c:pt idx="37">
                  <c:v>0.76</c:v>
                </c:pt>
                <c:pt idx="38">
                  <c:v>0.98</c:v>
                </c:pt>
                <c:pt idx="39">
                  <c:v>1</c:v>
                </c:pt>
                <c:pt idx="40">
                  <c:v>0.57999999999999996</c:v>
                </c:pt>
                <c:pt idx="41">
                  <c:v>1</c:v>
                </c:pt>
                <c:pt idx="42">
                  <c:v>0.99</c:v>
                </c:pt>
              </c:numCache>
            </c:numRef>
          </c:yVal>
        </c:ser>
        <c:axId val="153845120"/>
        <c:axId val="158934144"/>
      </c:scatterChart>
      <c:valAx>
        <c:axId val="153845120"/>
        <c:scaling>
          <c:orientation val="minMax"/>
        </c:scaling>
        <c:axPos val="b"/>
        <c:title>
          <c:tx>
            <c:rich>
              <a:bodyPr/>
              <a:lstStyle/>
              <a:p>
                <a:pPr>
                  <a:defRPr/>
                </a:pPr>
                <a:r>
                  <a:rPr lang="en-US"/>
                  <a:t>Fill Number</a:t>
                </a:r>
              </a:p>
            </c:rich>
          </c:tx>
          <c:layout/>
        </c:title>
        <c:numFmt formatCode="General" sourceLinked="1"/>
        <c:tickLblPos val="nextTo"/>
        <c:crossAx val="158934144"/>
        <c:crosses val="autoZero"/>
        <c:crossBetween val="midCat"/>
      </c:valAx>
      <c:valAx>
        <c:axId val="158934144"/>
        <c:scaling>
          <c:orientation val="minMax"/>
          <c:min val="0.60000000000000031"/>
        </c:scaling>
        <c:axPos val="l"/>
        <c:majorGridlines/>
        <c:title>
          <c:tx>
            <c:rich>
              <a:bodyPr rot="-5400000" vert="horz"/>
              <a:lstStyle/>
              <a:p>
                <a:pPr>
                  <a:defRPr/>
                </a:pPr>
                <a:r>
                  <a:rPr lang="en-US"/>
                  <a:t>Pol. Trans. Eff.</a:t>
                </a:r>
              </a:p>
            </c:rich>
          </c:tx>
          <c:layout/>
        </c:title>
        <c:numFmt formatCode="General" sourceLinked="1"/>
        <c:tickLblPos val="nextTo"/>
        <c:crossAx val="153845120"/>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8"/>
  <c:chart>
    <c:title>
      <c:tx>
        <c:rich>
          <a:bodyPr/>
          <a:lstStyle/>
          <a:p>
            <a:pPr>
              <a:defRPr/>
            </a:pPr>
            <a:r>
              <a:rPr lang="en-US"/>
              <a:t>Y1D  Pol. Trans. Eff.</a:t>
            </a:r>
          </a:p>
        </c:rich>
      </c:tx>
      <c:layout/>
    </c:title>
    <c:plotArea>
      <c:layout/>
      <c:scatterChart>
        <c:scatterStyle val="lineMarker"/>
        <c:ser>
          <c:idx val="0"/>
          <c:order val="0"/>
          <c:spPr>
            <a:ln w="28575">
              <a:noFill/>
            </a:ln>
          </c:spPr>
          <c:errBars>
            <c:errDir val="y"/>
            <c:errBarType val="both"/>
            <c:errValType val="percentage"/>
            <c:val val="5"/>
          </c:errBars>
          <c:errBars>
            <c:errDir val="x"/>
            <c:errBarType val="both"/>
            <c:errValType val="fixedVal"/>
            <c:val val="1"/>
          </c:errBars>
          <c:xVal>
            <c:numRef>
              <c:f>Sheet1!$A$1:$A$44</c:f>
              <c:numCache>
                <c:formatCode>General</c:formatCode>
                <c:ptCount val="44"/>
                <c:pt idx="0">
                  <c:v>16635</c:v>
                </c:pt>
                <c:pt idx="1">
                  <c:v>16643.099999999999</c:v>
                </c:pt>
                <c:pt idx="2">
                  <c:v>16567.099999999999</c:v>
                </c:pt>
                <c:pt idx="3">
                  <c:v>16570.099999999999</c:v>
                </c:pt>
                <c:pt idx="4">
                  <c:v>16576.099999999999</c:v>
                </c:pt>
                <c:pt idx="5">
                  <c:v>16578.099999999999</c:v>
                </c:pt>
                <c:pt idx="6">
                  <c:v>16582.099999999999</c:v>
                </c:pt>
                <c:pt idx="7">
                  <c:v>16587.099999999999</c:v>
                </c:pt>
                <c:pt idx="8">
                  <c:v>16588.099999999999</c:v>
                </c:pt>
                <c:pt idx="9">
                  <c:v>16591.099999999999</c:v>
                </c:pt>
                <c:pt idx="10">
                  <c:v>16592.099999999999</c:v>
                </c:pt>
                <c:pt idx="11">
                  <c:v>16594.099999999999</c:v>
                </c:pt>
                <c:pt idx="12">
                  <c:v>16597.099999999999</c:v>
                </c:pt>
                <c:pt idx="13">
                  <c:v>16602.099999999999</c:v>
                </c:pt>
                <c:pt idx="14">
                  <c:v>16616.099999999999</c:v>
                </c:pt>
                <c:pt idx="15">
                  <c:v>16618.099999999999</c:v>
                </c:pt>
                <c:pt idx="16">
                  <c:v>16619.099999999999</c:v>
                </c:pt>
                <c:pt idx="17">
                  <c:v>16620.099999999999</c:v>
                </c:pt>
                <c:pt idx="18">
                  <c:v>16622.099999999999</c:v>
                </c:pt>
                <c:pt idx="19">
                  <c:v>16625.099999999999</c:v>
                </c:pt>
                <c:pt idx="20">
                  <c:v>16626.099999999999</c:v>
                </c:pt>
                <c:pt idx="21">
                  <c:v>16627.099999999999</c:v>
                </c:pt>
                <c:pt idx="22">
                  <c:v>16632.099999999999</c:v>
                </c:pt>
                <c:pt idx="23">
                  <c:v>16633.099999999999</c:v>
                </c:pt>
                <c:pt idx="24">
                  <c:v>16650.099999999999</c:v>
                </c:pt>
                <c:pt idx="25">
                  <c:v>16654.099999999999</c:v>
                </c:pt>
                <c:pt idx="26">
                  <c:v>16655.099999999999</c:v>
                </c:pt>
                <c:pt idx="27">
                  <c:v>16656.099999999999</c:v>
                </c:pt>
                <c:pt idx="28">
                  <c:v>16657.099999999999</c:v>
                </c:pt>
                <c:pt idx="29">
                  <c:v>16659.099999999999</c:v>
                </c:pt>
                <c:pt idx="30">
                  <c:v>16661.099999999999</c:v>
                </c:pt>
                <c:pt idx="31">
                  <c:v>16662.099999999999</c:v>
                </c:pt>
                <c:pt idx="32">
                  <c:v>16664.099999999999</c:v>
                </c:pt>
                <c:pt idx="33">
                  <c:v>16665.099999999999</c:v>
                </c:pt>
                <c:pt idx="34">
                  <c:v>16710.11</c:v>
                </c:pt>
                <c:pt idx="35">
                  <c:v>16716.099999999999</c:v>
                </c:pt>
                <c:pt idx="36">
                  <c:v>16717.099999999999</c:v>
                </c:pt>
                <c:pt idx="37">
                  <c:v>16720.099999999999</c:v>
                </c:pt>
                <c:pt idx="38">
                  <c:v>16722.099999999999</c:v>
                </c:pt>
                <c:pt idx="39">
                  <c:v>16723.099999999999</c:v>
                </c:pt>
                <c:pt idx="40">
                  <c:v>16724.099999999999</c:v>
                </c:pt>
                <c:pt idx="41">
                  <c:v>16725.099999999999</c:v>
                </c:pt>
                <c:pt idx="42">
                  <c:v>16726.099999999999</c:v>
                </c:pt>
                <c:pt idx="43">
                  <c:v>16727.099999999999</c:v>
                </c:pt>
              </c:numCache>
            </c:numRef>
          </c:xVal>
          <c:yVal>
            <c:numRef>
              <c:f>Sheet1!$Q$1:$Q$44</c:f>
              <c:numCache>
                <c:formatCode>General</c:formatCode>
                <c:ptCount val="44"/>
                <c:pt idx="0">
                  <c:v>0.79</c:v>
                </c:pt>
                <c:pt idx="1">
                  <c:v>0.81</c:v>
                </c:pt>
                <c:pt idx="2">
                  <c:v>0.83</c:v>
                </c:pt>
                <c:pt idx="3">
                  <c:v>0.68</c:v>
                </c:pt>
                <c:pt idx="4">
                  <c:v>0.72</c:v>
                </c:pt>
                <c:pt idx="5">
                  <c:v>0.73</c:v>
                </c:pt>
                <c:pt idx="6">
                  <c:v>0.74</c:v>
                </c:pt>
                <c:pt idx="7">
                  <c:v>0.78</c:v>
                </c:pt>
                <c:pt idx="8">
                  <c:v>0.73</c:v>
                </c:pt>
                <c:pt idx="9">
                  <c:v>0.74</c:v>
                </c:pt>
                <c:pt idx="10">
                  <c:v>0.67</c:v>
                </c:pt>
                <c:pt idx="11">
                  <c:v>0.73</c:v>
                </c:pt>
                <c:pt idx="12">
                  <c:v>0.78</c:v>
                </c:pt>
                <c:pt idx="13">
                  <c:v>0.82</c:v>
                </c:pt>
                <c:pt idx="14">
                  <c:v>0.69</c:v>
                </c:pt>
                <c:pt idx="15">
                  <c:v>0.77</c:v>
                </c:pt>
                <c:pt idx="16">
                  <c:v>0.79</c:v>
                </c:pt>
                <c:pt idx="17">
                  <c:v>0.86</c:v>
                </c:pt>
                <c:pt idx="18">
                  <c:v>0.91</c:v>
                </c:pt>
                <c:pt idx="19">
                  <c:v>0.89</c:v>
                </c:pt>
                <c:pt idx="20">
                  <c:v>0.85</c:v>
                </c:pt>
                <c:pt idx="21">
                  <c:v>0.87</c:v>
                </c:pt>
                <c:pt idx="22">
                  <c:v>0.89</c:v>
                </c:pt>
                <c:pt idx="23">
                  <c:v>0.79</c:v>
                </c:pt>
                <c:pt idx="24">
                  <c:v>0.99</c:v>
                </c:pt>
                <c:pt idx="25">
                  <c:v>1</c:v>
                </c:pt>
                <c:pt idx="26">
                  <c:v>1</c:v>
                </c:pt>
                <c:pt idx="27">
                  <c:v>1</c:v>
                </c:pt>
                <c:pt idx="28">
                  <c:v>0.95</c:v>
                </c:pt>
                <c:pt idx="29">
                  <c:v>1</c:v>
                </c:pt>
                <c:pt idx="30">
                  <c:v>1</c:v>
                </c:pt>
                <c:pt idx="31">
                  <c:v>0.85</c:v>
                </c:pt>
                <c:pt idx="32">
                  <c:v>1</c:v>
                </c:pt>
                <c:pt idx="33">
                  <c:v>0.95</c:v>
                </c:pt>
                <c:pt idx="34">
                  <c:v>1</c:v>
                </c:pt>
                <c:pt idx="35">
                  <c:v>1</c:v>
                </c:pt>
                <c:pt idx="36">
                  <c:v>0.92</c:v>
                </c:pt>
                <c:pt idx="37">
                  <c:v>1</c:v>
                </c:pt>
                <c:pt idx="38">
                  <c:v>1</c:v>
                </c:pt>
                <c:pt idx="39">
                  <c:v>0.97</c:v>
                </c:pt>
                <c:pt idx="40">
                  <c:v>0.96</c:v>
                </c:pt>
                <c:pt idx="41">
                  <c:v>0.92</c:v>
                </c:pt>
                <c:pt idx="42">
                  <c:v>0.93</c:v>
                </c:pt>
                <c:pt idx="43">
                  <c:v>1</c:v>
                </c:pt>
              </c:numCache>
            </c:numRef>
          </c:yVal>
        </c:ser>
        <c:axId val="139435392"/>
        <c:axId val="141963648"/>
      </c:scatterChart>
      <c:valAx>
        <c:axId val="139435392"/>
        <c:scaling>
          <c:orientation val="minMax"/>
        </c:scaling>
        <c:axPos val="b"/>
        <c:title>
          <c:tx>
            <c:rich>
              <a:bodyPr/>
              <a:lstStyle/>
              <a:p>
                <a:pPr>
                  <a:defRPr/>
                </a:pPr>
                <a:r>
                  <a:rPr lang="en-US"/>
                  <a:t>Fill Number</a:t>
                </a:r>
              </a:p>
            </c:rich>
          </c:tx>
          <c:layout/>
        </c:title>
        <c:numFmt formatCode="General" sourceLinked="1"/>
        <c:tickLblPos val="nextTo"/>
        <c:crossAx val="141963648"/>
        <c:crosses val="autoZero"/>
        <c:crossBetween val="midCat"/>
      </c:valAx>
      <c:valAx>
        <c:axId val="141963648"/>
        <c:scaling>
          <c:orientation val="minMax"/>
          <c:min val="0.60000000000000031"/>
        </c:scaling>
        <c:axPos val="l"/>
        <c:majorGridlines/>
        <c:title>
          <c:tx>
            <c:rich>
              <a:bodyPr rot="-5400000" vert="horz"/>
              <a:lstStyle/>
              <a:p>
                <a:pPr>
                  <a:defRPr/>
                </a:pPr>
                <a:r>
                  <a:rPr lang="en-US"/>
                  <a:t>Pol. Trans. Eff.</a:t>
                </a:r>
              </a:p>
            </c:rich>
          </c:tx>
          <c:layout/>
        </c:title>
        <c:numFmt formatCode="General" sourceLinked="1"/>
        <c:tickLblPos val="nextTo"/>
        <c:crossAx val="139435392"/>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Blue</a:t>
            </a:r>
            <a:r>
              <a:rPr lang="en-US" baseline="0"/>
              <a:t> Imperfection Resonance Variability</a:t>
            </a:r>
            <a:endParaRPr lang="en-US"/>
          </a:p>
        </c:rich>
      </c:tx>
      <c:layout/>
    </c:title>
    <c:plotArea>
      <c:layout/>
      <c:scatterChart>
        <c:scatterStyle val="lineMarker"/>
        <c:ser>
          <c:idx val="0"/>
          <c:order val="0"/>
          <c:tx>
            <c:v>Ggamma = 423</c:v>
          </c:tx>
          <c:spPr>
            <a:ln w="28575">
              <a:noFill/>
            </a:ln>
          </c:spPr>
          <c:xVal>
            <c:numRef>
              <c:f>Sheet1!$A$3:$A$44</c:f>
              <c:numCache>
                <c:formatCode>General</c:formatCode>
                <c:ptCount val="42"/>
                <c:pt idx="0">
                  <c:v>16633</c:v>
                </c:pt>
                <c:pt idx="1">
                  <c:v>16715</c:v>
                </c:pt>
                <c:pt idx="2">
                  <c:v>16618</c:v>
                </c:pt>
                <c:pt idx="3">
                  <c:v>16731</c:v>
                </c:pt>
                <c:pt idx="4">
                  <c:v>16619.009999999998</c:v>
                </c:pt>
                <c:pt idx="5">
                  <c:v>16567.009999999998</c:v>
                </c:pt>
                <c:pt idx="6">
                  <c:v>16623</c:v>
                </c:pt>
                <c:pt idx="7">
                  <c:v>16570</c:v>
                </c:pt>
                <c:pt idx="8">
                  <c:v>16576</c:v>
                </c:pt>
                <c:pt idx="9">
                  <c:v>16578</c:v>
                </c:pt>
                <c:pt idx="10">
                  <c:v>16582</c:v>
                </c:pt>
                <c:pt idx="11">
                  <c:v>16586</c:v>
                </c:pt>
                <c:pt idx="12">
                  <c:v>16587</c:v>
                </c:pt>
                <c:pt idx="13">
                  <c:v>16588</c:v>
                </c:pt>
                <c:pt idx="14">
                  <c:v>16591</c:v>
                </c:pt>
                <c:pt idx="15">
                  <c:v>16592</c:v>
                </c:pt>
                <c:pt idx="16">
                  <c:v>16593</c:v>
                </c:pt>
                <c:pt idx="17">
                  <c:v>16594</c:v>
                </c:pt>
                <c:pt idx="18">
                  <c:v>16597</c:v>
                </c:pt>
                <c:pt idx="19">
                  <c:v>16602</c:v>
                </c:pt>
                <c:pt idx="20">
                  <c:v>16616</c:v>
                </c:pt>
                <c:pt idx="21">
                  <c:v>16620</c:v>
                </c:pt>
                <c:pt idx="22">
                  <c:v>16622</c:v>
                </c:pt>
                <c:pt idx="23">
                  <c:v>16625</c:v>
                </c:pt>
                <c:pt idx="24">
                  <c:v>16626</c:v>
                </c:pt>
                <c:pt idx="25">
                  <c:v>16627</c:v>
                </c:pt>
                <c:pt idx="26">
                  <c:v>16632</c:v>
                </c:pt>
                <c:pt idx="27">
                  <c:v>16650</c:v>
                </c:pt>
                <c:pt idx="28">
                  <c:v>16654</c:v>
                </c:pt>
                <c:pt idx="29">
                  <c:v>16655</c:v>
                </c:pt>
                <c:pt idx="30">
                  <c:v>16656</c:v>
                </c:pt>
                <c:pt idx="31">
                  <c:v>16657</c:v>
                </c:pt>
                <c:pt idx="32">
                  <c:v>16659</c:v>
                </c:pt>
                <c:pt idx="33">
                  <c:v>16661</c:v>
                </c:pt>
                <c:pt idx="34">
                  <c:v>16662</c:v>
                </c:pt>
                <c:pt idx="35">
                  <c:v>16668</c:v>
                </c:pt>
                <c:pt idx="36">
                  <c:v>16710.02</c:v>
                </c:pt>
                <c:pt idx="37">
                  <c:v>16716</c:v>
                </c:pt>
                <c:pt idx="38">
                  <c:v>16717</c:v>
                </c:pt>
                <c:pt idx="39">
                  <c:v>16720</c:v>
                </c:pt>
                <c:pt idx="40">
                  <c:v>16732</c:v>
                </c:pt>
                <c:pt idx="41">
                  <c:v>16735</c:v>
                </c:pt>
              </c:numCache>
            </c:numRef>
          </c:xVal>
          <c:yVal>
            <c:numRef>
              <c:f>Sheet1!$C$3:$C$44</c:f>
              <c:numCache>
                <c:formatCode>General</c:formatCode>
                <c:ptCount val="42"/>
                <c:pt idx="0">
                  <c:v>1.8700000000000001E-2</c:v>
                </c:pt>
                <c:pt idx="1">
                  <c:v>2.7000000000000001E-3</c:v>
                </c:pt>
                <c:pt idx="2">
                  <c:v>3.3000000000000002E-2</c:v>
                </c:pt>
                <c:pt idx="3">
                  <c:v>2.5999999999999999E-3</c:v>
                </c:pt>
                <c:pt idx="4">
                  <c:v>3.1399999999999997E-2</c:v>
                </c:pt>
                <c:pt idx="5">
                  <c:v>1.44E-2</c:v>
                </c:pt>
                <c:pt idx="6">
                  <c:v>3.2399999999999998E-2</c:v>
                </c:pt>
                <c:pt idx="7">
                  <c:v>1.4500000000000001E-2</c:v>
                </c:pt>
                <c:pt idx="8">
                  <c:v>1.46E-2</c:v>
                </c:pt>
                <c:pt idx="9">
                  <c:v>1.54E-2</c:v>
                </c:pt>
                <c:pt idx="10">
                  <c:v>1.5599999999999999E-2</c:v>
                </c:pt>
                <c:pt idx="11">
                  <c:v>1.37E-2</c:v>
                </c:pt>
                <c:pt idx="12">
                  <c:v>1.14E-2</c:v>
                </c:pt>
                <c:pt idx="13">
                  <c:v>2.35E-2</c:v>
                </c:pt>
                <c:pt idx="14">
                  <c:v>1.78E-2</c:v>
                </c:pt>
                <c:pt idx="15">
                  <c:v>1.49E-2</c:v>
                </c:pt>
                <c:pt idx="16">
                  <c:v>2.2800000000000001E-2</c:v>
                </c:pt>
                <c:pt idx="17">
                  <c:v>1.1299999999999999E-2</c:v>
                </c:pt>
                <c:pt idx="18">
                  <c:v>1.2500000000000001E-2</c:v>
                </c:pt>
                <c:pt idx="19">
                  <c:v>2.9899999999999999E-2</c:v>
                </c:pt>
                <c:pt idx="20">
                  <c:v>2.7099999999999999E-2</c:v>
                </c:pt>
                <c:pt idx="21">
                  <c:v>3.2399999999999998E-2</c:v>
                </c:pt>
                <c:pt idx="22">
                  <c:v>1.8100000000000002E-2</c:v>
                </c:pt>
                <c:pt idx="23">
                  <c:v>1.8200000000000001E-2</c:v>
                </c:pt>
                <c:pt idx="24">
                  <c:v>1.9699999999999999E-2</c:v>
                </c:pt>
                <c:pt idx="25">
                  <c:v>1.84E-2</c:v>
                </c:pt>
                <c:pt idx="26">
                  <c:v>1.7100000000000001E-2</c:v>
                </c:pt>
                <c:pt idx="27">
                  <c:v>6.8999999999999999E-3</c:v>
                </c:pt>
                <c:pt idx="28">
                  <c:v>3.5999999999999999E-3</c:v>
                </c:pt>
                <c:pt idx="29">
                  <c:v>6.1000000000000004E-3</c:v>
                </c:pt>
                <c:pt idx="30">
                  <c:v>0</c:v>
                </c:pt>
                <c:pt idx="31">
                  <c:v>5.7999999999999996E-3</c:v>
                </c:pt>
                <c:pt idx="32">
                  <c:v>8.0000000000000002E-3</c:v>
                </c:pt>
                <c:pt idx="33">
                  <c:v>6.6E-3</c:v>
                </c:pt>
                <c:pt idx="34">
                  <c:v>7.3000000000000001E-3</c:v>
                </c:pt>
                <c:pt idx="35">
                  <c:v>6.1000000000000004E-3</c:v>
                </c:pt>
                <c:pt idx="36">
                  <c:v>2.2000000000000001E-3</c:v>
                </c:pt>
                <c:pt idx="37">
                  <c:v>3.7000000000000002E-3</c:v>
                </c:pt>
                <c:pt idx="38">
                  <c:v>3.3999999999999998E-3</c:v>
                </c:pt>
                <c:pt idx="39">
                  <c:v>3.8E-3</c:v>
                </c:pt>
                <c:pt idx="40">
                  <c:v>3.7000000000000002E-3</c:v>
                </c:pt>
                <c:pt idx="41">
                  <c:v>2.7000000000000001E-3</c:v>
                </c:pt>
              </c:numCache>
            </c:numRef>
          </c:yVal>
        </c:ser>
        <c:ser>
          <c:idx val="1"/>
          <c:order val="1"/>
          <c:tx>
            <c:v>Ggamma = 381</c:v>
          </c:tx>
          <c:spPr>
            <a:ln w="28575">
              <a:noFill/>
            </a:ln>
          </c:spPr>
          <c:xVal>
            <c:numRef>
              <c:f>Sheet1!$A$3:$A$44</c:f>
              <c:numCache>
                <c:formatCode>General</c:formatCode>
                <c:ptCount val="42"/>
                <c:pt idx="0">
                  <c:v>16633</c:v>
                </c:pt>
                <c:pt idx="1">
                  <c:v>16715</c:v>
                </c:pt>
                <c:pt idx="2">
                  <c:v>16618</c:v>
                </c:pt>
                <c:pt idx="3">
                  <c:v>16731</c:v>
                </c:pt>
                <c:pt idx="4">
                  <c:v>16619.009999999998</c:v>
                </c:pt>
                <c:pt idx="5">
                  <c:v>16567.009999999998</c:v>
                </c:pt>
                <c:pt idx="6">
                  <c:v>16623</c:v>
                </c:pt>
                <c:pt idx="7">
                  <c:v>16570</c:v>
                </c:pt>
                <c:pt idx="8">
                  <c:v>16576</c:v>
                </c:pt>
                <c:pt idx="9">
                  <c:v>16578</c:v>
                </c:pt>
                <c:pt idx="10">
                  <c:v>16582</c:v>
                </c:pt>
                <c:pt idx="11">
                  <c:v>16586</c:v>
                </c:pt>
                <c:pt idx="12">
                  <c:v>16587</c:v>
                </c:pt>
                <c:pt idx="13">
                  <c:v>16588</c:v>
                </c:pt>
                <c:pt idx="14">
                  <c:v>16591</c:v>
                </c:pt>
                <c:pt idx="15">
                  <c:v>16592</c:v>
                </c:pt>
                <c:pt idx="16">
                  <c:v>16593</c:v>
                </c:pt>
                <c:pt idx="17">
                  <c:v>16594</c:v>
                </c:pt>
                <c:pt idx="18">
                  <c:v>16597</c:v>
                </c:pt>
                <c:pt idx="19">
                  <c:v>16602</c:v>
                </c:pt>
                <c:pt idx="20">
                  <c:v>16616</c:v>
                </c:pt>
                <c:pt idx="21">
                  <c:v>16620</c:v>
                </c:pt>
                <c:pt idx="22">
                  <c:v>16622</c:v>
                </c:pt>
                <c:pt idx="23">
                  <c:v>16625</c:v>
                </c:pt>
                <c:pt idx="24">
                  <c:v>16626</c:v>
                </c:pt>
                <c:pt idx="25">
                  <c:v>16627</c:v>
                </c:pt>
                <c:pt idx="26">
                  <c:v>16632</c:v>
                </c:pt>
                <c:pt idx="27">
                  <c:v>16650</c:v>
                </c:pt>
                <c:pt idx="28">
                  <c:v>16654</c:v>
                </c:pt>
                <c:pt idx="29">
                  <c:v>16655</c:v>
                </c:pt>
                <c:pt idx="30">
                  <c:v>16656</c:v>
                </c:pt>
                <c:pt idx="31">
                  <c:v>16657</c:v>
                </c:pt>
                <c:pt idx="32">
                  <c:v>16659</c:v>
                </c:pt>
                <c:pt idx="33">
                  <c:v>16661</c:v>
                </c:pt>
                <c:pt idx="34">
                  <c:v>16662</c:v>
                </c:pt>
                <c:pt idx="35">
                  <c:v>16668</c:v>
                </c:pt>
                <c:pt idx="36">
                  <c:v>16710.02</c:v>
                </c:pt>
                <c:pt idx="37">
                  <c:v>16716</c:v>
                </c:pt>
                <c:pt idx="38">
                  <c:v>16717</c:v>
                </c:pt>
                <c:pt idx="39">
                  <c:v>16720</c:v>
                </c:pt>
                <c:pt idx="40">
                  <c:v>16732</c:v>
                </c:pt>
                <c:pt idx="41">
                  <c:v>16735</c:v>
                </c:pt>
              </c:numCache>
            </c:numRef>
          </c:xVal>
          <c:yVal>
            <c:numRef>
              <c:f>Sheet1!$F$3:$F$44</c:f>
              <c:numCache>
                <c:formatCode>General</c:formatCode>
                <c:ptCount val="42"/>
                <c:pt idx="0">
                  <c:v>2.9600000000000001E-2</c:v>
                </c:pt>
                <c:pt idx="1">
                  <c:v>6.4000000000000003E-3</c:v>
                </c:pt>
                <c:pt idx="2">
                  <c:v>6.7999999999999996E-3</c:v>
                </c:pt>
                <c:pt idx="3">
                  <c:v>3.4299999999999997E-2</c:v>
                </c:pt>
                <c:pt idx="4">
                  <c:v>4.0000000000000001E-3</c:v>
                </c:pt>
                <c:pt idx="5">
                  <c:v>1.9300000000000001E-2</c:v>
                </c:pt>
                <c:pt idx="6">
                  <c:v>2.87E-2</c:v>
                </c:pt>
                <c:pt idx="7">
                  <c:v>1.8599999999999998E-2</c:v>
                </c:pt>
                <c:pt idx="8">
                  <c:v>2.0500000000000001E-2</c:v>
                </c:pt>
                <c:pt idx="9">
                  <c:v>2.24E-2</c:v>
                </c:pt>
                <c:pt idx="10">
                  <c:v>2.5000000000000001E-2</c:v>
                </c:pt>
                <c:pt idx="11">
                  <c:v>2.5399999999999999E-2</c:v>
                </c:pt>
                <c:pt idx="12">
                  <c:v>2.5499999999999998E-2</c:v>
                </c:pt>
                <c:pt idx="13">
                  <c:v>2.2499999999999999E-2</c:v>
                </c:pt>
                <c:pt idx="14">
                  <c:v>2.35E-2</c:v>
                </c:pt>
                <c:pt idx="15">
                  <c:v>2.4899999999999999E-2</c:v>
                </c:pt>
                <c:pt idx="16">
                  <c:v>1.4E-2</c:v>
                </c:pt>
                <c:pt idx="17">
                  <c:v>1.5599999999999999E-2</c:v>
                </c:pt>
                <c:pt idx="18">
                  <c:v>1.7000000000000001E-2</c:v>
                </c:pt>
                <c:pt idx="19">
                  <c:v>5.8999999999999999E-3</c:v>
                </c:pt>
                <c:pt idx="20">
                  <c:v>5.5999999999999999E-3</c:v>
                </c:pt>
                <c:pt idx="21">
                  <c:v>7.4999999999999997E-3</c:v>
                </c:pt>
                <c:pt idx="22">
                  <c:v>3.8800000000000001E-2</c:v>
                </c:pt>
                <c:pt idx="23">
                  <c:v>3.1099999999999999E-2</c:v>
                </c:pt>
                <c:pt idx="24">
                  <c:v>3.1199999999999999E-2</c:v>
                </c:pt>
                <c:pt idx="25">
                  <c:v>3.2199999999999999E-2</c:v>
                </c:pt>
                <c:pt idx="26">
                  <c:v>2.6700000000000002E-2</c:v>
                </c:pt>
                <c:pt idx="27">
                  <c:v>5.8999999999999999E-3</c:v>
                </c:pt>
                <c:pt idx="28">
                  <c:v>7.6E-3</c:v>
                </c:pt>
                <c:pt idx="29">
                  <c:v>7.1999999999999998E-3</c:v>
                </c:pt>
                <c:pt idx="30">
                  <c:v>0</c:v>
                </c:pt>
                <c:pt idx="31">
                  <c:v>4.1999999999999997E-3</c:v>
                </c:pt>
                <c:pt idx="32">
                  <c:v>5.0000000000000001E-3</c:v>
                </c:pt>
                <c:pt idx="33">
                  <c:v>6.1999999999999998E-3</c:v>
                </c:pt>
                <c:pt idx="34">
                  <c:v>5.7999999999999996E-3</c:v>
                </c:pt>
                <c:pt idx="35">
                  <c:v>4.5999999999999999E-3</c:v>
                </c:pt>
                <c:pt idx="36">
                  <c:v>6.0000000000000001E-3</c:v>
                </c:pt>
                <c:pt idx="37">
                  <c:v>3.3000000000000002E-2</c:v>
                </c:pt>
                <c:pt idx="38">
                  <c:v>3.2599999999999997E-2</c:v>
                </c:pt>
                <c:pt idx="39">
                  <c:v>3.2599999999999997E-2</c:v>
                </c:pt>
                <c:pt idx="40">
                  <c:v>2.9499999999999998E-2</c:v>
                </c:pt>
                <c:pt idx="41">
                  <c:v>2.7099999999999999E-2</c:v>
                </c:pt>
              </c:numCache>
            </c:numRef>
          </c:yVal>
        </c:ser>
        <c:axId val="86819200"/>
        <c:axId val="86827008"/>
      </c:scatterChart>
      <c:valAx>
        <c:axId val="86819200"/>
        <c:scaling>
          <c:orientation val="minMax"/>
        </c:scaling>
        <c:axPos val="b"/>
        <c:title>
          <c:tx>
            <c:rich>
              <a:bodyPr/>
              <a:lstStyle/>
              <a:p>
                <a:pPr>
                  <a:defRPr/>
                </a:pPr>
                <a:r>
                  <a:rPr lang="en-US"/>
                  <a:t>Fill Number</a:t>
                </a:r>
              </a:p>
            </c:rich>
          </c:tx>
          <c:layout/>
        </c:title>
        <c:numFmt formatCode="General" sourceLinked="1"/>
        <c:tickLblPos val="nextTo"/>
        <c:crossAx val="86827008"/>
        <c:crosses val="autoZero"/>
        <c:crossBetween val="midCat"/>
      </c:valAx>
      <c:valAx>
        <c:axId val="86827008"/>
        <c:scaling>
          <c:orientation val="minMax"/>
        </c:scaling>
        <c:axPos val="l"/>
        <c:majorGridlines/>
        <c:title>
          <c:tx>
            <c:rich>
              <a:bodyPr rot="-5400000" vert="horz"/>
              <a:lstStyle/>
              <a:p>
                <a:pPr>
                  <a:defRPr/>
                </a:pPr>
                <a:r>
                  <a:rPr lang="en-US"/>
                  <a:t>Imperfection Res. Strength</a:t>
                </a:r>
              </a:p>
            </c:rich>
          </c:tx>
          <c:layout/>
        </c:title>
        <c:numFmt formatCode="General" sourceLinked="1"/>
        <c:tickLblPos val="nextTo"/>
        <c:crossAx val="86819200"/>
        <c:crosses val="autoZero"/>
        <c:crossBetween val="midCat"/>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Yellow Imperfection Resonance Variability</a:t>
            </a:r>
          </a:p>
        </c:rich>
      </c:tx>
      <c:layout/>
    </c:title>
    <c:plotArea>
      <c:layout/>
      <c:scatterChart>
        <c:scatterStyle val="lineMarker"/>
        <c:ser>
          <c:idx val="0"/>
          <c:order val="0"/>
          <c:tx>
            <c:v>Ggamma = 423</c:v>
          </c:tx>
          <c:spPr>
            <a:ln w="28575">
              <a:noFill/>
            </a:ln>
          </c:spPr>
          <c:xVal>
            <c:numRef>
              <c:f>Sheet1!$A$2:$A$44</c:f>
              <c:numCache>
                <c:formatCode>General</c:formatCode>
                <c:ptCount val="43"/>
                <c:pt idx="0">
                  <c:v>16643.099999999999</c:v>
                </c:pt>
                <c:pt idx="1">
                  <c:v>16567.099999999999</c:v>
                </c:pt>
                <c:pt idx="2">
                  <c:v>16570.099999999999</c:v>
                </c:pt>
                <c:pt idx="3">
                  <c:v>16576.099999999999</c:v>
                </c:pt>
                <c:pt idx="4">
                  <c:v>16578.099999999999</c:v>
                </c:pt>
                <c:pt idx="5">
                  <c:v>16582.099999999999</c:v>
                </c:pt>
                <c:pt idx="6">
                  <c:v>16587.099999999999</c:v>
                </c:pt>
                <c:pt idx="7">
                  <c:v>16588.099999999999</c:v>
                </c:pt>
                <c:pt idx="8">
                  <c:v>16591.099999999999</c:v>
                </c:pt>
                <c:pt idx="9">
                  <c:v>16592.099999999999</c:v>
                </c:pt>
                <c:pt idx="10">
                  <c:v>16594.099999999999</c:v>
                </c:pt>
                <c:pt idx="11">
                  <c:v>16597.099999999999</c:v>
                </c:pt>
                <c:pt idx="12">
                  <c:v>16602.099999999999</c:v>
                </c:pt>
                <c:pt idx="13">
                  <c:v>16616.099999999999</c:v>
                </c:pt>
                <c:pt idx="14">
                  <c:v>16618.099999999999</c:v>
                </c:pt>
                <c:pt idx="15">
                  <c:v>16619.099999999999</c:v>
                </c:pt>
                <c:pt idx="16">
                  <c:v>16620.099999999999</c:v>
                </c:pt>
                <c:pt idx="17">
                  <c:v>16622.099999999999</c:v>
                </c:pt>
                <c:pt idx="18">
                  <c:v>16625.099999999999</c:v>
                </c:pt>
                <c:pt idx="19">
                  <c:v>16626.099999999999</c:v>
                </c:pt>
                <c:pt idx="20">
                  <c:v>16627.099999999999</c:v>
                </c:pt>
                <c:pt idx="21">
                  <c:v>16632.099999999999</c:v>
                </c:pt>
                <c:pt idx="22">
                  <c:v>16633.099999999999</c:v>
                </c:pt>
                <c:pt idx="23">
                  <c:v>16650.099999999999</c:v>
                </c:pt>
                <c:pt idx="24">
                  <c:v>16654.099999999999</c:v>
                </c:pt>
                <c:pt idx="25">
                  <c:v>16655.099999999999</c:v>
                </c:pt>
                <c:pt idx="26">
                  <c:v>16656.099999999999</c:v>
                </c:pt>
                <c:pt idx="27">
                  <c:v>16657.099999999999</c:v>
                </c:pt>
                <c:pt idx="28">
                  <c:v>16659.099999999999</c:v>
                </c:pt>
                <c:pt idx="29">
                  <c:v>16661.099999999999</c:v>
                </c:pt>
                <c:pt idx="30">
                  <c:v>16662.099999999999</c:v>
                </c:pt>
                <c:pt idx="31">
                  <c:v>16664.099999999999</c:v>
                </c:pt>
                <c:pt idx="32">
                  <c:v>16665.099999999999</c:v>
                </c:pt>
                <c:pt idx="33">
                  <c:v>16710.11</c:v>
                </c:pt>
                <c:pt idx="34">
                  <c:v>16716.099999999999</c:v>
                </c:pt>
                <c:pt idx="35">
                  <c:v>16717.099999999999</c:v>
                </c:pt>
                <c:pt idx="36">
                  <c:v>16720.099999999999</c:v>
                </c:pt>
                <c:pt idx="37">
                  <c:v>16722.099999999999</c:v>
                </c:pt>
                <c:pt idx="38">
                  <c:v>16723.099999999999</c:v>
                </c:pt>
                <c:pt idx="39">
                  <c:v>16724.099999999999</c:v>
                </c:pt>
                <c:pt idx="40">
                  <c:v>16725.099999999999</c:v>
                </c:pt>
                <c:pt idx="41">
                  <c:v>16726.099999999999</c:v>
                </c:pt>
                <c:pt idx="42">
                  <c:v>16727.099999999999</c:v>
                </c:pt>
              </c:numCache>
            </c:numRef>
          </c:xVal>
          <c:yVal>
            <c:numRef>
              <c:f>Sheet1!$K$2:$K$44</c:f>
              <c:numCache>
                <c:formatCode>General</c:formatCode>
                <c:ptCount val="43"/>
                <c:pt idx="0">
                  <c:v>5.3900000000000003E-2</c:v>
                </c:pt>
                <c:pt idx="1">
                  <c:v>1.8E-3</c:v>
                </c:pt>
                <c:pt idx="2">
                  <c:v>2.3E-3</c:v>
                </c:pt>
                <c:pt idx="3">
                  <c:v>2.8E-3</c:v>
                </c:pt>
                <c:pt idx="4">
                  <c:v>1.2999999999999999E-2</c:v>
                </c:pt>
                <c:pt idx="5">
                  <c:v>3.61E-2</c:v>
                </c:pt>
                <c:pt idx="6">
                  <c:v>4.4000000000000003E-3</c:v>
                </c:pt>
                <c:pt idx="7">
                  <c:v>5.3E-3</c:v>
                </c:pt>
                <c:pt idx="8">
                  <c:v>2.8999999999999998E-3</c:v>
                </c:pt>
                <c:pt idx="9">
                  <c:v>1E-3</c:v>
                </c:pt>
                <c:pt idx="10">
                  <c:v>2.47E-2</c:v>
                </c:pt>
                <c:pt idx="11">
                  <c:v>2.2000000000000001E-3</c:v>
                </c:pt>
                <c:pt idx="12">
                  <c:v>3.85E-2</c:v>
                </c:pt>
                <c:pt idx="13">
                  <c:v>3.4799999999999998E-2</c:v>
                </c:pt>
                <c:pt idx="14">
                  <c:v>3.44E-2</c:v>
                </c:pt>
                <c:pt idx="15">
                  <c:v>2.87E-2</c:v>
                </c:pt>
                <c:pt idx="16">
                  <c:v>1.47E-2</c:v>
                </c:pt>
                <c:pt idx="17">
                  <c:v>2.1499999999999998E-2</c:v>
                </c:pt>
                <c:pt idx="18">
                  <c:v>1.78E-2</c:v>
                </c:pt>
                <c:pt idx="19">
                  <c:v>1.78E-2</c:v>
                </c:pt>
                <c:pt idx="20">
                  <c:v>1.7299999999999999E-2</c:v>
                </c:pt>
                <c:pt idx="21">
                  <c:v>1.49E-2</c:v>
                </c:pt>
                <c:pt idx="22">
                  <c:v>1.3599999999999999E-2</c:v>
                </c:pt>
                <c:pt idx="23">
                  <c:v>5.0000000000000001E-4</c:v>
                </c:pt>
                <c:pt idx="24">
                  <c:v>1.9E-3</c:v>
                </c:pt>
                <c:pt idx="25">
                  <c:v>8.0000000000000004E-4</c:v>
                </c:pt>
                <c:pt idx="26">
                  <c:v>0</c:v>
                </c:pt>
                <c:pt idx="27">
                  <c:v>2.3999999999999998E-3</c:v>
                </c:pt>
                <c:pt idx="28">
                  <c:v>3.7000000000000002E-3</c:v>
                </c:pt>
                <c:pt idx="29">
                  <c:v>4.5999999999999999E-3</c:v>
                </c:pt>
                <c:pt idx="30">
                  <c:v>2.0000000000000001E-4</c:v>
                </c:pt>
                <c:pt idx="31">
                  <c:v>1.8E-3</c:v>
                </c:pt>
                <c:pt idx="32">
                  <c:v>1.1000000000000001E-3</c:v>
                </c:pt>
                <c:pt idx="33">
                  <c:v>4.5999999999999999E-3</c:v>
                </c:pt>
                <c:pt idx="34">
                  <c:v>6.4999999999999997E-3</c:v>
                </c:pt>
                <c:pt idx="35">
                  <c:v>4.4999999999999997E-3</c:v>
                </c:pt>
                <c:pt idx="36">
                  <c:v>3.8999999999999998E-3</c:v>
                </c:pt>
                <c:pt idx="37">
                  <c:v>2.9999999999999997E-4</c:v>
                </c:pt>
                <c:pt idx="38">
                  <c:v>3.0999999999999999E-3</c:v>
                </c:pt>
                <c:pt idx="39">
                  <c:v>1.1999999999999999E-3</c:v>
                </c:pt>
                <c:pt idx="40">
                  <c:v>1.1999999999999999E-3</c:v>
                </c:pt>
                <c:pt idx="41">
                  <c:v>2.3E-3</c:v>
                </c:pt>
                <c:pt idx="42">
                  <c:v>1.8E-3</c:v>
                </c:pt>
              </c:numCache>
            </c:numRef>
          </c:yVal>
        </c:ser>
        <c:ser>
          <c:idx val="1"/>
          <c:order val="1"/>
          <c:tx>
            <c:v>Ggamma = 381</c:v>
          </c:tx>
          <c:spPr>
            <a:ln w="28575">
              <a:noFill/>
            </a:ln>
          </c:spPr>
          <c:xVal>
            <c:numRef>
              <c:f>Sheet1!$A$2:$A$44</c:f>
              <c:numCache>
                <c:formatCode>General</c:formatCode>
                <c:ptCount val="43"/>
                <c:pt idx="0">
                  <c:v>16643.099999999999</c:v>
                </c:pt>
                <c:pt idx="1">
                  <c:v>16567.099999999999</c:v>
                </c:pt>
                <c:pt idx="2">
                  <c:v>16570.099999999999</c:v>
                </c:pt>
                <c:pt idx="3">
                  <c:v>16576.099999999999</c:v>
                </c:pt>
                <c:pt idx="4">
                  <c:v>16578.099999999999</c:v>
                </c:pt>
                <c:pt idx="5">
                  <c:v>16582.099999999999</c:v>
                </c:pt>
                <c:pt idx="6">
                  <c:v>16587.099999999999</c:v>
                </c:pt>
                <c:pt idx="7">
                  <c:v>16588.099999999999</c:v>
                </c:pt>
                <c:pt idx="8">
                  <c:v>16591.099999999999</c:v>
                </c:pt>
                <c:pt idx="9">
                  <c:v>16592.099999999999</c:v>
                </c:pt>
                <c:pt idx="10">
                  <c:v>16594.099999999999</c:v>
                </c:pt>
                <c:pt idx="11">
                  <c:v>16597.099999999999</c:v>
                </c:pt>
                <c:pt idx="12">
                  <c:v>16602.099999999999</c:v>
                </c:pt>
                <c:pt idx="13">
                  <c:v>16616.099999999999</c:v>
                </c:pt>
                <c:pt idx="14">
                  <c:v>16618.099999999999</c:v>
                </c:pt>
                <c:pt idx="15">
                  <c:v>16619.099999999999</c:v>
                </c:pt>
                <c:pt idx="16">
                  <c:v>16620.099999999999</c:v>
                </c:pt>
                <c:pt idx="17">
                  <c:v>16622.099999999999</c:v>
                </c:pt>
                <c:pt idx="18">
                  <c:v>16625.099999999999</c:v>
                </c:pt>
                <c:pt idx="19">
                  <c:v>16626.099999999999</c:v>
                </c:pt>
                <c:pt idx="20">
                  <c:v>16627.099999999999</c:v>
                </c:pt>
                <c:pt idx="21">
                  <c:v>16632.099999999999</c:v>
                </c:pt>
                <c:pt idx="22">
                  <c:v>16633.099999999999</c:v>
                </c:pt>
                <c:pt idx="23">
                  <c:v>16650.099999999999</c:v>
                </c:pt>
                <c:pt idx="24">
                  <c:v>16654.099999999999</c:v>
                </c:pt>
                <c:pt idx="25">
                  <c:v>16655.099999999999</c:v>
                </c:pt>
                <c:pt idx="26">
                  <c:v>16656.099999999999</c:v>
                </c:pt>
                <c:pt idx="27">
                  <c:v>16657.099999999999</c:v>
                </c:pt>
                <c:pt idx="28">
                  <c:v>16659.099999999999</c:v>
                </c:pt>
                <c:pt idx="29">
                  <c:v>16661.099999999999</c:v>
                </c:pt>
                <c:pt idx="30">
                  <c:v>16662.099999999999</c:v>
                </c:pt>
                <c:pt idx="31">
                  <c:v>16664.099999999999</c:v>
                </c:pt>
                <c:pt idx="32">
                  <c:v>16665.099999999999</c:v>
                </c:pt>
                <c:pt idx="33">
                  <c:v>16710.11</c:v>
                </c:pt>
                <c:pt idx="34">
                  <c:v>16716.099999999999</c:v>
                </c:pt>
                <c:pt idx="35">
                  <c:v>16717.099999999999</c:v>
                </c:pt>
                <c:pt idx="36">
                  <c:v>16720.099999999999</c:v>
                </c:pt>
                <c:pt idx="37">
                  <c:v>16722.099999999999</c:v>
                </c:pt>
                <c:pt idx="38">
                  <c:v>16723.099999999999</c:v>
                </c:pt>
                <c:pt idx="39">
                  <c:v>16724.099999999999</c:v>
                </c:pt>
                <c:pt idx="40">
                  <c:v>16725.099999999999</c:v>
                </c:pt>
                <c:pt idx="41">
                  <c:v>16726.099999999999</c:v>
                </c:pt>
                <c:pt idx="42">
                  <c:v>16727.099999999999</c:v>
                </c:pt>
              </c:numCache>
            </c:numRef>
          </c:xVal>
          <c:yVal>
            <c:numRef>
              <c:f>Sheet1!$N$2:$N$44</c:f>
              <c:numCache>
                <c:formatCode>General</c:formatCode>
                <c:ptCount val="43"/>
                <c:pt idx="0">
                  <c:v>3.9199999999999999E-2</c:v>
                </c:pt>
                <c:pt idx="1">
                  <c:v>1.09E-2</c:v>
                </c:pt>
                <c:pt idx="2">
                  <c:v>8.6E-3</c:v>
                </c:pt>
                <c:pt idx="3">
                  <c:v>1.0800000000000001E-2</c:v>
                </c:pt>
                <c:pt idx="4">
                  <c:v>1.4E-2</c:v>
                </c:pt>
                <c:pt idx="5">
                  <c:v>3.1199999999999999E-2</c:v>
                </c:pt>
                <c:pt idx="6">
                  <c:v>8.5000000000000006E-3</c:v>
                </c:pt>
                <c:pt idx="7">
                  <c:v>1.15E-2</c:v>
                </c:pt>
                <c:pt idx="8">
                  <c:v>1.2E-2</c:v>
                </c:pt>
                <c:pt idx="9">
                  <c:v>9.5999999999999992E-3</c:v>
                </c:pt>
                <c:pt idx="10">
                  <c:v>2.1600000000000001E-2</c:v>
                </c:pt>
                <c:pt idx="11">
                  <c:v>7.9000000000000008E-3</c:v>
                </c:pt>
                <c:pt idx="12">
                  <c:v>3.32E-2</c:v>
                </c:pt>
                <c:pt idx="13">
                  <c:v>2.9399999999999999E-2</c:v>
                </c:pt>
                <c:pt idx="14">
                  <c:v>2.8500000000000001E-2</c:v>
                </c:pt>
                <c:pt idx="15">
                  <c:v>2.63E-2</c:v>
                </c:pt>
                <c:pt idx="16">
                  <c:v>1.47E-2</c:v>
                </c:pt>
                <c:pt idx="17">
                  <c:v>1.9800000000000002E-2</c:v>
                </c:pt>
                <c:pt idx="18">
                  <c:v>1.89E-2</c:v>
                </c:pt>
                <c:pt idx="19">
                  <c:v>1.6199999999999999E-2</c:v>
                </c:pt>
                <c:pt idx="20">
                  <c:v>1.6199999999999999E-2</c:v>
                </c:pt>
                <c:pt idx="21">
                  <c:v>1.9800000000000002E-2</c:v>
                </c:pt>
                <c:pt idx="22">
                  <c:v>1.77E-2</c:v>
                </c:pt>
                <c:pt idx="23">
                  <c:v>1.9E-3</c:v>
                </c:pt>
                <c:pt idx="24">
                  <c:v>4.1999999999999997E-3</c:v>
                </c:pt>
                <c:pt idx="25">
                  <c:v>4.4000000000000003E-3</c:v>
                </c:pt>
                <c:pt idx="26">
                  <c:v>0</c:v>
                </c:pt>
                <c:pt idx="27">
                  <c:v>2E-3</c:v>
                </c:pt>
                <c:pt idx="28">
                  <c:v>3.8999999999999998E-3</c:v>
                </c:pt>
                <c:pt idx="29">
                  <c:v>1.9E-3</c:v>
                </c:pt>
                <c:pt idx="30">
                  <c:v>3.0999999999999999E-3</c:v>
                </c:pt>
                <c:pt idx="31">
                  <c:v>1.6000000000000001E-3</c:v>
                </c:pt>
                <c:pt idx="32">
                  <c:v>2.5000000000000001E-3</c:v>
                </c:pt>
                <c:pt idx="33">
                  <c:v>3.5000000000000001E-3</c:v>
                </c:pt>
                <c:pt idx="34">
                  <c:v>1.29E-2</c:v>
                </c:pt>
                <c:pt idx="35">
                  <c:v>1.52E-2</c:v>
                </c:pt>
                <c:pt idx="36">
                  <c:v>1.4E-2</c:v>
                </c:pt>
                <c:pt idx="37">
                  <c:v>1.4800000000000001E-2</c:v>
                </c:pt>
                <c:pt idx="38">
                  <c:v>1.4800000000000001E-2</c:v>
                </c:pt>
                <c:pt idx="39">
                  <c:v>1.35E-2</c:v>
                </c:pt>
                <c:pt idx="40">
                  <c:v>1.2699999999999999E-2</c:v>
                </c:pt>
                <c:pt idx="41">
                  <c:v>1.24E-2</c:v>
                </c:pt>
                <c:pt idx="42">
                  <c:v>1.5299999999999999E-2</c:v>
                </c:pt>
              </c:numCache>
            </c:numRef>
          </c:yVal>
        </c:ser>
        <c:axId val="139422336"/>
        <c:axId val="139776384"/>
      </c:scatterChart>
      <c:valAx>
        <c:axId val="139422336"/>
        <c:scaling>
          <c:orientation val="minMax"/>
        </c:scaling>
        <c:axPos val="b"/>
        <c:title>
          <c:tx>
            <c:rich>
              <a:bodyPr/>
              <a:lstStyle/>
              <a:p>
                <a:pPr>
                  <a:defRPr/>
                </a:pPr>
                <a:r>
                  <a:rPr lang="en-US"/>
                  <a:t>Fill Number</a:t>
                </a:r>
              </a:p>
            </c:rich>
          </c:tx>
          <c:layout/>
        </c:title>
        <c:numFmt formatCode="General" sourceLinked="1"/>
        <c:tickLblPos val="nextTo"/>
        <c:crossAx val="139776384"/>
        <c:crosses val="autoZero"/>
        <c:crossBetween val="midCat"/>
      </c:valAx>
      <c:valAx>
        <c:axId val="139776384"/>
        <c:scaling>
          <c:orientation val="minMax"/>
        </c:scaling>
        <c:axPos val="l"/>
        <c:majorGridlines/>
        <c:title>
          <c:tx>
            <c:rich>
              <a:bodyPr rot="-5400000" vert="horz"/>
              <a:lstStyle/>
              <a:p>
                <a:pPr>
                  <a:defRPr/>
                </a:pPr>
                <a:r>
                  <a:rPr lang="en-US"/>
                  <a:t>Imperfection Res.</a:t>
                </a:r>
                <a:r>
                  <a:rPr lang="en-US" baseline="0"/>
                  <a:t> </a:t>
                </a:r>
                <a:r>
                  <a:rPr lang="en-US"/>
                  <a:t> Strength</a:t>
                </a:r>
              </a:p>
            </c:rich>
          </c:tx>
          <c:layout/>
        </c:title>
        <c:numFmt formatCode="General" sourceLinked="1"/>
        <c:tickLblPos val="nextTo"/>
        <c:crossAx val="139422336"/>
        <c:crosses val="autoZero"/>
        <c:crossBetween val="midCat"/>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E4D0-09B2-4A72-8860-BE224BBBD080}" type="datetimeFigureOut">
              <a:rPr lang="en-US" smtClean="0"/>
              <a:t>7/23/2012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5D0EFB-2E9E-4CD9-94F6-10A9DA2BB6E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5D0EFB-2E9E-4CD9-94F6-10A9DA2BB6EB}"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A94901-A123-4FE4-A4FF-2567702FC3ED}"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94901-A123-4FE4-A4FF-2567702FC3ED}"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94901-A123-4FE4-A4FF-2567702FC3ED}"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94901-A123-4FE4-A4FF-2567702FC3ED}"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A94901-A123-4FE4-A4FF-2567702FC3ED}" type="datetimeFigureOut">
              <a:rPr lang="en-US" smtClean="0"/>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A94901-A123-4FE4-A4FF-2567702FC3ED}" type="datetimeFigureOut">
              <a:rPr lang="en-US" smtClean="0"/>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A94901-A123-4FE4-A4FF-2567702FC3ED}" type="datetimeFigureOut">
              <a:rPr lang="en-US" smtClean="0"/>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A94901-A123-4FE4-A4FF-2567702FC3ED}" type="datetimeFigureOut">
              <a:rPr lang="en-US" smtClean="0"/>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A94901-A123-4FE4-A4FF-2567702FC3ED}" type="datetimeFigureOut">
              <a:rPr lang="en-US" smtClean="0"/>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94901-A123-4FE4-A4FF-2567702FC3ED}" type="datetimeFigureOut">
              <a:rPr lang="en-US" smtClean="0"/>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A94901-A123-4FE4-A4FF-2567702FC3ED}" type="datetimeFigureOut">
              <a:rPr lang="en-US" smtClean="0"/>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22F42-172F-4287-87C5-972ED04D5E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94901-A123-4FE4-A4FF-2567702FC3ED}" type="datetimeFigureOut">
              <a:rPr lang="en-US" smtClean="0"/>
              <a:t>7/23/2012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22F42-172F-4287-87C5-972ED04D5E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file:///\\.host\Shared%20Folders\My%20Documents\POLDATA\w1w2_expand_2ndv.xmcd\Selection%2075%20471%20486%2051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file:///\\.host\Shared%20Folders\My%20Documents\POLDATA\LP2_lifetimeMax.xmcd\Selection%20775%20945%201363%201442"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file:///\\.host\Shared%20Folders\My%20Documents\POLDATA\LP2_lifetimeMax.xmcd\Selection%202285%201355%202873%201876" TargetMode="External"/><Relationship Id="rId4" Type="http://schemas.openxmlformats.org/officeDocument/2006/relationships/oleObject" Target="file:///\\.host\Shared%20Folders\My%20Documents\POLDATA\LP2_lifetimeMax.xmcd\Selection%2035%20775%20623%20127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 for Run 13: Polarized Protons </a:t>
            </a:r>
            <a:endParaRPr lang="en-US" dirty="0"/>
          </a:p>
        </p:txBody>
      </p:sp>
      <p:sp>
        <p:nvSpPr>
          <p:cNvPr id="3" name="Subtitle 2"/>
          <p:cNvSpPr>
            <a:spLocks noGrp="1"/>
          </p:cNvSpPr>
          <p:nvPr>
            <p:ph type="subTitle" idx="1"/>
          </p:nvPr>
        </p:nvSpPr>
        <p:spPr/>
        <p:txBody>
          <a:bodyPr/>
          <a:lstStyle/>
          <a:p>
            <a:r>
              <a:rPr lang="en-US" dirty="0" smtClean="0"/>
              <a:t>V. </a:t>
            </a:r>
            <a:r>
              <a:rPr lang="en-US" dirty="0" err="1" smtClean="0"/>
              <a:t>Ranjbar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Can we understand Polarization loss by considering a simple model </a:t>
            </a:r>
            <a:endParaRPr lang="en-US" dirty="0"/>
          </a:p>
        </p:txBody>
      </p:sp>
      <p:graphicFrame>
        <p:nvGraphicFramePr>
          <p:cNvPr id="2051" name="Object 3"/>
          <p:cNvGraphicFramePr>
            <a:graphicFrameLocks noChangeAspect="1"/>
          </p:cNvGraphicFramePr>
          <p:nvPr/>
        </p:nvGraphicFramePr>
        <p:xfrm>
          <a:off x="914400" y="3505200"/>
          <a:ext cx="6553200" cy="878722"/>
        </p:xfrm>
        <a:graphic>
          <a:graphicData uri="http://schemas.openxmlformats.org/presentationml/2006/ole">
            <p:oleObj spid="_x0000_s2051" name="Mathcad" r:id="rId4" imgW="3132000" imgH="350640" progId="Mathcad">
              <p:link updateAutomatic="1"/>
            </p:oleObj>
          </a:graphicData>
        </a:graphic>
      </p:graphicFrame>
      <p:sp>
        <p:nvSpPr>
          <p:cNvPr id="5" name="TextBox 4"/>
          <p:cNvSpPr txBox="1"/>
          <p:nvPr/>
        </p:nvSpPr>
        <p:spPr>
          <a:xfrm>
            <a:off x="381000" y="4572000"/>
            <a:ext cx="7191777" cy="1200329"/>
          </a:xfrm>
          <a:prstGeom prst="rect">
            <a:avLst/>
          </a:prstGeom>
          <a:noFill/>
        </p:spPr>
        <p:txBody>
          <a:bodyPr wrap="square" rtlCol="0">
            <a:spAutoFit/>
          </a:bodyPr>
          <a:lstStyle/>
          <a:p>
            <a:r>
              <a:rPr lang="en-US" dirty="0" smtClean="0"/>
              <a:t>In this model we assume an underlying Imperfection resonance </a:t>
            </a:r>
            <a:r>
              <a:rPr lang="en-US" dirty="0" smtClean="0">
                <a:sym typeface="Mathematica1"/>
              </a:rPr>
              <a:t></a:t>
            </a:r>
            <a:r>
              <a:rPr lang="en-US" baseline="-25000" dirty="0" smtClean="0">
                <a:sym typeface="Mathematica1"/>
              </a:rPr>
              <a:t>01</a:t>
            </a:r>
            <a:r>
              <a:rPr lang="en-US" dirty="0" smtClean="0">
                <a:sym typeface="Mathematica1"/>
              </a:rPr>
              <a:t> and </a:t>
            </a:r>
            <a:r>
              <a:rPr lang="en-US" dirty="0" smtClean="0">
                <a:sym typeface="Mathematica1"/>
              </a:rPr>
              <a:t></a:t>
            </a:r>
            <a:r>
              <a:rPr lang="en-US" baseline="-25000" dirty="0" smtClean="0">
                <a:sym typeface="Mathematica1"/>
              </a:rPr>
              <a:t>02</a:t>
            </a:r>
            <a:r>
              <a:rPr lang="en-US" dirty="0" smtClean="0">
                <a:sym typeface="Mathematica1"/>
              </a:rPr>
              <a:t> </a:t>
            </a:r>
            <a:r>
              <a:rPr lang="en-US" baseline="-25000" dirty="0" smtClean="0">
                <a:sym typeface="Mathematica1"/>
              </a:rPr>
              <a:t> </a:t>
            </a:r>
            <a:r>
              <a:rPr lang="en-US" dirty="0" smtClean="0">
                <a:sym typeface="Mathematica1"/>
              </a:rPr>
              <a:t> </a:t>
            </a:r>
          </a:p>
          <a:p>
            <a:r>
              <a:rPr lang="en-US" dirty="0" smtClean="0">
                <a:sym typeface="Mathematica1"/>
              </a:rPr>
              <a:t>an Imperfection from the snakes </a:t>
            </a:r>
            <a:r>
              <a:rPr lang="en-US" baseline="-25000" dirty="0" smtClean="0">
                <a:sym typeface="Mathematica1"/>
              </a:rPr>
              <a:t>s  </a:t>
            </a:r>
            <a:r>
              <a:rPr lang="en-US" dirty="0" smtClean="0">
                <a:sym typeface="Mathematica1"/>
              </a:rPr>
              <a:t>and differential Imperfection resonance caused by ramp to ramp orbit fluctuations.  So we should capture both the</a:t>
            </a:r>
          </a:p>
          <a:p>
            <a:r>
              <a:rPr lang="en-US" dirty="0" smtClean="0">
                <a:sym typeface="Mathematica1"/>
              </a:rPr>
              <a:t>Orbit and some of the snake effects.</a:t>
            </a:r>
          </a:p>
        </p:txBody>
      </p:sp>
      <p:sp>
        <p:nvSpPr>
          <p:cNvPr id="6" name="Rectangle 5"/>
          <p:cNvSpPr/>
          <p:nvPr/>
        </p:nvSpPr>
        <p:spPr>
          <a:xfrm>
            <a:off x="228600" y="1676400"/>
            <a:ext cx="8382000" cy="1200329"/>
          </a:xfrm>
          <a:prstGeom prst="rect">
            <a:avLst/>
          </a:prstGeom>
        </p:spPr>
        <p:txBody>
          <a:bodyPr wrap="square">
            <a:spAutoFit/>
          </a:bodyPr>
          <a:lstStyle/>
          <a:p>
            <a:r>
              <a:rPr lang="en-US" dirty="0" smtClean="0"/>
              <a:t>Tracking results indicate our threshold for losses across the last</a:t>
            </a:r>
          </a:p>
          <a:p>
            <a:r>
              <a:rPr lang="en-US" dirty="0" smtClean="0"/>
              <a:t>Two strong intrinsic resonances are at 0.12.  We see variability in the orbit at these</a:t>
            </a:r>
          </a:p>
          <a:p>
            <a:r>
              <a:rPr lang="en-US" dirty="0" smtClean="0"/>
              <a:t>Resonances crossings which indicate a maximum of 0.05 imperfection resonance swing  this is consistent with an underlying  Imperfection resonance strength of  ~ 0.1 </a:t>
            </a:r>
            <a:endParaRPr lang="en-US" dirty="0"/>
          </a:p>
        </p:txBody>
      </p:sp>
      <p:sp>
        <p:nvSpPr>
          <p:cNvPr id="7" name="TextBox 6"/>
          <p:cNvSpPr txBox="1"/>
          <p:nvPr/>
        </p:nvSpPr>
        <p:spPr>
          <a:xfrm>
            <a:off x="228600" y="3124200"/>
            <a:ext cx="3018840" cy="369332"/>
          </a:xfrm>
          <a:prstGeom prst="rect">
            <a:avLst/>
          </a:prstGeom>
          <a:noFill/>
        </p:spPr>
        <p:txBody>
          <a:bodyPr wrap="none" rtlCol="0">
            <a:spAutoFit/>
          </a:bodyPr>
          <a:lstStyle/>
          <a:p>
            <a:r>
              <a:rPr lang="en-US" b="1" dirty="0" smtClean="0"/>
              <a:t>So can we fit a simple model?</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Model Fit</a:t>
            </a:r>
            <a:endParaRPr lang="en-US" dirty="0"/>
          </a:p>
        </p:txBody>
      </p:sp>
      <p:sp>
        <p:nvSpPr>
          <p:cNvPr id="4" name="TextBox 3"/>
          <p:cNvSpPr txBox="1"/>
          <p:nvPr/>
        </p:nvSpPr>
        <p:spPr>
          <a:xfrm>
            <a:off x="4495800" y="1447800"/>
            <a:ext cx="4343400" cy="923330"/>
          </a:xfrm>
          <a:prstGeom prst="rect">
            <a:avLst/>
          </a:prstGeom>
          <a:noFill/>
        </p:spPr>
        <p:txBody>
          <a:bodyPr wrap="square" rtlCol="0">
            <a:spAutoFit/>
          </a:bodyPr>
          <a:lstStyle/>
          <a:p>
            <a:r>
              <a:rPr lang="en-US" dirty="0" smtClean="0"/>
              <a:t>Fitted </a:t>
            </a:r>
            <a:r>
              <a:rPr lang="en-US" dirty="0" smtClean="0">
                <a:sym typeface="Mathematica1"/>
              </a:rPr>
              <a:t></a:t>
            </a:r>
            <a:r>
              <a:rPr lang="en-US" baseline="-25000" dirty="0" smtClean="0">
                <a:sym typeface="Mathematica1"/>
              </a:rPr>
              <a:t>01</a:t>
            </a:r>
            <a:r>
              <a:rPr lang="en-US" dirty="0" smtClean="0"/>
              <a:t> for 381  and 423  Imperfection Resonance = 0.08  and 0.07 </a:t>
            </a:r>
          </a:p>
          <a:p>
            <a:r>
              <a:rPr lang="en-US" dirty="0" smtClean="0"/>
              <a:t>Chi2 = 0.4  </a:t>
            </a:r>
            <a:endParaRPr lang="en-US" dirty="0"/>
          </a:p>
        </p:txBody>
      </p:sp>
      <p:pic>
        <p:nvPicPr>
          <p:cNvPr id="6" name="Picture 5" descr="BlueFit.jpg"/>
          <p:cNvPicPr>
            <a:picLocks noChangeAspect="1"/>
          </p:cNvPicPr>
          <p:nvPr/>
        </p:nvPicPr>
        <p:blipFill>
          <a:blip r:embed="rId3" cstate="print"/>
          <a:stretch>
            <a:fillRect/>
          </a:stretch>
        </p:blipFill>
        <p:spPr>
          <a:xfrm>
            <a:off x="0" y="1295400"/>
            <a:ext cx="4572000" cy="2992503"/>
          </a:xfrm>
          <a:prstGeom prst="rect">
            <a:avLst/>
          </a:prstGeom>
        </p:spPr>
      </p:pic>
      <p:pic>
        <p:nvPicPr>
          <p:cNvPr id="8" name="Picture 7" descr="Blue_predict.jpg"/>
          <p:cNvPicPr>
            <a:picLocks noChangeAspect="1"/>
          </p:cNvPicPr>
          <p:nvPr/>
        </p:nvPicPr>
        <p:blipFill>
          <a:blip r:embed="rId4" cstate="print"/>
          <a:stretch>
            <a:fillRect/>
          </a:stretch>
        </p:blipFill>
        <p:spPr>
          <a:xfrm>
            <a:off x="4391487" y="3581400"/>
            <a:ext cx="4752513" cy="2682240"/>
          </a:xfrm>
          <a:prstGeom prst="rect">
            <a:avLst/>
          </a:prstGeom>
        </p:spPr>
      </p:pic>
      <p:sp>
        <p:nvSpPr>
          <p:cNvPr id="9" name="TextBox 8"/>
          <p:cNvSpPr txBox="1"/>
          <p:nvPr/>
        </p:nvSpPr>
        <p:spPr>
          <a:xfrm>
            <a:off x="838200" y="5105400"/>
            <a:ext cx="3560655" cy="646331"/>
          </a:xfrm>
          <a:prstGeom prst="rect">
            <a:avLst/>
          </a:prstGeom>
          <a:noFill/>
        </p:spPr>
        <p:txBody>
          <a:bodyPr wrap="none" rtlCol="0">
            <a:spAutoFit/>
          </a:bodyPr>
          <a:lstStyle/>
          <a:p>
            <a:r>
              <a:rPr lang="en-US" dirty="0" smtClean="0"/>
              <a:t>Prediction based on 15 points yields</a:t>
            </a:r>
          </a:p>
          <a:p>
            <a:r>
              <a:rPr lang="en-US" dirty="0" smtClean="0"/>
              <a:t>Chi2 = 0.4</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Model fit</a:t>
            </a:r>
            <a:endParaRPr lang="en-US" dirty="0"/>
          </a:p>
        </p:txBody>
      </p:sp>
      <p:sp>
        <p:nvSpPr>
          <p:cNvPr id="4" name="TextBox 3"/>
          <p:cNvSpPr txBox="1"/>
          <p:nvPr/>
        </p:nvSpPr>
        <p:spPr>
          <a:xfrm>
            <a:off x="4572000" y="1676400"/>
            <a:ext cx="4572000" cy="923330"/>
          </a:xfrm>
          <a:prstGeom prst="rect">
            <a:avLst/>
          </a:prstGeom>
          <a:noFill/>
        </p:spPr>
        <p:txBody>
          <a:bodyPr wrap="square" rtlCol="0">
            <a:spAutoFit/>
          </a:bodyPr>
          <a:lstStyle/>
          <a:p>
            <a:r>
              <a:rPr lang="en-US" dirty="0" smtClean="0"/>
              <a:t>For underlying 381  and 423 Imperfection Resonance  fit gives 0.1 and 0.08 respectively</a:t>
            </a:r>
          </a:p>
          <a:p>
            <a:r>
              <a:rPr lang="en-US" dirty="0" smtClean="0"/>
              <a:t>Chi2 = 0.17</a:t>
            </a:r>
            <a:endParaRPr lang="en-US" dirty="0"/>
          </a:p>
        </p:txBody>
      </p:sp>
      <p:pic>
        <p:nvPicPr>
          <p:cNvPr id="6" name="Picture 5" descr="YellowFit.jpg"/>
          <p:cNvPicPr>
            <a:picLocks noChangeAspect="1"/>
          </p:cNvPicPr>
          <p:nvPr/>
        </p:nvPicPr>
        <p:blipFill>
          <a:blip r:embed="rId3" cstate="print"/>
          <a:stretch>
            <a:fillRect/>
          </a:stretch>
        </p:blipFill>
        <p:spPr>
          <a:xfrm>
            <a:off x="0" y="1371600"/>
            <a:ext cx="4343400" cy="2743200"/>
          </a:xfrm>
          <a:prstGeom prst="rect">
            <a:avLst/>
          </a:prstGeom>
        </p:spPr>
      </p:pic>
      <p:pic>
        <p:nvPicPr>
          <p:cNvPr id="7" name="Picture 6" descr="YellowPredict.jpg"/>
          <p:cNvPicPr>
            <a:picLocks noChangeAspect="1"/>
          </p:cNvPicPr>
          <p:nvPr/>
        </p:nvPicPr>
        <p:blipFill>
          <a:blip r:embed="rId4" cstate="print"/>
          <a:stretch>
            <a:fillRect/>
          </a:stretch>
        </p:blipFill>
        <p:spPr>
          <a:xfrm>
            <a:off x="4114800" y="3505200"/>
            <a:ext cx="4648200" cy="3139440"/>
          </a:xfrm>
          <a:prstGeom prst="rect">
            <a:avLst/>
          </a:prstGeom>
        </p:spPr>
      </p:pic>
      <p:sp>
        <p:nvSpPr>
          <p:cNvPr id="8" name="TextBox 7"/>
          <p:cNvSpPr txBox="1"/>
          <p:nvPr/>
        </p:nvSpPr>
        <p:spPr>
          <a:xfrm>
            <a:off x="762000" y="5029200"/>
            <a:ext cx="3298019" cy="369332"/>
          </a:xfrm>
          <a:prstGeom prst="rect">
            <a:avLst/>
          </a:prstGeom>
          <a:noFill/>
        </p:spPr>
        <p:txBody>
          <a:bodyPr wrap="none" rtlCol="0">
            <a:spAutoFit/>
          </a:bodyPr>
          <a:lstStyle/>
          <a:p>
            <a:r>
              <a:rPr lang="en-US" dirty="0" smtClean="0"/>
              <a:t>Chi2 fit for Predicted points is 0.5</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4419600" y="3124200"/>
            <a:ext cx="4724400" cy="3543300"/>
          </a:xfrm>
          <a:prstGeom prst="rect">
            <a:avLst/>
          </a:prstGeom>
          <a:noFill/>
          <a:ln w="9525">
            <a:noFill/>
            <a:round/>
            <a:headEnd/>
            <a:tailEnd/>
          </a:ln>
          <a:effectLst/>
        </p:spPr>
      </p:pic>
      <p:sp>
        <p:nvSpPr>
          <p:cNvPr id="2" name="Title 1"/>
          <p:cNvSpPr>
            <a:spLocks noGrp="1"/>
          </p:cNvSpPr>
          <p:nvPr>
            <p:ph type="title"/>
          </p:nvPr>
        </p:nvSpPr>
        <p:spPr/>
        <p:txBody>
          <a:bodyPr>
            <a:normAutofit fontScale="90000"/>
          </a:bodyPr>
          <a:lstStyle/>
          <a:p>
            <a:r>
              <a:rPr lang="en-US" dirty="0" smtClean="0"/>
              <a:t>Controlled RHIC Polarization Calibration</a:t>
            </a:r>
            <a:endParaRPr lang="en-US" dirty="0"/>
          </a:p>
        </p:txBody>
      </p:sp>
      <p:sp>
        <p:nvSpPr>
          <p:cNvPr id="3" name="TextBox 2"/>
          <p:cNvSpPr txBox="1"/>
          <p:nvPr/>
        </p:nvSpPr>
        <p:spPr>
          <a:xfrm>
            <a:off x="228600" y="1524000"/>
            <a:ext cx="8071505" cy="1754326"/>
          </a:xfrm>
          <a:prstGeom prst="rect">
            <a:avLst/>
          </a:prstGeom>
          <a:noFill/>
        </p:spPr>
        <p:txBody>
          <a:bodyPr wrap="none" rtlCol="0">
            <a:spAutoFit/>
          </a:bodyPr>
          <a:lstStyle/>
          <a:p>
            <a:r>
              <a:rPr lang="en-US" dirty="0" smtClean="0"/>
              <a:t>Model of course is not quite perfect but it tells us that our system responses to</a:t>
            </a:r>
          </a:p>
          <a:p>
            <a:r>
              <a:rPr lang="en-US" dirty="0" smtClean="0"/>
              <a:t>the strength of these imperfection resonances which is consistent with our </a:t>
            </a:r>
          </a:p>
          <a:p>
            <a:r>
              <a:rPr lang="en-US" dirty="0"/>
              <a:t>t</a:t>
            </a:r>
            <a:r>
              <a:rPr lang="en-US" dirty="0" smtClean="0"/>
              <a:t>heoretical understanding.  A more deliberate calibration of the model using</a:t>
            </a:r>
          </a:p>
          <a:p>
            <a:r>
              <a:rPr lang="en-US" dirty="0"/>
              <a:t>d</a:t>
            </a:r>
            <a:r>
              <a:rPr lang="en-US" dirty="0" smtClean="0"/>
              <a:t>efined orbit distortions  and snake de-tuning  we believe will improve its predictive</a:t>
            </a:r>
          </a:p>
          <a:p>
            <a:r>
              <a:rPr lang="en-US" dirty="0"/>
              <a:t>c</a:t>
            </a:r>
            <a:r>
              <a:rPr lang="en-US" dirty="0" smtClean="0"/>
              <a:t>apacity so that we can better tune on polarization transmission efficiency.</a:t>
            </a:r>
          </a:p>
          <a:p>
            <a:r>
              <a:rPr lang="en-US" dirty="0" smtClean="0"/>
              <a:t>too reduce Imperfection resonance fluctuation</a:t>
            </a:r>
          </a:p>
        </p:txBody>
      </p:sp>
      <p:sp>
        <p:nvSpPr>
          <p:cNvPr id="5" name="Rectangle 4"/>
          <p:cNvSpPr/>
          <p:nvPr/>
        </p:nvSpPr>
        <p:spPr>
          <a:xfrm>
            <a:off x="152400" y="3733800"/>
            <a:ext cx="4572000" cy="2308324"/>
          </a:xfrm>
          <a:prstGeom prst="rect">
            <a:avLst/>
          </a:prstGeom>
        </p:spPr>
        <p:txBody>
          <a:bodyPr wrap="square">
            <a:spAutoFit/>
          </a:bodyPr>
          <a:lstStyle/>
          <a:p>
            <a:endParaRPr lang="en-US" dirty="0" smtClean="0"/>
          </a:p>
          <a:p>
            <a:pPr>
              <a:buFont typeface="Arial" pitchFamily="34" charset="0"/>
              <a:buChar char="•"/>
            </a:pPr>
            <a:r>
              <a:rPr lang="en-US" dirty="0" smtClean="0"/>
              <a:t>  Similar to ORM approach:  apply controlled Imperfection resonance bumps during</a:t>
            </a:r>
          </a:p>
          <a:p>
            <a:r>
              <a:rPr lang="en-US" dirty="0" smtClean="0"/>
              <a:t>the first several stores  these should effect Polarization &lt; 20% level. </a:t>
            </a:r>
          </a:p>
          <a:p>
            <a:pPr>
              <a:buFont typeface="Arial" pitchFamily="34" charset="0"/>
              <a:buChar char="•"/>
            </a:pPr>
            <a:r>
              <a:rPr lang="en-US" dirty="0"/>
              <a:t> </a:t>
            </a:r>
            <a:r>
              <a:rPr lang="en-US" dirty="0" smtClean="0"/>
              <a:t>Demonstrated during APEX 12</a:t>
            </a:r>
            <a:endParaRPr lang="en-US" dirty="0" smtClean="0"/>
          </a:p>
          <a:p>
            <a:pPr>
              <a:buFont typeface="Arial" pitchFamily="34" charset="0"/>
              <a:buChar char="•"/>
            </a:pPr>
            <a:r>
              <a:rPr lang="en-US" dirty="0" smtClean="0"/>
              <a:t>  We also should  bump snake currents in a controlled manner. </a:t>
            </a:r>
          </a:p>
        </p:txBody>
      </p:sp>
      <p:sp>
        <p:nvSpPr>
          <p:cNvPr id="6" name="TextBox 5"/>
          <p:cNvSpPr txBox="1"/>
          <p:nvPr/>
        </p:nvSpPr>
        <p:spPr>
          <a:xfrm>
            <a:off x="5638800" y="2971800"/>
            <a:ext cx="2400978" cy="369332"/>
          </a:xfrm>
          <a:prstGeom prst="rect">
            <a:avLst/>
          </a:prstGeom>
          <a:noFill/>
        </p:spPr>
        <p:txBody>
          <a:bodyPr wrap="none" rtlCol="0">
            <a:spAutoFit/>
          </a:bodyPr>
          <a:lstStyle/>
          <a:p>
            <a:r>
              <a:rPr lang="en-US" b="1" dirty="0" smtClean="0"/>
              <a:t>IMPERFECTION BUMPS</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Polarization Lifetime </a:t>
            </a:r>
            <a:endParaRPr lang="en-US" dirty="0"/>
          </a:p>
        </p:txBody>
      </p:sp>
      <p:sp>
        <p:nvSpPr>
          <p:cNvPr id="3" name="TextBox 2"/>
          <p:cNvSpPr txBox="1"/>
          <p:nvPr/>
        </p:nvSpPr>
        <p:spPr>
          <a:xfrm>
            <a:off x="304800" y="1371600"/>
            <a:ext cx="8343503" cy="1477328"/>
          </a:xfrm>
          <a:prstGeom prst="rect">
            <a:avLst/>
          </a:prstGeom>
          <a:noFill/>
        </p:spPr>
        <p:txBody>
          <a:bodyPr wrap="square" rtlCol="0">
            <a:spAutoFit/>
          </a:bodyPr>
          <a:lstStyle/>
          <a:p>
            <a:r>
              <a:rPr lang="en-US" dirty="0" smtClean="0"/>
              <a:t>Based on analysis done by Mei and others the driver of our lifetime is due to </a:t>
            </a:r>
          </a:p>
          <a:p>
            <a:r>
              <a:rPr lang="en-US" dirty="0"/>
              <a:t>c</a:t>
            </a:r>
            <a:r>
              <a:rPr lang="en-US" dirty="0" smtClean="0"/>
              <a:t>ollision induced </a:t>
            </a:r>
            <a:r>
              <a:rPr lang="en-US" dirty="0" err="1" smtClean="0"/>
              <a:t>betatron</a:t>
            </a:r>
            <a:r>
              <a:rPr lang="en-US" dirty="0" smtClean="0"/>
              <a:t> tune spread.  Higher intensity will no-doubt make this</a:t>
            </a:r>
          </a:p>
          <a:p>
            <a:r>
              <a:rPr lang="en-US" dirty="0"/>
              <a:t>w</a:t>
            </a:r>
            <a:r>
              <a:rPr lang="en-US" dirty="0" smtClean="0"/>
              <a:t>orse.  There appears to be fluctuation driven by </a:t>
            </a:r>
            <a:r>
              <a:rPr lang="en-US" dirty="0" err="1" smtClean="0"/>
              <a:t>emittance</a:t>
            </a:r>
            <a:r>
              <a:rPr lang="en-US" dirty="0"/>
              <a:t> </a:t>
            </a:r>
            <a:r>
              <a:rPr lang="en-US" dirty="0" smtClean="0"/>
              <a:t>size and Snake detuning.</a:t>
            </a:r>
          </a:p>
          <a:p>
            <a:r>
              <a:rPr lang="en-US" dirty="0" smtClean="0"/>
              <a:t>We have yet to analyze the orbit data at store for any correlations but we do not expect</a:t>
            </a:r>
          </a:p>
          <a:p>
            <a:r>
              <a:rPr lang="en-US" dirty="0" smtClean="0"/>
              <a:t> to see anything significant. </a:t>
            </a:r>
          </a:p>
        </p:txBody>
      </p:sp>
      <p:sp>
        <p:nvSpPr>
          <p:cNvPr id="7" name="TextBox 6"/>
          <p:cNvSpPr txBox="1"/>
          <p:nvPr/>
        </p:nvSpPr>
        <p:spPr>
          <a:xfrm>
            <a:off x="5029200" y="6324600"/>
            <a:ext cx="1833900" cy="369332"/>
          </a:xfrm>
          <a:prstGeom prst="rect">
            <a:avLst/>
          </a:prstGeom>
          <a:noFill/>
        </p:spPr>
        <p:txBody>
          <a:bodyPr wrap="none" rtlCol="0">
            <a:spAutoFit/>
          </a:bodyPr>
          <a:lstStyle/>
          <a:p>
            <a:r>
              <a:rPr lang="en-US" dirty="0" smtClean="0"/>
              <a:t>Mei</a:t>
            </a:r>
            <a:r>
              <a:rPr lang="en-US" dirty="0"/>
              <a:t> </a:t>
            </a:r>
            <a:r>
              <a:rPr lang="en-US" dirty="0" err="1" smtClean="0"/>
              <a:t>Bai</a:t>
            </a:r>
            <a:r>
              <a:rPr lang="en-US" dirty="0" smtClean="0"/>
              <a:t>: Courtesy</a:t>
            </a:r>
            <a:endParaRPr lang="en-US" dirty="0"/>
          </a:p>
        </p:txBody>
      </p:sp>
      <p:pic>
        <p:nvPicPr>
          <p:cNvPr id="9" name="Picture 8"/>
          <p:cNvPicPr>
            <a:picLocks noChangeAspect="1"/>
          </p:cNvPicPr>
          <p:nvPr/>
        </p:nvPicPr>
        <p:blipFill>
          <a:blip r:embed="rId3" cstate="print"/>
          <a:stretch>
            <a:fillRect/>
          </a:stretch>
        </p:blipFill>
        <p:spPr>
          <a:xfrm>
            <a:off x="317500" y="2895600"/>
            <a:ext cx="8445500" cy="3962400"/>
          </a:xfrm>
          <a:prstGeom prst="rect">
            <a:avLst/>
          </a:prstGeom>
        </p:spPr>
      </p:pic>
      <p:sp>
        <p:nvSpPr>
          <p:cNvPr id="10" name="TextBox 9"/>
          <p:cNvSpPr txBox="1"/>
          <p:nvPr/>
        </p:nvSpPr>
        <p:spPr>
          <a:xfrm>
            <a:off x="6934200" y="5715000"/>
            <a:ext cx="1833900" cy="369332"/>
          </a:xfrm>
          <a:prstGeom prst="rect">
            <a:avLst/>
          </a:prstGeom>
          <a:noFill/>
        </p:spPr>
        <p:txBody>
          <a:bodyPr wrap="none" rtlCol="0">
            <a:spAutoFit/>
          </a:bodyPr>
          <a:lstStyle/>
          <a:p>
            <a:r>
              <a:rPr lang="en-US" dirty="0" smtClean="0"/>
              <a:t>Mei</a:t>
            </a:r>
            <a:r>
              <a:rPr lang="en-US" dirty="0"/>
              <a:t> </a:t>
            </a:r>
            <a:r>
              <a:rPr lang="en-US" dirty="0" err="1" smtClean="0"/>
              <a:t>Bai</a:t>
            </a:r>
            <a:r>
              <a:rPr lang="en-US" dirty="0" smtClean="0"/>
              <a:t>: Courtesy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Lifetime knobs</a:t>
            </a:r>
            <a:endParaRPr lang="en-US" dirty="0"/>
          </a:p>
        </p:txBody>
      </p:sp>
      <p:sp>
        <p:nvSpPr>
          <p:cNvPr id="3" name="Content Placeholder 2"/>
          <p:cNvSpPr>
            <a:spLocks noGrp="1"/>
          </p:cNvSpPr>
          <p:nvPr>
            <p:ph idx="1"/>
          </p:nvPr>
        </p:nvSpPr>
        <p:spPr>
          <a:xfrm>
            <a:off x="457200" y="1600200"/>
            <a:ext cx="4191000" cy="4495799"/>
          </a:xfrm>
        </p:spPr>
        <p:txBody>
          <a:bodyPr>
            <a:normAutofit lnSpcReduction="10000"/>
          </a:bodyPr>
          <a:lstStyle/>
          <a:p>
            <a:r>
              <a:rPr lang="en-US" dirty="0" smtClean="0"/>
              <a:t>Coupling:</a:t>
            </a:r>
          </a:p>
          <a:p>
            <a:pPr lvl="1"/>
            <a:r>
              <a:rPr lang="en-US" sz="2000" dirty="0" smtClean="0"/>
              <a:t>We are sitting awfully close to the 7/10 Snake resonance for the nominal horizontal</a:t>
            </a:r>
            <a:r>
              <a:rPr lang="en-US" sz="2000" dirty="0"/>
              <a:t> </a:t>
            </a:r>
            <a:r>
              <a:rPr lang="en-US" sz="2000" dirty="0" smtClean="0"/>
              <a:t>tune.</a:t>
            </a:r>
          </a:p>
          <a:p>
            <a:r>
              <a:rPr lang="en-US" dirty="0" smtClean="0"/>
              <a:t>Snake Current (too hard):</a:t>
            </a:r>
          </a:p>
          <a:p>
            <a:pPr lvl="1"/>
            <a:r>
              <a:rPr lang="en-US" sz="2000" dirty="0" smtClean="0"/>
              <a:t>There seems to be lifetime response in Yellow, blue undetermined </a:t>
            </a:r>
          </a:p>
          <a:p>
            <a:pPr lvl="1"/>
            <a:r>
              <a:rPr lang="en-US" sz="2000" dirty="0" smtClean="0"/>
              <a:t>Probably too expensive unless </a:t>
            </a:r>
            <a:r>
              <a:rPr lang="en-US" sz="2000" dirty="0" err="1" smtClean="0"/>
              <a:t>Polarimetry</a:t>
            </a:r>
            <a:r>
              <a:rPr lang="en-US" sz="2000" dirty="0" smtClean="0"/>
              <a:t> statistics improve significantly.</a:t>
            </a:r>
          </a:p>
          <a:p>
            <a:pPr lvl="1"/>
            <a:endParaRPr lang="en-US" sz="2000" dirty="0" smtClean="0"/>
          </a:p>
        </p:txBody>
      </p:sp>
      <p:grpSp>
        <p:nvGrpSpPr>
          <p:cNvPr id="4" name="Group 13"/>
          <p:cNvGrpSpPr/>
          <p:nvPr/>
        </p:nvGrpSpPr>
        <p:grpSpPr>
          <a:xfrm>
            <a:off x="4800600" y="1295400"/>
            <a:ext cx="4038600" cy="2362200"/>
            <a:chOff x="3468599" y="1158829"/>
            <a:chExt cx="5675401" cy="2831788"/>
          </a:xfrm>
        </p:grpSpPr>
        <p:pic>
          <p:nvPicPr>
            <p:cNvPr id="5" name="Picture 4"/>
            <p:cNvPicPr>
              <a:picLocks noChangeAspect="1"/>
            </p:cNvPicPr>
            <p:nvPr/>
          </p:nvPicPr>
          <p:blipFill>
            <a:blip r:embed="rId3" cstate="print"/>
            <a:stretch>
              <a:fillRect/>
            </a:stretch>
          </p:blipFill>
          <p:spPr>
            <a:xfrm>
              <a:off x="3468599" y="1158829"/>
              <a:ext cx="5675401" cy="2831788"/>
            </a:xfrm>
            <a:prstGeom prst="rect">
              <a:avLst/>
            </a:prstGeom>
          </p:spPr>
        </p:pic>
        <p:sp>
          <p:nvSpPr>
            <p:cNvPr id="6" name="TextBox 5"/>
            <p:cNvSpPr txBox="1"/>
            <p:nvPr/>
          </p:nvSpPr>
          <p:spPr>
            <a:xfrm>
              <a:off x="6623621" y="1384088"/>
              <a:ext cx="2520379" cy="303901"/>
            </a:xfrm>
            <a:prstGeom prst="rect">
              <a:avLst/>
            </a:prstGeom>
            <a:noFill/>
          </p:spPr>
          <p:txBody>
            <a:bodyPr wrap="square" rtlCol="0">
              <a:spAutoFit/>
            </a:bodyPr>
            <a:lstStyle/>
            <a:p>
              <a:r>
                <a:rPr lang="en-US" dirty="0" err="1" smtClean="0"/>
                <a:t>Qx</a:t>
              </a:r>
              <a:r>
                <a:rPr lang="en-US" dirty="0" smtClean="0"/>
                <a:t>=0.6932,Qy=0.6878</a:t>
              </a:r>
              <a:endParaRPr lang="en-US" dirty="0"/>
            </a:p>
          </p:txBody>
        </p:sp>
      </p:grpSp>
      <p:pic>
        <p:nvPicPr>
          <p:cNvPr id="7" name="Picture 6"/>
          <p:cNvPicPr>
            <a:picLocks noChangeAspect="1"/>
          </p:cNvPicPr>
          <p:nvPr/>
        </p:nvPicPr>
        <p:blipFill>
          <a:blip r:embed="rId4" cstate="print"/>
          <a:stretch>
            <a:fillRect/>
          </a:stretch>
        </p:blipFill>
        <p:spPr>
          <a:xfrm>
            <a:off x="4953000" y="4038600"/>
            <a:ext cx="3886200" cy="2658225"/>
          </a:xfrm>
          <a:prstGeom prst="rect">
            <a:avLst/>
          </a:prstGeom>
        </p:spPr>
      </p:pic>
      <p:sp>
        <p:nvSpPr>
          <p:cNvPr id="8" name="TextBox 7"/>
          <p:cNvSpPr txBox="1"/>
          <p:nvPr/>
        </p:nvSpPr>
        <p:spPr>
          <a:xfrm>
            <a:off x="5029200" y="6324600"/>
            <a:ext cx="1833900" cy="369332"/>
          </a:xfrm>
          <a:prstGeom prst="rect">
            <a:avLst/>
          </a:prstGeom>
          <a:noFill/>
        </p:spPr>
        <p:txBody>
          <a:bodyPr wrap="none" rtlCol="0">
            <a:spAutoFit/>
          </a:bodyPr>
          <a:lstStyle/>
          <a:p>
            <a:r>
              <a:rPr lang="en-US" dirty="0" smtClean="0"/>
              <a:t>Mei</a:t>
            </a:r>
            <a:r>
              <a:rPr lang="en-US" dirty="0"/>
              <a:t> </a:t>
            </a:r>
            <a:r>
              <a:rPr lang="en-US" dirty="0" err="1" smtClean="0"/>
              <a:t>Bai</a:t>
            </a:r>
            <a:r>
              <a:rPr lang="en-US" dirty="0" smtClean="0"/>
              <a:t>: Courtesy</a:t>
            </a:r>
            <a:endParaRPr lang="en-US" dirty="0"/>
          </a:p>
        </p:txBody>
      </p:sp>
      <p:sp>
        <p:nvSpPr>
          <p:cNvPr id="9" name="TextBox 8"/>
          <p:cNvSpPr txBox="1"/>
          <p:nvPr/>
        </p:nvSpPr>
        <p:spPr>
          <a:xfrm>
            <a:off x="5029200" y="3352800"/>
            <a:ext cx="1833900" cy="369332"/>
          </a:xfrm>
          <a:prstGeom prst="rect">
            <a:avLst/>
          </a:prstGeom>
          <a:noFill/>
        </p:spPr>
        <p:txBody>
          <a:bodyPr wrap="none" rtlCol="0">
            <a:spAutoFit/>
          </a:bodyPr>
          <a:lstStyle/>
          <a:p>
            <a:r>
              <a:rPr lang="en-US" dirty="0" smtClean="0"/>
              <a:t>Mei</a:t>
            </a:r>
            <a:r>
              <a:rPr lang="en-US" dirty="0"/>
              <a:t> </a:t>
            </a:r>
            <a:r>
              <a:rPr lang="en-US" dirty="0" err="1" smtClean="0"/>
              <a:t>Bai</a:t>
            </a:r>
            <a:r>
              <a:rPr lang="en-US" dirty="0" smtClean="0"/>
              <a:t>: Courtesy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AGS Planned Changes for Run 13</a:t>
            </a:r>
            <a:endParaRPr lang="en-US" dirty="0"/>
          </a:p>
        </p:txBody>
      </p:sp>
      <p:sp>
        <p:nvSpPr>
          <p:cNvPr id="3" name="Rectangle 2"/>
          <p:cNvSpPr/>
          <p:nvPr/>
        </p:nvSpPr>
        <p:spPr>
          <a:xfrm>
            <a:off x="457200" y="1524000"/>
            <a:ext cx="8305800" cy="3582519"/>
          </a:xfrm>
          <a:prstGeom prst="rect">
            <a:avLst/>
          </a:prstGeom>
        </p:spPr>
        <p:txBody>
          <a:bodyPr wrap="square">
            <a:spAutoFit/>
          </a:bodyPr>
          <a:lstStyle/>
          <a:p>
            <a:pPr>
              <a:lnSpc>
                <a:spcPct val="90000"/>
              </a:lnSpc>
              <a:buClr>
                <a:schemeClr val="tx1"/>
              </a:buClr>
              <a:buSzPct val="84000"/>
              <a:buFont typeface="Wingdings" pitchFamily="2" charset="2"/>
              <a:buChar char="§"/>
            </a:pPr>
            <a:r>
              <a:rPr lang="en-US" sz="2800" dirty="0" smtClean="0"/>
              <a:t> Move to </a:t>
            </a:r>
            <a:r>
              <a:rPr lang="en-US" sz="2800" dirty="0"/>
              <a:t> </a:t>
            </a:r>
            <a:r>
              <a:rPr lang="en-US" sz="2800" dirty="0" smtClean="0"/>
              <a:t>h=2 acceleration cycle.  To </a:t>
            </a:r>
            <a:r>
              <a:rPr lang="en-US" sz="2800" dirty="0" smtClean="0"/>
              <a:t>fill yellow with two bunches (same sign)  and blue, if experiments agree. (lower </a:t>
            </a:r>
            <a:r>
              <a:rPr lang="en-US" sz="2800" dirty="0" err="1" smtClean="0"/>
              <a:t>emittance</a:t>
            </a:r>
            <a:r>
              <a:rPr lang="en-US" sz="2800" dirty="0"/>
              <a:t> </a:t>
            </a:r>
            <a:r>
              <a:rPr lang="en-US" sz="2800" dirty="0" smtClean="0"/>
              <a:t>per bunch, lower Polarization loss and faster RHIC fills)</a:t>
            </a:r>
          </a:p>
          <a:p>
            <a:pPr>
              <a:lnSpc>
                <a:spcPct val="90000"/>
              </a:lnSpc>
              <a:buClr>
                <a:schemeClr val="tx1"/>
              </a:buClr>
              <a:buSzPct val="84000"/>
              <a:buFont typeface="Wingdings" pitchFamily="2" charset="2"/>
              <a:buChar char="§"/>
            </a:pPr>
            <a:r>
              <a:rPr lang="en-US" sz="2800" dirty="0"/>
              <a:t> </a:t>
            </a:r>
            <a:r>
              <a:rPr lang="en-US" sz="2800" dirty="0" smtClean="0"/>
              <a:t>Add RHIC type IPM into AGS</a:t>
            </a:r>
          </a:p>
          <a:p>
            <a:pPr>
              <a:lnSpc>
                <a:spcPct val="90000"/>
              </a:lnSpc>
              <a:buClr>
                <a:schemeClr val="tx1"/>
              </a:buClr>
              <a:buSzPct val="84000"/>
              <a:buFont typeface="Wingdings" pitchFamily="2" charset="2"/>
              <a:buChar char="§"/>
            </a:pPr>
            <a:r>
              <a:rPr lang="en-US" sz="2800" dirty="0" smtClean="0"/>
              <a:t>AGS jump quads shorter cycle: 4s. -&gt; 3s. This is to reduce RHIC filling time .</a:t>
            </a:r>
          </a:p>
          <a:p>
            <a:pPr>
              <a:lnSpc>
                <a:spcPct val="90000"/>
              </a:lnSpc>
              <a:buClr>
                <a:schemeClr val="tx1"/>
              </a:buClr>
              <a:buSzPct val="84000"/>
              <a:buFont typeface="Wingdings" pitchFamily="2" charset="2"/>
              <a:buChar char="§"/>
            </a:pPr>
            <a:r>
              <a:rPr lang="en-US" sz="2800" dirty="0" smtClean="0"/>
              <a:t>New C5 corrector for horizontal beta function measurement. </a:t>
            </a:r>
          </a:p>
        </p:txBody>
      </p:sp>
      <p:sp>
        <p:nvSpPr>
          <p:cNvPr id="4" name="TextBox 3"/>
          <p:cNvSpPr txBox="1"/>
          <p:nvPr/>
        </p:nvSpPr>
        <p:spPr>
          <a:xfrm>
            <a:off x="7162800" y="4800600"/>
            <a:ext cx="1926874" cy="369332"/>
          </a:xfrm>
          <a:prstGeom prst="rect">
            <a:avLst/>
          </a:prstGeom>
          <a:noFill/>
        </p:spPr>
        <p:txBody>
          <a:bodyPr wrap="none" rtlCol="0">
            <a:spAutoFit/>
          </a:bodyPr>
          <a:lstStyle/>
          <a:p>
            <a:r>
              <a:rPr lang="en-US" dirty="0" smtClean="0"/>
              <a:t>Courtesy H. Huang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AGS Development</a:t>
            </a:r>
            <a:endParaRPr lang="en-US" dirty="0"/>
          </a:p>
        </p:txBody>
      </p:sp>
      <p:sp>
        <p:nvSpPr>
          <p:cNvPr id="3" name="TextBox 2"/>
          <p:cNvSpPr txBox="1"/>
          <p:nvPr/>
        </p:nvSpPr>
        <p:spPr>
          <a:xfrm>
            <a:off x="228600" y="1066800"/>
            <a:ext cx="8610600" cy="5106013"/>
          </a:xfrm>
          <a:prstGeom prst="rect">
            <a:avLst/>
          </a:prstGeom>
          <a:noFill/>
        </p:spPr>
        <p:txBody>
          <a:bodyPr wrap="square" rtlCol="0">
            <a:spAutoFit/>
          </a:bodyPr>
          <a:lstStyle/>
          <a:p>
            <a:r>
              <a:rPr lang="en-US" dirty="0" smtClean="0"/>
              <a:t>The bulk of our polarization losses occur in the AGS ramp.  So  targeting this  machine for particular attention will be a priority.  I would like to make sure we are exploiting the “free” time with AGS cycles for optimization as much as possible. Ideally have a physicists</a:t>
            </a:r>
          </a:p>
          <a:p>
            <a:r>
              <a:rPr lang="en-US" dirty="0"/>
              <a:t>w</a:t>
            </a:r>
            <a:r>
              <a:rPr lang="en-US" dirty="0" smtClean="0"/>
              <a:t>orking on testing some new idea or optimizing  an existing system.</a:t>
            </a:r>
          </a:p>
          <a:p>
            <a:pPr>
              <a:buClr>
                <a:schemeClr val="tx1"/>
              </a:buClr>
            </a:pPr>
            <a:r>
              <a:rPr lang="en-US" b="1" dirty="0" smtClean="0"/>
              <a:t>Projects to develop during AGS free time:</a:t>
            </a:r>
            <a:endParaRPr lang="en-US" b="1" dirty="0" smtClean="0">
              <a:solidFill>
                <a:schemeClr val="tx1">
                  <a:lumMod val="95000"/>
                  <a:lumOff val="5000"/>
                </a:schemeClr>
              </a:solidFill>
            </a:endParaRPr>
          </a:p>
          <a:p>
            <a:pPr>
              <a:lnSpc>
                <a:spcPct val="90000"/>
              </a:lnSpc>
              <a:buClr>
                <a:schemeClr val="tx1"/>
              </a:buClr>
              <a:buSzPct val="85000"/>
              <a:buFont typeface="Arial"/>
              <a:buChar char="•"/>
            </a:pPr>
            <a:r>
              <a:rPr lang="en-US" dirty="0" smtClean="0">
                <a:solidFill>
                  <a:schemeClr val="tx1">
                    <a:lumMod val="95000"/>
                    <a:lumOff val="5000"/>
                  </a:schemeClr>
                </a:solidFill>
              </a:rPr>
              <a:t> Tune jump Quads optimization</a:t>
            </a:r>
          </a:p>
          <a:p>
            <a:pPr>
              <a:lnSpc>
                <a:spcPct val="90000"/>
              </a:lnSpc>
              <a:buClr>
                <a:schemeClr val="tx1"/>
              </a:buClr>
              <a:buSzPct val="85000"/>
              <a:buFont typeface="Arial"/>
              <a:buChar char="•"/>
            </a:pPr>
            <a:r>
              <a:rPr lang="en-US" dirty="0" smtClean="0">
                <a:solidFill>
                  <a:schemeClr val="tx1">
                    <a:lumMod val="95000"/>
                    <a:lumOff val="5000"/>
                  </a:schemeClr>
                </a:solidFill>
              </a:rPr>
              <a:t>Test of extraction-on-the-fly. But first need expert to check the feasibility with 9MHz cavity.</a:t>
            </a:r>
          </a:p>
          <a:p>
            <a:pPr>
              <a:lnSpc>
                <a:spcPct val="90000"/>
              </a:lnSpc>
              <a:buClr>
                <a:schemeClr val="tx1"/>
              </a:buClr>
              <a:buSzPct val="85000"/>
              <a:buFont typeface="Arial"/>
              <a:buChar char="•"/>
            </a:pPr>
            <a:r>
              <a:rPr lang="en-US" dirty="0" smtClean="0">
                <a:solidFill>
                  <a:schemeClr val="tx1">
                    <a:lumMod val="95000"/>
                    <a:lumOff val="5000"/>
                  </a:schemeClr>
                </a:solidFill>
              </a:rPr>
              <a:t>AGS ZGOUBI model as (semi-) online model, behind optical control, IPM.</a:t>
            </a:r>
          </a:p>
          <a:p>
            <a:pPr>
              <a:lnSpc>
                <a:spcPct val="90000"/>
              </a:lnSpc>
              <a:buClr>
                <a:schemeClr val="tx1"/>
              </a:buClr>
              <a:buSzPct val="85000"/>
              <a:buFont typeface="Arial"/>
              <a:buChar char="•"/>
            </a:pPr>
            <a:r>
              <a:rPr lang="en-US" dirty="0" smtClean="0">
                <a:solidFill>
                  <a:schemeClr val="tx1">
                    <a:lumMod val="95000"/>
                    <a:lumOff val="5000"/>
                  </a:schemeClr>
                </a:solidFill>
              </a:rPr>
              <a:t>Automatic IPM beta function measurement.</a:t>
            </a:r>
          </a:p>
          <a:p>
            <a:pPr>
              <a:lnSpc>
                <a:spcPct val="90000"/>
              </a:lnSpc>
              <a:buClr>
                <a:schemeClr val="tx1"/>
              </a:buClr>
              <a:buSzPct val="85000"/>
              <a:buFont typeface="Arial"/>
              <a:buChar char="•"/>
            </a:pPr>
            <a:r>
              <a:rPr lang="en-US" dirty="0" smtClean="0">
                <a:solidFill>
                  <a:schemeClr val="tx1">
                    <a:lumMod val="95000"/>
                    <a:lumOff val="5000"/>
                  </a:schemeClr>
                </a:solidFill>
              </a:rPr>
              <a:t>Automatic </a:t>
            </a:r>
            <a:r>
              <a:rPr lang="en-US" dirty="0" err="1" smtClean="0">
                <a:solidFill>
                  <a:schemeClr val="tx1">
                    <a:lumMod val="95000"/>
                    <a:lumOff val="5000"/>
                  </a:schemeClr>
                </a:solidFill>
              </a:rPr>
              <a:t>emittance</a:t>
            </a:r>
            <a:r>
              <a:rPr lang="en-US" dirty="0" smtClean="0">
                <a:solidFill>
                  <a:schemeClr val="tx1">
                    <a:lumMod val="95000"/>
                    <a:lumOff val="5000"/>
                  </a:schemeClr>
                </a:solidFill>
              </a:rPr>
              <a:t> correction (from space charge, dispersion-&gt; requires longitudinal dimension measurement).</a:t>
            </a:r>
          </a:p>
          <a:p>
            <a:pPr>
              <a:lnSpc>
                <a:spcPct val="90000"/>
              </a:lnSpc>
              <a:buClr>
                <a:schemeClr val="tx1"/>
              </a:buClr>
              <a:buSzPct val="85000"/>
              <a:buFont typeface="Arial"/>
              <a:buChar char="•"/>
            </a:pPr>
            <a:r>
              <a:rPr lang="en-US" dirty="0" smtClean="0">
                <a:solidFill>
                  <a:schemeClr val="tx1">
                    <a:lumMod val="95000"/>
                    <a:lumOff val="5000"/>
                  </a:schemeClr>
                </a:solidFill>
              </a:rPr>
              <a:t>Automatic chromaticity measurement.</a:t>
            </a:r>
          </a:p>
          <a:p>
            <a:pPr>
              <a:lnSpc>
                <a:spcPct val="90000"/>
              </a:lnSpc>
              <a:buClr>
                <a:schemeClr val="tx1"/>
              </a:buClr>
              <a:buSzPct val="85000"/>
              <a:buFont typeface="Arial"/>
              <a:buChar char="•"/>
            </a:pPr>
            <a:r>
              <a:rPr lang="en-US" dirty="0" smtClean="0">
                <a:solidFill>
                  <a:schemeClr val="tx1">
                    <a:lumMod val="95000"/>
                    <a:lumOff val="5000"/>
                  </a:schemeClr>
                </a:solidFill>
              </a:rPr>
              <a:t>Snake and Harmonic </a:t>
            </a:r>
            <a:r>
              <a:rPr lang="en-US" dirty="0" smtClean="0"/>
              <a:t>correction configuration optimization</a:t>
            </a:r>
          </a:p>
          <a:p>
            <a:pPr lvl="1">
              <a:buClr>
                <a:schemeClr val="tx1"/>
              </a:buClr>
            </a:pPr>
            <a:r>
              <a:rPr lang="en-US" dirty="0" smtClean="0"/>
              <a:t>- Best  Snake strength vs. harmonic bump scheme to max. polarization</a:t>
            </a:r>
          </a:p>
          <a:p>
            <a:pPr>
              <a:buFont typeface="Arial" pitchFamily="34" charset="0"/>
              <a:buChar char="•"/>
            </a:pPr>
            <a:r>
              <a:rPr lang="en-US" dirty="0"/>
              <a:t> </a:t>
            </a:r>
            <a:r>
              <a:rPr lang="en-US" dirty="0" smtClean="0"/>
              <a:t> bunching structure</a:t>
            </a:r>
          </a:p>
          <a:p>
            <a:pPr lvl="1"/>
            <a:r>
              <a:rPr lang="en-US" dirty="0" smtClean="0"/>
              <a:t>- Accelerating four bunches  at half bunch length  and merging two at AGS flattop?</a:t>
            </a:r>
          </a:p>
          <a:p>
            <a:pPr lvl="2">
              <a:buFont typeface="Arial" pitchFamily="34" charset="0"/>
              <a:buChar char="•"/>
            </a:pPr>
            <a:r>
              <a:rPr lang="en-US" dirty="0" smtClean="0"/>
              <a:t>  lower space charge tune spread </a:t>
            </a:r>
          </a:p>
          <a:p>
            <a:pPr lvl="2">
              <a:buFont typeface="Arial" pitchFamily="34" charset="0"/>
              <a:buChar char="•"/>
            </a:pPr>
            <a:r>
              <a:rPr lang="en-US" dirty="0"/>
              <a:t> </a:t>
            </a:r>
            <a:r>
              <a:rPr lang="en-US" dirty="0" smtClean="0"/>
              <a:t> lower transverse </a:t>
            </a:r>
            <a:r>
              <a:rPr lang="en-US" dirty="0" err="1" smtClean="0"/>
              <a:t>emittance</a:t>
            </a:r>
            <a:r>
              <a:rPr lang="en-US" dirty="0" smtClean="0"/>
              <a:t> induced losses</a:t>
            </a:r>
          </a:p>
        </p:txBody>
      </p:sp>
      <p:sp>
        <p:nvSpPr>
          <p:cNvPr id="4" name="TextBox 3"/>
          <p:cNvSpPr txBox="1"/>
          <p:nvPr/>
        </p:nvSpPr>
        <p:spPr>
          <a:xfrm>
            <a:off x="7217126" y="4038600"/>
            <a:ext cx="1926874" cy="369332"/>
          </a:xfrm>
          <a:prstGeom prst="rect">
            <a:avLst/>
          </a:prstGeom>
          <a:noFill/>
        </p:spPr>
        <p:txBody>
          <a:bodyPr wrap="none" rtlCol="0">
            <a:spAutoFit/>
          </a:bodyPr>
          <a:lstStyle/>
          <a:p>
            <a:r>
              <a:rPr lang="en-US" dirty="0" smtClean="0"/>
              <a:t>Courtesy H. Huang</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We have a very ambitious goal</a:t>
            </a:r>
          </a:p>
          <a:p>
            <a:r>
              <a:rPr lang="en-US" dirty="0" smtClean="0"/>
              <a:t>We have several significant things which are changing (e-lens, optics, RF)</a:t>
            </a:r>
          </a:p>
          <a:p>
            <a:r>
              <a:rPr lang="en-US" dirty="0" smtClean="0"/>
              <a:t>Too meet our goals we will need to really work on turnaround time.</a:t>
            </a:r>
          </a:p>
          <a:p>
            <a:pPr lvl="1"/>
            <a:r>
              <a:rPr lang="en-US" dirty="0" smtClean="0"/>
              <a:t>(although it has been done before many times I am sure) I should sit down with Ops and parse each step of the steps leading to store to see where things can be optimized also for my education.</a:t>
            </a:r>
          </a:p>
          <a:p>
            <a:r>
              <a:rPr lang="en-US" dirty="0"/>
              <a:t> </a:t>
            </a:r>
            <a:r>
              <a:rPr lang="en-US" dirty="0" smtClean="0"/>
              <a:t>RHIC polarization stability store to store</a:t>
            </a:r>
          </a:p>
          <a:p>
            <a:r>
              <a:rPr lang="en-US" dirty="0"/>
              <a:t> </a:t>
            </a:r>
            <a:r>
              <a:rPr lang="en-US" dirty="0" smtClean="0"/>
              <a:t>AGS optimization</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 line </a:t>
            </a:r>
            <a:endParaRPr lang="en-US" dirty="0"/>
          </a:p>
        </p:txBody>
      </p:sp>
      <p:sp>
        <p:nvSpPr>
          <p:cNvPr id="5" name="Content Placeholder 4"/>
          <p:cNvSpPr>
            <a:spLocks noGrp="1"/>
          </p:cNvSpPr>
          <p:nvPr>
            <p:ph idx="1"/>
          </p:nvPr>
        </p:nvSpPr>
        <p:spPr/>
        <p:txBody>
          <a:bodyPr/>
          <a:lstStyle/>
          <a:p>
            <a:r>
              <a:rPr lang="en-US" dirty="0" smtClean="0"/>
              <a:t>What are our Goals for this Run? </a:t>
            </a:r>
          </a:p>
          <a:p>
            <a:r>
              <a:rPr lang="en-US" dirty="0" smtClean="0"/>
              <a:t>What are the major changes to the Machine?</a:t>
            </a:r>
          </a:p>
          <a:p>
            <a:r>
              <a:rPr lang="en-US" dirty="0" smtClean="0"/>
              <a:t>What can be done for RHIC?</a:t>
            </a:r>
          </a:p>
          <a:p>
            <a:pPr lvl="1"/>
            <a:r>
              <a:rPr lang="en-US" dirty="0" smtClean="0"/>
              <a:t>Polarization On the Ramp</a:t>
            </a:r>
          </a:p>
          <a:p>
            <a:pPr lvl="1"/>
            <a:r>
              <a:rPr lang="en-US" dirty="0" smtClean="0"/>
              <a:t>Lifetime</a:t>
            </a:r>
          </a:p>
          <a:p>
            <a:r>
              <a:rPr lang="en-US" dirty="0" smtClean="0"/>
              <a:t>What can be done for AGS?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have an extremely Ambitious Goal</a:t>
            </a:r>
            <a:br>
              <a:rPr lang="en-US" dirty="0" smtClean="0"/>
            </a:br>
            <a:r>
              <a:rPr lang="en-US" dirty="0" smtClean="0"/>
              <a:t>for 250 </a:t>
            </a:r>
            <a:r>
              <a:rPr lang="en-US" dirty="0" err="1" smtClean="0"/>
              <a:t>GeV</a:t>
            </a:r>
            <a:r>
              <a:rPr lang="en-US" dirty="0" smtClean="0"/>
              <a:t> : 750 pb</a:t>
            </a:r>
            <a:r>
              <a:rPr lang="en-US" baseline="30000" dirty="0" smtClean="0"/>
              <a:t>-1 </a:t>
            </a:r>
            <a:r>
              <a:rPr lang="en-US" dirty="0" smtClean="0"/>
              <a:t>for PHENIX</a:t>
            </a:r>
            <a:endParaRPr lang="en-US" dirty="0"/>
          </a:p>
        </p:txBody>
      </p:sp>
      <p:sp>
        <p:nvSpPr>
          <p:cNvPr id="3" name="Content Placeholder 2"/>
          <p:cNvSpPr>
            <a:spLocks noGrp="1"/>
          </p:cNvSpPr>
          <p:nvPr>
            <p:ph idx="1"/>
          </p:nvPr>
        </p:nvSpPr>
        <p:spPr>
          <a:xfrm>
            <a:off x="152400" y="1600200"/>
            <a:ext cx="4038600" cy="4953000"/>
          </a:xfrm>
        </p:spPr>
        <p:txBody>
          <a:bodyPr>
            <a:normAutofit fontScale="85000" lnSpcReduction="20000"/>
          </a:bodyPr>
          <a:lstStyle/>
          <a:p>
            <a:r>
              <a:rPr lang="en-US" dirty="0" smtClean="0"/>
              <a:t>One might say too Ambitious? </a:t>
            </a:r>
          </a:p>
          <a:p>
            <a:pPr lvl="1"/>
            <a:r>
              <a:rPr lang="en-US" dirty="0" smtClean="0"/>
              <a:t>Our best estimates  for 12 week run (W. Fischer) </a:t>
            </a:r>
            <a:r>
              <a:rPr lang="en-US" dirty="0" smtClean="0"/>
              <a:t>~ 550 pb</a:t>
            </a:r>
            <a:r>
              <a:rPr lang="en-US" baseline="30000" dirty="0" smtClean="0"/>
              <a:t>-1</a:t>
            </a:r>
          </a:p>
          <a:p>
            <a:r>
              <a:rPr lang="en-US" dirty="0" smtClean="0"/>
              <a:t>So what could save us?</a:t>
            </a:r>
          </a:p>
          <a:p>
            <a:pPr lvl="1"/>
            <a:r>
              <a:rPr lang="en-US" dirty="0" smtClean="0"/>
              <a:t>Turn around time? Right now we are at 4 hours. If we can drop that to 1 hour we might be able to get above 700 pb</a:t>
            </a:r>
            <a:r>
              <a:rPr lang="en-US" baseline="30000" dirty="0" smtClean="0"/>
              <a:t>-1</a:t>
            </a:r>
            <a:r>
              <a:rPr lang="en-US" dirty="0" smtClean="0"/>
              <a:t>. But we should also trim our store time down to ~ 5 hours.</a:t>
            </a:r>
          </a:p>
        </p:txBody>
      </p:sp>
      <p:graphicFrame>
        <p:nvGraphicFramePr>
          <p:cNvPr id="3075" name="Object 3"/>
          <p:cNvGraphicFramePr>
            <a:graphicFrameLocks noChangeAspect="1"/>
          </p:cNvGraphicFramePr>
          <p:nvPr/>
        </p:nvGraphicFramePr>
        <p:xfrm>
          <a:off x="4664075" y="1524000"/>
          <a:ext cx="4479925" cy="3787775"/>
        </p:xfrm>
        <a:graphic>
          <a:graphicData uri="http://schemas.openxmlformats.org/presentationml/2006/ole">
            <p:oleObj spid="_x0000_s3075" name="Mathcad" r:id="rId4" imgW="4480560" imgH="3787200" progId="Mathcad">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Turn around time is </a:t>
            </a:r>
            <a:r>
              <a:rPr lang="en-US" b="1" dirty="0" smtClean="0"/>
              <a:t>Very</a:t>
            </a:r>
            <a:r>
              <a:rPr lang="en-US" dirty="0" smtClean="0"/>
              <a:t> Important!</a:t>
            </a:r>
            <a:endParaRPr lang="en-US" dirty="0"/>
          </a:p>
        </p:txBody>
      </p:sp>
      <p:graphicFrame>
        <p:nvGraphicFramePr>
          <p:cNvPr id="1030" name="Object 6"/>
          <p:cNvGraphicFramePr>
            <a:graphicFrameLocks noChangeAspect="1"/>
          </p:cNvGraphicFramePr>
          <p:nvPr/>
        </p:nvGraphicFramePr>
        <p:xfrm>
          <a:off x="5334000" y="2209800"/>
          <a:ext cx="3810000" cy="3221354"/>
        </p:xfrm>
        <a:graphic>
          <a:graphicData uri="http://schemas.openxmlformats.org/presentationml/2006/ole">
            <p:oleObj spid="_x0000_s1030" name="Mathcad" r:id="rId4" imgW="4480560" imgH="3787200" progId="Mathcad">
              <p:link updateAutomatic="1"/>
            </p:oleObj>
          </a:graphicData>
        </a:graphic>
      </p:graphicFrame>
      <p:sp>
        <p:nvSpPr>
          <p:cNvPr id="11" name="TextBox 10"/>
          <p:cNvSpPr txBox="1"/>
          <p:nvPr/>
        </p:nvSpPr>
        <p:spPr>
          <a:xfrm>
            <a:off x="5346422" y="5562600"/>
            <a:ext cx="3797578" cy="923330"/>
          </a:xfrm>
          <a:prstGeom prst="rect">
            <a:avLst/>
          </a:prstGeom>
          <a:noFill/>
        </p:spPr>
        <p:txBody>
          <a:bodyPr wrap="none" rtlCol="0">
            <a:spAutoFit/>
          </a:bodyPr>
          <a:lstStyle/>
          <a:p>
            <a:r>
              <a:rPr lang="en-US" dirty="0" smtClean="0"/>
              <a:t>Going to shorter stores becomes even </a:t>
            </a:r>
          </a:p>
          <a:p>
            <a:r>
              <a:rPr lang="en-US" dirty="0"/>
              <a:t>m</a:t>
            </a:r>
            <a:r>
              <a:rPr lang="en-US" dirty="0" smtClean="0"/>
              <a:t>ore important if we consider LP</a:t>
            </a:r>
            <a:r>
              <a:rPr lang="en-US" baseline="30000" dirty="0" smtClean="0"/>
              <a:t>2</a:t>
            </a:r>
            <a:r>
              <a:rPr lang="en-US" dirty="0" smtClean="0"/>
              <a:t> </a:t>
            </a:r>
          </a:p>
          <a:p>
            <a:r>
              <a:rPr lang="en-US" dirty="0" smtClean="0"/>
              <a:t>Luminosity value.</a:t>
            </a:r>
            <a:endParaRPr lang="en-US" dirty="0"/>
          </a:p>
        </p:txBody>
      </p:sp>
      <p:sp>
        <p:nvSpPr>
          <p:cNvPr id="14" name="TextBox 13"/>
          <p:cNvSpPr txBox="1"/>
          <p:nvPr/>
        </p:nvSpPr>
        <p:spPr>
          <a:xfrm>
            <a:off x="304800" y="5105400"/>
            <a:ext cx="5175071" cy="1754326"/>
          </a:xfrm>
          <a:prstGeom prst="rect">
            <a:avLst/>
          </a:prstGeom>
          <a:noFill/>
        </p:spPr>
        <p:txBody>
          <a:bodyPr wrap="none" rtlCol="0">
            <a:spAutoFit/>
          </a:bodyPr>
          <a:lstStyle/>
          <a:p>
            <a:r>
              <a:rPr lang="en-US" dirty="0"/>
              <a:t> </a:t>
            </a:r>
            <a:r>
              <a:rPr lang="en-US" dirty="0" smtClean="0"/>
              <a:t>With a turn around time of 1½ hour  </a:t>
            </a:r>
          </a:p>
          <a:p>
            <a:r>
              <a:rPr lang="en-US" dirty="0"/>
              <a:t>a</a:t>
            </a:r>
            <a:r>
              <a:rPr lang="en-US" dirty="0" smtClean="0"/>
              <a:t>nd a reachable (77%) increase in peak  L,  we can</a:t>
            </a:r>
          </a:p>
          <a:p>
            <a:r>
              <a:rPr lang="en-US" dirty="0"/>
              <a:t>a</a:t>
            </a:r>
            <a:r>
              <a:rPr lang="en-US" dirty="0" smtClean="0"/>
              <a:t>chieve integrated luminosity equivalent to </a:t>
            </a:r>
          </a:p>
          <a:p>
            <a:r>
              <a:rPr lang="en-US" dirty="0" smtClean="0"/>
              <a:t>135% increase in peak luminosity.  77% could be</a:t>
            </a:r>
          </a:p>
          <a:p>
            <a:r>
              <a:rPr lang="en-US" dirty="0"/>
              <a:t>a</a:t>
            </a:r>
            <a:r>
              <a:rPr lang="en-US" dirty="0" smtClean="0"/>
              <a:t>chievable with 2.05e11 per bunch and 0.5  m bunch</a:t>
            </a:r>
          </a:p>
          <a:p>
            <a:r>
              <a:rPr lang="en-US" dirty="0" smtClean="0"/>
              <a:t>rms.  (Wolfram’s maximum is 2e11 per bunch).</a:t>
            </a:r>
            <a:endParaRPr lang="en-US" dirty="0"/>
          </a:p>
        </p:txBody>
      </p:sp>
      <p:graphicFrame>
        <p:nvGraphicFramePr>
          <p:cNvPr id="1033" name="Object 9"/>
          <p:cNvGraphicFramePr>
            <a:graphicFrameLocks noChangeAspect="1"/>
          </p:cNvGraphicFramePr>
          <p:nvPr/>
        </p:nvGraphicFramePr>
        <p:xfrm>
          <a:off x="381000" y="1143000"/>
          <a:ext cx="4479925" cy="3970337"/>
        </p:xfrm>
        <a:graphic>
          <a:graphicData uri="http://schemas.openxmlformats.org/presentationml/2006/ole">
            <p:oleObj spid="_x0000_s1033" name="Mathcad" r:id="rId5" imgW="4480560" imgH="3970080" progId="Mathcad">
              <p:link updateAutomatic="1"/>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Lots of changes to the Machine</a:t>
            </a:r>
            <a:endParaRPr lang="en-US" dirty="0"/>
          </a:p>
        </p:txBody>
      </p:sp>
      <p:sp>
        <p:nvSpPr>
          <p:cNvPr id="4" name="Content Placeholder 3"/>
          <p:cNvSpPr>
            <a:spLocks noGrp="1"/>
          </p:cNvSpPr>
          <p:nvPr>
            <p:ph idx="1"/>
          </p:nvPr>
        </p:nvSpPr>
        <p:spPr>
          <a:xfrm>
            <a:off x="457200" y="1600200"/>
            <a:ext cx="8229600" cy="4876800"/>
          </a:xfrm>
        </p:spPr>
        <p:txBody>
          <a:bodyPr>
            <a:normAutofit fontScale="85000" lnSpcReduction="20000"/>
          </a:bodyPr>
          <a:lstStyle/>
          <a:p>
            <a:r>
              <a:rPr lang="en-US" dirty="0" smtClean="0"/>
              <a:t>If the this ambitious goal wasn’t enough we are going to be commission several major items during this run:</a:t>
            </a:r>
          </a:p>
          <a:p>
            <a:pPr lvl="1"/>
            <a:r>
              <a:rPr lang="en-US" dirty="0" smtClean="0"/>
              <a:t>Source Upgrade:</a:t>
            </a:r>
          </a:p>
          <a:p>
            <a:pPr lvl="2"/>
            <a:r>
              <a:rPr lang="en-US" dirty="0" smtClean="0"/>
              <a:t>New RF bunch structure for Booster and AGS</a:t>
            </a:r>
          </a:p>
          <a:p>
            <a:pPr lvl="2"/>
            <a:r>
              <a:rPr lang="en-US" dirty="0" smtClean="0"/>
              <a:t>Change in bunch spin pattern </a:t>
            </a:r>
            <a:endParaRPr lang="en-US" dirty="0" smtClean="0"/>
          </a:p>
          <a:p>
            <a:pPr lvl="1"/>
            <a:r>
              <a:rPr lang="en-US" dirty="0" smtClean="0"/>
              <a:t>E-lens :</a:t>
            </a:r>
          </a:p>
          <a:p>
            <a:pPr lvl="2"/>
            <a:r>
              <a:rPr lang="en-US" dirty="0" smtClean="0"/>
              <a:t>New Lattice at new integer tune values</a:t>
            </a:r>
          </a:p>
          <a:p>
            <a:pPr lvl="2"/>
            <a:r>
              <a:rPr lang="en-US" dirty="0"/>
              <a:t>C</a:t>
            </a:r>
            <a:r>
              <a:rPr lang="en-US" dirty="0" smtClean="0"/>
              <a:t>hange in abort gap location</a:t>
            </a:r>
          </a:p>
          <a:p>
            <a:pPr lvl="1"/>
            <a:r>
              <a:rPr lang="en-US" dirty="0"/>
              <a:t> </a:t>
            </a:r>
            <a:r>
              <a:rPr lang="en-US" dirty="0" smtClean="0"/>
              <a:t>Other RF Upgrades:</a:t>
            </a:r>
          </a:p>
          <a:p>
            <a:pPr lvl="2"/>
            <a:r>
              <a:rPr lang="en-US" sz="1900" dirty="0" smtClean="0"/>
              <a:t>Vector Sum (real bunch-to-bucket phase measurement)</a:t>
            </a:r>
          </a:p>
          <a:p>
            <a:pPr lvl="2"/>
            <a:r>
              <a:rPr lang="en-US" sz="1900" dirty="0" smtClean="0"/>
              <a:t>Next run we should calibrate the voltage </a:t>
            </a:r>
            <a:r>
              <a:rPr lang="en-US" sz="1900" dirty="0" err="1" smtClean="0"/>
              <a:t>readbacks</a:t>
            </a:r>
            <a:r>
              <a:rPr lang="en-US" sz="1900" dirty="0" smtClean="0"/>
              <a:t> with beam measurements (synchrotron frequency via </a:t>
            </a:r>
            <a:r>
              <a:rPr lang="en-US" sz="1900" dirty="0" err="1" smtClean="0"/>
              <a:t>Schottky</a:t>
            </a:r>
            <a:r>
              <a:rPr lang="en-US" sz="1900" dirty="0" smtClean="0"/>
              <a:t>) </a:t>
            </a:r>
          </a:p>
          <a:p>
            <a:pPr lvl="2"/>
            <a:r>
              <a:rPr lang="en-US" sz="1900" dirty="0" smtClean="0"/>
              <a:t>I/Q feedback on bouncers for amplitude and phase accuracy</a:t>
            </a:r>
          </a:p>
          <a:p>
            <a:pPr lvl="2"/>
            <a:r>
              <a:rPr lang="en-US" sz="1900" dirty="0" smtClean="0"/>
              <a:t>New landau cavities this year</a:t>
            </a:r>
          </a:p>
          <a:p>
            <a:pPr lvl="3"/>
            <a:r>
              <a:rPr lang="en-US" sz="1500" dirty="0" smtClean="0"/>
              <a:t>harmonic this year (FY13) = 21 ½ x 9 MHz (not storage cavity)</a:t>
            </a:r>
          </a:p>
          <a:p>
            <a:pPr lvl="3"/>
            <a:r>
              <a:rPr lang="en-US" sz="1500" dirty="0" smtClean="0"/>
              <a:t>Improve beam loading, enabling lower voltage at injection</a:t>
            </a:r>
          </a:p>
          <a:p>
            <a:pPr lvl="2"/>
            <a:r>
              <a:rPr lang="en-US" sz="1900" dirty="0" smtClean="0"/>
              <a:t>New dipole mode longitudinal damper (already tested past run. Still needs work)</a:t>
            </a:r>
          </a:p>
          <a:p>
            <a:pPr lvl="2"/>
            <a:endParaRPr lang="en-US" dirty="0" smtClean="0"/>
          </a:p>
          <a:p>
            <a:pPr lvl="1">
              <a:buNone/>
            </a:pPr>
            <a:endParaRPr lang="en-US" dirty="0" smtClean="0"/>
          </a:p>
          <a:p>
            <a:pPr lvl="1"/>
            <a:endParaRPr lang="en-US" dirty="0"/>
          </a:p>
        </p:txBody>
      </p:sp>
      <p:sp>
        <p:nvSpPr>
          <p:cNvPr id="5" name="TextBox 4"/>
          <p:cNvSpPr txBox="1"/>
          <p:nvPr/>
        </p:nvSpPr>
        <p:spPr>
          <a:xfrm>
            <a:off x="6934200" y="6324600"/>
            <a:ext cx="2088777" cy="369332"/>
          </a:xfrm>
          <a:prstGeom prst="rect">
            <a:avLst/>
          </a:prstGeom>
          <a:noFill/>
        </p:spPr>
        <p:txBody>
          <a:bodyPr wrap="none" rtlCol="0">
            <a:spAutoFit/>
          </a:bodyPr>
          <a:lstStyle/>
          <a:p>
            <a:r>
              <a:rPr lang="en-US" dirty="0" smtClean="0"/>
              <a:t>Courtesy M. </a:t>
            </a:r>
            <a:r>
              <a:rPr lang="en-US" dirty="0" err="1" smtClean="0"/>
              <a:t>Bennan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Upgrade</a:t>
            </a:r>
            <a:endParaRPr lang="en-US" dirty="0"/>
          </a:p>
        </p:txBody>
      </p:sp>
      <p:pic>
        <p:nvPicPr>
          <p:cNvPr id="4" name="Content Placeholder 3"/>
          <p:cNvPicPr>
            <a:picLocks noGrp="1" noChangeAspect="1" noChangeArrowheads="1"/>
          </p:cNvPicPr>
          <p:nvPr>
            <p:ph idx="1"/>
          </p:nvPr>
        </p:nvPicPr>
        <p:blipFill>
          <a:blip r:embed="rId3" cstate="print"/>
          <a:srcRect/>
          <a:stretch>
            <a:fillRect/>
          </a:stretch>
        </p:blipFill>
        <p:spPr>
          <a:xfrm>
            <a:off x="5129561" y="1219200"/>
            <a:ext cx="4014439" cy="2971800"/>
          </a:xfrm>
        </p:spPr>
      </p:pic>
      <p:sp>
        <p:nvSpPr>
          <p:cNvPr id="5" name="TextBox 4"/>
          <p:cNvSpPr txBox="1"/>
          <p:nvPr/>
        </p:nvSpPr>
        <p:spPr>
          <a:xfrm>
            <a:off x="152400" y="1600200"/>
            <a:ext cx="4965590" cy="1477328"/>
          </a:xfrm>
          <a:prstGeom prst="rect">
            <a:avLst/>
          </a:prstGeom>
          <a:noFill/>
        </p:spPr>
        <p:txBody>
          <a:bodyPr wrap="none" rtlCol="0">
            <a:spAutoFit/>
          </a:bodyPr>
          <a:lstStyle/>
          <a:p>
            <a:r>
              <a:rPr lang="en-US" dirty="0" smtClean="0"/>
              <a:t>OPPIS  Improvements:</a:t>
            </a:r>
          </a:p>
          <a:p>
            <a:pPr>
              <a:buFont typeface="Wingdings" pitchFamily="2" charset="2"/>
              <a:buChar char="§"/>
            </a:pPr>
            <a:r>
              <a:rPr lang="en-US" dirty="0"/>
              <a:t> </a:t>
            </a:r>
            <a:r>
              <a:rPr lang="en-US" dirty="0" smtClean="0"/>
              <a:t>Increase from 0.5  </a:t>
            </a:r>
            <a:r>
              <a:rPr lang="en-US" dirty="0" err="1" smtClean="0"/>
              <a:t>mA</a:t>
            </a:r>
            <a:r>
              <a:rPr lang="en-US" dirty="0" smtClean="0"/>
              <a:t> to 4 </a:t>
            </a:r>
            <a:r>
              <a:rPr lang="en-US" dirty="0" err="1" smtClean="0"/>
              <a:t>mA</a:t>
            </a:r>
            <a:r>
              <a:rPr lang="en-US" dirty="0" smtClean="0"/>
              <a:t> at the </a:t>
            </a:r>
            <a:r>
              <a:rPr lang="en-US" dirty="0" err="1" smtClean="0"/>
              <a:t>Linac</a:t>
            </a:r>
            <a:endParaRPr lang="en-US" dirty="0" smtClean="0"/>
          </a:p>
          <a:p>
            <a:r>
              <a:rPr lang="en-US" dirty="0" smtClean="0"/>
              <a:t>    from the source: More than a factor of </a:t>
            </a:r>
            <a:r>
              <a:rPr lang="en-US" b="1" dirty="0" smtClean="0"/>
              <a:t>10 higher</a:t>
            </a:r>
          </a:p>
          <a:p>
            <a:pPr>
              <a:buFont typeface="Wingdings" pitchFamily="2" charset="2"/>
              <a:buChar char="§"/>
            </a:pPr>
            <a:r>
              <a:rPr lang="en-US" b="1" dirty="0"/>
              <a:t> </a:t>
            </a:r>
            <a:r>
              <a:rPr lang="en-US" dirty="0" smtClean="0"/>
              <a:t>The outstanding question is if high polarization</a:t>
            </a:r>
            <a:endParaRPr lang="en-US" b="1" dirty="0"/>
          </a:p>
          <a:p>
            <a:r>
              <a:rPr lang="en-US" b="1" dirty="0"/>
              <a:t> </a:t>
            </a:r>
            <a:r>
              <a:rPr lang="en-US" b="1" dirty="0" smtClean="0"/>
              <a:t>   </a:t>
            </a:r>
            <a:r>
              <a:rPr lang="en-US" dirty="0" smtClean="0"/>
              <a:t>can be maintained with this new source.</a:t>
            </a:r>
          </a:p>
        </p:txBody>
      </p:sp>
      <p:sp>
        <p:nvSpPr>
          <p:cNvPr id="6" name="TextBox 5"/>
          <p:cNvSpPr txBox="1"/>
          <p:nvPr/>
        </p:nvSpPr>
        <p:spPr>
          <a:xfrm>
            <a:off x="152400" y="3276600"/>
            <a:ext cx="8668207" cy="2862322"/>
          </a:xfrm>
          <a:prstGeom prst="rect">
            <a:avLst/>
          </a:prstGeom>
          <a:noFill/>
        </p:spPr>
        <p:txBody>
          <a:bodyPr wrap="none" rtlCol="0">
            <a:spAutoFit/>
          </a:bodyPr>
          <a:lstStyle/>
          <a:p>
            <a:r>
              <a:rPr lang="en-US" b="1" dirty="0" smtClean="0"/>
              <a:t>What to do with this higher Intensity?</a:t>
            </a:r>
          </a:p>
          <a:p>
            <a:pPr>
              <a:buFont typeface="Arial" pitchFamily="34" charset="0"/>
              <a:buChar char="•"/>
            </a:pPr>
            <a:r>
              <a:rPr lang="en-US" dirty="0"/>
              <a:t> </a:t>
            </a:r>
            <a:r>
              <a:rPr lang="en-US" dirty="0" smtClean="0"/>
              <a:t>This motivates our RF changes in the AGS to</a:t>
            </a:r>
          </a:p>
          <a:p>
            <a:r>
              <a:rPr lang="en-US" dirty="0" smtClean="0"/>
              <a:t>    exploit  this. </a:t>
            </a:r>
          </a:p>
          <a:p>
            <a:r>
              <a:rPr lang="en-US" dirty="0"/>
              <a:t> </a:t>
            </a:r>
            <a:r>
              <a:rPr lang="en-US" dirty="0" smtClean="0"/>
              <a:t>   </a:t>
            </a:r>
            <a:r>
              <a:rPr lang="en-US" dirty="0" smtClean="0">
                <a:sym typeface="Wingdings" pitchFamily="2" charset="2"/>
              </a:rPr>
              <a:t>  This permits us to follow M. Brennan’s plan:</a:t>
            </a:r>
          </a:p>
          <a:p>
            <a:pPr lvl="1"/>
            <a:endParaRPr lang="en-US" dirty="0" smtClean="0"/>
          </a:p>
          <a:p>
            <a:pPr marL="342900" indent="-342900">
              <a:buFont typeface="+mj-lt"/>
              <a:buAutoNum type="arabicPeriod"/>
            </a:pPr>
            <a:r>
              <a:rPr lang="en-US" dirty="0" smtClean="0"/>
              <a:t>Capture two bunches at Booster injection, h=2</a:t>
            </a:r>
          </a:p>
          <a:p>
            <a:pPr marL="342900" indent="-342900">
              <a:buFont typeface="+mj-lt"/>
              <a:buAutoNum type="arabicPeriod"/>
            </a:pPr>
            <a:r>
              <a:rPr lang="en-US" dirty="0" smtClean="0"/>
              <a:t>Accelerate and transfer two bunches to ¼ of the AGS circumference (h = 8 )</a:t>
            </a:r>
          </a:p>
          <a:p>
            <a:pPr lvl="1"/>
            <a:r>
              <a:rPr lang="en-US" b="1" dirty="0" smtClean="0">
                <a:solidFill>
                  <a:srgbClr val="FF0000"/>
                </a:solidFill>
              </a:rPr>
              <a:t>Each one will have ½ the longitudinal </a:t>
            </a:r>
            <a:r>
              <a:rPr lang="en-US" b="1" dirty="0" err="1" smtClean="0">
                <a:solidFill>
                  <a:srgbClr val="FF0000"/>
                </a:solidFill>
              </a:rPr>
              <a:t>emittance</a:t>
            </a:r>
            <a:r>
              <a:rPr lang="en-US" dirty="0" smtClean="0"/>
              <a:t> as in FY12 (scraped away)</a:t>
            </a:r>
          </a:p>
          <a:p>
            <a:r>
              <a:rPr lang="en-US" dirty="0" smtClean="0"/>
              <a:t>3.    Fill RHIC in ½ the time (hopefully experiments won’t mind double polarization pattern).</a:t>
            </a:r>
          </a:p>
          <a:p>
            <a:endParaRPr lang="en-US" dirty="0" smtClean="0"/>
          </a:p>
        </p:txBody>
      </p:sp>
      <p:sp>
        <p:nvSpPr>
          <p:cNvPr id="7" name="TextBox 6"/>
          <p:cNvSpPr txBox="1"/>
          <p:nvPr/>
        </p:nvSpPr>
        <p:spPr>
          <a:xfrm>
            <a:off x="7025278" y="3810000"/>
            <a:ext cx="2118722" cy="369332"/>
          </a:xfrm>
          <a:prstGeom prst="rect">
            <a:avLst/>
          </a:prstGeom>
          <a:noFill/>
        </p:spPr>
        <p:txBody>
          <a:bodyPr wrap="none" rtlCol="0">
            <a:spAutoFit/>
          </a:bodyPr>
          <a:lstStyle/>
          <a:p>
            <a:r>
              <a:rPr lang="en-US" dirty="0" smtClean="0"/>
              <a:t>Courtesy A. </a:t>
            </a:r>
            <a:r>
              <a:rPr lang="en-US" dirty="0" err="1" smtClean="0"/>
              <a:t>Zelenski</a:t>
            </a: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2-07-26 at 10.14.05 AM.png"/>
          <p:cNvPicPr>
            <a:picLocks noChangeAspect="1"/>
          </p:cNvPicPr>
          <p:nvPr/>
        </p:nvPicPr>
        <p:blipFill>
          <a:blip r:embed="rId3" cstate="print"/>
          <a:stretch>
            <a:fillRect/>
          </a:stretch>
        </p:blipFill>
        <p:spPr>
          <a:xfrm>
            <a:off x="4191000" y="2895600"/>
            <a:ext cx="4953000" cy="3657600"/>
          </a:xfrm>
          <a:prstGeom prst="rect">
            <a:avLst/>
          </a:prstGeom>
        </p:spPr>
      </p:pic>
      <p:pic>
        <p:nvPicPr>
          <p:cNvPr id="4" name="Content Placeholder 3" descr="elensblueinstl_mod8.jpg"/>
          <p:cNvPicPr>
            <a:picLocks noGrp="1" noChangeAspect="1"/>
          </p:cNvPicPr>
          <p:nvPr>
            <p:ph idx="1"/>
          </p:nvPr>
        </p:nvPicPr>
        <p:blipFill>
          <a:blip r:embed="rId4" cstate="print"/>
          <a:stretch>
            <a:fillRect/>
          </a:stretch>
        </p:blipFill>
        <p:spPr>
          <a:xfrm>
            <a:off x="3097238" y="838200"/>
            <a:ext cx="6046762" cy="2209800"/>
          </a:xfrm>
          <a:prstGeom prst="rect">
            <a:avLst/>
          </a:prstGeom>
          <a:effectLst>
            <a:outerShdw blurRad="50800" dist="50800" sx="1000" sy="1000" algn="ctr" rotWithShape="0">
              <a:srgbClr val="000000"/>
            </a:outerShdw>
          </a:effectLst>
        </p:spPr>
      </p:pic>
      <p:sp>
        <p:nvSpPr>
          <p:cNvPr id="2" name="Title 1"/>
          <p:cNvSpPr>
            <a:spLocks noGrp="1"/>
          </p:cNvSpPr>
          <p:nvPr>
            <p:ph type="title"/>
          </p:nvPr>
        </p:nvSpPr>
        <p:spPr/>
        <p:txBody>
          <a:bodyPr/>
          <a:lstStyle/>
          <a:p>
            <a:r>
              <a:rPr lang="en-US" dirty="0" smtClean="0"/>
              <a:t>E-lens Upgrade</a:t>
            </a:r>
            <a:endParaRPr lang="en-US" dirty="0"/>
          </a:p>
        </p:txBody>
      </p:sp>
      <p:sp>
        <p:nvSpPr>
          <p:cNvPr id="5" name="TextBox 4"/>
          <p:cNvSpPr txBox="1"/>
          <p:nvPr/>
        </p:nvSpPr>
        <p:spPr>
          <a:xfrm>
            <a:off x="72543" y="1828800"/>
            <a:ext cx="4575657" cy="3693319"/>
          </a:xfrm>
          <a:prstGeom prst="rect">
            <a:avLst/>
          </a:prstGeom>
          <a:noFill/>
        </p:spPr>
        <p:txBody>
          <a:bodyPr wrap="square" rtlCol="0">
            <a:spAutoFit/>
          </a:bodyPr>
          <a:lstStyle/>
          <a:p>
            <a:pPr>
              <a:buFont typeface="Arial" pitchFamily="34" charset="0"/>
              <a:buChar char="•"/>
            </a:pPr>
            <a:r>
              <a:rPr lang="en-US" dirty="0" smtClean="0"/>
              <a:t>   Requires new Lattice Commissioning:</a:t>
            </a:r>
          </a:p>
          <a:p>
            <a:pPr lvl="1"/>
            <a:r>
              <a:rPr lang="en-US" dirty="0" smtClean="0"/>
              <a:t>Yellow </a:t>
            </a:r>
            <a:r>
              <a:rPr lang="en-US" dirty="0" smtClean="0">
                <a:sym typeface="Wingdings" pitchFamily="2" charset="2"/>
              </a:rPr>
              <a:t></a:t>
            </a:r>
            <a:r>
              <a:rPr lang="en-US" dirty="0" smtClean="0"/>
              <a:t> 29.685  30.675</a:t>
            </a:r>
          </a:p>
          <a:p>
            <a:pPr lvl="1"/>
            <a:r>
              <a:rPr lang="en-US" dirty="0" smtClean="0"/>
              <a:t>Blue  </a:t>
            </a:r>
            <a:r>
              <a:rPr lang="en-US" dirty="0" smtClean="0">
                <a:sym typeface="Wingdings" pitchFamily="2" charset="2"/>
              </a:rPr>
              <a:t>   27.685  29.675</a:t>
            </a:r>
          </a:p>
          <a:p>
            <a:pPr lvl="1"/>
            <a:endParaRPr lang="en-US" dirty="0">
              <a:sym typeface="Wingdings" pitchFamily="2" charset="2"/>
            </a:endParaRPr>
          </a:p>
          <a:p>
            <a:pPr>
              <a:buFont typeface="Arial" pitchFamily="34" charset="0"/>
              <a:buChar char="•"/>
            </a:pPr>
            <a:r>
              <a:rPr lang="en-US" dirty="0" smtClean="0">
                <a:sym typeface="Wingdings" pitchFamily="2" charset="2"/>
              </a:rPr>
              <a:t>   Change  in abort gap timing:</a:t>
            </a:r>
          </a:p>
          <a:p>
            <a:pPr lvl="1"/>
            <a:r>
              <a:rPr lang="en-US" dirty="0">
                <a:sym typeface="Wingdings" pitchFamily="2" charset="2"/>
              </a:rPr>
              <a:t> </a:t>
            </a:r>
            <a:r>
              <a:rPr lang="en-US" dirty="0" smtClean="0">
                <a:sym typeface="Wingdings" pitchFamily="2" charset="2"/>
              </a:rPr>
              <a:t>Move from IP2/8   IP4/10</a:t>
            </a:r>
          </a:p>
          <a:p>
            <a:pPr marL="857250" lvl="1" indent="-400050">
              <a:buFont typeface="+mj-lt"/>
              <a:buAutoNum type="romanUcPeriod"/>
            </a:pPr>
            <a:r>
              <a:rPr lang="en-US" dirty="0">
                <a:sym typeface="Wingdings" pitchFamily="2" charset="2"/>
              </a:rPr>
              <a:t> </a:t>
            </a:r>
            <a:r>
              <a:rPr lang="en-US" dirty="0" smtClean="0">
                <a:sym typeface="Wingdings" pitchFamily="2" charset="2"/>
              </a:rPr>
              <a:t>This to permit the instrumentation for the E-lens to “see” the beam  signal  without being </a:t>
            </a:r>
            <a:r>
              <a:rPr lang="en-US" dirty="0" smtClean="0">
                <a:sym typeface="Wingdings" pitchFamily="2" charset="2"/>
              </a:rPr>
              <a:t>swamped by the proton beam.</a:t>
            </a:r>
            <a:endParaRPr lang="en-US" dirty="0" smtClean="0">
              <a:sym typeface="Wingdings" pitchFamily="2" charset="2"/>
            </a:endParaRPr>
          </a:p>
          <a:p>
            <a:pPr marL="857250" lvl="1" indent="-400050">
              <a:buFont typeface="+mj-lt"/>
              <a:buAutoNum type="romanUcPeriod"/>
            </a:pPr>
            <a:r>
              <a:rPr lang="en-US" dirty="0" smtClean="0">
                <a:sym typeface="Wingdings" pitchFamily="2" charset="2"/>
              </a:rPr>
              <a:t>This reduces number of collisions from 107  102 </a:t>
            </a:r>
          </a:p>
          <a:p>
            <a:pPr lvl="1"/>
            <a:endParaRPr lang="en-US" dirty="0" smtClean="0">
              <a:sym typeface="Wingdings" pitchFamily="2" charset="2"/>
            </a:endParaRPr>
          </a:p>
        </p:txBody>
      </p:sp>
      <p:sp>
        <p:nvSpPr>
          <p:cNvPr id="8" name="TextBox 7"/>
          <p:cNvSpPr txBox="1"/>
          <p:nvPr/>
        </p:nvSpPr>
        <p:spPr>
          <a:xfrm>
            <a:off x="7581008" y="1143000"/>
            <a:ext cx="1562992" cy="369332"/>
          </a:xfrm>
          <a:prstGeom prst="rect">
            <a:avLst/>
          </a:prstGeom>
          <a:noFill/>
        </p:spPr>
        <p:txBody>
          <a:bodyPr wrap="none" rtlCol="0">
            <a:spAutoFit/>
          </a:bodyPr>
          <a:lstStyle/>
          <a:p>
            <a:r>
              <a:rPr lang="en-US" dirty="0" smtClean="0"/>
              <a:t>Courtesy </a:t>
            </a:r>
            <a:r>
              <a:rPr lang="en-US" dirty="0" smtClean="0"/>
              <a:t>X. </a:t>
            </a:r>
            <a:r>
              <a:rPr lang="en-US" dirty="0" err="1" smtClean="0"/>
              <a:t>Gu</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Polarization Ramp Efficiency</a:t>
            </a:r>
            <a:endParaRPr lang="en-US" dirty="0"/>
          </a:p>
        </p:txBody>
      </p:sp>
      <p:graphicFrame>
        <p:nvGraphicFramePr>
          <p:cNvPr id="3" name="Chart 2"/>
          <p:cNvGraphicFramePr/>
          <p:nvPr/>
        </p:nvGraphicFramePr>
        <p:xfrm>
          <a:off x="152400" y="1524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4572000" y="1600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228600" y="4114800"/>
            <a:ext cx="8915400" cy="646331"/>
          </a:xfrm>
          <a:prstGeom prst="rect">
            <a:avLst/>
          </a:prstGeom>
        </p:spPr>
        <p:txBody>
          <a:bodyPr wrap="square">
            <a:spAutoFit/>
          </a:bodyPr>
          <a:lstStyle/>
          <a:p>
            <a:r>
              <a:rPr lang="en-US" b="1" dirty="0" smtClean="0"/>
              <a:t>If we believe the CNI </a:t>
            </a:r>
            <a:r>
              <a:rPr lang="en-US" b="1" dirty="0" err="1" smtClean="0"/>
              <a:t>Polarimetry</a:t>
            </a:r>
            <a:r>
              <a:rPr lang="en-US" b="1" dirty="0" smtClean="0"/>
              <a:t> then we have several examples of basically 100 % transmission efficiency .  So the question is why we don’t get this all the time? </a:t>
            </a:r>
            <a:endParaRPr lang="en-US" b="1" dirty="0"/>
          </a:p>
        </p:txBody>
      </p:sp>
      <p:sp>
        <p:nvSpPr>
          <p:cNvPr id="6" name="Rectangle 5"/>
          <p:cNvSpPr/>
          <p:nvPr/>
        </p:nvSpPr>
        <p:spPr>
          <a:xfrm>
            <a:off x="228600" y="4876800"/>
            <a:ext cx="8229600" cy="1477328"/>
          </a:xfrm>
          <a:prstGeom prst="rect">
            <a:avLst/>
          </a:prstGeom>
        </p:spPr>
        <p:txBody>
          <a:bodyPr wrap="square">
            <a:spAutoFit/>
          </a:bodyPr>
          <a:lstStyle/>
          <a:p>
            <a:pPr>
              <a:buFont typeface="Arial" pitchFamily="34" charset="0"/>
              <a:buChar char="•"/>
            </a:pPr>
            <a:r>
              <a:rPr lang="en-US" dirty="0" smtClean="0"/>
              <a:t>Factors we think are causing loss on the Ramp</a:t>
            </a:r>
          </a:p>
          <a:p>
            <a:pPr lvl="1">
              <a:buFont typeface="Arial" pitchFamily="34" charset="0"/>
              <a:buChar char="•"/>
            </a:pPr>
            <a:r>
              <a:rPr lang="en-US" dirty="0" smtClean="0"/>
              <a:t> Snake incorrectly Tuned </a:t>
            </a:r>
          </a:p>
          <a:p>
            <a:pPr lvl="1">
              <a:buFont typeface="Arial" pitchFamily="34" charset="0"/>
              <a:buChar char="•"/>
            </a:pPr>
            <a:r>
              <a:rPr lang="en-US" dirty="0" smtClean="0"/>
              <a:t> Orbit driven Imperfection Resonances &gt; 0.12 </a:t>
            </a:r>
          </a:p>
          <a:p>
            <a:pPr>
              <a:buFont typeface="Arial" pitchFamily="34" charset="0"/>
              <a:buChar char="•"/>
            </a:pPr>
            <a:r>
              <a:rPr lang="en-US" dirty="0" smtClean="0"/>
              <a:t> Tunes are under Control and  Chromaticity  below 4 is not a factor</a:t>
            </a:r>
          </a:p>
          <a:p>
            <a:pPr>
              <a:buFont typeface="Arial" pitchFamily="34" charset="0"/>
              <a:buChar char="•"/>
            </a:pPr>
            <a:r>
              <a:rPr lang="en-US" dirty="0" smtClean="0"/>
              <a:t> </a:t>
            </a:r>
            <a:r>
              <a:rPr lang="en-US" dirty="0" err="1" smtClean="0"/>
              <a:t>Emittance</a:t>
            </a:r>
            <a:r>
              <a:rPr lang="en-US" dirty="0" smtClean="0"/>
              <a:t>  only enhances underlying orbit or Snake issues </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Out Imperfection Strength </a:t>
            </a:r>
            <a:endParaRPr lang="en-US" dirty="0"/>
          </a:p>
        </p:txBody>
      </p:sp>
      <p:sp>
        <p:nvSpPr>
          <p:cNvPr id="4" name="TextBox 3"/>
          <p:cNvSpPr txBox="1"/>
          <p:nvPr/>
        </p:nvSpPr>
        <p:spPr>
          <a:xfrm>
            <a:off x="457200" y="4419600"/>
            <a:ext cx="8153400" cy="1477328"/>
          </a:xfrm>
          <a:prstGeom prst="rect">
            <a:avLst/>
          </a:prstGeom>
          <a:noFill/>
        </p:spPr>
        <p:txBody>
          <a:bodyPr wrap="square" rtlCol="0">
            <a:spAutoFit/>
          </a:bodyPr>
          <a:lstStyle/>
          <a:p>
            <a:r>
              <a:rPr lang="en-US" dirty="0" smtClean="0">
                <a:sym typeface="Mathematica1"/>
              </a:rPr>
              <a:t>We picked a baseline orbit from one of the highest polarization transmission efficiency ramps and  calculated differential orbits for each fill which we had polarization data.  We then backed out the associated differential imperfection resonance strength by  first calculating the corrector settings to recreate this orbit using SVD and then ran DEPOL on the final lattice</a:t>
            </a:r>
            <a:r>
              <a:rPr lang="en-US" dirty="0" smtClean="0"/>
              <a:t>. </a:t>
            </a:r>
            <a:endParaRPr lang="en-US" dirty="0"/>
          </a:p>
        </p:txBody>
      </p:sp>
      <p:graphicFrame>
        <p:nvGraphicFramePr>
          <p:cNvPr id="5" name="Chart 4"/>
          <p:cNvGraphicFramePr/>
          <p:nvPr/>
        </p:nvGraphicFramePr>
        <p:xfrm>
          <a:off x="457200" y="1219200"/>
          <a:ext cx="43434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876800" y="1219200"/>
          <a:ext cx="4053840" cy="2971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4561</TotalTime>
  <Words>1537</Words>
  <Application>Microsoft Office PowerPoint</Application>
  <PresentationFormat>On-screen Show (4:3)</PresentationFormat>
  <Paragraphs>184</Paragraphs>
  <Slides>18</Slides>
  <Notes>18</Notes>
  <HiddenSlides>0</HiddenSlides>
  <MMClips>0</MMClips>
  <ScaleCrop>false</ScaleCrop>
  <HeadingPairs>
    <vt:vector size="6" baseType="variant">
      <vt:variant>
        <vt:lpstr>Theme</vt:lpstr>
      </vt:variant>
      <vt:variant>
        <vt:i4>1</vt:i4>
      </vt:variant>
      <vt:variant>
        <vt:lpstr>Links</vt:lpstr>
      </vt:variant>
      <vt:variant>
        <vt:i4>4</vt:i4>
      </vt:variant>
      <vt:variant>
        <vt:lpstr>Slide Titles</vt:lpstr>
      </vt:variant>
      <vt:variant>
        <vt:i4>18</vt:i4>
      </vt:variant>
    </vt:vector>
  </HeadingPairs>
  <TitlesOfParts>
    <vt:vector size="23" baseType="lpstr">
      <vt:lpstr>Office Theme</vt:lpstr>
      <vt:lpstr>\\.host\Shared Folders\My Documents\POLDATA\w1w2_expand_2ndv.xmcd\Selection 75 471 486 517</vt:lpstr>
      <vt:lpstr>\\.host\Shared Folders\My Documents\POLDATA\LP2_lifetimeMax.xmcd\Selection 35 775 623 1272</vt:lpstr>
      <vt:lpstr>\\.host\Shared Folders\My Documents\POLDATA\LP2_lifetimeMax.xmcd\Selection 775 945 1363 1442</vt:lpstr>
      <vt:lpstr>\\.host\Shared Folders\My Documents\POLDATA\LP2_lifetimeMax.xmcd\Selection 2285 1355 2873 1876</vt:lpstr>
      <vt:lpstr>Plan for Run 13: Polarized Protons </vt:lpstr>
      <vt:lpstr>Out line </vt:lpstr>
      <vt:lpstr>We have an extremely Ambitious Goal for 250 GeV : 750 pb-1 for PHENIX</vt:lpstr>
      <vt:lpstr>Turn around time is Very Important!</vt:lpstr>
      <vt:lpstr>Lots of changes to the Machine</vt:lpstr>
      <vt:lpstr>Source Upgrade</vt:lpstr>
      <vt:lpstr>E-lens Upgrade</vt:lpstr>
      <vt:lpstr>RHIC Polarization Ramp Efficiency</vt:lpstr>
      <vt:lpstr>Backing Out Imperfection Strength </vt:lpstr>
      <vt:lpstr> Can we understand Polarization loss by considering a simple model </vt:lpstr>
      <vt:lpstr>Blue Model Fit</vt:lpstr>
      <vt:lpstr>Yellow Model fit</vt:lpstr>
      <vt:lpstr>Controlled RHIC Polarization Calibration</vt:lpstr>
      <vt:lpstr>RHIC Polarization Lifetime </vt:lpstr>
      <vt:lpstr>Possible Lifetime knobs</vt:lpstr>
      <vt:lpstr>AGS Planned Changes for Run 13</vt:lpstr>
      <vt:lpstr>AGS Development</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40</cp:revision>
  <dcterms:created xsi:type="dcterms:W3CDTF">2012-07-24T00:40:23Z</dcterms:created>
  <dcterms:modified xsi:type="dcterms:W3CDTF">2012-07-27T04:42:01Z</dcterms:modified>
</cp:coreProperties>
</file>