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2" r:id="rId2"/>
  </p:sldMasterIdLst>
  <p:notesMasterIdLst>
    <p:notesMasterId r:id="rId28"/>
  </p:notesMasterIdLst>
  <p:handoutMasterIdLst>
    <p:handoutMasterId r:id="rId29"/>
  </p:handoutMasterIdLst>
  <p:sldIdLst>
    <p:sldId id="447" r:id="rId3"/>
    <p:sldId id="480" r:id="rId4"/>
    <p:sldId id="459" r:id="rId5"/>
    <p:sldId id="449" r:id="rId6"/>
    <p:sldId id="461" r:id="rId7"/>
    <p:sldId id="462" r:id="rId8"/>
    <p:sldId id="476" r:id="rId9"/>
    <p:sldId id="477" r:id="rId10"/>
    <p:sldId id="479" r:id="rId11"/>
    <p:sldId id="463" r:id="rId12"/>
    <p:sldId id="466" r:id="rId13"/>
    <p:sldId id="467" r:id="rId14"/>
    <p:sldId id="487" r:id="rId15"/>
    <p:sldId id="468" r:id="rId16"/>
    <p:sldId id="481" r:id="rId17"/>
    <p:sldId id="482" r:id="rId18"/>
    <p:sldId id="443" r:id="rId19"/>
    <p:sldId id="472" r:id="rId20"/>
    <p:sldId id="485" r:id="rId21"/>
    <p:sldId id="484" r:id="rId22"/>
    <p:sldId id="486" r:id="rId23"/>
    <p:sldId id="473" r:id="rId24"/>
    <p:sldId id="471" r:id="rId25"/>
    <p:sldId id="483" r:id="rId26"/>
    <p:sldId id="474" r:id="rId27"/>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339933"/>
    <a:srgbClr val="006600"/>
    <a:srgbClr val="339966"/>
    <a:srgbClr val="00CC66"/>
    <a:srgbClr val="CC0000"/>
    <a:srgbClr val="0099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2" autoAdjust="0"/>
    <p:restoredTop sz="94828" autoAdjust="0"/>
  </p:normalViewPr>
  <p:slideViewPr>
    <p:cSldViewPr>
      <p:cViewPr varScale="1">
        <p:scale>
          <a:sx n="107" d="100"/>
          <a:sy n="107" d="100"/>
        </p:scale>
        <p:origin x="-23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5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106488" y="566738"/>
            <a:ext cx="5103812" cy="3827462"/>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46" tIns="46984" rIns="95646" bIns="46984"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403208644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r>
              <a:rPr lang="en-US" dirty="0" smtClean="0"/>
              <a:t>27</a:t>
            </a:r>
            <a:r>
              <a:rPr lang="en-US" baseline="0" dirty="0" smtClean="0"/>
              <a:t> July</a:t>
            </a:r>
            <a:r>
              <a:rPr lang="en-US" dirty="0" smtClean="0"/>
              <a:t> 2012, 09:05, 20 min (incl.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a:xfrm>
            <a:off x="4143027" y="9119358"/>
            <a:ext cx="3170637" cy="480416"/>
          </a:xfrm>
          <a:prstGeom prst="rect">
            <a:avLst/>
          </a:prstGeom>
        </p:spPr>
        <p:txBody>
          <a:bodyPr lIns="84747" tIns="42373" rIns="84747" bIns="42373"/>
          <a:lstStyle/>
          <a:p>
            <a:pPr>
              <a:defRPr/>
            </a:pPr>
            <a:fld id="{F4D60846-EFA1-0249-9921-550B2F3F4D3C}" type="slidenum">
              <a:rPr lang="en-US"/>
              <a:pPr>
                <a:defRPr/>
              </a:pPr>
              <a:t>25</a:t>
            </a:fld>
            <a:endParaRPr lang="en-US"/>
          </a:p>
        </p:txBody>
      </p:sp>
      <p:sp>
        <p:nvSpPr>
          <p:cNvPr id="5121" name="Text Box 1"/>
          <p:cNvSpPr txBox="1">
            <a:spLocks noGrp="1" noRot="1" noChangeAspect="1" noChangeArrowheads="1"/>
          </p:cNvSpPr>
          <p:nvPr>
            <p:ph type="sldImg"/>
          </p:nvPr>
        </p:nvSpPr>
        <p:spPr>
          <a:xfrm>
            <a:off x="1070705" y="729891"/>
            <a:ext cx="5172255" cy="3599559"/>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2" name="Text Box 2"/>
          <p:cNvSpPr txBox="1">
            <a:spLocks noGrp="1" noChangeArrowheads="1"/>
          </p:cNvSpPr>
          <p:nvPr>
            <p:ph type="body" idx="1"/>
          </p:nvPr>
        </p:nvSpPr>
        <p:spPr>
          <a:xfrm>
            <a:off x="731213" y="4560392"/>
            <a:ext cx="5852774" cy="4320896"/>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Polarized proton</a:t>
            </a:r>
            <a:r>
              <a:rPr lang="en-US" baseline="0" dirty="0" smtClean="0"/>
              <a:t> picture: http://</a:t>
            </a:r>
            <a:r>
              <a:rPr lang="en-US" baseline="0" dirty="0" err="1" smtClean="0"/>
              <a:t>www.physastro.iastate.edu</a:t>
            </a:r>
            <a:r>
              <a:rPr lang="en-US" baseline="0" dirty="0" smtClean="0"/>
              <a:t>/research/highlights/</a:t>
            </a:r>
            <a:r>
              <a:rPr lang="en-US" baseline="0" dirty="0" err="1" smtClean="0"/>
              <a:t>view.php?id</a:t>
            </a:r>
            <a:r>
              <a:rPr lang="en-US" baseline="0" dirty="0" smtClean="0"/>
              <a:t>=15</a:t>
            </a:r>
          </a:p>
          <a:p>
            <a:r>
              <a:rPr lang="en-US" dirty="0" smtClean="0"/>
              <a:t>Uranium nucleus picture: http://</a:t>
            </a:r>
            <a:r>
              <a:rPr lang="en-US" dirty="0" err="1" smtClean="0"/>
              <a:t>paomura.wordpress.com</a:t>
            </a:r>
            <a:r>
              <a:rPr lang="en-US" dirty="0" smtClean="0"/>
              <a:t>/2012/04/19/nuclear-physics-nuclear-weapons/</a:t>
            </a:r>
            <a:endParaRPr lang="en-US" dirty="0"/>
          </a:p>
        </p:txBody>
      </p:sp>
    </p:spTree>
    <p:extLst>
      <p:ext uri="{BB962C8B-B14F-4D97-AF65-F5344CB8AC3E}">
        <p14:creationId xmlns:p14="http://schemas.microsoft.com/office/powerpoint/2010/main" val="182482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update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endParaRPr lang="en-US" smtClean="0"/>
          </a:p>
        </p:txBody>
      </p:sp>
      <p:sp>
        <p:nvSpPr>
          <p:cNvPr id="28676" name="Slide Number Placeholder 3"/>
          <p:cNvSpPr>
            <a:spLocks noGrp="1"/>
          </p:cNvSpPr>
          <p:nvPr>
            <p:ph type="sldNum" sz="quarter" idx="4294967295"/>
          </p:nvPr>
        </p:nvSpPr>
        <p:spPr bwMode="auto">
          <a:xfrm>
            <a:off x="4143375" y="9123363"/>
            <a:ext cx="3171825" cy="477837"/>
          </a:xfrm>
          <a:prstGeom prst="rect">
            <a:avLst/>
          </a:prstGeom>
          <a:noFill/>
          <a:ln>
            <a:miter lim="800000"/>
            <a:headEnd/>
            <a:tailEnd/>
          </a:ln>
        </p:spPr>
        <p:txBody>
          <a:bodyPr/>
          <a:lstStyle/>
          <a:p>
            <a:fld id="{AE6720EC-CB8E-4B8F-9E6D-7F546D3D9199}"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chemeClr val="tx1"/>
                </a:solidFill>
                <a:latin typeface="Times New Roman" pitchFamily="18" charset="0"/>
                <a:ea typeface="+mn-ea"/>
                <a:cs typeface="+mn-cs"/>
              </a:rPr>
              <a:t>The three photos from the top</a:t>
            </a:r>
            <a:r>
              <a:rPr lang="en-US" sz="2400" kern="1200" baseline="0" dirty="0" smtClean="0">
                <a:solidFill>
                  <a:schemeClr val="tx1"/>
                </a:solidFill>
                <a:latin typeface="Times New Roman" pitchFamily="18" charset="0"/>
                <a:ea typeface="+mn-ea"/>
                <a:cs typeface="+mn-cs"/>
              </a:rPr>
              <a:t> </a:t>
            </a:r>
            <a:r>
              <a:rPr lang="en-US" sz="2400" kern="1200" dirty="0" smtClean="0">
                <a:solidFill>
                  <a:schemeClr val="tx1"/>
                </a:solidFill>
                <a:latin typeface="Times New Roman" pitchFamily="18" charset="0"/>
                <a:ea typeface="+mn-ea"/>
                <a:cs typeface="+mn-cs"/>
              </a:rPr>
              <a:t>are:</a:t>
            </a:r>
          </a:p>
          <a:p>
            <a:r>
              <a:rPr lang="en-US" sz="2400" kern="1200" dirty="0" smtClean="0">
                <a:solidFill>
                  <a:schemeClr val="tx1"/>
                </a:solidFill>
                <a:latin typeface="Times New Roman" pitchFamily="18" charset="0"/>
                <a:ea typeface="+mn-ea"/>
                <a:cs typeface="+mn-cs"/>
              </a:rPr>
              <a:t>- sealed cell with 0.5 Torr pressure with RF discharge on</a:t>
            </a:r>
          </a:p>
          <a:p>
            <a:r>
              <a:rPr lang="en-US" sz="2400" kern="1200" dirty="0" smtClean="0">
                <a:solidFill>
                  <a:schemeClr val="tx1"/>
                </a:solidFill>
                <a:latin typeface="Times New Roman" pitchFamily="18" charset="0"/>
                <a:ea typeface="+mn-ea"/>
                <a:cs typeface="+mn-cs"/>
              </a:rPr>
              <a:t>- rack with two laser systems and other electronics</a:t>
            </a:r>
          </a:p>
          <a:p>
            <a:r>
              <a:rPr lang="en-US" sz="2400" kern="1200" dirty="0" smtClean="0">
                <a:solidFill>
                  <a:schemeClr val="tx1"/>
                </a:solidFill>
                <a:latin typeface="Times New Roman" pitchFamily="18" charset="0"/>
                <a:ea typeface="+mn-ea"/>
                <a:cs typeface="+mn-cs"/>
              </a:rPr>
              <a:t>- glass system for flowing polarized He3 we used in HERMES which shows cubic pumping cell with attached capillaries and stainless steel attachment to vacuum pump and He3 gas.  The EBIS system will have many similarities.</a:t>
            </a:r>
            <a:endParaRPr lang="en-US" dirty="0"/>
          </a:p>
        </p:txBody>
      </p:sp>
    </p:spTree>
    <p:extLst>
      <p:ext uri="{BB962C8B-B14F-4D97-AF65-F5344CB8AC3E}">
        <p14:creationId xmlns:p14="http://schemas.microsoft.com/office/powerpoint/2010/main" val="108217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Fillno 16992 06/15/12, last night</a:t>
            </a:r>
            <a:endParaRPr lang="en-US" dirty="0"/>
          </a:p>
        </p:txBody>
      </p:sp>
    </p:spTree>
    <p:extLst>
      <p:ext uri="{BB962C8B-B14F-4D97-AF65-F5344CB8AC3E}">
        <p14:creationId xmlns:p14="http://schemas.microsoft.com/office/powerpoint/2010/main" val="415888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Longitudinal</a:t>
            </a:r>
            <a:r>
              <a:rPr lang="en-US" baseline="0" dirty="0" smtClean="0"/>
              <a:t> profile: 11676 Blue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4143842" y="9122785"/>
            <a:ext cx="3171358" cy="478415"/>
          </a:xfrm>
          <a:prstGeom prst="rect">
            <a:avLst/>
          </a:prstGeom>
          <a:noFill/>
        </p:spPr>
        <p:txBody>
          <a:bodyPr lIns="95079" tIns="47540" rIns="95079" bIns="47540"/>
          <a:lstStyle/>
          <a:p>
            <a:fld id="{42FDD0B0-F459-2742-BB9C-B62E5B63B271}" type="slidenum">
              <a:rPr lang="en-US">
                <a:latin typeface="Times New Roman" pitchFamily="30" charset="0"/>
                <a:ea typeface="ＭＳ Ｐゴシック" pitchFamily="30" charset="-128"/>
                <a:cs typeface="ＭＳ Ｐゴシック" pitchFamily="30" charset="-128"/>
              </a:rPr>
              <a:pPr/>
              <a:t>17</a:t>
            </a:fld>
            <a:endParaRPr lang="en-US">
              <a:latin typeface="Times New Roman" pitchFamily="30" charset="0"/>
              <a:ea typeface="ＭＳ Ｐゴシック" pitchFamily="30" charset="-128"/>
              <a:cs typeface="ＭＳ Ｐゴシック" pitchFamily="30"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atin typeface="Times New Roman" pitchFamily="30" charset="0"/>
              <a:ea typeface="ＭＳ Ｐゴシック" pitchFamily="30" charset="-128"/>
              <a:cs typeface="ＭＳ Ｐゴシック" pitchFamily="3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7315200" y="5867400"/>
            <a:ext cx="1371600" cy="4572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6" name="Rectangle 5"/>
          <p:cNvSpPr/>
          <p:nvPr userDrawn="1"/>
        </p:nvSpPr>
        <p:spPr bwMode="auto">
          <a:xfrm>
            <a:off x="7086600" y="6324600"/>
            <a:ext cx="1524000" cy="533400"/>
          </a:xfrm>
          <a:prstGeom prst="rect">
            <a:avLst/>
          </a:prstGeom>
          <a:no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7" name="Rectangle 6"/>
          <p:cNvSpPr/>
          <p:nvPr userDrawn="1"/>
        </p:nvSpPr>
        <p:spPr bwMode="auto">
          <a:xfrm>
            <a:off x="6934200" y="6248400"/>
            <a:ext cx="1752600" cy="6096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19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lvl1pPr algn="ctr">
              <a:defRPr>
                <a:cs typeface="+mn-cs"/>
              </a:defRPr>
            </a:lvl1pPr>
          </a:lstStyle>
          <a:p>
            <a:pPr>
              <a:defRPr/>
            </a:pPr>
            <a:fld id="{4458C1C5-6436-4E31-8D48-2E701D44914F}"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Rectangle 8"/>
          <p:cNvSpPr>
            <a:spLocks noGrp="1" noChangeArrowheads="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4" name="Rectangle 9"/>
          <p:cNvSpPr>
            <a:spLocks noGrp="1" noChangeArrowheads="1"/>
          </p:cNvSpPr>
          <p:nvPr>
            <p:ph type="ftr" sz="quarter" idx="11"/>
          </p:nvPr>
        </p:nvSpPr>
        <p:spPr/>
        <p:txBody>
          <a:bodyPr/>
          <a:lstStyle>
            <a:lvl1pPr algn="ctr">
              <a:defRPr>
                <a:cs typeface="+mn-cs"/>
              </a:defRPr>
            </a:lvl1pPr>
          </a:lstStyle>
          <a:p>
            <a:pPr>
              <a:defRPr/>
            </a:pPr>
            <a:r>
              <a:rPr lang="en-US" dirty="0"/>
              <a:t> </a:t>
            </a:r>
            <a:fld id="{6DDFC27F-93F2-477E-AD06-9129FC5F425E}"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r>
              <a:rPr lang="en-US" dirty="0"/>
              <a:t>Wolfram Fischer</a:t>
            </a:r>
            <a:endParaRPr lang="en-US" dirty="0">
              <a:latin typeface="Times New Roman" pitchFamily="18" charset="0"/>
            </a:endParaRPr>
          </a:p>
        </p:txBody>
      </p:sp>
      <p:sp>
        <p:nvSpPr>
          <p:cNvPr id="3" name="Rectangle 9"/>
          <p:cNvSpPr>
            <a:spLocks noGrp="1" noChangeArrowheads="1"/>
          </p:cNvSpPr>
          <p:nvPr>
            <p:ph type="ftr" sz="quarter" idx="11"/>
          </p:nvPr>
        </p:nvSpPr>
        <p:spPr/>
        <p:txBody>
          <a:bodyPr/>
          <a:lstStyle>
            <a:lvl1pPr algn="ctr">
              <a:defRPr>
                <a:cs typeface="+mn-cs"/>
              </a:defRPr>
            </a:lvl1pPr>
          </a:lstStyle>
          <a:p>
            <a:pPr>
              <a:defRPr/>
            </a:pPr>
            <a:fld id="{B558D05A-655E-48D6-BEE5-5A6C8F729379}" type="slidenum">
              <a:rPr lang="en-US"/>
              <a:pPr>
                <a:defRPr/>
              </a:pPr>
              <a:t>‹#›</a:t>
            </a:fld>
            <a:r>
              <a:rPr lang="en-US" dirty="0"/>
              <a:t> </a:t>
            </a:r>
            <a:endParaRPr lang="en-US" sz="800" dirty="0">
              <a:latin typeface="Times New Roman" pitchFamily="18" charset="0"/>
            </a:endParaRP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bwMode="auto">
          <a:xfrm>
            <a:off x="7315200" y="5867400"/>
            <a:ext cx="1371600" cy="4572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6" name="Rectangle 5"/>
          <p:cNvSpPr/>
          <p:nvPr userDrawn="1"/>
        </p:nvSpPr>
        <p:spPr bwMode="auto">
          <a:xfrm>
            <a:off x="7086600" y="6324600"/>
            <a:ext cx="1524000" cy="533400"/>
          </a:xfrm>
          <a:prstGeom prst="rect">
            <a:avLst/>
          </a:prstGeom>
          <a:no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7" name="Rectangle 6"/>
          <p:cNvSpPr/>
          <p:nvPr userDrawn="1"/>
        </p:nvSpPr>
        <p:spPr bwMode="auto">
          <a:xfrm>
            <a:off x="6934200" y="6248400"/>
            <a:ext cx="1752600" cy="609600"/>
          </a:xfrm>
          <a:prstGeom prst="rect">
            <a:avLst/>
          </a:prstGeom>
          <a:solidFill>
            <a:schemeClr val="bg1"/>
          </a:solidFill>
          <a:ln w="12700" cap="flat" cmpd="sng" algn="ctr">
            <a:noFill/>
            <a:prstDash val="solid"/>
            <a:round/>
            <a:headEnd type="none" w="med" len="med"/>
            <a:tailEnd type="none" w="med" len="med"/>
          </a:ln>
          <a:effectLst/>
        </p:spPr>
        <p:txBody>
          <a:bodyPr/>
          <a:lstStyle/>
          <a:p>
            <a:pPr algn="r" eaLnBrk="0" hangingPunct="0">
              <a:defRPr/>
            </a:pPr>
            <a:endParaRPr lang="en-US" dirty="0">
              <a:solidFill>
                <a:srgbClr val="000000"/>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196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8713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83820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lvl1pPr algn="ctr">
              <a:defRPr>
                <a:cs typeface="+mn-cs"/>
              </a:defRPr>
            </a:lvl1pPr>
          </a:lstStyle>
          <a:p>
            <a:pPr>
              <a:defRPr/>
            </a:pPr>
            <a:fld id="{4458C1C5-6436-4E31-8D48-2E701D44914F}"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252229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14338"/>
          </a:xfrm>
        </p:spPr>
        <p:txBody>
          <a:bodyPr/>
          <a:lstStyle/>
          <a:p>
            <a:r>
              <a:rPr lang="en-US" dirty="0" smtClean="0"/>
              <a:t>Click to edit Master title style</a:t>
            </a:r>
            <a:endParaRPr lang="en-US" dirty="0"/>
          </a:p>
        </p:txBody>
      </p:sp>
      <p:sp>
        <p:nvSpPr>
          <p:cNvPr id="3" name="Rectangle 8"/>
          <p:cNvSpPr>
            <a:spLocks noGrp="1" noChangeArrowheads="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4" name="Rectangle 9"/>
          <p:cNvSpPr>
            <a:spLocks noGrp="1" noChangeArrowheads="1"/>
          </p:cNvSpPr>
          <p:nvPr>
            <p:ph type="ftr" sz="quarter" idx="11"/>
          </p:nvPr>
        </p:nvSpPr>
        <p:spPr/>
        <p:txBody>
          <a:bodyPr/>
          <a:lstStyle>
            <a:lvl1pPr algn="ctr">
              <a:defRPr>
                <a:cs typeface="+mn-cs"/>
              </a:defRPr>
            </a:lvl1pPr>
          </a:lstStyle>
          <a:p>
            <a:pPr>
              <a:defRPr/>
            </a:pPr>
            <a:r>
              <a:rPr lang="en-US" dirty="0">
                <a:solidFill>
                  <a:srgbClr val="000000"/>
                </a:solidFill>
              </a:rPr>
              <a:t> </a:t>
            </a:r>
            <a:fld id="{6DDFC27F-93F2-477E-AD06-9129FC5F425E}"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413572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3" name="Rectangle 9"/>
          <p:cNvSpPr>
            <a:spLocks noGrp="1" noChangeArrowheads="1"/>
          </p:cNvSpPr>
          <p:nvPr>
            <p:ph type="ftr" sz="quarter" idx="11"/>
          </p:nvPr>
        </p:nvSpPr>
        <p:spPr/>
        <p:txBody>
          <a:bodyPr/>
          <a:lstStyle>
            <a:lvl1pPr algn="ctr">
              <a:defRPr>
                <a:cs typeface="+mn-cs"/>
              </a:defRPr>
            </a:lvl1pPr>
          </a:lstStyle>
          <a:p>
            <a:pPr>
              <a:defRPr/>
            </a:pPr>
            <a:fld id="{B558D05A-655E-48D6-BEE5-5A6C8F729379}"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spTree>
    <p:extLst>
      <p:ext uri="{BB962C8B-B14F-4D97-AF65-F5344CB8AC3E}">
        <p14:creationId xmlns:p14="http://schemas.microsoft.com/office/powerpoint/2010/main" val="1429005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dirty="0"/>
              <a:t>Wolfram Fischer</a:t>
            </a:r>
            <a:endParaRPr lang="en-US" dirty="0">
              <a:latin typeface="Times New Roman" pitchFamily="18" charset="0"/>
            </a:endParaRPr>
          </a:p>
        </p:txBody>
      </p:sp>
      <p:sp>
        <p:nvSpPr>
          <p:cNvPr id="1033" name="Rectangle 9"/>
          <p:cNvSpPr>
            <a:spLocks noGrp="1" noChangeArrowheads="1"/>
          </p:cNvSpPr>
          <p:nvPr>
            <p:ph type="ftr" sz="quarter" idx="3"/>
          </p:nvPr>
        </p:nvSpPr>
        <p:spPr bwMode="auto">
          <a:xfrm>
            <a:off x="8534400" y="65532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cs typeface="Arial" charset="0"/>
              </a:defRPr>
            </a:lvl1pPr>
          </a:lstStyle>
          <a:p>
            <a:pPr>
              <a:defRPr/>
            </a:pPr>
            <a:r>
              <a:rPr lang="en-US" dirty="0"/>
              <a:t> </a:t>
            </a:r>
            <a:fld id="{DEC58EA8-6C47-4982-B136-D0CCA47332B2}" type="slidenum">
              <a:rPr lang="en-US"/>
              <a:pPr>
                <a:defRPr/>
              </a:pPr>
              <a:t>‹#›</a:t>
            </a:fld>
            <a:r>
              <a:rPr lang="en-US" dirty="0"/>
              <a:t> </a:t>
            </a:r>
            <a:endParaRPr lang="en-US" sz="800" dirty="0">
              <a:latin typeface="Times New Roman" pitchFamily="18" charset="0"/>
            </a:endParaRPr>
          </a:p>
          <a:p>
            <a:pPr>
              <a:defRPr/>
            </a:pPr>
            <a:endParaRPr lang="en-US" dirty="0"/>
          </a:p>
        </p:txBody>
      </p:sp>
      <p:pic>
        <p:nvPicPr>
          <p:cNvPr id="2054" name="Picture 7" descr="2000 BNL.gif"/>
          <p:cNvPicPr>
            <a:picLocks noChangeAspect="1"/>
          </p:cNvPicPr>
          <p:nvPr userDrawn="1"/>
        </p:nvPicPr>
        <p:blipFill>
          <a:blip r:embed="rId6"/>
          <a:srcRect/>
          <a:stretch>
            <a:fillRect/>
          </a:stretch>
        </p:blipFill>
        <p:spPr bwMode="auto">
          <a:xfrm>
            <a:off x="7216775" y="6400800"/>
            <a:ext cx="1317625"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228600"/>
            <a:ext cx="8382000" cy="414338"/>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2588" y="914400"/>
            <a:ext cx="83820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76200" y="6553200"/>
            <a:ext cx="17526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tabLst>
                <a:tab pos="1714500" algn="r"/>
              </a:tabLst>
              <a:defRPr sz="1000"/>
            </a:lvl1pPr>
          </a:lstStyle>
          <a:p>
            <a:pPr>
              <a:defRPr/>
            </a:pPr>
            <a:r>
              <a:rPr lang="en-US" dirty="0">
                <a:solidFill>
                  <a:srgbClr val="000000"/>
                </a:solidFill>
              </a:rPr>
              <a:t>Wolfram Fischer</a:t>
            </a:r>
            <a:endParaRPr lang="en-US" dirty="0">
              <a:solidFill>
                <a:srgbClr val="000000"/>
              </a:solidFill>
              <a:latin typeface="Times New Roman" pitchFamily="18" charset="0"/>
            </a:endParaRPr>
          </a:p>
        </p:txBody>
      </p:sp>
      <p:sp>
        <p:nvSpPr>
          <p:cNvPr id="1033" name="Rectangle 9"/>
          <p:cNvSpPr>
            <a:spLocks noGrp="1" noChangeArrowheads="1"/>
          </p:cNvSpPr>
          <p:nvPr>
            <p:ph type="ftr" sz="quarter" idx="3"/>
          </p:nvPr>
        </p:nvSpPr>
        <p:spPr bwMode="auto">
          <a:xfrm>
            <a:off x="8534400" y="6553200"/>
            <a:ext cx="4572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cs typeface="Arial" charset="0"/>
              </a:defRPr>
            </a:lvl1pPr>
          </a:lstStyle>
          <a:p>
            <a:pPr>
              <a:defRPr/>
            </a:pPr>
            <a:r>
              <a:rPr lang="en-US" dirty="0">
                <a:solidFill>
                  <a:srgbClr val="000000"/>
                </a:solidFill>
              </a:rPr>
              <a:t> </a:t>
            </a:r>
            <a:fld id="{DEC58EA8-6C47-4982-B136-D0CCA47332B2}" type="slidenum">
              <a:rPr lang="en-US">
                <a:solidFill>
                  <a:srgbClr val="000000"/>
                </a:solidFill>
              </a:rPr>
              <a:pPr>
                <a:defRPr/>
              </a:pPr>
              <a:t>‹#›</a:t>
            </a:fld>
            <a:r>
              <a:rPr lang="en-US" dirty="0">
                <a:solidFill>
                  <a:srgbClr val="000000"/>
                </a:solidFill>
              </a:rPr>
              <a:t> </a:t>
            </a:r>
            <a:endParaRPr lang="en-US" sz="800" dirty="0">
              <a:solidFill>
                <a:srgbClr val="000000"/>
              </a:solidFill>
              <a:latin typeface="Times New Roman" pitchFamily="18" charset="0"/>
            </a:endParaRPr>
          </a:p>
          <a:p>
            <a:pPr>
              <a:defRPr/>
            </a:pPr>
            <a:endParaRPr lang="en-US" dirty="0">
              <a:solidFill>
                <a:srgbClr val="000000"/>
              </a:solidFill>
            </a:endParaRPr>
          </a:p>
        </p:txBody>
      </p:sp>
      <p:pic>
        <p:nvPicPr>
          <p:cNvPr id="2054" name="Picture 7" descr="2000 BNL.gif"/>
          <p:cNvPicPr>
            <a:picLocks noChangeAspect="1"/>
          </p:cNvPicPr>
          <p:nvPr userDrawn="1"/>
        </p:nvPicPr>
        <p:blipFill>
          <a:blip r:embed="rId6"/>
          <a:srcRect/>
          <a:stretch>
            <a:fillRect/>
          </a:stretch>
        </p:blipFill>
        <p:spPr bwMode="auto">
          <a:xfrm>
            <a:off x="7216775" y="6400800"/>
            <a:ext cx="1317625" cy="381000"/>
          </a:xfrm>
          <a:prstGeom prst="rect">
            <a:avLst/>
          </a:prstGeom>
          <a:noFill/>
          <a:ln w="9525">
            <a:noFill/>
            <a:miter lim="800000"/>
            <a:headEnd/>
            <a:tailEnd/>
          </a:ln>
        </p:spPr>
      </p:pic>
    </p:spTree>
    <p:extLst>
      <p:ext uri="{BB962C8B-B14F-4D97-AF65-F5344CB8AC3E}">
        <p14:creationId xmlns:p14="http://schemas.microsoft.com/office/powerpoint/2010/main" val="274357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Lst>
  <p:hf hdr="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oleObject" Target="../embeddings/oleObject2.bin"/><Relationship Id="rId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jpe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tiff"/><Relationship Id="rId8"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tif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gif"/><Relationship Id="rId5" Type="http://schemas.openxmlformats.org/officeDocument/2006/relationships/image" Target="../media/image31.tiff"/><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909 RHIC aerial, R. Bow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4182" cy="6901293"/>
          </a:xfrm>
          <a:prstGeom prst="rect">
            <a:avLst/>
          </a:prstGeom>
        </p:spPr>
      </p:pic>
      <p:sp>
        <p:nvSpPr>
          <p:cNvPr id="7170" name="Rectangle 1026"/>
          <p:cNvSpPr>
            <a:spLocks noGrp="1" noChangeArrowheads="1"/>
          </p:cNvSpPr>
          <p:nvPr>
            <p:ph type="ctrTitle"/>
          </p:nvPr>
        </p:nvSpPr>
        <p:spPr>
          <a:xfrm>
            <a:off x="1524000" y="914400"/>
            <a:ext cx="6553200" cy="2895600"/>
          </a:xfrm>
          <a:solidFill>
            <a:schemeClr val="bg1">
              <a:alpha val="85000"/>
            </a:schemeClr>
          </a:solidFill>
        </p:spPr>
        <p:txBody>
          <a:bodyPr/>
          <a:lstStyle/>
          <a:p>
            <a:r>
              <a:rPr lang="en-US" sz="3200" dirty="0" smtClean="0"/>
              <a:t/>
            </a:r>
            <a:br>
              <a:rPr lang="en-US" sz="3200" dirty="0" smtClean="0"/>
            </a:br>
            <a:r>
              <a:rPr lang="en-US" sz="3200" dirty="0" smtClean="0"/>
              <a:t>Projections for Run-13</a:t>
            </a:r>
            <a:br>
              <a:rPr lang="en-US" sz="3200" dirty="0" smtClean="0"/>
            </a:br>
            <a:r>
              <a:rPr lang="en-US" sz="3600" dirty="0" smtClean="0">
                <a:solidFill>
                  <a:schemeClr val="tx1"/>
                </a:solidFill>
              </a:rPr>
              <a:t/>
            </a:r>
            <a:br>
              <a:rPr lang="en-US" sz="3600" dirty="0" smtClean="0">
                <a:solidFill>
                  <a:schemeClr val="tx1"/>
                </a:solidFill>
              </a:rPr>
            </a:br>
            <a:r>
              <a:rPr lang="en-US" sz="3200" dirty="0" smtClean="0">
                <a:solidFill>
                  <a:schemeClr val="tx1"/>
                </a:solidFill>
              </a:rPr>
              <a:t>Wolfram Fischer</a:t>
            </a:r>
            <a:r>
              <a:rPr lang="en-US" sz="900" dirty="0" smtClean="0">
                <a:solidFill>
                  <a:schemeClr val="tx1"/>
                </a:solidFill>
              </a:rPr>
              <a:t> </a:t>
            </a:r>
            <a:br>
              <a:rPr lang="en-US" sz="900" dirty="0" smtClean="0">
                <a:solidFill>
                  <a:schemeClr val="tx1"/>
                </a:solidFill>
              </a:rPr>
            </a:br>
            <a:endParaRPr lang="en-US" sz="4400" b="0" dirty="0" smtClean="0"/>
          </a:p>
        </p:txBody>
      </p:sp>
      <p:sp>
        <p:nvSpPr>
          <p:cNvPr id="7171" name="Rectangle 1027"/>
          <p:cNvSpPr>
            <a:spLocks noGrp="1" noChangeArrowheads="1"/>
          </p:cNvSpPr>
          <p:nvPr>
            <p:ph type="subTitle" idx="1"/>
          </p:nvPr>
        </p:nvSpPr>
        <p:spPr>
          <a:xfrm>
            <a:off x="6172200" y="5867400"/>
            <a:ext cx="2819400" cy="838200"/>
          </a:xfrm>
          <a:solidFill>
            <a:schemeClr val="bg1">
              <a:alpha val="85000"/>
            </a:schemeClr>
          </a:solidFill>
        </p:spPr>
        <p:txBody>
          <a:bodyPr/>
          <a:lstStyle/>
          <a:p>
            <a:pPr algn="r"/>
            <a:r>
              <a:rPr lang="en-US" dirty="0" smtClean="0"/>
              <a:t> 27 July 2012</a:t>
            </a:r>
          </a:p>
          <a:p>
            <a:pPr algn="r"/>
            <a:r>
              <a:rPr lang="en-US" dirty="0" smtClean="0"/>
              <a:t>RHIC Retreat, Bellport</a:t>
            </a:r>
          </a:p>
        </p:txBody>
      </p:sp>
      <p:sp>
        <p:nvSpPr>
          <p:cNvPr id="5" name="Rectangle 4"/>
          <p:cNvSpPr/>
          <p:nvPr/>
        </p:nvSpPr>
        <p:spPr bwMode="auto">
          <a:xfrm>
            <a:off x="3886200" y="1346200"/>
            <a:ext cx="825500" cy="5334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9" name="Picture 6" descr="2000 BNL.gif"/>
          <p:cNvPicPr>
            <a:picLocks noChangeAspect="1"/>
          </p:cNvPicPr>
          <p:nvPr/>
        </p:nvPicPr>
        <p:blipFill>
          <a:blip r:embed="rId4">
            <a:lum contrast="-20000"/>
          </a:blip>
          <a:srcRect/>
          <a:stretch>
            <a:fillRect/>
          </a:stretch>
        </p:blipFill>
        <p:spPr bwMode="auto">
          <a:xfrm>
            <a:off x="148917" y="5867400"/>
            <a:ext cx="2899083" cy="8382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43953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Optically Pumped Polarized H</a:t>
            </a:r>
            <a:r>
              <a:rPr lang="en-US" sz="2000" baseline="30000" dirty="0"/>
              <a:t>–</a:t>
            </a:r>
            <a:r>
              <a:rPr lang="en-US" sz="2000" dirty="0"/>
              <a:t> source (OPPIS</a:t>
            </a:r>
            <a:r>
              <a:rPr lang="en-US" sz="2000" dirty="0" smtClean="0"/>
              <a:t>)</a:t>
            </a:r>
            <a:r>
              <a:rPr lang="en-US" dirty="0" smtClean="0"/>
              <a:t> – A. Zelenski</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10</a:t>
            </a:fld>
            <a:r>
              <a:rPr lang="en-US" dirty="0" smtClean="0"/>
              <a:t> </a:t>
            </a:r>
            <a:endParaRPr lang="en-US" sz="800" dirty="0" smtClean="0">
              <a:latin typeface="Times New Roman" pitchFamily="18" charset="0"/>
            </a:endParaRPr>
          </a:p>
          <a:p>
            <a:pPr>
              <a:defRPr/>
            </a:pPr>
            <a:endParaRPr lang="en-US" dirty="0"/>
          </a:p>
        </p:txBody>
      </p:sp>
      <p:pic>
        <p:nvPicPr>
          <p:cNvPr id="6" name="Picture 5" descr="FABS07"/>
          <p:cNvPicPr/>
          <p:nvPr/>
        </p:nvPicPr>
        <p:blipFill>
          <a:blip r:embed="rId2"/>
          <a:srcRect/>
          <a:stretch>
            <a:fillRect/>
          </a:stretch>
        </p:blipFill>
        <p:spPr bwMode="auto">
          <a:xfrm>
            <a:off x="381000" y="2209800"/>
            <a:ext cx="5105400" cy="2902585"/>
          </a:xfrm>
          <a:prstGeom prst="rect">
            <a:avLst/>
          </a:prstGeom>
          <a:noFill/>
          <a:ln w="9525">
            <a:noFill/>
            <a:miter lim="800000"/>
            <a:headEnd/>
            <a:tailEnd/>
          </a:ln>
        </p:spPr>
      </p:pic>
      <p:sp>
        <p:nvSpPr>
          <p:cNvPr id="7" name="Text Box 5" descr="Light horizontal"/>
          <p:cNvSpPr txBox="1">
            <a:spLocks noChangeArrowheads="1"/>
          </p:cNvSpPr>
          <p:nvPr/>
        </p:nvSpPr>
        <p:spPr bwMode="auto">
          <a:xfrm>
            <a:off x="381000" y="6138446"/>
            <a:ext cx="5410200" cy="338554"/>
          </a:xfrm>
          <a:prstGeom prst="rect">
            <a:avLst/>
          </a:prstGeom>
          <a:noFill/>
          <a:ln w="9525">
            <a:noFill/>
            <a:miter lim="800000"/>
            <a:headEnd/>
            <a:tailEnd/>
          </a:ln>
          <a:effectLst/>
        </p:spPr>
        <p:txBody>
          <a:bodyPr wrap="square">
            <a:spAutoFit/>
          </a:bodyPr>
          <a:lstStyle/>
          <a:p>
            <a:r>
              <a:rPr lang="en-US" sz="1600" dirty="0" smtClean="0">
                <a:solidFill>
                  <a:srgbClr val="0000FF"/>
                </a:solidFill>
                <a:latin typeface="Tahoma" pitchFamily="34" charset="0"/>
                <a:cs typeface="Arial" charset="0"/>
              </a:rPr>
              <a:t>=&gt; 10x </a:t>
            </a:r>
            <a:r>
              <a:rPr lang="en-US" sz="1600" dirty="0">
                <a:solidFill>
                  <a:srgbClr val="0000FF"/>
                </a:solidFill>
                <a:latin typeface="Tahoma" pitchFamily="34" charset="0"/>
                <a:cs typeface="Arial" charset="0"/>
              </a:rPr>
              <a:t>intensity </a:t>
            </a:r>
            <a:r>
              <a:rPr lang="en-US" sz="1600" dirty="0" smtClean="0">
                <a:solidFill>
                  <a:srgbClr val="0000FF"/>
                </a:solidFill>
                <a:latin typeface="Tahoma" pitchFamily="34" charset="0"/>
                <a:cs typeface="Arial" charset="0"/>
              </a:rPr>
              <a:t>from ABS was accelerated through Linac</a:t>
            </a:r>
            <a:endParaRPr lang="en-US" dirty="0">
              <a:solidFill>
                <a:srgbClr val="0000FF"/>
              </a:solidFill>
              <a:cs typeface="Arial" charset="0"/>
            </a:endParaRPr>
          </a:p>
        </p:txBody>
      </p:sp>
      <p:sp>
        <p:nvSpPr>
          <p:cNvPr id="8" name="TextBox 7"/>
          <p:cNvSpPr txBox="1"/>
          <p:nvPr/>
        </p:nvSpPr>
        <p:spPr>
          <a:xfrm>
            <a:off x="5867400" y="1066800"/>
            <a:ext cx="3048000" cy="4739759"/>
          </a:xfrm>
          <a:prstGeom prst="rect">
            <a:avLst/>
          </a:prstGeom>
          <a:solidFill>
            <a:schemeClr val="bg1"/>
          </a:solidFill>
          <a:ln w="12700">
            <a:noFill/>
          </a:ln>
        </p:spPr>
        <p:txBody>
          <a:bodyPr wrap="square" rtlCol="0">
            <a:spAutoFit/>
          </a:bodyPr>
          <a:lstStyle/>
          <a:p>
            <a:pPr marL="284163" lvl="0" indent="-284163" eaLnBrk="0" hangingPunct="0">
              <a:spcBef>
                <a:spcPct val="20000"/>
              </a:spcBef>
              <a:defRPr/>
            </a:pPr>
            <a:r>
              <a:rPr lang="en-US" sz="2000" kern="0" dirty="0" smtClean="0">
                <a:solidFill>
                  <a:schemeClr val="accent2"/>
                </a:solidFill>
              </a:rPr>
              <a:t>Goals:</a:t>
            </a:r>
            <a:r>
              <a:rPr lang="en-US" sz="2000" kern="0" dirty="0" smtClean="0"/>
              <a:t/>
            </a:r>
            <a:br>
              <a:rPr lang="en-US" sz="2000" kern="0" dirty="0" smtClean="0"/>
            </a:br>
            <a:r>
              <a:rPr lang="en-US" sz="2000" kern="0" dirty="0" smtClean="0">
                <a:solidFill>
                  <a:srgbClr val="FF0000"/>
                </a:solidFill>
              </a:rPr>
              <a:t>1. H</a:t>
            </a:r>
            <a:r>
              <a:rPr lang="en-US" sz="2000" kern="0" baseline="30000" dirty="0" smtClean="0">
                <a:solidFill>
                  <a:srgbClr val="FF0000"/>
                </a:solidFill>
              </a:rPr>
              <a:t>− </a:t>
            </a:r>
            <a:r>
              <a:rPr lang="en-US" sz="2000" kern="0" dirty="0" smtClean="0">
                <a:solidFill>
                  <a:srgbClr val="FF0000"/>
                </a:solidFill>
              </a:rPr>
              <a:t>beam current increase to 10mA</a:t>
            </a:r>
            <a:r>
              <a:rPr lang="en-US" sz="2000" kern="0" dirty="0" smtClean="0"/>
              <a:t> </a:t>
            </a:r>
            <a:r>
              <a:rPr lang="en-US" sz="1800" kern="0" dirty="0" smtClean="0"/>
              <a:t>(order of magnitude)</a:t>
            </a:r>
            <a:br>
              <a:rPr lang="en-US" sz="1800" kern="0" dirty="0" smtClean="0"/>
            </a:br>
            <a:r>
              <a:rPr lang="en-US" sz="2000" kern="0" dirty="0" smtClean="0">
                <a:solidFill>
                  <a:srgbClr val="FF0000"/>
                </a:solidFill>
              </a:rPr>
              <a:t>2. Polarization to 85-90%</a:t>
            </a:r>
            <a:r>
              <a:rPr lang="en-US" sz="2000" kern="0" dirty="0" smtClean="0"/>
              <a:t> </a:t>
            </a:r>
            <a:r>
              <a:rPr lang="en-US" sz="1800" kern="0" dirty="0" smtClean="0"/>
              <a:t>(~5% increase)</a:t>
            </a:r>
            <a:endParaRPr lang="en-US" sz="1000" kern="0" dirty="0" smtClean="0"/>
          </a:p>
          <a:p>
            <a:pPr marL="284163" lvl="0" indent="-284163" eaLnBrk="0" hangingPunct="0">
              <a:spcBef>
                <a:spcPct val="20000"/>
              </a:spcBef>
              <a:buFont typeface="Arial" pitchFamily="34" charset="0"/>
              <a:buChar char="•"/>
              <a:defRPr/>
            </a:pPr>
            <a:endParaRPr lang="en-US" sz="1000" kern="0" dirty="0" smtClean="0"/>
          </a:p>
          <a:p>
            <a:pPr marL="284163" lvl="0" indent="-284163" eaLnBrk="0" hangingPunct="0">
              <a:spcBef>
                <a:spcPct val="20000"/>
              </a:spcBef>
              <a:defRPr/>
            </a:pPr>
            <a:r>
              <a:rPr lang="en-US" sz="2000" kern="0" dirty="0" smtClean="0">
                <a:solidFill>
                  <a:schemeClr val="accent2"/>
                </a:solidFill>
              </a:rPr>
              <a:t>Upgrade components:</a:t>
            </a:r>
          </a:p>
          <a:p>
            <a:pPr marL="284163" lvl="0" indent="-284163" eaLnBrk="0" hangingPunct="0">
              <a:spcBef>
                <a:spcPct val="20000"/>
              </a:spcBef>
              <a:defRPr/>
            </a:pPr>
            <a:r>
              <a:rPr lang="en-US" sz="2000" kern="0" dirty="0" smtClean="0"/>
              <a:t>1. Atomic hydrogen      injector </a:t>
            </a:r>
            <a:r>
              <a:rPr lang="en-US" sz="1600" kern="0" dirty="0" smtClean="0"/>
              <a:t>(collaboration </a:t>
            </a:r>
            <a:br>
              <a:rPr lang="en-US" sz="1600" kern="0" dirty="0" smtClean="0"/>
            </a:br>
            <a:r>
              <a:rPr lang="en-US" sz="1600" kern="0" dirty="0" smtClean="0"/>
              <a:t>with BINP Novosibirsk)</a:t>
            </a:r>
          </a:p>
          <a:p>
            <a:pPr marL="284163" lvl="0" indent="-284163" eaLnBrk="0" hangingPunct="0">
              <a:spcBef>
                <a:spcPct val="20000"/>
              </a:spcBef>
              <a:defRPr/>
            </a:pPr>
            <a:r>
              <a:rPr lang="en-US" sz="2000" kern="0" dirty="0" smtClean="0"/>
              <a:t>2. Superconducting  solenoid </a:t>
            </a:r>
            <a:r>
              <a:rPr lang="en-US" sz="1600" kern="0" dirty="0" smtClean="0"/>
              <a:t>(3 T)</a:t>
            </a:r>
          </a:p>
          <a:p>
            <a:pPr marL="284163" lvl="0" indent="-284163" eaLnBrk="0" hangingPunct="0">
              <a:spcBef>
                <a:spcPct val="20000"/>
              </a:spcBef>
              <a:defRPr/>
            </a:pPr>
            <a:r>
              <a:rPr lang="en-US" sz="2000" kern="0" dirty="0" smtClean="0"/>
              <a:t>3. Beam diagnostics </a:t>
            </a:r>
            <a:br>
              <a:rPr lang="en-US" sz="2000" kern="0" dirty="0" smtClean="0"/>
            </a:br>
            <a:r>
              <a:rPr lang="en-US" sz="2000" kern="0" dirty="0" smtClean="0"/>
              <a:t>and polarimetry</a:t>
            </a:r>
          </a:p>
        </p:txBody>
      </p:sp>
      <p:sp>
        <p:nvSpPr>
          <p:cNvPr id="9" name="TextBox 8"/>
          <p:cNvSpPr txBox="1"/>
          <p:nvPr/>
        </p:nvSpPr>
        <p:spPr>
          <a:xfrm>
            <a:off x="228600" y="914400"/>
            <a:ext cx="3640390" cy="461665"/>
          </a:xfrm>
          <a:prstGeom prst="rect">
            <a:avLst/>
          </a:prstGeom>
          <a:noFill/>
        </p:spPr>
        <p:txBody>
          <a:bodyPr wrap="none" rtlCol="0">
            <a:spAutoFit/>
          </a:bodyPr>
          <a:lstStyle/>
          <a:p>
            <a:pPr algn="l"/>
            <a:r>
              <a:rPr lang="en-US" dirty="0" smtClean="0">
                <a:solidFill>
                  <a:srgbClr val="0000FF"/>
                </a:solidFill>
              </a:rPr>
              <a:t>Upgraded OPPIS (2013)</a:t>
            </a:r>
          </a:p>
        </p:txBody>
      </p:sp>
      <p:sp>
        <p:nvSpPr>
          <p:cNvPr id="10" name="TextBox 9"/>
          <p:cNvSpPr txBox="1"/>
          <p:nvPr/>
        </p:nvSpPr>
        <p:spPr>
          <a:xfrm>
            <a:off x="228600" y="1981200"/>
            <a:ext cx="4916731" cy="646331"/>
          </a:xfrm>
          <a:prstGeom prst="rect">
            <a:avLst/>
          </a:prstGeom>
          <a:solidFill>
            <a:schemeClr val="bg1"/>
          </a:solidFill>
        </p:spPr>
        <p:txBody>
          <a:bodyPr wrap="none" rtlCol="0">
            <a:spAutoFit/>
          </a:bodyPr>
          <a:lstStyle/>
          <a:p>
            <a:r>
              <a:rPr lang="en-US" sz="1400" dirty="0" smtClean="0"/>
              <a:t>Source           Neutralizer      Ionizer </a:t>
            </a:r>
            <a:r>
              <a:rPr lang="en-US" sz="1400" dirty="0" err="1" smtClean="0"/>
              <a:t>Rb</a:t>
            </a:r>
            <a:r>
              <a:rPr lang="en-US" sz="1400" dirty="0" smtClean="0"/>
              <a:t>-cell </a:t>
            </a:r>
            <a:r>
              <a:rPr lang="en-US" sz="1400" dirty="0" err="1" smtClean="0"/>
              <a:t>Sona</a:t>
            </a:r>
            <a:r>
              <a:rPr lang="en-US" sz="1400" dirty="0" smtClean="0"/>
              <a:t>    Na-jet </a:t>
            </a:r>
            <a:r>
              <a:rPr lang="en-US" sz="1800" dirty="0"/>
              <a:t/>
            </a:r>
            <a:br>
              <a:rPr lang="en-US" sz="1800" dirty="0"/>
            </a:br>
            <a:r>
              <a:rPr lang="en-US" sz="1800" dirty="0"/>
              <a:t>(H</a:t>
            </a:r>
            <a:r>
              <a:rPr lang="en-US" sz="1800" baseline="30000" dirty="0"/>
              <a:t>+</a:t>
            </a:r>
            <a:r>
              <a:rPr lang="en-US" sz="1800" dirty="0" smtClean="0"/>
              <a:t>)                  (</a:t>
            </a:r>
            <a:r>
              <a:rPr lang="en-US" sz="1800" dirty="0"/>
              <a:t>H</a:t>
            </a:r>
            <a:r>
              <a:rPr lang="en-US" sz="1800" baseline="30000" dirty="0"/>
              <a:t>0</a:t>
            </a:r>
            <a:r>
              <a:rPr lang="en-US" sz="1800" dirty="0" smtClean="0"/>
              <a:t>)       (H</a:t>
            </a:r>
            <a:r>
              <a:rPr lang="en-US" sz="1800" baseline="30000" dirty="0"/>
              <a:t>+</a:t>
            </a:r>
            <a:r>
              <a:rPr lang="en-US" sz="1800" dirty="0" smtClean="0"/>
              <a:t>)   (H</a:t>
            </a:r>
            <a:r>
              <a:rPr lang="en-US" sz="1800" baseline="30000" dirty="0" smtClean="0"/>
              <a:t>0</a:t>
            </a:r>
            <a:r>
              <a:rPr lang="en-US" sz="1800" dirty="0" smtClean="0"/>
              <a:t>)          (</a:t>
            </a:r>
            <a:r>
              <a:rPr lang="en-US" sz="1800" dirty="0"/>
              <a:t>H</a:t>
            </a:r>
            <a:r>
              <a:rPr lang="en-US" sz="1800" baseline="30000" dirty="0"/>
              <a:t>−</a:t>
            </a:r>
            <a:r>
              <a:rPr lang="en-US" sz="1800" dirty="0"/>
              <a:t>)</a:t>
            </a:r>
            <a:endParaRPr lang="en-US" sz="1800" dirty="0" smtClean="0"/>
          </a:p>
        </p:txBody>
      </p:sp>
      <p:sp>
        <p:nvSpPr>
          <p:cNvPr id="11" name="TextBox 10"/>
          <p:cNvSpPr txBox="1"/>
          <p:nvPr/>
        </p:nvSpPr>
        <p:spPr>
          <a:xfrm>
            <a:off x="2394296" y="4126468"/>
            <a:ext cx="1339504" cy="369332"/>
          </a:xfrm>
          <a:prstGeom prst="rect">
            <a:avLst/>
          </a:prstGeom>
          <a:noFill/>
        </p:spPr>
        <p:txBody>
          <a:bodyPr wrap="none" rtlCol="0">
            <a:spAutoFit/>
          </a:bodyPr>
          <a:lstStyle/>
          <a:p>
            <a:pPr algn="l"/>
            <a:r>
              <a:rPr lang="en-US" sz="1800" dirty="0" err="1" smtClean="0">
                <a:solidFill>
                  <a:schemeClr val="accent2"/>
                </a:solidFill>
              </a:rPr>
              <a:t>sc</a:t>
            </a:r>
            <a:r>
              <a:rPr lang="en-US" sz="1800" dirty="0" smtClean="0">
                <a:solidFill>
                  <a:schemeClr val="accent2"/>
                </a:solidFill>
              </a:rPr>
              <a:t> solenoid</a:t>
            </a:r>
          </a:p>
        </p:txBody>
      </p:sp>
      <p:grpSp>
        <p:nvGrpSpPr>
          <p:cNvPr id="18" name="Group 17"/>
          <p:cNvGrpSpPr/>
          <p:nvPr/>
        </p:nvGrpSpPr>
        <p:grpSpPr>
          <a:xfrm>
            <a:off x="914400" y="1466850"/>
            <a:ext cx="6064085" cy="3146286"/>
            <a:chOff x="914400" y="1371600"/>
            <a:chExt cx="6064085" cy="3146286"/>
          </a:xfrm>
        </p:grpSpPr>
        <p:sp>
          <p:nvSpPr>
            <p:cNvPr id="3" name="TextBox 2"/>
            <p:cNvSpPr txBox="1"/>
            <p:nvPr/>
          </p:nvSpPr>
          <p:spPr>
            <a:xfrm>
              <a:off x="2057400" y="2133600"/>
              <a:ext cx="1823987" cy="1015663"/>
            </a:xfrm>
            <a:prstGeom prst="rect">
              <a:avLst/>
            </a:prstGeom>
            <a:noFill/>
          </p:spPr>
          <p:txBody>
            <a:bodyPr wrap="none" rtlCol="0">
              <a:spAutoFit/>
            </a:bodyPr>
            <a:lstStyle/>
            <a:p>
              <a:pPr algn="l"/>
              <a:r>
                <a:rPr lang="en-US" sz="2000" b="1" dirty="0" smtClean="0">
                  <a:solidFill>
                    <a:schemeClr val="bg1"/>
                  </a:solidFill>
                </a:rPr>
                <a:t>New Atomic</a:t>
              </a:r>
              <a:br>
                <a:rPr lang="en-US" sz="2000" b="1" dirty="0" smtClean="0">
                  <a:solidFill>
                    <a:schemeClr val="bg1"/>
                  </a:solidFill>
                </a:rPr>
              </a:br>
              <a:r>
                <a:rPr lang="en-US" sz="2000" b="1" dirty="0" smtClean="0">
                  <a:solidFill>
                    <a:schemeClr val="bg1"/>
                  </a:solidFill>
                </a:rPr>
                <a:t>Beam Source</a:t>
              </a:r>
            </a:p>
            <a:p>
              <a:pPr algn="l"/>
              <a:r>
                <a:rPr lang="en-US" sz="2000" b="1" dirty="0" smtClean="0">
                  <a:solidFill>
                    <a:schemeClr val="bg1"/>
                  </a:solidFill>
                </a:rPr>
                <a:t>(ABS)</a:t>
              </a:r>
            </a:p>
          </p:txBody>
        </p:sp>
        <p:sp>
          <p:nvSpPr>
            <p:cNvPr id="13" name="TextBox 12"/>
            <p:cNvSpPr txBox="1"/>
            <p:nvPr/>
          </p:nvSpPr>
          <p:spPr>
            <a:xfrm>
              <a:off x="4114800" y="3810000"/>
              <a:ext cx="2863685" cy="707886"/>
            </a:xfrm>
            <a:prstGeom prst="rect">
              <a:avLst/>
            </a:prstGeom>
            <a:noFill/>
          </p:spPr>
          <p:txBody>
            <a:bodyPr wrap="none" rtlCol="0">
              <a:spAutoFit/>
            </a:bodyPr>
            <a:lstStyle/>
            <a:p>
              <a:pPr algn="l"/>
              <a:r>
                <a:rPr lang="en-US" sz="2000" b="1" dirty="0" smtClean="0">
                  <a:solidFill>
                    <a:schemeClr val="bg1"/>
                  </a:solidFill>
                </a:rPr>
                <a:t>New superconducting</a:t>
              </a:r>
              <a:br>
                <a:rPr lang="en-US" sz="2000" b="1" dirty="0" smtClean="0">
                  <a:solidFill>
                    <a:schemeClr val="bg1"/>
                  </a:solidFill>
                </a:rPr>
              </a:br>
              <a:r>
                <a:rPr lang="en-US" sz="2000" b="1" dirty="0" smtClean="0">
                  <a:solidFill>
                    <a:schemeClr val="bg1"/>
                  </a:solidFill>
                </a:rPr>
                <a:t>solenoid</a:t>
              </a:r>
            </a:p>
          </p:txBody>
        </p:sp>
        <p:cxnSp>
          <p:nvCxnSpPr>
            <p:cNvPr id="15" name="Straight Arrow Connector 14"/>
            <p:cNvCxnSpPr/>
            <p:nvPr/>
          </p:nvCxnSpPr>
          <p:spPr bwMode="auto">
            <a:xfrm>
              <a:off x="2667000" y="3124200"/>
              <a:ext cx="304800" cy="533400"/>
            </a:xfrm>
            <a:prstGeom prst="straightConnector1">
              <a:avLst/>
            </a:prstGeom>
            <a:noFill/>
            <a:ln w="31750" cap="flat" cmpd="sng" algn="ctr">
              <a:solidFill>
                <a:schemeClr val="bg1"/>
              </a:solidFill>
              <a:prstDash val="solid"/>
              <a:round/>
              <a:headEnd type="none" w="med" len="med"/>
              <a:tailEnd type="arrow"/>
            </a:ln>
            <a:effectLst/>
          </p:spPr>
        </p:cxnSp>
        <p:sp>
          <p:nvSpPr>
            <p:cNvPr id="16" name="TextBox 15"/>
            <p:cNvSpPr txBox="1"/>
            <p:nvPr/>
          </p:nvSpPr>
          <p:spPr>
            <a:xfrm>
              <a:off x="914400" y="1371600"/>
              <a:ext cx="1681971" cy="400110"/>
            </a:xfrm>
            <a:prstGeom prst="rect">
              <a:avLst/>
            </a:prstGeom>
            <a:noFill/>
          </p:spPr>
          <p:txBody>
            <a:bodyPr wrap="none" rtlCol="0">
              <a:spAutoFit/>
            </a:bodyPr>
            <a:lstStyle/>
            <a:p>
              <a:pPr algn="l"/>
              <a:r>
                <a:rPr lang="en-US" sz="2000" b="1" dirty="0" smtClean="0">
                  <a:solidFill>
                    <a:schemeClr val="bg1"/>
                  </a:solidFill>
                </a:rPr>
                <a:t>23 May 2012</a:t>
              </a:r>
            </a:p>
          </p:txBody>
        </p:sp>
      </p:grpSp>
      <p:grpSp>
        <p:nvGrpSpPr>
          <p:cNvPr id="19" name="Group 18"/>
          <p:cNvGrpSpPr/>
          <p:nvPr/>
        </p:nvGrpSpPr>
        <p:grpSpPr>
          <a:xfrm>
            <a:off x="1066800" y="1447800"/>
            <a:ext cx="6324600" cy="4743450"/>
            <a:chOff x="1066800" y="1447800"/>
            <a:chExt cx="6324600" cy="4743450"/>
          </a:xfrm>
        </p:grpSpPr>
        <p:pic>
          <p:nvPicPr>
            <p:cNvPr id="14" name="Picture 13" descr="2012-0723 OPPI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447800"/>
              <a:ext cx="6324600" cy="4743450"/>
            </a:xfrm>
            <a:prstGeom prst="rect">
              <a:avLst/>
            </a:prstGeom>
          </p:spPr>
        </p:pic>
        <p:sp>
          <p:nvSpPr>
            <p:cNvPr id="17" name="TextBox 16"/>
            <p:cNvSpPr txBox="1"/>
            <p:nvPr/>
          </p:nvSpPr>
          <p:spPr>
            <a:xfrm>
              <a:off x="1295400" y="1752600"/>
              <a:ext cx="1998564" cy="461665"/>
            </a:xfrm>
            <a:prstGeom prst="rect">
              <a:avLst/>
            </a:prstGeom>
            <a:noFill/>
          </p:spPr>
          <p:txBody>
            <a:bodyPr wrap="none" rtlCol="0">
              <a:spAutoFit/>
            </a:bodyPr>
            <a:lstStyle/>
            <a:p>
              <a:pPr algn="l"/>
              <a:r>
                <a:rPr lang="en-US" b="1" dirty="0" smtClean="0">
                  <a:solidFill>
                    <a:schemeClr val="bg1"/>
                  </a:solidFill>
                </a:rPr>
                <a:t>23 July 2012</a:t>
              </a:r>
            </a:p>
          </p:txBody>
        </p:sp>
      </p:grpSp>
    </p:spTree>
    <p:extLst>
      <p:ext uri="{BB962C8B-B14F-4D97-AF65-F5344CB8AC3E}">
        <p14:creationId xmlns:p14="http://schemas.microsoft.com/office/powerpoint/2010/main" val="2130591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RHIC electron lenses</a:t>
            </a:r>
            <a:r>
              <a:rPr lang="en-US" dirty="0"/>
              <a:t> </a:t>
            </a:r>
            <a:r>
              <a:rPr lang="en-US" dirty="0" smtClean="0"/>
              <a:t>                                           Motivation</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11</a:t>
            </a:fld>
            <a:r>
              <a:rPr lang="en-US" smtClean="0"/>
              <a:t> </a:t>
            </a:r>
            <a:endParaRPr lang="en-US" sz="800" smtClean="0">
              <a:latin typeface="Times New Roman" pitchFamily="18" charset="0"/>
            </a:endParaRPr>
          </a:p>
          <a:p>
            <a:pPr>
              <a:defRPr/>
            </a:pPr>
            <a:endParaRPr lang="en-US" dirty="0"/>
          </a:p>
        </p:txBody>
      </p:sp>
      <p:pic>
        <p:nvPicPr>
          <p:cNvPr id="6" name="Picture 5" descr="pic.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6540476" cy="4800600"/>
          </a:xfrm>
          <a:prstGeom prst="rect">
            <a:avLst/>
          </a:prstGeom>
        </p:spPr>
      </p:pic>
      <p:sp>
        <p:nvSpPr>
          <p:cNvPr id="7" name="TextBox 6"/>
          <p:cNvSpPr txBox="1"/>
          <p:nvPr/>
        </p:nvSpPr>
        <p:spPr>
          <a:xfrm>
            <a:off x="38446" y="1047690"/>
            <a:ext cx="6315276" cy="400110"/>
          </a:xfrm>
          <a:prstGeom prst="rect">
            <a:avLst/>
          </a:prstGeom>
          <a:noFill/>
        </p:spPr>
        <p:txBody>
          <a:bodyPr wrap="none" rtlCol="0">
            <a:spAutoFit/>
          </a:bodyPr>
          <a:lstStyle/>
          <a:p>
            <a:pPr algn="l"/>
            <a:r>
              <a:rPr lang="en-US" sz="2000" dirty="0" smtClean="0">
                <a:solidFill>
                  <a:schemeClr val="accent2"/>
                </a:solidFill>
              </a:rPr>
              <a:t>Bunch intensity in 2012 polarized proton physics store</a:t>
            </a:r>
          </a:p>
        </p:txBody>
      </p:sp>
      <p:sp>
        <p:nvSpPr>
          <p:cNvPr id="8" name="TextBox 7"/>
          <p:cNvSpPr txBox="1"/>
          <p:nvPr/>
        </p:nvSpPr>
        <p:spPr>
          <a:xfrm flipH="1">
            <a:off x="3657600" y="2133600"/>
            <a:ext cx="2621282" cy="369332"/>
          </a:xfrm>
          <a:prstGeom prst="rect">
            <a:avLst/>
          </a:prstGeom>
          <a:noFill/>
        </p:spPr>
        <p:txBody>
          <a:bodyPr wrap="square" rtlCol="0">
            <a:spAutoFit/>
          </a:bodyPr>
          <a:lstStyle/>
          <a:p>
            <a:pPr algn="l"/>
            <a:r>
              <a:rPr lang="en-US" sz="1800" dirty="0" smtClean="0"/>
              <a:t>bunches with 1 collision</a:t>
            </a:r>
          </a:p>
        </p:txBody>
      </p:sp>
      <p:sp>
        <p:nvSpPr>
          <p:cNvPr id="9" name="TextBox 8"/>
          <p:cNvSpPr txBox="1"/>
          <p:nvPr/>
        </p:nvSpPr>
        <p:spPr>
          <a:xfrm flipH="1">
            <a:off x="3429000" y="3200400"/>
            <a:ext cx="2743200" cy="369332"/>
          </a:xfrm>
          <a:prstGeom prst="rect">
            <a:avLst/>
          </a:prstGeom>
          <a:noFill/>
        </p:spPr>
        <p:txBody>
          <a:bodyPr wrap="square" rtlCol="0">
            <a:spAutoFit/>
          </a:bodyPr>
          <a:lstStyle/>
          <a:p>
            <a:pPr algn="l"/>
            <a:r>
              <a:rPr lang="en-US" sz="1800" dirty="0" smtClean="0"/>
              <a:t>bunches with 2 collisions</a:t>
            </a:r>
          </a:p>
        </p:txBody>
      </p:sp>
      <p:cxnSp>
        <p:nvCxnSpPr>
          <p:cNvPr id="12" name="Straight Arrow Connector 11"/>
          <p:cNvCxnSpPr/>
          <p:nvPr/>
        </p:nvCxnSpPr>
        <p:spPr bwMode="auto">
          <a:xfrm flipV="1">
            <a:off x="6324600" y="2590800"/>
            <a:ext cx="0" cy="533400"/>
          </a:xfrm>
          <a:prstGeom prst="straightConnector1">
            <a:avLst/>
          </a:prstGeom>
          <a:noFill/>
          <a:ln w="38100" cap="flat" cmpd="sng" algn="ctr">
            <a:solidFill>
              <a:srgbClr val="FF0000"/>
            </a:solidFill>
            <a:prstDash val="solid"/>
            <a:round/>
            <a:headEnd type="none" w="med" len="med"/>
            <a:tailEnd type="arrow"/>
          </a:ln>
          <a:effectLst/>
        </p:spPr>
      </p:cxnSp>
      <p:grpSp>
        <p:nvGrpSpPr>
          <p:cNvPr id="3" name="Group 2"/>
          <p:cNvGrpSpPr/>
          <p:nvPr/>
        </p:nvGrpSpPr>
        <p:grpSpPr>
          <a:xfrm>
            <a:off x="6477000" y="914400"/>
            <a:ext cx="2672526" cy="5324535"/>
            <a:chOff x="6477000" y="914400"/>
            <a:chExt cx="2672526" cy="5324535"/>
          </a:xfrm>
        </p:grpSpPr>
        <p:sp>
          <p:nvSpPr>
            <p:cNvPr id="10" name="TextBox 9"/>
            <p:cNvSpPr txBox="1"/>
            <p:nvPr/>
          </p:nvSpPr>
          <p:spPr>
            <a:xfrm>
              <a:off x="6477000" y="914400"/>
              <a:ext cx="2672526" cy="5324535"/>
            </a:xfrm>
            <a:prstGeom prst="rect">
              <a:avLst/>
            </a:prstGeom>
            <a:noFill/>
          </p:spPr>
          <p:txBody>
            <a:bodyPr wrap="none" rtlCol="0">
              <a:spAutoFit/>
            </a:bodyPr>
            <a:lstStyle/>
            <a:p>
              <a:pPr algn="l"/>
              <a:r>
                <a:rPr lang="en-US" b="1" dirty="0" smtClean="0"/>
                <a:t>Goal: </a:t>
              </a:r>
              <a:r>
                <a:rPr lang="en-US" sz="1200" b="1" dirty="0" smtClean="0"/>
                <a:t/>
              </a:r>
              <a:br>
                <a:rPr lang="en-US" sz="1200" b="1" dirty="0" smtClean="0"/>
              </a:br>
              <a:endParaRPr lang="en-US" sz="1200" b="1" dirty="0" smtClean="0"/>
            </a:p>
            <a:p>
              <a:pPr algn="l"/>
              <a:r>
                <a:rPr lang="en-US" sz="2000" dirty="0" smtClean="0"/>
                <a:t>Compensate for </a:t>
              </a:r>
              <a:br>
                <a:rPr lang="en-US" sz="2000" dirty="0" smtClean="0"/>
              </a:br>
              <a:r>
                <a:rPr lang="en-US" sz="2000" dirty="0" smtClean="0"/>
                <a:t>1 of 2 beam-beam</a:t>
              </a:r>
              <a:br>
                <a:rPr lang="en-US" sz="2000" dirty="0" smtClean="0"/>
              </a:br>
              <a:r>
                <a:rPr lang="en-US" sz="2000" dirty="0" smtClean="0"/>
                <a:t>interactions with </a:t>
              </a:r>
              <a:br>
                <a:rPr lang="en-US" sz="2000" dirty="0" smtClean="0"/>
              </a:br>
              <a:r>
                <a:rPr lang="en-US" sz="2000" dirty="0" smtClean="0"/>
                <a:t>electron lenses</a:t>
              </a:r>
            </a:p>
            <a:p>
              <a:pPr algn="l"/>
              <a:endParaRPr lang="en-US" sz="2000" dirty="0"/>
            </a:p>
            <a:p>
              <a:r>
                <a:rPr lang="en-US" sz="2000" dirty="0" smtClean="0"/>
                <a:t>Then increase </a:t>
              </a:r>
              <a:br>
                <a:rPr lang="en-US" sz="2000" dirty="0" smtClean="0"/>
              </a:br>
              <a:r>
                <a:rPr lang="en-US" sz="2000" dirty="0" smtClean="0"/>
                <a:t>bunch intensity </a:t>
              </a:r>
            </a:p>
            <a:p>
              <a:pPr marL="342900" indent="-342900">
                <a:buFont typeface="Symbol" charset="0"/>
                <a:buChar char=""/>
              </a:pPr>
              <a:r>
                <a:rPr lang="en-US" sz="2000" dirty="0" smtClean="0"/>
                <a:t>up </a:t>
              </a:r>
              <a:r>
                <a:rPr lang="en-US" sz="2000" dirty="0"/>
                <a:t>to 2</a:t>
              </a:r>
              <a:r>
                <a:rPr lang="en-US" sz="2000" dirty="0" smtClean="0"/>
                <a:t>× luminosity</a:t>
              </a:r>
              <a:endParaRPr lang="en-US" sz="2000" dirty="0"/>
            </a:p>
            <a:p>
              <a:pPr algn="l"/>
              <a:endParaRPr lang="en-US" sz="1600" dirty="0" smtClean="0">
                <a:solidFill>
                  <a:schemeClr val="accent2"/>
                </a:solidFill>
              </a:endParaRPr>
            </a:p>
            <a:p>
              <a:pPr algn="l"/>
              <a:r>
                <a:rPr lang="en-US" sz="1600" dirty="0" smtClean="0">
                  <a:solidFill>
                    <a:schemeClr val="accent2"/>
                  </a:solidFill>
                </a:rPr>
                <a:t>Need new polarized </a:t>
              </a:r>
              <a:br>
                <a:rPr lang="en-US" sz="1600" dirty="0" smtClean="0">
                  <a:solidFill>
                    <a:schemeClr val="accent2"/>
                  </a:solidFill>
                </a:rPr>
              </a:br>
              <a:r>
                <a:rPr lang="en-US" sz="1600" dirty="0" smtClean="0">
                  <a:solidFill>
                    <a:schemeClr val="accent2"/>
                  </a:solidFill>
                </a:rPr>
                <a:t>proton source − under</a:t>
              </a:r>
              <a:br>
                <a:rPr lang="en-US" sz="1600" dirty="0" smtClean="0">
                  <a:solidFill>
                    <a:schemeClr val="accent2"/>
                  </a:solidFill>
                </a:rPr>
              </a:br>
              <a:r>
                <a:rPr lang="en-US" sz="1600" dirty="0" smtClean="0">
                  <a:solidFill>
                    <a:schemeClr val="accent2"/>
                  </a:solidFill>
                </a:rPr>
                <a:t>construction, A. Zelenski</a:t>
              </a:r>
              <a:br>
                <a:rPr lang="en-US" sz="1600" dirty="0" smtClean="0">
                  <a:solidFill>
                    <a:schemeClr val="accent2"/>
                  </a:solidFill>
                </a:rPr>
              </a:br>
              <a:endParaRPr lang="en-US" sz="2000" dirty="0"/>
            </a:p>
            <a:p>
              <a:pPr algn="l"/>
              <a:endParaRPr lang="en-US" sz="2000" dirty="0" smtClean="0"/>
            </a:p>
            <a:p>
              <a:pPr algn="l"/>
              <a:endParaRPr lang="en-US" sz="2000" dirty="0"/>
            </a:p>
            <a:p>
              <a:pPr algn="l"/>
              <a:endParaRPr lang="en-US" sz="2000" dirty="0" smtClean="0"/>
            </a:p>
          </p:txBody>
        </p:sp>
        <p:graphicFrame>
          <p:nvGraphicFramePr>
            <p:cNvPr id="15" name="Object 14"/>
            <p:cNvGraphicFramePr>
              <a:graphicFrameLocks noChangeAspect="1"/>
            </p:cNvGraphicFramePr>
            <p:nvPr>
              <p:extLst>
                <p:ext uri="{D42A27DB-BD31-4B8C-83A1-F6EECF244321}">
                  <p14:modId xmlns:p14="http://schemas.microsoft.com/office/powerpoint/2010/main" val="314115544"/>
                </p:ext>
              </p:extLst>
            </p:nvPr>
          </p:nvGraphicFramePr>
          <p:xfrm>
            <a:off x="6858000" y="5333999"/>
            <a:ext cx="1676400" cy="883177"/>
          </p:xfrm>
          <a:graphic>
            <a:graphicData uri="http://schemas.openxmlformats.org/presentationml/2006/ole">
              <mc:AlternateContent xmlns:mc="http://schemas.openxmlformats.org/markup-compatibility/2006">
                <mc:Choice xmlns:v="urn:schemas-microsoft-com:vml" Requires="v">
                  <p:oleObj spid="_x0000_s1218" name="Equation" r:id="rId4" imgW="469900" imgH="241300" progId="Equation.3">
                    <p:embed/>
                  </p:oleObj>
                </mc:Choice>
                <mc:Fallback>
                  <p:oleObj name="Equation" r:id="rId4" imgW="469900" imgH="241300" progId="Equation.3">
                    <p:embed/>
                    <p:pic>
                      <p:nvPicPr>
                        <p:cNvPr id="0" name=""/>
                        <p:cNvPicPr/>
                        <p:nvPr/>
                      </p:nvPicPr>
                      <p:blipFill>
                        <a:blip r:embed="rId5"/>
                        <a:stretch>
                          <a:fillRect/>
                        </a:stretch>
                      </p:blipFill>
                      <p:spPr>
                        <a:xfrm>
                          <a:off x="6858000" y="5333999"/>
                          <a:ext cx="1676400" cy="883177"/>
                        </a:xfrm>
                        <a:prstGeom prst="rect">
                          <a:avLst/>
                        </a:prstGeom>
                      </p:spPr>
                    </p:pic>
                  </p:oleObj>
                </mc:Fallback>
              </mc:AlternateContent>
            </a:graphicData>
          </a:graphic>
        </p:graphicFrame>
      </p:grpSp>
    </p:spTree>
    <p:extLst>
      <p:ext uri="{BB962C8B-B14F-4D97-AF65-F5344CB8AC3E}">
        <p14:creationId xmlns:p14="http://schemas.microsoft.com/office/powerpoint/2010/main" val="3760887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P055f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68725"/>
            <a:ext cx="6781800" cy="2413075"/>
          </a:xfrm>
          <a:prstGeom prst="rect">
            <a:avLst/>
          </a:prstGeom>
        </p:spPr>
      </p:pic>
      <p:sp>
        <p:nvSpPr>
          <p:cNvPr id="15362" name="Title 1"/>
          <p:cNvSpPr>
            <a:spLocks noGrp="1"/>
          </p:cNvSpPr>
          <p:nvPr>
            <p:ph type="title"/>
          </p:nvPr>
        </p:nvSpPr>
        <p:spPr/>
        <p:txBody>
          <a:bodyPr/>
          <a:lstStyle/>
          <a:p>
            <a:r>
              <a:rPr lang="en-US" dirty="0"/>
              <a:t>Electron lenses – </a:t>
            </a:r>
            <a:r>
              <a:rPr lang="en-US" sz="2000" dirty="0"/>
              <a:t>partial head-on beam-beam compensation</a:t>
            </a:r>
            <a:endParaRPr lang="en-US" dirty="0" smtClean="0"/>
          </a:p>
        </p:txBody>
      </p:sp>
      <p:sp>
        <p:nvSpPr>
          <p:cNvPr id="15363" name="Date Placeholder 2"/>
          <p:cNvSpPr>
            <a:spLocks noGrp="1"/>
          </p:cNvSpPr>
          <p:nvPr>
            <p:ph type="dt" sz="quarter" idx="10"/>
          </p:nvPr>
        </p:nvSpPr>
        <p:spPr>
          <a:noFill/>
        </p:spPr>
        <p:txBody>
          <a:bodyPr/>
          <a:lstStyle/>
          <a:p>
            <a:r>
              <a:rPr lang="en-US" dirty="0" smtClean="0"/>
              <a:t>Wolfram Fischer</a:t>
            </a:r>
          </a:p>
        </p:txBody>
      </p:sp>
      <p:sp>
        <p:nvSpPr>
          <p:cNvPr id="15364" name="Slide Number Placeholder 3"/>
          <p:cNvSpPr>
            <a:spLocks noGrp="1"/>
          </p:cNvSpPr>
          <p:nvPr>
            <p:ph type="sldNum" sz="quarter" idx="4294967295"/>
          </p:nvPr>
        </p:nvSpPr>
        <p:spPr bwMode="auto">
          <a:xfrm>
            <a:off x="8534400" y="6553200"/>
            <a:ext cx="457200" cy="304800"/>
          </a:xfrm>
          <a:prstGeom prst="rect">
            <a:avLst/>
          </a:prstGeom>
          <a:noFill/>
          <a:ln w="12700">
            <a:miter lim="800000"/>
            <a:headEnd/>
            <a:tailEnd/>
          </a:ln>
        </p:spPr>
        <p:txBody>
          <a:bodyPr/>
          <a:lstStyle/>
          <a:p>
            <a:pPr algn="ctr" eaLnBrk="0" hangingPunct="0"/>
            <a:fld id="{11BDF33A-9C36-4BE8-8AE1-F19EA8386370}" type="slidenum">
              <a:rPr lang="en-US" sz="1000"/>
              <a:pPr algn="ctr" eaLnBrk="0" hangingPunct="0"/>
              <a:t>12</a:t>
            </a:fld>
            <a:endParaRPr lang="en-US" sz="1000" dirty="0"/>
          </a:p>
        </p:txBody>
      </p:sp>
      <p:pic>
        <p:nvPicPr>
          <p:cNvPr id="15365" name="Picture 4" descr="pic1.jpg"/>
          <p:cNvPicPr>
            <a:picLocks noChangeAspect="1"/>
          </p:cNvPicPr>
          <p:nvPr/>
        </p:nvPicPr>
        <p:blipFill>
          <a:blip r:embed="rId4"/>
          <a:srcRect/>
          <a:stretch>
            <a:fillRect/>
          </a:stretch>
        </p:blipFill>
        <p:spPr bwMode="auto">
          <a:xfrm>
            <a:off x="0" y="762001"/>
            <a:ext cx="3429000" cy="2971017"/>
          </a:xfrm>
          <a:prstGeom prst="rect">
            <a:avLst/>
          </a:prstGeom>
          <a:noFill/>
          <a:ln w="9525">
            <a:noFill/>
            <a:miter lim="800000"/>
            <a:headEnd/>
            <a:tailEnd/>
          </a:ln>
        </p:spPr>
      </p:pic>
      <p:cxnSp>
        <p:nvCxnSpPr>
          <p:cNvPr id="12" name="Straight Connector 11"/>
          <p:cNvCxnSpPr/>
          <p:nvPr/>
        </p:nvCxnSpPr>
        <p:spPr bwMode="auto">
          <a:xfrm flipV="1">
            <a:off x="1295400" y="3657600"/>
            <a:ext cx="1066800" cy="6750"/>
          </a:xfrm>
          <a:prstGeom prst="line">
            <a:avLst/>
          </a:prstGeom>
          <a:noFill/>
          <a:ln w="222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152400" y="2971800"/>
            <a:ext cx="609600" cy="1588"/>
          </a:xfrm>
          <a:prstGeom prst="line">
            <a:avLst/>
          </a:prstGeom>
          <a:noFill/>
          <a:ln w="222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177465" y="1676400"/>
            <a:ext cx="584535" cy="0"/>
          </a:xfrm>
          <a:prstGeom prst="line">
            <a:avLst/>
          </a:prstGeom>
          <a:noFill/>
          <a:ln w="22225" cap="flat" cmpd="sng" algn="ctr">
            <a:solidFill>
              <a:srgbClr val="FF0000"/>
            </a:solidFill>
            <a:prstDash val="solid"/>
            <a:round/>
            <a:headEnd type="none" w="med" len="med"/>
            <a:tailEnd type="none" w="med" len="med"/>
          </a:ln>
          <a:effectLst/>
        </p:spPr>
      </p:cxnSp>
      <p:pic>
        <p:nvPicPr>
          <p:cNvPr id="18" name="Picture 17" descr="2011-0318 E-gun, J. Ho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283" y="1981200"/>
            <a:ext cx="1325794" cy="914400"/>
          </a:xfrm>
          <a:prstGeom prst="rect">
            <a:avLst/>
          </a:prstGeom>
        </p:spPr>
      </p:pic>
      <p:pic>
        <p:nvPicPr>
          <p:cNvPr id="21" name="Picture 20" descr="THP055f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648" y="2971800"/>
            <a:ext cx="1404748" cy="762000"/>
          </a:xfrm>
          <a:prstGeom prst="rect">
            <a:avLst/>
          </a:prstGeom>
        </p:spPr>
      </p:pic>
      <p:pic>
        <p:nvPicPr>
          <p:cNvPr id="6" name="Picture 5" descr="pic.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3810000"/>
            <a:ext cx="2172677" cy="1625600"/>
          </a:xfrm>
          <a:prstGeom prst="rect">
            <a:avLst/>
          </a:prstGeom>
        </p:spPr>
      </p:pic>
      <p:sp>
        <p:nvSpPr>
          <p:cNvPr id="7" name="TextBox 6"/>
          <p:cNvSpPr txBox="1"/>
          <p:nvPr/>
        </p:nvSpPr>
        <p:spPr>
          <a:xfrm>
            <a:off x="8305800" y="2590800"/>
            <a:ext cx="643851" cy="307777"/>
          </a:xfrm>
          <a:prstGeom prst="rect">
            <a:avLst/>
          </a:prstGeom>
          <a:noFill/>
        </p:spPr>
        <p:txBody>
          <a:bodyPr wrap="none" rtlCol="0">
            <a:spAutoFit/>
          </a:bodyPr>
          <a:lstStyle/>
          <a:p>
            <a:pPr algn="l"/>
            <a:r>
              <a:rPr lang="en-US" sz="1400" dirty="0">
                <a:solidFill>
                  <a:schemeClr val="bg1"/>
                </a:solidFill>
              </a:rPr>
              <a:t>e</a:t>
            </a:r>
            <a:r>
              <a:rPr lang="en-US" sz="1400" dirty="0" smtClean="0">
                <a:solidFill>
                  <a:schemeClr val="bg1"/>
                </a:solidFill>
              </a:rPr>
              <a:t>-gun</a:t>
            </a:r>
          </a:p>
        </p:txBody>
      </p:sp>
      <p:sp>
        <p:nvSpPr>
          <p:cNvPr id="23" name="TextBox 22"/>
          <p:cNvSpPr txBox="1"/>
          <p:nvPr/>
        </p:nvSpPr>
        <p:spPr>
          <a:xfrm>
            <a:off x="8001000" y="3429000"/>
            <a:ext cx="1018227" cy="307777"/>
          </a:xfrm>
          <a:prstGeom prst="rect">
            <a:avLst/>
          </a:prstGeom>
          <a:noFill/>
        </p:spPr>
        <p:txBody>
          <a:bodyPr wrap="none" rtlCol="0">
            <a:spAutoFit/>
          </a:bodyPr>
          <a:lstStyle/>
          <a:p>
            <a:pPr algn="l"/>
            <a:r>
              <a:rPr lang="en-US" sz="1400" dirty="0" smtClean="0">
                <a:solidFill>
                  <a:schemeClr val="bg1"/>
                </a:solidFill>
              </a:rPr>
              <a:t>e-collector</a:t>
            </a:r>
          </a:p>
        </p:txBody>
      </p:sp>
      <p:sp>
        <p:nvSpPr>
          <p:cNvPr id="24" name="TextBox 23"/>
          <p:cNvSpPr txBox="1"/>
          <p:nvPr/>
        </p:nvSpPr>
        <p:spPr>
          <a:xfrm>
            <a:off x="6858000" y="4876800"/>
            <a:ext cx="1960831" cy="523220"/>
          </a:xfrm>
          <a:prstGeom prst="rect">
            <a:avLst/>
          </a:prstGeom>
          <a:noFill/>
        </p:spPr>
        <p:txBody>
          <a:bodyPr wrap="none" rtlCol="0">
            <a:spAutoFit/>
          </a:bodyPr>
          <a:lstStyle/>
          <a:p>
            <a:pPr algn="l"/>
            <a:r>
              <a:rPr lang="en-US" sz="1400" dirty="0" smtClean="0">
                <a:solidFill>
                  <a:schemeClr val="bg1"/>
                </a:solidFill>
              </a:rPr>
              <a:t>main solenoid </a:t>
            </a:r>
            <a:br>
              <a:rPr lang="en-US" sz="1400" dirty="0" smtClean="0">
                <a:solidFill>
                  <a:schemeClr val="bg1"/>
                </a:solidFill>
              </a:rPr>
            </a:br>
            <a:r>
              <a:rPr lang="en-US" sz="1400" dirty="0" smtClean="0">
                <a:solidFill>
                  <a:schemeClr val="bg1"/>
                </a:solidFill>
              </a:rPr>
              <a:t>manufacturing in SMD</a:t>
            </a:r>
          </a:p>
        </p:txBody>
      </p:sp>
      <p:pic>
        <p:nvPicPr>
          <p:cNvPr id="2" name="Picture 1" descr="2011-0505 GS1(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180" y="5486400"/>
            <a:ext cx="1828800" cy="1371600"/>
          </a:xfrm>
          <a:prstGeom prst="rect">
            <a:avLst/>
          </a:prstGeom>
        </p:spPr>
      </p:pic>
      <p:sp>
        <p:nvSpPr>
          <p:cNvPr id="19" name="TextBox 18"/>
          <p:cNvSpPr txBox="1"/>
          <p:nvPr/>
        </p:nvSpPr>
        <p:spPr>
          <a:xfrm>
            <a:off x="7259369" y="5496580"/>
            <a:ext cx="1731501" cy="523220"/>
          </a:xfrm>
          <a:prstGeom prst="rect">
            <a:avLst/>
          </a:prstGeom>
          <a:noFill/>
        </p:spPr>
        <p:txBody>
          <a:bodyPr wrap="none" rtlCol="0">
            <a:spAutoFit/>
          </a:bodyPr>
          <a:lstStyle/>
          <a:p>
            <a:pPr algn="r"/>
            <a:r>
              <a:rPr lang="en-US" sz="1400" dirty="0" smtClean="0">
                <a:solidFill>
                  <a:schemeClr val="bg1"/>
                </a:solidFill>
              </a:rPr>
              <a:t>GS1 manufacturing</a:t>
            </a:r>
            <a:br>
              <a:rPr lang="en-US" sz="1400" dirty="0" smtClean="0">
                <a:solidFill>
                  <a:schemeClr val="bg1"/>
                </a:solidFill>
              </a:rPr>
            </a:br>
            <a:r>
              <a:rPr lang="en-US" sz="1400" dirty="0" smtClean="0">
                <a:solidFill>
                  <a:schemeClr val="bg1"/>
                </a:solidFill>
              </a:rPr>
              <a:t>in industry</a:t>
            </a:r>
          </a:p>
        </p:txBody>
      </p:sp>
      <p:sp>
        <p:nvSpPr>
          <p:cNvPr id="20" name="Rectangle 19"/>
          <p:cNvSpPr/>
          <p:nvPr/>
        </p:nvSpPr>
        <p:spPr>
          <a:xfrm>
            <a:off x="3200400" y="652313"/>
            <a:ext cx="4572000" cy="3824124"/>
          </a:xfrm>
          <a:prstGeom prst="rect">
            <a:avLst/>
          </a:prstGeom>
        </p:spPr>
        <p:txBody>
          <a:bodyPr>
            <a:spAutoFit/>
          </a:bodyPr>
          <a:lstStyle/>
          <a:p>
            <a:r>
              <a:rPr lang="en-US" sz="1800" b="1" dirty="0"/>
              <a:t>Basic idea</a:t>
            </a:r>
            <a:r>
              <a:rPr lang="en-US" sz="1800" b="1" dirty="0" smtClean="0"/>
              <a:t>:</a:t>
            </a:r>
          </a:p>
          <a:p>
            <a:pPr marL="285750" indent="-285750">
              <a:buFont typeface="Arial"/>
              <a:buChar char="•"/>
            </a:pPr>
            <a:r>
              <a:rPr lang="en-US" sz="1600" dirty="0" smtClean="0"/>
              <a:t>2 beam</a:t>
            </a:r>
            <a:r>
              <a:rPr lang="en-US" sz="1600" dirty="0"/>
              <a:t>-beam collisions with </a:t>
            </a:r>
            <a:r>
              <a:rPr lang="en-US" sz="1600" b="1" dirty="0">
                <a:solidFill>
                  <a:schemeClr val="accent2"/>
                </a:solidFill>
              </a:rPr>
              <a:t>positively</a:t>
            </a:r>
            <a:r>
              <a:rPr lang="en-US" sz="1600" dirty="0"/>
              <a:t> charged beam </a:t>
            </a:r>
            <a:endParaRPr lang="en-US" sz="1600" dirty="0" smtClean="0"/>
          </a:p>
          <a:p>
            <a:pPr marL="285750" indent="-285750">
              <a:buFont typeface="Arial"/>
              <a:buChar char="•"/>
            </a:pPr>
            <a:r>
              <a:rPr lang="en-US" sz="1600" dirty="0" smtClean="0"/>
              <a:t>Add collision </a:t>
            </a:r>
            <a:r>
              <a:rPr lang="en-US" sz="1600" dirty="0"/>
              <a:t>with a </a:t>
            </a:r>
            <a:r>
              <a:rPr lang="en-US" sz="1600" b="1" dirty="0">
                <a:solidFill>
                  <a:srgbClr val="FF0000"/>
                </a:solidFill>
              </a:rPr>
              <a:t>negatively </a:t>
            </a:r>
            <a:r>
              <a:rPr lang="en-US" sz="1600" dirty="0"/>
              <a:t>charged beam </a:t>
            </a:r>
            <a:r>
              <a:rPr lang="en-US" sz="1600" dirty="0" smtClean="0"/>
              <a:t>– with matched intensity and  </a:t>
            </a:r>
            <a:r>
              <a:rPr lang="en-US" sz="1600" dirty="0"/>
              <a:t>same amplitude </a:t>
            </a:r>
            <a:r>
              <a:rPr lang="en-US" sz="1600" dirty="0" smtClean="0"/>
              <a:t>dependence</a:t>
            </a:r>
            <a:endParaRPr lang="en-US" sz="1000" dirty="0"/>
          </a:p>
          <a:p>
            <a:endParaRPr lang="en-US" sz="1050" dirty="0"/>
          </a:p>
          <a:p>
            <a:r>
              <a:rPr lang="en-US" sz="1800" b="1" dirty="0" smtClean="0"/>
              <a:t>Compensation of nonlinear effects: </a:t>
            </a:r>
            <a:endParaRPr lang="en-US" sz="1400" dirty="0" smtClean="0"/>
          </a:p>
          <a:p>
            <a:pPr>
              <a:buFont typeface="Arial" pitchFamily="34" charset="0"/>
              <a:buChar char="•"/>
            </a:pPr>
            <a:r>
              <a:rPr lang="en-US" sz="1600" dirty="0" smtClean="0"/>
              <a:t> e-beam current and shape </a:t>
            </a:r>
          </a:p>
          <a:p>
            <a:r>
              <a:rPr lang="en-US" sz="1600" dirty="0" smtClean="0"/>
              <a:t>  =&gt; reduces tune spread</a:t>
            </a:r>
            <a:endParaRPr lang="en-US" sz="1600" dirty="0"/>
          </a:p>
          <a:p>
            <a:pPr>
              <a:buFont typeface="Arial" pitchFamily="34" charset="0"/>
              <a:buChar char="•"/>
            </a:pPr>
            <a:r>
              <a:rPr lang="en-US" sz="1600" dirty="0"/>
              <a:t> </a:t>
            </a:r>
            <a:r>
              <a:rPr lang="en-US" sz="1600" dirty="0" err="1">
                <a:latin typeface="Symbol" pitchFamily="18" charset="2"/>
              </a:rPr>
              <a:t>Dy</a:t>
            </a:r>
            <a:r>
              <a:rPr lang="en-US" sz="1600" baseline="-25000" dirty="0" err="1"/>
              <a:t>x,y</a:t>
            </a:r>
            <a:r>
              <a:rPr lang="en-US" sz="1600" baseline="-25000" dirty="0"/>
              <a:t> </a:t>
            </a:r>
            <a:r>
              <a:rPr lang="en-US" sz="1600" dirty="0"/>
              <a:t> = </a:t>
            </a:r>
            <a:r>
              <a:rPr lang="en-US" sz="1600" dirty="0" err="1"/>
              <a:t>k</a:t>
            </a:r>
            <a:r>
              <a:rPr lang="en-US" sz="1600" dirty="0" err="1">
                <a:latin typeface="Symbol" pitchFamily="18" charset="2"/>
              </a:rPr>
              <a:t>p</a:t>
            </a:r>
            <a:r>
              <a:rPr lang="en-US" sz="1600" dirty="0"/>
              <a:t> between p-p and p-e </a:t>
            </a:r>
            <a:r>
              <a:rPr lang="en-US" sz="1600" dirty="0" smtClean="0"/>
              <a:t>collision</a:t>
            </a:r>
          </a:p>
          <a:p>
            <a:r>
              <a:rPr lang="en-US" sz="1600" dirty="0"/>
              <a:t> </a:t>
            </a:r>
            <a:r>
              <a:rPr lang="en-US" sz="1600" dirty="0" smtClean="0"/>
              <a:t> =&gt; reduces resonance driving terms</a:t>
            </a:r>
          </a:p>
          <a:p>
            <a:endParaRPr lang="en-US" sz="1600" dirty="0"/>
          </a:p>
          <a:p>
            <a:r>
              <a:rPr lang="en-US" sz="1800" b="1" dirty="0" smtClean="0"/>
              <a:t>Installation in 2012</a:t>
            </a:r>
          </a:p>
          <a:p>
            <a:r>
              <a:rPr lang="en-US" sz="1800" b="1" dirty="0" smtClean="0"/>
              <a:t>Expect up to 2x more luminosity</a:t>
            </a:r>
            <a:endParaRPr lang="en-US" sz="1800" b="1" dirty="0"/>
          </a:p>
        </p:txBody>
      </p:sp>
    </p:spTree>
    <p:extLst>
      <p:ext uri="{BB962C8B-B14F-4D97-AF65-F5344CB8AC3E}">
        <p14:creationId xmlns:p14="http://schemas.microsoft.com/office/powerpoint/2010/main" val="29723924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E-lens installation 2012</a:t>
            </a:r>
            <a:endParaRPr lang="en-US" dirty="0"/>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13</a:t>
            </a:fld>
            <a:r>
              <a:rPr lang="en-US" smtClean="0"/>
              <a:t> </a:t>
            </a:r>
            <a:endParaRPr lang="en-US" sz="800" smtClean="0">
              <a:latin typeface="Times New Roman" pitchFamily="18" charset="0"/>
            </a:endParaRPr>
          </a:p>
          <a:p>
            <a:pPr>
              <a:defRPr/>
            </a:pPr>
            <a:endParaRPr lang="en-US" dirty="0"/>
          </a:p>
        </p:txBody>
      </p:sp>
      <p:pic>
        <p:nvPicPr>
          <p:cNvPr id="5" name="Picture 4" descr="2012-0723 Elens water-cooled b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838200"/>
            <a:ext cx="4876800" cy="3657600"/>
          </a:xfrm>
          <a:prstGeom prst="rect">
            <a:avLst/>
          </a:prstGeom>
        </p:spPr>
      </p:pic>
      <p:pic>
        <p:nvPicPr>
          <p:cNvPr id="6" name="Picture 5" descr="2012-0723 Elens water-coolded bus in tunn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219200"/>
            <a:ext cx="4876800" cy="3657600"/>
          </a:xfrm>
          <a:prstGeom prst="rect">
            <a:avLst/>
          </a:prstGeom>
        </p:spPr>
      </p:pic>
      <p:pic>
        <p:nvPicPr>
          <p:cNvPr id="7" name="Picture 6" descr="2012-0723 Elens stands in tunne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828800"/>
            <a:ext cx="4876800" cy="3657600"/>
          </a:xfrm>
          <a:prstGeom prst="rect">
            <a:avLst/>
          </a:prstGeom>
        </p:spPr>
      </p:pic>
      <p:pic>
        <p:nvPicPr>
          <p:cNvPr id="8" name="Picture 7" descr="2012-0723 Elens area IR1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1371600"/>
            <a:ext cx="3657600" cy="4876800"/>
          </a:xfrm>
          <a:prstGeom prst="rect">
            <a:avLst/>
          </a:prstGeom>
        </p:spPr>
      </p:pic>
    </p:spTree>
    <p:extLst>
      <p:ext uri="{BB962C8B-B14F-4D97-AF65-F5344CB8AC3E}">
        <p14:creationId xmlns:p14="http://schemas.microsoft.com/office/powerpoint/2010/main" val="3396576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571" y="25953"/>
            <a:ext cx="8334829" cy="1752047"/>
          </a:xfrm>
        </p:spPr>
        <p:txBody>
          <a:bodyPr>
            <a:normAutofit/>
          </a:bodyPr>
          <a:lstStyle/>
          <a:p>
            <a:r>
              <a:rPr lang="en-US" b="1" dirty="0" smtClean="0">
                <a:solidFill>
                  <a:srgbClr val="0000FF"/>
                </a:solidFill>
              </a:rPr>
              <a:t>Development of Polarized </a:t>
            </a:r>
            <a:r>
              <a:rPr lang="en-US" b="1" baseline="30000" dirty="0" smtClean="0">
                <a:solidFill>
                  <a:srgbClr val="0000FF"/>
                </a:solidFill>
              </a:rPr>
              <a:t>3</a:t>
            </a:r>
            <a:r>
              <a:rPr lang="en-US" b="1" dirty="0" smtClean="0">
                <a:solidFill>
                  <a:srgbClr val="0000FF"/>
                </a:solidFill>
              </a:rPr>
              <a:t>He Ion Source for RHIC</a:t>
            </a:r>
            <a:br>
              <a:rPr lang="en-US" b="1" dirty="0" smtClean="0">
                <a:solidFill>
                  <a:srgbClr val="0000FF"/>
                </a:solidFill>
              </a:rPr>
            </a:br>
            <a:r>
              <a:rPr lang="en-US" sz="2700" b="1" dirty="0" smtClean="0"/>
              <a:t>BNL-MIT Collaboration</a:t>
            </a:r>
            <a:r>
              <a:rPr lang="en-US" sz="2700" b="1" dirty="0"/>
              <a:t> </a:t>
            </a:r>
            <a:r>
              <a:rPr lang="en-US" sz="2700" b="1" dirty="0" smtClean="0"/>
              <a:t> http://he3.xvm.mit.edu/</a:t>
            </a:r>
            <a:endParaRPr lang="en-US" sz="2700" b="1" dirty="0"/>
          </a:p>
        </p:txBody>
      </p:sp>
      <p:sp>
        <p:nvSpPr>
          <p:cNvPr id="3" name="Subtitle 2"/>
          <p:cNvSpPr>
            <a:spLocks noGrp="1"/>
          </p:cNvSpPr>
          <p:nvPr>
            <p:ph type="subTitle" idx="1"/>
          </p:nvPr>
        </p:nvSpPr>
        <p:spPr>
          <a:xfrm>
            <a:off x="5571" y="2133600"/>
            <a:ext cx="8554356" cy="4124656"/>
          </a:xfrm>
        </p:spPr>
        <p:txBody>
          <a:bodyPr>
            <a:normAutofit fontScale="85000" lnSpcReduction="10000"/>
          </a:bodyPr>
          <a:lstStyle/>
          <a:p>
            <a:pPr marL="457200" indent="-457200" algn="l">
              <a:spcBef>
                <a:spcPts val="0"/>
              </a:spcBef>
              <a:buFont typeface="Arial"/>
              <a:buChar char="•"/>
            </a:pPr>
            <a:r>
              <a:rPr lang="en-US" sz="2400" dirty="0" smtClean="0">
                <a:solidFill>
                  <a:schemeClr val="tx1"/>
                </a:solidFill>
              </a:rPr>
              <a:t>Spec.: deliver </a:t>
            </a:r>
            <a:r>
              <a:rPr lang="en-US" sz="2400" baseline="30000" dirty="0" smtClean="0">
                <a:solidFill>
                  <a:schemeClr val="tx1"/>
                </a:solidFill>
              </a:rPr>
              <a:t>3</a:t>
            </a:r>
            <a:r>
              <a:rPr lang="en-US" sz="2400" dirty="0" smtClean="0">
                <a:solidFill>
                  <a:schemeClr val="tx1"/>
                </a:solidFill>
              </a:rPr>
              <a:t>He</a:t>
            </a:r>
            <a:r>
              <a:rPr lang="en-US" sz="2400" baseline="30000" dirty="0" smtClean="0">
                <a:solidFill>
                  <a:schemeClr val="tx1"/>
                </a:solidFill>
              </a:rPr>
              <a:t>++</a:t>
            </a:r>
            <a:r>
              <a:rPr lang="en-US" sz="2400" dirty="0" smtClean="0">
                <a:solidFill>
                  <a:schemeClr val="tx1"/>
                </a:solidFill>
              </a:rPr>
              <a:t> at ≈ 3 x 10</a:t>
            </a:r>
            <a:r>
              <a:rPr lang="en-US" sz="2400" baseline="30000" dirty="0" smtClean="0">
                <a:solidFill>
                  <a:schemeClr val="tx1"/>
                </a:solidFill>
              </a:rPr>
              <a:t>12</a:t>
            </a:r>
            <a:r>
              <a:rPr lang="en-US" sz="2400" dirty="0" smtClean="0">
                <a:solidFill>
                  <a:schemeClr val="tx1"/>
                </a:solidFill>
              </a:rPr>
              <a:t> atoms/sec with 70% polarization</a:t>
            </a:r>
          </a:p>
          <a:p>
            <a:pPr marL="457200" indent="-457200" algn="l">
              <a:spcBef>
                <a:spcPts val="0"/>
              </a:spcBef>
              <a:buFont typeface="Arial"/>
              <a:buChar char="•"/>
            </a:pPr>
            <a:r>
              <a:rPr lang="en-US" sz="2400" dirty="0" smtClean="0">
                <a:solidFill>
                  <a:schemeClr val="tx1"/>
                </a:solidFill>
              </a:rPr>
              <a:t>Concept: polarize </a:t>
            </a:r>
            <a:r>
              <a:rPr lang="en-US" sz="2400" baseline="30000" dirty="0" smtClean="0">
                <a:solidFill>
                  <a:schemeClr val="tx1"/>
                </a:solidFill>
              </a:rPr>
              <a:t>3</a:t>
            </a:r>
            <a:r>
              <a:rPr lang="en-US" sz="2400" dirty="0" smtClean="0">
                <a:solidFill>
                  <a:schemeClr val="tx1"/>
                </a:solidFill>
              </a:rPr>
              <a:t>He gas in glass cell using MEOP in fringe </a:t>
            </a:r>
          </a:p>
          <a:p>
            <a:pPr algn="l">
              <a:spcBef>
                <a:spcPts val="0"/>
              </a:spcBef>
            </a:pPr>
            <a:r>
              <a:rPr lang="en-US" sz="2400" dirty="0">
                <a:solidFill>
                  <a:schemeClr val="tx1"/>
                </a:solidFill>
              </a:rPr>
              <a:t> </a:t>
            </a:r>
            <a:r>
              <a:rPr lang="en-US" sz="2400" dirty="0" smtClean="0">
                <a:solidFill>
                  <a:schemeClr val="tx1"/>
                </a:solidFill>
              </a:rPr>
              <a:t>      field of ≈ 5 Tesla EBIS solenoid and feed into EBIS</a:t>
            </a:r>
          </a:p>
          <a:p>
            <a:pPr marL="457200" indent="-457200" algn="l">
              <a:spcBef>
                <a:spcPts val="0"/>
              </a:spcBef>
              <a:buFont typeface="Arial"/>
              <a:buChar char="•"/>
            </a:pPr>
            <a:r>
              <a:rPr lang="en-US" sz="2400" dirty="0" smtClean="0">
                <a:solidFill>
                  <a:schemeClr val="tx1"/>
                </a:solidFill>
              </a:rPr>
              <a:t>MEOP technology under development at MIT</a:t>
            </a:r>
          </a:p>
          <a:p>
            <a:pPr algn="l">
              <a:spcBef>
                <a:spcPts val="0"/>
              </a:spcBef>
            </a:pPr>
            <a:r>
              <a:rPr lang="en-US" sz="2400" dirty="0">
                <a:solidFill>
                  <a:schemeClr val="tx1"/>
                </a:solidFill>
              </a:rPr>
              <a:t>	</a:t>
            </a:r>
            <a:r>
              <a:rPr lang="en-US" sz="2400" dirty="0" smtClean="0">
                <a:solidFill>
                  <a:schemeClr val="tx1"/>
                </a:solidFill>
              </a:rPr>
              <a:t> - two </a:t>
            </a:r>
            <a:r>
              <a:rPr lang="en-US" sz="2400" dirty="0" err="1" smtClean="0">
                <a:solidFill>
                  <a:schemeClr val="tx1"/>
                </a:solidFill>
              </a:rPr>
              <a:t>Keopsys</a:t>
            </a:r>
            <a:r>
              <a:rPr lang="en-US" sz="2400" dirty="0" smtClean="0">
                <a:solidFill>
                  <a:schemeClr val="tx1"/>
                </a:solidFill>
              </a:rPr>
              <a:t> 10 Watt lasers operational</a:t>
            </a:r>
          </a:p>
          <a:p>
            <a:pPr algn="l">
              <a:spcBef>
                <a:spcPts val="0"/>
              </a:spcBef>
            </a:pPr>
            <a:r>
              <a:rPr lang="en-US" sz="2400" dirty="0">
                <a:solidFill>
                  <a:schemeClr val="tx1"/>
                </a:solidFill>
              </a:rPr>
              <a:t>	</a:t>
            </a:r>
            <a:r>
              <a:rPr lang="en-US" sz="2400" dirty="0" smtClean="0">
                <a:solidFill>
                  <a:schemeClr val="tx1"/>
                </a:solidFill>
              </a:rPr>
              <a:t> - data acquisition system operational</a:t>
            </a:r>
          </a:p>
          <a:p>
            <a:pPr algn="l">
              <a:spcBef>
                <a:spcPts val="0"/>
              </a:spcBef>
            </a:pPr>
            <a:r>
              <a:rPr lang="en-US" sz="2400" dirty="0">
                <a:solidFill>
                  <a:schemeClr val="tx1"/>
                </a:solidFill>
              </a:rPr>
              <a:t>	</a:t>
            </a:r>
            <a:r>
              <a:rPr lang="en-US" sz="2400" dirty="0" smtClean="0">
                <a:solidFill>
                  <a:schemeClr val="tx1"/>
                </a:solidFill>
              </a:rPr>
              <a:t> - 20 liters of </a:t>
            </a:r>
            <a:r>
              <a:rPr lang="en-US" sz="2400" baseline="30000" dirty="0" smtClean="0">
                <a:solidFill>
                  <a:schemeClr val="tx1"/>
                </a:solidFill>
              </a:rPr>
              <a:t>3</a:t>
            </a:r>
            <a:r>
              <a:rPr lang="en-US" sz="2400" dirty="0" smtClean="0">
                <a:solidFill>
                  <a:schemeClr val="tx1"/>
                </a:solidFill>
              </a:rPr>
              <a:t>He gas ordered </a:t>
            </a:r>
          </a:p>
          <a:p>
            <a:pPr algn="l">
              <a:spcBef>
                <a:spcPts val="0"/>
              </a:spcBef>
            </a:pPr>
            <a:r>
              <a:rPr lang="en-US" sz="2400" dirty="0">
                <a:solidFill>
                  <a:schemeClr val="tx1"/>
                </a:solidFill>
              </a:rPr>
              <a:t>	</a:t>
            </a:r>
            <a:r>
              <a:rPr lang="en-US" sz="2400" dirty="0" smtClean="0">
                <a:solidFill>
                  <a:schemeClr val="tx1"/>
                </a:solidFill>
              </a:rPr>
              <a:t> - glass systems under construction</a:t>
            </a:r>
          </a:p>
          <a:p>
            <a:pPr marL="457200" indent="-457200" algn="l">
              <a:spcBef>
                <a:spcPts val="0"/>
              </a:spcBef>
              <a:buFont typeface="Arial"/>
              <a:buChar char="•"/>
            </a:pPr>
            <a:r>
              <a:rPr lang="en-US" sz="2400" dirty="0" smtClean="0">
                <a:solidFill>
                  <a:schemeClr val="tx1"/>
                </a:solidFill>
              </a:rPr>
              <a:t>Goal: to test principle of source using </a:t>
            </a:r>
          </a:p>
          <a:p>
            <a:pPr algn="l">
              <a:spcBef>
                <a:spcPts val="0"/>
              </a:spcBef>
            </a:pPr>
            <a:r>
              <a:rPr lang="en-US" sz="2400" dirty="0">
                <a:solidFill>
                  <a:schemeClr val="tx1"/>
                </a:solidFill>
              </a:rPr>
              <a:t> </a:t>
            </a:r>
            <a:r>
              <a:rPr lang="en-US" sz="2400" dirty="0" smtClean="0">
                <a:solidFill>
                  <a:schemeClr val="tx1"/>
                </a:solidFill>
              </a:rPr>
              <a:t>      spare EBIS solenoid within the next year</a:t>
            </a:r>
          </a:p>
          <a:p>
            <a:pPr algn="l"/>
            <a:endParaRPr lang="en-US" sz="2400" dirty="0">
              <a:solidFill>
                <a:schemeClr val="tx1"/>
              </a:solidFill>
            </a:endParaRPr>
          </a:p>
          <a:p>
            <a:pPr algn="l"/>
            <a:r>
              <a:rPr lang="en-US" sz="1900" i="1" dirty="0" smtClean="0">
                <a:solidFill>
                  <a:schemeClr val="tx1"/>
                </a:solidFill>
              </a:rPr>
              <a:t>Funded by DOE Office of Nuclear Physics</a:t>
            </a:r>
          </a:p>
          <a:p>
            <a:pPr algn="l"/>
            <a:r>
              <a:rPr lang="en-US" sz="1900" i="1" dirty="0" smtClean="0">
                <a:solidFill>
                  <a:schemeClr val="tx1"/>
                </a:solidFill>
              </a:rPr>
              <a:t>R&amp;D Program for Next Generation Nuclear</a:t>
            </a:r>
          </a:p>
          <a:p>
            <a:pPr algn="l"/>
            <a:r>
              <a:rPr lang="en-US" sz="1900" i="1" dirty="0" smtClean="0">
                <a:solidFill>
                  <a:schemeClr val="tx1"/>
                </a:solidFill>
              </a:rPr>
              <a:t>Physics Accelerator Facilities</a:t>
            </a:r>
            <a:endParaRPr lang="en-US" sz="1900" i="1" dirty="0">
              <a:solidFill>
                <a:schemeClr val="tx1"/>
              </a:solidFill>
            </a:endParaRPr>
          </a:p>
        </p:txBody>
      </p:sp>
      <p:pic>
        <p:nvPicPr>
          <p:cNvPr id="5" name="Picture 4" descr="Sealed_c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126" y="1522544"/>
            <a:ext cx="1122753" cy="1569381"/>
          </a:xfrm>
          <a:prstGeom prst="rect">
            <a:avLst/>
          </a:prstGeom>
        </p:spPr>
      </p:pic>
      <p:pic>
        <p:nvPicPr>
          <p:cNvPr id="7" name="Picture 6"/>
          <p:cNvPicPr>
            <a:picLocks noChangeAspect="1"/>
          </p:cNvPicPr>
          <p:nvPr/>
        </p:nvPicPr>
        <p:blipFill>
          <a:blip r:embed="rId4"/>
          <a:stretch>
            <a:fillRect/>
          </a:stretch>
        </p:blipFill>
        <p:spPr>
          <a:xfrm>
            <a:off x="5651500" y="5376669"/>
            <a:ext cx="3492499" cy="1499045"/>
          </a:xfrm>
          <a:prstGeom prst="rect">
            <a:avLst/>
          </a:prstGeom>
        </p:spPr>
      </p:pic>
      <p:pic>
        <p:nvPicPr>
          <p:cNvPr id="9" name="Picture 8" descr="Las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504" y="3091545"/>
            <a:ext cx="2882890" cy="2286000"/>
          </a:xfrm>
          <a:prstGeom prst="rect">
            <a:avLst/>
          </a:prstGeom>
        </p:spPr>
      </p:pic>
      <p:sp>
        <p:nvSpPr>
          <p:cNvPr id="4" name="TextBox 3"/>
          <p:cNvSpPr txBox="1"/>
          <p:nvPr/>
        </p:nvSpPr>
        <p:spPr>
          <a:xfrm>
            <a:off x="4267200" y="1447800"/>
            <a:ext cx="3685624" cy="461665"/>
          </a:xfrm>
          <a:prstGeom prst="rect">
            <a:avLst/>
          </a:prstGeom>
          <a:noFill/>
        </p:spPr>
        <p:txBody>
          <a:bodyPr wrap="none" rtlCol="0">
            <a:spAutoFit/>
          </a:bodyPr>
          <a:lstStyle/>
          <a:p>
            <a:pPr algn="l"/>
            <a:r>
              <a:rPr lang="en-US" dirty="0" smtClean="0"/>
              <a:t>R. Milner, C. Epstein, MIT </a:t>
            </a:r>
          </a:p>
        </p:txBody>
      </p:sp>
    </p:spTree>
    <p:extLst>
      <p:ext uri="{BB962C8B-B14F-4D97-AF65-F5344CB8AC3E}">
        <p14:creationId xmlns:p14="http://schemas.microsoft.com/office/powerpoint/2010/main" val="4116253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14400"/>
            <a:ext cx="5562600" cy="5943600"/>
          </a:xfrm>
          <a:prstGeom prst="rect">
            <a:avLst/>
          </a:prstGeom>
        </p:spPr>
      </p:pic>
      <p:sp>
        <p:nvSpPr>
          <p:cNvPr id="2" name="Title 1"/>
          <p:cNvSpPr>
            <a:spLocks noGrp="1"/>
          </p:cNvSpPr>
          <p:nvPr>
            <p:ph type="title"/>
          </p:nvPr>
        </p:nvSpPr>
        <p:spPr/>
        <p:txBody>
          <a:bodyPr/>
          <a:lstStyle/>
          <a:p>
            <a:pPr algn="r"/>
            <a:r>
              <a:rPr lang="en-US" dirty="0" smtClean="0"/>
              <a:t>Cu-Au store – new mode in 2012</a:t>
            </a:r>
            <a:endParaRPr lang="en-US" dirty="0"/>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15</a:t>
            </a:fld>
            <a:r>
              <a:rPr lang="en-US" smtClean="0"/>
              <a:t> </a:t>
            </a:r>
            <a:endParaRPr lang="en-US" sz="800" smtClean="0">
              <a:latin typeface="Times New Roman" pitchFamily="18" charset="0"/>
            </a:endParaRPr>
          </a:p>
          <a:p>
            <a:pPr>
              <a:defRPr/>
            </a:pPr>
            <a:endParaRPr lang="en-US" dirty="0"/>
          </a:p>
        </p:txBody>
      </p:sp>
      <p:sp>
        <p:nvSpPr>
          <p:cNvPr id="7" name="Rectangle 6"/>
          <p:cNvSpPr/>
          <p:nvPr/>
        </p:nvSpPr>
        <p:spPr bwMode="auto">
          <a:xfrm>
            <a:off x="0" y="76200"/>
            <a:ext cx="533400" cy="6781800"/>
          </a:xfrm>
          <a:prstGeom prst="rect">
            <a:avLst/>
          </a:prstGeom>
          <a:solidFill>
            <a:schemeClr val="accent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a:off x="152400" y="948729"/>
            <a:ext cx="359635" cy="0"/>
          </a:xfrm>
          <a:prstGeom prst="straightConnector1">
            <a:avLst/>
          </a:prstGeom>
          <a:noFill/>
          <a:ln w="190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152400" y="3276600"/>
            <a:ext cx="359635" cy="0"/>
          </a:xfrm>
          <a:prstGeom prst="straightConnector1">
            <a:avLst/>
          </a:prstGeom>
          <a:noFill/>
          <a:ln w="3175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152400" y="5029200"/>
            <a:ext cx="359635" cy="0"/>
          </a:xfrm>
          <a:prstGeom prst="straightConnector1">
            <a:avLst/>
          </a:prstGeom>
          <a:noFill/>
          <a:ln w="19050" cap="flat" cmpd="sng" algn="ctr">
            <a:solidFill>
              <a:schemeClr val="tx1"/>
            </a:solidFill>
            <a:prstDash val="solid"/>
            <a:round/>
            <a:headEnd type="none" w="med" len="med"/>
            <a:tailEnd type="arrow"/>
          </a:ln>
          <a:effectLst/>
        </p:spPr>
      </p:cxnSp>
      <p:sp>
        <p:nvSpPr>
          <p:cNvPr id="11" name="TextBox 10"/>
          <p:cNvSpPr txBox="1"/>
          <p:nvPr/>
        </p:nvSpPr>
        <p:spPr>
          <a:xfrm>
            <a:off x="533400" y="605135"/>
            <a:ext cx="1057351" cy="461665"/>
          </a:xfrm>
          <a:prstGeom prst="rect">
            <a:avLst/>
          </a:prstGeom>
          <a:noFill/>
        </p:spPr>
        <p:txBody>
          <a:bodyPr wrap="none" rtlCol="0">
            <a:spAutoFit/>
          </a:bodyPr>
          <a:lstStyle/>
          <a:p>
            <a:pPr algn="l"/>
            <a:r>
              <a:rPr lang="en-US" dirty="0" smtClean="0"/>
              <a:t>10%/h</a:t>
            </a:r>
          </a:p>
        </p:txBody>
      </p:sp>
      <p:sp>
        <p:nvSpPr>
          <p:cNvPr id="13" name="TextBox 12"/>
          <p:cNvSpPr txBox="1"/>
          <p:nvPr/>
        </p:nvSpPr>
        <p:spPr>
          <a:xfrm>
            <a:off x="2387442" y="3505200"/>
            <a:ext cx="3022758" cy="430887"/>
          </a:xfrm>
          <a:prstGeom prst="rect">
            <a:avLst/>
          </a:prstGeom>
          <a:noFill/>
        </p:spPr>
        <p:txBody>
          <a:bodyPr wrap="none" rtlCol="0">
            <a:spAutoFit/>
          </a:bodyPr>
          <a:lstStyle/>
          <a:p>
            <a:pPr algn="l"/>
            <a:r>
              <a:rPr lang="en-US" sz="2200" dirty="0" smtClean="0"/>
              <a:t>transverse emittances</a:t>
            </a:r>
          </a:p>
        </p:txBody>
      </p:sp>
      <p:sp>
        <p:nvSpPr>
          <p:cNvPr id="14" name="TextBox 13"/>
          <p:cNvSpPr txBox="1"/>
          <p:nvPr/>
        </p:nvSpPr>
        <p:spPr>
          <a:xfrm>
            <a:off x="3810000" y="6096000"/>
            <a:ext cx="1658539" cy="430887"/>
          </a:xfrm>
          <a:prstGeom prst="rect">
            <a:avLst/>
          </a:prstGeom>
          <a:noFill/>
        </p:spPr>
        <p:txBody>
          <a:bodyPr wrap="none" rtlCol="0">
            <a:spAutoFit/>
          </a:bodyPr>
          <a:lstStyle/>
          <a:p>
            <a:pPr algn="l"/>
            <a:r>
              <a:rPr lang="en-US" sz="2200" dirty="0" smtClean="0"/>
              <a:t>luminosities</a:t>
            </a:r>
          </a:p>
        </p:txBody>
      </p:sp>
      <p:sp>
        <p:nvSpPr>
          <p:cNvPr id="15" name="TextBox 14"/>
          <p:cNvSpPr txBox="1"/>
          <p:nvPr/>
        </p:nvSpPr>
        <p:spPr>
          <a:xfrm>
            <a:off x="3352800" y="990600"/>
            <a:ext cx="2176097" cy="430887"/>
          </a:xfrm>
          <a:prstGeom prst="rect">
            <a:avLst/>
          </a:prstGeom>
          <a:noFill/>
        </p:spPr>
        <p:txBody>
          <a:bodyPr wrap="none" rtlCol="0">
            <a:spAutoFit/>
          </a:bodyPr>
          <a:lstStyle/>
          <a:p>
            <a:pPr algn="l"/>
            <a:r>
              <a:rPr lang="en-US" sz="2200" dirty="0" smtClean="0"/>
              <a:t>beam loss rates</a:t>
            </a:r>
          </a:p>
        </p:txBody>
      </p:sp>
      <p:sp>
        <p:nvSpPr>
          <p:cNvPr id="16" name="TextBox 15"/>
          <p:cNvSpPr txBox="1"/>
          <p:nvPr/>
        </p:nvSpPr>
        <p:spPr>
          <a:xfrm>
            <a:off x="1432343" y="2921913"/>
            <a:ext cx="1846855" cy="430887"/>
          </a:xfrm>
          <a:prstGeom prst="rect">
            <a:avLst/>
          </a:prstGeom>
          <a:noFill/>
        </p:spPr>
        <p:txBody>
          <a:bodyPr wrap="none" rtlCol="0">
            <a:spAutoFit/>
          </a:bodyPr>
          <a:lstStyle/>
          <a:p>
            <a:pPr algn="l"/>
            <a:r>
              <a:rPr lang="en-US" sz="2200" b="1" dirty="0" smtClean="0">
                <a:solidFill>
                  <a:srgbClr val="FF0000"/>
                </a:solidFill>
              </a:rPr>
              <a:t>25 </a:t>
            </a:r>
            <a:r>
              <a:rPr lang="en-US" sz="2200" b="1" dirty="0" err="1" smtClean="0">
                <a:solidFill>
                  <a:srgbClr val="FF0000"/>
                </a:solidFill>
              </a:rPr>
              <a:t>mm.mrad</a:t>
            </a:r>
            <a:endParaRPr lang="en-US" sz="2200" b="1" dirty="0" smtClean="0">
              <a:solidFill>
                <a:srgbClr val="FF0000"/>
              </a:solidFill>
            </a:endParaRPr>
          </a:p>
        </p:txBody>
      </p:sp>
      <p:sp>
        <p:nvSpPr>
          <p:cNvPr id="17" name="TextBox 16"/>
          <p:cNvSpPr txBox="1"/>
          <p:nvPr/>
        </p:nvSpPr>
        <p:spPr>
          <a:xfrm>
            <a:off x="533400" y="4648200"/>
            <a:ext cx="2171091" cy="430887"/>
          </a:xfrm>
          <a:prstGeom prst="rect">
            <a:avLst/>
          </a:prstGeom>
          <a:noFill/>
        </p:spPr>
        <p:txBody>
          <a:bodyPr wrap="none" rtlCol="0">
            <a:spAutoFit/>
          </a:bodyPr>
          <a:lstStyle/>
          <a:p>
            <a:pPr algn="l"/>
            <a:r>
              <a:rPr lang="en-US" sz="2200" dirty="0" smtClean="0"/>
              <a:t>120x10</a:t>
            </a:r>
            <a:r>
              <a:rPr lang="en-US" sz="2200" baseline="30000" dirty="0" smtClean="0"/>
              <a:t>26</a:t>
            </a:r>
            <a:r>
              <a:rPr lang="en-US" sz="2200" dirty="0" smtClean="0"/>
              <a:t>cm</a:t>
            </a:r>
            <a:r>
              <a:rPr lang="en-US" sz="2200" baseline="30000" dirty="0" smtClean="0"/>
              <a:t>-2</a:t>
            </a:r>
            <a:r>
              <a:rPr lang="en-US" sz="2200" dirty="0" smtClean="0"/>
              <a:t>s</a:t>
            </a:r>
            <a:r>
              <a:rPr lang="en-US" sz="2200" baseline="30000" dirty="0" smtClean="0"/>
              <a:t>-1</a:t>
            </a:r>
          </a:p>
        </p:txBody>
      </p:sp>
      <p:sp>
        <p:nvSpPr>
          <p:cNvPr id="18" name="TextBox 17"/>
          <p:cNvSpPr txBox="1"/>
          <p:nvPr/>
        </p:nvSpPr>
        <p:spPr>
          <a:xfrm>
            <a:off x="5715000" y="806440"/>
            <a:ext cx="3370672" cy="1938992"/>
          </a:xfrm>
          <a:prstGeom prst="rect">
            <a:avLst/>
          </a:prstGeom>
          <a:noFill/>
        </p:spPr>
        <p:txBody>
          <a:bodyPr wrap="none" rtlCol="0">
            <a:spAutoFit/>
          </a:bodyPr>
          <a:lstStyle/>
          <a:p>
            <a:r>
              <a:rPr lang="en-US" sz="1800" dirty="0" smtClean="0"/>
              <a:t>Cu and Au have different </a:t>
            </a:r>
            <a:r>
              <a:rPr lang="en-US" sz="800" dirty="0" smtClean="0"/>
              <a:t/>
            </a:r>
            <a:br>
              <a:rPr lang="en-US" sz="800" dirty="0" smtClean="0"/>
            </a:br>
            <a:r>
              <a:rPr lang="en-US" sz="1800" dirty="0" smtClean="0"/>
              <a:t>- </a:t>
            </a:r>
            <a:r>
              <a:rPr lang="en-US" sz="1600" dirty="0" smtClean="0"/>
              <a:t>intrabeam scattering growth rates</a:t>
            </a:r>
            <a:br>
              <a:rPr lang="en-US" sz="1600" dirty="0" smtClean="0"/>
            </a:br>
            <a:r>
              <a:rPr lang="en-US" sz="1600" dirty="0" smtClean="0"/>
              <a:t>   (~</a:t>
            </a:r>
            <a:r>
              <a:rPr lang="en-US" sz="1600" i="1" dirty="0" smtClean="0"/>
              <a:t>Z</a:t>
            </a:r>
            <a:r>
              <a:rPr lang="en-US" sz="1600" baseline="30000" dirty="0" smtClean="0"/>
              <a:t>4</a:t>
            </a:r>
            <a:r>
              <a:rPr lang="en-US" sz="1600" i="1" dirty="0"/>
              <a:t>N</a:t>
            </a:r>
            <a:r>
              <a:rPr lang="en-US" sz="1600" baseline="-25000" dirty="0"/>
              <a:t>b</a:t>
            </a:r>
            <a:r>
              <a:rPr lang="en-US" sz="1600" dirty="0" smtClean="0"/>
              <a:t>/</a:t>
            </a:r>
            <a:r>
              <a:rPr lang="en-US" sz="1600" i="1" dirty="0" smtClean="0"/>
              <a:t>A</a:t>
            </a:r>
            <a:r>
              <a:rPr lang="en-US" sz="1600" i="1" baseline="30000" dirty="0" smtClean="0"/>
              <a:t>2</a:t>
            </a:r>
            <a:r>
              <a:rPr lang="en-US" sz="1600" dirty="0" smtClean="0"/>
              <a:t>)  </a:t>
            </a:r>
            <a:r>
              <a:rPr lang="en-US" sz="1600" i="1" dirty="0" err="1" smtClean="0">
                <a:solidFill>
                  <a:schemeClr val="accent2"/>
                </a:solidFill>
              </a:rPr>
              <a:t>r</a:t>
            </a:r>
            <a:r>
              <a:rPr lang="en-US" sz="1600" baseline="-25000" dirty="0" err="1" smtClean="0">
                <a:solidFill>
                  <a:schemeClr val="accent2"/>
                </a:solidFill>
              </a:rPr>
              <a:t>IBS,Au</a:t>
            </a:r>
            <a:r>
              <a:rPr lang="en-US" sz="1600" dirty="0" smtClean="0">
                <a:solidFill>
                  <a:schemeClr val="accent2"/>
                </a:solidFill>
              </a:rPr>
              <a:t> ≈ 2x </a:t>
            </a:r>
            <a:r>
              <a:rPr lang="en-US" sz="1600" i="1" dirty="0" err="1" smtClean="0">
                <a:solidFill>
                  <a:schemeClr val="accent2"/>
                </a:solidFill>
              </a:rPr>
              <a:t>r</a:t>
            </a:r>
            <a:r>
              <a:rPr lang="en-US" sz="1600" baseline="-25000" dirty="0" err="1" smtClean="0">
                <a:solidFill>
                  <a:schemeClr val="accent2"/>
                </a:solidFill>
              </a:rPr>
              <a:t>IBS,Cu</a:t>
            </a:r>
            <a:r>
              <a:rPr lang="en-US" sz="800" dirty="0" smtClean="0"/>
              <a:t/>
            </a:r>
            <a:br>
              <a:rPr lang="en-US" sz="800" dirty="0" smtClean="0"/>
            </a:br>
            <a:endParaRPr lang="en-US" sz="800" dirty="0" smtClean="0"/>
          </a:p>
          <a:p>
            <a:r>
              <a:rPr lang="en-US" sz="1600" dirty="0" smtClean="0"/>
              <a:t>- cooling rates </a:t>
            </a:r>
            <a:br>
              <a:rPr lang="en-US" sz="1600" dirty="0" smtClean="0"/>
            </a:br>
            <a:r>
              <a:rPr lang="en-US" sz="1600" dirty="0" smtClean="0"/>
              <a:t>   (~1/</a:t>
            </a:r>
            <a:r>
              <a:rPr lang="en-US" sz="1600" i="1" dirty="0" smtClean="0"/>
              <a:t>N</a:t>
            </a:r>
            <a:r>
              <a:rPr lang="en-US" sz="1600" baseline="-25000" dirty="0" smtClean="0"/>
              <a:t>b</a:t>
            </a:r>
            <a:r>
              <a:rPr lang="en-US" sz="1600" dirty="0" smtClean="0"/>
              <a:t>)  </a:t>
            </a:r>
            <a:r>
              <a:rPr lang="en-US" sz="1600" i="1" dirty="0" err="1" smtClean="0">
                <a:solidFill>
                  <a:schemeClr val="accent2"/>
                </a:solidFill>
              </a:rPr>
              <a:t>r</a:t>
            </a:r>
            <a:r>
              <a:rPr lang="en-US" sz="1600" baseline="-25000" dirty="0" err="1" smtClean="0">
                <a:solidFill>
                  <a:schemeClr val="accent2"/>
                </a:solidFill>
              </a:rPr>
              <a:t>SC,</a:t>
            </a:r>
            <a:r>
              <a:rPr lang="en-US" sz="1600" baseline="-25000" dirty="0" err="1">
                <a:solidFill>
                  <a:schemeClr val="accent2"/>
                </a:solidFill>
              </a:rPr>
              <a:t>Au</a:t>
            </a:r>
            <a:r>
              <a:rPr lang="en-US" sz="1600" dirty="0">
                <a:solidFill>
                  <a:schemeClr val="accent2"/>
                </a:solidFill>
              </a:rPr>
              <a:t> </a:t>
            </a:r>
            <a:r>
              <a:rPr lang="en-US" sz="1600" dirty="0" smtClean="0">
                <a:solidFill>
                  <a:schemeClr val="accent2"/>
                </a:solidFill>
              </a:rPr>
              <a:t>≈ 3x </a:t>
            </a:r>
            <a:r>
              <a:rPr lang="en-US" sz="1600" i="1" dirty="0" err="1" smtClean="0">
                <a:solidFill>
                  <a:schemeClr val="accent2"/>
                </a:solidFill>
              </a:rPr>
              <a:t>r</a:t>
            </a:r>
            <a:r>
              <a:rPr lang="en-US" sz="1600" baseline="-25000" dirty="0" err="1" smtClean="0">
                <a:solidFill>
                  <a:schemeClr val="accent2"/>
                </a:solidFill>
              </a:rPr>
              <a:t>SC,</a:t>
            </a:r>
            <a:r>
              <a:rPr lang="en-US" sz="1600" baseline="-25000" dirty="0" err="1">
                <a:solidFill>
                  <a:schemeClr val="accent2"/>
                </a:solidFill>
              </a:rPr>
              <a:t>Cu</a:t>
            </a:r>
            <a:r>
              <a:rPr lang="en-US" sz="1600" dirty="0" smtClean="0"/>
              <a:t>  </a:t>
            </a:r>
          </a:p>
          <a:p>
            <a:pPr algn="l"/>
            <a:endParaRPr lang="en-US" sz="2800" dirty="0" smtClean="0"/>
          </a:p>
        </p:txBody>
      </p:sp>
      <p:sp>
        <p:nvSpPr>
          <p:cNvPr id="6" name="TextBox 5"/>
          <p:cNvSpPr txBox="1"/>
          <p:nvPr/>
        </p:nvSpPr>
        <p:spPr>
          <a:xfrm>
            <a:off x="5572379" y="2899589"/>
            <a:ext cx="3493264" cy="3108543"/>
          </a:xfrm>
          <a:prstGeom prst="rect">
            <a:avLst/>
          </a:prstGeom>
          <a:noFill/>
        </p:spPr>
        <p:txBody>
          <a:bodyPr wrap="none" rtlCol="0">
            <a:spAutoFit/>
          </a:bodyPr>
          <a:lstStyle/>
          <a:p>
            <a:pPr algn="l"/>
            <a:r>
              <a:rPr lang="en-US" sz="2000" dirty="0" smtClean="0"/>
              <a:t>Stores start with large </a:t>
            </a:r>
            <a:r>
              <a:rPr lang="en-US" sz="2000" dirty="0" smtClean="0">
                <a:latin typeface="Symbol" charset="2"/>
                <a:cs typeface="Symbol" charset="2"/>
              </a:rPr>
              <a:t>e, </a:t>
            </a:r>
            <a:r>
              <a:rPr lang="en-US" sz="2000" dirty="0">
                <a:latin typeface="Symbol" charset="2"/>
                <a:cs typeface="Symbol" charset="2"/>
              </a:rPr>
              <a:t/>
            </a:r>
            <a:br>
              <a:rPr lang="en-US" sz="2000" dirty="0">
                <a:latin typeface="Symbol" charset="2"/>
                <a:cs typeface="Symbol" charset="2"/>
              </a:rPr>
            </a:br>
            <a:r>
              <a:rPr lang="en-US" sz="2000" dirty="0" smtClean="0"/>
              <a:t>beams undergo instability</a:t>
            </a:r>
            <a:r>
              <a:rPr lang="en-US" sz="2000" dirty="0"/>
              <a:t/>
            </a:r>
            <a:br>
              <a:rPr lang="en-US" sz="2000" dirty="0"/>
            </a:br>
            <a:r>
              <a:rPr lang="en-US" sz="2000" dirty="0" smtClean="0"/>
              <a:t>at transition</a:t>
            </a:r>
          </a:p>
          <a:p>
            <a:pPr algn="l"/>
            <a:endParaRPr lang="en-US" sz="2000" dirty="0"/>
          </a:p>
          <a:p>
            <a:pPr marL="342900" indent="-342900" algn="dist">
              <a:buFont typeface="Arial"/>
              <a:buChar char="•"/>
            </a:pPr>
            <a:r>
              <a:rPr lang="en-US" sz="2000" dirty="0" smtClean="0">
                <a:solidFill>
                  <a:srgbClr val="FF0000"/>
                </a:solidFill>
              </a:rPr>
              <a:t>Can tolerate with </a:t>
            </a:r>
            <a:br>
              <a:rPr lang="en-US" sz="2000" dirty="0" smtClean="0">
                <a:solidFill>
                  <a:srgbClr val="FF0000"/>
                </a:solidFill>
              </a:rPr>
            </a:br>
            <a:r>
              <a:rPr lang="en-US" sz="2000" dirty="0" smtClean="0">
                <a:solidFill>
                  <a:srgbClr val="FF0000"/>
                </a:solidFill>
              </a:rPr>
              <a:t>stochastic cooling</a:t>
            </a:r>
          </a:p>
          <a:p>
            <a:pPr marL="342900" indent="-342900" algn="dist">
              <a:buFont typeface="Arial"/>
              <a:buChar char="•"/>
            </a:pPr>
            <a:r>
              <a:rPr lang="en-US" sz="2000" dirty="0" smtClean="0">
                <a:solidFill>
                  <a:srgbClr val="FF0000"/>
                </a:solidFill>
              </a:rPr>
              <a:t>Increase bunch intensity </a:t>
            </a:r>
            <a:br>
              <a:rPr lang="en-US" sz="2000" dirty="0" smtClean="0">
                <a:solidFill>
                  <a:srgbClr val="FF0000"/>
                </a:solidFill>
              </a:rPr>
            </a:br>
            <a:r>
              <a:rPr lang="en-US" sz="2000" dirty="0" smtClean="0">
                <a:solidFill>
                  <a:srgbClr val="FF0000"/>
                </a:solidFill>
              </a:rPr>
              <a:t>until loss at transition</a:t>
            </a:r>
            <a:r>
              <a:rPr lang="en-US" sz="2000" dirty="0">
                <a:solidFill>
                  <a:srgbClr val="FF0000"/>
                </a:solidFill>
              </a:rPr>
              <a:t/>
            </a:r>
            <a:br>
              <a:rPr lang="en-US" sz="2000" dirty="0">
                <a:solidFill>
                  <a:srgbClr val="FF0000"/>
                </a:solidFill>
              </a:rPr>
            </a:br>
            <a:r>
              <a:rPr lang="en-US" sz="1600" dirty="0" smtClean="0">
                <a:solidFill>
                  <a:schemeClr val="tx2"/>
                </a:solidFill>
              </a:rPr>
              <a:t>(previously: until </a:t>
            </a:r>
            <a:r>
              <a:rPr lang="en-US" sz="1600" dirty="0" smtClean="0">
                <a:solidFill>
                  <a:schemeClr val="tx2"/>
                </a:solidFill>
                <a:latin typeface="Symbol" charset="2"/>
                <a:cs typeface="Symbol" charset="2"/>
              </a:rPr>
              <a:t>e</a:t>
            </a:r>
            <a:r>
              <a:rPr lang="en-US" sz="1600" dirty="0" smtClean="0">
                <a:solidFill>
                  <a:schemeClr val="tx2"/>
                </a:solidFill>
              </a:rPr>
              <a:t> increase)</a:t>
            </a:r>
          </a:p>
          <a:p>
            <a:pPr marL="342900" indent="-342900" algn="dist">
              <a:buFont typeface="Arial"/>
              <a:buChar char="•"/>
            </a:pPr>
            <a:r>
              <a:rPr lang="en-US" sz="2000" dirty="0" smtClean="0">
                <a:solidFill>
                  <a:srgbClr val="FF0000"/>
                </a:solidFill>
              </a:rPr>
              <a:t>Larger </a:t>
            </a:r>
            <a:r>
              <a:rPr lang="en-US" sz="2000" dirty="0" smtClean="0">
                <a:solidFill>
                  <a:srgbClr val="FF0000"/>
                </a:solidFill>
                <a:latin typeface="Symbol" charset="2"/>
                <a:cs typeface="Symbol" charset="2"/>
              </a:rPr>
              <a:t>e</a:t>
            </a:r>
            <a:r>
              <a:rPr lang="en-US" sz="2000" dirty="0" smtClean="0">
                <a:solidFill>
                  <a:srgbClr val="FF0000"/>
                </a:solidFill>
              </a:rPr>
              <a:t> before transition?</a:t>
            </a:r>
          </a:p>
        </p:txBody>
      </p:sp>
    </p:spTree>
    <p:extLst>
      <p:ext uri="{BB962C8B-B14F-4D97-AF65-F5344CB8AC3E}">
        <p14:creationId xmlns:p14="http://schemas.microsoft.com/office/powerpoint/2010/main" val="1301848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191086" y="1143000"/>
            <a:ext cx="3937039" cy="5058728"/>
            <a:chOff x="5191086" y="1143000"/>
            <a:chExt cx="3937039" cy="5058728"/>
          </a:xfrm>
        </p:grpSpPr>
        <p:grpSp>
          <p:nvGrpSpPr>
            <p:cNvPr id="23" name="Group 22"/>
            <p:cNvGrpSpPr/>
            <p:nvPr/>
          </p:nvGrpSpPr>
          <p:grpSpPr>
            <a:xfrm>
              <a:off x="5191086" y="1143000"/>
              <a:ext cx="3937039" cy="3581400"/>
              <a:chOff x="5191086" y="1143000"/>
              <a:chExt cx="3937039" cy="3581400"/>
            </a:xfrm>
          </p:grpSpPr>
          <p:pic>
            <p:nvPicPr>
              <p:cNvPr id="32" name="Picture 6"/>
              <p:cNvPicPr>
                <a:picLocks noChangeAspect="1"/>
              </p:cNvPicPr>
              <p:nvPr/>
            </p:nvPicPr>
            <p:blipFill>
              <a:blip r:embed="rId3">
                <a:extLst>
                  <a:ext uri="{28A0092B-C50C-407E-A947-70E740481C1C}">
                    <a14:useLocalDpi xmlns:a14="http://schemas.microsoft.com/office/drawing/2010/main" val="0"/>
                  </a:ext>
                </a:extLst>
              </a:blip>
              <a:srcRect l="1382" r="1324"/>
              <a:stretch>
                <a:fillRect/>
              </a:stretch>
            </p:blipFill>
            <p:spPr bwMode="auto">
              <a:xfrm>
                <a:off x="5191086" y="1828800"/>
                <a:ext cx="393703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Bent Arrow 32"/>
              <p:cNvSpPr/>
              <p:nvPr/>
            </p:nvSpPr>
            <p:spPr bwMode="auto">
              <a:xfrm>
                <a:off x="5715000" y="1143000"/>
                <a:ext cx="1066800" cy="838200"/>
              </a:xfrm>
              <a:prstGeom prst="bentArrow">
                <a:avLst/>
              </a:prstGeom>
              <a:solidFill>
                <a:srgbClr val="FF0000"/>
              </a:solidFill>
              <a:ln w="12700" cap="flat" cmpd="sng" algn="ctr">
                <a:solidFill>
                  <a:srgbClr val="FF0000"/>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34" name="Rectangle 33"/>
            <p:cNvSpPr/>
            <p:nvPr/>
          </p:nvSpPr>
          <p:spPr>
            <a:xfrm>
              <a:off x="6934200" y="4724400"/>
              <a:ext cx="2057400" cy="1477328"/>
            </a:xfrm>
            <a:prstGeom prst="rect">
              <a:avLst/>
            </a:prstGeom>
          </p:spPr>
          <p:txBody>
            <a:bodyPr wrap="square">
              <a:spAutoFit/>
            </a:bodyPr>
            <a:lstStyle/>
            <a:p>
              <a:pPr>
                <a:buFont typeface="Arial" pitchFamily="34" charset="0"/>
                <a:buChar char="•"/>
              </a:pPr>
              <a:r>
                <a:rPr lang="en-US" sz="1800" dirty="0" smtClean="0">
                  <a:solidFill>
                    <a:schemeClr val="accent2"/>
                  </a:solidFill>
                </a:rPr>
                <a:t> </a:t>
              </a:r>
              <a:r>
                <a:rPr lang="en-US" sz="1800" dirty="0" smtClean="0">
                  <a:solidFill>
                    <a:schemeClr val="accent2"/>
                  </a:solidFill>
                  <a:latin typeface="Symbol" pitchFamily="18" charset="2"/>
                </a:rPr>
                <a:t>l</a:t>
              </a:r>
              <a:r>
                <a:rPr lang="en-US" sz="1800" dirty="0" smtClean="0">
                  <a:solidFill>
                    <a:schemeClr val="accent2"/>
                  </a:solidFill>
                </a:rPr>
                <a:t>/4 Ni resonator</a:t>
              </a:r>
            </a:p>
            <a:p>
              <a:pPr>
                <a:buFont typeface="Arial" pitchFamily="34" charset="0"/>
                <a:buChar char="•"/>
              </a:pPr>
              <a:r>
                <a:rPr lang="en-US" sz="1800" dirty="0" smtClean="0">
                  <a:solidFill>
                    <a:schemeClr val="accent2"/>
                  </a:solidFill>
                </a:rPr>
                <a:t> common to both </a:t>
              </a:r>
              <a:br>
                <a:rPr lang="en-US" sz="1800" dirty="0" smtClean="0">
                  <a:solidFill>
                    <a:schemeClr val="accent2"/>
                  </a:solidFill>
                </a:rPr>
              </a:br>
              <a:r>
                <a:rPr lang="en-US" sz="1800" dirty="0" smtClean="0">
                  <a:solidFill>
                    <a:schemeClr val="accent2"/>
                  </a:solidFill>
                </a:rPr>
                <a:t>  beams</a:t>
              </a:r>
            </a:p>
            <a:p>
              <a:pPr>
                <a:buFont typeface="Arial" pitchFamily="34" charset="0"/>
                <a:buChar char="•"/>
              </a:pPr>
              <a:r>
                <a:rPr lang="en-US" sz="1800" dirty="0" smtClean="0">
                  <a:solidFill>
                    <a:schemeClr val="accent2"/>
                  </a:solidFill>
                </a:rPr>
                <a:t> beam driven</a:t>
              </a:r>
            </a:p>
            <a:p>
              <a:pPr>
                <a:buFont typeface="Arial" pitchFamily="34" charset="0"/>
                <a:buChar char="•"/>
              </a:pPr>
              <a:r>
                <a:rPr lang="en-US" sz="1800" dirty="0" smtClean="0">
                  <a:solidFill>
                    <a:schemeClr val="accent2"/>
                  </a:solidFill>
                </a:rPr>
                <a:t> 56 MHz, 2 MV</a:t>
              </a:r>
              <a:endParaRPr lang="en-US" sz="1800" dirty="0">
                <a:solidFill>
                  <a:schemeClr val="accent2"/>
                </a:solidFill>
              </a:endParaRPr>
            </a:p>
          </p:txBody>
        </p:sp>
      </p:grpSp>
      <p:grpSp>
        <p:nvGrpSpPr>
          <p:cNvPr id="25" name="Group 24"/>
          <p:cNvGrpSpPr/>
          <p:nvPr/>
        </p:nvGrpSpPr>
        <p:grpSpPr>
          <a:xfrm>
            <a:off x="0" y="2801075"/>
            <a:ext cx="5715000" cy="4026147"/>
            <a:chOff x="0" y="2801075"/>
            <a:chExt cx="5715000" cy="4026147"/>
          </a:xfrm>
        </p:grpSpPr>
        <p:grpSp>
          <p:nvGrpSpPr>
            <p:cNvPr id="19" name="Group 34"/>
            <p:cNvGrpSpPr/>
            <p:nvPr/>
          </p:nvGrpSpPr>
          <p:grpSpPr>
            <a:xfrm>
              <a:off x="152401" y="2801075"/>
              <a:ext cx="5562599" cy="3812139"/>
              <a:chOff x="152401" y="2801075"/>
              <a:chExt cx="5562599" cy="3812139"/>
            </a:xfrm>
          </p:grpSpPr>
          <p:pic>
            <p:nvPicPr>
              <p:cNvPr id="6" name="Picture 5" descr="Capture.GIF"/>
              <p:cNvPicPr>
                <a:picLocks noChangeAspect="1"/>
              </p:cNvPicPr>
              <p:nvPr/>
            </p:nvPicPr>
            <p:blipFill>
              <a:blip r:embed="rId4"/>
              <a:stretch>
                <a:fillRect/>
              </a:stretch>
            </p:blipFill>
            <p:spPr>
              <a:xfrm>
                <a:off x="152401" y="3059575"/>
                <a:ext cx="4953000" cy="3553639"/>
              </a:xfrm>
              <a:prstGeom prst="rect">
                <a:avLst/>
              </a:prstGeom>
            </p:spPr>
          </p:pic>
          <p:sp>
            <p:nvSpPr>
              <p:cNvPr id="31" name="Left Arrow 30"/>
              <p:cNvSpPr/>
              <p:nvPr/>
            </p:nvSpPr>
            <p:spPr bwMode="auto">
              <a:xfrm>
                <a:off x="4876800" y="3124200"/>
                <a:ext cx="838200" cy="381000"/>
              </a:xfrm>
              <a:prstGeom prst="lef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762000" y="2801075"/>
                <a:ext cx="3271537" cy="338554"/>
              </a:xfrm>
              <a:prstGeom prst="rect">
                <a:avLst/>
              </a:prstGeom>
              <a:solidFill>
                <a:schemeClr val="bg1"/>
              </a:solidFill>
            </p:spPr>
            <p:txBody>
              <a:bodyPr wrap="none" rtlCol="0">
                <a:spAutoFit/>
              </a:bodyPr>
              <a:lstStyle/>
              <a:p>
                <a:pPr algn="l"/>
                <a:r>
                  <a:rPr lang="en-US" sz="1600" dirty="0" smtClean="0"/>
                  <a:t>Average luminosity vs. vertex size</a:t>
                </a:r>
              </a:p>
            </p:txBody>
          </p:sp>
        </p:grpSp>
        <p:sp>
          <p:nvSpPr>
            <p:cNvPr id="7" name="TextBox 6"/>
            <p:cNvSpPr txBox="1"/>
            <p:nvPr/>
          </p:nvSpPr>
          <p:spPr>
            <a:xfrm>
              <a:off x="0" y="6488668"/>
              <a:ext cx="4107515" cy="338554"/>
            </a:xfrm>
            <a:prstGeom prst="rect">
              <a:avLst/>
            </a:prstGeom>
            <a:solidFill>
              <a:schemeClr val="bg1"/>
            </a:solidFill>
          </p:spPr>
          <p:txBody>
            <a:bodyPr wrap="none" rtlCol="0">
              <a:spAutoFit/>
            </a:bodyPr>
            <a:lstStyle/>
            <a:p>
              <a:pPr algn="l"/>
              <a:r>
                <a:rPr lang="en-US" sz="1600" dirty="0" smtClean="0"/>
                <a:t>Calculations  Calculation by M. Blaskiewicz</a:t>
              </a:r>
            </a:p>
          </p:txBody>
        </p:sp>
      </p:grpSp>
      <p:sp>
        <p:nvSpPr>
          <p:cNvPr id="2" name="Title 1"/>
          <p:cNvSpPr>
            <a:spLocks noGrp="1"/>
          </p:cNvSpPr>
          <p:nvPr>
            <p:ph type="title"/>
          </p:nvPr>
        </p:nvSpPr>
        <p:spPr>
          <a:xfrm>
            <a:off x="0" y="228600"/>
            <a:ext cx="9144000" cy="414338"/>
          </a:xfrm>
        </p:spPr>
        <p:txBody>
          <a:bodyPr/>
          <a:lstStyle/>
          <a:p>
            <a:r>
              <a:rPr lang="en-US" dirty="0" smtClean="0"/>
              <a:t>56 MHz SRF for heavy ions – under construction</a:t>
            </a:r>
            <a:r>
              <a:rPr lang="en-US" sz="2000" b="0" dirty="0" smtClean="0"/>
              <a:t> (I. Ben-Zvi et al.)</a:t>
            </a:r>
            <a:endParaRPr lang="en-US" b="0"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16</a:t>
            </a:fld>
            <a:r>
              <a:rPr lang="en-US" dirty="0" smtClean="0"/>
              <a:t> </a:t>
            </a:r>
            <a:endParaRPr lang="en-US" sz="800" dirty="0" smtClean="0">
              <a:latin typeface="Times New Roman" pitchFamily="18" charset="0"/>
            </a:endParaRPr>
          </a:p>
          <a:p>
            <a:pPr>
              <a:defRPr/>
            </a:pPr>
            <a:endParaRPr lang="en-US" dirty="0"/>
          </a:p>
        </p:txBody>
      </p:sp>
      <p:cxnSp>
        <p:nvCxnSpPr>
          <p:cNvPr id="26" name="Straight Arrow Connector 25"/>
          <p:cNvCxnSpPr/>
          <p:nvPr/>
        </p:nvCxnSpPr>
        <p:spPr bwMode="auto">
          <a:xfrm>
            <a:off x="381000" y="838200"/>
            <a:ext cx="1676400" cy="1588"/>
          </a:xfrm>
          <a:prstGeom prst="straightConnector1">
            <a:avLst/>
          </a:prstGeom>
          <a:noFill/>
          <a:ln w="19050" cap="flat" cmpd="sng" algn="ctr">
            <a:solidFill>
              <a:schemeClr val="bg1"/>
            </a:solidFill>
            <a:prstDash val="solid"/>
            <a:round/>
            <a:headEnd type="arrow"/>
            <a:tailEnd type="arrow"/>
          </a:ln>
          <a:effectLst/>
        </p:spPr>
      </p:cxnSp>
      <p:sp>
        <p:nvSpPr>
          <p:cNvPr id="27" name="TextBox 26"/>
          <p:cNvSpPr txBox="1"/>
          <p:nvPr/>
        </p:nvSpPr>
        <p:spPr>
          <a:xfrm>
            <a:off x="1437222" y="838200"/>
            <a:ext cx="686406" cy="338554"/>
          </a:xfrm>
          <a:prstGeom prst="rect">
            <a:avLst/>
          </a:prstGeom>
          <a:noFill/>
        </p:spPr>
        <p:txBody>
          <a:bodyPr wrap="none" rtlCol="0">
            <a:spAutoFit/>
          </a:bodyPr>
          <a:lstStyle/>
          <a:p>
            <a:pPr algn="l"/>
            <a:r>
              <a:rPr lang="en-US" sz="1600" dirty="0" smtClean="0">
                <a:solidFill>
                  <a:schemeClr val="bg1"/>
                </a:solidFill>
              </a:rPr>
              <a:t>40 ns</a:t>
            </a:r>
          </a:p>
        </p:txBody>
      </p:sp>
      <p:sp>
        <p:nvSpPr>
          <p:cNvPr id="28" name="TextBox 27"/>
          <p:cNvSpPr txBox="1"/>
          <p:nvPr/>
        </p:nvSpPr>
        <p:spPr>
          <a:xfrm>
            <a:off x="2179314" y="685800"/>
            <a:ext cx="3724096" cy="1477328"/>
          </a:xfrm>
          <a:prstGeom prst="rect">
            <a:avLst/>
          </a:prstGeom>
          <a:noFill/>
        </p:spPr>
        <p:txBody>
          <a:bodyPr wrap="none" rtlCol="0">
            <a:spAutoFit/>
          </a:bodyPr>
          <a:lstStyle/>
          <a:p>
            <a:pPr algn="l"/>
            <a:r>
              <a:rPr lang="en-US" sz="1800" dirty="0" smtClean="0">
                <a:solidFill>
                  <a:schemeClr val="accent2"/>
                </a:solidFill>
              </a:rPr>
              <a:t>Longitudinal profile at end of store</a:t>
            </a:r>
          </a:p>
          <a:p>
            <a:pPr algn="l">
              <a:buFont typeface="Arial" pitchFamily="34" charset="0"/>
              <a:buChar char="•"/>
            </a:pPr>
            <a:r>
              <a:rPr lang="en-US" sz="1800" dirty="0" smtClean="0">
                <a:solidFill>
                  <a:schemeClr val="accent2"/>
                </a:solidFill>
              </a:rPr>
              <a:t> even with cooling ions migrate </a:t>
            </a:r>
            <a:br>
              <a:rPr lang="en-US" sz="1800" dirty="0" smtClean="0">
                <a:solidFill>
                  <a:schemeClr val="accent2"/>
                </a:solidFill>
              </a:rPr>
            </a:br>
            <a:r>
              <a:rPr lang="en-US" sz="1800" dirty="0" smtClean="0">
                <a:solidFill>
                  <a:schemeClr val="accent2"/>
                </a:solidFill>
              </a:rPr>
              <a:t>  into neighboring buckets</a:t>
            </a:r>
          </a:p>
          <a:p>
            <a:pPr algn="l">
              <a:buFont typeface="Arial" pitchFamily="34" charset="0"/>
              <a:buChar char="•"/>
            </a:pPr>
            <a:r>
              <a:rPr lang="en-US" sz="1800" dirty="0" smtClean="0">
                <a:solidFill>
                  <a:schemeClr val="accent2"/>
                </a:solidFill>
              </a:rPr>
              <a:t> can be reduced with increased </a:t>
            </a:r>
            <a:br>
              <a:rPr lang="en-US" sz="1800" dirty="0" smtClean="0">
                <a:solidFill>
                  <a:schemeClr val="accent2"/>
                </a:solidFill>
              </a:rPr>
            </a:br>
            <a:r>
              <a:rPr lang="en-US" sz="1800" dirty="0" smtClean="0">
                <a:solidFill>
                  <a:schemeClr val="accent2"/>
                </a:solidFill>
              </a:rPr>
              <a:t>  longitudinal focusing</a:t>
            </a:r>
          </a:p>
        </p:txBody>
      </p:sp>
      <p:grpSp>
        <p:nvGrpSpPr>
          <p:cNvPr id="20" name="Group 20"/>
          <p:cNvGrpSpPr/>
          <p:nvPr/>
        </p:nvGrpSpPr>
        <p:grpSpPr>
          <a:xfrm>
            <a:off x="4800600" y="4850884"/>
            <a:ext cx="1937550" cy="646251"/>
            <a:chOff x="4800600" y="5144950"/>
            <a:chExt cx="1937550" cy="646251"/>
          </a:xfrm>
        </p:grpSpPr>
        <p:cxnSp>
          <p:nvCxnSpPr>
            <p:cNvPr id="9" name="Straight Arrow Connector 8"/>
            <p:cNvCxnSpPr/>
            <p:nvPr/>
          </p:nvCxnSpPr>
          <p:spPr bwMode="auto">
            <a:xfrm rot="10800000">
              <a:off x="4842076" y="5144950"/>
              <a:ext cx="609600" cy="1588"/>
            </a:xfrm>
            <a:prstGeom prst="straightConnector1">
              <a:avLst/>
            </a:prstGeom>
            <a:noFill/>
            <a:ln w="19050" cap="flat" cmpd="sng" algn="ctr">
              <a:solidFill>
                <a:srgbClr val="FF0000"/>
              </a:solidFill>
              <a:prstDash val="solid"/>
              <a:round/>
              <a:headEnd type="none" w="med" len="med"/>
              <a:tailEnd type="arrow"/>
            </a:ln>
            <a:effectLst/>
          </p:spPr>
        </p:cxnSp>
        <p:sp>
          <p:nvSpPr>
            <p:cNvPr id="14" name="TextBox 13"/>
            <p:cNvSpPr txBox="1"/>
            <p:nvPr/>
          </p:nvSpPr>
          <p:spPr>
            <a:xfrm>
              <a:off x="4800600" y="5206425"/>
              <a:ext cx="1937550" cy="584776"/>
            </a:xfrm>
            <a:prstGeom prst="rect">
              <a:avLst/>
            </a:prstGeom>
            <a:noFill/>
          </p:spPr>
          <p:txBody>
            <a:bodyPr wrap="none" rtlCol="0">
              <a:spAutoFit/>
            </a:bodyPr>
            <a:lstStyle/>
            <a:p>
              <a:pPr algn="l"/>
              <a:r>
                <a:rPr lang="en-US" sz="1600" dirty="0" smtClean="0"/>
                <a:t>demonstrated 2011 </a:t>
              </a:r>
              <a:br>
                <a:rPr lang="en-US" sz="1600" dirty="0" smtClean="0"/>
              </a:br>
              <a:r>
                <a:rPr lang="en-US" sz="1600" dirty="0" smtClean="0"/>
                <a:t>long. + ver. cooling</a:t>
              </a:r>
            </a:p>
          </p:txBody>
        </p:sp>
      </p:grpSp>
      <p:grpSp>
        <p:nvGrpSpPr>
          <p:cNvPr id="21" name="Group 19"/>
          <p:cNvGrpSpPr/>
          <p:nvPr/>
        </p:nvGrpSpPr>
        <p:grpSpPr>
          <a:xfrm>
            <a:off x="4842076" y="4241542"/>
            <a:ext cx="1504998" cy="381000"/>
            <a:chOff x="4842076" y="4114800"/>
            <a:chExt cx="1504998" cy="381000"/>
          </a:xfrm>
        </p:grpSpPr>
        <p:cxnSp>
          <p:nvCxnSpPr>
            <p:cNvPr id="12" name="Straight Arrow Connector 11"/>
            <p:cNvCxnSpPr/>
            <p:nvPr/>
          </p:nvCxnSpPr>
          <p:spPr bwMode="auto">
            <a:xfrm rot="10800000">
              <a:off x="4842076" y="4114800"/>
              <a:ext cx="609600" cy="1588"/>
            </a:xfrm>
            <a:prstGeom prst="straightConnector1">
              <a:avLst/>
            </a:prstGeom>
            <a:noFill/>
            <a:ln w="19050" cap="flat" cmpd="sng" algn="ctr">
              <a:solidFill>
                <a:srgbClr val="FF0000"/>
              </a:solidFill>
              <a:prstDash val="solid"/>
              <a:round/>
              <a:headEnd type="none" w="med" len="med"/>
              <a:tailEnd type="arrow"/>
            </a:ln>
            <a:effectLst/>
          </p:spPr>
        </p:cxnSp>
        <p:sp>
          <p:nvSpPr>
            <p:cNvPr id="15" name="TextBox 14"/>
            <p:cNvSpPr txBox="1"/>
            <p:nvPr/>
          </p:nvSpPr>
          <p:spPr>
            <a:xfrm>
              <a:off x="4876800" y="4157246"/>
              <a:ext cx="1470274" cy="338554"/>
            </a:xfrm>
            <a:prstGeom prst="rect">
              <a:avLst/>
            </a:prstGeom>
            <a:noFill/>
          </p:spPr>
          <p:txBody>
            <a:bodyPr wrap="none" rtlCol="0">
              <a:spAutoFit/>
            </a:bodyPr>
            <a:lstStyle/>
            <a:p>
              <a:pPr algn="l"/>
              <a:r>
                <a:rPr lang="en-US" sz="1600" dirty="0" smtClean="0"/>
                <a:t>full 3D cooling</a:t>
              </a:r>
            </a:p>
          </p:txBody>
        </p:sp>
      </p:grpSp>
      <p:grpSp>
        <p:nvGrpSpPr>
          <p:cNvPr id="22" name="Group 21"/>
          <p:cNvGrpSpPr/>
          <p:nvPr/>
        </p:nvGrpSpPr>
        <p:grpSpPr>
          <a:xfrm>
            <a:off x="4788602" y="3784342"/>
            <a:ext cx="1535998" cy="381000"/>
            <a:chOff x="4788602" y="3657600"/>
            <a:chExt cx="1535998" cy="381000"/>
          </a:xfrm>
        </p:grpSpPr>
        <p:cxnSp>
          <p:nvCxnSpPr>
            <p:cNvPr id="13" name="Straight Arrow Connector 12"/>
            <p:cNvCxnSpPr/>
            <p:nvPr/>
          </p:nvCxnSpPr>
          <p:spPr bwMode="auto">
            <a:xfrm rot="10800000">
              <a:off x="4800600" y="3657600"/>
              <a:ext cx="609600" cy="1588"/>
            </a:xfrm>
            <a:prstGeom prst="straightConnector1">
              <a:avLst/>
            </a:prstGeom>
            <a:noFill/>
            <a:ln w="19050" cap="flat" cmpd="sng" algn="ctr">
              <a:solidFill>
                <a:srgbClr val="FF0000"/>
              </a:solidFill>
              <a:prstDash val="solid"/>
              <a:round/>
              <a:headEnd type="none" w="med" len="med"/>
              <a:tailEnd type="arrow"/>
            </a:ln>
            <a:effectLst/>
          </p:spPr>
        </p:cxnSp>
        <p:sp>
          <p:nvSpPr>
            <p:cNvPr id="16" name="TextBox 15"/>
            <p:cNvSpPr txBox="1"/>
            <p:nvPr/>
          </p:nvSpPr>
          <p:spPr>
            <a:xfrm>
              <a:off x="4788602" y="3700046"/>
              <a:ext cx="1535998" cy="338554"/>
            </a:xfrm>
            <a:prstGeom prst="rect">
              <a:avLst/>
            </a:prstGeom>
            <a:noFill/>
          </p:spPr>
          <p:txBody>
            <a:bodyPr wrap="none" rtlCol="0">
              <a:spAutoFit/>
            </a:bodyPr>
            <a:lstStyle/>
            <a:p>
              <a:pPr algn="l"/>
              <a:r>
                <a:rPr lang="en-US" sz="1600" dirty="0" smtClean="0"/>
                <a:t>+ 56 MHz SRF</a:t>
              </a:r>
            </a:p>
          </p:txBody>
        </p:sp>
      </p:grpSp>
      <p:sp>
        <p:nvSpPr>
          <p:cNvPr id="29" name="TextBox 28"/>
          <p:cNvSpPr txBox="1"/>
          <p:nvPr/>
        </p:nvSpPr>
        <p:spPr>
          <a:xfrm>
            <a:off x="6688272" y="609600"/>
            <a:ext cx="2379528" cy="707886"/>
          </a:xfrm>
          <a:prstGeom prst="rect">
            <a:avLst/>
          </a:prstGeom>
          <a:noFill/>
        </p:spPr>
        <p:txBody>
          <a:bodyPr wrap="none" rtlCol="0">
            <a:spAutoFit/>
          </a:bodyPr>
          <a:lstStyle/>
          <a:p>
            <a:pPr algn="r"/>
            <a:r>
              <a:rPr lang="en-US" sz="2000" b="1" dirty="0" smtClean="0"/>
              <a:t>Commissioning</a:t>
            </a:r>
            <a:br>
              <a:rPr lang="en-US" sz="2000" b="1" dirty="0" smtClean="0"/>
            </a:br>
            <a:r>
              <a:rPr lang="en-US" sz="2000" b="1" dirty="0" smtClean="0"/>
              <a:t> planned for 2014</a:t>
            </a:r>
          </a:p>
        </p:txBody>
      </p:sp>
      <p:grpSp>
        <p:nvGrpSpPr>
          <p:cNvPr id="10" name="Group 9"/>
          <p:cNvGrpSpPr/>
          <p:nvPr/>
        </p:nvGrpSpPr>
        <p:grpSpPr>
          <a:xfrm>
            <a:off x="416169" y="685800"/>
            <a:ext cx="1641231" cy="1917843"/>
            <a:chOff x="416169" y="685800"/>
            <a:chExt cx="1641231" cy="1917843"/>
          </a:xfrm>
        </p:grpSpPr>
        <p:pic>
          <p:nvPicPr>
            <p:cNvPr id="8" name="Picture 7" descr="pic.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169" y="685800"/>
              <a:ext cx="1641231" cy="1917843"/>
            </a:xfrm>
            <a:prstGeom prst="rect">
              <a:avLst/>
            </a:prstGeom>
          </p:spPr>
        </p:pic>
        <p:cxnSp>
          <p:nvCxnSpPr>
            <p:cNvPr id="17" name="Straight Arrow Connector 16"/>
            <p:cNvCxnSpPr/>
            <p:nvPr/>
          </p:nvCxnSpPr>
          <p:spPr bwMode="auto">
            <a:xfrm>
              <a:off x="457200" y="838200"/>
              <a:ext cx="1447800" cy="0"/>
            </a:xfrm>
            <a:prstGeom prst="straightConnector1">
              <a:avLst/>
            </a:prstGeom>
            <a:noFill/>
            <a:ln w="25400" cap="flat" cmpd="sng" algn="ctr">
              <a:solidFill>
                <a:schemeClr val="bg1"/>
              </a:solidFill>
              <a:prstDash val="solid"/>
              <a:round/>
              <a:headEnd type="arrow"/>
              <a:tailEnd type="arrow"/>
            </a:ln>
            <a:effectLst/>
          </p:spPr>
        </p:cxnSp>
        <p:sp>
          <p:nvSpPr>
            <p:cNvPr id="18" name="TextBox 17"/>
            <p:cNvSpPr txBox="1"/>
            <p:nvPr/>
          </p:nvSpPr>
          <p:spPr>
            <a:xfrm>
              <a:off x="533400" y="849868"/>
              <a:ext cx="685216" cy="369332"/>
            </a:xfrm>
            <a:prstGeom prst="rect">
              <a:avLst/>
            </a:prstGeom>
            <a:noFill/>
          </p:spPr>
          <p:txBody>
            <a:bodyPr wrap="none" rtlCol="0">
              <a:spAutoFit/>
            </a:bodyPr>
            <a:lstStyle/>
            <a:p>
              <a:pPr algn="l"/>
              <a:r>
                <a:rPr lang="en-US" sz="1800" dirty="0" smtClean="0">
                  <a:solidFill>
                    <a:schemeClr val="bg1"/>
                  </a:solidFill>
                </a:rPr>
                <a:t>40ns</a:t>
              </a:r>
            </a:p>
          </p:txBody>
        </p:sp>
      </p:grpSp>
      <p:sp>
        <p:nvSpPr>
          <p:cNvPr id="3" name="Rectangle 2"/>
          <p:cNvSpPr/>
          <p:nvPr/>
        </p:nvSpPr>
        <p:spPr bwMode="auto">
          <a:xfrm>
            <a:off x="0" y="6324600"/>
            <a:ext cx="1219200" cy="533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8" name="Group 37"/>
          <p:cNvGrpSpPr/>
          <p:nvPr/>
        </p:nvGrpSpPr>
        <p:grpSpPr>
          <a:xfrm>
            <a:off x="2723344" y="4038600"/>
            <a:ext cx="1620056" cy="685800"/>
            <a:chOff x="2362200" y="4191000"/>
            <a:chExt cx="1620056" cy="685800"/>
          </a:xfrm>
        </p:grpSpPr>
        <p:sp>
          <p:nvSpPr>
            <p:cNvPr id="35" name="TextBox 34"/>
            <p:cNvSpPr txBox="1"/>
            <p:nvPr/>
          </p:nvSpPr>
          <p:spPr>
            <a:xfrm>
              <a:off x="2438400" y="4262735"/>
              <a:ext cx="1543856" cy="461665"/>
            </a:xfrm>
            <a:prstGeom prst="rect">
              <a:avLst/>
            </a:prstGeom>
            <a:noFill/>
          </p:spPr>
          <p:txBody>
            <a:bodyPr wrap="none" rtlCol="0">
              <a:spAutoFit/>
            </a:bodyPr>
            <a:lstStyle/>
            <a:p>
              <a:pPr algn="l"/>
              <a:r>
                <a:rPr lang="en-US" i="1" dirty="0" smtClean="0"/>
                <a:t>L</a:t>
              </a:r>
              <a:r>
                <a:rPr lang="en-US" dirty="0" smtClean="0"/>
                <a:t> +30-50%</a:t>
              </a:r>
            </a:p>
          </p:txBody>
        </p:sp>
        <p:cxnSp>
          <p:nvCxnSpPr>
            <p:cNvPr id="37" name="Straight Arrow Connector 36"/>
            <p:cNvCxnSpPr/>
            <p:nvPr/>
          </p:nvCxnSpPr>
          <p:spPr bwMode="auto">
            <a:xfrm>
              <a:off x="2362200" y="4191000"/>
              <a:ext cx="0" cy="685800"/>
            </a:xfrm>
            <a:prstGeom prst="straightConnector1">
              <a:avLst/>
            </a:prstGeom>
            <a:noFill/>
            <a:ln w="19050" cap="flat" cmpd="sng" algn="ctr">
              <a:solidFill>
                <a:schemeClr val="tx1"/>
              </a:solidFill>
              <a:prstDash val="solid"/>
              <a:round/>
              <a:headEnd type="arrow"/>
              <a:tailEnd type="arrow"/>
            </a:ln>
            <a:effectLst/>
          </p:spPr>
        </p:cxnSp>
      </p:grpSp>
      <p:grpSp>
        <p:nvGrpSpPr>
          <p:cNvPr id="36" name="Group 35"/>
          <p:cNvGrpSpPr/>
          <p:nvPr/>
        </p:nvGrpSpPr>
        <p:grpSpPr>
          <a:xfrm>
            <a:off x="2177614" y="4038600"/>
            <a:ext cx="1022786" cy="2057400"/>
            <a:chOff x="2177614" y="4038600"/>
            <a:chExt cx="1022786" cy="2057400"/>
          </a:xfrm>
        </p:grpSpPr>
        <p:cxnSp>
          <p:nvCxnSpPr>
            <p:cNvPr id="42" name="Straight Arrow Connector 41"/>
            <p:cNvCxnSpPr/>
            <p:nvPr/>
          </p:nvCxnSpPr>
          <p:spPr bwMode="auto">
            <a:xfrm>
              <a:off x="2209800" y="4038600"/>
              <a:ext cx="0" cy="2057400"/>
            </a:xfrm>
            <a:prstGeom prst="straightConnector1">
              <a:avLst/>
            </a:prstGeom>
            <a:noFill/>
            <a:ln w="19050" cap="flat" cmpd="sng" algn="ctr">
              <a:solidFill>
                <a:schemeClr val="tx1"/>
              </a:solidFill>
              <a:prstDash val="solid"/>
              <a:round/>
              <a:headEnd type="none" w="med" len="med"/>
              <a:tailEnd type="arrow"/>
            </a:ln>
            <a:effectLst/>
          </p:spPr>
        </p:cxnSp>
        <p:sp>
          <p:nvSpPr>
            <p:cNvPr id="43" name="TextBox 42"/>
            <p:cNvSpPr txBox="1"/>
            <p:nvPr/>
          </p:nvSpPr>
          <p:spPr>
            <a:xfrm>
              <a:off x="2177614" y="5177135"/>
              <a:ext cx="1022786" cy="461665"/>
            </a:xfrm>
            <a:prstGeom prst="rect">
              <a:avLst/>
            </a:prstGeom>
            <a:noFill/>
          </p:spPr>
          <p:txBody>
            <a:bodyPr wrap="none" rtlCol="0">
              <a:spAutoFit/>
            </a:bodyPr>
            <a:lstStyle/>
            <a:p>
              <a:pPr algn="l"/>
              <a:r>
                <a:rPr lang="en-US" dirty="0" smtClean="0"/>
                <a:t>30 cm</a:t>
              </a:r>
            </a:p>
          </p:txBody>
        </p:sp>
      </p:grpSp>
      <p:pic>
        <p:nvPicPr>
          <p:cNvPr id="30" name="Picture 29" descr="2012-0530 56 MHz cavity  tooling fit-up 008.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52400"/>
            <a:ext cx="8458200" cy="6343650"/>
          </a:xfrm>
          <a:prstGeom prst="rect">
            <a:avLst/>
          </a:prstGeom>
        </p:spPr>
      </p:pic>
    </p:spTree>
    <p:extLst>
      <p:ext uri="{BB962C8B-B14F-4D97-AF65-F5344CB8AC3E}">
        <p14:creationId xmlns:p14="http://schemas.microsoft.com/office/powerpoint/2010/main" val="1184706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ea typeface="ＭＳ Ｐゴシック" pitchFamily="30" charset="-128"/>
                <a:cs typeface="ＭＳ Ｐゴシック" pitchFamily="30" charset="-128"/>
              </a:rPr>
              <a:t>RHIC luminosity and polarization goals</a:t>
            </a:r>
          </a:p>
        </p:txBody>
      </p:sp>
      <p:graphicFrame>
        <p:nvGraphicFramePr>
          <p:cNvPr id="640145" name="Group 145"/>
          <p:cNvGraphicFramePr>
            <a:graphicFrameLocks noGrp="1"/>
          </p:cNvGraphicFramePr>
          <p:nvPr>
            <p:extLst>
              <p:ext uri="{D42A27DB-BD31-4B8C-83A1-F6EECF244321}">
                <p14:modId xmlns:p14="http://schemas.microsoft.com/office/powerpoint/2010/main" val="485237334"/>
              </p:ext>
            </p:extLst>
          </p:nvPr>
        </p:nvGraphicFramePr>
        <p:xfrm>
          <a:off x="228601" y="1036053"/>
          <a:ext cx="8686799" cy="4678947"/>
        </p:xfrm>
        <a:graphic>
          <a:graphicData uri="http://schemas.openxmlformats.org/drawingml/2006/table">
            <a:tbl>
              <a:tblPr/>
              <a:tblGrid>
                <a:gridCol w="2057399"/>
                <a:gridCol w="152400"/>
                <a:gridCol w="1143000"/>
                <a:gridCol w="914400"/>
                <a:gridCol w="914400"/>
                <a:gridCol w="914400"/>
                <a:gridCol w="914400"/>
                <a:gridCol w="838200"/>
                <a:gridCol w="838200"/>
              </a:tblGrid>
              <a:tr h="259347">
                <a:tc gridSpan="2">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parameter</a:t>
                      </a:r>
                    </a:p>
                  </a:txBody>
                  <a:tcPr marT="0" marB="0" anchor="ctr" horzOverflow="overflow">
                    <a:lnL>
                      <a:noFill/>
                    </a:lnL>
                    <a:lnR w="12700" cap="flat" cmpd="sng" algn="ctr">
                      <a:noFill/>
                      <a:prstDash val="solid"/>
                      <a:round/>
                      <a:headEnd type="none" w="sm" len="sm"/>
                      <a:tailEnd type="none" w="med" len="lg"/>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unit</a:t>
                      </a:r>
                    </a:p>
                  </a:txBody>
                  <a:tcPr marT="0" marB="0" anchor="ct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achieved</a:t>
                      </a:r>
                    </a:p>
                  </a:txBody>
                  <a:tcPr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kern="1200" cap="none" normalizeH="0" baseline="0" dirty="0" smtClean="0">
                          <a:ln>
                            <a:noFill/>
                          </a:ln>
                          <a:solidFill>
                            <a:schemeClr val="tx1"/>
                          </a:solidFill>
                          <a:effectLst/>
                          <a:latin typeface="Arial"/>
                          <a:ea typeface="ＭＳ Ｐゴシック" charset="-128"/>
                          <a:cs typeface="Arial"/>
                        </a:rPr>
                        <a:t>goals</a:t>
                      </a:r>
                    </a:p>
                  </a:txBody>
                  <a:tcPr marT="0" marB="0" anchor="ct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rgbClr val="0000FF"/>
                        </a:solidFill>
                        <a:effectLst/>
                        <a:latin typeface="Times New Roman" charset="0"/>
                        <a:ea typeface="ＭＳ Ｐゴシック" charset="-128"/>
                        <a:cs typeface="ＭＳ Ｐゴシック" charset="-128"/>
                      </a:endParaRPr>
                    </a:p>
                  </a:txBody>
                  <a:tcPr anchor="ctr" horzOverflow="overflow">
                    <a:lnL w="12700" cap="flat" cmpd="sng" algn="ctr">
                      <a:solidFill>
                        <a:schemeClr val="tx1"/>
                      </a:solidFill>
                      <a:prstDash val="solid"/>
                      <a:round/>
                      <a:headEnd type="none" w="sm" len="sm"/>
                      <a:tailEnd type="none" w="med" len="lg"/>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92760">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000000"/>
                          </a:solidFill>
                          <a:effectLst/>
                          <a:latin typeface="Arial"/>
                          <a:ea typeface="ＭＳ Ｐゴシック" pitchFamily="-107" charset="-128"/>
                          <a:cs typeface="Arial"/>
                        </a:rPr>
                        <a:t>Au-Au operation</a:t>
                      </a:r>
                    </a:p>
                  </a:txBody>
                  <a:tcP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kumimoji="0" lang="en-US" sz="1600" b="1" i="0" u="none" strike="noStrike" kern="1200" cap="none" normalizeH="0" baseline="0" dirty="0" smtClean="0">
                          <a:ln>
                            <a:noFill/>
                          </a:ln>
                          <a:solidFill>
                            <a:schemeClr val="tx1"/>
                          </a:solidFill>
                          <a:effectLst/>
                          <a:latin typeface="Arial"/>
                          <a:ea typeface="ＭＳ Ｐゴシック" pitchFamily="-107" charset="-128"/>
                          <a:cs typeface="Arial"/>
                          <a:sym typeface="Mathematica1" charset="0"/>
                        </a:rPr>
                        <a:t>2011</a:t>
                      </a:r>
                      <a:endParaRPr lang="en-US" sz="1600" b="1" dirty="0">
                        <a:solidFill>
                          <a:schemeClr val="tx1"/>
                        </a:solidFill>
                        <a:latin typeface="Arial"/>
                        <a:cs typeface="Arial"/>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tx1"/>
                          </a:solidFill>
                          <a:effectLst/>
                          <a:latin typeface="Arial"/>
                          <a:ea typeface="ＭＳ Ｐゴシック" pitchFamily="-107" charset="-128"/>
                          <a:cs typeface="Arial"/>
                          <a:sym typeface="Mathematica1" charset="0"/>
                        </a:rPr>
                        <a:t>≥ 2014</a:t>
                      </a:r>
                      <a:br>
                        <a:rPr kumimoji="0" lang="en-US" sz="1600" b="1" i="0" u="none" strike="noStrike" cap="none" normalizeH="0" baseline="0" dirty="0" smtClean="0">
                          <a:ln>
                            <a:noFill/>
                          </a:ln>
                          <a:solidFill>
                            <a:schemeClr val="tx1"/>
                          </a:solidFill>
                          <a:effectLst/>
                          <a:latin typeface="Arial"/>
                          <a:ea typeface="ＭＳ Ｐゴシック" pitchFamily="-107" charset="-128"/>
                          <a:cs typeface="Arial"/>
                          <a:sym typeface="Mathematica1" charset="0"/>
                        </a:rPr>
                      </a:br>
                      <a:r>
                        <a:rPr kumimoji="0" lang="en-US" sz="1200" b="0" i="0" u="none" strike="noStrike" cap="none" normalizeH="0" baseline="0" dirty="0" smtClean="0">
                          <a:ln>
                            <a:noFill/>
                          </a:ln>
                          <a:solidFill>
                            <a:schemeClr val="tx1"/>
                          </a:solidFill>
                          <a:effectLst/>
                          <a:latin typeface="Arial"/>
                          <a:ea typeface="ＭＳ Ｐゴシック" pitchFamily="-107" charset="-128"/>
                          <a:cs typeface="Arial"/>
                          <a:sym typeface="Mathematica1" charset="0"/>
                        </a:rPr>
                        <a:t>3D stochastic cooling + 56 MHz SRF</a:t>
                      </a:r>
                      <a:endParaRPr kumimoji="0" lang="en-US" sz="20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400" b="1" i="0" u="none" strike="noStrike" cap="none" normalizeH="0" baseline="0" dirty="0" smtClean="0">
                        <a:ln>
                          <a:noFill/>
                        </a:ln>
                        <a:solidFill>
                          <a:srgbClr val="0000FF"/>
                        </a:solidFill>
                        <a:effectLst/>
                        <a:latin typeface="Times New Roman" charset="0"/>
                        <a:ea typeface="ＭＳ Ｐゴシック" charset="-128"/>
                        <a:cs typeface="ＭＳ Ｐゴシック" charset="-128"/>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energy</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GeV/nucleon</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cs typeface="Arial"/>
                        </a:rPr>
                        <a:t>100</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kern="1200" cap="none" normalizeH="0" baseline="0" dirty="0" smtClean="0">
                          <a:ln>
                            <a:noFill/>
                          </a:ln>
                          <a:solidFill>
                            <a:schemeClr val="tx1"/>
                          </a:solidFill>
                          <a:effectLst/>
                          <a:latin typeface="Arial"/>
                          <a:ea typeface="ＭＳ Ｐゴシック" charset="-128"/>
                          <a:cs typeface="Arial"/>
                        </a:rPr>
                        <a:t>100</a:t>
                      </a:r>
                    </a:p>
                  </a:txBody>
                  <a:tcP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chemeClr val="tx1"/>
                      </a:solidFill>
                      <a:prstDash val="solid"/>
                      <a:round/>
                      <a:headEnd type="none" w="sm" len="sm"/>
                      <a:tailEnd type="none" w="med" len="lg"/>
                    </a:lnL>
                    <a:lnR>
                      <a:noFill/>
                    </a:lnR>
                    <a:lnT>
                      <a:noFill/>
                    </a:lnT>
                    <a:lnB>
                      <a:noFill/>
                    </a:lnB>
                    <a:lnTlToBr>
                      <a:noFill/>
                    </a:lnTlToBr>
                    <a:lnBlToTr>
                      <a:noFill/>
                    </a:lnBlToTr>
                    <a:noFill/>
                  </a:tcPr>
                </a:tc>
                <a:tc hMerge="1">
                  <a:txBody>
                    <a:bodyPr/>
                    <a:lstStyle/>
                    <a:p>
                      <a:endParaRPr lang="en-US"/>
                    </a:p>
                  </a:txBody>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no colliding bunches</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cs typeface="Arial"/>
                        </a:rPr>
                        <a:t>111</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kern="1200" cap="none" normalizeH="0" baseline="0" dirty="0" smtClean="0">
                          <a:ln>
                            <a:noFill/>
                          </a:ln>
                          <a:solidFill>
                            <a:schemeClr val="tx1"/>
                          </a:solidFill>
                          <a:effectLst/>
                          <a:latin typeface="Arial"/>
                          <a:ea typeface="ＭＳ Ｐゴシック" charset="-128"/>
                          <a:cs typeface="Arial"/>
                        </a:rPr>
                        <a:t>111</a:t>
                      </a:r>
                    </a:p>
                  </a:txBody>
                  <a:tcP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chemeClr val="tx1"/>
                      </a:solidFill>
                      <a:prstDash val="solid"/>
                      <a:round/>
                      <a:headEnd type="none" w="sm" len="sm"/>
                      <a:tailEnd type="none" w="med" len="lg"/>
                    </a:lnL>
                    <a:lnR>
                      <a:noFill/>
                    </a:lnR>
                    <a:lnT>
                      <a:noFill/>
                    </a:lnT>
                    <a:lnB>
                      <a:noFill/>
                    </a:lnB>
                    <a:lnTlToBr>
                      <a:noFill/>
                    </a:lnTlToBr>
                    <a:lnBlToTr>
                      <a:noFill/>
                    </a:lnBlToTr>
                    <a:noFill/>
                  </a:tcPr>
                </a:tc>
                <a:tc hMerge="1">
                  <a:txBody>
                    <a:bodyPr/>
                    <a:lstStyle/>
                    <a:p>
                      <a:endParaRPr lang="en-US"/>
                    </a:p>
                  </a:txBody>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bunch intensity</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10</a:t>
                      </a:r>
                      <a:r>
                        <a:rPr kumimoji="0" lang="en-US" sz="1400" b="0" i="0" u="none" strike="noStrike" cap="none" normalizeH="0" baseline="30000" dirty="0" smtClean="0">
                          <a:ln>
                            <a:noFill/>
                          </a:ln>
                          <a:solidFill>
                            <a:schemeClr val="tx1"/>
                          </a:solidFill>
                          <a:effectLst/>
                          <a:latin typeface="Arial"/>
                          <a:ea typeface="ＭＳ Ｐゴシック" pitchFamily="-107" charset="-128"/>
                          <a:cs typeface="Arial"/>
                        </a:rPr>
                        <a:t>9</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3000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cs typeface="Arial"/>
                        </a:rPr>
                        <a:t>1.3</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sz="1800" b="0" i="0" u="none" strike="noStrike" kern="1200" cap="none" normalizeH="0" baseline="0" dirty="0" smtClean="0">
                          <a:ln>
                            <a:noFill/>
                          </a:ln>
                          <a:solidFill>
                            <a:schemeClr val="tx1"/>
                          </a:solidFill>
                          <a:effectLst/>
                          <a:latin typeface="Arial"/>
                          <a:ea typeface="ＭＳ Ｐゴシック" charset="-128"/>
                          <a:cs typeface="Arial"/>
                        </a:rPr>
                        <a:t>≥ 1.1</a:t>
                      </a:r>
                    </a:p>
                  </a:txBody>
                  <a:tcP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Times New Roman" charset="0"/>
                        <a:ea typeface="ＭＳ Ｐゴシック" charset="-128"/>
                        <a:cs typeface="ＭＳ Ｐゴシック" charset="-128"/>
                      </a:endParaRPr>
                    </a:p>
                  </a:txBody>
                  <a:tcPr horzOverflow="overflow">
                    <a:lnL w="12700" cap="flat" cmpd="sng" algn="ctr">
                      <a:solidFill>
                        <a:schemeClr val="tx1"/>
                      </a:solidFill>
                      <a:prstDash val="solid"/>
                      <a:round/>
                      <a:headEnd type="none" w="sm" len="sm"/>
                      <a:tailEnd type="none" w="med" len="lg"/>
                    </a:lnL>
                    <a:lnR>
                      <a:noFill/>
                    </a:lnR>
                    <a:lnT>
                      <a:noFill/>
                    </a:lnT>
                    <a:lnB>
                      <a:noFill/>
                    </a:lnB>
                    <a:lnTlToBr>
                      <a:noFill/>
                    </a:lnTlToBr>
                    <a:lnBlToTr>
                      <a:noFill/>
                    </a:lnBlToTr>
                    <a:noFill/>
                  </a:tcPr>
                </a:tc>
                <a:tc hMerge="1">
                  <a:txBody>
                    <a:bodyPr/>
                    <a:lstStyle/>
                    <a:p>
                      <a:endParaRPr lang="en-US"/>
                    </a:p>
                  </a:txBody>
                  <a:tcPr/>
                </a:tc>
              </a:tr>
              <a:tr h="38902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rgbClr val="FF0000"/>
                          </a:solidFill>
                          <a:effectLst/>
                          <a:latin typeface="Arial"/>
                          <a:ea typeface="ＭＳ Ｐゴシック" pitchFamily="-107" charset="-128"/>
                          <a:cs typeface="Arial"/>
                        </a:rPr>
                        <a:t>avg. luminosity</a:t>
                      </a:r>
                    </a:p>
                  </a:txBody>
                  <a:tcPr horzOverflow="overflow">
                    <a:lnL>
                      <a:noFill/>
                    </a:lnL>
                    <a:lnR w="12700" cap="flat" cmpd="sng" algn="ctr">
                      <a:noFill/>
                      <a:prstDash val="solid"/>
                      <a:round/>
                      <a:headEnd type="none" w="sm" len="sm"/>
                      <a:tailEnd type="none" w="med" len="lg"/>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FF0000"/>
                          </a:solidFill>
                          <a:effectLst/>
                          <a:latin typeface="Arial"/>
                          <a:ea typeface="ＭＳ Ｐゴシック" pitchFamily="-107" charset="-128"/>
                          <a:cs typeface="Arial"/>
                        </a:rPr>
                        <a:t> </a:t>
                      </a: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10</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26</a:t>
                      </a:r>
                      <a:r>
                        <a:rPr kumimoji="0" lang="en-US" sz="1000" b="0" i="0" u="none" strike="noStrike" cap="none" normalizeH="0" baseline="30000" dirty="0" smtClean="0">
                          <a:ln>
                            <a:noFill/>
                          </a:ln>
                          <a:solidFill>
                            <a:srgbClr val="FF0000"/>
                          </a:solidFill>
                          <a:effectLst/>
                          <a:latin typeface="Arial"/>
                          <a:ea typeface="ＭＳ Ｐゴシック" pitchFamily="-107" charset="-128"/>
                          <a:cs typeface="Arial"/>
                        </a:rPr>
                        <a:t> </a:t>
                      </a: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cm</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-2</a:t>
                      </a: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s</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-1</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30000" dirty="0" smtClean="0">
                        <a:ln>
                          <a:noFill/>
                        </a:ln>
                        <a:solidFill>
                          <a:srgbClr val="FF0000"/>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cs typeface="Arial"/>
                        </a:rPr>
                        <a:t>30</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kern="1200" cap="none" normalizeH="0" baseline="0" dirty="0" smtClean="0">
                          <a:ln>
                            <a:noFill/>
                          </a:ln>
                          <a:solidFill>
                            <a:srgbClr val="FF0000"/>
                          </a:solidFill>
                          <a:effectLst/>
                          <a:latin typeface="Arial"/>
                          <a:ea typeface="ＭＳ Ｐゴシック" charset="-128"/>
                          <a:cs typeface="Arial"/>
                        </a:rPr>
                        <a:t>40</a:t>
                      </a:r>
                    </a:p>
                  </a:txBody>
                  <a:tcP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400" b="1" i="0" u="none" strike="noStrike" cap="none" normalizeH="0" baseline="0" dirty="0" smtClean="0">
                        <a:ln>
                          <a:noFill/>
                        </a:ln>
                        <a:solidFill>
                          <a:srgbClr val="FF0000"/>
                        </a:solidFill>
                        <a:effectLst/>
                        <a:latin typeface="Times New Roman" charset="0"/>
                        <a:ea typeface="ＭＳ Ｐゴシック" charset="-128"/>
                        <a:cs typeface="ＭＳ Ｐゴシック" charset="-128"/>
                      </a:endParaRPr>
                    </a:p>
                  </a:txBody>
                  <a:tcPr horzOverflow="overflow">
                    <a:lnL w="12700" cap="flat" cmpd="sng" algn="ctr">
                      <a:solidFill>
                        <a:schemeClr val="tx1"/>
                      </a:solidFill>
                      <a:prstDash val="solid"/>
                      <a:round/>
                      <a:headEnd type="none" w="sm" len="sm"/>
                      <a:tailEnd type="none" w="med" len="lg"/>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92760">
                <a:tc gridSpan="3">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000000"/>
                          </a:solidFill>
                          <a:effectLst/>
                          <a:latin typeface="Arial"/>
                          <a:ea typeface="ＭＳ Ｐゴシック" pitchFamily="-107" charset="-128"/>
                          <a:cs typeface="Arial"/>
                        </a:rPr>
                        <a:t>p</a:t>
                      </a:r>
                      <a:r>
                        <a:rPr kumimoji="0" lang="en-US" sz="2000" b="1" i="0" u="none" strike="noStrike" cap="none" normalizeH="0" baseline="0" dirty="0" smtClean="0">
                          <a:ln>
                            <a:noFill/>
                          </a:ln>
                          <a:solidFill>
                            <a:srgbClr val="000000"/>
                          </a:solidFill>
                          <a:effectLst/>
                          <a:latin typeface="Arial"/>
                          <a:ea typeface="ＭＳ Ｐゴシック" pitchFamily="-107" charset="-128"/>
                          <a:cs typeface="Arial"/>
                          <a:sym typeface="Symbol" pitchFamily="-107" charset="2"/>
                        </a:rPr>
                        <a:t>-</a:t>
                      </a:r>
                      <a:r>
                        <a:rPr kumimoji="0" lang="en-US" sz="2000" b="1" i="0" u="none" strike="noStrike" cap="none" normalizeH="0" baseline="0" dirty="0" smtClean="0">
                          <a:ln>
                            <a:noFill/>
                          </a:ln>
                          <a:solidFill>
                            <a:srgbClr val="000000"/>
                          </a:solidFill>
                          <a:effectLst/>
                          <a:latin typeface="Arial"/>
                          <a:ea typeface="ＭＳ Ｐゴシック" pitchFamily="-107" charset="-128"/>
                          <a:cs typeface="Arial"/>
                        </a:rPr>
                        <a:t>p</a:t>
                      </a:r>
                      <a:r>
                        <a:rPr kumimoji="0" lang="en-US" sz="2000" b="1" i="0" u="none" strike="noStrike" cap="none" normalizeH="0" baseline="0" dirty="0" smtClean="0">
                          <a:ln>
                            <a:noFill/>
                          </a:ln>
                          <a:solidFill>
                            <a:srgbClr val="000000"/>
                          </a:solidFill>
                          <a:effectLst/>
                          <a:latin typeface="Arial"/>
                          <a:ea typeface="ＭＳ Ｐゴシック" pitchFamily="-107" charset="-128"/>
                          <a:cs typeface="Arial"/>
                          <a:sym typeface="Symbol" pitchFamily="-107" charset="2"/>
                        </a:rPr>
                        <a:t> operation</a:t>
                      </a:r>
                    </a:p>
                  </a:txBody>
                  <a:tcP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a:ea typeface="Times New Roman" pitchFamily="-107" charset="0"/>
                          <a:cs typeface="Arial"/>
                        </a:rPr>
                        <a:t>2012</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a:ea typeface="ＭＳ Ｐゴシック" pitchFamily="-107" charset="-128"/>
                          <a:cs typeface="Arial"/>
                          <a:sym typeface="Mathematica1" charset="0"/>
                        </a:rPr>
                        <a:t>≥ </a:t>
                      </a:r>
                      <a:r>
                        <a:rPr kumimoji="0" lang="en-US" sz="1600" b="1" i="0" u="none" strike="noStrike" cap="none" normalizeH="0" baseline="0" dirty="0" smtClean="0">
                          <a:ln>
                            <a:noFill/>
                          </a:ln>
                          <a:solidFill>
                            <a:srgbClr val="000000"/>
                          </a:solidFill>
                          <a:effectLst/>
                          <a:latin typeface="Arial"/>
                          <a:ea typeface="Times New Roman" pitchFamily="-107" charset="0"/>
                          <a:cs typeface="Arial"/>
                          <a:sym typeface="Mathematica1" charset="0"/>
                        </a:rPr>
                        <a:t>2013</a:t>
                      </a:r>
                      <a:r>
                        <a:rPr kumimoji="0" lang="en-US" sz="1000" b="1" i="0" u="none" strike="noStrike" cap="none" normalizeH="0" baseline="0" dirty="0" smtClean="0">
                          <a:ln>
                            <a:noFill/>
                          </a:ln>
                          <a:solidFill>
                            <a:srgbClr val="000000"/>
                          </a:solidFill>
                          <a:effectLst/>
                          <a:latin typeface="Arial"/>
                          <a:ea typeface="Times New Roman" pitchFamily="-107" charset="0"/>
                          <a:cs typeface="Arial"/>
                          <a:sym typeface="Mathematica1" charset="0"/>
                        </a:rPr>
                        <a:t/>
                      </a:r>
                      <a:br>
                        <a:rPr kumimoji="0" lang="en-US" sz="1000" b="1" i="0" u="none" strike="noStrike" cap="none" normalizeH="0" baseline="0" dirty="0" smtClean="0">
                          <a:ln>
                            <a:noFill/>
                          </a:ln>
                          <a:solidFill>
                            <a:srgbClr val="000000"/>
                          </a:solidFill>
                          <a:effectLst/>
                          <a:latin typeface="Arial"/>
                          <a:ea typeface="Times New Roman" pitchFamily="-107" charset="0"/>
                          <a:cs typeface="Arial"/>
                          <a:sym typeface="Mathematica1" charset="0"/>
                        </a:rPr>
                      </a:br>
                      <a:r>
                        <a:rPr kumimoji="0" lang="en-US" sz="1200" b="0" i="0" u="none" strike="noStrike" cap="none" normalizeH="0" baseline="0" dirty="0" smtClean="0">
                          <a:ln>
                            <a:noFill/>
                          </a:ln>
                          <a:solidFill>
                            <a:srgbClr val="000000"/>
                          </a:solidFill>
                          <a:effectLst/>
                          <a:latin typeface="+mn-lt"/>
                          <a:ea typeface="Times New Roman" pitchFamily="-107" charset="0"/>
                          <a:cs typeface="Arial"/>
                          <a:sym typeface="Mathematica1" charset="0"/>
                        </a:rPr>
                        <a:t>source</a:t>
                      </a:r>
                      <a:endParaRPr kumimoji="0" lang="en-US" sz="2800" b="1" i="0" u="none" strike="noStrike" cap="none" normalizeH="0" baseline="0" dirty="0" smtClean="0">
                        <a:ln>
                          <a:noFill/>
                        </a:ln>
                        <a:solidFill>
                          <a:srgbClr val="000000"/>
                        </a:solidFill>
                        <a:effectLst/>
                        <a:latin typeface="Arial"/>
                        <a:ea typeface="Times New Roman" pitchFamily="-107" charset="0"/>
                        <a:cs typeface="Arial"/>
                      </a:endParaRPr>
                    </a:p>
                  </a:txBody>
                  <a:tcPr horzOverflow="overflow">
                    <a:lnL w="12700" cap="flat" cmpd="sng" algn="ctr">
                      <a:solidFill>
                        <a:scrgbClr r="0" g="0" b="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000000"/>
                          </a:solidFill>
                          <a:effectLst/>
                          <a:latin typeface="Arial"/>
                          <a:ea typeface="ＭＳ Ｐゴシック" pitchFamily="-107" charset="-128"/>
                          <a:cs typeface="Arial"/>
                          <a:sym typeface="Mathematica1" charset="0"/>
                        </a:rPr>
                        <a:t>≥ </a:t>
                      </a:r>
                      <a:r>
                        <a:rPr kumimoji="0" lang="en-US" sz="1600" b="1" i="0" u="none" strike="noStrike" cap="none" normalizeH="0" baseline="0" dirty="0" smtClean="0">
                          <a:ln>
                            <a:noFill/>
                          </a:ln>
                          <a:solidFill>
                            <a:srgbClr val="000000"/>
                          </a:solidFill>
                          <a:effectLst/>
                          <a:latin typeface="Arial"/>
                          <a:ea typeface="Times New Roman" pitchFamily="-107" charset="0"/>
                          <a:cs typeface="Arial"/>
                          <a:sym typeface="Mathematica1" charset="0"/>
                        </a:rPr>
                        <a:t>2014</a:t>
                      </a:r>
                      <a:br>
                        <a:rPr kumimoji="0" lang="en-US" sz="1600" b="1" i="0" u="none" strike="noStrike" cap="none" normalizeH="0" baseline="0" dirty="0" smtClean="0">
                          <a:ln>
                            <a:noFill/>
                          </a:ln>
                          <a:solidFill>
                            <a:srgbClr val="000000"/>
                          </a:solidFill>
                          <a:effectLst/>
                          <a:latin typeface="Arial"/>
                          <a:ea typeface="Times New Roman" pitchFamily="-107" charset="0"/>
                          <a:cs typeface="Arial"/>
                          <a:sym typeface="Mathematica1" charset="0"/>
                        </a:rPr>
                      </a:br>
                      <a:r>
                        <a:rPr kumimoji="0" lang="en-US" sz="1200" b="0" i="0" u="none" strike="noStrike" cap="none" normalizeH="0" baseline="0" dirty="0" smtClean="0">
                          <a:ln>
                            <a:noFill/>
                          </a:ln>
                          <a:solidFill>
                            <a:srgbClr val="000000"/>
                          </a:solidFill>
                          <a:effectLst/>
                          <a:latin typeface="Arial"/>
                          <a:ea typeface="Times New Roman" pitchFamily="-107" charset="0"/>
                          <a:cs typeface="Arial"/>
                          <a:sym typeface="Mathematica1" charset="0"/>
                        </a:rPr>
                        <a:t>source + e-lenses</a:t>
                      </a:r>
                      <a:endParaRPr kumimoji="0" lang="en-US" sz="2800" b="0" i="0" u="none" strike="noStrike" cap="none" normalizeH="0" baseline="0" dirty="0" smtClean="0">
                        <a:ln>
                          <a:noFill/>
                        </a:ln>
                        <a:solidFill>
                          <a:srgbClr val="000000"/>
                        </a:solidFill>
                        <a:effectLst/>
                        <a:latin typeface="Arial"/>
                        <a:ea typeface="Times New Roman" pitchFamily="-107" charset="0"/>
                        <a:cs typeface="Arial"/>
                      </a:endParaRPr>
                    </a:p>
                  </a:txBody>
                  <a:tcP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energy</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GeV</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100</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w="1270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255</a:t>
                      </a:r>
                    </a:p>
                  </a:txBody>
                  <a:tcPr horzOverflow="overflow">
                    <a:lnL w="12700" cap="flat" cmpd="sng" algn="ctr">
                      <a:noFill/>
                      <a:prstDash val="sysDash"/>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100</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250</a:t>
                      </a:r>
                    </a:p>
                  </a:txBody>
                  <a:tcPr horzOverflow="overflow">
                    <a:lnL w="12700" cap="flat" cmpd="sng" algn="ctr">
                      <a:noFill/>
                      <a:prstDash val="sysDash"/>
                      <a:round/>
                      <a:headEnd type="none" w="med" len="med"/>
                      <a:tailEnd type="none" w="med" len="med"/>
                    </a:lnL>
                    <a:lnR w="12700" cap="flat" cmpd="sng" algn="ctr">
                      <a:solidFill>
                        <a:scrgbClr r="0" g="0" b="0"/>
                      </a:solid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100</a:t>
                      </a:r>
                    </a:p>
                  </a:txBody>
                  <a:tcPr horzOverflow="overflow">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250</a:t>
                      </a:r>
                    </a:p>
                  </a:txBody>
                  <a:tcPr horzOverflow="overflow">
                    <a:lnL w="12700" cap="flat" cmpd="sng" algn="ctr">
                      <a:no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no colliding bunches</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07" charset="-128"/>
                          <a:cs typeface="Arial"/>
                        </a:rPr>
                        <a:t>– </a:t>
                      </a: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107 – </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07" charset="-128"/>
                          <a:cs typeface="Arial"/>
                        </a:rPr>
                        <a:t>– 107 –</a:t>
                      </a:r>
                      <a:endParaRPr kumimoji="0" lang="en-US" sz="18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ysDash"/>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07" charset="-128"/>
                          <a:cs typeface="Arial"/>
                        </a:rPr>
                        <a:t>– 107 –</a:t>
                      </a:r>
                      <a:endParaRPr kumimoji="0" lang="en-US" sz="1800" b="0" i="0" u="none" strike="noStrike" cap="none" normalizeH="0" baseline="0" dirty="0" smtClean="0">
                        <a:ln>
                          <a:noFill/>
                        </a:ln>
                        <a:solidFill>
                          <a:schemeClr val="tx1"/>
                        </a:solidFill>
                        <a:effectLst/>
                        <a:latin typeface="Arial"/>
                        <a:ea typeface="ＭＳ Ｐゴシック" pitchFamily="-107" charset="-128"/>
                        <a:cs typeface="Arial"/>
                      </a:endParaRPr>
                    </a:p>
                  </a:txBody>
                  <a:tcPr horzOverflow="overflow">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lang="en-US"/>
                    </a:p>
                  </a:txBody>
                  <a:tcPr/>
                </a:tc>
              </a:tr>
              <a:tr h="33715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a:ea typeface="ＭＳ Ｐゴシック" pitchFamily="-107" charset="-128"/>
                          <a:cs typeface="Arial"/>
                        </a:rPr>
                        <a:t>bunch intensity</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7" charset="-128"/>
                          <a:cs typeface="Arial"/>
                        </a:rPr>
                        <a:t> 10</a:t>
                      </a:r>
                      <a:r>
                        <a:rPr kumimoji="0" lang="en-US" sz="1400" b="0" i="0" u="none" strike="noStrike" cap="none" normalizeH="0" baseline="30000" dirty="0" smtClean="0">
                          <a:ln>
                            <a:noFill/>
                          </a:ln>
                          <a:solidFill>
                            <a:schemeClr val="tx1"/>
                          </a:solidFill>
                          <a:effectLst/>
                          <a:latin typeface="Arial"/>
                          <a:ea typeface="ＭＳ Ｐゴシック" pitchFamily="-107" charset="-128"/>
                          <a:cs typeface="Arial"/>
                        </a:rPr>
                        <a:t>11</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30000" dirty="0" smtClean="0">
                        <a:ln>
                          <a:noFill/>
                        </a:ln>
                        <a:solidFill>
                          <a:schemeClr val="tx1"/>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1.6</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1.7</a:t>
                      </a:r>
                    </a:p>
                  </a:txBody>
                  <a:tcPr horzOverflow="overflow">
                    <a:lnL w="12700" cap="flat" cmpd="sng" algn="ctr">
                      <a:noFill/>
                      <a:prstDash val="sysDash"/>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1.6</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2.0</a:t>
                      </a:r>
                    </a:p>
                  </a:txBody>
                  <a:tcPr horzOverflow="overflow">
                    <a:lnL w="12700" cap="flat" cmpd="sng" algn="ctr">
                      <a:noFill/>
                      <a:prstDash val="sysDash"/>
                      <a:round/>
                      <a:headEnd type="none" w="med" len="med"/>
                      <a:tailEnd type="none" w="med" len="med"/>
                    </a:lnL>
                    <a:lnR w="12700" cap="flat" cmpd="sng" algn="ctr">
                      <a:solidFill>
                        <a:scrgbClr r="0" g="0" b="0"/>
                      </a:solid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1.8</a:t>
                      </a:r>
                    </a:p>
                  </a:txBody>
                  <a:tcPr horzOverflow="overflow">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a:ea typeface="ＭＳ Ｐゴシック" pitchFamily="-107" charset="-128"/>
                          <a:cs typeface="Arial"/>
                        </a:rPr>
                        <a:t>2.5</a:t>
                      </a:r>
                    </a:p>
                  </a:txBody>
                  <a:tcPr horzOverflow="overflow">
                    <a:lnL w="12700" cap="flat" cmpd="sng" algn="ctr">
                      <a:no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38902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rgbClr val="FF0000"/>
                          </a:solidFill>
                          <a:effectLst/>
                          <a:latin typeface="Arial"/>
                          <a:ea typeface="ＭＳ Ｐゴシック" pitchFamily="-107" charset="-128"/>
                          <a:cs typeface="Arial"/>
                        </a:rPr>
                        <a:t>avg. luminosity</a:t>
                      </a:r>
                    </a:p>
                  </a:txBody>
                  <a:tcPr horzOverflow="overflow">
                    <a:lnL>
                      <a:noFill/>
                    </a:lnL>
                    <a:lnR w="12700" cap="flat" cmpd="sng" algn="ctr">
                      <a:noFill/>
                      <a:prstDash val="solid"/>
                      <a:round/>
                      <a:headEnd type="none" w="sm" len="sm"/>
                      <a:tailEnd type="none" w="med" len="lg"/>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 10</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30</a:t>
                      </a:r>
                      <a:r>
                        <a:rPr kumimoji="0" lang="en-US" sz="1000" b="0" i="0" u="none" strike="noStrike" cap="none" normalizeH="0" baseline="30000" dirty="0" smtClean="0">
                          <a:ln>
                            <a:noFill/>
                          </a:ln>
                          <a:solidFill>
                            <a:srgbClr val="FF0000"/>
                          </a:solidFill>
                          <a:effectLst/>
                          <a:latin typeface="Arial"/>
                          <a:ea typeface="ＭＳ Ｐゴシック" pitchFamily="-107" charset="-128"/>
                          <a:cs typeface="Arial"/>
                        </a:rPr>
                        <a:t> </a:t>
                      </a: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cm</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-2</a:t>
                      </a: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s</a:t>
                      </a:r>
                      <a:r>
                        <a:rPr kumimoji="0" lang="en-US" sz="1600" b="0" i="0" u="none" strike="noStrike" cap="none" normalizeH="0" baseline="30000" dirty="0" smtClean="0">
                          <a:ln>
                            <a:noFill/>
                          </a:ln>
                          <a:solidFill>
                            <a:srgbClr val="FF0000"/>
                          </a:solidFill>
                          <a:effectLst/>
                          <a:latin typeface="Arial"/>
                          <a:ea typeface="ＭＳ Ｐゴシック" pitchFamily="-107" charset="-128"/>
                          <a:cs typeface="Arial"/>
                        </a:rPr>
                        <a:t>-1</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30000" dirty="0" smtClean="0">
                        <a:ln>
                          <a:noFill/>
                        </a:ln>
                        <a:solidFill>
                          <a:srgbClr val="FF0000"/>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33</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105</a:t>
                      </a:r>
                    </a:p>
                  </a:txBody>
                  <a:tcPr horzOverflow="overflow">
                    <a:lnL w="12700" cap="flat" cmpd="sng" algn="ctr">
                      <a:noFill/>
                      <a:prstDash val="sysDash"/>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30</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150</a:t>
                      </a:r>
                    </a:p>
                  </a:txBody>
                  <a:tcPr horzOverflow="overflow">
                    <a:lnL w="12700" cap="flat" cmpd="sng" algn="ctr">
                      <a:noFill/>
                      <a:prstDash val="sysDash"/>
                      <a:round/>
                      <a:headEnd type="none" w="med" len="med"/>
                      <a:tailEnd type="none" w="med" len="med"/>
                    </a:lnL>
                    <a:lnR w="12700" cap="flat" cmpd="sng" algn="ctr">
                      <a:solidFill>
                        <a:scrgbClr r="0" g="0" b="0"/>
                      </a:solidFill>
                      <a:prstDash val="sysDash"/>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60</a:t>
                      </a:r>
                    </a:p>
                  </a:txBody>
                  <a:tcPr horzOverflow="overflow">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300</a:t>
                      </a:r>
                    </a:p>
                  </a:txBody>
                  <a:tcPr horzOverflow="overflow">
                    <a:lnL w="12700" cap="flat" cmpd="sng" algn="ctr">
                      <a:noFill/>
                      <a:prstDash val="sysDash"/>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chemeClr val="bg1"/>
                    </a:solidFill>
                  </a:tcPr>
                </a:tc>
              </a:tr>
              <a:tr h="38902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rgbClr val="FF0000"/>
                          </a:solidFill>
                          <a:effectLst/>
                          <a:latin typeface="Arial"/>
                          <a:ea typeface="ＭＳ Ｐゴシック" pitchFamily="-107" charset="-128"/>
                          <a:cs typeface="Arial"/>
                        </a:rPr>
                        <a:t>avg. polarization</a:t>
                      </a:r>
                      <a:r>
                        <a:rPr kumimoji="0" lang="en-US" sz="2000" b="1" i="0" u="none" strike="noStrike" cap="none" normalizeH="0" baseline="30000" dirty="0" smtClean="0">
                          <a:ln>
                            <a:noFill/>
                          </a:ln>
                          <a:solidFill>
                            <a:srgbClr val="FF0000"/>
                          </a:solidFill>
                          <a:effectLst/>
                          <a:latin typeface="Arial"/>
                          <a:ea typeface="ＭＳ Ｐゴシック" pitchFamily="-107" charset="-128"/>
                          <a:cs typeface="Arial"/>
                        </a:rPr>
                        <a:t>*</a:t>
                      </a:r>
                      <a:endParaRPr kumimoji="0" lang="en-US" sz="1800" b="1" i="0" u="none" strike="noStrike" cap="none" normalizeH="0" baseline="30000" dirty="0" smtClean="0">
                        <a:ln>
                          <a:noFill/>
                        </a:ln>
                        <a:solidFill>
                          <a:srgbClr val="FF0000"/>
                        </a:solidFill>
                        <a:effectLst/>
                        <a:latin typeface="Arial"/>
                        <a:ea typeface="ＭＳ Ｐゴシック" pitchFamily="-107" charset="-128"/>
                        <a:cs typeface="Arial"/>
                      </a:endParaRPr>
                    </a:p>
                  </a:txBody>
                  <a:tcPr horzOverflow="overflow">
                    <a:lnL>
                      <a:noFill/>
                    </a:lnL>
                    <a:lnR w="12700" cap="flat" cmpd="sng" algn="ctr">
                      <a:noFill/>
                      <a:prstDash val="solid"/>
                      <a:round/>
                      <a:headEnd type="none" w="sm" len="sm"/>
                      <a:tailEnd type="none" w="med" len="lg"/>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FF0000"/>
                          </a:solidFill>
                          <a:effectLst/>
                          <a:latin typeface="Arial"/>
                          <a:ea typeface="ＭＳ Ｐゴシック" pitchFamily="-107" charset="-128"/>
                          <a:cs typeface="Arial"/>
                        </a:rPr>
                        <a:t> %</a:t>
                      </a: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FF0000"/>
                        </a:solidFill>
                        <a:effectLst/>
                        <a:latin typeface="Arial"/>
                        <a:ea typeface="ＭＳ Ｐゴシック" pitchFamily="-107" charset="-128"/>
                        <a:cs typeface="Arial"/>
                      </a:endParaRPr>
                    </a:p>
                  </a:txBody>
                  <a:tcPr horzOverflow="overflow">
                    <a:lnL w="12700" cap="flat" cmpd="sng" algn="ctr">
                      <a:noFill/>
                      <a:prstDash val="solid"/>
                      <a:round/>
                      <a:headEnd type="none" w="sm" len="sm"/>
                      <a:tailEnd type="none" w="med" len="lg"/>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59</a:t>
                      </a:r>
                    </a:p>
                  </a:txBody>
                  <a:tcPr horzOverflow="overflow">
                    <a:lnL w="12700" cap="flat" cmpd="sng" algn="ctr">
                      <a:solidFill>
                        <a:scrgbClr r="0" g="0" b="0"/>
                      </a:solidFill>
                      <a:prstDash val="solid"/>
                      <a:round/>
                      <a:headEnd type="none" w="med" len="med"/>
                      <a:tailEnd type="none" w="med" len="med"/>
                    </a:lnL>
                    <a:lnR w="12700" cap="flat" cmpd="sng" algn="ctr">
                      <a:noFill/>
                      <a:prstDash val="sysDash"/>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52</a:t>
                      </a:r>
                    </a:p>
                  </a:txBody>
                  <a:tcPr horzOverflow="overflow">
                    <a:lnL w="12700" cap="flat" cmpd="sng" algn="ctr">
                      <a:noFill/>
                      <a:prstDash val="sysDash"/>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mn-lt"/>
                          <a:ea typeface="ＭＳ Ｐゴシック" pitchFamily="-107" charset="-128"/>
                          <a:cs typeface="Arial"/>
                        </a:rPr>
                        <a:t>– 60 </a:t>
                      </a:r>
                      <a:r>
                        <a:rPr kumimoji="0" lang="en-US" sz="2000" b="1" i="0" u="none" strike="noStrike" cap="none" normalizeH="0" baseline="0" dirty="0" smtClean="0">
                          <a:ln>
                            <a:noFill/>
                          </a:ln>
                          <a:solidFill>
                            <a:srgbClr val="FF0000"/>
                          </a:solidFill>
                          <a:effectLst/>
                          <a:latin typeface="Arial"/>
                          <a:ea typeface="ＭＳ Ｐゴシック" pitchFamily="-107" charset="-128"/>
                          <a:cs typeface="Arial"/>
                        </a:rPr>
                        <a:t>–  </a:t>
                      </a:r>
                    </a:p>
                  </a:txBody>
                  <a:tcP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ysDash"/>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rgbClr val="FF0000"/>
                        </a:solidFill>
                        <a:effectLst/>
                        <a:latin typeface="Arial"/>
                        <a:ea typeface="ＭＳ Ｐゴシック" pitchFamily="-107" charset="-128"/>
                        <a:cs typeface="Arial"/>
                      </a:endParaRPr>
                    </a:p>
                  </a:txBody>
                  <a:tcPr horzOverflow="overflow">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FF0000"/>
                          </a:solidFill>
                          <a:effectLst/>
                          <a:latin typeface="+mn-lt"/>
                          <a:ea typeface="ＭＳ Ｐゴシック" pitchFamily="-107" charset="-128"/>
                          <a:cs typeface="Arial"/>
                        </a:rPr>
                        <a:t>– 65 –</a:t>
                      </a:r>
                      <a:endParaRPr kumimoji="0" lang="en-US" sz="2000" b="1" i="0" u="none" strike="noStrike" cap="none" normalizeH="0" baseline="0" dirty="0" smtClean="0">
                        <a:ln>
                          <a:noFill/>
                        </a:ln>
                        <a:solidFill>
                          <a:srgbClr val="FF0000"/>
                        </a:solidFill>
                        <a:effectLst/>
                        <a:latin typeface="Arial"/>
                        <a:ea typeface="ＭＳ Ｐゴシック" pitchFamily="-107" charset="-128"/>
                        <a:cs typeface="Arial"/>
                      </a:endParaRPr>
                    </a:p>
                  </a:txBody>
                  <a:tcPr horzOverflow="overflow">
                    <a:lnL w="12700" cap="flat" cmpd="sng" algn="ctr">
                      <a:solidFill>
                        <a:scrgbClr r="0" g="0" b="0"/>
                      </a:solidFill>
                      <a:prstDash val="sysDash"/>
                      <a:round/>
                      <a:headEnd type="none" w="med" len="med"/>
                      <a:tailEnd type="none" w="med" len="med"/>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rgbClr val="FF0000"/>
                        </a:solidFill>
                        <a:effectLst/>
                        <a:latin typeface="Arial"/>
                        <a:ea typeface="ＭＳ Ｐゴシック" pitchFamily="-107" charset="-128"/>
                        <a:cs typeface="Arial"/>
                      </a:endParaRPr>
                    </a:p>
                  </a:txBody>
                  <a:tcPr horzOverflow="overflow">
                    <a:lnL w="12700" cap="flat" cmpd="sng" algn="ctr">
                      <a:noFill/>
                      <a:prstDash val="sysDash"/>
                      <a:round/>
                      <a:headEnd type="none" w="med" len="med"/>
                      <a:tailEnd type="none" w="med" len="med"/>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111463" y="5906869"/>
            <a:ext cx="8723320" cy="646331"/>
          </a:xfrm>
          <a:prstGeom prst="rect">
            <a:avLst/>
          </a:prstGeom>
          <a:noFill/>
        </p:spPr>
        <p:txBody>
          <a:bodyPr wrap="none" rtlCol="0">
            <a:spAutoFit/>
          </a:bodyPr>
          <a:lstStyle/>
          <a:p>
            <a:pPr algn="l"/>
            <a:r>
              <a:rPr lang="en-US" sz="1600" baseline="30000" dirty="0" smtClean="0"/>
              <a:t>*</a:t>
            </a:r>
            <a:r>
              <a:rPr lang="en-US" sz="1200" dirty="0" smtClean="0"/>
              <a:t>Intensity and time-averaged polarization as measured by the H-jet. Luminosity-averaged polarizations, relevant in single-spin </a:t>
            </a:r>
            <a:br>
              <a:rPr lang="en-US" sz="1200" dirty="0" smtClean="0"/>
            </a:br>
            <a:r>
              <a:rPr lang="en-US" sz="1200" dirty="0" smtClean="0"/>
              <a:t>colliding beam experiments, are higher. For example, for intensity-averaged </a:t>
            </a:r>
            <a:r>
              <a:rPr lang="en-US" sz="1200" i="1" dirty="0" smtClean="0"/>
              <a:t>P</a:t>
            </a:r>
            <a:r>
              <a:rPr lang="en-US" sz="1200" dirty="0" smtClean="0"/>
              <a:t> = 48% and </a:t>
            </a:r>
            <a:r>
              <a:rPr lang="en-US" sz="1200" i="1" dirty="0" smtClean="0"/>
              <a:t>R</a:t>
            </a:r>
            <a:r>
              <a:rPr lang="en-US" sz="1200" baseline="-25000" dirty="0" smtClean="0"/>
              <a:t>x</a:t>
            </a:r>
            <a:r>
              <a:rPr lang="en-US" sz="1200" dirty="0" smtClean="0"/>
              <a:t> = </a:t>
            </a:r>
            <a:r>
              <a:rPr lang="en-US" sz="1200" i="1" dirty="0" err="1" smtClean="0"/>
              <a:t>R</a:t>
            </a:r>
            <a:r>
              <a:rPr lang="en-US" sz="1200" baseline="-25000" dirty="0" err="1" smtClean="0"/>
              <a:t>y</a:t>
            </a:r>
            <a:r>
              <a:rPr lang="en-US" sz="1200" dirty="0" smtClean="0"/>
              <a:t> = 0.2 (250 GeV, 2011), the </a:t>
            </a:r>
            <a:br>
              <a:rPr lang="en-US" sz="1200" dirty="0" smtClean="0"/>
            </a:br>
            <a:r>
              <a:rPr lang="en-US" sz="1200" dirty="0" smtClean="0"/>
              <a:t>luminosity-averaged polarization is </a:t>
            </a:r>
            <a:r>
              <a:rPr lang="en-US" sz="1200" i="1" dirty="0" smtClean="0"/>
              <a:t>P</a:t>
            </a:r>
            <a:r>
              <a:rPr lang="en-US" sz="1200" dirty="0" smtClean="0"/>
              <a:t> = 52%.</a:t>
            </a:r>
          </a:p>
        </p:txBody>
      </p:sp>
    </p:spTree>
    <p:extLst>
      <p:ext uri="{BB962C8B-B14F-4D97-AF65-F5344CB8AC3E}">
        <p14:creationId xmlns:p14="http://schemas.microsoft.com/office/powerpoint/2010/main" val="296489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255 GeV polarized proton projection for Run-13</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18</a:t>
            </a:fld>
            <a:r>
              <a:rPr lang="en-US" smtClean="0"/>
              <a:t> </a:t>
            </a:r>
            <a:endParaRPr lang="en-US" sz="800" smtClean="0">
              <a:latin typeface="Times New Roman" pitchFamily="18" charset="0"/>
            </a:endParaRPr>
          </a:p>
          <a:p>
            <a:pPr>
              <a:defRPr/>
            </a:pPr>
            <a:endParaRPr lang="en-US" dirty="0"/>
          </a:p>
        </p:txBody>
      </p:sp>
      <p:pic>
        <p:nvPicPr>
          <p:cNvPr id="6" name="Picture 5" descr="Run13_250GeV_pp_proj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8931925" cy="4510997"/>
          </a:xfrm>
          <a:prstGeom prst="rect">
            <a:avLst/>
          </a:prstGeom>
        </p:spPr>
      </p:pic>
      <p:sp>
        <p:nvSpPr>
          <p:cNvPr id="7" name="TextBox 6"/>
          <p:cNvSpPr txBox="1"/>
          <p:nvPr/>
        </p:nvSpPr>
        <p:spPr>
          <a:xfrm>
            <a:off x="228600" y="5162490"/>
            <a:ext cx="4970156" cy="400110"/>
          </a:xfrm>
          <a:prstGeom prst="rect">
            <a:avLst/>
          </a:prstGeom>
          <a:noFill/>
        </p:spPr>
        <p:txBody>
          <a:bodyPr wrap="none" rtlCol="0">
            <a:spAutoFit/>
          </a:bodyPr>
          <a:lstStyle/>
          <a:p>
            <a:pPr algn="l"/>
            <a:r>
              <a:rPr lang="en-US" sz="2000" dirty="0" smtClean="0"/>
              <a:t>Polarization </a:t>
            </a:r>
            <a:r>
              <a:rPr lang="en-US" sz="1800" dirty="0" smtClean="0"/>
              <a:t>(as measured by H-jet)</a:t>
            </a:r>
            <a:r>
              <a:rPr lang="en-US" sz="2000" dirty="0" smtClean="0"/>
              <a:t>: 50-60%</a:t>
            </a:r>
          </a:p>
        </p:txBody>
      </p:sp>
      <p:sp>
        <p:nvSpPr>
          <p:cNvPr id="3" name="TextBox 2"/>
          <p:cNvSpPr txBox="1"/>
          <p:nvPr/>
        </p:nvSpPr>
        <p:spPr>
          <a:xfrm>
            <a:off x="228600" y="5562600"/>
            <a:ext cx="8739066" cy="954107"/>
          </a:xfrm>
          <a:prstGeom prst="rect">
            <a:avLst/>
          </a:prstGeom>
          <a:noFill/>
        </p:spPr>
        <p:txBody>
          <a:bodyPr wrap="none" rtlCol="0">
            <a:spAutoFit/>
          </a:bodyPr>
          <a:lstStyle/>
          <a:p>
            <a:r>
              <a:rPr lang="en-US" sz="2000" b="1" dirty="0" smtClean="0"/>
              <a:t>New:</a:t>
            </a:r>
            <a:r>
              <a:rPr lang="en-US" sz="1800" dirty="0" smtClean="0"/>
              <a:t> lattice for e-lens (new </a:t>
            </a:r>
            <a:r>
              <a:rPr lang="en-US" sz="1800" dirty="0" err="1" smtClean="0"/>
              <a:t>qtrim</a:t>
            </a:r>
            <a:r>
              <a:rPr lang="en-US" sz="1800" dirty="0" smtClean="0"/>
              <a:t> &amp; phase shifter ps), partial or full source upgrade, </a:t>
            </a:r>
            <a:br>
              <a:rPr lang="en-US" sz="1800" dirty="0" smtClean="0"/>
            </a:br>
            <a:r>
              <a:rPr lang="en-US" sz="1800" dirty="0" smtClean="0"/>
              <a:t>e-lens (commissioning in Run-13), </a:t>
            </a:r>
            <a:r>
              <a:rPr lang="en-US" sz="1800" dirty="0"/>
              <a:t>abort gaps aligned in IP4/IP10, </a:t>
            </a:r>
            <a:r>
              <a:rPr lang="en-US" sz="1800" dirty="0" smtClean="0"/>
              <a:t>spin patterns </a:t>
            </a:r>
            <a:br>
              <a:rPr lang="en-US" sz="1800" dirty="0" smtClean="0"/>
            </a:br>
            <a:r>
              <a:rPr lang="en-US" sz="1800" dirty="0" smtClean="0"/>
              <a:t>always have 2 bunches with same orientation (?)</a:t>
            </a:r>
          </a:p>
        </p:txBody>
      </p:sp>
      <p:sp>
        <p:nvSpPr>
          <p:cNvPr id="8" name="TextBox 7"/>
          <p:cNvSpPr txBox="1"/>
          <p:nvPr/>
        </p:nvSpPr>
        <p:spPr>
          <a:xfrm>
            <a:off x="4690065" y="4513883"/>
            <a:ext cx="300082" cy="369332"/>
          </a:xfrm>
          <a:prstGeom prst="rect">
            <a:avLst/>
          </a:prstGeom>
          <a:noFill/>
        </p:spPr>
        <p:txBody>
          <a:bodyPr wrap="none" rtlCol="0">
            <a:spAutoFit/>
          </a:bodyPr>
          <a:lstStyle/>
          <a:p>
            <a:pPr algn="l"/>
            <a:r>
              <a:rPr lang="en-US" sz="1800" dirty="0" smtClean="0">
                <a:latin typeface="Times New Roman"/>
                <a:cs typeface="Times New Roman"/>
              </a:rPr>
              <a:t>6</a:t>
            </a:r>
          </a:p>
        </p:txBody>
      </p:sp>
      <p:sp>
        <p:nvSpPr>
          <p:cNvPr id="9" name="TextBox 8"/>
          <p:cNvSpPr txBox="1"/>
          <p:nvPr/>
        </p:nvSpPr>
        <p:spPr>
          <a:xfrm>
            <a:off x="5338718" y="4523714"/>
            <a:ext cx="300082" cy="369332"/>
          </a:xfrm>
          <a:prstGeom prst="rect">
            <a:avLst/>
          </a:prstGeom>
          <a:noFill/>
        </p:spPr>
        <p:txBody>
          <a:bodyPr wrap="none" rtlCol="0">
            <a:spAutoFit/>
          </a:bodyPr>
          <a:lstStyle/>
          <a:p>
            <a:pPr algn="l"/>
            <a:r>
              <a:rPr lang="en-US" sz="1800" dirty="0" smtClean="0">
                <a:latin typeface="Times New Roman"/>
                <a:cs typeface="Times New Roman"/>
              </a:rPr>
              <a:t>7</a:t>
            </a:r>
          </a:p>
        </p:txBody>
      </p:sp>
      <p:sp>
        <p:nvSpPr>
          <p:cNvPr id="10" name="TextBox 9"/>
          <p:cNvSpPr txBox="1"/>
          <p:nvPr/>
        </p:nvSpPr>
        <p:spPr>
          <a:xfrm>
            <a:off x="5948318" y="4495800"/>
            <a:ext cx="300082" cy="369332"/>
          </a:xfrm>
          <a:prstGeom prst="rect">
            <a:avLst/>
          </a:prstGeom>
          <a:noFill/>
        </p:spPr>
        <p:txBody>
          <a:bodyPr wrap="none" rtlCol="0">
            <a:spAutoFit/>
          </a:bodyPr>
          <a:lstStyle/>
          <a:p>
            <a:pPr algn="l"/>
            <a:r>
              <a:rPr lang="en-US" sz="1800" dirty="0" smtClean="0">
                <a:latin typeface="Times New Roman"/>
                <a:cs typeface="Times New Roman"/>
              </a:rPr>
              <a:t>8</a:t>
            </a:r>
          </a:p>
        </p:txBody>
      </p:sp>
      <p:sp>
        <p:nvSpPr>
          <p:cNvPr id="11" name="TextBox 10"/>
          <p:cNvSpPr txBox="1"/>
          <p:nvPr/>
        </p:nvSpPr>
        <p:spPr>
          <a:xfrm>
            <a:off x="6613738" y="4495800"/>
            <a:ext cx="300082" cy="369332"/>
          </a:xfrm>
          <a:prstGeom prst="rect">
            <a:avLst/>
          </a:prstGeom>
          <a:noFill/>
        </p:spPr>
        <p:txBody>
          <a:bodyPr wrap="none" rtlCol="0">
            <a:spAutoFit/>
          </a:bodyPr>
          <a:lstStyle/>
          <a:p>
            <a:pPr algn="l"/>
            <a:r>
              <a:rPr lang="en-US" sz="1800" dirty="0" smtClean="0">
                <a:latin typeface="Times New Roman"/>
                <a:cs typeface="Times New Roman"/>
              </a:rPr>
              <a:t>9</a:t>
            </a:r>
          </a:p>
        </p:txBody>
      </p:sp>
      <p:sp>
        <p:nvSpPr>
          <p:cNvPr id="12" name="TextBox 11"/>
          <p:cNvSpPr txBox="1"/>
          <p:nvPr/>
        </p:nvSpPr>
        <p:spPr>
          <a:xfrm>
            <a:off x="7173943" y="4485969"/>
            <a:ext cx="415498" cy="369332"/>
          </a:xfrm>
          <a:prstGeom prst="rect">
            <a:avLst/>
          </a:prstGeom>
          <a:noFill/>
        </p:spPr>
        <p:txBody>
          <a:bodyPr wrap="none" rtlCol="0">
            <a:spAutoFit/>
          </a:bodyPr>
          <a:lstStyle/>
          <a:p>
            <a:pPr algn="l"/>
            <a:r>
              <a:rPr lang="en-US" sz="1800" dirty="0" smtClean="0">
                <a:latin typeface="Times New Roman"/>
                <a:cs typeface="Times New Roman"/>
              </a:rPr>
              <a:t>10</a:t>
            </a:r>
          </a:p>
        </p:txBody>
      </p:sp>
      <p:sp>
        <p:nvSpPr>
          <p:cNvPr id="13" name="TextBox 12"/>
          <p:cNvSpPr txBox="1"/>
          <p:nvPr/>
        </p:nvSpPr>
        <p:spPr>
          <a:xfrm>
            <a:off x="7814102" y="4509757"/>
            <a:ext cx="406932" cy="369332"/>
          </a:xfrm>
          <a:prstGeom prst="rect">
            <a:avLst/>
          </a:prstGeom>
          <a:noFill/>
        </p:spPr>
        <p:txBody>
          <a:bodyPr wrap="none" rtlCol="0">
            <a:spAutoFit/>
          </a:bodyPr>
          <a:lstStyle/>
          <a:p>
            <a:pPr algn="l"/>
            <a:r>
              <a:rPr lang="en-US" sz="1800" dirty="0" smtClean="0">
                <a:latin typeface="Times New Roman"/>
                <a:cs typeface="Times New Roman"/>
              </a:rPr>
              <a:t>11</a:t>
            </a:r>
          </a:p>
        </p:txBody>
      </p:sp>
      <p:sp>
        <p:nvSpPr>
          <p:cNvPr id="14" name="TextBox 13"/>
          <p:cNvSpPr txBox="1"/>
          <p:nvPr/>
        </p:nvSpPr>
        <p:spPr>
          <a:xfrm>
            <a:off x="8432268" y="4507468"/>
            <a:ext cx="415498" cy="369332"/>
          </a:xfrm>
          <a:prstGeom prst="rect">
            <a:avLst/>
          </a:prstGeom>
          <a:noFill/>
        </p:spPr>
        <p:txBody>
          <a:bodyPr wrap="none" rtlCol="0">
            <a:spAutoFit/>
          </a:bodyPr>
          <a:lstStyle/>
          <a:p>
            <a:pPr algn="l"/>
            <a:r>
              <a:rPr lang="en-US" sz="1800" dirty="0" smtClean="0">
                <a:latin typeface="Times New Roman"/>
                <a:cs typeface="Times New Roman"/>
              </a:rPr>
              <a:t>12</a:t>
            </a:r>
          </a:p>
        </p:txBody>
      </p:sp>
      <p:sp>
        <p:nvSpPr>
          <p:cNvPr id="15" name="TextBox 14"/>
          <p:cNvSpPr txBox="1"/>
          <p:nvPr/>
        </p:nvSpPr>
        <p:spPr>
          <a:xfrm>
            <a:off x="3733800" y="1676400"/>
            <a:ext cx="1749547" cy="461665"/>
          </a:xfrm>
          <a:prstGeom prst="rect">
            <a:avLst/>
          </a:prstGeom>
          <a:noFill/>
        </p:spPr>
        <p:txBody>
          <a:bodyPr wrap="none" rtlCol="0">
            <a:spAutoFit/>
          </a:bodyPr>
          <a:lstStyle/>
          <a:p>
            <a:pPr algn="l"/>
            <a:r>
              <a:rPr lang="en-US" dirty="0" smtClean="0"/>
              <a:t>N</a:t>
            </a:r>
            <a:r>
              <a:rPr lang="en-US" baseline="-25000" dirty="0" smtClean="0"/>
              <a:t>b </a:t>
            </a:r>
            <a:r>
              <a:rPr lang="en-US" dirty="0" smtClean="0"/>
              <a:t>= 2×10</a:t>
            </a:r>
            <a:r>
              <a:rPr lang="en-US" baseline="30000" dirty="0" smtClean="0"/>
              <a:t>11</a:t>
            </a:r>
          </a:p>
        </p:txBody>
      </p:sp>
      <p:cxnSp>
        <p:nvCxnSpPr>
          <p:cNvPr id="17" name="Straight Connector 16"/>
          <p:cNvCxnSpPr/>
          <p:nvPr/>
        </p:nvCxnSpPr>
        <p:spPr bwMode="auto">
          <a:xfrm>
            <a:off x="4572000" y="2133600"/>
            <a:ext cx="685800" cy="762000"/>
          </a:xfrm>
          <a:prstGeom prst="line">
            <a:avLst/>
          </a:prstGeom>
          <a:noFill/>
          <a:ln w="19050" cap="flat" cmpd="sng" algn="ctr">
            <a:solidFill>
              <a:schemeClr val="tx1"/>
            </a:solidFill>
            <a:prstDash val="solid"/>
            <a:round/>
            <a:headEnd type="none" w="med" len="med"/>
            <a:tailEnd type="arrow"/>
          </a:ln>
          <a:effectLst/>
        </p:spPr>
      </p:cxnSp>
      <p:sp>
        <p:nvSpPr>
          <p:cNvPr id="18" name="TextBox 17"/>
          <p:cNvSpPr txBox="1"/>
          <p:nvPr/>
        </p:nvSpPr>
        <p:spPr>
          <a:xfrm>
            <a:off x="5257800" y="990600"/>
            <a:ext cx="3384009" cy="461665"/>
          </a:xfrm>
          <a:prstGeom prst="rect">
            <a:avLst/>
          </a:prstGeom>
          <a:noFill/>
        </p:spPr>
        <p:txBody>
          <a:bodyPr wrap="none" rtlCol="0">
            <a:spAutoFit/>
          </a:bodyPr>
          <a:lstStyle/>
          <a:p>
            <a:pPr algn="l"/>
            <a:r>
              <a:rPr lang="en-US" dirty="0" smtClean="0"/>
              <a:t>PHENIX goal: 750 pb</a:t>
            </a:r>
            <a:r>
              <a:rPr lang="en-US" baseline="30000" dirty="0" smtClean="0"/>
              <a:t>-1</a:t>
            </a:r>
          </a:p>
        </p:txBody>
      </p:sp>
      <p:sp>
        <p:nvSpPr>
          <p:cNvPr id="19" name="TextBox 18"/>
          <p:cNvSpPr txBox="1"/>
          <p:nvPr/>
        </p:nvSpPr>
        <p:spPr>
          <a:xfrm>
            <a:off x="3810000" y="3962400"/>
            <a:ext cx="1194107" cy="461665"/>
          </a:xfrm>
          <a:prstGeom prst="rect">
            <a:avLst/>
          </a:prstGeom>
          <a:noFill/>
        </p:spPr>
        <p:txBody>
          <a:bodyPr wrap="none" rtlCol="0">
            <a:spAutoFit/>
          </a:bodyPr>
          <a:lstStyle/>
          <a:p>
            <a:pPr algn="l"/>
            <a:r>
              <a:rPr lang="en-US" dirty="0" smtClean="0"/>
              <a:t>Run-12</a:t>
            </a:r>
          </a:p>
        </p:txBody>
      </p:sp>
    </p:spTree>
    <p:extLst>
      <p:ext uri="{BB962C8B-B14F-4D97-AF65-F5344CB8AC3E}">
        <p14:creationId xmlns:p14="http://schemas.microsoft.com/office/powerpoint/2010/main" val="3227809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 GeV/nucleon Au-Au projection for Run-13</a:t>
            </a:r>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19</a:t>
            </a:fld>
            <a:r>
              <a:rPr lang="en-US" smtClean="0"/>
              <a:t> </a:t>
            </a:r>
            <a:endParaRPr lang="en-US" sz="800" smtClean="0">
              <a:latin typeface="Times New Roman" pitchFamily="18" charset="0"/>
            </a:endParaRPr>
          </a:p>
          <a:p>
            <a:pPr>
              <a:defRPr/>
            </a:pPr>
            <a:endParaRPr lang="en-US" dirty="0"/>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16" y="1219200"/>
            <a:ext cx="8773016" cy="4419600"/>
          </a:xfrm>
          <a:prstGeom prst="rect">
            <a:avLst/>
          </a:prstGeom>
        </p:spPr>
      </p:pic>
      <p:sp>
        <p:nvSpPr>
          <p:cNvPr id="6" name="TextBox 5"/>
          <p:cNvSpPr txBox="1"/>
          <p:nvPr/>
        </p:nvSpPr>
        <p:spPr>
          <a:xfrm>
            <a:off x="431510" y="5791200"/>
            <a:ext cx="4521490" cy="461665"/>
          </a:xfrm>
          <a:prstGeom prst="rect">
            <a:avLst/>
          </a:prstGeom>
          <a:noFill/>
        </p:spPr>
        <p:txBody>
          <a:bodyPr wrap="none" rtlCol="0">
            <a:spAutoFit/>
          </a:bodyPr>
          <a:lstStyle/>
          <a:p>
            <a:pPr algn="l"/>
            <a:r>
              <a:rPr lang="en-US" dirty="0" smtClean="0"/>
              <a:t>35% of max L/week = 450 </a:t>
            </a:r>
            <a:r>
              <a:rPr lang="en-US" dirty="0" smtClean="0">
                <a:latin typeface="Symbol" charset="2"/>
                <a:cs typeface="Symbol" charset="2"/>
              </a:rPr>
              <a:t>m</a:t>
            </a:r>
            <a:r>
              <a:rPr lang="en-US" dirty="0" smtClean="0"/>
              <a:t>b</a:t>
            </a:r>
            <a:r>
              <a:rPr lang="en-US" baseline="30000" dirty="0" smtClean="0"/>
              <a:t>-1</a:t>
            </a:r>
          </a:p>
        </p:txBody>
      </p:sp>
      <p:sp>
        <p:nvSpPr>
          <p:cNvPr id="7" name="TextBox 6"/>
          <p:cNvSpPr txBox="1"/>
          <p:nvPr/>
        </p:nvSpPr>
        <p:spPr>
          <a:xfrm>
            <a:off x="7162800" y="4343400"/>
            <a:ext cx="1194107" cy="461665"/>
          </a:xfrm>
          <a:prstGeom prst="rect">
            <a:avLst/>
          </a:prstGeom>
          <a:noFill/>
        </p:spPr>
        <p:txBody>
          <a:bodyPr wrap="none" rtlCol="0">
            <a:spAutoFit/>
          </a:bodyPr>
          <a:lstStyle/>
          <a:p>
            <a:pPr algn="l"/>
            <a:r>
              <a:rPr lang="en-US" dirty="0" smtClean="0"/>
              <a:t>Run-10</a:t>
            </a:r>
          </a:p>
        </p:txBody>
      </p:sp>
    </p:spTree>
    <p:extLst>
      <p:ext uri="{BB962C8B-B14F-4D97-AF65-F5344CB8AC3E}">
        <p14:creationId xmlns:p14="http://schemas.microsoft.com/office/powerpoint/2010/main" val="6379124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Run-13 and Run-14</a:t>
            </a:r>
            <a:endParaRPr lang="en-US" dirty="0"/>
          </a:p>
        </p:txBody>
      </p:sp>
      <p:sp>
        <p:nvSpPr>
          <p:cNvPr id="3" name="Content Placeholder 2"/>
          <p:cNvSpPr>
            <a:spLocks noGrp="1"/>
          </p:cNvSpPr>
          <p:nvPr>
            <p:ph idx="1"/>
          </p:nvPr>
        </p:nvSpPr>
        <p:spPr/>
        <p:txBody>
          <a:bodyPr/>
          <a:lstStyle/>
          <a:p>
            <a:pPr marL="342900" indent="-342900">
              <a:buFont typeface="Arial"/>
              <a:buChar char="•"/>
            </a:pPr>
            <a:endParaRPr lang="en-US" dirty="0" smtClean="0"/>
          </a:p>
          <a:p>
            <a:pPr marL="342900" indent="-342900">
              <a:buFont typeface="Arial"/>
              <a:buChar char="•"/>
            </a:pPr>
            <a:endParaRPr lang="en-US" sz="2800" dirty="0" smtClean="0"/>
          </a:p>
          <a:p>
            <a:pPr marL="514350" indent="-514350">
              <a:spcAft>
                <a:spcPts val="1200"/>
              </a:spcAft>
              <a:buFont typeface="+mj-lt"/>
              <a:buAutoNum type="arabicPeriod"/>
            </a:pPr>
            <a:r>
              <a:rPr lang="en-US" sz="3200" dirty="0" smtClean="0"/>
              <a:t>Species and energies</a:t>
            </a:r>
          </a:p>
          <a:p>
            <a:pPr marL="514350" indent="-514350">
              <a:spcAft>
                <a:spcPts val="1200"/>
              </a:spcAft>
              <a:buFont typeface="+mj-lt"/>
              <a:buAutoNum type="arabicPeriod"/>
            </a:pPr>
            <a:r>
              <a:rPr lang="en-US" sz="3200" dirty="0" smtClean="0"/>
              <a:t>Recent performance</a:t>
            </a:r>
          </a:p>
          <a:p>
            <a:pPr marL="514350" indent="-514350">
              <a:spcAft>
                <a:spcPts val="1200"/>
              </a:spcAft>
              <a:buFont typeface="+mj-lt"/>
              <a:buAutoNum type="arabicPeriod"/>
            </a:pPr>
            <a:r>
              <a:rPr lang="en-US" sz="3200" dirty="0" smtClean="0"/>
              <a:t>Upgrades</a:t>
            </a:r>
          </a:p>
          <a:p>
            <a:pPr marL="514350" indent="-514350">
              <a:spcAft>
                <a:spcPts val="1200"/>
              </a:spcAft>
              <a:buFont typeface="+mj-lt"/>
              <a:buAutoNum type="arabicPeriod"/>
            </a:pPr>
            <a:r>
              <a:rPr lang="en-US" sz="3200" dirty="0" smtClean="0"/>
              <a:t>Projection</a:t>
            </a:r>
            <a:r>
              <a:rPr lang="en-US" sz="2800" dirty="0" smtClean="0"/>
              <a:t>s for Run-13</a:t>
            </a:r>
            <a:endParaRPr lang="en-US" sz="2800"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a:t>
            </a:fld>
            <a:r>
              <a:rPr lang="en-US" smtClean="0"/>
              <a:t> </a:t>
            </a:r>
            <a:endParaRPr lang="en-US" sz="800" smtClean="0">
              <a:latin typeface="Times New Roman" pitchFamily="18" charset="0"/>
            </a:endParaRPr>
          </a:p>
          <a:p>
            <a:pPr>
              <a:defRPr/>
            </a:pPr>
            <a:endParaRPr lang="en-US" dirty="0"/>
          </a:p>
        </p:txBody>
      </p:sp>
    </p:spTree>
    <p:extLst>
      <p:ext uri="{BB962C8B-B14F-4D97-AF65-F5344CB8AC3E}">
        <p14:creationId xmlns:p14="http://schemas.microsoft.com/office/powerpoint/2010/main" val="41350912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 GeV/nucleon Au-Au projection for Run-13</a:t>
            </a:r>
            <a:endParaRPr lang="en-US" dirty="0"/>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20</a:t>
            </a:fld>
            <a:r>
              <a:rPr lang="en-US" smtClean="0"/>
              <a:t> </a:t>
            </a:r>
            <a:endParaRPr lang="en-US" sz="800" smtClean="0">
              <a:latin typeface="Times New Roman" pitchFamily="18" charset="0"/>
            </a:endParaRPr>
          </a:p>
          <a:p>
            <a:pPr>
              <a:defRPr/>
            </a:pPr>
            <a:endParaRPr lang="en-US" dirty="0"/>
          </a:p>
        </p:txBody>
      </p:sp>
      <p:sp>
        <p:nvSpPr>
          <p:cNvPr id="6" name="TextBox 5"/>
          <p:cNvSpPr txBox="1"/>
          <p:nvPr/>
        </p:nvSpPr>
        <p:spPr>
          <a:xfrm>
            <a:off x="457200" y="5638800"/>
            <a:ext cx="7387359" cy="830997"/>
          </a:xfrm>
          <a:prstGeom prst="rect">
            <a:avLst/>
          </a:prstGeom>
          <a:noFill/>
        </p:spPr>
        <p:txBody>
          <a:bodyPr wrap="none" rtlCol="0">
            <a:spAutoFit/>
          </a:bodyPr>
          <a:lstStyle/>
          <a:p>
            <a:pPr algn="l"/>
            <a:r>
              <a:rPr lang="en-US" dirty="0" smtClean="0"/>
              <a:t>Scaled from operation at 5.75 GeV/nucleon (Run-10) </a:t>
            </a:r>
            <a:br>
              <a:rPr lang="en-US" dirty="0" smtClean="0"/>
            </a:br>
            <a:r>
              <a:rPr lang="en-US" dirty="0" smtClean="0"/>
              <a:t>and 9.8 GeV/nucleon (Run-11)</a:t>
            </a:r>
          </a:p>
        </p:txBody>
      </p:sp>
      <p:pic>
        <p:nvPicPr>
          <p:cNvPr id="7" name="Picture 6"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43" y="1143000"/>
            <a:ext cx="8621757" cy="4343400"/>
          </a:xfrm>
          <a:prstGeom prst="rect">
            <a:avLst/>
          </a:prstGeom>
        </p:spPr>
      </p:pic>
    </p:spTree>
    <p:extLst>
      <p:ext uri="{BB962C8B-B14F-4D97-AF65-F5344CB8AC3E}">
        <p14:creationId xmlns:p14="http://schemas.microsoft.com/office/powerpoint/2010/main" val="29686702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31.2 GeV p-p </a:t>
            </a:r>
            <a:r>
              <a:rPr lang="en-US" dirty="0"/>
              <a:t>projection for Run-13</a:t>
            </a:r>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21</a:t>
            </a:fld>
            <a:r>
              <a:rPr lang="en-US" smtClean="0"/>
              <a:t> </a:t>
            </a:r>
            <a:endParaRPr lang="en-US" sz="800" smtClean="0">
              <a:latin typeface="Times New Roman" pitchFamily="18" charset="0"/>
            </a:endParaRPr>
          </a:p>
          <a:p>
            <a:pPr>
              <a:defRPr/>
            </a:pPr>
            <a:endParaRPr lang="en-US" dirty="0"/>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1" y="1219200"/>
            <a:ext cx="8607303" cy="4343400"/>
          </a:xfrm>
          <a:prstGeom prst="rect">
            <a:avLst/>
          </a:prstGeom>
        </p:spPr>
      </p:pic>
      <p:sp>
        <p:nvSpPr>
          <p:cNvPr id="6" name="Rectangle 5"/>
          <p:cNvSpPr/>
          <p:nvPr/>
        </p:nvSpPr>
        <p:spPr>
          <a:xfrm>
            <a:off x="228600" y="5634335"/>
            <a:ext cx="7620000" cy="461665"/>
          </a:xfrm>
          <a:prstGeom prst="rect">
            <a:avLst/>
          </a:prstGeom>
        </p:spPr>
        <p:txBody>
          <a:bodyPr wrap="square">
            <a:spAutoFit/>
          </a:bodyPr>
          <a:lstStyle/>
          <a:p>
            <a:r>
              <a:rPr lang="en-US" dirty="0"/>
              <a:t>Scaled from operation </a:t>
            </a:r>
            <a:r>
              <a:rPr lang="en-US" dirty="0" smtClean="0"/>
              <a:t>in Run-6: N</a:t>
            </a:r>
            <a:r>
              <a:rPr lang="en-US" baseline="-25000" dirty="0" smtClean="0"/>
              <a:t>b</a:t>
            </a:r>
            <a:r>
              <a:rPr lang="en-US" dirty="0" smtClean="0"/>
              <a:t> = 0.9 to 1.8×10</a:t>
            </a:r>
            <a:r>
              <a:rPr lang="en-US" baseline="30000" dirty="0" smtClean="0"/>
              <a:t>11</a:t>
            </a:r>
            <a:endParaRPr lang="en-US" baseline="30000" dirty="0"/>
          </a:p>
        </p:txBody>
      </p:sp>
    </p:spTree>
    <p:extLst>
      <p:ext uri="{BB962C8B-B14F-4D97-AF65-F5344CB8AC3E}">
        <p14:creationId xmlns:p14="http://schemas.microsoft.com/office/powerpoint/2010/main" val="1824613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1435100"/>
            <a:ext cx="8643552" cy="3980423"/>
          </a:xfrm>
          <a:prstGeom prst="rect">
            <a:avLst/>
          </a:prstGeom>
        </p:spPr>
      </p:pic>
      <p:sp>
        <p:nvSpPr>
          <p:cNvPr id="2" name="Title 1"/>
          <p:cNvSpPr>
            <a:spLocks noGrp="1"/>
          </p:cNvSpPr>
          <p:nvPr>
            <p:ph type="title"/>
          </p:nvPr>
        </p:nvSpPr>
        <p:spPr/>
        <p:txBody>
          <a:bodyPr/>
          <a:lstStyle/>
          <a:p>
            <a:r>
              <a:rPr lang="en-US" dirty="0" smtClean="0"/>
              <a:t>5-year projections for polarized protons</a:t>
            </a:r>
            <a:endParaRPr lang="en-US" baseline="30000"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22</a:t>
            </a:fld>
            <a:r>
              <a:rPr lang="en-US" smtClean="0"/>
              <a:t> </a:t>
            </a:r>
            <a:endParaRPr lang="en-US" sz="800" smtClean="0">
              <a:latin typeface="Times New Roman" pitchFamily="18" charset="0"/>
            </a:endParaRPr>
          </a:p>
          <a:p>
            <a:pPr>
              <a:defRPr/>
            </a:pPr>
            <a:endParaRPr lang="en-US" dirty="0"/>
          </a:p>
        </p:txBody>
      </p:sp>
      <p:sp>
        <p:nvSpPr>
          <p:cNvPr id="9" name="TextBox 8"/>
          <p:cNvSpPr txBox="1"/>
          <p:nvPr/>
        </p:nvSpPr>
        <p:spPr>
          <a:xfrm>
            <a:off x="3576856" y="1828800"/>
            <a:ext cx="4043144" cy="369332"/>
          </a:xfrm>
          <a:prstGeom prst="rect">
            <a:avLst/>
          </a:prstGeom>
          <a:noFill/>
        </p:spPr>
        <p:txBody>
          <a:bodyPr wrap="none" rtlCol="0">
            <a:spAutoFit/>
          </a:bodyPr>
          <a:lstStyle/>
          <a:p>
            <a:pPr algn="r"/>
            <a:r>
              <a:rPr lang="en-US" sz="1800" dirty="0" smtClean="0"/>
              <a:t>incremental changes (</a:t>
            </a:r>
            <a:r>
              <a:rPr lang="en-US" sz="1800" dirty="0" err="1" smtClean="0">
                <a:latin typeface="Symbol" charset="2"/>
                <a:cs typeface="Symbol" charset="2"/>
              </a:rPr>
              <a:t>e</a:t>
            </a:r>
            <a:r>
              <a:rPr lang="en-US" sz="1800" baseline="-25000" dirty="0" err="1" smtClean="0"/>
              <a:t>x,y</a:t>
            </a:r>
            <a:r>
              <a:rPr lang="en-US" sz="1800" dirty="0" smtClean="0"/>
              <a:t>, </a:t>
            </a:r>
            <a:r>
              <a:rPr lang="en-US" sz="1800" dirty="0" err="1" smtClean="0">
                <a:latin typeface="Symbol" charset="2"/>
                <a:cs typeface="Symbol" charset="2"/>
              </a:rPr>
              <a:t>e</a:t>
            </a:r>
            <a:r>
              <a:rPr lang="en-US" sz="1800" baseline="-25000" dirty="0" err="1" smtClean="0"/>
              <a:t>s</a:t>
            </a:r>
            <a:r>
              <a:rPr lang="en-US" sz="1800" dirty="0" smtClean="0"/>
              <a:t>, </a:t>
            </a:r>
            <a:r>
              <a:rPr lang="en-US" sz="1800" dirty="0" err="1" smtClean="0">
                <a:latin typeface="Symbol" charset="2"/>
                <a:cs typeface="Symbol" charset="2"/>
              </a:rPr>
              <a:t>db</a:t>
            </a:r>
            <a:r>
              <a:rPr lang="en-US" sz="1800" dirty="0" smtClean="0">
                <a:latin typeface="Symbol" charset="2"/>
                <a:cs typeface="Symbol" charset="2"/>
              </a:rPr>
              <a:t>/b, </a:t>
            </a:r>
            <a:r>
              <a:rPr lang="en-US" sz="1800" dirty="0" smtClean="0"/>
              <a:t>…)</a:t>
            </a:r>
          </a:p>
        </p:txBody>
      </p:sp>
      <p:sp>
        <p:nvSpPr>
          <p:cNvPr id="10" name="TextBox 9"/>
          <p:cNvSpPr txBox="1"/>
          <p:nvPr/>
        </p:nvSpPr>
        <p:spPr>
          <a:xfrm>
            <a:off x="762000" y="3163669"/>
            <a:ext cx="3505200" cy="646331"/>
          </a:xfrm>
          <a:prstGeom prst="rect">
            <a:avLst/>
          </a:prstGeom>
          <a:noFill/>
        </p:spPr>
        <p:txBody>
          <a:bodyPr wrap="square" rtlCol="0">
            <a:spAutoFit/>
          </a:bodyPr>
          <a:lstStyle/>
          <a:p>
            <a:pPr algn="r"/>
            <a:r>
              <a:rPr lang="en-US" sz="1800" dirty="0"/>
              <a:t>p</a:t>
            </a:r>
            <a:r>
              <a:rPr lang="en-US" sz="1800" dirty="0" smtClean="0"/>
              <a:t>olarized source upgrade</a:t>
            </a:r>
            <a:br>
              <a:rPr lang="en-US" sz="1800" dirty="0" smtClean="0"/>
            </a:br>
            <a:r>
              <a:rPr lang="en-US" sz="1800" dirty="0" smtClean="0"/>
              <a:t>electron lenses (+ new lattice)</a:t>
            </a:r>
          </a:p>
        </p:txBody>
      </p:sp>
      <p:sp>
        <p:nvSpPr>
          <p:cNvPr id="11" name="TextBox 10"/>
          <p:cNvSpPr txBox="1"/>
          <p:nvPr/>
        </p:nvSpPr>
        <p:spPr>
          <a:xfrm>
            <a:off x="3200400" y="2526268"/>
            <a:ext cx="1505753" cy="369332"/>
          </a:xfrm>
          <a:prstGeom prst="rect">
            <a:avLst/>
          </a:prstGeom>
          <a:noFill/>
        </p:spPr>
        <p:txBody>
          <a:bodyPr wrap="none" rtlCol="0">
            <a:spAutoFit/>
          </a:bodyPr>
          <a:lstStyle/>
          <a:p>
            <a:pPr algn="r"/>
            <a:r>
              <a:rPr lang="en-US" sz="1800" dirty="0" smtClean="0"/>
              <a:t>56 MHz SRF</a:t>
            </a:r>
          </a:p>
        </p:txBody>
      </p:sp>
      <p:cxnSp>
        <p:nvCxnSpPr>
          <p:cNvPr id="13" name="Straight Arrow Connector 12"/>
          <p:cNvCxnSpPr/>
          <p:nvPr/>
        </p:nvCxnSpPr>
        <p:spPr bwMode="auto">
          <a:xfrm>
            <a:off x="3657600" y="3810000"/>
            <a:ext cx="0" cy="38100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667000" y="3810000"/>
            <a:ext cx="0" cy="609600"/>
          </a:xfrm>
          <a:prstGeom prst="straightConnector1">
            <a:avLst/>
          </a:prstGeom>
          <a:no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7162800" y="2209800"/>
            <a:ext cx="0" cy="304800"/>
          </a:xfrm>
          <a:prstGeom prst="straightConnector1">
            <a:avLst/>
          </a:prstGeom>
          <a:noFill/>
          <a:ln w="25400" cap="flat" cmpd="sng" algn="ctr">
            <a:solidFill>
              <a:schemeClr val="tx1"/>
            </a:solidFill>
            <a:prstDash val="solid"/>
            <a:round/>
            <a:headEnd type="none" w="med" len="med"/>
            <a:tailEnd type="arrow"/>
          </a:ln>
          <a:effectLst/>
        </p:spPr>
      </p:cxnSp>
      <p:sp>
        <p:nvSpPr>
          <p:cNvPr id="19" name="TextBox 18"/>
          <p:cNvSpPr txBox="1"/>
          <p:nvPr/>
        </p:nvSpPr>
        <p:spPr>
          <a:xfrm>
            <a:off x="509317" y="5410200"/>
            <a:ext cx="7072770" cy="584776"/>
          </a:xfrm>
          <a:prstGeom prst="rect">
            <a:avLst/>
          </a:prstGeom>
          <a:noFill/>
        </p:spPr>
        <p:txBody>
          <a:bodyPr wrap="none" rtlCol="0">
            <a:spAutoFit/>
          </a:bodyPr>
          <a:lstStyle/>
          <a:p>
            <a:pPr algn="l"/>
            <a:r>
              <a:rPr lang="en-US" sz="1600" dirty="0" smtClean="0">
                <a:solidFill>
                  <a:srgbClr val="0000FF"/>
                </a:solidFill>
              </a:rPr>
              <a:t>[Note1:assume 12 weeks of physics, 6 weeks of ramp-up, start at ½ of max]</a:t>
            </a:r>
          </a:p>
          <a:p>
            <a:r>
              <a:rPr lang="en-US" sz="1600" dirty="0" smtClean="0">
                <a:solidFill>
                  <a:srgbClr val="0000FF"/>
                </a:solidFill>
              </a:rPr>
              <a:t> </a:t>
            </a:r>
            <a:endParaRPr lang="en-US" sz="1600" dirty="0"/>
          </a:p>
        </p:txBody>
      </p:sp>
      <p:cxnSp>
        <p:nvCxnSpPr>
          <p:cNvPr id="15" name="Straight Arrow Connector 14"/>
          <p:cNvCxnSpPr/>
          <p:nvPr/>
        </p:nvCxnSpPr>
        <p:spPr bwMode="auto">
          <a:xfrm>
            <a:off x="5257800" y="2209800"/>
            <a:ext cx="0" cy="1447800"/>
          </a:xfrm>
          <a:prstGeom prst="straightConnector1">
            <a:avLst/>
          </a:prstGeom>
          <a:noFill/>
          <a:ln w="254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4495800" y="2895600"/>
            <a:ext cx="0" cy="990600"/>
          </a:xfrm>
          <a:prstGeom prst="straightConnector1">
            <a:avLst/>
          </a:prstGeom>
          <a:no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6400800" y="2209800"/>
            <a:ext cx="0" cy="91440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105646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1435100"/>
            <a:ext cx="8643552" cy="3986518"/>
          </a:xfrm>
          <a:prstGeom prst="rect">
            <a:avLst/>
          </a:prstGeom>
        </p:spPr>
      </p:pic>
      <p:sp>
        <p:nvSpPr>
          <p:cNvPr id="2" name="Title 1"/>
          <p:cNvSpPr>
            <a:spLocks noGrp="1"/>
          </p:cNvSpPr>
          <p:nvPr>
            <p:ph type="title"/>
          </p:nvPr>
        </p:nvSpPr>
        <p:spPr/>
        <p:txBody>
          <a:bodyPr/>
          <a:lstStyle/>
          <a:p>
            <a:r>
              <a:rPr lang="en-US" dirty="0" smtClean="0"/>
              <a:t>5-year projections projection for Au-Au</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23</a:t>
            </a:fld>
            <a:r>
              <a:rPr lang="en-US" smtClean="0"/>
              <a:t> </a:t>
            </a:r>
            <a:endParaRPr lang="en-US" sz="800" smtClean="0">
              <a:latin typeface="Times New Roman" pitchFamily="18" charset="0"/>
            </a:endParaRPr>
          </a:p>
          <a:p>
            <a:pPr>
              <a:defRPr/>
            </a:pPr>
            <a:endParaRPr lang="en-US" dirty="0"/>
          </a:p>
        </p:txBody>
      </p:sp>
      <p:sp>
        <p:nvSpPr>
          <p:cNvPr id="7" name="TextBox 6"/>
          <p:cNvSpPr txBox="1"/>
          <p:nvPr/>
        </p:nvSpPr>
        <p:spPr>
          <a:xfrm>
            <a:off x="381000" y="5334000"/>
            <a:ext cx="7015663" cy="584776"/>
          </a:xfrm>
          <a:prstGeom prst="rect">
            <a:avLst/>
          </a:prstGeom>
          <a:noFill/>
        </p:spPr>
        <p:txBody>
          <a:bodyPr wrap="none" rtlCol="0">
            <a:spAutoFit/>
          </a:bodyPr>
          <a:lstStyle/>
          <a:p>
            <a:r>
              <a:rPr lang="en-US" sz="1600" dirty="0" smtClean="0">
                <a:solidFill>
                  <a:srgbClr val="0000FF"/>
                </a:solidFill>
              </a:rPr>
              <a:t>[Note: assume 12 weeks of physics, 3 weeks of ramp-up, start at ½ of max</a:t>
            </a:r>
            <a:r>
              <a:rPr lang="en-US" sz="1600" dirty="0">
                <a:solidFill>
                  <a:srgbClr val="0000FF"/>
                </a:solidFill>
              </a:rPr>
              <a:t>]</a:t>
            </a:r>
            <a:br>
              <a:rPr lang="en-US" sz="1600" dirty="0">
                <a:solidFill>
                  <a:srgbClr val="0000FF"/>
                </a:solidFill>
              </a:rPr>
            </a:br>
            <a:endParaRPr lang="en-US" sz="1600" dirty="0">
              <a:solidFill>
                <a:srgbClr val="0000FF"/>
              </a:solidFill>
            </a:endParaRPr>
          </a:p>
        </p:txBody>
      </p:sp>
      <p:cxnSp>
        <p:nvCxnSpPr>
          <p:cNvPr id="9" name="Straight Arrow Connector 8"/>
          <p:cNvCxnSpPr/>
          <p:nvPr/>
        </p:nvCxnSpPr>
        <p:spPr bwMode="auto">
          <a:xfrm>
            <a:off x="3124200" y="3789536"/>
            <a:ext cx="0" cy="304800"/>
          </a:xfrm>
          <a:prstGeom prst="straightConnector1">
            <a:avLst/>
          </a:prstGeom>
          <a:noFill/>
          <a:ln w="25400" cap="flat" cmpd="sng" algn="ctr">
            <a:solidFill>
              <a:schemeClr val="tx1"/>
            </a:solidFill>
            <a:prstDash val="solid"/>
            <a:round/>
            <a:headEnd type="none" w="med" len="med"/>
            <a:tailEnd type="arrow"/>
          </a:ln>
          <a:effectLst/>
        </p:spPr>
      </p:cxnSp>
      <p:sp>
        <p:nvSpPr>
          <p:cNvPr id="11" name="TextBox 10"/>
          <p:cNvSpPr txBox="1"/>
          <p:nvPr/>
        </p:nvSpPr>
        <p:spPr>
          <a:xfrm>
            <a:off x="1256183" y="3163669"/>
            <a:ext cx="2519866" cy="646331"/>
          </a:xfrm>
          <a:prstGeom prst="rect">
            <a:avLst/>
          </a:prstGeom>
          <a:noFill/>
        </p:spPr>
        <p:txBody>
          <a:bodyPr wrap="none" rtlCol="0">
            <a:spAutoFit/>
          </a:bodyPr>
          <a:lstStyle/>
          <a:p>
            <a:pPr algn="r"/>
            <a:r>
              <a:rPr lang="en-US" sz="1800" dirty="0"/>
              <a:t>i</a:t>
            </a:r>
            <a:r>
              <a:rPr lang="en-US" sz="1800" dirty="0" smtClean="0"/>
              <a:t>ncremental changes</a:t>
            </a:r>
            <a:br>
              <a:rPr lang="en-US" sz="1800" dirty="0" smtClean="0"/>
            </a:br>
            <a:r>
              <a:rPr lang="en-US" sz="1800" dirty="0" smtClean="0"/>
              <a:t>(EBIS, long. </a:t>
            </a:r>
            <a:r>
              <a:rPr lang="en-US" sz="1800" dirty="0" err="1" smtClean="0"/>
              <a:t>sc</a:t>
            </a:r>
            <a:r>
              <a:rPr lang="en-US" sz="1800" dirty="0" smtClean="0"/>
              <a:t> pickup)</a:t>
            </a:r>
          </a:p>
        </p:txBody>
      </p:sp>
      <p:sp>
        <p:nvSpPr>
          <p:cNvPr id="12" name="TextBox 11"/>
          <p:cNvSpPr txBox="1"/>
          <p:nvPr/>
        </p:nvSpPr>
        <p:spPr>
          <a:xfrm>
            <a:off x="2133600" y="2401669"/>
            <a:ext cx="2468194" cy="646331"/>
          </a:xfrm>
          <a:prstGeom prst="rect">
            <a:avLst/>
          </a:prstGeom>
          <a:noFill/>
        </p:spPr>
        <p:txBody>
          <a:bodyPr wrap="none" rtlCol="0">
            <a:spAutoFit/>
          </a:bodyPr>
          <a:lstStyle/>
          <a:p>
            <a:pPr algn="r"/>
            <a:r>
              <a:rPr lang="en-US" sz="1800" dirty="0" smtClean="0"/>
              <a:t>56 MHz SRF</a:t>
            </a:r>
            <a:br>
              <a:rPr lang="en-US" sz="1800" dirty="0" smtClean="0"/>
            </a:br>
            <a:r>
              <a:rPr lang="en-US" sz="1800" dirty="0" smtClean="0"/>
              <a:t>(longitudinal </a:t>
            </a:r>
            <a:r>
              <a:rPr lang="en-US" sz="1800" dirty="0" err="1" smtClean="0"/>
              <a:t>sc</a:t>
            </a:r>
            <a:r>
              <a:rPr lang="en-US" sz="1800" dirty="0" smtClean="0"/>
              <a:t> kicker)</a:t>
            </a:r>
          </a:p>
        </p:txBody>
      </p:sp>
      <p:cxnSp>
        <p:nvCxnSpPr>
          <p:cNvPr id="13" name="Straight Arrow Connector 12"/>
          <p:cNvCxnSpPr/>
          <p:nvPr/>
        </p:nvCxnSpPr>
        <p:spPr bwMode="auto">
          <a:xfrm>
            <a:off x="6553200" y="2209800"/>
            <a:ext cx="0" cy="60960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4191000" y="3048000"/>
            <a:ext cx="0" cy="762000"/>
          </a:xfrm>
          <a:prstGeom prst="straightConnector1">
            <a:avLst/>
          </a:prstGeom>
          <a:noFill/>
          <a:ln w="25400" cap="flat" cmpd="sng" algn="ctr">
            <a:solidFill>
              <a:schemeClr val="tx1"/>
            </a:solidFill>
            <a:prstDash val="solid"/>
            <a:round/>
            <a:headEnd type="none" w="med" len="med"/>
            <a:tailEnd type="arrow"/>
          </a:ln>
          <a:effectLst/>
        </p:spPr>
      </p:cxnSp>
      <p:sp>
        <p:nvSpPr>
          <p:cNvPr id="15" name="TextBox 14"/>
          <p:cNvSpPr txBox="1"/>
          <p:nvPr/>
        </p:nvSpPr>
        <p:spPr>
          <a:xfrm>
            <a:off x="3062051" y="1828800"/>
            <a:ext cx="4786549" cy="369332"/>
          </a:xfrm>
          <a:prstGeom prst="rect">
            <a:avLst/>
          </a:prstGeom>
          <a:noFill/>
        </p:spPr>
        <p:txBody>
          <a:bodyPr wrap="none" rtlCol="0">
            <a:spAutoFit/>
          </a:bodyPr>
          <a:lstStyle/>
          <a:p>
            <a:pPr algn="r"/>
            <a:r>
              <a:rPr lang="en-US" sz="1800" dirty="0"/>
              <a:t>i</a:t>
            </a:r>
            <a:r>
              <a:rPr lang="en-US" sz="1800" dirty="0" smtClean="0"/>
              <a:t>ncremental changes (bunch intensity, lattice)</a:t>
            </a:r>
          </a:p>
        </p:txBody>
      </p:sp>
      <p:cxnSp>
        <p:nvCxnSpPr>
          <p:cNvPr id="17" name="Straight Arrow Connector 16"/>
          <p:cNvCxnSpPr/>
          <p:nvPr/>
        </p:nvCxnSpPr>
        <p:spPr bwMode="auto">
          <a:xfrm>
            <a:off x="7391400" y="2209800"/>
            <a:ext cx="0" cy="228600"/>
          </a:xfrm>
          <a:prstGeom prst="straightConnector1">
            <a:avLst/>
          </a:prstGeom>
          <a:noFill/>
          <a:ln w="254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5334000" y="2209800"/>
            <a:ext cx="0" cy="114300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373712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400" dirty="0" smtClean="0"/>
              <a:t>Spectacular Run-12</a:t>
            </a:r>
            <a:br>
              <a:rPr lang="en-US" sz="2400" dirty="0" smtClean="0"/>
            </a:br>
            <a:r>
              <a:rPr lang="en-US" dirty="0" smtClean="0">
                <a:solidFill>
                  <a:schemeClr val="accent2"/>
                </a:solidFill>
              </a:rPr>
              <a:t>	</a:t>
            </a:r>
            <a:r>
              <a:rPr lang="en-US" dirty="0">
                <a:solidFill>
                  <a:schemeClr val="accent2"/>
                </a:solidFill>
              </a:rPr>
              <a:t>new </a:t>
            </a:r>
            <a:r>
              <a:rPr lang="en-US" dirty="0" smtClean="0">
                <a:solidFill>
                  <a:schemeClr val="accent2"/>
                </a:solidFill>
              </a:rPr>
              <a:t>modes, record luminosity, polarization, setup time,</a:t>
            </a:r>
            <a:br>
              <a:rPr lang="en-US" dirty="0" smtClean="0">
                <a:solidFill>
                  <a:schemeClr val="accent2"/>
                </a:solidFill>
              </a:rPr>
            </a:br>
            <a:r>
              <a:rPr lang="en-US" dirty="0" smtClean="0">
                <a:solidFill>
                  <a:schemeClr val="accent2"/>
                </a:solidFill>
              </a:rPr>
              <a:t>	time-in-store, EBIS, 3D stochastic cooling</a:t>
            </a:r>
            <a:br>
              <a:rPr lang="en-US" dirty="0" smtClean="0">
                <a:solidFill>
                  <a:schemeClr val="accent2"/>
                </a:solidFill>
              </a:rPr>
            </a:br>
            <a:r>
              <a:rPr lang="en-US" dirty="0" smtClean="0">
                <a:solidFill>
                  <a:schemeClr val="accent2"/>
                </a:solidFill>
              </a:rPr>
              <a:t>	</a:t>
            </a:r>
            <a:endParaRPr lang="en-US" dirty="0" smtClean="0"/>
          </a:p>
          <a:p>
            <a:pPr marL="342900" indent="-342900">
              <a:buFont typeface="Arial"/>
              <a:buChar char="•"/>
            </a:pPr>
            <a:r>
              <a:rPr lang="en-US" sz="2400" dirty="0" smtClean="0"/>
              <a:t>Run-13 </a:t>
            </a:r>
            <a:br>
              <a:rPr lang="en-US" sz="2400" dirty="0" smtClean="0"/>
            </a:br>
            <a:r>
              <a:rPr lang="en-US" dirty="0" smtClean="0">
                <a:solidFill>
                  <a:srgbClr val="0000FF"/>
                </a:solidFill>
              </a:rPr>
              <a:t>	long 255 GeV </a:t>
            </a:r>
            <a:r>
              <a:rPr lang="en-US" dirty="0" err="1" smtClean="0">
                <a:solidFill>
                  <a:srgbClr val="0000FF"/>
                </a:solidFill>
              </a:rPr>
              <a:t>pp</a:t>
            </a:r>
            <a:r>
              <a:rPr lang="en-US" dirty="0" smtClean="0">
                <a:solidFill>
                  <a:srgbClr val="0000FF"/>
                </a:solidFill>
              </a:rPr>
              <a:t> run with ambitious PHENIX goals</a:t>
            </a:r>
            <a:br>
              <a:rPr lang="en-US" dirty="0" smtClean="0">
                <a:solidFill>
                  <a:srgbClr val="0000FF"/>
                </a:solidFill>
              </a:rPr>
            </a:br>
            <a:r>
              <a:rPr lang="en-US" dirty="0" smtClean="0">
                <a:solidFill>
                  <a:srgbClr val="0000FF"/>
                </a:solidFill>
              </a:rPr>
              <a:t>	other possible modes: 100 or 7.5 GeV/nucleon </a:t>
            </a:r>
            <a:r>
              <a:rPr lang="en-US" dirty="0" err="1" smtClean="0">
                <a:solidFill>
                  <a:srgbClr val="0000FF"/>
                </a:solidFill>
              </a:rPr>
              <a:t>AuAu</a:t>
            </a:r>
            <a:r>
              <a:rPr lang="en-US" dirty="0" smtClean="0">
                <a:solidFill>
                  <a:srgbClr val="0000FF"/>
                </a:solidFill>
              </a:rPr>
              <a:t>, </a:t>
            </a:r>
            <a:br>
              <a:rPr lang="en-US" dirty="0" smtClean="0">
                <a:solidFill>
                  <a:srgbClr val="0000FF"/>
                </a:solidFill>
              </a:rPr>
            </a:br>
            <a:r>
              <a:rPr lang="en-US" dirty="0" smtClean="0">
                <a:solidFill>
                  <a:srgbClr val="0000FF"/>
                </a:solidFill>
              </a:rPr>
              <a:t>	31.2 GeV </a:t>
            </a:r>
            <a:r>
              <a:rPr lang="en-US" dirty="0" err="1" smtClean="0">
                <a:solidFill>
                  <a:srgbClr val="0000FF"/>
                </a:solidFill>
              </a:rPr>
              <a:t>pp</a:t>
            </a:r>
            <a:r>
              <a:rPr lang="en-US" dirty="0" smtClean="0">
                <a:solidFill>
                  <a:srgbClr val="0000FF"/>
                </a:solidFill>
              </a:rPr>
              <a:t>, pp2pp</a:t>
            </a:r>
          </a:p>
          <a:p>
            <a:pPr marL="342900" indent="-342900">
              <a:buFont typeface="Arial"/>
              <a:buChar char="•"/>
            </a:pPr>
            <a:r>
              <a:rPr lang="en-US" sz="2400" dirty="0" smtClean="0"/>
              <a:t>Main upgrades for Run-13:</a:t>
            </a:r>
          </a:p>
          <a:p>
            <a:pPr marL="0" indent="0"/>
            <a:r>
              <a:rPr lang="en-US" dirty="0">
                <a:solidFill>
                  <a:srgbClr val="0000FF"/>
                </a:solidFill>
              </a:rPr>
              <a:t>	</a:t>
            </a:r>
            <a:r>
              <a:rPr lang="en-US" dirty="0" smtClean="0">
                <a:solidFill>
                  <a:srgbClr val="0000FF"/>
                </a:solidFill>
              </a:rPr>
              <a:t>OPPIS (main improvement for </a:t>
            </a:r>
            <a:r>
              <a:rPr lang="en-US" dirty="0" err="1" smtClean="0">
                <a:solidFill>
                  <a:srgbClr val="0000FF"/>
                </a:solidFill>
              </a:rPr>
              <a:t>pp</a:t>
            </a:r>
            <a:r>
              <a:rPr lang="en-US" dirty="0" smtClean="0">
                <a:solidFill>
                  <a:srgbClr val="0000FF"/>
                </a:solidFill>
              </a:rPr>
              <a:t>)</a:t>
            </a:r>
            <a:br>
              <a:rPr lang="en-US" dirty="0" smtClean="0">
                <a:solidFill>
                  <a:srgbClr val="0000FF"/>
                </a:solidFill>
              </a:rPr>
            </a:br>
            <a:r>
              <a:rPr lang="en-US" dirty="0" smtClean="0">
                <a:solidFill>
                  <a:srgbClr val="0000FF"/>
                </a:solidFill>
              </a:rPr>
              <a:t>	Electron lenses (commissioning)</a:t>
            </a:r>
          </a:p>
          <a:p>
            <a:pPr marL="0" indent="0"/>
            <a:r>
              <a:rPr lang="en-US" dirty="0" smtClean="0">
                <a:solidFill>
                  <a:srgbClr val="0000FF"/>
                </a:solidFill>
              </a:rPr>
              <a:t> </a:t>
            </a:r>
          </a:p>
          <a:p>
            <a:pPr marL="342900" indent="-342900">
              <a:buFont typeface="Arial"/>
              <a:buChar char="•"/>
            </a:pPr>
            <a:r>
              <a:rPr lang="en-US" sz="2400" dirty="0" smtClean="0"/>
              <a:t>Run</a:t>
            </a:r>
            <a:r>
              <a:rPr lang="en-US" sz="2400" dirty="0"/>
              <a:t>-</a:t>
            </a:r>
            <a:r>
              <a:rPr lang="en-US" sz="2400" dirty="0" smtClean="0"/>
              <a:t>14:</a:t>
            </a:r>
            <a:endParaRPr lang="en-US" sz="2400" dirty="0"/>
          </a:p>
          <a:p>
            <a:pPr marL="0" indent="0"/>
            <a:r>
              <a:rPr lang="en-US" dirty="0">
                <a:solidFill>
                  <a:srgbClr val="0000FF"/>
                </a:solidFill>
              </a:rPr>
              <a:t>	long </a:t>
            </a:r>
            <a:r>
              <a:rPr lang="en-US" dirty="0" smtClean="0">
                <a:solidFill>
                  <a:srgbClr val="0000FF"/>
                </a:solidFill>
              </a:rPr>
              <a:t>100 GeV/nucleon Au-Au run (and </a:t>
            </a:r>
            <a:r>
              <a:rPr lang="en-US" smtClean="0">
                <a:solidFill>
                  <a:srgbClr val="0000FF"/>
                </a:solidFill>
              </a:rPr>
              <a:t>other modes)</a:t>
            </a:r>
            <a:r>
              <a:rPr lang="en-US" dirty="0" smtClean="0">
                <a:solidFill>
                  <a:srgbClr val="0000FF"/>
                </a:solidFill>
              </a:rPr>
              <a:t/>
            </a:r>
            <a:br>
              <a:rPr lang="en-US" dirty="0" smtClean="0">
                <a:solidFill>
                  <a:srgbClr val="0000FF"/>
                </a:solidFill>
              </a:rPr>
            </a:br>
            <a:r>
              <a:rPr lang="en-US" dirty="0" smtClean="0">
                <a:solidFill>
                  <a:srgbClr val="0000FF"/>
                </a:solidFill>
              </a:rPr>
              <a:t>	56 MHz </a:t>
            </a:r>
            <a:r>
              <a:rPr lang="en-US" smtClean="0">
                <a:solidFill>
                  <a:srgbClr val="0000FF"/>
                </a:solidFill>
              </a:rPr>
              <a:t>SRF commissioning</a:t>
            </a:r>
            <a:endParaRPr lang="en-US" dirty="0">
              <a:solidFill>
                <a:srgbClr val="0000FF"/>
              </a:solidFill>
            </a:endParaRPr>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24</a:t>
            </a:fld>
            <a:r>
              <a:rPr lang="en-US" smtClean="0"/>
              <a:t> </a:t>
            </a:r>
            <a:endParaRPr lang="en-US" sz="800" smtClean="0">
              <a:latin typeface="Times New Roman" pitchFamily="18" charset="0"/>
            </a:endParaRPr>
          </a:p>
          <a:p>
            <a:pPr>
              <a:defRPr/>
            </a:pPr>
            <a:endParaRPr lang="en-US" dirty="0"/>
          </a:p>
        </p:txBody>
      </p:sp>
    </p:spTree>
    <p:extLst>
      <p:ext uri="{BB962C8B-B14F-4D97-AF65-F5344CB8AC3E}">
        <p14:creationId xmlns:p14="http://schemas.microsoft.com/office/powerpoint/2010/main" val="16066674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Group 1"/>
          <p:cNvGraphicFramePr>
            <a:graphicFrameLocks noGrp="1"/>
          </p:cNvGraphicFramePr>
          <p:nvPr/>
        </p:nvGraphicFramePr>
        <p:xfrm>
          <a:off x="426241" y="1273094"/>
          <a:ext cx="8390880" cy="1590901"/>
        </p:xfrm>
        <a:graphic>
          <a:graphicData uri="http://schemas.openxmlformats.org/drawingml/2006/table">
            <a:tbl>
              <a:tblPr/>
              <a:tblGrid>
                <a:gridCol w="852480"/>
                <a:gridCol w="852480"/>
                <a:gridCol w="852480"/>
                <a:gridCol w="853920"/>
                <a:gridCol w="852480"/>
                <a:gridCol w="852480"/>
                <a:gridCol w="852480"/>
                <a:gridCol w="2422080"/>
              </a:tblGrid>
              <a:tr h="356247">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run</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date</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fill</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pattern</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I</a:t>
                      </a:r>
                      <a:r>
                        <a:rPr kumimoji="0" lang="en-US" sz="1600" b="0" i="0" u="none" strike="noStrike" cap="none" normalizeH="0" baseline="-33000">
                          <a:ln>
                            <a:noFill/>
                          </a:ln>
                          <a:solidFill>
                            <a:srgbClr val="000000"/>
                          </a:solidFill>
                          <a:effectLst/>
                          <a:latin typeface="Arial" charset="0"/>
                          <a:ea typeface="ＭＳ Ｐゴシック" charset="0"/>
                          <a:cs typeface="DejaVu LGC Sans" charset="0"/>
                        </a:rPr>
                        <a:t>beam</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109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Standard Symbols L" charset="0"/>
                          <a:ea typeface="ＭＳ Ｐゴシック" charset="0"/>
                          <a:cs typeface="Standard Symbols L" charset="0"/>
                        </a:rPr>
                        <a:t></a:t>
                      </a:r>
                      <a:r>
                        <a:rPr kumimoji="0" lang="en-US" sz="1600" b="0" i="0" u="none" strike="noStrike" cap="none" normalizeH="0" baseline="-33000">
                          <a:ln>
                            <a:noFill/>
                          </a:ln>
                          <a:solidFill>
                            <a:srgbClr val="000000"/>
                          </a:solidFill>
                          <a:effectLst/>
                          <a:latin typeface="Arial" charset="0"/>
                          <a:ea typeface="ＭＳ Ｐゴシック" charset="0"/>
                          <a:cs typeface="DejaVu LGC Sans" charset="0"/>
                        </a:rPr>
                        <a:t>H </a:t>
                      </a:r>
                      <a:r>
                        <a:rPr kumimoji="0" lang="en-US" sz="1500" b="0" i="0" u="none" strike="noStrike" cap="none" normalizeH="0" baseline="-33000">
                          <a:ln>
                            <a:noFill/>
                          </a:ln>
                          <a:solidFill>
                            <a:srgbClr val="000000"/>
                          </a:solidFill>
                          <a:effectLst/>
                          <a:latin typeface="Arial" charset="0"/>
                          <a:ea typeface="ＭＳ Ｐゴシック" charset="0"/>
                          <a:cs typeface="DejaVu LGC Sans" charset="0"/>
                        </a:rPr>
                        <a:t> </a:t>
                      </a:r>
                      <a:r>
                        <a:rPr kumimoji="0" lang="en-US" sz="1500" b="0" i="0" u="none" strike="noStrike" cap="none" normalizeH="0" baseline="0">
                          <a:ln>
                            <a:noFill/>
                          </a:ln>
                          <a:solidFill>
                            <a:srgbClr val="000000"/>
                          </a:solidFill>
                          <a:effectLst/>
                          <a:latin typeface="Standard Symbols L" charset="0"/>
                          <a:ea typeface="ＭＳ Ｐゴシック" charset="0"/>
                          <a:cs typeface="DejaVu LGC Sans" charset="0"/>
                        </a:rPr>
                        <a:t>m</a:t>
                      </a:r>
                      <a:r>
                        <a:rPr kumimoji="0" lang="en-US" sz="1500" b="0" i="0" u="none" strike="noStrike" cap="none" normalizeH="0" baseline="0">
                          <a:ln>
                            <a:noFill/>
                          </a:ln>
                          <a:solidFill>
                            <a:srgbClr val="000000"/>
                          </a:solidFill>
                          <a:effectLst/>
                          <a:latin typeface="Arial" charset="0"/>
                          <a:ea typeface="ＭＳ Ｐゴシック" charset="0"/>
                          <a:cs typeface="DejaVu LGC Sans" charset="0"/>
                        </a:rPr>
                        <a:t>m</a:t>
                      </a:r>
                    </a:p>
                  </a:txBody>
                  <a:tcPr marL="81638" marR="81638" marT="42465"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109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Standard Symbols L" charset="0"/>
                          <a:ea typeface="ＭＳ Ｐゴシック" charset="0"/>
                          <a:cs typeface="Standard Symbols L" charset="0"/>
                        </a:rPr>
                        <a:t></a:t>
                      </a:r>
                      <a:r>
                        <a:rPr kumimoji="0" lang="en-US" sz="1600" b="0" i="0" u="none" strike="noStrike" cap="none" normalizeH="0" baseline="-33000">
                          <a:ln>
                            <a:noFill/>
                          </a:ln>
                          <a:solidFill>
                            <a:srgbClr val="000000"/>
                          </a:solidFill>
                          <a:effectLst/>
                          <a:latin typeface="Arial" charset="0"/>
                          <a:ea typeface="ＭＳ Ｐゴシック" charset="0"/>
                          <a:cs typeface="DejaVu LGC Sans" charset="0"/>
                        </a:rPr>
                        <a:t>V  </a:t>
                      </a:r>
                      <a:r>
                        <a:rPr kumimoji="0" lang="en-US" sz="1500" b="0" i="0" u="none" strike="noStrike" cap="none" normalizeH="0" baseline="0">
                          <a:ln>
                            <a:noFill/>
                          </a:ln>
                          <a:solidFill>
                            <a:srgbClr val="000000"/>
                          </a:solidFill>
                          <a:effectLst/>
                          <a:latin typeface="Standard Symbols L" charset="0"/>
                          <a:ea typeface="ＭＳ Ｐゴシック" charset="0"/>
                          <a:cs typeface="DejaVu LGC Sans" charset="0"/>
                        </a:rPr>
                        <a:t>m</a:t>
                      </a:r>
                      <a:r>
                        <a:rPr kumimoji="0" lang="en-US" sz="1500" b="0" i="0" u="none" strike="noStrike" cap="none" normalizeH="0" baseline="0">
                          <a:ln>
                            <a:noFill/>
                          </a:ln>
                          <a:solidFill>
                            <a:srgbClr val="000000"/>
                          </a:solidFill>
                          <a:effectLst/>
                          <a:latin typeface="Arial" charset="0"/>
                          <a:ea typeface="ＭＳ Ｐゴシック" charset="0"/>
                          <a:cs typeface="DejaVu LGC Sans" charset="0"/>
                        </a:rPr>
                        <a:t>m</a:t>
                      </a:r>
                    </a:p>
                  </a:txBody>
                  <a:tcPr marL="81638" marR="81638" marT="42465"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600" b="0" i="0" u="none" strike="noStrike" cap="none" normalizeH="0" baseline="0">
                          <a:ln>
                            <a:noFill/>
                          </a:ln>
                          <a:solidFill>
                            <a:srgbClr val="000000"/>
                          </a:solidFill>
                          <a:effectLst/>
                          <a:latin typeface="Arial" charset="0"/>
                          <a:ea typeface="ＭＳ Ｐゴシック" charset="0"/>
                          <a:cs typeface="DejaVu LGC Sans" charset="0"/>
                        </a:rPr>
                        <a:t>comment</a:t>
                      </a:r>
                    </a:p>
                  </a:txBody>
                  <a:tcPr marL="81638" marR="81638" marT="56871"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0538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Run 7</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05/06/07</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8706</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103x103</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93e9</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14 </a:t>
                      </a:r>
                      <a:r>
                        <a:rPr kumimoji="0" lang="en-US" sz="1300" b="0"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20 </a:t>
                      </a:r>
                      <a:r>
                        <a:rPr kumimoji="0" lang="en-US" sz="1300" b="0"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dirty="0">
                          <a:ln>
                            <a:noFill/>
                          </a:ln>
                          <a:solidFill>
                            <a:srgbClr val="000000"/>
                          </a:solidFill>
                          <a:effectLst/>
                          <a:latin typeface="Arial" charset="0"/>
                          <a:ea typeface="ＭＳ Ｐゴシック" charset="0"/>
                          <a:cs typeface="DejaVu LGC Sans" charset="0"/>
                        </a:rPr>
                        <a:t>Standard lattice, no MPC</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456229">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Run 10</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02/10/10</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11679</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111x111</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72e9</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15 </a:t>
                      </a:r>
                      <a:r>
                        <a:rPr kumimoji="0" lang="en-US" sz="1300" b="0"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a:ln>
                            <a:noFill/>
                          </a:ln>
                          <a:solidFill>
                            <a:srgbClr val="000000"/>
                          </a:solidFill>
                          <a:effectLst/>
                          <a:latin typeface="Arial" charset="0"/>
                          <a:ea typeface="ＭＳ Ｐゴシック" charset="0"/>
                          <a:cs typeface="DejaVu LGC Sans" charset="0"/>
                        </a:rPr>
                        <a:t>10 </a:t>
                      </a:r>
                      <a:r>
                        <a:rPr kumimoji="0" lang="en-US" sz="1300" b="0"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0" i="0" u="none" strike="noStrike" cap="none" normalizeH="0" baseline="0" dirty="0">
                          <a:ln>
                            <a:noFill/>
                          </a:ln>
                          <a:solidFill>
                            <a:srgbClr val="000000"/>
                          </a:solidFill>
                          <a:effectLst/>
                          <a:latin typeface="Arial" charset="0"/>
                          <a:ea typeface="ＭＳ Ｐゴシック" charset="0"/>
                          <a:cs typeface="DejaVu LGC Sans" charset="0"/>
                        </a:rPr>
                        <a:t>IBS supp. Lattice, MPC, </a:t>
                      </a:r>
                      <a:r>
                        <a:rPr kumimoji="0" lang="en-US" sz="1300" b="0" i="0" u="none" strike="noStrike" cap="none" normalizeH="0" baseline="0" dirty="0" smtClean="0">
                          <a:ln>
                            <a:noFill/>
                          </a:ln>
                          <a:solidFill>
                            <a:srgbClr val="000000"/>
                          </a:solidFill>
                          <a:effectLst/>
                          <a:latin typeface="Arial" charset="0"/>
                          <a:ea typeface="ＭＳ Ｐゴシック" charset="0"/>
                          <a:cs typeface="DejaVu LGC Sans" charset="0"/>
                        </a:rPr>
                        <a:t/>
                      </a:r>
                      <a:br>
                        <a:rPr kumimoji="0" lang="en-US" sz="1300" b="0" i="0" u="none" strike="noStrike" cap="none" normalizeH="0" baseline="0" dirty="0" smtClean="0">
                          <a:ln>
                            <a:noFill/>
                          </a:ln>
                          <a:solidFill>
                            <a:srgbClr val="000000"/>
                          </a:solidFill>
                          <a:effectLst/>
                          <a:latin typeface="Arial" charset="0"/>
                          <a:ea typeface="ＭＳ Ｐゴシック" charset="0"/>
                          <a:cs typeface="DejaVu LGC Sans" charset="0"/>
                        </a:rPr>
                      </a:br>
                      <a:r>
                        <a:rPr kumimoji="0" lang="en-US" sz="1300" b="0" i="0" u="none" strike="noStrike" cap="none" normalizeH="0" baseline="0" dirty="0" smtClean="0">
                          <a:ln>
                            <a:noFill/>
                          </a:ln>
                          <a:solidFill>
                            <a:srgbClr val="000000"/>
                          </a:solidFill>
                          <a:effectLst/>
                          <a:latin typeface="Arial" charset="0"/>
                          <a:ea typeface="ＭＳ Ｐゴシック" charset="0"/>
                          <a:cs typeface="DejaVu LGC Sans" charset="0"/>
                        </a:rPr>
                        <a:t>minor </a:t>
                      </a:r>
                      <a:r>
                        <a:rPr kumimoji="0" lang="en-US" sz="1300" b="0" i="0" u="none" strike="noStrike" cap="none" normalizeH="0" baseline="0" dirty="0">
                          <a:ln>
                            <a:noFill/>
                          </a:ln>
                          <a:solidFill>
                            <a:srgbClr val="000000"/>
                          </a:solidFill>
                          <a:effectLst/>
                          <a:latin typeface="Arial" charset="0"/>
                          <a:ea typeface="ＭＳ Ｐゴシック" charset="0"/>
                          <a:cs typeface="DejaVu LGC Sans" charset="0"/>
                        </a:rPr>
                        <a:t>damage (5 readouts)</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456229">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Run 12</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05/08/12</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16890</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111x111</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90e9</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10 </a:t>
                      </a:r>
                      <a:r>
                        <a:rPr kumimoji="0" lang="en-US" sz="1300" b="1"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a:ln>
                            <a:noFill/>
                          </a:ln>
                          <a:solidFill>
                            <a:srgbClr val="000000"/>
                          </a:solidFill>
                          <a:effectLst/>
                          <a:latin typeface="Arial" charset="0"/>
                          <a:ea typeface="ＭＳ Ｐゴシック" charset="0"/>
                          <a:cs typeface="DejaVu LGC Sans" charset="0"/>
                        </a:rPr>
                        <a:t>18 </a:t>
                      </a:r>
                      <a:r>
                        <a:rPr kumimoji="0" lang="en-US" sz="1300" b="1" i="0" u="none" strike="noStrike" cap="none" normalizeH="0" baseline="0">
                          <a:ln>
                            <a:noFill/>
                          </a:ln>
                          <a:solidFill>
                            <a:srgbClr val="000000"/>
                          </a:solidFill>
                          <a:effectLst/>
                          <a:latin typeface="Standard Symbols L" charset="0"/>
                          <a:ea typeface="ＭＳ Ｐゴシック" charset="0"/>
                          <a:cs typeface="DejaVu LGC Sans" charset="0"/>
                        </a:rPr>
                        <a:t>p</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sz="1300" b="1" i="0" u="none" strike="noStrike" cap="none" normalizeH="0" baseline="0" dirty="0">
                          <a:ln>
                            <a:noFill/>
                          </a:ln>
                          <a:solidFill>
                            <a:srgbClr val="000000"/>
                          </a:solidFill>
                          <a:effectLst/>
                          <a:latin typeface="Arial" charset="0"/>
                          <a:ea typeface="ＭＳ Ｐゴシック" charset="0"/>
                          <a:cs typeface="DejaVu LGC Sans" charset="0"/>
                        </a:rPr>
                        <a:t>Standard lattice, MPC damaged (~300 readouts)</a:t>
                      </a:r>
                    </a:p>
                  </a:txBody>
                  <a:tcPr marL="81638" marR="81638" marT="53669" marB="42465"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
        <p:nvSpPr>
          <p:cNvPr id="4206" name="Rectangle 110"/>
          <p:cNvSpPr>
            <a:spLocks noGrp="1" noChangeArrowheads="1"/>
          </p:cNvSpPr>
          <p:nvPr>
            <p:ph type="title"/>
          </p:nvPr>
        </p:nvSpPr>
        <p:spPr>
          <a:xfrm>
            <a:off x="456481" y="273629"/>
            <a:ext cx="8228160" cy="1144921"/>
          </a:xfrm>
        </p:spPr>
        <p:txBody>
          <a:bodyPr tIns="25602"/>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2900"/>
              <a:t>Yellow Abort Kicker Prefires in Au runs</a:t>
            </a:r>
          </a:p>
        </p:txBody>
      </p:sp>
      <p:pic>
        <p:nvPicPr>
          <p:cNvPr id="4207" name="Picture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20" y="4355017"/>
            <a:ext cx="4104000" cy="20738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208" name="Text Box 112"/>
          <p:cNvSpPr txBox="1">
            <a:spLocks noChangeArrowheads="1"/>
          </p:cNvSpPr>
          <p:nvPr/>
        </p:nvSpPr>
        <p:spPr bwMode="auto">
          <a:xfrm>
            <a:off x="4769280" y="2976793"/>
            <a:ext cx="3919680" cy="3482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1200" rIns="0" bIns="0"/>
          <a:lstStyle>
            <a:lvl1pPr marL="431800" indent="-323850">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1pPr>
            <a:lvl2pPr marL="968375" indent="-573088">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ejaVu LGC Sans" charset="0"/>
              </a:defRPr>
            </a:lvl9pPr>
          </a:lstStyle>
          <a:p>
            <a:pPr>
              <a:spcAft>
                <a:spcPts val="465"/>
              </a:spcAft>
              <a:buClr>
                <a:srgbClr val="FF6633"/>
              </a:buClr>
              <a:buSzPct val="65000"/>
              <a:buFont typeface="Wingdings" charset="0"/>
              <a:buChar char=""/>
              <a:defRPr/>
            </a:pPr>
            <a:r>
              <a:rPr lang="en-US" sz="1300" dirty="0">
                <a:solidFill>
                  <a:srgbClr val="000080"/>
                </a:solidFill>
                <a:cs typeface="Arial Unicode MS" charset="0"/>
              </a:rPr>
              <a:t>Same lattice was used in run 7 and run 12 but no comparison possible (no MPC in PHENIX),  run 10 used IBS suppression lattice with significant difference in phase advance (~200</a:t>
            </a:r>
            <a:r>
              <a:rPr lang="en-US" sz="1300" baseline="33000" dirty="0">
                <a:solidFill>
                  <a:srgbClr val="000080"/>
                </a:solidFill>
                <a:cs typeface="Arial Unicode MS" charset="0"/>
              </a:rPr>
              <a:t>o</a:t>
            </a:r>
            <a:r>
              <a:rPr lang="en-US" sz="1300" dirty="0">
                <a:solidFill>
                  <a:srgbClr val="000080"/>
                </a:solidFill>
                <a:cs typeface="Arial Unicode MS" charset="0"/>
              </a:rPr>
              <a:t>)</a:t>
            </a:r>
          </a:p>
          <a:p>
            <a:pPr>
              <a:spcAft>
                <a:spcPts val="465"/>
              </a:spcAft>
              <a:buClr>
                <a:srgbClr val="FF6633"/>
              </a:buClr>
              <a:buSzPct val="65000"/>
              <a:buFont typeface="Wingdings" charset="0"/>
              <a:buChar char=""/>
              <a:defRPr/>
            </a:pPr>
            <a:r>
              <a:rPr lang="en-US" sz="1300" dirty="0">
                <a:solidFill>
                  <a:srgbClr val="000080"/>
                </a:solidFill>
                <a:cs typeface="Arial Unicode MS" charset="0"/>
              </a:rPr>
              <a:t>No conclusive difference between the May 8</a:t>
            </a:r>
            <a:r>
              <a:rPr lang="en-US" sz="1300" baseline="33000" dirty="0">
                <a:solidFill>
                  <a:srgbClr val="000080"/>
                </a:solidFill>
                <a:cs typeface="Arial Unicode MS" charset="0"/>
              </a:rPr>
              <a:t>th</a:t>
            </a:r>
            <a:r>
              <a:rPr lang="en-US" sz="1300" dirty="0">
                <a:solidFill>
                  <a:srgbClr val="000080"/>
                </a:solidFill>
                <a:cs typeface="Arial Unicode MS" charset="0"/>
              </a:rPr>
              <a:t> 2012 </a:t>
            </a:r>
            <a:r>
              <a:rPr lang="en-US" sz="1300" dirty="0" err="1">
                <a:solidFill>
                  <a:srgbClr val="000080"/>
                </a:solidFill>
                <a:cs typeface="Arial Unicode MS" charset="0"/>
              </a:rPr>
              <a:t>prefire</a:t>
            </a:r>
            <a:r>
              <a:rPr lang="en-US" sz="1300" dirty="0">
                <a:solidFill>
                  <a:srgbClr val="000080"/>
                </a:solidFill>
                <a:cs typeface="Arial Unicode MS" charset="0"/>
              </a:rPr>
              <a:t> and others before and after in terms of beam parameters</a:t>
            </a:r>
          </a:p>
          <a:p>
            <a:pPr>
              <a:spcAft>
                <a:spcPts val="465"/>
              </a:spcAft>
              <a:buClr>
                <a:srgbClr val="FF6633"/>
              </a:buClr>
              <a:buSzPct val="65000"/>
              <a:buFont typeface="Wingdings" charset="0"/>
              <a:buChar char=""/>
              <a:defRPr/>
            </a:pPr>
            <a:r>
              <a:rPr lang="en-US" sz="1300" dirty="0" err="1">
                <a:solidFill>
                  <a:srgbClr val="000080"/>
                </a:solidFill>
                <a:cs typeface="Arial Unicode MS" charset="0"/>
              </a:rPr>
              <a:t>Prefire</a:t>
            </a:r>
            <a:r>
              <a:rPr lang="en-US" sz="1300" dirty="0">
                <a:solidFill>
                  <a:srgbClr val="000080"/>
                </a:solidFill>
                <a:cs typeface="Arial Unicode MS" charset="0"/>
              </a:rPr>
              <a:t> loss patterns very similar in run 7 and 12</a:t>
            </a:r>
          </a:p>
          <a:p>
            <a:pPr>
              <a:spcAft>
                <a:spcPts val="465"/>
              </a:spcAft>
              <a:buClr>
                <a:srgbClr val="FF6633"/>
              </a:buClr>
              <a:buSzPct val="65000"/>
              <a:buFont typeface="Wingdings" charset="0"/>
              <a:buChar char=""/>
              <a:defRPr/>
            </a:pPr>
            <a:r>
              <a:rPr lang="en-US" sz="1300" dirty="0">
                <a:solidFill>
                  <a:srgbClr val="000080"/>
                </a:solidFill>
                <a:cs typeface="Arial Unicode MS" charset="0"/>
              </a:rPr>
              <a:t>Distribution of damage indicates 'spray' from an upstream impact point (triplet?)</a:t>
            </a:r>
          </a:p>
          <a:p>
            <a:pPr>
              <a:spcAft>
                <a:spcPts val="465"/>
              </a:spcAft>
              <a:buClr>
                <a:srgbClr val="FF6633"/>
              </a:buClr>
              <a:buSzPct val="65000"/>
              <a:buFont typeface="Wingdings" charset="0"/>
              <a:buChar char=""/>
              <a:defRPr/>
            </a:pPr>
            <a:r>
              <a:rPr lang="en-US" sz="1300" dirty="0">
                <a:solidFill>
                  <a:srgbClr val="000080"/>
                </a:solidFill>
                <a:cs typeface="Arial Unicode MS" charset="0"/>
              </a:rPr>
              <a:t>We are currently investigating chance for a 'mask' type collimator installation:</a:t>
            </a:r>
          </a:p>
          <a:p>
            <a:pPr lvl="1">
              <a:spcAft>
                <a:spcPts val="397"/>
              </a:spcAft>
              <a:buClr>
                <a:srgbClr val="FF6633"/>
              </a:buClr>
              <a:buSzPct val="75000"/>
              <a:buFont typeface="Symbol" charset="0"/>
              <a:buChar char=""/>
              <a:defRPr/>
            </a:pPr>
            <a:r>
              <a:rPr lang="en-US" sz="1300" dirty="0">
                <a:solidFill>
                  <a:srgbClr val="000080"/>
                </a:solidFill>
                <a:cs typeface="Arial Unicode MS" charset="0"/>
              </a:rPr>
              <a:t>Has to be downstream of abort, upstream of sec 8 triplet (Q3)</a:t>
            </a:r>
          </a:p>
          <a:p>
            <a:pPr lvl="1">
              <a:spcAft>
                <a:spcPts val="397"/>
              </a:spcAft>
              <a:buClr>
                <a:srgbClr val="FF6633"/>
              </a:buClr>
              <a:buSzPct val="75000"/>
              <a:buFont typeface="Symbol" charset="0"/>
              <a:buChar char=""/>
              <a:defRPr/>
            </a:pPr>
            <a:r>
              <a:rPr lang="en-US" sz="1300" dirty="0">
                <a:solidFill>
                  <a:srgbClr val="000080"/>
                </a:solidFill>
                <a:cs typeface="Arial Unicode MS" charset="0"/>
              </a:rPr>
              <a:t>Only warm spaces can be considered</a:t>
            </a:r>
          </a:p>
          <a:p>
            <a:pPr lvl="1">
              <a:spcAft>
                <a:spcPts val="397"/>
              </a:spcAft>
              <a:buClr>
                <a:srgbClr val="FF6633"/>
              </a:buClr>
              <a:buSzPct val="75000"/>
              <a:buFont typeface="Symbol" charset="0"/>
              <a:buChar char=""/>
              <a:defRPr/>
            </a:pPr>
            <a:r>
              <a:rPr lang="en-US" sz="1300" dirty="0">
                <a:solidFill>
                  <a:srgbClr val="000080"/>
                </a:solidFill>
                <a:cs typeface="Arial Unicode MS" charset="0"/>
              </a:rPr>
              <a:t>Very sensitive to lattice choice/phase advance</a:t>
            </a:r>
          </a:p>
        </p:txBody>
      </p:sp>
      <p:sp>
        <p:nvSpPr>
          <p:cNvPr id="4209" name="Text Box 113"/>
          <p:cNvSpPr txBox="1">
            <a:spLocks noChangeArrowheads="1"/>
          </p:cNvSpPr>
          <p:nvPr/>
        </p:nvSpPr>
        <p:spPr bwMode="auto">
          <a:xfrm>
            <a:off x="642240" y="3040160"/>
            <a:ext cx="4127040" cy="110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1200" rIns="0" bIns="0"/>
          <a:lstStyle>
            <a:lvl1pPr marL="139700" indent="-13970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1pPr>
            <a:lvl2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2pPr>
            <a:lvl3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3pPr>
            <a:lvl4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4pPr>
            <a:lvl5pPr>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Lst>
              <a:defRPr>
                <a:solidFill>
                  <a:srgbClr val="000000"/>
                </a:solidFill>
                <a:latin typeface="Arial" charset="0"/>
                <a:ea typeface="ＭＳ Ｐゴシック" charset="0"/>
                <a:cs typeface="DejaVu LGC Sans" charset="0"/>
              </a:defRPr>
            </a:lvl9pPr>
          </a:lstStyle>
          <a:p>
            <a:pPr>
              <a:spcAft>
                <a:spcPts val="329"/>
              </a:spcAft>
              <a:buClr>
                <a:srgbClr val="FF6633"/>
              </a:buClr>
              <a:buSzPct val="65000"/>
              <a:buFont typeface="Wingdings" charset="0"/>
              <a:buChar char=""/>
              <a:defRPr/>
            </a:pPr>
            <a:r>
              <a:rPr lang="en-US" sz="1300">
                <a:solidFill>
                  <a:srgbClr val="000080"/>
                </a:solidFill>
                <a:cs typeface="Arial Unicode MS" charset="0"/>
              </a:rPr>
              <a:t>Only 1 arc between </a:t>
            </a:r>
            <a:r>
              <a:rPr lang="en-US" sz="1300" u="sng">
                <a:solidFill>
                  <a:srgbClr val="CCCC00"/>
                </a:solidFill>
                <a:cs typeface="Arial Unicode MS" charset="0"/>
              </a:rPr>
              <a:t>yellow</a:t>
            </a:r>
            <a:r>
              <a:rPr lang="en-US" sz="1300">
                <a:solidFill>
                  <a:srgbClr val="000080"/>
                </a:solidFill>
                <a:cs typeface="Arial Unicode MS" charset="0"/>
              </a:rPr>
              <a:t> abort and PHENIX</a:t>
            </a:r>
          </a:p>
          <a:p>
            <a:pPr>
              <a:spcAft>
                <a:spcPts val="329"/>
              </a:spcAft>
              <a:buClr>
                <a:srgbClr val="FF6633"/>
              </a:buClr>
              <a:buSzPct val="65000"/>
              <a:buFont typeface="Wingdings" charset="0"/>
              <a:buChar char=""/>
              <a:defRPr/>
            </a:pPr>
            <a:r>
              <a:rPr lang="en-US" sz="1300">
                <a:solidFill>
                  <a:srgbClr val="000080"/>
                </a:solidFill>
                <a:cs typeface="Arial Unicode MS" charset="0"/>
              </a:rPr>
              <a:t>1 module fires anywhere in the bunch train when a prefire occurs, other modules fire within a </a:t>
            </a:r>
            <a:r>
              <a:rPr lang="en-US" sz="1300">
                <a:solidFill>
                  <a:srgbClr val="000080"/>
                </a:solidFill>
                <a:latin typeface="Standard Symbols L" charset="0"/>
                <a:cs typeface="Arial Unicode MS" charset="0"/>
              </a:rPr>
              <a:t>m</a:t>
            </a:r>
            <a:r>
              <a:rPr lang="en-US" sz="1300">
                <a:solidFill>
                  <a:srgbClr val="000080"/>
                </a:solidFill>
                <a:cs typeface="Arial Unicode MS" charset="0"/>
              </a:rPr>
              <a:t>sec</a:t>
            </a:r>
          </a:p>
          <a:p>
            <a:pPr>
              <a:spcAft>
                <a:spcPts val="1293"/>
              </a:spcAft>
              <a:buClr>
                <a:srgbClr val="FF6633"/>
              </a:buClr>
              <a:buSzPct val="65000"/>
              <a:buFont typeface="Wingdings" charset="0"/>
              <a:buChar char=""/>
              <a:defRPr/>
            </a:pPr>
            <a:r>
              <a:rPr lang="en-US" sz="1300">
                <a:solidFill>
                  <a:srgbClr val="000080"/>
                </a:solidFill>
                <a:cs typeface="Arial Unicode MS" charset="0"/>
              </a:rPr>
              <a:t>Total of 5 yellow prefires in run 12, damage happened in 1</a:t>
            </a:r>
            <a:r>
              <a:rPr lang="en-US" sz="1300" baseline="33000">
                <a:solidFill>
                  <a:srgbClr val="000080"/>
                </a:solidFill>
                <a:cs typeface="Arial Unicode MS" charset="0"/>
              </a:rPr>
              <a:t>st</a:t>
            </a:r>
            <a:r>
              <a:rPr lang="en-US" sz="1300">
                <a:solidFill>
                  <a:srgbClr val="000080"/>
                </a:solidFill>
                <a:cs typeface="Arial Unicode MS" charset="0"/>
              </a:rPr>
              <a:t> prefire, variety of beam parameters</a:t>
            </a:r>
          </a:p>
        </p:txBody>
      </p:sp>
      <p:sp>
        <p:nvSpPr>
          <p:cNvPr id="4210" name="Text Box 114"/>
          <p:cNvSpPr txBox="1">
            <a:spLocks noChangeArrowheads="1"/>
          </p:cNvSpPr>
          <p:nvPr/>
        </p:nvSpPr>
        <p:spPr bwMode="auto">
          <a:xfrm>
            <a:off x="2695680" y="5442332"/>
            <a:ext cx="646560" cy="263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019" rIns="81639" bIns="40820"/>
          <a:lstStyle/>
          <a:p>
            <a:pPr>
              <a:defRPr/>
            </a:pPr>
            <a:r>
              <a:rPr lang="en-US" sz="1300">
                <a:solidFill>
                  <a:srgbClr val="000080"/>
                </a:solidFill>
                <a:cs typeface="DejaVu LGC Sans" charset="0"/>
              </a:rPr>
              <a:t>triplets</a:t>
            </a:r>
          </a:p>
        </p:txBody>
      </p:sp>
      <p:sp>
        <p:nvSpPr>
          <p:cNvPr id="4211" name="Text Box 115"/>
          <p:cNvSpPr txBox="1">
            <a:spLocks noChangeArrowheads="1"/>
          </p:cNvSpPr>
          <p:nvPr/>
        </p:nvSpPr>
        <p:spPr bwMode="auto">
          <a:xfrm>
            <a:off x="4043520" y="4147636"/>
            <a:ext cx="311040" cy="262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019" rIns="81639" bIns="40820"/>
          <a:lstStyle/>
          <a:p>
            <a:pPr>
              <a:defRPr/>
            </a:pPr>
            <a:r>
              <a:rPr lang="en-US" sz="1300">
                <a:solidFill>
                  <a:srgbClr val="EB613D"/>
                </a:solidFill>
                <a:cs typeface="DejaVu LGC Sans" charset="0"/>
              </a:rPr>
              <a:t>IP</a:t>
            </a:r>
          </a:p>
        </p:txBody>
      </p:sp>
      <p:sp>
        <p:nvSpPr>
          <p:cNvPr id="4212" name="Line 116"/>
          <p:cNvSpPr>
            <a:spLocks noChangeShapeType="1"/>
          </p:cNvSpPr>
          <p:nvPr/>
        </p:nvSpPr>
        <p:spPr bwMode="auto">
          <a:xfrm flipV="1">
            <a:off x="3317760" y="5183105"/>
            <a:ext cx="622080" cy="417644"/>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US">
              <a:cs typeface="DejaVu LGC Sans" charset="0"/>
            </a:endParaRPr>
          </a:p>
        </p:txBody>
      </p:sp>
      <p:sp>
        <p:nvSpPr>
          <p:cNvPr id="4213" name="Line 117"/>
          <p:cNvSpPr>
            <a:spLocks noChangeShapeType="1"/>
          </p:cNvSpPr>
          <p:nvPr/>
        </p:nvSpPr>
        <p:spPr bwMode="auto">
          <a:xfrm>
            <a:off x="3317760" y="5599308"/>
            <a:ext cx="1036800" cy="207382"/>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a:defRPr/>
            </a:pPr>
            <a:endParaRPr lang="en-US">
              <a:cs typeface="DejaVu LGC Sans" charset="0"/>
            </a:endParaRPr>
          </a:p>
        </p:txBody>
      </p:sp>
    </p:spTree>
    <p:extLst>
      <p:ext uri="{BB962C8B-B14F-4D97-AF65-F5344CB8AC3E}">
        <p14:creationId xmlns:p14="http://schemas.microsoft.com/office/powerpoint/2010/main" val="42103921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PAC Recommendations for Runs 13 &amp; 14</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4" y="1187757"/>
            <a:ext cx="9061472" cy="56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0525" y="596900"/>
            <a:ext cx="8220075" cy="646331"/>
          </a:xfrm>
          <a:prstGeom prst="rect">
            <a:avLst/>
          </a:prstGeom>
          <a:noFill/>
        </p:spPr>
        <p:txBody>
          <a:bodyPr wrap="square" rtlCol="0">
            <a:spAutoFit/>
          </a:bodyPr>
          <a:lstStyle/>
          <a:p>
            <a:r>
              <a:rPr lang="en-US" sz="1800" b="1" dirty="0" smtClean="0">
                <a:solidFill>
                  <a:srgbClr val="FF0000"/>
                </a:solidFill>
              </a:rPr>
              <a:t>Asked PAC for advice, priorities for 20-cryoweek Runs 13 &amp; 14, in light of anticipated upgrade schedules and NP performance milestones:</a:t>
            </a:r>
            <a:endParaRPr lang="en-US" sz="1800" b="1" dirty="0">
              <a:solidFill>
                <a:srgbClr val="FF0000"/>
              </a:solidFill>
            </a:endParaRPr>
          </a:p>
        </p:txBody>
      </p:sp>
      <p:sp>
        <p:nvSpPr>
          <p:cNvPr id="7" name="Rectangle 6"/>
          <p:cNvSpPr/>
          <p:nvPr/>
        </p:nvSpPr>
        <p:spPr bwMode="auto">
          <a:xfrm>
            <a:off x="533400" y="1778000"/>
            <a:ext cx="7848600" cy="7112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533400" y="5308600"/>
            <a:ext cx="7848600" cy="533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62640" y="4572000"/>
            <a:ext cx="5906184" cy="338554"/>
          </a:xfrm>
          <a:prstGeom prst="rect">
            <a:avLst/>
          </a:prstGeom>
          <a:noFill/>
        </p:spPr>
        <p:txBody>
          <a:bodyPr wrap="none" rtlCol="0">
            <a:spAutoFit/>
          </a:bodyPr>
          <a:lstStyle/>
          <a:p>
            <a:pPr algn="l"/>
            <a:r>
              <a:rPr lang="en-US" sz="1600" dirty="0" smtClean="0"/>
              <a:t>5. Also: discussion in STAR of 2 weeks Pb-Pb instead of Au-Au</a:t>
            </a:r>
          </a:p>
        </p:txBody>
      </p:sp>
      <p:cxnSp>
        <p:nvCxnSpPr>
          <p:cNvPr id="13" name="Straight Connector 12"/>
          <p:cNvCxnSpPr/>
          <p:nvPr/>
        </p:nvCxnSpPr>
        <p:spPr bwMode="auto">
          <a:xfrm>
            <a:off x="4495800" y="3100460"/>
            <a:ext cx="3276600" cy="0"/>
          </a:xfrm>
          <a:prstGeom prst="line">
            <a:avLst/>
          </a:prstGeom>
          <a:noFill/>
          <a:ln w="31750" cap="flat" cmpd="sng" algn="ctr">
            <a:solidFill>
              <a:srgbClr val="FF0000"/>
            </a:solidFill>
            <a:prstDash val="solid"/>
            <a:round/>
            <a:headEnd type="none" w="med" len="med"/>
            <a:tailEnd type="none"/>
          </a:ln>
          <a:effectLst/>
        </p:spPr>
      </p:cxnSp>
      <p:cxnSp>
        <p:nvCxnSpPr>
          <p:cNvPr id="15" name="Straight Connector 14"/>
          <p:cNvCxnSpPr/>
          <p:nvPr/>
        </p:nvCxnSpPr>
        <p:spPr bwMode="auto">
          <a:xfrm flipV="1">
            <a:off x="5638800" y="3347392"/>
            <a:ext cx="2527446" cy="5408"/>
          </a:xfrm>
          <a:prstGeom prst="line">
            <a:avLst/>
          </a:prstGeom>
          <a:noFill/>
          <a:ln w="31750" cap="flat" cmpd="sng" algn="ctr">
            <a:solidFill>
              <a:srgbClr val="FF0000"/>
            </a:solidFill>
            <a:prstDash val="solid"/>
            <a:round/>
            <a:headEnd type="none" w="med" len="med"/>
            <a:tailEnd type="none"/>
          </a:ln>
          <a:effectLst/>
        </p:spPr>
      </p:cxnSp>
      <p:cxnSp>
        <p:nvCxnSpPr>
          <p:cNvPr id="19" name="Straight Connector 18"/>
          <p:cNvCxnSpPr/>
          <p:nvPr/>
        </p:nvCxnSpPr>
        <p:spPr bwMode="auto">
          <a:xfrm>
            <a:off x="990600" y="3962400"/>
            <a:ext cx="1981200" cy="0"/>
          </a:xfrm>
          <a:prstGeom prst="line">
            <a:avLst/>
          </a:prstGeom>
          <a:noFill/>
          <a:ln w="31750" cap="flat" cmpd="sng" algn="ctr">
            <a:solidFill>
              <a:srgbClr val="FF0000"/>
            </a:solidFill>
            <a:prstDash val="solid"/>
            <a:round/>
            <a:headEnd type="none" w="med" len="med"/>
            <a:tailEnd type="none"/>
          </a:ln>
          <a:effectLst/>
        </p:spPr>
      </p:cxnSp>
      <p:cxnSp>
        <p:nvCxnSpPr>
          <p:cNvPr id="21" name="Straight Connector 20"/>
          <p:cNvCxnSpPr/>
          <p:nvPr/>
        </p:nvCxnSpPr>
        <p:spPr bwMode="auto">
          <a:xfrm>
            <a:off x="3733800" y="4267200"/>
            <a:ext cx="914400" cy="0"/>
          </a:xfrm>
          <a:prstGeom prst="line">
            <a:avLst/>
          </a:prstGeom>
          <a:noFill/>
          <a:ln w="31750" cap="flat" cmpd="sng" algn="ctr">
            <a:solidFill>
              <a:srgbClr val="FF0000"/>
            </a:solidFill>
            <a:prstDash val="solid"/>
            <a:round/>
            <a:headEnd type="none" w="med" len="med"/>
            <a:tailEnd type="none"/>
          </a:ln>
          <a:effectLst/>
        </p:spPr>
      </p:cxnSp>
      <p:cxnSp>
        <p:nvCxnSpPr>
          <p:cNvPr id="23" name="Straight Connector 22"/>
          <p:cNvCxnSpPr/>
          <p:nvPr/>
        </p:nvCxnSpPr>
        <p:spPr bwMode="auto">
          <a:xfrm>
            <a:off x="990600" y="4572000"/>
            <a:ext cx="533400" cy="0"/>
          </a:xfrm>
          <a:prstGeom prst="line">
            <a:avLst/>
          </a:prstGeom>
          <a:noFill/>
          <a:ln w="31750" cap="flat" cmpd="sng" algn="ctr">
            <a:solidFill>
              <a:srgbClr val="FF0000"/>
            </a:solidFill>
            <a:prstDash val="solid"/>
            <a:round/>
            <a:headEnd type="none" w="med" len="med"/>
            <a:tailEnd type="none"/>
          </a:ln>
          <a:effectLst/>
        </p:spPr>
      </p:cxnSp>
    </p:spTree>
    <p:extLst>
      <p:ext uri="{BB962C8B-B14F-4D97-AF65-F5344CB8AC3E}">
        <p14:creationId xmlns:p14="http://schemas.microsoft.com/office/powerpoint/2010/main" val="13970534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RHIC Run </a:t>
            </a:r>
            <a:r>
              <a:rPr lang="en-US" sz="1800" b="0" dirty="0" smtClean="0"/>
              <a:t>(23.6 weeks of cryo ops)</a:t>
            </a:r>
            <a:r>
              <a:rPr lang="en-US" dirty="0" smtClean="0"/>
              <a:t> – most varied to date</a:t>
            </a:r>
            <a:endParaRPr lang="en-US" dirty="0"/>
          </a:p>
        </p:txBody>
      </p:sp>
      <p:sp>
        <p:nvSpPr>
          <p:cNvPr id="3" name="Content Placeholder 2"/>
          <p:cNvSpPr>
            <a:spLocks noGrp="1"/>
          </p:cNvSpPr>
          <p:nvPr>
            <p:ph idx="1"/>
          </p:nvPr>
        </p:nvSpPr>
        <p:spPr>
          <a:xfrm>
            <a:off x="228600" y="685800"/>
            <a:ext cx="6019800" cy="2362200"/>
          </a:xfrm>
        </p:spPr>
        <p:txBody>
          <a:bodyPr/>
          <a:lstStyle/>
          <a:p>
            <a:pPr marL="0" indent="0">
              <a:spcBef>
                <a:spcPts val="200"/>
              </a:spcBef>
            </a:pPr>
            <a:r>
              <a:rPr lang="en-US" b="1" dirty="0" smtClean="0">
                <a:solidFill>
                  <a:schemeClr val="accent2"/>
                </a:solidFill>
              </a:rPr>
              <a:t>100 GeV polarized protons</a:t>
            </a:r>
          </a:p>
          <a:p>
            <a:pPr marL="0" indent="0">
              <a:spcBef>
                <a:spcPts val="200"/>
              </a:spcBef>
            </a:pPr>
            <a:r>
              <a:rPr lang="en-US" dirty="0"/>
              <a:t> </a:t>
            </a:r>
            <a:r>
              <a:rPr lang="en-US" dirty="0" smtClean="0"/>
              <a:t> new records for </a:t>
            </a:r>
            <a:r>
              <a:rPr lang="en-US" i="1" dirty="0" smtClean="0"/>
              <a:t>L</a:t>
            </a:r>
            <a:r>
              <a:rPr lang="en-US" baseline="-25000" dirty="0" smtClean="0"/>
              <a:t>peak </a:t>
            </a:r>
            <a:r>
              <a:rPr lang="en-US" sz="1600" dirty="0" smtClean="0">
                <a:solidFill>
                  <a:srgbClr val="FF0000"/>
                </a:solidFill>
              </a:rPr>
              <a:t>(1)</a:t>
            </a:r>
            <a:r>
              <a:rPr lang="en-US" dirty="0" smtClean="0"/>
              <a:t>, </a:t>
            </a:r>
            <a:r>
              <a:rPr lang="en-US" i="1" dirty="0" smtClean="0"/>
              <a:t>L</a:t>
            </a:r>
            <a:r>
              <a:rPr lang="en-US" baseline="-25000" dirty="0"/>
              <a:t>avg </a:t>
            </a:r>
            <a:r>
              <a:rPr lang="en-US" sz="1600" dirty="0" smtClean="0">
                <a:solidFill>
                  <a:srgbClr val="FF0000"/>
                </a:solidFill>
              </a:rPr>
              <a:t>(2)</a:t>
            </a:r>
            <a:r>
              <a:rPr lang="en-US" dirty="0"/>
              <a:t>, </a:t>
            </a:r>
            <a:r>
              <a:rPr lang="en-US" i="1" dirty="0" smtClean="0"/>
              <a:t>P </a:t>
            </a:r>
            <a:r>
              <a:rPr lang="en-US" sz="1600" dirty="0" smtClean="0">
                <a:solidFill>
                  <a:srgbClr val="FF0000"/>
                </a:solidFill>
              </a:rPr>
              <a:t>(3)</a:t>
            </a:r>
            <a:endParaRPr lang="en-US" sz="1050" i="1" dirty="0">
              <a:solidFill>
                <a:srgbClr val="FF0000"/>
              </a:solidFill>
            </a:endParaRPr>
          </a:p>
          <a:p>
            <a:pPr marL="0" indent="0">
              <a:spcBef>
                <a:spcPts val="200"/>
              </a:spcBef>
            </a:pPr>
            <a:endParaRPr lang="en-US" sz="1050" dirty="0" smtClean="0"/>
          </a:p>
          <a:p>
            <a:pPr marL="0" indent="0">
              <a:spcBef>
                <a:spcPts val="200"/>
              </a:spcBef>
            </a:pPr>
            <a:r>
              <a:rPr lang="en-US" b="1" dirty="0" smtClean="0">
                <a:solidFill>
                  <a:srgbClr val="0000FF"/>
                </a:solidFill>
              </a:rPr>
              <a:t>255 GeV polarized protons</a:t>
            </a:r>
          </a:p>
          <a:p>
            <a:pPr marL="0" indent="0">
              <a:spcBef>
                <a:spcPts val="200"/>
              </a:spcBef>
            </a:pPr>
            <a:r>
              <a:rPr lang="en-US" dirty="0"/>
              <a:t> </a:t>
            </a:r>
            <a:r>
              <a:rPr lang="en-US" dirty="0" smtClean="0"/>
              <a:t> </a:t>
            </a:r>
            <a:r>
              <a:rPr lang="en-US" dirty="0" smtClean="0">
                <a:solidFill>
                  <a:srgbClr val="000000"/>
                </a:solidFill>
              </a:rPr>
              <a:t>highest </a:t>
            </a:r>
            <a:r>
              <a:rPr lang="en-US" dirty="0">
                <a:solidFill>
                  <a:srgbClr val="000000"/>
                </a:solidFill>
              </a:rPr>
              <a:t>energy polarized proton beam </a:t>
            </a:r>
            <a:r>
              <a:rPr lang="en-US" sz="1600" dirty="0" smtClean="0">
                <a:solidFill>
                  <a:srgbClr val="FF0000"/>
                </a:solidFill>
              </a:rPr>
              <a:t>(4)</a:t>
            </a:r>
            <a:endParaRPr lang="en-US" dirty="0">
              <a:solidFill>
                <a:srgbClr val="FF0000"/>
              </a:solidFill>
            </a:endParaRPr>
          </a:p>
          <a:p>
            <a:pPr marL="0" indent="0">
              <a:spcBef>
                <a:spcPts val="200"/>
              </a:spcBef>
            </a:pPr>
            <a:r>
              <a:rPr lang="en-US" dirty="0">
                <a:solidFill>
                  <a:srgbClr val="000000"/>
                </a:solidFill>
              </a:rPr>
              <a:t> </a:t>
            </a:r>
            <a:r>
              <a:rPr lang="en-US" dirty="0" smtClean="0">
                <a:solidFill>
                  <a:srgbClr val="000000"/>
                </a:solidFill>
              </a:rPr>
              <a:t> new </a:t>
            </a:r>
            <a:r>
              <a:rPr lang="en-US" dirty="0">
                <a:solidFill>
                  <a:srgbClr val="000000"/>
                </a:solidFill>
              </a:rPr>
              <a:t>records for </a:t>
            </a:r>
            <a:r>
              <a:rPr lang="en-US" i="1" dirty="0" smtClean="0">
                <a:solidFill>
                  <a:srgbClr val="000000"/>
                </a:solidFill>
              </a:rPr>
              <a:t>L</a:t>
            </a:r>
            <a:r>
              <a:rPr lang="en-US" baseline="-25000" dirty="0" smtClean="0">
                <a:solidFill>
                  <a:srgbClr val="000000"/>
                </a:solidFill>
              </a:rPr>
              <a:t>peak </a:t>
            </a:r>
            <a:r>
              <a:rPr lang="en-US" sz="1600" dirty="0">
                <a:solidFill>
                  <a:srgbClr val="FF0000"/>
                </a:solidFill>
              </a:rPr>
              <a:t>(5)</a:t>
            </a:r>
            <a:r>
              <a:rPr lang="en-US" dirty="0">
                <a:solidFill>
                  <a:srgbClr val="000000"/>
                </a:solidFill>
              </a:rPr>
              <a:t>, </a:t>
            </a:r>
            <a:r>
              <a:rPr lang="en-US" i="1" dirty="0" smtClean="0">
                <a:solidFill>
                  <a:srgbClr val="000000"/>
                </a:solidFill>
              </a:rPr>
              <a:t>L</a:t>
            </a:r>
            <a:r>
              <a:rPr lang="en-US" baseline="-25000" dirty="0" smtClean="0">
                <a:solidFill>
                  <a:srgbClr val="000000"/>
                </a:solidFill>
              </a:rPr>
              <a:t>avg </a:t>
            </a:r>
            <a:r>
              <a:rPr lang="en-US" sz="1600" dirty="0" smtClean="0">
                <a:solidFill>
                  <a:srgbClr val="FF0000"/>
                </a:solidFill>
              </a:rPr>
              <a:t>(6)</a:t>
            </a:r>
            <a:r>
              <a:rPr lang="en-US" dirty="0">
                <a:solidFill>
                  <a:srgbClr val="000000"/>
                </a:solidFill>
              </a:rPr>
              <a:t>, </a:t>
            </a:r>
            <a:r>
              <a:rPr lang="en-US" i="1" dirty="0" smtClean="0">
                <a:solidFill>
                  <a:srgbClr val="000000"/>
                </a:solidFill>
              </a:rPr>
              <a:t>P </a:t>
            </a:r>
            <a:r>
              <a:rPr lang="en-US" sz="1600" dirty="0" smtClean="0">
                <a:solidFill>
                  <a:srgbClr val="FF0000"/>
                </a:solidFill>
              </a:rPr>
              <a:t>(7)</a:t>
            </a:r>
            <a:r>
              <a:rPr lang="en-US" dirty="0" smtClean="0">
                <a:solidFill>
                  <a:srgbClr val="000000"/>
                </a:solidFill>
              </a:rPr>
              <a:t/>
            </a:r>
            <a:br>
              <a:rPr lang="en-US" dirty="0" smtClean="0">
                <a:solidFill>
                  <a:srgbClr val="000000"/>
                </a:solidFill>
              </a:rPr>
            </a:br>
            <a:r>
              <a:rPr lang="en-US" dirty="0" smtClean="0"/>
              <a:t>	</a:t>
            </a:r>
          </a:p>
        </p:txBody>
      </p:sp>
      <p:sp>
        <p:nvSpPr>
          <p:cNvPr id="4" name="Date Placeholder 3"/>
          <p:cNvSpPr>
            <a:spLocks noGrp="1"/>
          </p:cNvSpPr>
          <p:nvPr>
            <p:ph type="dt" sz="half" idx="10"/>
          </p:nvPr>
        </p:nvSpPr>
        <p:spPr/>
        <p:txBody>
          <a:bodyPr/>
          <a:lstStyle/>
          <a:p>
            <a:pPr>
              <a:defRPr/>
            </a:pPr>
            <a:r>
              <a:rPr lang="en-US" smtClean="0">
                <a:solidFill>
                  <a:srgbClr val="000000"/>
                </a:solidFill>
              </a:rPr>
              <a:t>Wolfram Fischer</a:t>
            </a:r>
            <a:endParaRPr lang="en-US" dirty="0">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solidFill>
                  <a:srgbClr val="000000"/>
                </a:solidFill>
              </a:rPr>
              <a:pPr>
                <a:defRPr/>
              </a:pPr>
              <a:t>4</a:t>
            </a:fld>
            <a:r>
              <a:rPr lang="en-US" smtClean="0">
                <a:solidFill>
                  <a:srgbClr val="000000"/>
                </a:solidFill>
              </a:rPr>
              <a:t> </a:t>
            </a:r>
            <a:endParaRPr lang="en-US" sz="800" smtClean="0">
              <a:solidFill>
                <a:srgbClr val="000000"/>
              </a:solidFill>
              <a:latin typeface="Times New Roman" pitchFamily="18" charset="0"/>
            </a:endParaRPr>
          </a:p>
          <a:p>
            <a:pPr>
              <a:defRPr/>
            </a:pPr>
            <a:endParaRPr lang="en-US" dirty="0">
              <a:solidFill>
                <a:srgbClr val="000000"/>
              </a:solidFill>
            </a:endParaRPr>
          </a:p>
        </p:txBody>
      </p:sp>
      <p:pic>
        <p:nvPicPr>
          <p:cNvPr id="7" name="Picture 6" descr="noyau-duraniu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5" y="3385709"/>
            <a:ext cx="2952915" cy="2634091"/>
          </a:xfrm>
          <a:prstGeom prst="rect">
            <a:avLst/>
          </a:prstGeom>
        </p:spPr>
      </p:pic>
      <p:pic>
        <p:nvPicPr>
          <p:cNvPr id="6" name="Picture 5" descr="proton-with-gluouns-3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278" y="762000"/>
            <a:ext cx="3090122" cy="2255789"/>
          </a:xfrm>
          <a:prstGeom prst="rect">
            <a:avLst/>
          </a:prstGeom>
        </p:spPr>
      </p:pic>
      <p:sp>
        <p:nvSpPr>
          <p:cNvPr id="8" name="Content Placeholder 2"/>
          <p:cNvSpPr txBox="1">
            <a:spLocks/>
          </p:cNvSpPr>
          <p:nvPr/>
        </p:nvSpPr>
        <p:spPr bwMode="auto">
          <a:xfrm>
            <a:off x="2590800" y="2819400"/>
            <a:ext cx="6477000" cy="3886200"/>
          </a:xfrm>
          <a:prstGeom prst="rect">
            <a:avLst/>
          </a:prstGeom>
          <a:solidFill>
            <a:schemeClr val="bg1"/>
          </a:solidFill>
          <a:ln w="12700">
            <a:noFill/>
            <a:miter lim="800000"/>
            <a:headEnd/>
            <a:tailEnd/>
          </a:ln>
        </p:spPr>
        <p:txBody>
          <a:bodyPr vert="horz" wrap="square" lIns="90488" tIns="44450" rIns="90488" bIns="44450" numCol="1" anchor="t" anchorCtr="0" compatLnSpc="1">
            <a:prstTxWarp prst="textNoShape">
              <a:avLst/>
            </a:prstTxWarp>
          </a:bodyPr>
          <a:lst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a:lstStyle>
          <a:p>
            <a:pPr marL="0" indent="0">
              <a:spcBef>
                <a:spcPts val="200"/>
              </a:spcBef>
            </a:pPr>
            <a:r>
              <a:rPr lang="en-US" b="1" dirty="0" smtClean="0">
                <a:solidFill>
                  <a:srgbClr val="0000FF"/>
                </a:solidFill>
                <a:latin typeface="Arial"/>
              </a:rPr>
              <a:t>96.4 GeV/nucleon uranium-uranium</a:t>
            </a:r>
          </a:p>
          <a:p>
            <a:pPr marL="0" indent="0">
              <a:spcBef>
                <a:spcPts val="200"/>
              </a:spcBef>
            </a:pPr>
            <a:r>
              <a:rPr lang="en-US" dirty="0">
                <a:solidFill>
                  <a:srgbClr val="000000"/>
                </a:solidFill>
                <a:latin typeface="Arial"/>
              </a:rPr>
              <a:t> </a:t>
            </a:r>
            <a:r>
              <a:rPr lang="en-US" dirty="0" smtClean="0">
                <a:solidFill>
                  <a:srgbClr val="000000"/>
                </a:solidFill>
                <a:latin typeface="Arial"/>
              </a:rPr>
              <a:t> heaviest element in </a:t>
            </a:r>
            <a:r>
              <a:rPr lang="en-US" dirty="0">
                <a:solidFill>
                  <a:srgbClr val="000000"/>
                </a:solidFill>
                <a:latin typeface="Arial"/>
              </a:rPr>
              <a:t>collider </a:t>
            </a:r>
            <a:r>
              <a:rPr lang="en-US" sz="1600" dirty="0" smtClean="0">
                <a:solidFill>
                  <a:srgbClr val="FF0000"/>
                </a:solidFill>
                <a:latin typeface="Arial"/>
              </a:rPr>
              <a:t>(8)</a:t>
            </a:r>
            <a:r>
              <a:rPr lang="en-US" dirty="0">
                <a:solidFill>
                  <a:srgbClr val="000000"/>
                </a:solidFill>
                <a:latin typeface="Arial"/>
              </a:rPr>
              <a:t>, </a:t>
            </a:r>
            <a:r>
              <a:rPr lang="en-US" dirty="0" smtClean="0">
                <a:solidFill>
                  <a:srgbClr val="000000"/>
                </a:solidFill>
                <a:latin typeface="Arial"/>
              </a:rPr>
              <a:t>shape</a:t>
            </a:r>
            <a:br>
              <a:rPr lang="en-US" dirty="0" smtClean="0">
                <a:solidFill>
                  <a:srgbClr val="000000"/>
                </a:solidFill>
                <a:latin typeface="Arial"/>
              </a:rPr>
            </a:br>
            <a:r>
              <a:rPr lang="en-US" dirty="0" smtClean="0">
                <a:solidFill>
                  <a:srgbClr val="000000"/>
                </a:solidFill>
                <a:latin typeface="Arial"/>
              </a:rPr>
              <a:t>  </a:t>
            </a:r>
            <a:r>
              <a:rPr lang="en-US" dirty="0">
                <a:solidFill>
                  <a:srgbClr val="000000"/>
                </a:solidFill>
                <a:latin typeface="Arial"/>
              </a:rPr>
              <a:t>stochastic cooling: </a:t>
            </a:r>
            <a:r>
              <a:rPr lang="en-US" i="1" dirty="0" err="1" smtClean="0">
                <a:solidFill>
                  <a:srgbClr val="000000"/>
                </a:solidFill>
                <a:latin typeface="Arial"/>
              </a:rPr>
              <a:t>L</a:t>
            </a:r>
            <a:r>
              <a:rPr lang="en-US" i="1" baseline="-25000" dirty="0" err="1" smtClean="0">
                <a:solidFill>
                  <a:srgbClr val="000000"/>
                </a:solidFill>
                <a:latin typeface="Arial"/>
              </a:rPr>
              <a:t>max</a:t>
            </a:r>
            <a:r>
              <a:rPr lang="en-US" dirty="0" smtClean="0">
                <a:solidFill>
                  <a:srgbClr val="000000"/>
                </a:solidFill>
                <a:latin typeface="Arial"/>
              </a:rPr>
              <a:t> &gt; </a:t>
            </a:r>
            <a:r>
              <a:rPr lang="en-US" i="1" dirty="0" smtClean="0">
                <a:solidFill>
                  <a:srgbClr val="000000"/>
                </a:solidFill>
                <a:latin typeface="Arial"/>
              </a:rPr>
              <a:t>L</a:t>
            </a:r>
            <a:r>
              <a:rPr lang="en-US" baseline="-25000" dirty="0" smtClean="0">
                <a:solidFill>
                  <a:srgbClr val="000000"/>
                </a:solidFill>
                <a:latin typeface="Arial"/>
              </a:rPr>
              <a:t>0</a:t>
            </a:r>
            <a:r>
              <a:rPr lang="en-US" dirty="0" smtClean="0">
                <a:solidFill>
                  <a:srgbClr val="000000"/>
                </a:solidFill>
                <a:latin typeface="Arial"/>
              </a:rPr>
              <a:t>  </a:t>
            </a:r>
            <a:r>
              <a:rPr lang="en-US" sz="1600" dirty="0" smtClean="0">
                <a:solidFill>
                  <a:srgbClr val="FF0000"/>
                </a:solidFill>
                <a:latin typeface="Arial"/>
              </a:rPr>
              <a:t>1</a:t>
            </a:r>
            <a:r>
              <a:rPr lang="en-US" sz="1600" baseline="30000" dirty="0" smtClean="0">
                <a:solidFill>
                  <a:srgbClr val="FF0000"/>
                </a:solidFill>
                <a:latin typeface="Arial"/>
              </a:rPr>
              <a:t>st</a:t>
            </a:r>
            <a:r>
              <a:rPr lang="en-US" sz="1600" dirty="0" smtClean="0">
                <a:solidFill>
                  <a:srgbClr val="FF0000"/>
                </a:solidFill>
                <a:latin typeface="Arial"/>
              </a:rPr>
              <a:t> time in hadron collider</a:t>
            </a:r>
            <a:r>
              <a:rPr lang="en-US" sz="1600" dirty="0">
                <a:solidFill>
                  <a:srgbClr val="FF0000"/>
                </a:solidFill>
                <a:latin typeface="Arial"/>
              </a:rPr>
              <a:t>! </a:t>
            </a:r>
            <a:r>
              <a:rPr lang="en-US" sz="1600" dirty="0" smtClean="0">
                <a:solidFill>
                  <a:srgbClr val="FF0000"/>
                </a:solidFill>
                <a:latin typeface="Arial"/>
              </a:rPr>
              <a:t>(9)</a:t>
            </a:r>
          </a:p>
          <a:p>
            <a:pPr marL="0" indent="0">
              <a:spcBef>
                <a:spcPts val="200"/>
              </a:spcBef>
            </a:pPr>
            <a:r>
              <a:rPr lang="en-US" dirty="0">
                <a:solidFill>
                  <a:srgbClr val="FF0000"/>
                </a:solidFill>
                <a:latin typeface="Arial"/>
              </a:rPr>
              <a:t> </a:t>
            </a:r>
            <a:r>
              <a:rPr lang="en-US" dirty="0" smtClean="0">
                <a:solidFill>
                  <a:srgbClr val="FF0000"/>
                </a:solidFill>
                <a:latin typeface="Arial"/>
              </a:rPr>
              <a:t> </a:t>
            </a:r>
            <a:r>
              <a:rPr lang="en-US" dirty="0" smtClean="0">
                <a:solidFill>
                  <a:srgbClr val="000000"/>
                </a:solidFill>
                <a:latin typeface="Arial"/>
              </a:rPr>
              <a:t>all ions lost through burn-off  </a:t>
            </a:r>
            <a:r>
              <a:rPr lang="en-US" sz="1600" dirty="0">
                <a:solidFill>
                  <a:srgbClr val="FF0000"/>
                </a:solidFill>
                <a:latin typeface="Arial"/>
              </a:rPr>
              <a:t>1</a:t>
            </a:r>
            <a:r>
              <a:rPr lang="en-US" sz="1600" baseline="30000" dirty="0">
                <a:solidFill>
                  <a:srgbClr val="FF0000"/>
                </a:solidFill>
                <a:latin typeface="Arial"/>
              </a:rPr>
              <a:t>st</a:t>
            </a:r>
            <a:r>
              <a:rPr lang="en-US" sz="1600" dirty="0">
                <a:solidFill>
                  <a:srgbClr val="FF0000"/>
                </a:solidFill>
                <a:latin typeface="Arial"/>
              </a:rPr>
              <a:t> time in hadron collider! </a:t>
            </a:r>
            <a:r>
              <a:rPr lang="en-US" sz="1600" dirty="0" smtClean="0">
                <a:solidFill>
                  <a:srgbClr val="FF0000"/>
                </a:solidFill>
                <a:latin typeface="Arial"/>
              </a:rPr>
              <a:t>(10)</a:t>
            </a:r>
            <a:endParaRPr lang="en-US" sz="900" dirty="0">
              <a:solidFill>
                <a:srgbClr val="FF0000"/>
              </a:solidFill>
              <a:latin typeface="Arial"/>
            </a:endParaRPr>
          </a:p>
          <a:p>
            <a:pPr marL="0" indent="0">
              <a:spcBef>
                <a:spcPts val="200"/>
              </a:spcBef>
            </a:pPr>
            <a:endParaRPr lang="en-US" sz="1050" dirty="0" smtClean="0">
              <a:solidFill>
                <a:srgbClr val="000000"/>
              </a:solidFill>
              <a:latin typeface="Arial"/>
            </a:endParaRPr>
          </a:p>
          <a:p>
            <a:pPr marL="0" indent="0">
              <a:spcBef>
                <a:spcPts val="200"/>
              </a:spcBef>
            </a:pPr>
            <a:r>
              <a:rPr lang="en-US" b="1" dirty="0" smtClean="0">
                <a:solidFill>
                  <a:srgbClr val="0000FF"/>
                </a:solidFill>
                <a:latin typeface="Arial"/>
              </a:rPr>
              <a:t>100 GeV/nucleon copper-gold</a:t>
            </a:r>
            <a:r>
              <a:rPr lang="en-US" dirty="0" smtClean="0">
                <a:solidFill>
                  <a:srgbClr val="000000"/>
                </a:solidFill>
                <a:latin typeface="Arial"/>
              </a:rPr>
              <a:t> </a:t>
            </a:r>
          </a:p>
          <a:p>
            <a:pPr marL="0" indent="0">
              <a:spcBef>
                <a:spcPts val="200"/>
              </a:spcBef>
            </a:pPr>
            <a:r>
              <a:rPr lang="en-US" dirty="0" smtClean="0">
                <a:solidFill>
                  <a:srgbClr val="000000"/>
                </a:solidFill>
                <a:latin typeface="Arial"/>
              </a:rPr>
              <a:t>  new </a:t>
            </a:r>
            <a:r>
              <a:rPr lang="en-US" dirty="0" smtClean="0">
                <a:solidFill>
                  <a:srgbClr val="000000"/>
                </a:solidFill>
                <a:latin typeface="Arial"/>
              </a:rPr>
              <a:t>species combination in collider </a:t>
            </a:r>
            <a:r>
              <a:rPr lang="en-US" sz="1600" dirty="0">
                <a:solidFill>
                  <a:srgbClr val="FF0000"/>
                </a:solidFill>
                <a:latin typeface="Arial"/>
              </a:rPr>
              <a:t>(</a:t>
            </a:r>
            <a:r>
              <a:rPr lang="en-US" sz="1600" dirty="0" smtClean="0">
                <a:solidFill>
                  <a:srgbClr val="FF0000"/>
                </a:solidFill>
                <a:latin typeface="Arial"/>
              </a:rPr>
              <a:t>11</a:t>
            </a:r>
            <a:r>
              <a:rPr lang="en-US" sz="1600" dirty="0" smtClean="0">
                <a:solidFill>
                  <a:srgbClr val="FF0000"/>
                </a:solidFill>
                <a:latin typeface="Arial"/>
              </a:rPr>
              <a:t>)</a:t>
            </a:r>
            <a:br>
              <a:rPr lang="en-US" sz="1600" dirty="0" smtClean="0">
                <a:solidFill>
                  <a:srgbClr val="FF0000"/>
                </a:solidFill>
                <a:latin typeface="Arial"/>
              </a:rPr>
            </a:br>
            <a:r>
              <a:rPr lang="en-US" sz="1600" dirty="0" smtClean="0">
                <a:solidFill>
                  <a:srgbClr val="FF0000"/>
                </a:solidFill>
                <a:latin typeface="Arial"/>
              </a:rPr>
              <a:t>  </a:t>
            </a:r>
            <a:r>
              <a:rPr lang="en-US" dirty="0" smtClean="0">
                <a:solidFill>
                  <a:srgbClr val="000000"/>
                </a:solidFill>
              </a:rPr>
              <a:t>highest ion charge/bunch (+8.5% rel. to Run-11)  </a:t>
            </a:r>
            <a:r>
              <a:rPr lang="en-US" sz="1400" dirty="0">
                <a:solidFill>
                  <a:srgbClr val="FF0000"/>
                </a:solidFill>
              </a:rPr>
              <a:t>(</a:t>
            </a:r>
            <a:r>
              <a:rPr lang="en-US" sz="1400" dirty="0" smtClean="0">
                <a:solidFill>
                  <a:srgbClr val="FF0000"/>
                </a:solidFill>
              </a:rPr>
              <a:t>12)</a:t>
            </a:r>
            <a:endParaRPr lang="en-US" sz="1400" dirty="0">
              <a:solidFill>
                <a:srgbClr val="FF0000"/>
              </a:solidFill>
            </a:endParaRPr>
          </a:p>
          <a:p>
            <a:pPr marL="0" indent="0">
              <a:spcBef>
                <a:spcPts val="200"/>
              </a:spcBef>
            </a:pPr>
            <a:endParaRPr lang="en-US" sz="1800" b="1" dirty="0" smtClean="0">
              <a:solidFill>
                <a:srgbClr val="0000FF"/>
              </a:solidFill>
              <a:latin typeface="Arial"/>
            </a:endParaRPr>
          </a:p>
          <a:p>
            <a:pPr marL="0" indent="0">
              <a:spcBef>
                <a:spcPts val="200"/>
              </a:spcBef>
            </a:pPr>
            <a:r>
              <a:rPr lang="en-US" sz="1800" b="1" dirty="0" smtClean="0">
                <a:solidFill>
                  <a:srgbClr val="0000FF"/>
                </a:solidFill>
                <a:latin typeface="Arial"/>
              </a:rPr>
              <a:t>2.5 </a:t>
            </a:r>
            <a:r>
              <a:rPr lang="en-US" sz="1800" b="1" dirty="0" smtClean="0">
                <a:solidFill>
                  <a:srgbClr val="0000FF"/>
                </a:solidFill>
                <a:latin typeface="Arial"/>
              </a:rPr>
              <a:t>GeV/nucleon gold-gold collision </a:t>
            </a:r>
            <a:r>
              <a:rPr lang="en-US" sz="1800" b="1" dirty="0" smtClean="0">
                <a:solidFill>
                  <a:srgbClr val="0000FF"/>
                </a:solidFill>
                <a:latin typeface="Arial"/>
              </a:rPr>
              <a:t>test</a:t>
            </a:r>
            <a:endParaRPr lang="en-US" sz="1800" dirty="0" smtClean="0">
              <a:solidFill>
                <a:srgbClr val="0000FF"/>
              </a:solidFill>
              <a:latin typeface="Arial"/>
            </a:endParaRPr>
          </a:p>
          <a:p>
            <a:pPr marL="0" indent="0">
              <a:spcBef>
                <a:spcPts val="200"/>
              </a:spcBef>
            </a:pPr>
            <a:r>
              <a:rPr lang="en-US" sz="1800" dirty="0">
                <a:solidFill>
                  <a:srgbClr val="000000"/>
                </a:solidFill>
                <a:latin typeface="Arial"/>
              </a:rPr>
              <a:t> </a:t>
            </a:r>
            <a:r>
              <a:rPr lang="en-US" sz="1800" dirty="0" smtClean="0">
                <a:solidFill>
                  <a:srgbClr val="000000"/>
                </a:solidFill>
                <a:latin typeface="Arial"/>
              </a:rPr>
              <a:t> lowest energy to date, 20% of nominal injection (</a:t>
            </a:r>
            <a:r>
              <a:rPr lang="en-US" sz="1800" i="1" dirty="0" smtClean="0">
                <a:solidFill>
                  <a:srgbClr val="000000"/>
                </a:solidFill>
                <a:latin typeface="Arial"/>
              </a:rPr>
              <a:t>B</a:t>
            </a:r>
            <a:r>
              <a:rPr lang="en-US" sz="1800" i="1" dirty="0" smtClean="0">
                <a:solidFill>
                  <a:srgbClr val="000000"/>
                </a:solidFill>
                <a:latin typeface="Symbol" charset="2"/>
                <a:cs typeface="Symbol" charset="2"/>
              </a:rPr>
              <a:t>r</a:t>
            </a:r>
            <a:r>
              <a:rPr lang="en-US" sz="1800" dirty="0" smtClean="0">
                <a:solidFill>
                  <a:srgbClr val="000000"/>
                </a:solidFill>
                <a:latin typeface="Symbol" charset="2"/>
                <a:cs typeface="Symbol" charset="2"/>
              </a:rPr>
              <a:t>) </a:t>
            </a:r>
            <a:r>
              <a:rPr lang="en-US" sz="1600" dirty="0" smtClean="0">
                <a:solidFill>
                  <a:srgbClr val="FF0000"/>
                </a:solidFill>
                <a:latin typeface="Arial"/>
                <a:cs typeface="Arial"/>
              </a:rPr>
              <a:t>(</a:t>
            </a:r>
            <a:r>
              <a:rPr lang="en-US" sz="1600" dirty="0" smtClean="0">
                <a:solidFill>
                  <a:srgbClr val="FF0000"/>
                </a:solidFill>
                <a:latin typeface="Arial"/>
                <a:cs typeface="Arial"/>
              </a:rPr>
              <a:t>13)</a:t>
            </a:r>
            <a:endParaRPr lang="en-US" dirty="0" smtClean="0">
              <a:solidFill>
                <a:srgbClr val="FF0000"/>
              </a:solidFill>
              <a:latin typeface="Arial"/>
              <a:cs typeface="Arial"/>
            </a:endParaRPr>
          </a:p>
          <a:p>
            <a:pPr marL="0" indent="0">
              <a:spcBef>
                <a:spcPts val="200"/>
              </a:spcBef>
            </a:pPr>
            <a:r>
              <a:rPr lang="en-US" sz="1800" b="1" dirty="0" smtClean="0">
                <a:solidFill>
                  <a:srgbClr val="0000FF"/>
                </a:solidFill>
                <a:latin typeface="Arial"/>
              </a:rPr>
              <a:t>He-3 acceleration (unpolarized) in Booster and AGS</a:t>
            </a:r>
            <a:endParaRPr lang="en-US" sz="1800" dirty="0">
              <a:solidFill>
                <a:srgbClr val="0000FF"/>
              </a:solidFill>
              <a:latin typeface="Arial"/>
            </a:endParaRPr>
          </a:p>
          <a:p>
            <a:pPr marL="0" indent="0">
              <a:spcBef>
                <a:spcPts val="200"/>
              </a:spcBef>
            </a:pPr>
            <a:r>
              <a:rPr lang="en-US" sz="1800" dirty="0">
                <a:solidFill>
                  <a:srgbClr val="000000"/>
                </a:solidFill>
                <a:latin typeface="Arial"/>
              </a:rPr>
              <a:t>  </a:t>
            </a:r>
            <a:r>
              <a:rPr lang="en-US" sz="1800" dirty="0" smtClean="0">
                <a:solidFill>
                  <a:srgbClr val="000000"/>
                </a:solidFill>
                <a:latin typeface="Arial"/>
              </a:rPr>
              <a:t>highest energy He-3 beam </a:t>
            </a:r>
            <a:r>
              <a:rPr lang="en-US" sz="1600" dirty="0" smtClean="0">
                <a:solidFill>
                  <a:srgbClr val="FF0000"/>
                </a:solidFill>
                <a:latin typeface="Arial"/>
              </a:rPr>
              <a:t>(</a:t>
            </a:r>
            <a:r>
              <a:rPr lang="en-US" sz="1600" dirty="0" smtClean="0">
                <a:solidFill>
                  <a:srgbClr val="FF0000"/>
                </a:solidFill>
                <a:latin typeface="Arial"/>
              </a:rPr>
              <a:t>14)</a:t>
            </a:r>
            <a:endParaRPr lang="en-US" sz="1800" dirty="0">
              <a:solidFill>
                <a:srgbClr val="FF0000"/>
              </a:solidFill>
              <a:latin typeface="Symbol" charset="2"/>
              <a:cs typeface="Symbol" charset="2"/>
            </a:endParaRPr>
          </a:p>
          <a:p>
            <a:pPr marL="0" indent="0">
              <a:spcBef>
                <a:spcPts val="200"/>
              </a:spcBef>
            </a:pPr>
            <a:endParaRPr lang="en-US" dirty="0">
              <a:solidFill>
                <a:srgbClr val="000000"/>
              </a:solidFill>
              <a:latin typeface="Symbol" charset="2"/>
              <a:cs typeface="Symbol" charset="2"/>
            </a:endParaRPr>
          </a:p>
        </p:txBody>
      </p:sp>
      <p:sp>
        <p:nvSpPr>
          <p:cNvPr id="9" name="Oval 8"/>
          <p:cNvSpPr/>
          <p:nvPr/>
        </p:nvSpPr>
        <p:spPr bwMode="auto">
          <a:xfrm>
            <a:off x="7467600" y="2971800"/>
            <a:ext cx="762000" cy="457200"/>
          </a:xfrm>
          <a:prstGeom prst="ellipse">
            <a:avLst/>
          </a:prstGeom>
          <a:solidFill>
            <a:schemeClr val="tx1">
              <a:lumMod val="75000"/>
              <a:lumOff val="2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en-US" smtClean="0">
              <a:solidFill>
                <a:srgbClr val="000000"/>
              </a:solidFill>
            </a:endParaRPr>
          </a:p>
        </p:txBody>
      </p:sp>
      <p:sp>
        <p:nvSpPr>
          <p:cNvPr id="10" name="Rectangle 9"/>
          <p:cNvSpPr/>
          <p:nvPr/>
        </p:nvSpPr>
        <p:spPr bwMode="auto">
          <a:xfrm>
            <a:off x="1791087" y="3657600"/>
            <a:ext cx="838200" cy="16764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en-US" smtClean="0">
              <a:solidFill>
                <a:srgbClr val="000000"/>
              </a:solidFill>
            </a:endParaRPr>
          </a:p>
        </p:txBody>
      </p:sp>
    </p:spTree>
    <p:extLst>
      <p:ext uri="{BB962C8B-B14F-4D97-AF65-F5344CB8AC3E}">
        <p14:creationId xmlns:p14="http://schemas.microsoft.com/office/powerpoint/2010/main" val="2120374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icLuminosity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63600"/>
            <a:ext cx="5998064" cy="5193446"/>
          </a:xfrm>
          <a:prstGeom prst="rect">
            <a:avLst/>
          </a:prstGeom>
        </p:spPr>
      </p:pic>
      <p:sp>
        <p:nvSpPr>
          <p:cNvPr id="2" name="Title 1"/>
          <p:cNvSpPr>
            <a:spLocks noGrp="1"/>
          </p:cNvSpPr>
          <p:nvPr>
            <p:ph type="title"/>
          </p:nvPr>
        </p:nvSpPr>
        <p:spPr/>
        <p:txBody>
          <a:bodyPr/>
          <a:lstStyle/>
          <a:p>
            <a:r>
              <a:rPr lang="en-US" dirty="0" smtClean="0"/>
              <a:t>RHIC heavy ions – luminosity evolution to date</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5</a:t>
            </a:fld>
            <a:r>
              <a:rPr lang="en-US" dirty="0" smtClean="0"/>
              <a:t> </a:t>
            </a:r>
            <a:endParaRPr lang="en-US" sz="800" dirty="0" smtClean="0">
              <a:latin typeface="Times New Roman" pitchFamily="18" charset="0"/>
            </a:endParaRPr>
          </a:p>
          <a:p>
            <a:pPr>
              <a:defRPr/>
            </a:pPr>
            <a:endParaRPr lang="en-US" dirty="0"/>
          </a:p>
        </p:txBody>
      </p:sp>
      <p:sp>
        <p:nvSpPr>
          <p:cNvPr id="7" name="TextBox 6"/>
          <p:cNvSpPr txBox="1"/>
          <p:nvPr/>
        </p:nvSpPr>
        <p:spPr>
          <a:xfrm>
            <a:off x="944108" y="6096000"/>
            <a:ext cx="6599692" cy="461665"/>
          </a:xfrm>
          <a:prstGeom prst="rect">
            <a:avLst/>
          </a:prstGeom>
          <a:noFill/>
        </p:spPr>
        <p:txBody>
          <a:bodyPr wrap="none" rtlCol="0">
            <a:spAutoFit/>
          </a:bodyPr>
          <a:lstStyle/>
          <a:p>
            <a:r>
              <a:rPr lang="en-US" b="1" dirty="0" smtClean="0">
                <a:solidFill>
                  <a:schemeClr val="accent2"/>
                </a:solidFill>
                <a:latin typeface="Times New Roman" pitchFamily="18" charset="0"/>
                <a:cs typeface="Times New Roman" pitchFamily="18" charset="0"/>
              </a:rPr>
              <a:t>L</a:t>
            </a:r>
            <a:r>
              <a:rPr lang="en-US" b="1" baseline="-25000" dirty="0" smtClean="0">
                <a:solidFill>
                  <a:schemeClr val="accent2"/>
                </a:solidFill>
                <a:latin typeface="Times New Roman" pitchFamily="18" charset="0"/>
                <a:cs typeface="Times New Roman" pitchFamily="18" charset="0"/>
              </a:rPr>
              <a:t>NN</a:t>
            </a:r>
            <a:r>
              <a:rPr lang="en-US" b="1" dirty="0" smtClean="0">
                <a:solidFill>
                  <a:schemeClr val="accent2"/>
                </a:solidFill>
                <a:latin typeface="Times New Roman" pitchFamily="18" charset="0"/>
                <a:cs typeface="Times New Roman" pitchFamily="18" charset="0"/>
              </a:rPr>
              <a:t> = L N</a:t>
            </a:r>
            <a:r>
              <a:rPr lang="en-US" b="1" baseline="-25000" dirty="0" smtClean="0">
                <a:solidFill>
                  <a:schemeClr val="accent2"/>
                </a:solidFill>
                <a:latin typeface="Times New Roman" pitchFamily="18" charset="0"/>
                <a:cs typeface="Times New Roman" pitchFamily="18" charset="0"/>
              </a:rPr>
              <a:t>1</a:t>
            </a:r>
            <a:r>
              <a:rPr lang="en-US" b="1" dirty="0" smtClean="0">
                <a:solidFill>
                  <a:schemeClr val="accent2"/>
                </a:solidFill>
                <a:latin typeface="Times New Roman" pitchFamily="18" charset="0"/>
                <a:cs typeface="Times New Roman" pitchFamily="18" charset="0"/>
              </a:rPr>
              <a:t>N</a:t>
            </a:r>
            <a:r>
              <a:rPr lang="en-US" b="1" baseline="-25000" dirty="0" smtClean="0">
                <a:solidFill>
                  <a:schemeClr val="accent2"/>
                </a:solidFill>
                <a:latin typeface="Times New Roman" pitchFamily="18" charset="0"/>
                <a:cs typeface="Times New Roman" pitchFamily="18" charset="0"/>
              </a:rPr>
              <a:t>2 </a:t>
            </a:r>
            <a:r>
              <a:rPr lang="en-US" sz="2000" dirty="0" smtClean="0">
                <a:solidFill>
                  <a:schemeClr val="accent2"/>
                </a:solidFill>
                <a:latin typeface="Times New Roman" pitchFamily="18" charset="0"/>
                <a:cs typeface="Times New Roman" pitchFamily="18" charset="0"/>
              </a:rPr>
              <a:t>(= luminosity for beam of nucleons, not ions)</a:t>
            </a:r>
            <a:endParaRPr lang="en-US" sz="2000" baseline="-25000" dirty="0" smtClean="0">
              <a:solidFill>
                <a:schemeClr val="accent2"/>
              </a:solidFill>
              <a:latin typeface="Times New Roman" pitchFamily="18" charset="0"/>
              <a:cs typeface="Times New Roman" pitchFamily="18" charset="0"/>
            </a:endParaRPr>
          </a:p>
        </p:txBody>
      </p:sp>
      <p:sp>
        <p:nvSpPr>
          <p:cNvPr id="9" name="TextBox 8"/>
          <p:cNvSpPr txBox="1"/>
          <p:nvPr/>
        </p:nvSpPr>
        <p:spPr>
          <a:xfrm>
            <a:off x="6421111" y="1219200"/>
            <a:ext cx="2265689" cy="707886"/>
          </a:xfrm>
          <a:prstGeom prst="rect">
            <a:avLst/>
          </a:prstGeom>
          <a:noFill/>
        </p:spPr>
        <p:txBody>
          <a:bodyPr wrap="none" rtlCol="0">
            <a:spAutoFit/>
          </a:bodyPr>
          <a:lstStyle/>
          <a:p>
            <a:pPr algn="r"/>
            <a:r>
              <a:rPr lang="en-US" sz="2000" b="1" dirty="0" smtClean="0">
                <a:solidFill>
                  <a:srgbClr val="FF0000"/>
                </a:solidFill>
              </a:rPr>
              <a:t>&lt;L&gt; = 15x design</a:t>
            </a:r>
            <a:br>
              <a:rPr lang="en-US" sz="2000" b="1" dirty="0" smtClean="0">
                <a:solidFill>
                  <a:srgbClr val="FF0000"/>
                </a:solidFill>
              </a:rPr>
            </a:br>
            <a:r>
              <a:rPr lang="en-US" sz="2000" b="1" dirty="0" smtClean="0">
                <a:solidFill>
                  <a:srgbClr val="FF0000"/>
                </a:solidFill>
              </a:rPr>
              <a:t> in 2011</a:t>
            </a:r>
            <a:endParaRPr lang="en-US" sz="1800" b="1" dirty="0" smtClean="0">
              <a:solidFill>
                <a:srgbClr val="FF0000"/>
              </a:solidFill>
            </a:endParaRPr>
          </a:p>
        </p:txBody>
      </p:sp>
      <p:sp>
        <p:nvSpPr>
          <p:cNvPr id="16" name="TextBox 15"/>
          <p:cNvSpPr txBox="1"/>
          <p:nvPr/>
        </p:nvSpPr>
        <p:spPr>
          <a:xfrm>
            <a:off x="6248400" y="2286000"/>
            <a:ext cx="2854868" cy="2677656"/>
          </a:xfrm>
          <a:prstGeom prst="rect">
            <a:avLst/>
          </a:prstGeom>
          <a:noFill/>
        </p:spPr>
        <p:txBody>
          <a:bodyPr wrap="none" rtlCol="0">
            <a:spAutoFit/>
          </a:bodyPr>
          <a:lstStyle/>
          <a:p>
            <a:r>
              <a:rPr lang="en-US" sz="2000" dirty="0" smtClean="0"/>
              <a:t>About 2x increase </a:t>
            </a:r>
            <a:br>
              <a:rPr lang="en-US" sz="2000" dirty="0" smtClean="0"/>
            </a:br>
            <a:r>
              <a:rPr lang="en-US" sz="2000" dirty="0" smtClean="0"/>
              <a:t>in L</a:t>
            </a:r>
            <a:r>
              <a:rPr lang="en-US" sz="2000" baseline="-25000" dirty="0" smtClean="0"/>
              <a:t>int</a:t>
            </a:r>
            <a:r>
              <a:rPr lang="en-US" sz="2000" dirty="0" smtClean="0"/>
              <a:t>/week each</a:t>
            </a:r>
            <a:endParaRPr lang="en-US" sz="2000" dirty="0"/>
          </a:p>
          <a:p>
            <a:pPr marL="342900" indent="-342900" algn="r">
              <a:buFont typeface="Arial"/>
              <a:buChar char="•"/>
            </a:pPr>
            <a:r>
              <a:rPr lang="en-US" sz="2000" dirty="0"/>
              <a:t>Run-4 </a:t>
            </a:r>
            <a:r>
              <a:rPr lang="en-US" sz="2000" dirty="0" smtClean="0"/>
              <a:t>  to </a:t>
            </a:r>
            <a:r>
              <a:rPr lang="en-US" sz="2000" dirty="0"/>
              <a:t>Run-</a:t>
            </a:r>
            <a:r>
              <a:rPr lang="en-US" sz="2000" dirty="0" smtClean="0"/>
              <a:t>7</a:t>
            </a:r>
          </a:p>
          <a:p>
            <a:pPr marL="342900" indent="-342900" algn="r">
              <a:buFont typeface="Arial"/>
              <a:buChar char="•"/>
            </a:pPr>
            <a:r>
              <a:rPr lang="en-US" sz="2000" dirty="0" smtClean="0"/>
              <a:t>Run</a:t>
            </a:r>
            <a:r>
              <a:rPr lang="en-US" sz="2000" dirty="0"/>
              <a:t>-7 </a:t>
            </a:r>
            <a:r>
              <a:rPr lang="en-US" sz="2000" dirty="0" smtClean="0"/>
              <a:t>  to Run10</a:t>
            </a:r>
          </a:p>
          <a:p>
            <a:pPr marL="342900" indent="-342900" algn="r">
              <a:buFont typeface="Arial"/>
              <a:buChar char="•"/>
            </a:pPr>
            <a:r>
              <a:rPr lang="en-US" sz="2000" dirty="0" smtClean="0"/>
              <a:t>Run</a:t>
            </a:r>
            <a:r>
              <a:rPr lang="en-US" sz="2000" dirty="0"/>
              <a:t>-10 to Run-</a:t>
            </a:r>
            <a:r>
              <a:rPr lang="en-US" sz="2000" dirty="0" smtClean="0"/>
              <a:t>11</a:t>
            </a:r>
          </a:p>
          <a:p>
            <a:pPr algn="r"/>
            <a:endParaRPr lang="en-US" sz="2000" dirty="0"/>
          </a:p>
          <a:p>
            <a:pPr algn="r"/>
            <a:r>
              <a:rPr lang="en-US" sz="1600" dirty="0" smtClean="0"/>
              <a:t>Rate of progress will slow </a:t>
            </a:r>
            <a:br>
              <a:rPr lang="en-US" sz="1600" dirty="0" smtClean="0"/>
            </a:br>
            <a:r>
              <a:rPr lang="en-US" sz="1600" dirty="0" smtClean="0"/>
              <a:t>down – burn off 50% of </a:t>
            </a:r>
          </a:p>
          <a:p>
            <a:pPr algn="r"/>
            <a:r>
              <a:rPr lang="en-US" sz="1600" dirty="0" smtClean="0"/>
              <a:t>Au beam in collisions already</a:t>
            </a:r>
            <a:endParaRPr lang="en-US" sz="1600" dirty="0"/>
          </a:p>
        </p:txBody>
      </p:sp>
      <p:cxnSp>
        <p:nvCxnSpPr>
          <p:cNvPr id="10" name="Straight Arrow Connector 9"/>
          <p:cNvCxnSpPr/>
          <p:nvPr/>
        </p:nvCxnSpPr>
        <p:spPr bwMode="auto">
          <a:xfrm flipH="1" flipV="1">
            <a:off x="4343400" y="2895600"/>
            <a:ext cx="457200" cy="1371600"/>
          </a:xfrm>
          <a:prstGeom prst="straightConnector1">
            <a:avLst/>
          </a:prstGeom>
          <a:noFill/>
          <a:ln w="254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flipV="1">
            <a:off x="3733800" y="1600200"/>
            <a:ext cx="533400" cy="1143000"/>
          </a:xfrm>
          <a:prstGeom prst="straightConnector1">
            <a:avLst/>
          </a:prstGeom>
          <a:noFill/>
          <a:ln w="254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a:off x="2743200" y="1600200"/>
            <a:ext cx="838200" cy="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3626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polarized protons – luminosity and polarization</a:t>
            </a:r>
            <a:endParaRPr lang="en-US" dirty="0"/>
          </a:p>
        </p:txBody>
      </p:sp>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a:t>
            </a:fld>
            <a:r>
              <a:rPr lang="en-US" dirty="0" smtClean="0"/>
              <a:t> </a:t>
            </a:r>
            <a:endParaRPr lang="en-US" sz="800" dirty="0" smtClean="0">
              <a:latin typeface="Times New Roman" pitchFamily="18" charset="0"/>
            </a:endParaRPr>
          </a:p>
          <a:p>
            <a:pPr>
              <a:defRPr/>
            </a:pPr>
            <a:endParaRPr lang="en-US" dirty="0"/>
          </a:p>
        </p:txBody>
      </p:sp>
      <p:sp>
        <p:nvSpPr>
          <p:cNvPr id="7" name="TextBox 6"/>
          <p:cNvSpPr txBox="1"/>
          <p:nvPr/>
        </p:nvSpPr>
        <p:spPr>
          <a:xfrm>
            <a:off x="6248400" y="1447800"/>
            <a:ext cx="2722891" cy="1918474"/>
          </a:xfrm>
          <a:prstGeom prst="rect">
            <a:avLst/>
          </a:prstGeom>
          <a:solidFill>
            <a:schemeClr val="bg1">
              <a:alpha val="50000"/>
            </a:schemeClr>
          </a:solidFill>
        </p:spPr>
        <p:txBody>
          <a:bodyPr wrap="none" rtlCol="0">
            <a:spAutoFit/>
          </a:bodyPr>
          <a:lstStyle/>
          <a:p>
            <a:pPr algn="l"/>
            <a:r>
              <a:rPr lang="en-US" sz="2000" dirty="0" smtClean="0"/>
              <a:t>At 255 GeV in 2012</a:t>
            </a:r>
          </a:p>
          <a:p>
            <a:pPr algn="l"/>
            <a:r>
              <a:rPr lang="en-US" sz="2000" i="1" dirty="0" smtClean="0">
                <a:solidFill>
                  <a:srgbClr val="FF0000"/>
                </a:solidFill>
              </a:rPr>
              <a:t>L</a:t>
            </a:r>
            <a:r>
              <a:rPr lang="en-US" sz="2000" baseline="-25000" dirty="0" smtClean="0">
                <a:solidFill>
                  <a:srgbClr val="FF0000"/>
                </a:solidFill>
              </a:rPr>
              <a:t>avg</a:t>
            </a:r>
            <a:r>
              <a:rPr lang="en-US" sz="2000" dirty="0" smtClean="0">
                <a:solidFill>
                  <a:srgbClr val="FF0000"/>
                </a:solidFill>
              </a:rPr>
              <a:t> = 105x10</a:t>
            </a:r>
            <a:r>
              <a:rPr lang="en-US" sz="2000" baseline="30000" dirty="0" smtClean="0">
                <a:solidFill>
                  <a:srgbClr val="FF0000"/>
                </a:solidFill>
              </a:rPr>
              <a:t>30</a:t>
            </a:r>
            <a:r>
              <a:rPr lang="en-US" sz="2000" dirty="0" smtClean="0">
                <a:solidFill>
                  <a:srgbClr val="FF0000"/>
                </a:solidFill>
              </a:rPr>
              <a:t>cm</a:t>
            </a:r>
            <a:r>
              <a:rPr lang="en-US" sz="2000" baseline="30000" dirty="0" smtClean="0">
                <a:solidFill>
                  <a:srgbClr val="FF0000"/>
                </a:solidFill>
              </a:rPr>
              <a:t>-2</a:t>
            </a:r>
            <a:r>
              <a:rPr lang="en-US" sz="2000" dirty="0" smtClean="0">
                <a:solidFill>
                  <a:srgbClr val="FF0000"/>
                </a:solidFill>
              </a:rPr>
              <a:t>s</a:t>
            </a:r>
            <a:r>
              <a:rPr lang="en-US" sz="2000" baseline="30000" dirty="0" smtClean="0">
                <a:solidFill>
                  <a:srgbClr val="FF0000"/>
                </a:solidFill>
              </a:rPr>
              <a:t>-1</a:t>
            </a:r>
            <a:endParaRPr lang="en-US" sz="2000" dirty="0" smtClean="0">
              <a:solidFill>
                <a:srgbClr val="FF0000"/>
              </a:solidFill>
            </a:endParaRPr>
          </a:p>
          <a:p>
            <a:pPr algn="l"/>
            <a:r>
              <a:rPr lang="en-US" sz="2000" i="1" dirty="0" smtClean="0">
                <a:solidFill>
                  <a:srgbClr val="FF0000"/>
                </a:solidFill>
              </a:rPr>
              <a:t>P</a:t>
            </a:r>
            <a:r>
              <a:rPr lang="en-US" sz="2000" baseline="-25000" dirty="0" smtClean="0">
                <a:solidFill>
                  <a:srgbClr val="FF0000"/>
                </a:solidFill>
              </a:rPr>
              <a:t>avg</a:t>
            </a:r>
            <a:r>
              <a:rPr lang="en-US" sz="2000" dirty="0" smtClean="0">
                <a:solidFill>
                  <a:srgbClr val="FF0000"/>
                </a:solidFill>
              </a:rPr>
              <a:t> = 52%</a:t>
            </a:r>
            <a:r>
              <a:rPr lang="en-US" sz="2000" baseline="-25000" dirty="0" smtClean="0">
                <a:solidFill>
                  <a:srgbClr val="FF0000"/>
                </a:solidFill>
              </a:rPr>
              <a:t> </a:t>
            </a:r>
            <a:br>
              <a:rPr lang="en-US" sz="2000" baseline="-25000" dirty="0" smtClean="0">
                <a:solidFill>
                  <a:srgbClr val="FF0000"/>
                </a:solidFill>
              </a:rPr>
            </a:br>
            <a:endParaRPr lang="en-US" sz="2000" baseline="-25000" dirty="0" smtClean="0">
              <a:solidFill>
                <a:srgbClr val="FF0000"/>
              </a:solidFill>
            </a:endParaRPr>
          </a:p>
          <a:p>
            <a:pPr algn="l"/>
            <a:endParaRPr lang="en-US" sz="2000" baseline="-25000" dirty="0" smtClean="0">
              <a:solidFill>
                <a:srgbClr val="FF0000"/>
              </a:solidFill>
            </a:endParaRPr>
          </a:p>
          <a:p>
            <a:r>
              <a:rPr lang="en-US" sz="1600" i="1" dirty="0" smtClean="0"/>
              <a:t>L</a:t>
            </a:r>
            <a:r>
              <a:rPr lang="en-US" sz="1600" baseline="-25000" dirty="0" smtClean="0"/>
              <a:t>avg</a:t>
            </a:r>
            <a:r>
              <a:rPr lang="en-US" sz="1600" dirty="0" smtClean="0"/>
              <a:t> +15% relative to 2011</a:t>
            </a:r>
          </a:p>
          <a:p>
            <a:r>
              <a:rPr lang="en-US" sz="1600" i="1" dirty="0"/>
              <a:t>P</a:t>
            </a:r>
            <a:r>
              <a:rPr lang="en-US" sz="1600" baseline="-25000" dirty="0"/>
              <a:t>avg</a:t>
            </a:r>
            <a:r>
              <a:rPr lang="en-US" sz="1600" dirty="0"/>
              <a:t> </a:t>
            </a:r>
            <a:r>
              <a:rPr lang="en-US" sz="1600" dirty="0" smtClean="0"/>
              <a:t>+8%   relative to 2011</a:t>
            </a:r>
          </a:p>
        </p:txBody>
      </p:sp>
      <p:sp>
        <p:nvSpPr>
          <p:cNvPr id="9" name="TextBox 8"/>
          <p:cNvSpPr txBox="1"/>
          <p:nvPr/>
        </p:nvSpPr>
        <p:spPr>
          <a:xfrm>
            <a:off x="6248400" y="5150584"/>
            <a:ext cx="2836663" cy="1631216"/>
          </a:xfrm>
          <a:prstGeom prst="rect">
            <a:avLst/>
          </a:prstGeom>
          <a:solidFill>
            <a:srgbClr val="FFC000"/>
          </a:solidFill>
        </p:spPr>
        <p:txBody>
          <a:bodyPr wrap="square" rtlCol="0">
            <a:spAutoFit/>
          </a:bodyPr>
          <a:lstStyle/>
          <a:p>
            <a:pPr algn="ctr"/>
            <a:r>
              <a:rPr lang="en-US" i="1" dirty="0"/>
              <a:t>FOM</a:t>
            </a:r>
            <a:r>
              <a:rPr lang="en-US" dirty="0"/>
              <a:t> = </a:t>
            </a:r>
            <a:r>
              <a:rPr lang="en-US" i="1" dirty="0" smtClean="0"/>
              <a:t>LP</a:t>
            </a:r>
            <a:r>
              <a:rPr lang="en-US" baseline="30000" dirty="0" smtClean="0"/>
              <a:t>2</a:t>
            </a:r>
            <a:r>
              <a:rPr lang="en-US" baseline="-25000" dirty="0"/>
              <a:t/>
            </a:r>
            <a:br>
              <a:rPr lang="en-US" baseline="-25000" dirty="0"/>
            </a:br>
            <a:r>
              <a:rPr lang="en-US" sz="1800" dirty="0" smtClean="0"/>
              <a:t>(single </a:t>
            </a:r>
            <a:r>
              <a:rPr lang="en-US" sz="1800" dirty="0"/>
              <a:t>spin experiments</a:t>
            </a:r>
            <a:r>
              <a:rPr lang="en-US" sz="1800" dirty="0" smtClean="0"/>
              <a:t>)</a:t>
            </a:r>
            <a:br>
              <a:rPr lang="en-US" sz="1800" dirty="0" smtClean="0"/>
            </a:br>
            <a:endParaRPr lang="en-US" sz="1800" dirty="0"/>
          </a:p>
          <a:p>
            <a:pPr algn="ctr"/>
            <a:r>
              <a:rPr lang="en-US" i="1" dirty="0" smtClean="0"/>
              <a:t>FOM</a:t>
            </a:r>
            <a:r>
              <a:rPr lang="en-US" dirty="0" smtClean="0"/>
              <a:t> = </a:t>
            </a:r>
            <a:r>
              <a:rPr lang="en-US" i="1" dirty="0" smtClean="0"/>
              <a:t>LP</a:t>
            </a:r>
            <a:r>
              <a:rPr lang="en-US" baseline="30000" dirty="0" smtClean="0"/>
              <a:t>4</a:t>
            </a:r>
            <a:r>
              <a:rPr lang="en-US" baseline="-25000" dirty="0" smtClean="0"/>
              <a:t/>
            </a:r>
            <a:br>
              <a:rPr lang="en-US" baseline="-25000" dirty="0" smtClean="0"/>
            </a:br>
            <a:r>
              <a:rPr lang="en-US" sz="1600" dirty="0" smtClean="0"/>
              <a:t>(double spin experiments)</a:t>
            </a:r>
          </a:p>
        </p:txBody>
      </p:sp>
      <p:pic>
        <p:nvPicPr>
          <p:cNvPr id="6" name="Picture 5" descr="RhicLuminosity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87400"/>
            <a:ext cx="6019800" cy="5498551"/>
          </a:xfrm>
          <a:prstGeom prst="rect">
            <a:avLst/>
          </a:prstGeom>
        </p:spPr>
      </p:pic>
      <p:cxnSp>
        <p:nvCxnSpPr>
          <p:cNvPr id="8" name="Straight Arrow Connector 7"/>
          <p:cNvCxnSpPr/>
          <p:nvPr/>
        </p:nvCxnSpPr>
        <p:spPr bwMode="auto">
          <a:xfrm flipH="1" flipV="1">
            <a:off x="2362200" y="2057400"/>
            <a:ext cx="1066800"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192138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icTimeInSto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2759083"/>
          </a:xfrm>
          <a:prstGeom prst="rect">
            <a:avLst/>
          </a:prstGeom>
        </p:spPr>
      </p:pic>
      <p:sp>
        <p:nvSpPr>
          <p:cNvPr id="2" name="Title 1"/>
          <p:cNvSpPr>
            <a:spLocks noGrp="1"/>
          </p:cNvSpPr>
          <p:nvPr>
            <p:ph type="title"/>
          </p:nvPr>
        </p:nvSpPr>
        <p:spPr/>
        <p:txBody>
          <a:bodyPr/>
          <a:lstStyle/>
          <a:p>
            <a:r>
              <a:rPr lang="en-US" dirty="0" smtClean="0"/>
              <a:t>Time-in-store as fraction of calendar time = r</a:t>
            </a:r>
            <a:endParaRPr lang="en-US" dirty="0"/>
          </a:p>
        </p:txBody>
      </p:sp>
      <p:sp>
        <p:nvSpPr>
          <p:cNvPr id="3" name="Date Placeholder 2"/>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smtClean="0"/>
              <a:t> </a:t>
            </a:r>
            <a:fld id="{6DDFC27F-93F2-477E-AD06-9129FC5F425E}" type="slidenum">
              <a:rPr lang="en-US" smtClean="0"/>
              <a:pPr>
                <a:defRPr/>
              </a:pPr>
              <a:t>7</a:t>
            </a:fld>
            <a:r>
              <a:rPr lang="en-US" smtClean="0"/>
              <a:t> </a:t>
            </a:r>
            <a:endParaRPr lang="en-US" sz="800" smtClean="0">
              <a:latin typeface="Times New Roman" pitchFamily="18" charset="0"/>
            </a:endParaRPr>
          </a:p>
          <a:p>
            <a:pPr>
              <a:defRPr/>
            </a:pPr>
            <a:endParaRPr lang="en-US" dirty="0"/>
          </a:p>
        </p:txBody>
      </p:sp>
      <p:sp>
        <p:nvSpPr>
          <p:cNvPr id="6" name="Rectangle 5"/>
          <p:cNvSpPr/>
          <p:nvPr/>
        </p:nvSpPr>
        <p:spPr bwMode="auto">
          <a:xfrm>
            <a:off x="7823200" y="1219200"/>
            <a:ext cx="1124450" cy="2743200"/>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04800" y="4180582"/>
            <a:ext cx="8195372" cy="1077218"/>
          </a:xfrm>
          <a:prstGeom prst="rect">
            <a:avLst/>
          </a:prstGeom>
          <a:noFill/>
        </p:spPr>
        <p:txBody>
          <a:bodyPr wrap="none" rtlCol="0">
            <a:spAutoFit/>
          </a:bodyPr>
          <a:lstStyle/>
          <a:p>
            <a:pPr marL="342900" indent="-342900" algn="l">
              <a:buFont typeface="Arial"/>
              <a:buChar char="•"/>
            </a:pPr>
            <a:r>
              <a:rPr lang="en-US" dirty="0" smtClean="0"/>
              <a:t>Run-12 with low failure rates in all systems</a:t>
            </a:r>
          </a:p>
          <a:p>
            <a:pPr marL="342900" indent="-342900" algn="l">
              <a:buFont typeface="Arial"/>
              <a:buChar char="•"/>
            </a:pPr>
            <a:r>
              <a:rPr lang="en-US" dirty="0" smtClean="0"/>
              <a:t>Highest time-in-store ratios to date</a:t>
            </a:r>
            <a:br>
              <a:rPr lang="en-US" dirty="0" smtClean="0"/>
            </a:br>
            <a:r>
              <a:rPr lang="en-US" sz="1600" dirty="0" smtClean="0"/>
              <a:t>even with increased APEX time during 255 GeV protons, and few weeks per species</a:t>
            </a:r>
            <a:endParaRPr lang="en-US" sz="1800" dirty="0" smtClean="0"/>
          </a:p>
        </p:txBody>
      </p:sp>
      <p:sp>
        <p:nvSpPr>
          <p:cNvPr id="11" name="TextBox 10"/>
          <p:cNvSpPr txBox="1"/>
          <p:nvPr/>
        </p:nvSpPr>
        <p:spPr>
          <a:xfrm>
            <a:off x="-126024" y="1130300"/>
            <a:ext cx="698003" cy="400110"/>
          </a:xfrm>
          <a:prstGeom prst="rect">
            <a:avLst/>
          </a:prstGeom>
          <a:solidFill>
            <a:schemeClr val="bg1"/>
          </a:solidFill>
        </p:spPr>
        <p:txBody>
          <a:bodyPr wrap="none" rtlCol="0">
            <a:spAutoFit/>
          </a:bodyPr>
          <a:lstStyle/>
          <a:p>
            <a:pPr algn="l"/>
            <a:r>
              <a:rPr lang="en-US" sz="2000" dirty="0" smtClean="0"/>
              <a:t>85%</a:t>
            </a:r>
          </a:p>
        </p:txBody>
      </p:sp>
      <p:sp>
        <p:nvSpPr>
          <p:cNvPr id="12" name="TextBox 11"/>
          <p:cNvSpPr txBox="1"/>
          <p:nvPr/>
        </p:nvSpPr>
        <p:spPr>
          <a:xfrm>
            <a:off x="990600" y="5791200"/>
            <a:ext cx="7196050" cy="461665"/>
          </a:xfrm>
          <a:prstGeom prst="rect">
            <a:avLst/>
          </a:prstGeom>
          <a:noFill/>
        </p:spPr>
        <p:txBody>
          <a:bodyPr wrap="none" rtlCol="0">
            <a:spAutoFit/>
          </a:bodyPr>
          <a:lstStyle/>
          <a:p>
            <a:r>
              <a:rPr lang="en-US" b="1" dirty="0" smtClean="0"/>
              <a:t>Could Run-12 performance be </a:t>
            </a:r>
            <a:r>
              <a:rPr lang="en-US" b="1" dirty="0"/>
              <a:t>due to chance</a:t>
            </a:r>
            <a:r>
              <a:rPr lang="en-US" b="1" dirty="0" smtClean="0"/>
              <a:t>?</a:t>
            </a:r>
            <a:endParaRPr lang="en-US" dirty="0" smtClean="0"/>
          </a:p>
        </p:txBody>
      </p:sp>
      <p:sp>
        <p:nvSpPr>
          <p:cNvPr id="13" name="TextBox 12"/>
          <p:cNvSpPr txBox="1"/>
          <p:nvPr/>
        </p:nvSpPr>
        <p:spPr>
          <a:xfrm>
            <a:off x="-127976" y="1733490"/>
            <a:ext cx="698003" cy="400110"/>
          </a:xfrm>
          <a:prstGeom prst="rect">
            <a:avLst/>
          </a:prstGeom>
          <a:solidFill>
            <a:schemeClr val="bg1"/>
          </a:solidFill>
        </p:spPr>
        <p:txBody>
          <a:bodyPr wrap="none" rtlCol="0">
            <a:spAutoFit/>
          </a:bodyPr>
          <a:lstStyle/>
          <a:p>
            <a:pPr algn="l"/>
            <a:r>
              <a:rPr lang="en-US" sz="2000" dirty="0" smtClean="0"/>
              <a:t>60%</a:t>
            </a:r>
          </a:p>
        </p:txBody>
      </p:sp>
    </p:spTree>
    <p:extLst>
      <p:ext uri="{BB962C8B-B14F-4D97-AF65-F5344CB8AC3E}">
        <p14:creationId xmlns:p14="http://schemas.microsoft.com/office/powerpoint/2010/main" val="126771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ndard_devi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4241800" cy="2120900"/>
          </a:xfrm>
          <a:prstGeom prst="rect">
            <a:avLst/>
          </a:prstGeom>
        </p:spPr>
      </p:pic>
      <p:sp>
        <p:nvSpPr>
          <p:cNvPr id="2" name="Title 1"/>
          <p:cNvSpPr>
            <a:spLocks noGrp="1"/>
          </p:cNvSpPr>
          <p:nvPr>
            <p:ph type="title"/>
          </p:nvPr>
        </p:nvSpPr>
        <p:spPr/>
        <p:txBody>
          <a:bodyPr/>
          <a:lstStyle/>
          <a:p>
            <a:r>
              <a:rPr lang="en-US" dirty="0" smtClean="0"/>
              <a:t>Run-12 time in store – could it be due to chance?</a:t>
            </a:r>
            <a:br>
              <a:rPr lang="en-US" dirty="0" smtClean="0"/>
            </a:br>
            <a:r>
              <a:rPr lang="en-US" sz="1600" b="0" dirty="0" smtClean="0"/>
              <a:t>(not entirely serious)</a:t>
            </a:r>
            <a:endParaRPr lang="en-US" b="0" dirty="0"/>
          </a:p>
        </p:txBody>
      </p:sp>
      <p:sp>
        <p:nvSpPr>
          <p:cNvPr id="3" name="Content Placeholder 2"/>
          <p:cNvSpPr>
            <a:spLocks noGrp="1"/>
          </p:cNvSpPr>
          <p:nvPr>
            <p:ph idx="1"/>
          </p:nvPr>
        </p:nvSpPr>
        <p:spPr>
          <a:xfrm>
            <a:off x="152400" y="762000"/>
            <a:ext cx="8382000" cy="838200"/>
          </a:xfrm>
        </p:spPr>
        <p:txBody>
          <a:bodyPr/>
          <a:lstStyle/>
          <a:p>
            <a:pPr marL="0" indent="0"/>
            <a:r>
              <a:rPr lang="en-US" dirty="0" smtClean="0"/>
              <a:t>Assume Gaussian distributions for r:</a:t>
            </a:r>
            <a:endParaRPr lang="en-US" dirty="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8</a:t>
            </a:fld>
            <a:r>
              <a:rPr lang="en-US" smtClean="0"/>
              <a:t> </a:t>
            </a:r>
            <a:endParaRPr lang="en-US" sz="800" smtClean="0">
              <a:latin typeface="Times New Roman" pitchFamily="18" charset="0"/>
            </a:endParaRPr>
          </a:p>
          <a:p>
            <a:pPr>
              <a:defRPr/>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81425330"/>
              </p:ext>
            </p:extLst>
          </p:nvPr>
        </p:nvGraphicFramePr>
        <p:xfrm>
          <a:off x="4972050" y="1981200"/>
          <a:ext cx="3714750" cy="990600"/>
        </p:xfrm>
        <a:graphic>
          <a:graphicData uri="http://schemas.openxmlformats.org/presentationml/2006/ole">
            <mc:AlternateContent xmlns:mc="http://schemas.openxmlformats.org/markup-compatibility/2006">
              <mc:Choice xmlns:v="urn:schemas-microsoft-com:vml" Requires="v">
                <p:oleObj spid="_x0000_s13473" name="Equation" r:id="rId4" imgW="1714500" imgH="457200" progId="Equation.3">
                  <p:embed/>
                </p:oleObj>
              </mc:Choice>
              <mc:Fallback>
                <p:oleObj name="Equation" r:id="rId4" imgW="1714500" imgH="457200" progId="Equation.3">
                  <p:embed/>
                  <p:pic>
                    <p:nvPicPr>
                      <p:cNvPr id="0" name=""/>
                      <p:cNvPicPr/>
                      <p:nvPr/>
                    </p:nvPicPr>
                    <p:blipFill>
                      <a:blip r:embed="rId5"/>
                      <a:stretch>
                        <a:fillRect/>
                      </a:stretch>
                    </p:blipFill>
                    <p:spPr>
                      <a:xfrm>
                        <a:off x="4972050" y="1981200"/>
                        <a:ext cx="3714750" cy="990600"/>
                      </a:xfrm>
                      <a:prstGeom prst="rect">
                        <a:avLst/>
                      </a:prstGeom>
                    </p:spPr>
                  </p:pic>
                </p:oleObj>
              </mc:Fallback>
            </mc:AlternateContent>
          </a:graphicData>
        </a:graphic>
      </p:graphicFrame>
      <p:sp>
        <p:nvSpPr>
          <p:cNvPr id="8" name="TextBox 7"/>
          <p:cNvSpPr txBox="1"/>
          <p:nvPr/>
        </p:nvSpPr>
        <p:spPr>
          <a:xfrm>
            <a:off x="228600" y="3276600"/>
            <a:ext cx="8230338" cy="1015663"/>
          </a:xfrm>
          <a:prstGeom prst="rect">
            <a:avLst/>
          </a:prstGeom>
          <a:noFill/>
        </p:spPr>
        <p:txBody>
          <a:bodyPr wrap="none" rtlCol="0">
            <a:spAutoFit/>
          </a:bodyPr>
          <a:lstStyle/>
          <a:p>
            <a:pPr marL="0" indent="0"/>
            <a:r>
              <a:rPr lang="en-US" sz="2000" dirty="0"/>
              <a:t>Measured distributions (Run-4 to Run-11 at full energy):</a:t>
            </a:r>
          </a:p>
          <a:p>
            <a:pPr marL="0" indent="0"/>
            <a:r>
              <a:rPr lang="en-US" sz="2000" dirty="0"/>
              <a:t>    A-A: 	    </a:t>
            </a:r>
            <a:r>
              <a:rPr lang="en-US" sz="2000" dirty="0">
                <a:latin typeface="Symbol" charset="2"/>
                <a:cs typeface="Symbol" charset="2"/>
              </a:rPr>
              <a:t>m</a:t>
            </a:r>
            <a:r>
              <a:rPr lang="en-US" sz="2000" dirty="0"/>
              <a:t> = 54.0%	</a:t>
            </a:r>
            <a:r>
              <a:rPr lang="en-US" sz="2000" dirty="0">
                <a:latin typeface="Symbol" charset="2"/>
                <a:cs typeface="Symbol" charset="2"/>
              </a:rPr>
              <a:t>s</a:t>
            </a:r>
            <a:r>
              <a:rPr lang="en-US" sz="2000" dirty="0"/>
              <a:t> = 4.0% 	</a:t>
            </a:r>
            <a:r>
              <a:rPr lang="en-US" sz="1600" dirty="0"/>
              <a:t>(6 data points)</a:t>
            </a:r>
            <a:br>
              <a:rPr lang="en-US" sz="1600" dirty="0"/>
            </a:br>
            <a:r>
              <a:rPr lang="en-US" sz="2000" dirty="0"/>
              <a:t>    p-p: 	    </a:t>
            </a:r>
            <a:r>
              <a:rPr lang="en-US" sz="2000" dirty="0">
                <a:latin typeface="Symbol" charset="2"/>
                <a:cs typeface="Symbol" charset="2"/>
              </a:rPr>
              <a:t>m</a:t>
            </a:r>
            <a:r>
              <a:rPr lang="en-US" sz="2000" dirty="0"/>
              <a:t> = 52.4%	</a:t>
            </a:r>
            <a:r>
              <a:rPr lang="en-US" sz="2000" dirty="0">
                <a:latin typeface="Symbol" charset="2"/>
                <a:cs typeface="Symbol" charset="2"/>
              </a:rPr>
              <a:t>s</a:t>
            </a:r>
            <a:r>
              <a:rPr lang="en-US" sz="2000" dirty="0"/>
              <a:t> = 4.6% 	</a:t>
            </a:r>
            <a:r>
              <a:rPr lang="en-US" sz="1600" dirty="0"/>
              <a:t>(4 data points, exclude low-R Run-11</a:t>
            </a:r>
            <a:r>
              <a:rPr lang="en-US" sz="1600" dirty="0" smtClean="0"/>
              <a:t>)</a:t>
            </a:r>
            <a:endParaRPr lang="en-US" sz="2000" dirty="0" smtClean="0"/>
          </a:p>
        </p:txBody>
      </p:sp>
      <p:sp>
        <p:nvSpPr>
          <p:cNvPr id="9" name="TextBox 8"/>
          <p:cNvSpPr txBox="1"/>
          <p:nvPr/>
        </p:nvSpPr>
        <p:spPr>
          <a:xfrm>
            <a:off x="381000" y="4693384"/>
            <a:ext cx="8032968" cy="1631216"/>
          </a:xfrm>
          <a:prstGeom prst="rect">
            <a:avLst/>
          </a:prstGeom>
          <a:noFill/>
        </p:spPr>
        <p:txBody>
          <a:bodyPr wrap="none" rtlCol="0">
            <a:spAutoFit/>
          </a:bodyPr>
          <a:lstStyle/>
          <a:p>
            <a:pPr marL="0" indent="0"/>
            <a:r>
              <a:rPr lang="en-US" sz="2000" b="1" dirty="0">
                <a:solidFill>
                  <a:srgbClr val="FF0000"/>
                </a:solidFill>
              </a:rPr>
              <a:t>Likelihood that observed </a:t>
            </a:r>
            <a:r>
              <a:rPr lang="en-US" sz="2000" b="1" dirty="0" smtClean="0">
                <a:solidFill>
                  <a:srgbClr val="FF0000"/>
                </a:solidFill>
              </a:rPr>
              <a:t>r </a:t>
            </a:r>
            <a:r>
              <a:rPr lang="en-US" sz="2000" b="1" dirty="0">
                <a:solidFill>
                  <a:srgbClr val="FF0000"/>
                </a:solidFill>
              </a:rPr>
              <a:t>in Run-12 is due to chance:</a:t>
            </a:r>
          </a:p>
          <a:p>
            <a:pPr marL="342900" indent="-342900">
              <a:buFont typeface="Arial"/>
              <a:buChar char="•"/>
            </a:pPr>
            <a:r>
              <a:rPr lang="en-US" sz="2000" dirty="0"/>
              <a:t>100 GeV p-p:      P</a:t>
            </a:r>
            <a:r>
              <a:rPr lang="en-US" sz="2000" dirty="0" smtClean="0"/>
              <a:t>(r </a:t>
            </a:r>
            <a:r>
              <a:rPr lang="en-US" sz="2000" dirty="0"/>
              <a:t>≥ </a:t>
            </a:r>
            <a:r>
              <a:rPr lang="en-US" sz="2000" dirty="0" smtClean="0"/>
              <a:t>58.9%) </a:t>
            </a:r>
            <a:r>
              <a:rPr lang="en-US" sz="2000" dirty="0"/>
              <a:t>=</a:t>
            </a:r>
            <a:r>
              <a:rPr lang="en-US" sz="2000" b="1" dirty="0">
                <a:solidFill>
                  <a:srgbClr val="FF0000"/>
                </a:solidFill>
              </a:rPr>
              <a:t> 7.6% </a:t>
            </a:r>
          </a:p>
          <a:p>
            <a:pPr marL="342900" indent="-342900">
              <a:buFont typeface="Arial"/>
              <a:buChar char="•"/>
            </a:pPr>
            <a:r>
              <a:rPr lang="en-US" sz="2000" dirty="0"/>
              <a:t>255 GeV p-p:      P</a:t>
            </a:r>
            <a:r>
              <a:rPr lang="en-US" sz="2000" dirty="0" smtClean="0"/>
              <a:t>(r </a:t>
            </a:r>
            <a:r>
              <a:rPr lang="en-US" sz="2000" dirty="0"/>
              <a:t>≥ </a:t>
            </a:r>
            <a:r>
              <a:rPr lang="en-US" sz="2000" dirty="0" smtClean="0"/>
              <a:t>54.2%) </a:t>
            </a:r>
            <a:r>
              <a:rPr lang="en-US" sz="2000" dirty="0"/>
              <a:t>=</a:t>
            </a:r>
            <a:r>
              <a:rPr lang="en-US" sz="2000" b="1" dirty="0">
                <a:solidFill>
                  <a:srgbClr val="FF0000"/>
                </a:solidFill>
              </a:rPr>
              <a:t> 34.1</a:t>
            </a:r>
            <a:r>
              <a:rPr lang="en-US" sz="2000" b="1" dirty="0" smtClean="0">
                <a:solidFill>
                  <a:srgbClr val="FF0000"/>
                </a:solidFill>
              </a:rPr>
              <a:t>%    </a:t>
            </a:r>
            <a:r>
              <a:rPr lang="en-US" sz="1400" dirty="0" smtClean="0"/>
              <a:t>(increased E, more APEX)</a:t>
            </a:r>
            <a:endParaRPr lang="en-US" sz="2000" b="1" dirty="0">
              <a:solidFill>
                <a:srgbClr val="FF0000"/>
              </a:solidFill>
            </a:endParaRPr>
          </a:p>
          <a:p>
            <a:pPr marL="342900" indent="-342900">
              <a:buFont typeface="Arial"/>
              <a:buChar char="•"/>
            </a:pPr>
            <a:r>
              <a:rPr lang="en-US" sz="2000" dirty="0"/>
              <a:t>96.4 GeV U-U:    P</a:t>
            </a:r>
            <a:r>
              <a:rPr lang="en-US" sz="2000" dirty="0" smtClean="0"/>
              <a:t>(r </a:t>
            </a:r>
            <a:r>
              <a:rPr lang="en-US" sz="2000" dirty="0"/>
              <a:t>≥ </a:t>
            </a:r>
            <a:r>
              <a:rPr lang="en-US" sz="2000" dirty="0" smtClean="0"/>
              <a:t>71.6%) </a:t>
            </a:r>
            <a:r>
              <a:rPr lang="en-US" sz="2000" dirty="0"/>
              <a:t>=</a:t>
            </a:r>
            <a:r>
              <a:rPr lang="en-US" sz="2000" b="1" dirty="0">
                <a:solidFill>
                  <a:srgbClr val="FF0000"/>
                </a:solidFill>
              </a:rPr>
              <a:t> 0.001%</a:t>
            </a:r>
            <a:r>
              <a:rPr lang="en-US" sz="2000" dirty="0"/>
              <a:t>  </a:t>
            </a:r>
            <a:r>
              <a:rPr lang="en-US" sz="1400" dirty="0"/>
              <a:t>(not a typo: 4.4 </a:t>
            </a:r>
            <a:r>
              <a:rPr lang="en-US" sz="1400" dirty="0">
                <a:latin typeface="Symbol" charset="2"/>
                <a:cs typeface="Symbol" charset="2"/>
              </a:rPr>
              <a:t>s</a:t>
            </a:r>
            <a:r>
              <a:rPr lang="en-US" sz="1400" dirty="0"/>
              <a:t> out,  low intensity)</a:t>
            </a:r>
          </a:p>
          <a:p>
            <a:pPr marL="342900" indent="-342900">
              <a:buFont typeface="Arial"/>
              <a:buChar char="•"/>
            </a:pPr>
            <a:r>
              <a:rPr lang="en-US" sz="2000" dirty="0"/>
              <a:t>100 GeV Cu-Au: P</a:t>
            </a:r>
            <a:r>
              <a:rPr lang="en-US" sz="2000" dirty="0" smtClean="0"/>
              <a:t>(r </a:t>
            </a:r>
            <a:r>
              <a:rPr lang="en-US" sz="2000"/>
              <a:t>≥ </a:t>
            </a:r>
            <a:r>
              <a:rPr lang="en-US" sz="2000" smtClean="0"/>
              <a:t>65.4%) </a:t>
            </a:r>
            <a:r>
              <a:rPr lang="en-US" sz="2000" dirty="0"/>
              <a:t>=</a:t>
            </a:r>
            <a:r>
              <a:rPr lang="en-US" sz="2000" b="1" dirty="0">
                <a:solidFill>
                  <a:srgbClr val="FF0000"/>
                </a:solidFill>
              </a:rPr>
              <a:t> 0.24%</a:t>
            </a:r>
            <a:r>
              <a:rPr lang="en-US" sz="2000" dirty="0"/>
              <a:t>    </a:t>
            </a:r>
            <a:r>
              <a:rPr lang="en-US" sz="1400" dirty="0"/>
              <a:t>(but high intensity here</a:t>
            </a:r>
            <a:r>
              <a:rPr lang="en-US" sz="1400" dirty="0" smtClean="0"/>
              <a:t>)</a:t>
            </a:r>
            <a:endParaRPr lang="en-US" sz="1800" dirty="0"/>
          </a:p>
        </p:txBody>
      </p:sp>
      <p:sp>
        <p:nvSpPr>
          <p:cNvPr id="10" name="TextBox 9"/>
          <p:cNvSpPr txBox="1"/>
          <p:nvPr/>
        </p:nvSpPr>
        <p:spPr>
          <a:xfrm>
            <a:off x="6331033" y="609600"/>
            <a:ext cx="2660567" cy="1077218"/>
          </a:xfrm>
          <a:prstGeom prst="rect">
            <a:avLst/>
          </a:prstGeom>
          <a:noFill/>
        </p:spPr>
        <p:txBody>
          <a:bodyPr wrap="none" rtlCol="0">
            <a:spAutoFit/>
          </a:bodyPr>
          <a:lstStyle/>
          <a:p>
            <a:pPr algn="l"/>
            <a:r>
              <a:rPr lang="en-US" sz="2800" b="1" dirty="0" smtClean="0">
                <a:solidFill>
                  <a:srgbClr val="FF0000"/>
                </a:solidFill>
              </a:rPr>
              <a:t>A: not likely</a:t>
            </a:r>
            <a:br>
              <a:rPr lang="en-US" sz="2800" b="1" dirty="0" smtClean="0">
                <a:solidFill>
                  <a:srgbClr val="FF0000"/>
                </a:solidFill>
              </a:rPr>
            </a:br>
            <a:r>
              <a:rPr lang="en-US" sz="1800" dirty="0" smtClean="0"/>
              <a:t>i.e. system performance </a:t>
            </a:r>
            <a:br>
              <a:rPr lang="en-US" sz="1800" dirty="0" smtClean="0"/>
            </a:br>
            <a:r>
              <a:rPr lang="en-US" sz="1800" dirty="0" smtClean="0"/>
              <a:t>was really improved!</a:t>
            </a:r>
            <a:endParaRPr lang="en-US" sz="2800" dirty="0" smtClean="0"/>
          </a:p>
        </p:txBody>
      </p:sp>
    </p:spTree>
    <p:extLst>
      <p:ext uri="{BB962C8B-B14F-4D97-AF65-F5344CB8AC3E}">
        <p14:creationId xmlns:p14="http://schemas.microsoft.com/office/powerpoint/2010/main" val="210519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Upgrades for Run-13 and 14</a:t>
            </a:r>
            <a:endParaRPr lang="en-US" dirty="0"/>
          </a:p>
        </p:txBody>
      </p:sp>
      <p:sp>
        <p:nvSpPr>
          <p:cNvPr id="3" name="Content Placeholder 2"/>
          <p:cNvSpPr>
            <a:spLocks noGrp="1"/>
          </p:cNvSpPr>
          <p:nvPr>
            <p:ph idx="1"/>
          </p:nvPr>
        </p:nvSpPr>
        <p:spPr>
          <a:xfrm>
            <a:off x="381000" y="1066800"/>
            <a:ext cx="3810000" cy="5334000"/>
          </a:xfrm>
        </p:spPr>
        <p:txBody>
          <a:bodyPr numCol="1"/>
          <a:lstStyle/>
          <a:p>
            <a:r>
              <a:rPr lang="en-US" sz="1800" b="1" dirty="0" smtClean="0"/>
              <a:t>Polarized protons</a:t>
            </a:r>
            <a:endParaRPr lang="en-US" sz="1800" b="1" dirty="0"/>
          </a:p>
          <a:p>
            <a:pPr marL="285750" indent="-285750">
              <a:buFont typeface="Arial"/>
              <a:buChar char="•"/>
            </a:pPr>
            <a:r>
              <a:rPr lang="en-US" sz="1800" dirty="0" smtClean="0"/>
              <a:t>OPPIS upgrade</a:t>
            </a:r>
          </a:p>
          <a:p>
            <a:pPr marL="285750" indent="-285750">
              <a:buFont typeface="Arial"/>
              <a:buChar char="•"/>
            </a:pPr>
            <a:r>
              <a:rPr lang="en-US" sz="1800" dirty="0" smtClean="0"/>
              <a:t>Electron lens installation,</a:t>
            </a:r>
            <a:br>
              <a:rPr lang="en-US" sz="1800" dirty="0" smtClean="0"/>
            </a:br>
            <a:r>
              <a:rPr lang="en-US" sz="1800" dirty="0" smtClean="0"/>
              <a:t>also new lattice</a:t>
            </a:r>
          </a:p>
          <a:p>
            <a:pPr marL="0" indent="0"/>
            <a:r>
              <a:rPr lang="en-US" sz="1600" dirty="0">
                <a:solidFill>
                  <a:srgbClr val="FF0000"/>
                </a:solidFill>
              </a:rPr>
              <a:t>  </a:t>
            </a:r>
            <a:r>
              <a:rPr lang="en-US" sz="1600" dirty="0" smtClean="0">
                <a:solidFill>
                  <a:srgbClr val="FF0000"/>
                </a:solidFill>
              </a:rPr>
              <a:t>   abort gaps meet in IP4/IP10</a:t>
            </a:r>
          </a:p>
          <a:p>
            <a:pPr marL="285750" indent="-285750">
              <a:buFont typeface="Arial"/>
              <a:buChar char="•"/>
            </a:pPr>
            <a:r>
              <a:rPr lang="en-US" sz="1800" dirty="0"/>
              <a:t>Polarimeter upgrades</a:t>
            </a:r>
          </a:p>
          <a:p>
            <a:pPr marL="285750" indent="-285750">
              <a:buFont typeface="Arial"/>
              <a:buChar char="•"/>
            </a:pPr>
            <a:r>
              <a:rPr lang="en-US" sz="1800" dirty="0" smtClean="0"/>
              <a:t>RF: 9 MHz modifications, ferrite tuners, longitudinal injection damping, Landau phase compensation, …</a:t>
            </a:r>
          </a:p>
          <a:p>
            <a:pPr marL="285750" indent="-285750">
              <a:buFont typeface="Arial"/>
              <a:buChar char="•"/>
            </a:pPr>
            <a:r>
              <a:rPr lang="en-US" sz="1800" dirty="0" smtClean="0"/>
              <a:t>Booster: inject with h=2</a:t>
            </a:r>
            <a:br>
              <a:rPr lang="en-US" sz="1800" dirty="0" smtClean="0"/>
            </a:br>
            <a:r>
              <a:rPr lang="en-US" sz="1600" dirty="0" smtClean="0">
                <a:solidFill>
                  <a:srgbClr val="FF0000"/>
                </a:solidFill>
              </a:rPr>
              <a:t>new spin patterns that always have </a:t>
            </a:r>
            <a:br>
              <a:rPr lang="en-US" sz="1600" dirty="0" smtClean="0">
                <a:solidFill>
                  <a:srgbClr val="FF0000"/>
                </a:solidFill>
              </a:rPr>
            </a:br>
            <a:r>
              <a:rPr lang="en-US" sz="1600" dirty="0" smtClean="0">
                <a:solidFill>
                  <a:srgbClr val="FF0000"/>
                </a:solidFill>
              </a:rPr>
              <a:t>2 bunches with same orientation?</a:t>
            </a:r>
            <a:r>
              <a:rPr lang="en-US" sz="1800" dirty="0" smtClean="0"/>
              <a:t> </a:t>
            </a:r>
          </a:p>
          <a:p>
            <a:pPr marL="285750" indent="-285750">
              <a:buFont typeface="Arial"/>
              <a:buChar char="•"/>
            </a:pPr>
            <a:r>
              <a:rPr lang="en-US" sz="1800" dirty="0" smtClean="0"/>
              <a:t>AGS: IPM like RHIC (hor),</a:t>
            </a:r>
            <a:br>
              <a:rPr lang="en-US" sz="1800" dirty="0" smtClean="0"/>
            </a:br>
            <a:r>
              <a:rPr lang="en-US" sz="1800" dirty="0" smtClean="0"/>
              <a:t>hor and ver survey, faster </a:t>
            </a:r>
            <a:br>
              <a:rPr lang="en-US" sz="1800" dirty="0" smtClean="0"/>
            </a:br>
            <a:r>
              <a:rPr lang="en-US" sz="1800" dirty="0" smtClean="0"/>
              <a:t>cycle (2.7s), test for extraction on fly</a:t>
            </a:r>
          </a:p>
          <a:p>
            <a:pPr marL="285750" indent="-285750">
              <a:buFont typeface="Arial"/>
              <a:buChar char="•"/>
            </a:pPr>
            <a:r>
              <a:rPr lang="en-US" sz="1800" dirty="0" smtClean="0"/>
              <a:t>…</a:t>
            </a:r>
            <a:endParaRPr lang="en-US" sz="1000" dirty="0" smtClean="0"/>
          </a:p>
          <a:p>
            <a:pPr>
              <a:buFontTx/>
              <a:buChar char="-"/>
            </a:pPr>
            <a:endParaRPr lang="en-US" sz="1000" dirty="0" smtClean="0"/>
          </a:p>
          <a:p>
            <a:pPr>
              <a:buFontTx/>
              <a:buChar char="-"/>
            </a:pPr>
            <a:endParaRPr lang="en-US" sz="1000" dirty="0" smtClean="0"/>
          </a:p>
        </p:txBody>
      </p:sp>
      <p:sp>
        <p:nvSpPr>
          <p:cNvPr id="4" name="Date Placeholder 3"/>
          <p:cNvSpPr>
            <a:spLocks noGrp="1"/>
          </p:cNvSpPr>
          <p:nvPr>
            <p:ph type="dt" sz="half" idx="10"/>
          </p:nvPr>
        </p:nvSpPr>
        <p:spPr/>
        <p:txBody>
          <a:bodyPr/>
          <a:lstStyle/>
          <a:p>
            <a:pPr>
              <a:defRPr/>
            </a:pPr>
            <a:r>
              <a:rPr lang="en-US"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9</a:t>
            </a:fld>
            <a:r>
              <a:rPr lang="en-US" smtClean="0"/>
              <a:t> </a:t>
            </a:r>
            <a:endParaRPr lang="en-US" sz="800" smtClean="0">
              <a:latin typeface="Times New Roman" pitchFamily="18" charset="0"/>
            </a:endParaRPr>
          </a:p>
          <a:p>
            <a:pPr>
              <a:defRPr/>
            </a:pPr>
            <a:endParaRPr lang="en-US" dirty="0"/>
          </a:p>
        </p:txBody>
      </p:sp>
      <p:sp>
        <p:nvSpPr>
          <p:cNvPr id="6" name="Content Placeholder 2"/>
          <p:cNvSpPr txBox="1">
            <a:spLocks/>
          </p:cNvSpPr>
          <p:nvPr/>
        </p:nvSpPr>
        <p:spPr bwMode="auto">
          <a:xfrm>
            <a:off x="4648200" y="1066800"/>
            <a:ext cx="3810000" cy="5257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4163" indent="-284163" algn="l" rtl="0" eaLnBrk="0" fontAlgn="base" hangingPunct="0">
              <a:spcBef>
                <a:spcPct val="20000"/>
              </a:spcBef>
              <a:spcAft>
                <a:spcPct val="0"/>
              </a:spcAft>
              <a:defRPr sz="2000">
                <a:solidFill>
                  <a:schemeClr val="tx1"/>
                </a:solidFill>
                <a:latin typeface="+mn-lt"/>
                <a:ea typeface="+mn-ea"/>
                <a:cs typeface="+mn-cs"/>
              </a:defRPr>
            </a:lvl1pPr>
            <a:lvl2pPr marL="622300" indent="-223838" algn="l" rtl="0" eaLnBrk="0" fontAlgn="base" hangingPunct="0">
              <a:spcBef>
                <a:spcPct val="20000"/>
              </a:spcBef>
              <a:spcAft>
                <a:spcPct val="0"/>
              </a:spcAft>
              <a:defRPr sz="2000">
                <a:solidFill>
                  <a:srgbClr val="003399"/>
                </a:solidFill>
                <a:latin typeface="+mn-lt"/>
              </a:defRPr>
            </a:lvl2pPr>
            <a:lvl3pPr marL="965200" indent="-228600" algn="l" rtl="0" eaLnBrk="0" fontAlgn="base" hangingPunct="0">
              <a:spcBef>
                <a:spcPct val="20000"/>
              </a:spcBef>
              <a:spcAft>
                <a:spcPct val="0"/>
              </a:spcAft>
              <a:defRPr>
                <a:solidFill>
                  <a:srgbClr val="009900"/>
                </a:solidFill>
                <a:latin typeface="+mn-lt"/>
              </a:defRPr>
            </a:lvl3pPr>
            <a:lvl4pPr marL="1308100" indent="-228600" algn="l" rtl="0" eaLnBrk="0" fontAlgn="base" hangingPunct="0">
              <a:spcBef>
                <a:spcPct val="20000"/>
              </a:spcBef>
              <a:spcAft>
                <a:spcPct val="0"/>
              </a:spcAft>
              <a:defRPr>
                <a:solidFill>
                  <a:schemeClr val="tx1"/>
                </a:solidFill>
                <a:latin typeface="+mn-lt"/>
              </a:defRPr>
            </a:lvl4pPr>
            <a:lvl5pPr marL="1651000" indent="-228600" algn="l" rtl="0" eaLnBrk="0" fontAlgn="base" hangingPunct="0">
              <a:spcBef>
                <a:spcPct val="20000"/>
              </a:spcBef>
              <a:spcAft>
                <a:spcPct val="0"/>
              </a:spcAft>
              <a:defRPr sz="1600">
                <a:solidFill>
                  <a:schemeClr val="tx1"/>
                </a:solidFill>
                <a:latin typeface="+mn-lt"/>
              </a:defRPr>
            </a:lvl5pPr>
            <a:lvl6pPr marL="2108200" indent="-228600" algn="l" rtl="0" eaLnBrk="0" fontAlgn="base" hangingPunct="0">
              <a:spcBef>
                <a:spcPct val="20000"/>
              </a:spcBef>
              <a:spcAft>
                <a:spcPct val="0"/>
              </a:spcAft>
              <a:defRPr sz="1600">
                <a:solidFill>
                  <a:schemeClr val="tx1"/>
                </a:solidFill>
                <a:latin typeface="+mn-lt"/>
              </a:defRPr>
            </a:lvl6pPr>
            <a:lvl7pPr marL="2565400" indent="-228600" algn="l" rtl="0" eaLnBrk="0" fontAlgn="base" hangingPunct="0">
              <a:spcBef>
                <a:spcPct val="20000"/>
              </a:spcBef>
              <a:spcAft>
                <a:spcPct val="0"/>
              </a:spcAft>
              <a:defRPr sz="1600">
                <a:solidFill>
                  <a:schemeClr val="tx1"/>
                </a:solidFill>
                <a:latin typeface="+mn-lt"/>
              </a:defRPr>
            </a:lvl7pPr>
            <a:lvl8pPr marL="3022600" indent="-228600" algn="l" rtl="0" eaLnBrk="0" fontAlgn="base" hangingPunct="0">
              <a:spcBef>
                <a:spcPct val="20000"/>
              </a:spcBef>
              <a:spcAft>
                <a:spcPct val="0"/>
              </a:spcAft>
              <a:defRPr sz="1600">
                <a:solidFill>
                  <a:schemeClr val="tx1"/>
                </a:solidFill>
                <a:latin typeface="+mn-lt"/>
              </a:defRPr>
            </a:lvl8pPr>
            <a:lvl9pPr marL="3479800" indent="-228600" algn="l" rtl="0" eaLnBrk="0" fontAlgn="base" hangingPunct="0">
              <a:spcBef>
                <a:spcPct val="20000"/>
              </a:spcBef>
              <a:spcAft>
                <a:spcPct val="0"/>
              </a:spcAft>
              <a:defRPr sz="1600">
                <a:solidFill>
                  <a:schemeClr val="tx1"/>
                </a:solidFill>
                <a:latin typeface="+mn-lt"/>
              </a:defRPr>
            </a:lvl9pPr>
          </a:lstStyle>
          <a:p>
            <a:pPr marL="0" indent="0"/>
            <a:r>
              <a:rPr lang="en-US" sz="1800" b="1" dirty="0" smtClean="0"/>
              <a:t>Heavy ions</a:t>
            </a:r>
          </a:p>
          <a:p>
            <a:pPr marL="285750" indent="-285750">
              <a:buFont typeface="Arial"/>
              <a:buChar char="•"/>
            </a:pPr>
            <a:r>
              <a:rPr lang="en-US" sz="1800" dirty="0" smtClean="0"/>
              <a:t>EBIS: vacuum system, transmission through RFQ and Linac</a:t>
            </a:r>
          </a:p>
          <a:p>
            <a:pPr marL="285750" indent="-285750">
              <a:buFont typeface="Arial"/>
              <a:buChar char="•"/>
            </a:pPr>
            <a:r>
              <a:rPr lang="en-US" sz="1800" dirty="0" smtClean="0"/>
              <a:t>Long. stochastic cooling pickup</a:t>
            </a:r>
          </a:p>
          <a:p>
            <a:pPr marL="285750" indent="-285750">
              <a:buFont typeface="Arial"/>
              <a:buChar char="•"/>
            </a:pPr>
            <a:r>
              <a:rPr lang="en-US" sz="1800" dirty="0" smtClean="0"/>
              <a:t>IPM replacements</a:t>
            </a:r>
          </a:p>
          <a:p>
            <a:pPr marL="285750" indent="-285750">
              <a:buFont typeface="Arial"/>
              <a:buChar char="•"/>
            </a:pPr>
            <a:r>
              <a:rPr lang="en-US" sz="1800" dirty="0" smtClean="0"/>
              <a:t>56 MHz SRF (Run-14)</a:t>
            </a:r>
          </a:p>
          <a:p>
            <a:pPr marL="285750" indent="-285750">
              <a:buFont typeface="Arial"/>
              <a:buChar char="•"/>
            </a:pPr>
            <a:r>
              <a:rPr lang="en-US" sz="1800" dirty="0" smtClean="0"/>
              <a:t>Small </a:t>
            </a:r>
            <a:r>
              <a:rPr lang="en-US" sz="1800" dirty="0"/>
              <a:t>vertical dump kicker (Run-14</a:t>
            </a:r>
            <a:r>
              <a:rPr lang="en-US" sz="1800" dirty="0" smtClean="0"/>
              <a:t>)</a:t>
            </a:r>
          </a:p>
          <a:p>
            <a:pPr marL="285750" indent="-285750">
              <a:buFont typeface="Arial"/>
              <a:buChar char="•"/>
            </a:pPr>
            <a:r>
              <a:rPr lang="en-US" sz="1800" dirty="0" smtClean="0"/>
              <a:t>…</a:t>
            </a:r>
            <a:endParaRPr lang="en-US" sz="1800" dirty="0"/>
          </a:p>
          <a:p>
            <a:pPr>
              <a:buFontTx/>
              <a:buChar char="-"/>
            </a:pPr>
            <a:endParaRPr lang="en-US" sz="1800" dirty="0" smtClean="0"/>
          </a:p>
          <a:p>
            <a:pPr marL="0" indent="0"/>
            <a:endParaRPr lang="en-US" sz="1050" dirty="0"/>
          </a:p>
        </p:txBody>
      </p:sp>
    </p:spTree>
    <p:extLst>
      <p:ext uri="{BB962C8B-B14F-4D97-AF65-F5344CB8AC3E}">
        <p14:creationId xmlns:p14="http://schemas.microsoft.com/office/powerpoint/2010/main" val="1965383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lhc">
  <a:themeElements>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Uslh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none"/>
        </a:ln>
        <a:effectLst/>
      </a:spPr>
      <a:bodyPr/>
      <a:lstStyle/>
    </a:lnDef>
    <a:txDef>
      <a:spPr>
        <a:noFill/>
      </a:spPr>
      <a:bodyPr wrap="none" rtlCol="0">
        <a:spAutoFit/>
      </a:bodyPr>
      <a:lstStyle>
        <a:defPPr algn="l">
          <a:defRPr dirty="0" smtClean="0"/>
        </a:defPPr>
      </a:lstStyle>
    </a:txDef>
  </a:objectDefaults>
  <a:extraClrSchemeLst>
    <a:extraClrScheme>
      <a:clrScheme name="Uslh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lh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lh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lh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lh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lh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lh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46416279</TotalTime>
  <Words>1666</Words>
  <Application>Microsoft Macintosh PowerPoint</Application>
  <PresentationFormat>Letter Paper (8.5x11 in)</PresentationFormat>
  <Paragraphs>378</Paragraphs>
  <Slides>25</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Uslhc</vt:lpstr>
      <vt:lpstr>1_Uslhc</vt:lpstr>
      <vt:lpstr>Equation</vt:lpstr>
      <vt:lpstr> Projections for Run-13  Wolfram Fischer  </vt:lpstr>
      <vt:lpstr>Content – Run-13 and Run-14</vt:lpstr>
      <vt:lpstr>PowerPoint Presentation</vt:lpstr>
      <vt:lpstr>2012 RHIC Run (23.6 weeks of cryo ops) – most varied to date</vt:lpstr>
      <vt:lpstr>RHIC heavy ions – luminosity evolution to date</vt:lpstr>
      <vt:lpstr>RHIC polarized protons – luminosity and polarization</vt:lpstr>
      <vt:lpstr>Time-in-store as fraction of calendar time = r</vt:lpstr>
      <vt:lpstr>Run-12 time in store – could it be due to chance? (not entirely serious)</vt:lpstr>
      <vt:lpstr>Upgrades for Run-13 and 14</vt:lpstr>
      <vt:lpstr>Optically Pumped Polarized H– source (OPPIS) – A. Zelenski</vt:lpstr>
      <vt:lpstr>RHIC electron lenses                                            Motivation</vt:lpstr>
      <vt:lpstr>Electron lenses – partial head-on beam-beam compensation</vt:lpstr>
      <vt:lpstr>E-lens installation 2012</vt:lpstr>
      <vt:lpstr>Development of Polarized 3He Ion Source for RHIC BNL-MIT Collaboration  http://he3.xvm.mit.edu/</vt:lpstr>
      <vt:lpstr>Cu-Au store – new mode in 2012</vt:lpstr>
      <vt:lpstr>56 MHz SRF for heavy ions – under construction (I. Ben-Zvi et al.)</vt:lpstr>
      <vt:lpstr>RHIC luminosity and polarization goals</vt:lpstr>
      <vt:lpstr>255 GeV polarized proton projection for Run-13</vt:lpstr>
      <vt:lpstr>100 GeV/nucleon Au-Au projection for Run-13</vt:lpstr>
      <vt:lpstr>7.5 GeV/nucleon Au-Au projection for Run-13</vt:lpstr>
      <vt:lpstr>31.2 GeV p-p projection for Run-13</vt:lpstr>
      <vt:lpstr>5-year projections for polarized protons</vt:lpstr>
      <vt:lpstr>5-year projections projection for Au-Au</vt:lpstr>
      <vt:lpstr>Summary</vt:lpstr>
      <vt:lpstr>Yellow Abort Kicker Prefires in Au runs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Jim Strait</dc:creator>
  <cp:lastModifiedBy>Wolfram Fischer</cp:lastModifiedBy>
  <cp:revision>2984</cp:revision>
  <cp:lastPrinted>1998-09-11T14:49:03Z</cp:lastPrinted>
  <dcterms:created xsi:type="dcterms:W3CDTF">2010-11-14T17:34:40Z</dcterms:created>
  <dcterms:modified xsi:type="dcterms:W3CDTF">2012-07-24T16:52:04Z</dcterms:modified>
</cp:coreProperties>
</file>