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Lst>
  <p:notesMasterIdLst>
    <p:notesMasterId r:id="rId23"/>
  </p:notesMasterIdLst>
  <p:handoutMasterIdLst>
    <p:handoutMasterId r:id="rId24"/>
  </p:handoutMasterIdLst>
  <p:sldIdLst>
    <p:sldId id="257" r:id="rId3"/>
    <p:sldId id="442" r:id="rId4"/>
    <p:sldId id="446" r:id="rId5"/>
    <p:sldId id="480" r:id="rId6"/>
    <p:sldId id="466" r:id="rId7"/>
    <p:sldId id="481" r:id="rId8"/>
    <p:sldId id="484" r:id="rId9"/>
    <p:sldId id="485" r:id="rId10"/>
    <p:sldId id="449" r:id="rId11"/>
    <p:sldId id="496" r:id="rId12"/>
    <p:sldId id="450" r:id="rId13"/>
    <p:sldId id="451" r:id="rId14"/>
    <p:sldId id="467" r:id="rId15"/>
    <p:sldId id="487" r:id="rId16"/>
    <p:sldId id="454" r:id="rId17"/>
    <p:sldId id="373" r:id="rId18"/>
    <p:sldId id="405" r:id="rId19"/>
    <p:sldId id="452" r:id="rId20"/>
    <p:sldId id="465" r:id="rId21"/>
    <p:sldId id="486" r:id="rId22"/>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8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8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8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800" kern="1200">
        <a:solidFill>
          <a:schemeClr val="tx1"/>
        </a:solidFill>
        <a:latin typeface="Arial" charset="0"/>
        <a:ea typeface="ＭＳ Ｐゴシック"/>
        <a:cs typeface="ＭＳ Ｐゴシック"/>
      </a:defRPr>
    </a:lvl5pPr>
    <a:lvl6pPr marL="2286000" algn="l" defTabSz="914400" rtl="0" eaLnBrk="1" latinLnBrk="0" hangingPunct="1">
      <a:defRPr sz="2800" kern="1200">
        <a:solidFill>
          <a:schemeClr val="tx1"/>
        </a:solidFill>
        <a:latin typeface="Arial" charset="0"/>
        <a:ea typeface="ＭＳ Ｐゴシック"/>
        <a:cs typeface="ＭＳ Ｐゴシック"/>
      </a:defRPr>
    </a:lvl6pPr>
    <a:lvl7pPr marL="2743200" algn="l" defTabSz="914400" rtl="0" eaLnBrk="1" latinLnBrk="0" hangingPunct="1">
      <a:defRPr sz="2800" kern="1200">
        <a:solidFill>
          <a:schemeClr val="tx1"/>
        </a:solidFill>
        <a:latin typeface="Arial" charset="0"/>
        <a:ea typeface="ＭＳ Ｐゴシック"/>
        <a:cs typeface="ＭＳ Ｐゴシック"/>
      </a:defRPr>
    </a:lvl7pPr>
    <a:lvl8pPr marL="3200400" algn="l" defTabSz="914400" rtl="0" eaLnBrk="1" latinLnBrk="0" hangingPunct="1">
      <a:defRPr sz="2800" kern="1200">
        <a:solidFill>
          <a:schemeClr val="tx1"/>
        </a:solidFill>
        <a:latin typeface="Arial" charset="0"/>
        <a:ea typeface="ＭＳ Ｐゴシック"/>
        <a:cs typeface="ＭＳ Ｐゴシック"/>
      </a:defRPr>
    </a:lvl8pPr>
    <a:lvl9pPr marL="3657600" algn="l" defTabSz="914400" rtl="0" eaLnBrk="1" latinLnBrk="0" hangingPunct="1">
      <a:defRPr sz="2800"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0033CC"/>
    <a:srgbClr val="008000"/>
    <a:srgbClr val="663300"/>
    <a:srgbClr val="CC6600"/>
    <a:srgbClr val="0066FF"/>
    <a:srgbClr val="FF3399"/>
    <a:srgbClr val="FFFF00"/>
    <a:srgbClr val="FF0000"/>
    <a:srgbClr val="FB05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26" autoAdjust="0"/>
    <p:restoredTop sz="93207" autoAdjust="0"/>
  </p:normalViewPr>
  <p:slideViewPr>
    <p:cSldViewPr snapToGrid="0">
      <p:cViewPr>
        <p:scale>
          <a:sx n="64" d="100"/>
          <a:sy n="64" d="100"/>
        </p:scale>
        <p:origin x="-864" y="-11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23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48" charset="-128"/>
                <a:cs typeface="+mn-cs"/>
              </a:defRPr>
            </a:lvl1pPr>
          </a:lstStyle>
          <a:p>
            <a:pPr>
              <a:defRPr/>
            </a:pPr>
            <a:endParaRPr lang="en-US"/>
          </a:p>
        </p:txBody>
      </p:sp>
      <p:sp>
        <p:nvSpPr>
          <p:cNvPr id="163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48" charset="-128"/>
                <a:cs typeface="+mn-cs"/>
              </a:defRPr>
            </a:lvl1pPr>
          </a:lstStyle>
          <a:p>
            <a:pPr>
              <a:defRPr/>
            </a:pPr>
            <a:endParaRPr lang="en-US"/>
          </a:p>
        </p:txBody>
      </p:sp>
      <p:sp>
        <p:nvSpPr>
          <p:cNvPr id="163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48" charset="-128"/>
                <a:cs typeface="+mn-cs"/>
              </a:defRPr>
            </a:lvl1pPr>
          </a:lstStyle>
          <a:p>
            <a:pPr>
              <a:defRPr/>
            </a:pPr>
            <a:endParaRPr lang="en-US"/>
          </a:p>
        </p:txBody>
      </p:sp>
      <p:sp>
        <p:nvSpPr>
          <p:cNvPr id="163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48" charset="-128"/>
                <a:cs typeface="+mn-cs"/>
              </a:defRPr>
            </a:lvl1pPr>
          </a:lstStyle>
          <a:p>
            <a:pPr>
              <a:defRPr/>
            </a:pPr>
            <a:fld id="{47DD1D4F-6CC7-4C1C-B469-1A8D47FB5061}" type="slidenum">
              <a:rPr lang="en-US"/>
              <a:pPr>
                <a:defRPr/>
              </a:pPr>
              <a:t>‹#›</a:t>
            </a:fld>
            <a:endParaRPr lang="en-US"/>
          </a:p>
        </p:txBody>
      </p:sp>
    </p:spTree>
    <p:extLst>
      <p:ext uri="{BB962C8B-B14F-4D97-AF65-F5344CB8AC3E}">
        <p14:creationId xmlns:p14="http://schemas.microsoft.com/office/powerpoint/2010/main" val="1269495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48" charset="-128"/>
                <a:cs typeface="+mn-cs"/>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48" charset="-128"/>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48"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48" charset="-128"/>
                <a:cs typeface="+mn-cs"/>
              </a:defRPr>
            </a:lvl1pPr>
          </a:lstStyle>
          <a:p>
            <a:pPr>
              <a:defRPr/>
            </a:pPr>
            <a:fld id="{94B722E6-D9AB-45B2-956D-127FD06B77CB}" type="slidenum">
              <a:rPr lang="en-US"/>
              <a:pPr>
                <a:defRPr/>
              </a:pPr>
              <a:t>‹#›</a:t>
            </a:fld>
            <a:endParaRPr lang="en-US"/>
          </a:p>
        </p:txBody>
      </p:sp>
    </p:spTree>
    <p:extLst>
      <p:ext uri="{BB962C8B-B14F-4D97-AF65-F5344CB8AC3E}">
        <p14:creationId xmlns:p14="http://schemas.microsoft.com/office/powerpoint/2010/main" val="771000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6984A751-9020-41D2-86D4-0053F54580A1}" type="slidenum">
              <a:rPr lang="en-US" smtClean="0">
                <a:ea typeface="ＭＳ Ｐゴシック"/>
                <a:cs typeface="ＭＳ Ｐゴシック"/>
              </a:rPr>
              <a:pPr/>
              <a:t>1</a:t>
            </a:fld>
            <a:endParaRPr lang="en-US" smtClean="0">
              <a:ea typeface="ＭＳ Ｐゴシック"/>
              <a:cs typeface="ＭＳ Ｐゴシック"/>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endParaRPr lang="en-US" smtClean="0">
              <a:latin typeface="Arial" pitchFamily="34" charset="0"/>
              <a:ea typeface="ＭＳ Ｐゴシック" pitchFamily="34" charset="-128"/>
            </a:endParaRPr>
          </a:p>
        </p:txBody>
      </p:sp>
      <p:sp>
        <p:nvSpPr>
          <p:cNvPr id="25604" name="Slide Number Placeholder 3"/>
          <p:cNvSpPr txBox="1">
            <a:spLocks noGrp="1"/>
          </p:cNvSpPr>
          <p:nvPr/>
        </p:nvSpPr>
        <p:spPr bwMode="auto">
          <a:xfrm>
            <a:off x="3886618" y="8687430"/>
            <a:ext cx="2971382" cy="45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nchor="b"/>
          <a:lstStyle>
            <a:lvl1pPr defTabSz="933450">
              <a:defRPr sz="2800">
                <a:solidFill>
                  <a:schemeClr val="tx1"/>
                </a:solidFill>
                <a:latin typeface="Arial" pitchFamily="34" charset="0"/>
                <a:ea typeface="ＭＳ Ｐゴシック" pitchFamily="34" charset="-128"/>
              </a:defRPr>
            </a:lvl1pPr>
            <a:lvl2pPr marL="742950" indent="-285750" defTabSz="933450">
              <a:defRPr sz="2800">
                <a:solidFill>
                  <a:schemeClr val="tx1"/>
                </a:solidFill>
                <a:latin typeface="Arial" pitchFamily="34" charset="0"/>
                <a:ea typeface="ＭＳ Ｐゴシック" pitchFamily="34" charset="-128"/>
              </a:defRPr>
            </a:lvl2pPr>
            <a:lvl3pPr marL="1143000" indent="-228600" defTabSz="933450">
              <a:defRPr sz="2800">
                <a:solidFill>
                  <a:schemeClr val="tx1"/>
                </a:solidFill>
                <a:latin typeface="Arial" pitchFamily="34" charset="0"/>
                <a:ea typeface="ＭＳ Ｐゴシック" pitchFamily="34" charset="-128"/>
              </a:defRPr>
            </a:lvl3pPr>
            <a:lvl4pPr marL="1600200" indent="-228600" defTabSz="933450">
              <a:defRPr sz="2800">
                <a:solidFill>
                  <a:schemeClr val="tx1"/>
                </a:solidFill>
                <a:latin typeface="Arial" pitchFamily="34" charset="0"/>
                <a:ea typeface="ＭＳ Ｐゴシック" pitchFamily="34" charset="-128"/>
              </a:defRPr>
            </a:lvl4pPr>
            <a:lvl5pPr marL="2057400" indent="-228600" defTabSz="933450">
              <a:defRPr sz="2800">
                <a:solidFill>
                  <a:schemeClr val="tx1"/>
                </a:solidFill>
                <a:latin typeface="Arial" pitchFamily="34" charset="0"/>
                <a:ea typeface="ＭＳ Ｐゴシック" pitchFamily="34" charset="-128"/>
              </a:defRPr>
            </a:lvl5pPr>
            <a:lvl6pPr marL="2514600" indent="-228600" defTabSz="93345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defTabSz="93345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defTabSz="93345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defTabSz="93345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algn="r"/>
            <a:fld id="{77D33B44-561F-4EB4-8696-C43538CCE4F1}" type="slidenum">
              <a:rPr lang="en-US" sz="1200"/>
              <a:pPr algn="r"/>
              <a:t>2</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smtClean="0">
              <a:latin typeface="Arial" pitchFamily="34" charset="0"/>
              <a:ea typeface="ＭＳ Ｐゴシック" pitchFamily="36" charset="-128"/>
            </a:endParaRPr>
          </a:p>
        </p:txBody>
      </p:sp>
      <p:sp>
        <p:nvSpPr>
          <p:cNvPr id="73732" name="Slide Number Placeholder 3"/>
          <p:cNvSpPr txBox="1">
            <a:spLocks noGrp="1"/>
          </p:cNvSpPr>
          <p:nvPr/>
        </p:nvSpPr>
        <p:spPr bwMode="auto">
          <a:xfrm>
            <a:off x="3886201" y="8686800"/>
            <a:ext cx="2971800" cy="457200"/>
          </a:xfrm>
          <a:prstGeom prst="rect">
            <a:avLst/>
          </a:prstGeom>
          <a:noFill/>
          <a:ln w="9525">
            <a:noFill/>
            <a:miter lim="800000"/>
            <a:headEnd/>
            <a:tailEnd/>
          </a:ln>
        </p:spPr>
        <p:txBody>
          <a:bodyPr lIns="91430" tIns="45715" rIns="91430" bIns="45715" anchor="b"/>
          <a:lstStyle/>
          <a:p>
            <a:pPr algn="r"/>
            <a:fld id="{AE7C31F8-C89F-4BF0-A6D0-FD3B450D9CFD}" type="slidenum">
              <a:rPr lang="en-US" sz="1200"/>
              <a:pPr algn="r"/>
              <a:t>3</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B722E6-D9AB-45B2-956D-127FD06B77CB}" type="slidenum">
              <a:rPr lang="en-US" smtClean="0"/>
              <a:pPr>
                <a:defRPr/>
              </a:pPr>
              <a:t>5</a:t>
            </a:fld>
            <a:endParaRPr lang="en-US"/>
          </a:p>
        </p:txBody>
      </p:sp>
    </p:spTree>
    <p:extLst>
      <p:ext uri="{BB962C8B-B14F-4D97-AF65-F5344CB8AC3E}">
        <p14:creationId xmlns:p14="http://schemas.microsoft.com/office/powerpoint/2010/main" val="194782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B722E6-D9AB-45B2-956D-127FD06B77CB}" type="slidenum">
              <a:rPr lang="en-US" smtClean="0"/>
              <a:pPr>
                <a:defRPr/>
              </a:pPr>
              <a:t>8</a:t>
            </a:fld>
            <a:endParaRPr lang="en-US"/>
          </a:p>
        </p:txBody>
      </p:sp>
    </p:spTree>
    <p:extLst>
      <p:ext uri="{BB962C8B-B14F-4D97-AF65-F5344CB8AC3E}">
        <p14:creationId xmlns:p14="http://schemas.microsoft.com/office/powerpoint/2010/main" val="822329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B722E6-D9AB-45B2-956D-127FD06B77CB}" type="slidenum">
              <a:rPr lang="en-US" smtClean="0"/>
              <a:pPr>
                <a:defRPr/>
              </a:pPr>
              <a:t>10</a:t>
            </a:fld>
            <a:endParaRPr lang="en-US"/>
          </a:p>
        </p:txBody>
      </p:sp>
    </p:spTree>
    <p:extLst>
      <p:ext uri="{BB962C8B-B14F-4D97-AF65-F5344CB8AC3E}">
        <p14:creationId xmlns:p14="http://schemas.microsoft.com/office/powerpoint/2010/main" val="1124299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B722E6-D9AB-45B2-956D-127FD06B77CB}" type="slidenum">
              <a:rPr lang="en-US" smtClean="0"/>
              <a:pPr>
                <a:defRPr/>
              </a:pPr>
              <a:t>12</a:t>
            </a:fld>
            <a:endParaRPr lang="en-US"/>
          </a:p>
        </p:txBody>
      </p:sp>
    </p:spTree>
    <p:extLst>
      <p:ext uri="{BB962C8B-B14F-4D97-AF65-F5344CB8AC3E}">
        <p14:creationId xmlns:p14="http://schemas.microsoft.com/office/powerpoint/2010/main" val="3901699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B722E6-D9AB-45B2-956D-127FD06B77CB}" type="slidenum">
              <a:rPr lang="en-US" smtClean="0"/>
              <a:pPr>
                <a:defRPr/>
              </a:pPr>
              <a:t>15</a:t>
            </a:fld>
            <a:endParaRPr lang="en-US"/>
          </a:p>
        </p:txBody>
      </p:sp>
    </p:spTree>
    <p:extLst>
      <p:ext uri="{BB962C8B-B14F-4D97-AF65-F5344CB8AC3E}">
        <p14:creationId xmlns:p14="http://schemas.microsoft.com/office/powerpoint/2010/main" val="3611595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a:ln/>
        </p:spPr>
      </p:sp>
      <p:sp>
        <p:nvSpPr>
          <p:cNvPr id="152578" name="Notes Placeholder 2"/>
          <p:cNvSpPr>
            <a:spLocks noGrp="1"/>
          </p:cNvSpPr>
          <p:nvPr>
            <p:ph type="body" idx="1"/>
          </p:nvPr>
        </p:nvSpPr>
        <p:spPr>
          <a:noFill/>
          <a:ln/>
        </p:spPr>
        <p:txBody>
          <a:bodyPr/>
          <a:lstStyle/>
          <a:p>
            <a:endParaRPr lang="en-US" smtClean="0">
              <a:ea typeface="ＭＳ Ｐゴシック"/>
            </a:endParaRPr>
          </a:p>
        </p:txBody>
      </p:sp>
      <p:sp>
        <p:nvSpPr>
          <p:cNvPr id="152579" name="Slide Number Placeholder 3"/>
          <p:cNvSpPr>
            <a:spLocks noGrp="1"/>
          </p:cNvSpPr>
          <p:nvPr>
            <p:ph type="sldNum" sz="quarter" idx="5"/>
          </p:nvPr>
        </p:nvSpPr>
        <p:spPr>
          <a:noFill/>
        </p:spPr>
        <p:txBody>
          <a:bodyPr/>
          <a:lstStyle/>
          <a:p>
            <a:fld id="{2C1DEA4E-EDCB-4C01-AC82-613EA8638844}" type="slidenum">
              <a:rPr lang="en-US" smtClean="0">
                <a:ea typeface="ＭＳ Ｐゴシック"/>
                <a:cs typeface="ＭＳ Ｐゴシック"/>
              </a:rPr>
              <a:pPr/>
              <a:t>16</a:t>
            </a:fld>
            <a:endParaRPr lang="en-US" smtClean="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0" descr="ppt_BG_Title_BNL_blue"/>
          <p:cNvPicPr>
            <a:picLocks noChangeAspect="1" noChangeArrowheads="1"/>
          </p:cNvPicPr>
          <p:nvPr userDrawn="1"/>
        </p:nvPicPr>
        <p:blipFill>
          <a:blip r:embed="rId2"/>
          <a:srcRect/>
          <a:stretch>
            <a:fillRect/>
          </a:stretch>
        </p:blipFill>
        <p:spPr bwMode="auto">
          <a:xfrm>
            <a:off x="-19050" y="0"/>
            <a:ext cx="9182100" cy="6859588"/>
          </a:xfrm>
          <a:prstGeom prst="rect">
            <a:avLst/>
          </a:prstGeom>
          <a:noFill/>
          <a:ln w="9525">
            <a:noFill/>
            <a:miter lim="800000"/>
            <a:headEnd/>
            <a:tailEnd/>
          </a:ln>
        </p:spPr>
      </p:pic>
      <p:sp>
        <p:nvSpPr>
          <p:cNvPr id="7171" name="Rectangle 3"/>
          <p:cNvSpPr>
            <a:spLocks noGrp="1" noChangeArrowheads="1"/>
          </p:cNvSpPr>
          <p:nvPr>
            <p:ph type="ctrTitle"/>
          </p:nvPr>
        </p:nvSpPr>
        <p:spPr>
          <a:xfrm>
            <a:off x="457200" y="457200"/>
            <a:ext cx="6172200" cy="1600200"/>
          </a:xfrm>
        </p:spPr>
        <p:txBody>
          <a:bodyPr anchor="b"/>
          <a:lstStyle>
            <a:lvl1pPr algn="r">
              <a:defRPr sz="3800">
                <a:solidFill>
                  <a:schemeClr val="bg1"/>
                </a:solidFill>
              </a:defRPr>
            </a:lvl1pPr>
          </a:lstStyle>
          <a:p>
            <a:r>
              <a:rPr lang="en-US"/>
              <a:t>Click to edit Master title style</a:t>
            </a:r>
          </a:p>
        </p:txBody>
      </p:sp>
      <p:sp>
        <p:nvSpPr>
          <p:cNvPr id="7172" name="Rectangle 4"/>
          <p:cNvSpPr>
            <a:spLocks noGrp="1" noChangeArrowheads="1"/>
          </p:cNvSpPr>
          <p:nvPr>
            <p:ph type="subTitle" idx="1"/>
          </p:nvPr>
        </p:nvSpPr>
        <p:spPr>
          <a:xfrm>
            <a:off x="457200" y="2286000"/>
            <a:ext cx="6172200" cy="990600"/>
          </a:xfrm>
        </p:spPr>
        <p:txBody>
          <a:bodyPr/>
          <a:lstStyle>
            <a:lvl1pPr marL="0" indent="0" algn="r">
              <a:buFont typeface="Wingdings" pitchFamily="48" charset="2"/>
              <a:buNone/>
              <a:defRPr sz="1900" i="1">
                <a:solidFill>
                  <a:schemeClr val="bg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C16C98-1D8A-410C-870E-04D94A37183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955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04800"/>
            <a:ext cx="61341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CAC882-2D1A-4B25-BD3E-D87F06DD742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BE27F0-A551-48E8-8961-FDE9E8480D3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E39607-72F1-408D-AC4C-D33D141ECD4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828800"/>
            <a:ext cx="3733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733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DCAD21-9B76-40D6-9F6B-5278F79F1FB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E0EB0E5-02E7-4C86-8FC6-158AB17819D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7E2DD2E-F4F5-4F33-A541-FD802CBD150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6D9E31C-9581-4B98-AA3D-22C8031675A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9140CB-C9D9-407F-B306-0A00FA773A6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8738DF-AD65-44FF-989E-451EB80D35D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8" descr="REVBG_Slide4_Blue"/>
          <p:cNvPicPr>
            <a:picLocks noChangeAspect="1" noChangeArrowheads="1"/>
          </p:cNvPicPr>
          <p:nvPr userDrawn="1"/>
        </p:nvPicPr>
        <p:blipFill>
          <a:blip r:embed="rId13"/>
          <a:srcRect/>
          <a:stretch>
            <a:fillRect/>
          </a:stretch>
        </p:blipFill>
        <p:spPr bwMode="auto">
          <a:xfrm>
            <a:off x="0" y="0"/>
            <a:ext cx="9145588" cy="6859588"/>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762000" y="1828800"/>
            <a:ext cx="76200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057400" y="6223000"/>
            <a:ext cx="1143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400">
                <a:solidFill>
                  <a:schemeClr val="accent1"/>
                </a:solidFill>
                <a:latin typeface="Arial" charset="0"/>
                <a:ea typeface="ＭＳ Ｐゴシック" pitchFamily="48"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81350" y="6235700"/>
            <a:ext cx="30099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hangingPunct="0">
              <a:defRPr sz="1400">
                <a:latin typeface="Arial" charset="0"/>
                <a:ea typeface="ＭＳ Ｐゴシック" pitchFamily="48"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324600" y="6235700"/>
            <a:ext cx="990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400">
                <a:solidFill>
                  <a:srgbClr val="042B7F"/>
                </a:solidFill>
                <a:latin typeface="Arial" charset="0"/>
                <a:ea typeface="ＭＳ Ｐゴシック" pitchFamily="48" charset="-128"/>
                <a:cs typeface="+mn-cs"/>
              </a:defRPr>
            </a:lvl1pPr>
          </a:lstStyle>
          <a:p>
            <a:pPr>
              <a:defRPr/>
            </a:pPr>
            <a:fld id="{BF9DF926-B9BE-4CE0-AFE4-99CF0E1A3184}" type="slidenum">
              <a:rPr lang="en-US"/>
              <a:pPr>
                <a:defRPr/>
              </a:pPr>
              <a:t>‹#›</a:t>
            </a:fld>
            <a:endParaRPr lang="en-US"/>
          </a:p>
        </p:txBody>
      </p:sp>
      <p:sp>
        <p:nvSpPr>
          <p:cNvPr id="1031" name="Rectangle 2"/>
          <p:cNvSpPr>
            <a:spLocks noGrp="1" noChangeArrowheads="1"/>
          </p:cNvSpPr>
          <p:nvPr>
            <p:ph type="title"/>
          </p:nvPr>
        </p:nvSpPr>
        <p:spPr bwMode="auto">
          <a:xfrm>
            <a:off x="381000" y="304800"/>
            <a:ext cx="8382000" cy="1090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60"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edge/>
  </p:transition>
  <p:txStyles>
    <p:titleStyle>
      <a:lvl1pPr algn="l" rtl="0" eaLnBrk="0" fontAlgn="base" hangingPunct="0">
        <a:lnSpc>
          <a:spcPct val="80000"/>
        </a:lnSpc>
        <a:spcBef>
          <a:spcPct val="0"/>
        </a:spcBef>
        <a:spcAft>
          <a:spcPct val="0"/>
        </a:spcAft>
        <a:defRPr sz="3600" b="1">
          <a:solidFill>
            <a:srgbClr val="042B7F"/>
          </a:solidFill>
          <a:latin typeface="+mj-lt"/>
          <a:ea typeface="+mj-ea"/>
          <a:cs typeface="ＭＳ Ｐゴシック"/>
        </a:defRPr>
      </a:lvl1pPr>
      <a:lvl2pPr algn="l" rtl="0" eaLnBrk="0" fontAlgn="base" hangingPunct="0">
        <a:lnSpc>
          <a:spcPct val="80000"/>
        </a:lnSpc>
        <a:spcBef>
          <a:spcPct val="0"/>
        </a:spcBef>
        <a:spcAft>
          <a:spcPct val="0"/>
        </a:spcAft>
        <a:defRPr sz="3600" b="1">
          <a:solidFill>
            <a:srgbClr val="042B7F"/>
          </a:solidFill>
          <a:latin typeface="Arial" charset="0"/>
          <a:ea typeface="ＭＳ Ｐゴシック" pitchFamily="48" charset="-128"/>
          <a:cs typeface="ＭＳ Ｐゴシック"/>
        </a:defRPr>
      </a:lvl2pPr>
      <a:lvl3pPr algn="l" rtl="0" eaLnBrk="0" fontAlgn="base" hangingPunct="0">
        <a:lnSpc>
          <a:spcPct val="80000"/>
        </a:lnSpc>
        <a:spcBef>
          <a:spcPct val="0"/>
        </a:spcBef>
        <a:spcAft>
          <a:spcPct val="0"/>
        </a:spcAft>
        <a:defRPr sz="3600" b="1">
          <a:solidFill>
            <a:srgbClr val="042B7F"/>
          </a:solidFill>
          <a:latin typeface="Arial" charset="0"/>
          <a:ea typeface="ＭＳ Ｐゴシック" pitchFamily="48" charset="-128"/>
          <a:cs typeface="ＭＳ Ｐゴシック"/>
        </a:defRPr>
      </a:lvl3pPr>
      <a:lvl4pPr algn="l" rtl="0" eaLnBrk="0" fontAlgn="base" hangingPunct="0">
        <a:lnSpc>
          <a:spcPct val="80000"/>
        </a:lnSpc>
        <a:spcBef>
          <a:spcPct val="0"/>
        </a:spcBef>
        <a:spcAft>
          <a:spcPct val="0"/>
        </a:spcAft>
        <a:defRPr sz="3600" b="1">
          <a:solidFill>
            <a:srgbClr val="042B7F"/>
          </a:solidFill>
          <a:latin typeface="Arial" charset="0"/>
          <a:ea typeface="ＭＳ Ｐゴシック" pitchFamily="48" charset="-128"/>
          <a:cs typeface="ＭＳ Ｐゴシック"/>
        </a:defRPr>
      </a:lvl4pPr>
      <a:lvl5pPr algn="l" rtl="0" eaLnBrk="0" fontAlgn="base" hangingPunct="0">
        <a:lnSpc>
          <a:spcPct val="80000"/>
        </a:lnSpc>
        <a:spcBef>
          <a:spcPct val="0"/>
        </a:spcBef>
        <a:spcAft>
          <a:spcPct val="0"/>
        </a:spcAft>
        <a:defRPr sz="3600" b="1">
          <a:solidFill>
            <a:srgbClr val="042B7F"/>
          </a:solidFill>
          <a:latin typeface="Arial" charset="0"/>
          <a:ea typeface="ＭＳ Ｐゴシック" pitchFamily="48" charset="-128"/>
          <a:cs typeface="ＭＳ Ｐゴシック"/>
        </a:defRPr>
      </a:lvl5pPr>
      <a:lvl6pPr marL="457200" algn="l" rtl="0" fontAlgn="base">
        <a:lnSpc>
          <a:spcPct val="80000"/>
        </a:lnSpc>
        <a:spcBef>
          <a:spcPct val="0"/>
        </a:spcBef>
        <a:spcAft>
          <a:spcPct val="0"/>
        </a:spcAft>
        <a:defRPr sz="3600" b="1">
          <a:solidFill>
            <a:srgbClr val="042B7F"/>
          </a:solidFill>
          <a:latin typeface="Arial" charset="0"/>
          <a:ea typeface="ＭＳ Ｐゴシック" pitchFamily="48" charset="-128"/>
        </a:defRPr>
      </a:lvl6pPr>
      <a:lvl7pPr marL="914400" algn="l" rtl="0" fontAlgn="base">
        <a:lnSpc>
          <a:spcPct val="80000"/>
        </a:lnSpc>
        <a:spcBef>
          <a:spcPct val="0"/>
        </a:spcBef>
        <a:spcAft>
          <a:spcPct val="0"/>
        </a:spcAft>
        <a:defRPr sz="3600" b="1">
          <a:solidFill>
            <a:srgbClr val="042B7F"/>
          </a:solidFill>
          <a:latin typeface="Arial" charset="0"/>
          <a:ea typeface="ＭＳ Ｐゴシック" pitchFamily="48" charset="-128"/>
        </a:defRPr>
      </a:lvl7pPr>
      <a:lvl8pPr marL="1371600" algn="l" rtl="0" fontAlgn="base">
        <a:lnSpc>
          <a:spcPct val="80000"/>
        </a:lnSpc>
        <a:spcBef>
          <a:spcPct val="0"/>
        </a:spcBef>
        <a:spcAft>
          <a:spcPct val="0"/>
        </a:spcAft>
        <a:defRPr sz="3600" b="1">
          <a:solidFill>
            <a:srgbClr val="042B7F"/>
          </a:solidFill>
          <a:latin typeface="Arial" charset="0"/>
          <a:ea typeface="ＭＳ Ｐゴシック" pitchFamily="48" charset="-128"/>
        </a:defRPr>
      </a:lvl8pPr>
      <a:lvl9pPr marL="1828800" algn="l" rtl="0" fontAlgn="base">
        <a:lnSpc>
          <a:spcPct val="80000"/>
        </a:lnSpc>
        <a:spcBef>
          <a:spcPct val="0"/>
        </a:spcBef>
        <a:spcAft>
          <a:spcPct val="0"/>
        </a:spcAft>
        <a:defRPr sz="3600" b="1">
          <a:solidFill>
            <a:srgbClr val="042B7F"/>
          </a:solidFill>
          <a:latin typeface="Arial" charset="0"/>
          <a:ea typeface="ＭＳ Ｐゴシック" pitchFamily="48" charset="-128"/>
        </a:defRPr>
      </a:lvl9pPr>
    </p:titleStyle>
    <p:bodyStyle>
      <a:lvl1pPr marL="342900" indent="-342900" algn="l" rtl="0" eaLnBrk="0" fontAlgn="base" hangingPunct="0">
        <a:spcBef>
          <a:spcPct val="20000"/>
        </a:spcBef>
        <a:spcAft>
          <a:spcPct val="0"/>
        </a:spcAft>
        <a:buClr>
          <a:srgbClr val="042B7F"/>
        </a:buClr>
        <a:buSzPct val="110000"/>
        <a:buFont typeface="Wingdings" pitchFamily="2" charset="2"/>
        <a:buChar char="§"/>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Clr>
          <a:srgbClr val="042B7F"/>
        </a:buClr>
        <a:buSzPct val="90000"/>
        <a:buFont typeface="Times" pitchFamily="18" charset="0"/>
        <a:buChar char="•"/>
        <a:defRPr sz="2000">
          <a:solidFill>
            <a:schemeClr val="tx1"/>
          </a:solidFill>
          <a:latin typeface="+mn-lt"/>
          <a:ea typeface="+mn-ea"/>
          <a:cs typeface="ＭＳ Ｐゴシック"/>
        </a:defRPr>
      </a:lvl2pPr>
      <a:lvl3pPr marL="1085850" indent="-228600" algn="l" rtl="0" eaLnBrk="0" fontAlgn="base" hangingPunct="0">
        <a:lnSpc>
          <a:spcPct val="80000"/>
        </a:lnSpc>
        <a:spcBef>
          <a:spcPct val="20000"/>
        </a:spcBef>
        <a:spcAft>
          <a:spcPct val="0"/>
        </a:spcAft>
        <a:buClr>
          <a:srgbClr val="042B7F"/>
        </a:buClr>
        <a:buSzPct val="90000"/>
        <a:buChar char="-"/>
        <a:defRPr sz="2400">
          <a:solidFill>
            <a:schemeClr val="tx1"/>
          </a:solidFill>
          <a:latin typeface="+mn-lt"/>
          <a:ea typeface="+mn-ea"/>
          <a:cs typeface="ＭＳ Ｐゴシック"/>
        </a:defRPr>
      </a:lvl3pPr>
      <a:lvl4pPr marL="1428750" indent="-228600" algn="l" rtl="0" eaLnBrk="0" fontAlgn="base" hangingPunct="0">
        <a:lnSpc>
          <a:spcPct val="80000"/>
        </a:lnSpc>
        <a:spcBef>
          <a:spcPct val="20000"/>
        </a:spcBef>
        <a:spcAft>
          <a:spcPct val="0"/>
        </a:spcAft>
        <a:buClr>
          <a:srgbClr val="042B7F"/>
        </a:buClr>
        <a:buSzPct val="90000"/>
        <a:buChar char="-"/>
        <a:defRPr sz="2000">
          <a:solidFill>
            <a:schemeClr val="tx1"/>
          </a:solidFill>
          <a:latin typeface="+mn-lt"/>
          <a:ea typeface="+mn-ea"/>
          <a:cs typeface="ＭＳ Ｐゴシック"/>
        </a:defRPr>
      </a:lvl4pPr>
      <a:lvl5pPr marL="1771650" indent="-228600" algn="l" rtl="0" eaLnBrk="0" fontAlgn="base" hangingPunct="0">
        <a:lnSpc>
          <a:spcPct val="80000"/>
        </a:lnSpc>
        <a:spcBef>
          <a:spcPct val="20000"/>
        </a:spcBef>
        <a:spcAft>
          <a:spcPct val="0"/>
        </a:spcAft>
        <a:buClr>
          <a:srgbClr val="042B7F"/>
        </a:buClr>
        <a:buSzPct val="90000"/>
        <a:buChar char="-"/>
        <a:defRPr sz="2000">
          <a:solidFill>
            <a:schemeClr val="tx1"/>
          </a:solidFill>
          <a:latin typeface="+mn-lt"/>
          <a:ea typeface="+mn-ea"/>
          <a:cs typeface="ＭＳ Ｐゴシック"/>
        </a:defRPr>
      </a:lvl5pPr>
      <a:lvl6pPr marL="22288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6pPr>
      <a:lvl7pPr marL="26860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7pPr>
      <a:lvl8pPr marL="31432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8pPr>
      <a:lvl9pPr marL="36004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17" descr="REVBG_Slide4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body" idx="1"/>
          </p:nvPr>
        </p:nvSpPr>
        <p:spPr bwMode="auto">
          <a:xfrm>
            <a:off x="762000" y="1828800"/>
            <a:ext cx="7620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057400" y="6223000"/>
            <a:ext cx="1143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400">
                <a:solidFill>
                  <a:schemeClr val="accent1"/>
                </a:solidFill>
                <a:latin typeface="Arial" charset="0"/>
                <a:ea typeface="ＭＳ Ｐゴシック" pitchFamily="48" charset="-128"/>
              </a:defRPr>
            </a:lvl1pPr>
          </a:lstStyle>
          <a:p>
            <a:pPr>
              <a:defRPr/>
            </a:pPr>
            <a:endParaRPr lang="en-US">
              <a:solidFill>
                <a:srgbClr val="8071B4"/>
              </a:solidFill>
              <a:effectLst>
                <a:outerShdw blurRad="38100" dist="38100" dir="2700000" algn="tl">
                  <a:srgbClr val="000000">
                    <a:alpha val="43137"/>
                  </a:srgbClr>
                </a:outerShdw>
              </a:effectLst>
              <a:cs typeface="+mn-cs"/>
            </a:endParaRPr>
          </a:p>
        </p:txBody>
      </p:sp>
      <p:sp>
        <p:nvSpPr>
          <p:cNvPr id="1029" name="Rectangle 5"/>
          <p:cNvSpPr>
            <a:spLocks noGrp="1" noChangeArrowheads="1"/>
          </p:cNvSpPr>
          <p:nvPr>
            <p:ph type="ftr" sz="quarter" idx="3"/>
          </p:nvPr>
        </p:nvSpPr>
        <p:spPr bwMode="auto">
          <a:xfrm>
            <a:off x="3181350" y="6235700"/>
            <a:ext cx="30099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defRPr sz="1400">
                <a:latin typeface="Arial" charset="0"/>
                <a:ea typeface="ＭＳ Ｐゴシック" pitchFamily="48" charset="-128"/>
              </a:defRPr>
            </a:lvl1pPr>
          </a:lstStyle>
          <a:p>
            <a:pPr>
              <a:defRPr/>
            </a:pPr>
            <a:endParaRPr lang="en-US">
              <a:solidFill>
                <a:srgbClr val="322F31"/>
              </a:solidFill>
              <a:effectLst>
                <a:outerShdw blurRad="38100" dist="38100" dir="2700000" algn="tl">
                  <a:srgbClr val="000000">
                    <a:alpha val="43137"/>
                  </a:srgbClr>
                </a:outerShdw>
              </a:effectLst>
              <a:cs typeface="+mn-cs"/>
            </a:endParaRPr>
          </a:p>
        </p:txBody>
      </p:sp>
      <p:sp>
        <p:nvSpPr>
          <p:cNvPr id="1030" name="Rectangle 6"/>
          <p:cNvSpPr>
            <a:spLocks noGrp="1" noChangeArrowheads="1"/>
          </p:cNvSpPr>
          <p:nvPr>
            <p:ph type="sldNum" sz="quarter" idx="4"/>
          </p:nvPr>
        </p:nvSpPr>
        <p:spPr bwMode="auto">
          <a:xfrm>
            <a:off x="6324600" y="6235700"/>
            <a:ext cx="990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400">
                <a:solidFill>
                  <a:srgbClr val="042B7F"/>
                </a:solidFill>
                <a:latin typeface="Arial" charset="0"/>
                <a:ea typeface="ＭＳ Ｐゴシック" pitchFamily="48" charset="-128"/>
              </a:defRPr>
            </a:lvl1pPr>
          </a:lstStyle>
          <a:p>
            <a:pPr>
              <a:defRPr/>
            </a:pPr>
            <a:fld id="{613FDDDA-9B17-45CF-AF59-3CBC79796C1A}" type="slidenum">
              <a:rPr lang="en-US">
                <a:effectLst>
                  <a:outerShdw blurRad="38100" dist="38100" dir="2700000" algn="tl">
                    <a:srgbClr val="000000">
                      <a:alpha val="43137"/>
                    </a:srgbClr>
                  </a:outerShdw>
                </a:effectLst>
                <a:cs typeface="+mn-cs"/>
              </a:rPr>
              <a:pPr>
                <a:defRPr/>
              </a:pPr>
              <a:t>‹#›</a:t>
            </a:fld>
            <a:endParaRPr lang="en-US" dirty="0">
              <a:effectLst>
                <a:outerShdw blurRad="38100" dist="38100" dir="2700000" algn="tl">
                  <a:srgbClr val="000000">
                    <a:alpha val="43137"/>
                  </a:srgbClr>
                </a:outerShdw>
              </a:effectLst>
              <a:cs typeface="+mn-cs"/>
            </a:endParaRPr>
          </a:p>
        </p:txBody>
      </p:sp>
      <p:sp>
        <p:nvSpPr>
          <p:cNvPr id="7175" name="Rectangle 2"/>
          <p:cNvSpPr>
            <a:spLocks noGrp="1" noChangeArrowheads="1"/>
          </p:cNvSpPr>
          <p:nvPr>
            <p:ph type="title"/>
          </p:nvPr>
        </p:nvSpPr>
        <p:spPr bwMode="auto">
          <a:xfrm>
            <a:off x="381000" y="304800"/>
            <a:ext cx="838200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txStyles>
    <p:titleStyle>
      <a:lvl1pPr algn="l" rtl="0" eaLnBrk="0" fontAlgn="base" hangingPunct="0">
        <a:lnSpc>
          <a:spcPct val="80000"/>
        </a:lnSpc>
        <a:spcBef>
          <a:spcPct val="0"/>
        </a:spcBef>
        <a:spcAft>
          <a:spcPct val="0"/>
        </a:spcAft>
        <a:defRPr sz="3600" b="1">
          <a:solidFill>
            <a:srgbClr val="042B7F"/>
          </a:solidFill>
          <a:latin typeface="+mj-lt"/>
          <a:ea typeface="+mj-ea"/>
          <a:cs typeface="+mj-cs"/>
        </a:defRPr>
      </a:lvl1pPr>
      <a:lvl2pPr algn="l" rtl="0" eaLnBrk="0" fontAlgn="base" hangingPunct="0">
        <a:lnSpc>
          <a:spcPct val="80000"/>
        </a:lnSpc>
        <a:spcBef>
          <a:spcPct val="0"/>
        </a:spcBef>
        <a:spcAft>
          <a:spcPct val="0"/>
        </a:spcAft>
        <a:defRPr sz="3600" b="1">
          <a:solidFill>
            <a:srgbClr val="042B7F"/>
          </a:solidFill>
          <a:latin typeface="Arial" charset="0"/>
          <a:ea typeface="ＭＳ Ｐゴシック" pitchFamily="48" charset="-128"/>
        </a:defRPr>
      </a:lvl2pPr>
      <a:lvl3pPr algn="l" rtl="0" eaLnBrk="0" fontAlgn="base" hangingPunct="0">
        <a:lnSpc>
          <a:spcPct val="80000"/>
        </a:lnSpc>
        <a:spcBef>
          <a:spcPct val="0"/>
        </a:spcBef>
        <a:spcAft>
          <a:spcPct val="0"/>
        </a:spcAft>
        <a:defRPr sz="3600" b="1">
          <a:solidFill>
            <a:srgbClr val="042B7F"/>
          </a:solidFill>
          <a:latin typeface="Arial" charset="0"/>
          <a:ea typeface="ＭＳ Ｐゴシック" pitchFamily="48" charset="-128"/>
        </a:defRPr>
      </a:lvl3pPr>
      <a:lvl4pPr algn="l" rtl="0" eaLnBrk="0" fontAlgn="base" hangingPunct="0">
        <a:lnSpc>
          <a:spcPct val="80000"/>
        </a:lnSpc>
        <a:spcBef>
          <a:spcPct val="0"/>
        </a:spcBef>
        <a:spcAft>
          <a:spcPct val="0"/>
        </a:spcAft>
        <a:defRPr sz="3600" b="1">
          <a:solidFill>
            <a:srgbClr val="042B7F"/>
          </a:solidFill>
          <a:latin typeface="Arial" charset="0"/>
          <a:ea typeface="ＭＳ Ｐゴシック" pitchFamily="48" charset="-128"/>
        </a:defRPr>
      </a:lvl4pPr>
      <a:lvl5pPr algn="l" rtl="0" eaLnBrk="0" fontAlgn="base" hangingPunct="0">
        <a:lnSpc>
          <a:spcPct val="80000"/>
        </a:lnSpc>
        <a:spcBef>
          <a:spcPct val="0"/>
        </a:spcBef>
        <a:spcAft>
          <a:spcPct val="0"/>
        </a:spcAft>
        <a:defRPr sz="3600" b="1">
          <a:solidFill>
            <a:srgbClr val="042B7F"/>
          </a:solidFill>
          <a:latin typeface="Arial" charset="0"/>
          <a:ea typeface="ＭＳ Ｐゴシック" pitchFamily="48" charset="-128"/>
        </a:defRPr>
      </a:lvl5pPr>
      <a:lvl6pPr marL="457200" algn="l" rtl="0" eaLnBrk="1" fontAlgn="base" hangingPunct="1">
        <a:lnSpc>
          <a:spcPct val="80000"/>
        </a:lnSpc>
        <a:spcBef>
          <a:spcPct val="0"/>
        </a:spcBef>
        <a:spcAft>
          <a:spcPct val="0"/>
        </a:spcAft>
        <a:defRPr sz="3600" b="1">
          <a:solidFill>
            <a:srgbClr val="042B7F"/>
          </a:solidFill>
          <a:latin typeface="Arial" charset="0"/>
          <a:ea typeface="ＭＳ Ｐゴシック" pitchFamily="48" charset="-128"/>
        </a:defRPr>
      </a:lvl6pPr>
      <a:lvl7pPr marL="914400" algn="l" rtl="0" eaLnBrk="1" fontAlgn="base" hangingPunct="1">
        <a:lnSpc>
          <a:spcPct val="80000"/>
        </a:lnSpc>
        <a:spcBef>
          <a:spcPct val="0"/>
        </a:spcBef>
        <a:spcAft>
          <a:spcPct val="0"/>
        </a:spcAft>
        <a:defRPr sz="3600" b="1">
          <a:solidFill>
            <a:srgbClr val="042B7F"/>
          </a:solidFill>
          <a:latin typeface="Arial" charset="0"/>
          <a:ea typeface="ＭＳ Ｐゴシック" pitchFamily="48" charset="-128"/>
        </a:defRPr>
      </a:lvl7pPr>
      <a:lvl8pPr marL="1371600" algn="l" rtl="0" eaLnBrk="1" fontAlgn="base" hangingPunct="1">
        <a:lnSpc>
          <a:spcPct val="80000"/>
        </a:lnSpc>
        <a:spcBef>
          <a:spcPct val="0"/>
        </a:spcBef>
        <a:spcAft>
          <a:spcPct val="0"/>
        </a:spcAft>
        <a:defRPr sz="3600" b="1">
          <a:solidFill>
            <a:srgbClr val="042B7F"/>
          </a:solidFill>
          <a:latin typeface="Arial" charset="0"/>
          <a:ea typeface="ＭＳ Ｐゴシック" pitchFamily="48" charset="-128"/>
        </a:defRPr>
      </a:lvl8pPr>
      <a:lvl9pPr marL="1828800" algn="l" rtl="0" eaLnBrk="1" fontAlgn="base" hangingPunct="1">
        <a:lnSpc>
          <a:spcPct val="80000"/>
        </a:lnSpc>
        <a:spcBef>
          <a:spcPct val="0"/>
        </a:spcBef>
        <a:spcAft>
          <a:spcPct val="0"/>
        </a:spcAft>
        <a:defRPr sz="3600" b="1">
          <a:solidFill>
            <a:srgbClr val="042B7F"/>
          </a:solidFill>
          <a:latin typeface="Arial" charset="0"/>
          <a:ea typeface="ＭＳ Ｐゴシック" pitchFamily="48" charset="-128"/>
        </a:defRPr>
      </a:lvl9pPr>
    </p:titleStyle>
    <p:bodyStyle>
      <a:lvl1pPr marL="342900" indent="-342900" algn="l" rtl="0" eaLnBrk="0" fontAlgn="base" hangingPunct="0">
        <a:spcBef>
          <a:spcPct val="20000"/>
        </a:spcBef>
        <a:spcAft>
          <a:spcPct val="0"/>
        </a:spcAft>
        <a:buClr>
          <a:srgbClr val="042B7F"/>
        </a:buClr>
        <a:buSzPct val="110000"/>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42B7F"/>
        </a:buClr>
        <a:buSzPct val="90000"/>
        <a:buFont typeface="Times" pitchFamily="18" charset="0"/>
        <a:buChar char="•"/>
        <a:defRPr sz="2000">
          <a:solidFill>
            <a:schemeClr val="tx1"/>
          </a:solidFill>
          <a:latin typeface="+mn-lt"/>
          <a:ea typeface="+mn-ea"/>
        </a:defRPr>
      </a:lvl2pPr>
      <a:lvl3pPr marL="1085850" indent="-228600" algn="l" rtl="0" eaLnBrk="0" fontAlgn="base" hangingPunct="0">
        <a:lnSpc>
          <a:spcPct val="80000"/>
        </a:lnSpc>
        <a:spcBef>
          <a:spcPct val="20000"/>
        </a:spcBef>
        <a:spcAft>
          <a:spcPct val="0"/>
        </a:spcAft>
        <a:buClr>
          <a:srgbClr val="042B7F"/>
        </a:buClr>
        <a:buSzPct val="90000"/>
        <a:buChar char="-"/>
        <a:defRPr sz="2400">
          <a:solidFill>
            <a:schemeClr val="tx1"/>
          </a:solidFill>
          <a:latin typeface="+mn-lt"/>
          <a:ea typeface="+mn-ea"/>
        </a:defRPr>
      </a:lvl3pPr>
      <a:lvl4pPr marL="1428750" indent="-228600" algn="l" rtl="0" eaLnBrk="0" fontAlgn="base" hangingPunct="0">
        <a:lnSpc>
          <a:spcPct val="80000"/>
        </a:lnSpc>
        <a:spcBef>
          <a:spcPct val="20000"/>
        </a:spcBef>
        <a:spcAft>
          <a:spcPct val="0"/>
        </a:spcAft>
        <a:buClr>
          <a:srgbClr val="042B7F"/>
        </a:buClr>
        <a:buSzPct val="90000"/>
        <a:buChar char="-"/>
        <a:defRPr sz="2000">
          <a:solidFill>
            <a:schemeClr val="tx1"/>
          </a:solidFill>
          <a:latin typeface="+mn-lt"/>
          <a:ea typeface="+mn-ea"/>
        </a:defRPr>
      </a:lvl4pPr>
      <a:lvl5pPr marL="1771650" indent="-228600" algn="l" rtl="0" eaLnBrk="0" fontAlgn="base" hangingPunct="0">
        <a:lnSpc>
          <a:spcPct val="80000"/>
        </a:lnSpc>
        <a:spcBef>
          <a:spcPct val="20000"/>
        </a:spcBef>
        <a:spcAft>
          <a:spcPct val="0"/>
        </a:spcAft>
        <a:buClr>
          <a:srgbClr val="042B7F"/>
        </a:buClr>
        <a:buSzPct val="90000"/>
        <a:buChar char="-"/>
        <a:defRPr sz="2000">
          <a:solidFill>
            <a:schemeClr val="tx1"/>
          </a:solidFill>
          <a:latin typeface="+mn-lt"/>
          <a:ea typeface="+mn-ea"/>
        </a:defRPr>
      </a:lvl5pPr>
      <a:lvl6pPr marL="2228850" indent="-228600" algn="l" rtl="0" eaLnBrk="1" fontAlgn="base" hangingPunct="1">
        <a:lnSpc>
          <a:spcPct val="80000"/>
        </a:lnSpc>
        <a:spcBef>
          <a:spcPct val="20000"/>
        </a:spcBef>
        <a:spcAft>
          <a:spcPct val="0"/>
        </a:spcAft>
        <a:buClr>
          <a:srgbClr val="042B7F"/>
        </a:buClr>
        <a:buSzPct val="90000"/>
        <a:buChar char="-"/>
        <a:defRPr sz="2000">
          <a:solidFill>
            <a:schemeClr val="tx1"/>
          </a:solidFill>
          <a:latin typeface="+mn-lt"/>
          <a:ea typeface="+mn-ea"/>
        </a:defRPr>
      </a:lvl6pPr>
      <a:lvl7pPr marL="2686050" indent="-228600" algn="l" rtl="0" eaLnBrk="1" fontAlgn="base" hangingPunct="1">
        <a:lnSpc>
          <a:spcPct val="80000"/>
        </a:lnSpc>
        <a:spcBef>
          <a:spcPct val="20000"/>
        </a:spcBef>
        <a:spcAft>
          <a:spcPct val="0"/>
        </a:spcAft>
        <a:buClr>
          <a:srgbClr val="042B7F"/>
        </a:buClr>
        <a:buSzPct val="90000"/>
        <a:buChar char="-"/>
        <a:defRPr sz="2000">
          <a:solidFill>
            <a:schemeClr val="tx1"/>
          </a:solidFill>
          <a:latin typeface="+mn-lt"/>
          <a:ea typeface="+mn-ea"/>
        </a:defRPr>
      </a:lvl7pPr>
      <a:lvl8pPr marL="3143250" indent="-228600" algn="l" rtl="0" eaLnBrk="1" fontAlgn="base" hangingPunct="1">
        <a:lnSpc>
          <a:spcPct val="80000"/>
        </a:lnSpc>
        <a:spcBef>
          <a:spcPct val="20000"/>
        </a:spcBef>
        <a:spcAft>
          <a:spcPct val="0"/>
        </a:spcAft>
        <a:buClr>
          <a:srgbClr val="042B7F"/>
        </a:buClr>
        <a:buSzPct val="90000"/>
        <a:buChar char="-"/>
        <a:defRPr sz="2000">
          <a:solidFill>
            <a:schemeClr val="tx1"/>
          </a:solidFill>
          <a:latin typeface="+mn-lt"/>
          <a:ea typeface="+mn-ea"/>
        </a:defRPr>
      </a:lvl8pPr>
      <a:lvl9pPr marL="3600450" indent="-228600" algn="l" rtl="0" eaLnBrk="1" fontAlgn="base" hangingPunct="1">
        <a:lnSpc>
          <a:spcPct val="80000"/>
        </a:lnSpc>
        <a:spcBef>
          <a:spcPct val="20000"/>
        </a:spcBef>
        <a:spcAft>
          <a:spcPct val="0"/>
        </a:spcAft>
        <a:buClr>
          <a:srgbClr val="042B7F"/>
        </a:buClr>
        <a:buSzPct val="9000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notesSlide" Target="../notesSlides/notesSlide6.xml"/><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365125" y="464954"/>
            <a:ext cx="6423025" cy="698500"/>
          </a:xfrm>
        </p:spPr>
        <p:txBody>
          <a:bodyPr/>
          <a:lstStyle/>
          <a:p>
            <a:pPr eaLnBrk="1" hangingPunct="1"/>
            <a:r>
              <a:rPr lang="en-US" sz="3400" dirty="0" smtClean="0">
                <a:latin typeface="Comic Sans MS" pitchFamily="66" charset="0"/>
              </a:rPr>
              <a:t>RHIC Science Outlook for Coming Years</a:t>
            </a:r>
          </a:p>
        </p:txBody>
      </p:sp>
      <p:sp>
        <p:nvSpPr>
          <p:cNvPr id="15362" name="Rectangle 3"/>
          <p:cNvSpPr>
            <a:spLocks noGrp="1" noChangeArrowheads="1"/>
          </p:cNvSpPr>
          <p:nvPr>
            <p:ph type="subTitle" idx="1"/>
          </p:nvPr>
        </p:nvSpPr>
        <p:spPr>
          <a:xfrm>
            <a:off x="1771574" y="1203345"/>
            <a:ext cx="4992688" cy="990600"/>
          </a:xfrm>
        </p:spPr>
        <p:txBody>
          <a:bodyPr/>
          <a:lstStyle/>
          <a:p>
            <a:pPr eaLnBrk="1" hangingPunct="1">
              <a:buFont typeface="Wingdings" pitchFamily="2" charset="2"/>
              <a:buNone/>
            </a:pPr>
            <a:r>
              <a:rPr lang="en-US" dirty="0" smtClean="0"/>
              <a:t>Steve Vigdor</a:t>
            </a:r>
          </a:p>
          <a:p>
            <a:pPr eaLnBrk="1" hangingPunct="1">
              <a:buFont typeface="Wingdings" pitchFamily="2" charset="2"/>
              <a:buNone/>
            </a:pPr>
            <a:r>
              <a:rPr lang="en-US" dirty="0" smtClean="0"/>
              <a:t>RHIC Retreat</a:t>
            </a:r>
          </a:p>
          <a:p>
            <a:pPr eaLnBrk="1" hangingPunct="1">
              <a:buFont typeface="Wingdings" pitchFamily="2" charset="2"/>
              <a:buNone/>
            </a:pPr>
            <a:r>
              <a:rPr lang="en-US" dirty="0" smtClean="0"/>
              <a:t>July 25, 2012</a:t>
            </a:r>
          </a:p>
        </p:txBody>
      </p:sp>
      <p:sp>
        <p:nvSpPr>
          <p:cNvPr id="2" name="TextBox 1"/>
          <p:cNvSpPr txBox="1"/>
          <p:nvPr/>
        </p:nvSpPr>
        <p:spPr>
          <a:xfrm>
            <a:off x="640080" y="2667000"/>
            <a:ext cx="6979920" cy="1569660"/>
          </a:xfrm>
          <a:prstGeom prst="rect">
            <a:avLst/>
          </a:prstGeom>
          <a:noFill/>
        </p:spPr>
        <p:txBody>
          <a:bodyPr wrap="square" rtlCol="0">
            <a:spAutoFit/>
          </a:bodyPr>
          <a:lstStyle/>
          <a:p>
            <a:pPr marL="514350" indent="-514350">
              <a:buFont typeface="+mj-lt"/>
              <a:buAutoNum type="romanUcPeriod"/>
            </a:pPr>
            <a:r>
              <a:rPr lang="en-US" sz="2400" b="1" i="1" dirty="0" smtClean="0">
                <a:solidFill>
                  <a:srgbClr val="FFFF00"/>
                </a:solidFill>
                <a:latin typeface="Comic Sans MS" pitchFamily="66" charset="0"/>
              </a:rPr>
              <a:t>Launching the RHIC-II Era</a:t>
            </a:r>
          </a:p>
          <a:p>
            <a:pPr marL="514350" indent="-514350">
              <a:buFont typeface="+mj-lt"/>
              <a:buAutoNum type="romanUcPeriod"/>
            </a:pPr>
            <a:r>
              <a:rPr lang="en-US" sz="2400" b="1" i="1" dirty="0">
                <a:solidFill>
                  <a:srgbClr val="FFFF00"/>
                </a:solidFill>
                <a:latin typeface="Comic Sans MS" pitchFamily="66" charset="0"/>
              </a:rPr>
              <a:t> </a:t>
            </a:r>
            <a:r>
              <a:rPr lang="en-US" sz="2400" b="1" i="1" dirty="0" smtClean="0">
                <a:solidFill>
                  <a:srgbClr val="FFFF00"/>
                </a:solidFill>
                <a:latin typeface="Comic Sans MS" pitchFamily="66" charset="0"/>
              </a:rPr>
              <a:t>Short- and Long-Term RHIC Science Goals</a:t>
            </a:r>
          </a:p>
          <a:p>
            <a:pPr marL="514350" indent="-514350">
              <a:buFont typeface="+mj-lt"/>
              <a:buAutoNum type="romanUcPeriod"/>
            </a:pPr>
            <a:r>
              <a:rPr lang="en-US" sz="2400" b="1" i="1" dirty="0">
                <a:solidFill>
                  <a:srgbClr val="FFFF00"/>
                </a:solidFill>
                <a:latin typeface="Comic Sans MS" pitchFamily="66" charset="0"/>
              </a:rPr>
              <a:t> </a:t>
            </a:r>
            <a:r>
              <a:rPr lang="en-US" sz="2400" b="1" i="1" dirty="0" smtClean="0">
                <a:solidFill>
                  <a:srgbClr val="FFFF00"/>
                </a:solidFill>
                <a:latin typeface="Comic Sans MS" pitchFamily="66" charset="0"/>
              </a:rPr>
              <a:t>Preparation of RHIC White Papers</a:t>
            </a:r>
            <a:endParaRPr lang="en-US" sz="2400" b="1" i="1" dirty="0">
              <a:solidFill>
                <a:srgbClr val="FFFF00"/>
              </a:solidFill>
              <a:latin typeface="Comic Sans MS" pitchFamily="66" charset="0"/>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8813" y="652121"/>
            <a:ext cx="3618210" cy="3221591"/>
            <a:chOff x="18455" y="451015"/>
            <a:chExt cx="3926042" cy="3587387"/>
          </a:xfrm>
        </p:grpSpPr>
        <p:grpSp>
          <p:nvGrpSpPr>
            <p:cNvPr id="3" name="Group 2"/>
            <p:cNvGrpSpPr/>
            <p:nvPr/>
          </p:nvGrpSpPr>
          <p:grpSpPr>
            <a:xfrm>
              <a:off x="18455" y="451015"/>
              <a:ext cx="3926042" cy="3482735"/>
              <a:chOff x="18455" y="451015"/>
              <a:chExt cx="3926042" cy="3482735"/>
            </a:xfrm>
          </p:grpSpPr>
          <p:grpSp>
            <p:nvGrpSpPr>
              <p:cNvPr id="10" name="Group 9"/>
              <p:cNvGrpSpPr/>
              <p:nvPr/>
            </p:nvGrpSpPr>
            <p:grpSpPr>
              <a:xfrm>
                <a:off x="246038" y="451015"/>
                <a:ext cx="3698459" cy="3482735"/>
                <a:chOff x="146380" y="399948"/>
                <a:chExt cx="3698459" cy="3482735"/>
              </a:xfrm>
            </p:grpSpPr>
            <p:grpSp>
              <p:nvGrpSpPr>
                <p:cNvPr id="18" name="Group 17"/>
                <p:cNvGrpSpPr/>
                <p:nvPr/>
              </p:nvGrpSpPr>
              <p:grpSpPr>
                <a:xfrm>
                  <a:off x="146380" y="399948"/>
                  <a:ext cx="3698459" cy="3482735"/>
                  <a:chOff x="228600" y="838200"/>
                  <a:chExt cx="4044461" cy="3810000"/>
                </a:xfrm>
              </p:grpSpPr>
              <p:pic>
                <p:nvPicPr>
                  <p:cNvPr id="20" name="Picture 2"/>
                  <p:cNvPicPr>
                    <a:picLocks noChangeAspect="1" noChangeArrowheads="1"/>
                  </p:cNvPicPr>
                  <p:nvPr/>
                </p:nvPicPr>
                <p:blipFill>
                  <a:blip r:embed="rId4" cstate="print"/>
                  <a:srcRect l="1757" t="19792" r="57833" b="12500"/>
                  <a:stretch>
                    <a:fillRect/>
                  </a:stretch>
                </p:blipFill>
                <p:spPr bwMode="auto">
                  <a:xfrm>
                    <a:off x="228600" y="838200"/>
                    <a:ext cx="4044461" cy="3810000"/>
                  </a:xfrm>
                  <a:prstGeom prst="rect">
                    <a:avLst/>
                  </a:prstGeom>
                  <a:noFill/>
                  <a:ln w="9525">
                    <a:noFill/>
                    <a:miter lim="800000"/>
                    <a:headEnd/>
                    <a:tailEnd/>
                  </a:ln>
                </p:spPr>
              </p:pic>
              <p:sp>
                <p:nvSpPr>
                  <p:cNvPr id="21" name="TextBox 20"/>
                  <p:cNvSpPr txBox="1"/>
                  <p:nvPr/>
                </p:nvSpPr>
                <p:spPr>
                  <a:xfrm>
                    <a:off x="1782045" y="2766516"/>
                    <a:ext cx="2208405" cy="873578"/>
                  </a:xfrm>
                  <a:prstGeom prst="rect">
                    <a:avLst/>
                  </a:prstGeom>
                  <a:solidFill>
                    <a:schemeClr val="bg1">
                      <a:lumMod val="95000"/>
                    </a:schemeClr>
                  </a:solidFill>
                  <a:ln>
                    <a:solidFill>
                      <a:schemeClr val="tx1"/>
                    </a:solidFill>
                  </a:ln>
                </p:spPr>
                <p:txBody>
                  <a:bodyPr wrap="square" rtlCol="0">
                    <a:spAutoFit/>
                  </a:bodyPr>
                  <a:lstStyle/>
                  <a:p>
                    <a:r>
                      <a:rPr lang="en-US" sz="1400" dirty="0" smtClean="0">
                        <a:solidFill>
                          <a:srgbClr val="0070C0"/>
                        </a:solidFill>
                      </a:rPr>
                      <a:t>Water (100 </a:t>
                    </a:r>
                    <a:r>
                      <a:rPr lang="en-US" sz="1400" dirty="0" err="1" smtClean="0">
                        <a:solidFill>
                          <a:srgbClr val="0070C0"/>
                        </a:solidFill>
                      </a:rPr>
                      <a:t>MPa</a:t>
                    </a:r>
                    <a:r>
                      <a:rPr lang="en-US" sz="1400" dirty="0" smtClean="0">
                        <a:solidFill>
                          <a:srgbClr val="0070C0"/>
                        </a:solidFill>
                      </a:rPr>
                      <a:t>)</a:t>
                    </a:r>
                  </a:p>
                  <a:p>
                    <a:r>
                      <a:rPr lang="en-US" sz="1400" dirty="0" smtClean="0">
                        <a:solidFill>
                          <a:srgbClr val="00B050"/>
                        </a:solidFill>
                      </a:rPr>
                      <a:t>Nitrogen (3.4 </a:t>
                    </a:r>
                    <a:r>
                      <a:rPr lang="en-US" sz="1400" dirty="0" err="1" smtClean="0">
                        <a:solidFill>
                          <a:srgbClr val="00B050"/>
                        </a:solidFill>
                      </a:rPr>
                      <a:t>MPa</a:t>
                    </a:r>
                    <a:r>
                      <a:rPr lang="en-US" sz="1400" dirty="0" smtClean="0">
                        <a:solidFill>
                          <a:srgbClr val="00B050"/>
                        </a:solidFill>
                      </a:rPr>
                      <a:t>)</a:t>
                    </a:r>
                  </a:p>
                  <a:p>
                    <a:r>
                      <a:rPr lang="en-US" sz="1400" dirty="0" smtClean="0">
                        <a:solidFill>
                          <a:schemeClr val="tx1">
                            <a:lumMod val="85000"/>
                            <a:lumOff val="15000"/>
                          </a:schemeClr>
                        </a:solidFill>
                      </a:rPr>
                      <a:t>Helium (0.1 </a:t>
                    </a:r>
                    <a:r>
                      <a:rPr lang="en-US" sz="1400" dirty="0" err="1" smtClean="0">
                        <a:solidFill>
                          <a:schemeClr val="tx1">
                            <a:lumMod val="85000"/>
                            <a:lumOff val="15000"/>
                          </a:schemeClr>
                        </a:solidFill>
                      </a:rPr>
                      <a:t>MPa</a:t>
                    </a:r>
                    <a:r>
                      <a:rPr lang="en-US" sz="1400" dirty="0" smtClean="0">
                        <a:solidFill>
                          <a:schemeClr val="tx1">
                            <a:lumMod val="85000"/>
                            <a:lumOff val="15000"/>
                          </a:schemeClr>
                        </a:solidFill>
                      </a:rPr>
                      <a:t>)</a:t>
                    </a:r>
                    <a:endParaRPr lang="en-US" sz="1400" dirty="0">
                      <a:solidFill>
                        <a:schemeClr val="tx1">
                          <a:lumMod val="85000"/>
                          <a:lumOff val="15000"/>
                        </a:schemeClr>
                      </a:solidFill>
                    </a:endParaRPr>
                  </a:p>
                </p:txBody>
              </p:sp>
              <p:sp>
                <p:nvSpPr>
                  <p:cNvPr id="22" name="TextBox 21"/>
                  <p:cNvSpPr txBox="1"/>
                  <p:nvPr/>
                </p:nvSpPr>
                <p:spPr>
                  <a:xfrm>
                    <a:off x="1268654" y="3820784"/>
                    <a:ext cx="2336009" cy="369332"/>
                  </a:xfrm>
                  <a:prstGeom prst="rect">
                    <a:avLst/>
                  </a:prstGeom>
                  <a:noFill/>
                </p:spPr>
                <p:txBody>
                  <a:bodyPr wrap="square" rtlCol="0">
                    <a:spAutoFit/>
                  </a:bodyPr>
                  <a:lstStyle/>
                  <a:p>
                    <a:r>
                      <a:rPr lang="en-US" sz="1400" dirty="0" smtClean="0"/>
                      <a:t>String Theory Bound</a:t>
                    </a:r>
                    <a:endParaRPr lang="en-US" sz="1400" dirty="0"/>
                  </a:p>
                </p:txBody>
              </p:sp>
            </p:grpSp>
            <p:sp>
              <p:nvSpPr>
                <p:cNvPr id="19" name="Rectangle 18"/>
                <p:cNvSpPr/>
                <p:nvPr/>
              </p:nvSpPr>
              <p:spPr bwMode="auto">
                <a:xfrm>
                  <a:off x="161748" y="596900"/>
                  <a:ext cx="345989" cy="300442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ＭＳ Ｐゴシック" pitchFamily="48" charset="-128"/>
                  </a:endParaRPr>
                </a:p>
              </p:txBody>
            </p:sp>
          </p:grpSp>
          <p:sp>
            <p:nvSpPr>
              <p:cNvPr id="11" name="TextBox 10"/>
              <p:cNvSpPr txBox="1"/>
              <p:nvPr/>
            </p:nvSpPr>
            <p:spPr>
              <a:xfrm rot="16200000">
                <a:off x="-642262" y="1744394"/>
                <a:ext cx="1659988" cy="338554"/>
              </a:xfrm>
              <a:prstGeom prst="rect">
                <a:avLst/>
              </a:prstGeom>
              <a:noFill/>
            </p:spPr>
            <p:txBody>
              <a:bodyPr wrap="square" rtlCol="0">
                <a:spAutoFit/>
              </a:bodyPr>
              <a:lstStyle/>
              <a:p>
                <a:r>
                  <a:rPr lang="en-US" sz="1600" b="1" dirty="0" smtClean="0">
                    <a:sym typeface="Symbol"/>
                  </a:rPr>
                  <a:t>/s / (1/4)</a:t>
                </a:r>
                <a:endParaRPr lang="en-US" sz="1600" b="1" dirty="0"/>
              </a:p>
            </p:txBody>
          </p:sp>
          <p:sp>
            <p:nvSpPr>
              <p:cNvPr id="12" name="TextBox 11"/>
              <p:cNvSpPr txBox="1"/>
              <p:nvPr/>
            </p:nvSpPr>
            <p:spPr>
              <a:xfrm>
                <a:off x="380062" y="3430956"/>
                <a:ext cx="238475" cy="307777"/>
              </a:xfrm>
              <a:prstGeom prst="rect">
                <a:avLst/>
              </a:prstGeom>
              <a:solidFill>
                <a:schemeClr val="bg1"/>
              </a:solidFill>
            </p:spPr>
            <p:txBody>
              <a:bodyPr wrap="square" rtlCol="0">
                <a:spAutoFit/>
              </a:bodyPr>
              <a:lstStyle/>
              <a:p>
                <a:r>
                  <a:rPr lang="en-US" sz="1400" dirty="0" smtClean="0"/>
                  <a:t>0</a:t>
                </a:r>
                <a:endParaRPr lang="en-US" sz="1400" dirty="0"/>
              </a:p>
            </p:txBody>
          </p:sp>
          <p:sp>
            <p:nvSpPr>
              <p:cNvPr id="13" name="TextBox 12"/>
              <p:cNvSpPr txBox="1"/>
              <p:nvPr/>
            </p:nvSpPr>
            <p:spPr>
              <a:xfrm>
                <a:off x="295308" y="2764879"/>
                <a:ext cx="291105" cy="307777"/>
              </a:xfrm>
              <a:prstGeom prst="rect">
                <a:avLst/>
              </a:prstGeom>
              <a:solidFill>
                <a:schemeClr val="bg1"/>
              </a:solidFill>
            </p:spPr>
            <p:txBody>
              <a:bodyPr wrap="none" rIns="0" rtlCol="0">
                <a:spAutoFit/>
              </a:bodyPr>
              <a:lstStyle/>
              <a:p>
                <a:r>
                  <a:rPr lang="en-US" sz="1400" dirty="0" smtClean="0"/>
                  <a:t>10</a:t>
                </a:r>
                <a:endParaRPr lang="en-US" sz="1400" dirty="0"/>
              </a:p>
            </p:txBody>
          </p:sp>
          <p:sp>
            <p:nvSpPr>
              <p:cNvPr id="14" name="TextBox 13"/>
              <p:cNvSpPr txBox="1"/>
              <p:nvPr/>
            </p:nvSpPr>
            <p:spPr>
              <a:xfrm>
                <a:off x="307673" y="768216"/>
                <a:ext cx="291105" cy="307777"/>
              </a:xfrm>
              <a:prstGeom prst="rect">
                <a:avLst/>
              </a:prstGeom>
              <a:solidFill>
                <a:schemeClr val="bg1"/>
              </a:solidFill>
            </p:spPr>
            <p:txBody>
              <a:bodyPr wrap="none" rIns="0" rtlCol="0">
                <a:spAutoFit/>
              </a:bodyPr>
              <a:lstStyle/>
              <a:p>
                <a:r>
                  <a:rPr lang="en-US" sz="1400" dirty="0"/>
                  <a:t>4</a:t>
                </a:r>
                <a:r>
                  <a:rPr lang="en-US" sz="1400" dirty="0" smtClean="0"/>
                  <a:t>0</a:t>
                </a:r>
                <a:endParaRPr lang="en-US" sz="1400" dirty="0"/>
              </a:p>
            </p:txBody>
          </p:sp>
          <p:sp>
            <p:nvSpPr>
              <p:cNvPr id="15" name="TextBox 14"/>
              <p:cNvSpPr txBox="1"/>
              <p:nvPr/>
            </p:nvSpPr>
            <p:spPr>
              <a:xfrm>
                <a:off x="307642" y="1427134"/>
                <a:ext cx="291105" cy="307777"/>
              </a:xfrm>
              <a:prstGeom prst="rect">
                <a:avLst/>
              </a:prstGeom>
              <a:solidFill>
                <a:schemeClr val="bg1"/>
              </a:solidFill>
            </p:spPr>
            <p:txBody>
              <a:bodyPr wrap="none" rIns="0" rtlCol="0">
                <a:spAutoFit/>
              </a:bodyPr>
              <a:lstStyle/>
              <a:p>
                <a:r>
                  <a:rPr lang="en-US" sz="1400" dirty="0"/>
                  <a:t>3</a:t>
                </a:r>
                <a:r>
                  <a:rPr lang="en-US" sz="1400" dirty="0" smtClean="0"/>
                  <a:t>0</a:t>
                </a:r>
                <a:endParaRPr lang="en-US" sz="1400" dirty="0"/>
              </a:p>
            </p:txBody>
          </p:sp>
          <p:sp>
            <p:nvSpPr>
              <p:cNvPr id="16" name="TextBox 15"/>
              <p:cNvSpPr txBox="1"/>
              <p:nvPr/>
            </p:nvSpPr>
            <p:spPr>
              <a:xfrm>
                <a:off x="313161" y="2098129"/>
                <a:ext cx="291105" cy="307777"/>
              </a:xfrm>
              <a:prstGeom prst="rect">
                <a:avLst/>
              </a:prstGeom>
              <a:solidFill>
                <a:schemeClr val="bg1"/>
              </a:solidFill>
            </p:spPr>
            <p:txBody>
              <a:bodyPr wrap="none" rIns="0" rtlCol="0">
                <a:spAutoFit/>
              </a:bodyPr>
              <a:lstStyle/>
              <a:p>
                <a:r>
                  <a:rPr lang="en-US" sz="1400" dirty="0"/>
                  <a:t>2</a:t>
                </a:r>
                <a:r>
                  <a:rPr lang="en-US" sz="1400" dirty="0" smtClean="0"/>
                  <a:t>0</a:t>
                </a:r>
                <a:endParaRPr lang="en-US" sz="1400" dirty="0"/>
              </a:p>
            </p:txBody>
          </p:sp>
          <p:sp>
            <p:nvSpPr>
              <p:cNvPr id="17" name="Rectangle 16"/>
              <p:cNvSpPr/>
              <p:nvPr/>
            </p:nvSpPr>
            <p:spPr bwMode="auto">
              <a:xfrm>
                <a:off x="586413" y="3584844"/>
                <a:ext cx="3299220" cy="34890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ＭＳ Ｐゴシック" pitchFamily="48" charset="-128"/>
                </a:endParaRPr>
              </a:p>
            </p:txBody>
          </p:sp>
        </p:grpSp>
        <p:sp>
          <p:nvSpPr>
            <p:cNvPr id="4" name="TextBox 3"/>
            <p:cNvSpPr txBox="1"/>
            <p:nvPr/>
          </p:nvSpPr>
          <p:spPr>
            <a:xfrm>
              <a:off x="1027402" y="3699848"/>
              <a:ext cx="2305878" cy="338554"/>
            </a:xfrm>
            <a:prstGeom prst="rect">
              <a:avLst/>
            </a:prstGeom>
            <a:noFill/>
          </p:spPr>
          <p:txBody>
            <a:bodyPr wrap="square" rtlCol="0">
              <a:spAutoFit/>
            </a:bodyPr>
            <a:lstStyle/>
            <a:p>
              <a:r>
                <a:rPr lang="en-US" sz="1600" b="1" dirty="0" smtClean="0"/>
                <a:t>Temperature (T/</a:t>
              </a:r>
              <a:r>
                <a:rPr lang="en-US" sz="1600" b="1" dirty="0" err="1" smtClean="0"/>
                <a:t>T</a:t>
              </a:r>
              <a:r>
                <a:rPr lang="en-US" sz="1600" b="1" baseline="-25000" dirty="0" err="1" smtClean="0"/>
                <a:t>c</a:t>
              </a:r>
              <a:r>
                <a:rPr lang="en-US" sz="1600" b="1" dirty="0" smtClean="0"/>
                <a:t>)</a:t>
              </a:r>
              <a:endParaRPr lang="en-US" sz="1600" b="1" dirty="0"/>
            </a:p>
          </p:txBody>
        </p:sp>
        <p:sp>
          <p:nvSpPr>
            <p:cNvPr id="5" name="TextBox 4"/>
            <p:cNvSpPr txBox="1"/>
            <p:nvPr/>
          </p:nvSpPr>
          <p:spPr>
            <a:xfrm>
              <a:off x="492706" y="3577927"/>
              <a:ext cx="238475" cy="261610"/>
            </a:xfrm>
            <a:prstGeom prst="rect">
              <a:avLst/>
            </a:prstGeom>
            <a:noFill/>
            <a:ln>
              <a:noFill/>
            </a:ln>
          </p:spPr>
          <p:txBody>
            <a:bodyPr wrap="square" tIns="0" rtlCol="0">
              <a:spAutoFit/>
            </a:bodyPr>
            <a:lstStyle/>
            <a:p>
              <a:r>
                <a:rPr lang="en-US" sz="1400" dirty="0" smtClean="0"/>
                <a:t>0</a:t>
              </a:r>
              <a:endParaRPr lang="en-US" sz="1400" dirty="0"/>
            </a:p>
          </p:txBody>
        </p:sp>
        <p:sp>
          <p:nvSpPr>
            <p:cNvPr id="6" name="TextBox 5"/>
            <p:cNvSpPr txBox="1"/>
            <p:nvPr/>
          </p:nvSpPr>
          <p:spPr>
            <a:xfrm>
              <a:off x="2791583" y="3578780"/>
              <a:ext cx="238475" cy="261610"/>
            </a:xfrm>
            <a:prstGeom prst="rect">
              <a:avLst/>
            </a:prstGeom>
            <a:noFill/>
            <a:ln>
              <a:noFill/>
            </a:ln>
          </p:spPr>
          <p:txBody>
            <a:bodyPr wrap="square" tIns="0" rtlCol="0">
              <a:spAutoFit/>
            </a:bodyPr>
            <a:lstStyle/>
            <a:p>
              <a:r>
                <a:rPr lang="en-US" sz="1400" dirty="0"/>
                <a:t>3</a:t>
              </a:r>
            </a:p>
          </p:txBody>
        </p:sp>
        <p:sp>
          <p:nvSpPr>
            <p:cNvPr id="7" name="TextBox 6"/>
            <p:cNvSpPr txBox="1"/>
            <p:nvPr/>
          </p:nvSpPr>
          <p:spPr>
            <a:xfrm>
              <a:off x="2022133" y="3578166"/>
              <a:ext cx="238475" cy="261610"/>
            </a:xfrm>
            <a:prstGeom prst="rect">
              <a:avLst/>
            </a:prstGeom>
            <a:noFill/>
            <a:ln>
              <a:noFill/>
            </a:ln>
          </p:spPr>
          <p:txBody>
            <a:bodyPr wrap="square" tIns="0" rtlCol="0">
              <a:spAutoFit/>
            </a:bodyPr>
            <a:lstStyle/>
            <a:p>
              <a:r>
                <a:rPr lang="en-US" sz="1400" dirty="0"/>
                <a:t>2</a:t>
              </a:r>
            </a:p>
          </p:txBody>
        </p:sp>
        <p:sp>
          <p:nvSpPr>
            <p:cNvPr id="8" name="TextBox 7"/>
            <p:cNvSpPr txBox="1"/>
            <p:nvPr/>
          </p:nvSpPr>
          <p:spPr>
            <a:xfrm>
              <a:off x="1250386" y="3577394"/>
              <a:ext cx="238475" cy="261610"/>
            </a:xfrm>
            <a:prstGeom prst="rect">
              <a:avLst/>
            </a:prstGeom>
            <a:noFill/>
            <a:ln>
              <a:noFill/>
            </a:ln>
          </p:spPr>
          <p:txBody>
            <a:bodyPr wrap="square" tIns="0" rtlCol="0">
              <a:spAutoFit/>
            </a:bodyPr>
            <a:lstStyle/>
            <a:p>
              <a:r>
                <a:rPr lang="en-US" sz="1400" dirty="0"/>
                <a:t>1</a:t>
              </a:r>
            </a:p>
          </p:txBody>
        </p:sp>
        <p:sp>
          <p:nvSpPr>
            <p:cNvPr id="9" name="TextBox 8"/>
            <p:cNvSpPr txBox="1"/>
            <p:nvPr/>
          </p:nvSpPr>
          <p:spPr>
            <a:xfrm>
              <a:off x="3566824" y="3582243"/>
              <a:ext cx="238475" cy="261610"/>
            </a:xfrm>
            <a:prstGeom prst="rect">
              <a:avLst/>
            </a:prstGeom>
            <a:noFill/>
            <a:ln>
              <a:noFill/>
            </a:ln>
          </p:spPr>
          <p:txBody>
            <a:bodyPr wrap="square" tIns="0" rtlCol="0">
              <a:spAutoFit/>
            </a:bodyPr>
            <a:lstStyle/>
            <a:p>
              <a:r>
                <a:rPr lang="en-US" sz="1400" dirty="0" smtClean="0"/>
                <a:t>4</a:t>
              </a:r>
              <a:endParaRPr lang="en-US" sz="1400" dirty="0"/>
            </a:p>
          </p:txBody>
        </p:sp>
      </p:grpSp>
      <p:grpSp>
        <p:nvGrpSpPr>
          <p:cNvPr id="23" name="Group 22"/>
          <p:cNvGrpSpPr/>
          <p:nvPr/>
        </p:nvGrpSpPr>
        <p:grpSpPr>
          <a:xfrm>
            <a:off x="79501" y="3873712"/>
            <a:ext cx="7413839" cy="2837722"/>
            <a:chOff x="26334" y="4021462"/>
            <a:chExt cx="7413839" cy="2837722"/>
          </a:xfrm>
        </p:grpSpPr>
        <p:grpSp>
          <p:nvGrpSpPr>
            <p:cNvPr id="24" name="Group 23"/>
            <p:cNvGrpSpPr/>
            <p:nvPr/>
          </p:nvGrpSpPr>
          <p:grpSpPr>
            <a:xfrm>
              <a:off x="26334" y="4021462"/>
              <a:ext cx="7413839" cy="2837722"/>
              <a:chOff x="152400" y="2286000"/>
              <a:chExt cx="8750300" cy="4038600"/>
            </a:xfrm>
          </p:grpSpPr>
          <p:grpSp>
            <p:nvGrpSpPr>
              <p:cNvPr id="29" name="Group 28"/>
              <p:cNvGrpSpPr/>
              <p:nvPr/>
            </p:nvGrpSpPr>
            <p:grpSpPr>
              <a:xfrm>
                <a:off x="152400" y="2286000"/>
                <a:ext cx="8750300" cy="4038600"/>
                <a:chOff x="152400" y="2286000"/>
                <a:chExt cx="8750300" cy="4038600"/>
              </a:xfrm>
            </p:grpSpPr>
            <p:pic>
              <p:nvPicPr>
                <p:cNvPr id="33" name="Picture 2"/>
                <p:cNvPicPr>
                  <a:picLocks noChangeAspect="1" noChangeArrowheads="1"/>
                </p:cNvPicPr>
                <p:nvPr/>
              </p:nvPicPr>
              <p:blipFill>
                <a:blip r:embed="rId5" cstate="print"/>
                <a:srcRect l="1757" t="19792" r="14495" b="11458"/>
                <a:stretch>
                  <a:fillRect/>
                </a:stretch>
              </p:blipFill>
              <p:spPr bwMode="auto">
                <a:xfrm>
                  <a:off x="152400" y="2286000"/>
                  <a:ext cx="8750300" cy="4038600"/>
                </a:xfrm>
                <a:prstGeom prst="rect">
                  <a:avLst/>
                </a:prstGeom>
                <a:noFill/>
                <a:ln w="9525">
                  <a:noFill/>
                  <a:miter lim="800000"/>
                  <a:headEnd/>
                  <a:tailEnd/>
                </a:ln>
              </p:spPr>
            </p:pic>
            <p:pic>
              <p:nvPicPr>
                <p:cNvPr id="34" name="Picture 33"/>
                <p:cNvPicPr>
                  <a:picLocks noChangeAspect="1" noChangeArrowheads="1"/>
                </p:cNvPicPr>
                <p:nvPr/>
              </p:nvPicPr>
              <p:blipFill>
                <a:blip r:embed="rId6" cstate="print">
                  <a:clrChange>
                    <a:clrFrom>
                      <a:srgbClr val="7F7F7F"/>
                    </a:clrFrom>
                    <a:clrTo>
                      <a:srgbClr val="7F7F7F">
                        <a:alpha val="0"/>
                      </a:srgbClr>
                    </a:clrTo>
                  </a:clrChange>
                </a:blip>
                <a:srcRect l="43558" t="18750" r="14861" b="12500"/>
                <a:stretch>
                  <a:fillRect/>
                </a:stretch>
              </p:blipFill>
              <p:spPr bwMode="auto">
                <a:xfrm>
                  <a:off x="4495800" y="2286000"/>
                  <a:ext cx="4344555" cy="4038600"/>
                </a:xfrm>
                <a:prstGeom prst="rect">
                  <a:avLst/>
                </a:prstGeom>
                <a:noFill/>
                <a:ln w="9525">
                  <a:noFill/>
                  <a:miter lim="800000"/>
                  <a:headEnd/>
                  <a:tailEnd/>
                </a:ln>
              </p:spPr>
            </p:pic>
          </p:grpSp>
          <p:cxnSp>
            <p:nvCxnSpPr>
              <p:cNvPr id="30" name="Straight Arrow Connector 29"/>
              <p:cNvCxnSpPr/>
              <p:nvPr/>
            </p:nvCxnSpPr>
            <p:spPr>
              <a:xfrm>
                <a:off x="4114800" y="3733800"/>
                <a:ext cx="4368018" cy="19354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114800" y="4267200"/>
                <a:ext cx="4495800" cy="126140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114800" y="5257800"/>
                <a:ext cx="255327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675299" y="4144863"/>
              <a:ext cx="5881076" cy="988160"/>
              <a:chOff x="675299" y="4144863"/>
              <a:chExt cx="5881076" cy="988160"/>
            </a:xfrm>
          </p:grpSpPr>
          <p:sp>
            <p:nvSpPr>
              <p:cNvPr id="26" name="TextBox 25"/>
              <p:cNvSpPr txBox="1"/>
              <p:nvPr/>
            </p:nvSpPr>
            <p:spPr>
              <a:xfrm>
                <a:off x="675299" y="4144863"/>
                <a:ext cx="2693632" cy="954107"/>
              </a:xfrm>
              <a:prstGeom prst="rect">
                <a:avLst/>
              </a:prstGeom>
              <a:noFill/>
            </p:spPr>
            <p:txBody>
              <a:bodyPr wrap="square" rtlCol="0">
                <a:spAutoFit/>
              </a:bodyPr>
              <a:lstStyle/>
              <a:p>
                <a:pPr algn="ctr"/>
                <a:r>
                  <a:rPr lang="en-US" sz="1400" dirty="0" smtClean="0">
                    <a:solidFill>
                      <a:srgbClr val="0033CC"/>
                    </a:solidFill>
                  </a:rPr>
                  <a:t>“Small Shear Viscosity Implies Strong Jet Quenching”</a:t>
                </a:r>
              </a:p>
              <a:p>
                <a:pPr algn="ctr"/>
                <a:r>
                  <a:rPr lang="en-US" sz="1400" i="1" dirty="0" smtClean="0">
                    <a:solidFill>
                      <a:srgbClr val="0033CC"/>
                    </a:solidFill>
                  </a:rPr>
                  <a:t>A. </a:t>
                </a:r>
                <a:r>
                  <a:rPr lang="en-US" sz="1400" i="1" dirty="0" err="1" smtClean="0">
                    <a:solidFill>
                      <a:srgbClr val="0033CC"/>
                    </a:solidFill>
                  </a:rPr>
                  <a:t>Majumder</a:t>
                </a:r>
                <a:r>
                  <a:rPr lang="en-US" sz="1400" i="1" dirty="0" smtClean="0">
                    <a:solidFill>
                      <a:srgbClr val="0033CC"/>
                    </a:solidFill>
                  </a:rPr>
                  <a:t>, B. Muller, X.N. Wang, PRL (2007).</a:t>
                </a:r>
                <a:endParaRPr lang="en-US" sz="1400" i="1" dirty="0">
                  <a:solidFill>
                    <a:srgbClr val="0033CC"/>
                  </a:solidFill>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3178352777"/>
                  </p:ext>
                </p:extLst>
              </p:nvPr>
            </p:nvGraphicFramePr>
            <p:xfrm>
              <a:off x="4465638" y="4247198"/>
              <a:ext cx="2090737" cy="885825"/>
            </p:xfrm>
            <a:graphic>
              <a:graphicData uri="http://schemas.openxmlformats.org/presentationml/2006/ole">
                <mc:AlternateContent xmlns:mc="http://schemas.openxmlformats.org/markup-compatibility/2006">
                  <mc:Choice xmlns:v="urn:schemas-microsoft-com:vml" Requires="v">
                    <p:oleObj spid="_x0000_s4108" name="Equation" r:id="rId7" imgW="1079280" imgH="457200" progId="Equation.3">
                      <p:embed/>
                    </p:oleObj>
                  </mc:Choice>
                  <mc:Fallback>
                    <p:oleObj name="Equation" r:id="rId7" imgW="1079280" imgH="457200" progId="Equation.3">
                      <p:embed/>
                      <p:pic>
                        <p:nvPicPr>
                          <p:cNvPr id="0" name=""/>
                          <p:cNvPicPr>
                            <a:picLocks noChangeAspect="1" noChangeArrowheads="1"/>
                          </p:cNvPicPr>
                          <p:nvPr/>
                        </p:nvPicPr>
                        <p:blipFill>
                          <a:blip r:embed="rId8"/>
                          <a:srcRect/>
                          <a:stretch>
                            <a:fillRect/>
                          </a:stretch>
                        </p:blipFill>
                        <p:spPr bwMode="auto">
                          <a:xfrm>
                            <a:off x="4465638" y="4247198"/>
                            <a:ext cx="2090737" cy="885825"/>
                          </a:xfrm>
                          <a:prstGeom prst="rect">
                            <a:avLst/>
                          </a:prstGeom>
                          <a:noFill/>
                          <a:ln>
                            <a:noFill/>
                          </a:ln>
                        </p:spPr>
                      </p:pic>
                    </p:oleObj>
                  </mc:Fallback>
                </mc:AlternateContent>
              </a:graphicData>
            </a:graphic>
          </p:graphicFrame>
          <p:cxnSp>
            <p:nvCxnSpPr>
              <p:cNvPr id="28" name="Straight Arrow Connector 27"/>
              <p:cNvCxnSpPr/>
              <p:nvPr/>
            </p:nvCxnSpPr>
            <p:spPr bwMode="auto">
              <a:xfrm flipV="1">
                <a:off x="2897945" y="4734461"/>
                <a:ext cx="2011680" cy="208420"/>
              </a:xfrm>
              <a:prstGeom prst="straightConnector1">
                <a:avLst/>
              </a:prstGeom>
              <a:solidFill>
                <a:schemeClr val="accent1"/>
              </a:solidFill>
              <a:ln w="28575" cap="flat" cmpd="sng" algn="ctr">
                <a:solidFill>
                  <a:srgbClr val="0033CC"/>
                </a:solidFill>
                <a:prstDash val="solid"/>
                <a:round/>
                <a:headEnd type="none" w="med" len="med"/>
                <a:tailEnd type="arrow"/>
              </a:ln>
              <a:effectLst/>
            </p:spPr>
          </p:cxnSp>
        </p:grpSp>
      </p:grpSp>
      <p:pic>
        <p:nvPicPr>
          <p:cNvPr id="35"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94797" y="3822909"/>
            <a:ext cx="1750198" cy="293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Rectangle 2"/>
          <p:cNvSpPr>
            <a:spLocks noChangeArrowheads="1"/>
          </p:cNvSpPr>
          <p:nvPr/>
        </p:nvSpPr>
        <p:spPr bwMode="auto">
          <a:xfrm>
            <a:off x="390525" y="19367"/>
            <a:ext cx="8382000" cy="722211"/>
          </a:xfrm>
          <a:prstGeom prst="rect">
            <a:avLst/>
          </a:prstGeom>
          <a:noFill/>
          <a:ln w="9525">
            <a:noFill/>
            <a:miter lim="800000"/>
            <a:headEnd/>
            <a:tailEnd/>
          </a:ln>
        </p:spPr>
        <p:txBody>
          <a:bodyPr anchor="ctr"/>
          <a:lstStyle/>
          <a:p>
            <a:pPr algn="ctr" eaLnBrk="1" hangingPunct="1">
              <a:lnSpc>
                <a:spcPct val="80000"/>
              </a:lnSpc>
            </a:pPr>
            <a:r>
              <a:rPr lang="en-US" b="1" dirty="0" smtClean="0">
                <a:solidFill>
                  <a:srgbClr val="042B7F"/>
                </a:solidFill>
                <a:latin typeface="Comic Sans MS" pitchFamily="66" charset="0"/>
              </a:rPr>
              <a:t>Mapping the Temperature-Dependence of QGP Properties Requires RHIC AND LHC</a:t>
            </a:r>
            <a:endParaRPr lang="en-US" b="1" dirty="0">
              <a:solidFill>
                <a:srgbClr val="042B7F"/>
              </a:solidFill>
              <a:latin typeface="Comic Sans MS" pitchFamily="66" charset="0"/>
            </a:endParaRPr>
          </a:p>
        </p:txBody>
      </p:sp>
      <p:sp>
        <p:nvSpPr>
          <p:cNvPr id="38" name="TextBox 37"/>
          <p:cNvSpPr txBox="1"/>
          <p:nvPr/>
        </p:nvSpPr>
        <p:spPr>
          <a:xfrm>
            <a:off x="3472538" y="798510"/>
            <a:ext cx="5595262" cy="3139321"/>
          </a:xfrm>
          <a:prstGeom prst="rect">
            <a:avLst/>
          </a:prstGeom>
          <a:noFill/>
        </p:spPr>
        <p:txBody>
          <a:bodyPr wrap="square" rtlCol="0">
            <a:spAutoFit/>
          </a:bodyPr>
          <a:lstStyle/>
          <a:p>
            <a:pPr marL="285750" indent="-285750">
              <a:buFont typeface="Wingdings" pitchFamily="2" charset="2"/>
              <a:buChar char="Ø"/>
            </a:pPr>
            <a:r>
              <a:rPr lang="en-US" sz="1800" b="1" i="1" dirty="0" smtClean="0">
                <a:solidFill>
                  <a:srgbClr val="0033CC"/>
                </a:solidFill>
              </a:rPr>
              <a:t>Is shear viscosity minimized near transition temp., as for other liquids?</a:t>
            </a:r>
          </a:p>
          <a:p>
            <a:pPr marL="285750" indent="-285750">
              <a:buFont typeface="Wingdings" pitchFamily="2" charset="2"/>
              <a:buChar char="Ø"/>
            </a:pPr>
            <a:r>
              <a:rPr lang="en-US" sz="1800" b="1" i="1" dirty="0" smtClean="0">
                <a:solidFill>
                  <a:srgbClr val="D60093"/>
                </a:solidFill>
              </a:rPr>
              <a:t>Are T-dependences of </a:t>
            </a:r>
            <a:r>
              <a:rPr lang="en-US" sz="1800" b="1" i="1" dirty="0" err="1" smtClean="0">
                <a:solidFill>
                  <a:srgbClr val="D60093"/>
                </a:solidFill>
              </a:rPr>
              <a:t>parton</a:t>
            </a:r>
            <a:r>
              <a:rPr lang="en-US" sz="1800" b="1" i="1" dirty="0" smtClean="0">
                <a:solidFill>
                  <a:srgbClr val="D60093"/>
                </a:solidFill>
              </a:rPr>
              <a:t> E loss and viscosity parameters </a:t>
            </a:r>
            <a:r>
              <a:rPr lang="en-US" sz="1800" b="1" i="1" dirty="0" smtClean="0">
                <a:solidFill>
                  <a:srgbClr val="D60093"/>
                </a:solidFill>
                <a:sym typeface="Symbol"/>
              </a:rPr>
              <a:t>correlated as in weak coupling limit? </a:t>
            </a:r>
            <a:r>
              <a:rPr lang="en-US" sz="1800" b="1" i="1" dirty="0">
                <a:solidFill>
                  <a:srgbClr val="D60093"/>
                </a:solidFill>
                <a:sym typeface="Symbol"/>
              </a:rPr>
              <a:t>H</a:t>
            </a:r>
            <a:r>
              <a:rPr lang="en-US" sz="1800" b="1" i="1" dirty="0" smtClean="0">
                <a:solidFill>
                  <a:srgbClr val="D60093"/>
                </a:solidFill>
                <a:sym typeface="Symbol"/>
              </a:rPr>
              <a:t>ow does perfect liquid emerge from asymptotic freedom?</a:t>
            </a:r>
          </a:p>
          <a:p>
            <a:pPr marL="285750" indent="-285750">
              <a:buFont typeface="Wingdings" pitchFamily="2" charset="2"/>
              <a:buChar char="Ø"/>
            </a:pPr>
            <a:r>
              <a:rPr lang="en-US" sz="1800" b="1" i="1" dirty="0" smtClean="0">
                <a:solidFill>
                  <a:srgbClr val="0033CC"/>
                </a:solidFill>
                <a:sym typeface="Symbol"/>
              </a:rPr>
              <a:t>How does color screening of </a:t>
            </a:r>
            <a:r>
              <a:rPr lang="en-US" sz="1800" b="1" i="1" dirty="0" err="1" smtClean="0">
                <a:solidFill>
                  <a:srgbClr val="0033CC"/>
                </a:solidFill>
                <a:sym typeface="Symbol"/>
              </a:rPr>
              <a:t>quarkonium</a:t>
            </a:r>
            <a:r>
              <a:rPr lang="en-US" sz="1800" b="1" i="1" dirty="0" smtClean="0">
                <a:solidFill>
                  <a:srgbClr val="0033CC"/>
                </a:solidFill>
                <a:sym typeface="Symbol"/>
              </a:rPr>
              <a:t> formation evolve with temperature? </a:t>
            </a:r>
          </a:p>
          <a:p>
            <a:pPr marL="285750" indent="-285750">
              <a:buFont typeface="Wingdings" pitchFamily="2" charset="2"/>
              <a:buChar char="Ø"/>
            </a:pPr>
            <a:r>
              <a:rPr lang="en-US" sz="1800" b="1" i="1" dirty="0" smtClean="0">
                <a:solidFill>
                  <a:srgbClr val="D60093"/>
                </a:solidFill>
                <a:sym typeface="Symbol"/>
              </a:rPr>
              <a:t>QGP evolution spans range of T at given  s. Need RHIC-to-LHC range of initial conditions to answer questions re T-dependence.</a:t>
            </a:r>
            <a:endParaRPr lang="en-US" sz="1800" b="1" i="1" dirty="0">
              <a:solidFill>
                <a:srgbClr val="D60093"/>
              </a:solidFill>
            </a:endParaRPr>
          </a:p>
        </p:txBody>
      </p:sp>
    </p:spTree>
    <p:extLst>
      <p:ext uri="{BB962C8B-B14F-4D97-AF65-F5344CB8AC3E}">
        <p14:creationId xmlns:p14="http://schemas.microsoft.com/office/powerpoint/2010/main" val="70895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inVertical)">
                                      <p:cBhvr>
                                        <p:cTn id="14" dur="1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2000"/>
                                        <p:tgtEl>
                                          <p:spTgt spid="35"/>
                                        </p:tgtEl>
                                      </p:cBhvr>
                                    </p:animEffect>
                                    <p:anim calcmode="lin" valueType="num">
                                      <p:cBhvr>
                                        <p:cTn id="20" dur="2000" fill="hold"/>
                                        <p:tgtEl>
                                          <p:spTgt spid="35"/>
                                        </p:tgtEl>
                                        <p:attrNameLst>
                                          <p:attrName>ppt_w</p:attrName>
                                        </p:attrNameLst>
                                      </p:cBhvr>
                                      <p:tavLst>
                                        <p:tav tm="0" fmla="#ppt_w*sin(2.5*pi*$)">
                                          <p:val>
                                            <p:fltVal val="0"/>
                                          </p:val>
                                        </p:tav>
                                        <p:tav tm="100000">
                                          <p:val>
                                            <p:fltVal val="1"/>
                                          </p:val>
                                        </p:tav>
                                      </p:tavLst>
                                    </p:anim>
                                    <p:anim calcmode="lin" valueType="num">
                                      <p:cBhvr>
                                        <p:cTn id="21" dur="2000" fill="hold"/>
                                        <p:tgtEl>
                                          <p:spTgt spid="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3064" y="10147"/>
            <a:ext cx="9144000" cy="522115"/>
          </a:xfrm>
          <a:prstGeom prst="rect">
            <a:avLst/>
          </a:prstGeom>
          <a:noFill/>
          <a:ln w="9525">
            <a:noFill/>
            <a:miter lim="800000"/>
            <a:headEnd/>
            <a:tailEnd/>
          </a:ln>
        </p:spPr>
        <p:txBody>
          <a:bodyPr anchor="ctr"/>
          <a:lstStyle/>
          <a:p>
            <a:pPr algn="ctr">
              <a:lnSpc>
                <a:spcPct val="80000"/>
              </a:lnSpc>
              <a:defRPr/>
            </a:pPr>
            <a:r>
              <a:rPr lang="en-US" sz="2400" b="1" i="1" dirty="0" smtClean="0">
                <a:solidFill>
                  <a:srgbClr val="042B7F"/>
                </a:solidFill>
                <a:effectLst>
                  <a:outerShdw blurRad="38100" dist="38100" dir="2700000" algn="tl">
                    <a:srgbClr val="C0C0C0"/>
                  </a:outerShdw>
                </a:effectLst>
                <a:latin typeface="Comic Sans MS" pitchFamily="66" charset="0"/>
              </a:rPr>
              <a:t>Which Facilities Are Needed To Address Open Questions?</a:t>
            </a:r>
            <a:endParaRPr lang="en-US" sz="2400" b="1" i="1" dirty="0">
              <a:solidFill>
                <a:srgbClr val="042B7F"/>
              </a:solidFill>
              <a:effectLst>
                <a:outerShdw blurRad="38100" dist="38100" dir="2700000" algn="tl">
                  <a:srgbClr val="C0C0C0"/>
                </a:outerShdw>
              </a:effectLst>
              <a:latin typeface="Comic Sans MS" pitchFamily="66" charset="0"/>
              <a:ea typeface="ＭＳ Ｐゴシック" pitchFamily="36" charset="-128"/>
            </a:endParaRPr>
          </a:p>
        </p:txBody>
      </p:sp>
      <p:sp>
        <p:nvSpPr>
          <p:cNvPr id="4" name="TextBox 3"/>
          <p:cNvSpPr txBox="1"/>
          <p:nvPr/>
        </p:nvSpPr>
        <p:spPr>
          <a:xfrm>
            <a:off x="196950" y="5112537"/>
            <a:ext cx="8698949" cy="923330"/>
          </a:xfrm>
          <a:prstGeom prst="rect">
            <a:avLst/>
          </a:prstGeom>
          <a:noFill/>
        </p:spPr>
        <p:txBody>
          <a:bodyPr wrap="square" rtlCol="0">
            <a:spAutoFit/>
          </a:bodyPr>
          <a:lstStyle/>
          <a:p>
            <a:pPr algn="ctr"/>
            <a:r>
              <a:rPr lang="en-US" sz="1800" b="1" i="1" dirty="0" smtClean="0">
                <a:solidFill>
                  <a:srgbClr val="D60093"/>
                </a:solidFill>
              </a:rPr>
              <a:t>RHIC and LHC are complementary.  Both are needed to explore temperature- dependence of QGP properties.  RHIC has unique reach to QGP onset, unique ion species versatility and unique polarized capability, until EIC is realized.</a:t>
            </a:r>
            <a:endParaRPr lang="en-US" sz="1800" b="1" i="1" dirty="0">
              <a:solidFill>
                <a:srgbClr val="D60093"/>
              </a:solidFill>
            </a:endParaRPr>
          </a:p>
        </p:txBody>
      </p:sp>
      <p:sp>
        <p:nvSpPr>
          <p:cNvPr id="5" name="TextBox 4"/>
          <p:cNvSpPr txBox="1"/>
          <p:nvPr/>
        </p:nvSpPr>
        <p:spPr>
          <a:xfrm>
            <a:off x="235527" y="6132639"/>
            <a:ext cx="8575964" cy="646331"/>
          </a:xfrm>
          <a:prstGeom prst="rect">
            <a:avLst/>
          </a:prstGeom>
          <a:solidFill>
            <a:srgbClr val="FFFF00"/>
          </a:solidFill>
        </p:spPr>
        <p:txBody>
          <a:bodyPr wrap="square" rtlCol="0">
            <a:spAutoFit/>
          </a:bodyPr>
          <a:lstStyle/>
          <a:p>
            <a:pPr algn="ctr"/>
            <a:r>
              <a:rPr lang="en-US" sz="1800" b="1" i="1" dirty="0" smtClean="0"/>
              <a:t>Addressing these questions requires an ~10-year program of A+A (various ion species), </a:t>
            </a:r>
            <a:r>
              <a:rPr lang="en-US" sz="1800" b="1" i="1" dirty="0" err="1" smtClean="0"/>
              <a:t>p+p</a:t>
            </a:r>
            <a:r>
              <a:rPr lang="en-US" sz="1800" b="1" i="1" dirty="0" smtClean="0"/>
              <a:t> and p/d + A runs at various RHIC energies.</a:t>
            </a:r>
            <a:endParaRPr lang="en-US" sz="1800" b="1" i="1" dirty="0"/>
          </a:p>
        </p:txBody>
      </p:sp>
      <p:graphicFrame>
        <p:nvGraphicFramePr>
          <p:cNvPr id="7" name="Table 6"/>
          <p:cNvGraphicFramePr>
            <a:graphicFrameLocks noGrp="1"/>
          </p:cNvGraphicFramePr>
          <p:nvPr>
            <p:extLst>
              <p:ext uri="{D42A27DB-BD31-4B8C-83A1-F6EECF244321}">
                <p14:modId xmlns:p14="http://schemas.microsoft.com/office/powerpoint/2010/main" val="561366238"/>
              </p:ext>
            </p:extLst>
          </p:nvPr>
        </p:nvGraphicFramePr>
        <p:xfrm>
          <a:off x="364706" y="532263"/>
          <a:ext cx="8446785" cy="4574309"/>
        </p:xfrm>
        <a:graphic>
          <a:graphicData uri="http://schemas.openxmlformats.org/drawingml/2006/table">
            <a:tbl>
              <a:tblPr firstRow="1" bandRow="1">
                <a:tableStyleId>{5C22544A-7EE6-4342-B048-85BDC9FD1C3A}</a:tableStyleId>
              </a:tblPr>
              <a:tblGrid>
                <a:gridCol w="3386818"/>
                <a:gridCol w="1207048"/>
                <a:gridCol w="2666117"/>
                <a:gridCol w="1186802"/>
              </a:tblGrid>
              <a:tr h="466543">
                <a:tc>
                  <a:txBody>
                    <a:bodyPr/>
                    <a:lstStyle/>
                    <a:p>
                      <a:pPr marL="0" marR="0">
                        <a:spcBef>
                          <a:spcPts val="0"/>
                        </a:spcBef>
                        <a:spcAft>
                          <a:spcPts val="0"/>
                        </a:spcAft>
                      </a:pPr>
                      <a:r>
                        <a:rPr lang="en-US" sz="1400" dirty="0">
                          <a:effectLst/>
                        </a:rPr>
                        <a:t>Question</a:t>
                      </a:r>
                      <a:endParaRPr lang="en-US" sz="1400" dirty="0">
                        <a:effectLst/>
                        <a:latin typeface="Calibri"/>
                        <a:ea typeface="Times New Roman"/>
                        <a:cs typeface="Times New Roman"/>
                      </a:endParaRPr>
                    </a:p>
                  </a:txBody>
                  <a:tcPr marL="83375" marR="83375" marT="41687" marB="41687"/>
                </a:tc>
                <a:tc>
                  <a:txBody>
                    <a:bodyPr/>
                    <a:lstStyle/>
                    <a:p>
                      <a:pPr marL="47625" marR="0">
                        <a:spcBef>
                          <a:spcPts val="0"/>
                        </a:spcBef>
                        <a:spcAft>
                          <a:spcPts val="0"/>
                        </a:spcAft>
                      </a:pPr>
                      <a:r>
                        <a:rPr lang="en-US" sz="1400">
                          <a:effectLst/>
                        </a:rPr>
                        <a:t>Facilities</a:t>
                      </a:r>
                      <a:endParaRPr lang="en-US" sz="1400">
                        <a:effectLst/>
                        <a:latin typeface="Calibri"/>
                        <a:ea typeface="Times New Roman"/>
                        <a:cs typeface="Times New Roman"/>
                      </a:endParaRPr>
                    </a:p>
                  </a:txBody>
                  <a:tcPr marL="83375" marR="83375" marT="41687" marB="41687"/>
                </a:tc>
                <a:tc>
                  <a:txBody>
                    <a:bodyPr/>
                    <a:lstStyle/>
                    <a:p>
                      <a:pPr marL="47625" marR="0">
                        <a:spcBef>
                          <a:spcPts val="0"/>
                        </a:spcBef>
                        <a:spcAft>
                          <a:spcPts val="0"/>
                        </a:spcAft>
                      </a:pPr>
                      <a:r>
                        <a:rPr lang="en-US" sz="1400">
                          <a:effectLst/>
                        </a:rPr>
                        <a:t>Comments</a:t>
                      </a:r>
                      <a:endParaRPr lang="en-US" sz="1400">
                        <a:effectLst/>
                        <a:latin typeface="Calibri"/>
                        <a:ea typeface="Times New Roman"/>
                        <a:cs typeface="Times New Roman"/>
                      </a:endParaRPr>
                    </a:p>
                  </a:txBody>
                  <a:tcPr marL="83375" marR="83375" marT="41687" marB="41687"/>
                </a:tc>
                <a:tc>
                  <a:txBody>
                    <a:bodyPr/>
                    <a:lstStyle/>
                    <a:p>
                      <a:pPr marL="47625" marR="0">
                        <a:spcBef>
                          <a:spcPts val="0"/>
                        </a:spcBef>
                        <a:spcAft>
                          <a:spcPts val="0"/>
                        </a:spcAft>
                      </a:pPr>
                      <a:r>
                        <a:rPr lang="en-US" sz="1400" dirty="0" smtClean="0">
                          <a:effectLst/>
                        </a:rPr>
                        <a:t>Relevant Table </a:t>
                      </a:r>
                      <a:r>
                        <a:rPr lang="en-US" sz="1400" dirty="0">
                          <a:effectLst/>
                        </a:rPr>
                        <a:t>1 </a:t>
                      </a:r>
                      <a:r>
                        <a:rPr lang="en-US" sz="1400" dirty="0" smtClean="0">
                          <a:effectLst/>
                        </a:rPr>
                        <a:t>Q </a:t>
                      </a:r>
                      <a:r>
                        <a:rPr lang="en-US" sz="1400" dirty="0">
                          <a:effectLst/>
                        </a:rPr>
                        <a:t>#’s </a:t>
                      </a:r>
                      <a:endParaRPr lang="en-US" sz="1400" dirty="0">
                        <a:effectLst/>
                        <a:latin typeface="Calibri"/>
                        <a:ea typeface="Times New Roman"/>
                        <a:cs typeface="Times New Roman"/>
                      </a:endParaRPr>
                    </a:p>
                  </a:txBody>
                  <a:tcPr marL="0" marR="0" marT="0" marB="0"/>
                </a:tc>
              </a:tr>
              <a:tr h="482321">
                <a:tc>
                  <a:txBody>
                    <a:bodyPr/>
                    <a:lstStyle/>
                    <a:p>
                      <a:pPr marL="342900" marR="0" lvl="0" indent="-342900">
                        <a:spcBef>
                          <a:spcPts val="0"/>
                        </a:spcBef>
                        <a:spcAft>
                          <a:spcPts val="0"/>
                        </a:spcAft>
                        <a:buFont typeface="+mj-lt"/>
                        <a:buAutoNum type="arabicParenR"/>
                      </a:pPr>
                      <a:r>
                        <a:rPr lang="en-US" sz="1400" dirty="0">
                          <a:effectLst/>
                        </a:rPr>
                        <a:t>How perfect is “near-perfect” liquid?</a:t>
                      </a:r>
                      <a:endParaRPr lang="en-US" sz="1400" dirty="0">
                        <a:effectLst/>
                        <a:latin typeface="Calibri"/>
                        <a:ea typeface="Times New Roman"/>
                        <a:cs typeface="Times New Roman"/>
                      </a:endParaRPr>
                    </a:p>
                  </a:txBody>
                  <a:tcPr marL="83375" marR="83375" marT="41687" marB="41687"/>
                </a:tc>
                <a:tc>
                  <a:txBody>
                    <a:bodyPr/>
                    <a:lstStyle/>
                    <a:p>
                      <a:pPr marL="47625" marR="0">
                        <a:spcBef>
                          <a:spcPts val="0"/>
                        </a:spcBef>
                        <a:spcAft>
                          <a:spcPts val="0"/>
                        </a:spcAft>
                      </a:pPr>
                      <a:r>
                        <a:rPr lang="en-US" sz="1400" dirty="0">
                          <a:effectLst/>
                        </a:rPr>
                        <a:t>RHIC &amp; LHC</a:t>
                      </a:r>
                      <a:endParaRPr lang="en-US" sz="1400" dirty="0">
                        <a:effectLst/>
                        <a:latin typeface="Calibri"/>
                        <a:ea typeface="Times New Roman"/>
                        <a:cs typeface="Times New Roman"/>
                      </a:endParaRPr>
                    </a:p>
                  </a:txBody>
                  <a:tcPr marL="83375" marR="83375" marT="41687" marB="41687"/>
                </a:tc>
                <a:tc>
                  <a:txBody>
                    <a:bodyPr/>
                    <a:lstStyle/>
                    <a:p>
                      <a:pPr marL="47625" marR="0">
                        <a:spcBef>
                          <a:spcPts val="0"/>
                        </a:spcBef>
                        <a:spcAft>
                          <a:spcPts val="0"/>
                        </a:spcAft>
                      </a:pPr>
                      <a:r>
                        <a:rPr lang="en-US" sz="1400">
                          <a:effectLst/>
                        </a:rPr>
                        <a:t>Flow power spectra, next 5 years</a:t>
                      </a:r>
                      <a:endParaRPr lang="en-US" sz="1400">
                        <a:effectLst/>
                        <a:latin typeface="Calibri"/>
                        <a:ea typeface="Times New Roman"/>
                        <a:cs typeface="Times New Roman"/>
                      </a:endParaRPr>
                    </a:p>
                  </a:txBody>
                  <a:tcPr marL="83375" marR="83375" marT="41687" marB="41687"/>
                </a:tc>
                <a:tc>
                  <a:txBody>
                    <a:bodyPr/>
                    <a:lstStyle/>
                    <a:p>
                      <a:pPr marL="47625" marR="0" algn="ctr">
                        <a:spcBef>
                          <a:spcPts val="0"/>
                        </a:spcBef>
                        <a:spcAft>
                          <a:spcPts val="0"/>
                        </a:spcAft>
                      </a:pPr>
                      <a:r>
                        <a:rPr lang="en-US" sz="1400">
                          <a:effectLst/>
                        </a:rPr>
                        <a:t>1 + 2</a:t>
                      </a:r>
                      <a:endParaRPr lang="en-US" sz="1400">
                        <a:effectLst/>
                        <a:latin typeface="Calibri"/>
                        <a:ea typeface="Times New Roman"/>
                        <a:cs typeface="Times New Roman"/>
                      </a:endParaRPr>
                    </a:p>
                  </a:txBody>
                  <a:tcPr marL="0" marR="0" marT="0" marB="0"/>
                </a:tc>
              </a:tr>
              <a:tr h="482321">
                <a:tc>
                  <a:txBody>
                    <a:bodyPr/>
                    <a:lstStyle/>
                    <a:p>
                      <a:pPr marL="342900" marR="0" lvl="0" indent="-342900">
                        <a:spcBef>
                          <a:spcPts val="0"/>
                        </a:spcBef>
                        <a:spcAft>
                          <a:spcPts val="0"/>
                        </a:spcAft>
                        <a:buFont typeface="+mj-lt"/>
                        <a:buAutoNum type="arabicParenR" startAt="2"/>
                      </a:pPr>
                      <a:r>
                        <a:rPr lang="en-US" sz="1400" dirty="0">
                          <a:effectLst/>
                        </a:rPr>
                        <a:t>How does strong coupling emerge from asymptotic freedom?</a:t>
                      </a:r>
                      <a:endParaRPr lang="en-US" sz="1400" dirty="0">
                        <a:effectLst/>
                        <a:latin typeface="Calibri"/>
                        <a:ea typeface="Times New Roman"/>
                        <a:cs typeface="Times New Roman"/>
                      </a:endParaRPr>
                    </a:p>
                  </a:txBody>
                  <a:tcPr marL="83375" marR="83375" marT="41687" marB="41687"/>
                </a:tc>
                <a:tc>
                  <a:txBody>
                    <a:bodyPr/>
                    <a:lstStyle/>
                    <a:p>
                      <a:pPr marL="47625" marR="0">
                        <a:spcBef>
                          <a:spcPts val="0"/>
                        </a:spcBef>
                        <a:spcAft>
                          <a:spcPts val="0"/>
                        </a:spcAft>
                      </a:pPr>
                      <a:r>
                        <a:rPr lang="en-US" sz="1400" dirty="0">
                          <a:effectLst/>
                        </a:rPr>
                        <a:t>RHIC &amp; LHC</a:t>
                      </a:r>
                      <a:endParaRPr lang="en-US" sz="1400" dirty="0">
                        <a:effectLst/>
                        <a:latin typeface="Calibri"/>
                        <a:ea typeface="Times New Roman"/>
                        <a:cs typeface="Times New Roman"/>
                      </a:endParaRPr>
                    </a:p>
                  </a:txBody>
                  <a:tcPr marL="83375" marR="83375" marT="41687" marB="41687"/>
                </a:tc>
                <a:tc>
                  <a:txBody>
                    <a:bodyPr/>
                    <a:lstStyle/>
                    <a:p>
                      <a:pPr marL="47625" marR="0">
                        <a:spcBef>
                          <a:spcPts val="0"/>
                        </a:spcBef>
                        <a:spcAft>
                          <a:spcPts val="0"/>
                        </a:spcAft>
                      </a:pPr>
                      <a:r>
                        <a:rPr lang="en-US" sz="1400" dirty="0">
                          <a:effectLst/>
                        </a:rPr>
                        <a:t>Following 5 years @ RHIC; jets need </a:t>
                      </a:r>
                      <a:r>
                        <a:rPr lang="en-US" sz="1400" dirty="0" err="1">
                          <a:effectLst/>
                        </a:rPr>
                        <a:t>sPHENIX</a:t>
                      </a:r>
                      <a:r>
                        <a:rPr lang="en-US" sz="1400" dirty="0">
                          <a:effectLst/>
                        </a:rPr>
                        <a:t> upgrade</a:t>
                      </a:r>
                      <a:endParaRPr lang="en-US" sz="1400" dirty="0">
                        <a:effectLst/>
                        <a:latin typeface="Calibri"/>
                        <a:ea typeface="Times New Roman"/>
                        <a:cs typeface="Times New Roman"/>
                      </a:endParaRPr>
                    </a:p>
                  </a:txBody>
                  <a:tcPr marL="83375" marR="83375" marT="41687" marB="41687"/>
                </a:tc>
                <a:tc>
                  <a:txBody>
                    <a:bodyPr/>
                    <a:lstStyle/>
                    <a:p>
                      <a:pPr marL="47625" marR="0" algn="ctr">
                        <a:spcBef>
                          <a:spcPts val="0"/>
                        </a:spcBef>
                        <a:spcAft>
                          <a:spcPts val="0"/>
                        </a:spcAft>
                      </a:pPr>
                      <a:r>
                        <a:rPr lang="en-US" sz="1400">
                          <a:effectLst/>
                        </a:rPr>
                        <a:t>2 + 4</a:t>
                      </a:r>
                      <a:endParaRPr lang="en-US" sz="1400">
                        <a:effectLst/>
                        <a:latin typeface="Calibri"/>
                        <a:ea typeface="Times New Roman"/>
                        <a:cs typeface="Times New Roman"/>
                      </a:endParaRPr>
                    </a:p>
                  </a:txBody>
                  <a:tcPr marL="0" marR="0" marT="0" marB="0"/>
                </a:tc>
              </a:tr>
              <a:tr h="498832">
                <a:tc>
                  <a:txBody>
                    <a:bodyPr/>
                    <a:lstStyle/>
                    <a:p>
                      <a:pPr marL="342900" marR="0" lvl="0" indent="-342900">
                        <a:spcBef>
                          <a:spcPts val="0"/>
                        </a:spcBef>
                        <a:spcAft>
                          <a:spcPts val="0"/>
                        </a:spcAft>
                        <a:buFont typeface="+mj-lt"/>
                        <a:buAutoNum type="arabicParenR" startAt="3"/>
                      </a:pPr>
                      <a:r>
                        <a:rPr lang="en-US" sz="1400" dirty="0">
                          <a:effectLst/>
                        </a:rPr>
                        <a:t>Evidence for onset of </a:t>
                      </a:r>
                      <a:r>
                        <a:rPr lang="en-US" sz="1400" dirty="0" err="1">
                          <a:effectLst/>
                        </a:rPr>
                        <a:t>deconfinement</a:t>
                      </a:r>
                      <a:r>
                        <a:rPr lang="en-US" sz="1400" dirty="0">
                          <a:effectLst/>
                        </a:rPr>
                        <a:t> and/or critical point?</a:t>
                      </a:r>
                      <a:endParaRPr lang="en-US" sz="1400" dirty="0">
                        <a:effectLst/>
                        <a:latin typeface="Calibri"/>
                        <a:ea typeface="Times New Roman"/>
                        <a:cs typeface="Times New Roman"/>
                      </a:endParaRPr>
                    </a:p>
                  </a:txBody>
                  <a:tcPr marL="83375" marR="83375" marT="41687" marB="41687"/>
                </a:tc>
                <a:tc>
                  <a:txBody>
                    <a:bodyPr/>
                    <a:lstStyle/>
                    <a:p>
                      <a:pPr marL="47625" marR="0">
                        <a:spcBef>
                          <a:spcPts val="0"/>
                        </a:spcBef>
                        <a:spcAft>
                          <a:spcPts val="0"/>
                        </a:spcAft>
                      </a:pPr>
                      <a:r>
                        <a:rPr lang="en-US" sz="1400">
                          <a:effectLst/>
                        </a:rPr>
                        <a:t>RHIC alone</a:t>
                      </a:r>
                      <a:endParaRPr lang="en-US" sz="1400">
                        <a:effectLst/>
                        <a:latin typeface="Calibri"/>
                        <a:ea typeface="Times New Roman"/>
                        <a:cs typeface="Times New Roman"/>
                      </a:endParaRPr>
                    </a:p>
                  </a:txBody>
                  <a:tcPr marL="83375" marR="83375" marT="41687" marB="41687"/>
                </a:tc>
                <a:tc>
                  <a:txBody>
                    <a:bodyPr/>
                    <a:lstStyle/>
                    <a:p>
                      <a:pPr marL="47625" marR="0">
                        <a:spcBef>
                          <a:spcPts val="0"/>
                        </a:spcBef>
                        <a:spcAft>
                          <a:spcPts val="0"/>
                        </a:spcAft>
                      </a:pPr>
                      <a:r>
                        <a:rPr lang="en-US" sz="1400" dirty="0">
                          <a:effectLst/>
                        </a:rPr>
                        <a:t>Following 5 years, needs low-E electron cooling</a:t>
                      </a:r>
                      <a:endParaRPr lang="en-US" sz="1400" dirty="0">
                        <a:effectLst/>
                        <a:latin typeface="Calibri"/>
                        <a:ea typeface="Times New Roman"/>
                        <a:cs typeface="Times New Roman"/>
                      </a:endParaRPr>
                    </a:p>
                  </a:txBody>
                  <a:tcPr marL="83375" marR="83375" marT="41687" marB="41687"/>
                </a:tc>
                <a:tc>
                  <a:txBody>
                    <a:bodyPr/>
                    <a:lstStyle/>
                    <a:p>
                      <a:pPr marL="47625" marR="0" algn="ctr">
                        <a:spcBef>
                          <a:spcPts val="0"/>
                        </a:spcBef>
                        <a:spcAft>
                          <a:spcPts val="0"/>
                        </a:spcAft>
                      </a:pPr>
                      <a:r>
                        <a:rPr lang="en-US" sz="1400">
                          <a:effectLst/>
                        </a:rPr>
                        <a:t>3 + 7</a:t>
                      </a:r>
                      <a:endParaRPr lang="en-US" sz="1400">
                        <a:effectLst/>
                        <a:latin typeface="Calibri"/>
                        <a:ea typeface="Times New Roman"/>
                        <a:cs typeface="Times New Roman"/>
                      </a:endParaRPr>
                    </a:p>
                  </a:txBody>
                  <a:tcPr marL="0" marR="0" marT="0" marB="0"/>
                </a:tc>
              </a:tr>
              <a:tr h="684065">
                <a:tc>
                  <a:txBody>
                    <a:bodyPr/>
                    <a:lstStyle/>
                    <a:p>
                      <a:pPr marL="342900" marR="0" lvl="0" indent="-342900">
                        <a:spcBef>
                          <a:spcPts val="0"/>
                        </a:spcBef>
                        <a:spcAft>
                          <a:spcPts val="0"/>
                        </a:spcAft>
                        <a:buFont typeface="+mj-lt"/>
                        <a:buAutoNum type="arabicParenR" startAt="4"/>
                      </a:pPr>
                      <a:r>
                        <a:rPr lang="en-US" sz="1400" dirty="0">
                          <a:effectLst/>
                        </a:rPr>
                        <a:t>Sequential melting of </a:t>
                      </a:r>
                      <a:r>
                        <a:rPr lang="en-US" sz="1400" dirty="0" err="1">
                          <a:effectLst/>
                        </a:rPr>
                        <a:t>quarkonia</a:t>
                      </a:r>
                      <a:r>
                        <a:rPr lang="en-US" sz="1400" dirty="0">
                          <a:effectLst/>
                        </a:rPr>
                        <a:t>?</a:t>
                      </a:r>
                      <a:endParaRPr lang="en-US" sz="1400" dirty="0">
                        <a:effectLst/>
                        <a:latin typeface="Calibri"/>
                        <a:ea typeface="Times New Roman"/>
                        <a:cs typeface="Times New Roman"/>
                      </a:endParaRPr>
                    </a:p>
                  </a:txBody>
                  <a:tcPr marL="83375" marR="83375" marT="41687" marB="41687"/>
                </a:tc>
                <a:tc>
                  <a:txBody>
                    <a:bodyPr/>
                    <a:lstStyle/>
                    <a:p>
                      <a:pPr marL="47625" marR="0">
                        <a:spcBef>
                          <a:spcPts val="0"/>
                        </a:spcBef>
                        <a:spcAft>
                          <a:spcPts val="0"/>
                        </a:spcAft>
                      </a:pPr>
                      <a:r>
                        <a:rPr lang="en-US" sz="1400">
                          <a:effectLst/>
                        </a:rPr>
                        <a:t>RHIC &amp; LHC</a:t>
                      </a:r>
                      <a:endParaRPr lang="en-US" sz="1400">
                        <a:effectLst/>
                        <a:latin typeface="Calibri"/>
                        <a:ea typeface="Times New Roman"/>
                        <a:cs typeface="Times New Roman"/>
                      </a:endParaRPr>
                    </a:p>
                  </a:txBody>
                  <a:tcPr marL="83375" marR="83375" marT="41687" marB="41687"/>
                </a:tc>
                <a:tc>
                  <a:txBody>
                    <a:bodyPr/>
                    <a:lstStyle/>
                    <a:p>
                      <a:pPr marL="47625" marR="0">
                        <a:spcBef>
                          <a:spcPts val="0"/>
                        </a:spcBef>
                        <a:spcAft>
                          <a:spcPts val="0"/>
                        </a:spcAft>
                      </a:pPr>
                      <a:r>
                        <a:rPr lang="en-US" sz="1400" dirty="0">
                          <a:effectLst/>
                        </a:rPr>
                        <a:t>LHC mass resolution a plus; RHIC det. upgrades help; </a:t>
                      </a:r>
                      <a:r>
                        <a:rPr lang="en-US" sz="1400" dirty="0">
                          <a:effectLst/>
                          <a:sym typeface="Symbol"/>
                        </a:rPr>
                        <a:t></a:t>
                      </a:r>
                      <a:r>
                        <a:rPr lang="en-US" sz="1400" dirty="0">
                          <a:effectLst/>
                        </a:rPr>
                        <a:t>s-dependence important</a:t>
                      </a:r>
                      <a:endParaRPr lang="en-US" sz="1400" dirty="0">
                        <a:effectLst/>
                        <a:latin typeface="Calibri"/>
                        <a:ea typeface="Times New Roman"/>
                        <a:cs typeface="Times New Roman"/>
                      </a:endParaRPr>
                    </a:p>
                  </a:txBody>
                  <a:tcPr marL="83375" marR="83375" marT="41687" marB="41687"/>
                </a:tc>
                <a:tc>
                  <a:txBody>
                    <a:bodyPr/>
                    <a:lstStyle/>
                    <a:p>
                      <a:pPr marL="47625" marR="0" algn="ctr">
                        <a:spcBef>
                          <a:spcPts val="0"/>
                        </a:spcBef>
                        <a:spcAft>
                          <a:spcPts val="0"/>
                        </a:spcAft>
                      </a:pPr>
                      <a:r>
                        <a:rPr lang="en-US" sz="1400" dirty="0">
                          <a:effectLst/>
                        </a:rPr>
                        <a:t>5</a:t>
                      </a:r>
                      <a:endParaRPr lang="en-US" sz="1400" dirty="0">
                        <a:effectLst/>
                        <a:latin typeface="Calibri"/>
                        <a:ea typeface="Times New Roman"/>
                        <a:cs typeface="Times New Roman"/>
                      </a:endParaRPr>
                    </a:p>
                  </a:txBody>
                  <a:tcPr marL="0" marR="0" marT="0" marB="0"/>
                </a:tc>
              </a:tr>
              <a:tr h="482321">
                <a:tc>
                  <a:txBody>
                    <a:bodyPr/>
                    <a:lstStyle/>
                    <a:p>
                      <a:pPr marL="342900" marR="0" lvl="0" indent="-342900">
                        <a:spcBef>
                          <a:spcPts val="0"/>
                        </a:spcBef>
                        <a:spcAft>
                          <a:spcPts val="0"/>
                        </a:spcAft>
                        <a:buFont typeface="+mj-lt"/>
                        <a:buAutoNum type="arabicParenR" startAt="5"/>
                      </a:pPr>
                      <a:r>
                        <a:rPr lang="en-US" sz="1400" dirty="0">
                          <a:effectLst/>
                        </a:rPr>
                        <a:t>Are </a:t>
                      </a:r>
                      <a:r>
                        <a:rPr lang="en-US" sz="1400" dirty="0" err="1">
                          <a:effectLst/>
                        </a:rPr>
                        <a:t>sphaleron</a:t>
                      </a:r>
                      <a:r>
                        <a:rPr lang="en-US" sz="1400" dirty="0">
                          <a:effectLst/>
                        </a:rPr>
                        <a:t> hints in RHIC data real?</a:t>
                      </a:r>
                      <a:endParaRPr lang="en-US" sz="1400" dirty="0">
                        <a:effectLst/>
                        <a:latin typeface="Calibri"/>
                        <a:ea typeface="Times New Roman"/>
                        <a:cs typeface="Times New Roman"/>
                      </a:endParaRPr>
                    </a:p>
                  </a:txBody>
                  <a:tcPr marL="83375" marR="83375" marT="41687" marB="41687"/>
                </a:tc>
                <a:tc>
                  <a:txBody>
                    <a:bodyPr/>
                    <a:lstStyle/>
                    <a:p>
                      <a:pPr marL="47625" marR="0">
                        <a:spcBef>
                          <a:spcPts val="0"/>
                        </a:spcBef>
                        <a:spcAft>
                          <a:spcPts val="0"/>
                        </a:spcAft>
                      </a:pPr>
                      <a:r>
                        <a:rPr lang="en-US" sz="1400">
                          <a:effectLst/>
                        </a:rPr>
                        <a:t>Mostly RHIC</a:t>
                      </a:r>
                      <a:endParaRPr lang="en-US" sz="1400">
                        <a:effectLst/>
                        <a:latin typeface="Calibri"/>
                        <a:ea typeface="Times New Roman"/>
                        <a:cs typeface="Times New Roman"/>
                      </a:endParaRPr>
                    </a:p>
                  </a:txBody>
                  <a:tcPr marL="83375" marR="83375" marT="41687" marB="41687"/>
                </a:tc>
                <a:tc>
                  <a:txBody>
                    <a:bodyPr/>
                    <a:lstStyle/>
                    <a:p>
                      <a:pPr marL="47625" marR="0">
                        <a:spcBef>
                          <a:spcPts val="0"/>
                        </a:spcBef>
                        <a:spcAft>
                          <a:spcPts val="0"/>
                        </a:spcAft>
                      </a:pPr>
                      <a:r>
                        <a:rPr lang="en-US" sz="1400">
                          <a:effectLst/>
                        </a:rPr>
                        <a:t>Exploits U+U and </a:t>
                      </a:r>
                      <a:r>
                        <a:rPr lang="en-US" sz="1400">
                          <a:effectLst/>
                          <a:sym typeface="Symbol"/>
                        </a:rPr>
                        <a:t></a:t>
                      </a:r>
                      <a:r>
                        <a:rPr lang="en-US" sz="1400" baseline="-25000">
                          <a:effectLst/>
                        </a:rPr>
                        <a:t>B</a:t>
                      </a:r>
                      <a:r>
                        <a:rPr lang="en-US" sz="1400">
                          <a:effectLst/>
                        </a:rPr>
                        <a:t> </a:t>
                      </a:r>
                      <a:r>
                        <a:rPr lang="en-US" sz="1400">
                          <a:effectLst/>
                          <a:sym typeface="Symbol"/>
                        </a:rPr>
                        <a:t></a:t>
                      </a:r>
                      <a:r>
                        <a:rPr lang="en-US" sz="1400">
                          <a:effectLst/>
                        </a:rPr>
                        <a:t> 0 reach at RHIC</a:t>
                      </a:r>
                      <a:endParaRPr lang="en-US" sz="1400">
                        <a:effectLst/>
                        <a:latin typeface="Calibri"/>
                        <a:ea typeface="Times New Roman"/>
                        <a:cs typeface="Times New Roman"/>
                      </a:endParaRPr>
                    </a:p>
                  </a:txBody>
                  <a:tcPr marL="83375" marR="83375" marT="41687" marB="41687"/>
                </a:tc>
                <a:tc>
                  <a:txBody>
                    <a:bodyPr/>
                    <a:lstStyle/>
                    <a:p>
                      <a:pPr marL="47625" marR="0" algn="ctr">
                        <a:spcBef>
                          <a:spcPts val="0"/>
                        </a:spcBef>
                        <a:spcAft>
                          <a:spcPts val="0"/>
                        </a:spcAft>
                      </a:pPr>
                      <a:r>
                        <a:rPr lang="en-US" sz="1400" dirty="0">
                          <a:effectLst/>
                        </a:rPr>
                        <a:t>6</a:t>
                      </a:r>
                      <a:endParaRPr lang="en-US" sz="1400" dirty="0">
                        <a:effectLst/>
                        <a:latin typeface="Calibri"/>
                        <a:ea typeface="Times New Roman"/>
                        <a:cs typeface="Times New Roman"/>
                      </a:endParaRPr>
                    </a:p>
                  </a:txBody>
                  <a:tcPr marL="0" marR="0" marT="0" marB="0"/>
                </a:tc>
              </a:tr>
              <a:tr h="482321">
                <a:tc>
                  <a:txBody>
                    <a:bodyPr/>
                    <a:lstStyle/>
                    <a:p>
                      <a:pPr marL="342900" marR="0" lvl="0" indent="-342900">
                        <a:spcBef>
                          <a:spcPts val="0"/>
                        </a:spcBef>
                        <a:spcAft>
                          <a:spcPts val="0"/>
                        </a:spcAft>
                        <a:buFont typeface="+mj-lt"/>
                        <a:buAutoNum type="arabicParenR" startAt="6"/>
                      </a:pPr>
                      <a:r>
                        <a:rPr lang="en-US" sz="1400" dirty="0">
                          <a:effectLst/>
                        </a:rPr>
                        <a:t>Nature of initial density fluctuations?</a:t>
                      </a:r>
                      <a:endParaRPr lang="en-US" sz="1400" dirty="0">
                        <a:effectLst/>
                        <a:latin typeface="Calibri"/>
                        <a:ea typeface="Times New Roman"/>
                        <a:cs typeface="Times New Roman"/>
                      </a:endParaRPr>
                    </a:p>
                  </a:txBody>
                  <a:tcPr marL="83375" marR="83375" marT="41687" marB="41687"/>
                </a:tc>
                <a:tc>
                  <a:txBody>
                    <a:bodyPr/>
                    <a:lstStyle/>
                    <a:p>
                      <a:pPr marL="47625" marR="0">
                        <a:spcBef>
                          <a:spcPts val="0"/>
                        </a:spcBef>
                        <a:spcAft>
                          <a:spcPts val="0"/>
                        </a:spcAft>
                      </a:pPr>
                      <a:r>
                        <a:rPr lang="en-US" sz="1400">
                          <a:effectLst/>
                        </a:rPr>
                        <a:t>RHIC, LHC &amp; EIC</a:t>
                      </a:r>
                      <a:endParaRPr lang="en-US" sz="1400">
                        <a:effectLst/>
                        <a:latin typeface="Calibri"/>
                        <a:ea typeface="Times New Roman"/>
                        <a:cs typeface="Times New Roman"/>
                      </a:endParaRPr>
                    </a:p>
                  </a:txBody>
                  <a:tcPr marL="83375" marR="83375" marT="41687" marB="41687"/>
                </a:tc>
                <a:tc>
                  <a:txBody>
                    <a:bodyPr/>
                    <a:lstStyle/>
                    <a:p>
                      <a:pPr marL="47625" marR="0">
                        <a:spcBef>
                          <a:spcPts val="0"/>
                        </a:spcBef>
                        <a:spcAft>
                          <a:spcPts val="0"/>
                        </a:spcAft>
                      </a:pPr>
                      <a:r>
                        <a:rPr lang="en-US" sz="1400">
                          <a:effectLst/>
                        </a:rPr>
                        <a:t>Benefits from asymmetric ion collisions at RHIC</a:t>
                      </a:r>
                      <a:endParaRPr lang="en-US" sz="1400">
                        <a:effectLst/>
                        <a:latin typeface="Calibri"/>
                        <a:ea typeface="Times New Roman"/>
                        <a:cs typeface="Times New Roman"/>
                      </a:endParaRPr>
                    </a:p>
                  </a:txBody>
                  <a:tcPr marL="83375" marR="83375" marT="41687" marB="41687"/>
                </a:tc>
                <a:tc>
                  <a:txBody>
                    <a:bodyPr/>
                    <a:lstStyle/>
                    <a:p>
                      <a:pPr marL="47625" marR="0" algn="ctr">
                        <a:spcBef>
                          <a:spcPts val="0"/>
                        </a:spcBef>
                        <a:spcAft>
                          <a:spcPts val="0"/>
                        </a:spcAft>
                      </a:pPr>
                      <a:r>
                        <a:rPr lang="en-US" sz="1400" dirty="0">
                          <a:effectLst/>
                        </a:rPr>
                        <a:t>2 + 8</a:t>
                      </a:r>
                      <a:endParaRPr lang="en-US" sz="1400" dirty="0">
                        <a:effectLst/>
                        <a:latin typeface="Calibri"/>
                        <a:ea typeface="Times New Roman"/>
                        <a:cs typeface="Times New Roman"/>
                      </a:endParaRPr>
                    </a:p>
                  </a:txBody>
                  <a:tcPr marL="0" marR="0" marT="0" marB="0"/>
                </a:tc>
              </a:tr>
              <a:tr h="482321">
                <a:tc>
                  <a:txBody>
                    <a:bodyPr/>
                    <a:lstStyle/>
                    <a:p>
                      <a:pPr marL="342900" marR="0" lvl="0" indent="-342900">
                        <a:spcBef>
                          <a:spcPts val="0"/>
                        </a:spcBef>
                        <a:spcAft>
                          <a:spcPts val="0"/>
                        </a:spcAft>
                        <a:buFont typeface="+mj-lt"/>
                        <a:buAutoNum type="arabicParenR" startAt="7"/>
                      </a:pPr>
                      <a:r>
                        <a:rPr lang="en-US" sz="1400" dirty="0">
                          <a:effectLst/>
                        </a:rPr>
                        <a:t>Saturated gluon densities?</a:t>
                      </a:r>
                      <a:endParaRPr lang="en-US" sz="1400" dirty="0">
                        <a:effectLst/>
                        <a:latin typeface="Calibri"/>
                        <a:ea typeface="Times New Roman"/>
                        <a:cs typeface="Times New Roman"/>
                      </a:endParaRPr>
                    </a:p>
                  </a:txBody>
                  <a:tcPr marL="83375" marR="83375" marT="41687" marB="41687"/>
                </a:tc>
                <a:tc>
                  <a:txBody>
                    <a:bodyPr/>
                    <a:lstStyle/>
                    <a:p>
                      <a:pPr marL="47625" marR="0">
                        <a:spcBef>
                          <a:spcPts val="0"/>
                        </a:spcBef>
                        <a:spcAft>
                          <a:spcPts val="0"/>
                        </a:spcAft>
                      </a:pPr>
                      <a:r>
                        <a:rPr lang="en-US" sz="1400">
                          <a:effectLst/>
                        </a:rPr>
                        <a:t>RHIC, LHC &amp; EIC</a:t>
                      </a:r>
                      <a:endParaRPr lang="en-US" sz="1400">
                        <a:effectLst/>
                        <a:latin typeface="Calibri"/>
                        <a:ea typeface="Times New Roman"/>
                        <a:cs typeface="Times New Roman"/>
                      </a:endParaRPr>
                    </a:p>
                  </a:txBody>
                  <a:tcPr marL="83375" marR="83375" marT="41687" marB="41687"/>
                </a:tc>
                <a:tc>
                  <a:txBody>
                    <a:bodyPr/>
                    <a:lstStyle/>
                    <a:p>
                      <a:pPr marL="47625" marR="0">
                        <a:spcBef>
                          <a:spcPts val="0"/>
                        </a:spcBef>
                        <a:spcAft>
                          <a:spcPts val="0"/>
                        </a:spcAft>
                      </a:pPr>
                      <a:r>
                        <a:rPr lang="en-US" sz="1400">
                          <a:effectLst/>
                        </a:rPr>
                        <a:t>Want to see onset at RHIC; need EIC to quantify</a:t>
                      </a:r>
                      <a:endParaRPr lang="en-US" sz="1400">
                        <a:effectLst/>
                        <a:latin typeface="Calibri"/>
                        <a:ea typeface="Times New Roman"/>
                        <a:cs typeface="Times New Roman"/>
                      </a:endParaRPr>
                    </a:p>
                  </a:txBody>
                  <a:tcPr marL="83375" marR="83375" marT="41687" marB="41687"/>
                </a:tc>
                <a:tc>
                  <a:txBody>
                    <a:bodyPr/>
                    <a:lstStyle/>
                    <a:p>
                      <a:pPr marL="47625" marR="0" algn="ctr">
                        <a:spcBef>
                          <a:spcPts val="0"/>
                        </a:spcBef>
                        <a:spcAft>
                          <a:spcPts val="0"/>
                        </a:spcAft>
                      </a:pPr>
                      <a:r>
                        <a:rPr lang="en-US" sz="1400" dirty="0">
                          <a:effectLst/>
                        </a:rPr>
                        <a:t>8</a:t>
                      </a:r>
                      <a:endParaRPr lang="en-US" sz="1400" dirty="0">
                        <a:effectLst/>
                        <a:latin typeface="Calibri"/>
                        <a:ea typeface="Times New Roman"/>
                        <a:cs typeface="Times New Roman"/>
                      </a:endParaRPr>
                    </a:p>
                  </a:txBody>
                  <a:tcPr marL="0" marR="0" marT="0" marB="0"/>
                </a:tc>
              </a:tr>
              <a:tr h="323748">
                <a:tc>
                  <a:txBody>
                    <a:bodyPr/>
                    <a:lstStyle/>
                    <a:p>
                      <a:pPr marL="342900" marR="0" lvl="0" indent="-342900">
                        <a:spcBef>
                          <a:spcPts val="0"/>
                        </a:spcBef>
                        <a:spcAft>
                          <a:spcPts val="0"/>
                        </a:spcAft>
                        <a:buFont typeface="+mj-lt"/>
                        <a:buAutoNum type="arabicParenR" startAt="8"/>
                      </a:pPr>
                      <a:r>
                        <a:rPr lang="en-US" sz="1400" dirty="0">
                          <a:effectLst/>
                        </a:rPr>
                        <a:t>Where is missing proton spin?</a:t>
                      </a:r>
                      <a:endParaRPr lang="en-US" sz="1400" dirty="0">
                        <a:effectLst/>
                        <a:latin typeface="Calibri"/>
                        <a:ea typeface="Times New Roman"/>
                        <a:cs typeface="Times New Roman"/>
                      </a:endParaRPr>
                    </a:p>
                  </a:txBody>
                  <a:tcPr marL="83375" marR="83375" marT="41687" marB="41687"/>
                </a:tc>
                <a:tc>
                  <a:txBody>
                    <a:bodyPr/>
                    <a:lstStyle/>
                    <a:p>
                      <a:pPr marL="47625" marR="0">
                        <a:spcBef>
                          <a:spcPts val="0"/>
                        </a:spcBef>
                        <a:spcAft>
                          <a:spcPts val="0"/>
                        </a:spcAft>
                      </a:pPr>
                      <a:r>
                        <a:rPr lang="en-US" sz="1400">
                          <a:effectLst/>
                        </a:rPr>
                        <a:t>RHIC &amp; EIC</a:t>
                      </a:r>
                      <a:endParaRPr lang="en-US" sz="1400">
                        <a:effectLst/>
                        <a:latin typeface="Calibri"/>
                        <a:ea typeface="Times New Roman"/>
                        <a:cs typeface="Times New Roman"/>
                      </a:endParaRPr>
                    </a:p>
                  </a:txBody>
                  <a:tcPr marL="83375" marR="83375" marT="41687" marB="41687"/>
                </a:tc>
                <a:tc>
                  <a:txBody>
                    <a:bodyPr/>
                    <a:lstStyle/>
                    <a:p>
                      <a:pPr marL="47625" marR="0">
                        <a:spcBef>
                          <a:spcPts val="0"/>
                        </a:spcBef>
                        <a:spcAft>
                          <a:spcPts val="0"/>
                        </a:spcAft>
                      </a:pPr>
                      <a:r>
                        <a:rPr lang="en-US" sz="1400">
                          <a:effectLst/>
                        </a:rPr>
                        <a:t>EIC will have dramatic impact</a:t>
                      </a:r>
                      <a:endParaRPr lang="en-US" sz="1400">
                        <a:effectLst/>
                        <a:latin typeface="Calibri"/>
                        <a:ea typeface="Times New Roman"/>
                        <a:cs typeface="Times New Roman"/>
                      </a:endParaRPr>
                    </a:p>
                  </a:txBody>
                  <a:tcPr marL="83375" marR="83375" marT="41687" marB="41687"/>
                </a:tc>
                <a:tc>
                  <a:txBody>
                    <a:bodyPr/>
                    <a:lstStyle/>
                    <a:p>
                      <a:pPr marL="47625" marR="0" algn="ctr">
                        <a:spcBef>
                          <a:spcPts val="0"/>
                        </a:spcBef>
                        <a:spcAft>
                          <a:spcPts val="0"/>
                        </a:spcAft>
                      </a:pPr>
                      <a:r>
                        <a:rPr lang="en-US" sz="1400" dirty="0">
                          <a:effectLst/>
                        </a:rPr>
                        <a:t>9 + 10</a:t>
                      </a:r>
                      <a:endParaRPr lang="en-US" sz="1400" dirty="0">
                        <a:effectLst/>
                        <a:latin typeface="Calibri"/>
                        <a:ea typeface="Times New Roman"/>
                        <a:cs typeface="Times New Roman"/>
                      </a:endParaRPr>
                    </a:p>
                  </a:txBody>
                  <a:tcPr marL="0" marR="0" marT="0" marB="0"/>
                </a:tc>
              </a:tr>
            </a:tbl>
          </a:graphicData>
        </a:graphic>
      </p:graphicFrame>
    </p:spTree>
    <p:extLst>
      <p:ext uri="{BB962C8B-B14F-4D97-AF65-F5344CB8AC3E}">
        <p14:creationId xmlns:p14="http://schemas.microsoft.com/office/powerpoint/2010/main" val="128372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12051" y="595758"/>
            <a:ext cx="4191220" cy="3006927"/>
            <a:chOff x="2500533" y="512492"/>
            <a:chExt cx="4191220" cy="3006927"/>
          </a:xfrm>
        </p:grpSpPr>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533" y="512492"/>
              <a:ext cx="4191220" cy="3006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664636" y="654482"/>
              <a:ext cx="2131255" cy="738664"/>
            </a:xfrm>
            <a:prstGeom prst="rect">
              <a:avLst/>
            </a:prstGeom>
          </p:spPr>
          <p:txBody>
            <a:bodyPr wrap="square">
              <a:spAutoFit/>
            </a:bodyPr>
            <a:lstStyle/>
            <a:p>
              <a:r>
                <a:rPr lang="en-US" sz="1400" dirty="0"/>
                <a:t>RHIC with cooling and long bunches (</a:t>
              </a:r>
              <a:r>
                <a:rPr lang="en-US" sz="1400" dirty="0" err="1"/>
                <a:t>ΔQsc</a:t>
              </a:r>
              <a:r>
                <a:rPr lang="en-US" sz="1400" dirty="0"/>
                <a:t> = 0.05, </a:t>
              </a:r>
              <a:r>
                <a:rPr lang="en-US" sz="1400" dirty="0" err="1"/>
                <a:t>σs</a:t>
              </a:r>
              <a:r>
                <a:rPr lang="en-US" sz="1400" dirty="0"/>
                <a:t> = 3m)</a:t>
              </a:r>
            </a:p>
          </p:txBody>
        </p:sp>
        <p:sp>
          <p:nvSpPr>
            <p:cNvPr id="8" name="Rectangle 7"/>
            <p:cNvSpPr/>
            <p:nvPr/>
          </p:nvSpPr>
          <p:spPr>
            <a:xfrm>
              <a:off x="4885467" y="2032182"/>
              <a:ext cx="1619354" cy="307777"/>
            </a:xfrm>
            <a:prstGeom prst="rect">
              <a:avLst/>
            </a:prstGeom>
          </p:spPr>
          <p:txBody>
            <a:bodyPr wrap="none">
              <a:spAutoFit/>
            </a:bodyPr>
            <a:lstStyle/>
            <a:p>
              <a:r>
                <a:rPr lang="en-US" sz="1400" dirty="0"/>
                <a:t>RHIC w/o cooling </a:t>
              </a:r>
            </a:p>
          </p:txBody>
        </p:sp>
        <p:cxnSp>
          <p:nvCxnSpPr>
            <p:cNvPr id="7" name="Straight Arrow Connector 6"/>
            <p:cNvCxnSpPr/>
            <p:nvPr/>
          </p:nvCxnSpPr>
          <p:spPr bwMode="auto">
            <a:xfrm flipH="1" flipV="1">
              <a:off x="5695144" y="1688123"/>
              <a:ext cx="142951" cy="344059"/>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10" name="Straight Arrow Connector 9"/>
            <p:cNvCxnSpPr/>
            <p:nvPr/>
          </p:nvCxnSpPr>
          <p:spPr bwMode="auto">
            <a:xfrm>
              <a:off x="5568532" y="801858"/>
              <a:ext cx="550911" cy="221956"/>
            </a:xfrm>
            <a:prstGeom prst="straightConnector1">
              <a:avLst/>
            </a:prstGeom>
            <a:solidFill>
              <a:schemeClr val="accent1"/>
            </a:solidFill>
            <a:ln w="28575" cap="flat" cmpd="sng" algn="ctr">
              <a:solidFill>
                <a:srgbClr val="0033CC"/>
              </a:solidFill>
              <a:prstDash val="solid"/>
              <a:round/>
              <a:headEnd type="none" w="med" len="med"/>
              <a:tailEnd type="arrow"/>
            </a:ln>
            <a:effectLst/>
          </p:spPr>
        </p:cxnSp>
      </p:grpSp>
      <p:sp>
        <p:nvSpPr>
          <p:cNvPr id="2" name="Rectangle 2"/>
          <p:cNvSpPr>
            <a:spLocks noChangeArrowheads="1"/>
          </p:cNvSpPr>
          <p:nvPr/>
        </p:nvSpPr>
        <p:spPr bwMode="auto">
          <a:xfrm>
            <a:off x="390525" y="15875"/>
            <a:ext cx="8382000" cy="581025"/>
          </a:xfrm>
          <a:prstGeom prst="rect">
            <a:avLst/>
          </a:prstGeom>
          <a:noFill/>
          <a:ln w="9525">
            <a:noFill/>
            <a:miter lim="800000"/>
            <a:headEnd/>
            <a:tailEnd/>
          </a:ln>
        </p:spPr>
        <p:txBody>
          <a:bodyPr anchor="ctr"/>
          <a:lstStyle/>
          <a:p>
            <a:pPr algn="ctr">
              <a:lnSpc>
                <a:spcPct val="80000"/>
              </a:lnSpc>
              <a:defRPr/>
            </a:pPr>
            <a:r>
              <a:rPr lang="en-US" b="1" i="1" dirty="0" smtClean="0">
                <a:solidFill>
                  <a:srgbClr val="042B7F"/>
                </a:solidFill>
                <a:effectLst>
                  <a:outerShdw blurRad="38100" dist="38100" dir="2700000" algn="tl">
                    <a:srgbClr val="C0C0C0"/>
                  </a:outerShdw>
                </a:effectLst>
                <a:latin typeface="Comic Sans MS" pitchFamily="66" charset="0"/>
              </a:rPr>
              <a:t>Contemplated Future</a:t>
            </a:r>
            <a:r>
              <a:rPr lang="en-US" b="1" i="1" dirty="0" smtClean="0">
                <a:solidFill>
                  <a:srgbClr val="042B7F"/>
                </a:solidFill>
                <a:effectLst>
                  <a:outerShdw blurRad="38100" dist="38100" dir="2700000" algn="tl">
                    <a:srgbClr val="C0C0C0"/>
                  </a:outerShdw>
                </a:effectLst>
                <a:latin typeface="Comic Sans MS" pitchFamily="66" charset="0"/>
                <a:ea typeface="ＭＳ Ｐゴシック" pitchFamily="36" charset="-128"/>
                <a:cs typeface="+mn-cs"/>
              </a:rPr>
              <a:t> Upgrades</a:t>
            </a:r>
            <a:endParaRPr lang="en-US" b="1" i="1" dirty="0">
              <a:solidFill>
                <a:srgbClr val="042B7F"/>
              </a:solidFill>
              <a:effectLst>
                <a:outerShdw blurRad="38100" dist="38100" dir="2700000" algn="tl">
                  <a:srgbClr val="C0C0C0"/>
                </a:outerShdw>
              </a:effectLst>
              <a:latin typeface="Comic Sans MS" pitchFamily="66" charset="0"/>
              <a:ea typeface="ＭＳ Ｐゴシック" pitchFamily="36" charset="-128"/>
              <a:cs typeface="+mn-cs"/>
            </a:endParaRPr>
          </a:p>
        </p:txBody>
      </p:sp>
      <p:pic>
        <p:nvPicPr>
          <p:cNvPr id="4" name="Picture 3"/>
          <p:cNvPicPr>
            <a:picLocks noChangeAspect="1" noChangeArrowheads="1"/>
          </p:cNvPicPr>
          <p:nvPr/>
        </p:nvPicPr>
        <p:blipFill rotWithShape="1">
          <a:blip r:embed="rId4" cstate="print"/>
          <a:srcRect l="24270" t="22486" r="30353" b="17045"/>
          <a:stretch/>
        </p:blipFill>
        <p:spPr bwMode="auto">
          <a:xfrm>
            <a:off x="5606267" y="4178985"/>
            <a:ext cx="3339720" cy="2680694"/>
          </a:xfrm>
          <a:prstGeom prst="rect">
            <a:avLst/>
          </a:prstGeom>
          <a:noFill/>
          <a:ln w="12700" cap="flat">
            <a:noFill/>
            <a:miter lim="800000"/>
            <a:headEnd/>
            <a:tailEnd/>
          </a:ln>
        </p:spPr>
      </p:pic>
      <p:sp>
        <p:nvSpPr>
          <p:cNvPr id="12" name="TextBox 11"/>
          <p:cNvSpPr txBox="1"/>
          <p:nvPr/>
        </p:nvSpPr>
        <p:spPr>
          <a:xfrm>
            <a:off x="4116339" y="620816"/>
            <a:ext cx="4884954" cy="3416320"/>
          </a:xfrm>
          <a:prstGeom prst="rect">
            <a:avLst/>
          </a:prstGeom>
          <a:noFill/>
        </p:spPr>
        <p:txBody>
          <a:bodyPr wrap="square" rtlCol="0">
            <a:spAutoFit/>
          </a:bodyPr>
          <a:lstStyle/>
          <a:p>
            <a:pPr marL="285750" indent="-285750">
              <a:buFont typeface="Wingdings" pitchFamily="2" charset="2"/>
              <a:buChar char="§"/>
            </a:pPr>
            <a:r>
              <a:rPr lang="en-US" sz="1800" b="1" i="1" dirty="0" smtClean="0">
                <a:solidFill>
                  <a:srgbClr val="0033CC"/>
                </a:solidFill>
              </a:rPr>
              <a:t>Low-E electron cooling for further pursuit of onset of </a:t>
            </a:r>
            <a:r>
              <a:rPr lang="en-US" sz="1800" b="1" i="1" dirty="0" err="1" smtClean="0">
                <a:solidFill>
                  <a:srgbClr val="0033CC"/>
                </a:solidFill>
              </a:rPr>
              <a:t>deconfinement</a:t>
            </a:r>
            <a:r>
              <a:rPr lang="en-US" sz="1800" b="1" i="1" dirty="0" smtClean="0">
                <a:solidFill>
                  <a:srgbClr val="0033CC"/>
                </a:solidFill>
              </a:rPr>
              <a:t>/CP – e.g., via use of high-brightness SRF electron gun (test with </a:t>
            </a:r>
            <a:r>
              <a:rPr lang="en-US" sz="1800" b="1" i="1" dirty="0" err="1" smtClean="0">
                <a:solidFill>
                  <a:srgbClr val="0033CC"/>
                </a:solidFill>
              </a:rPr>
              <a:t>CeC</a:t>
            </a:r>
            <a:r>
              <a:rPr lang="en-US" sz="1800" b="1" i="1" dirty="0" smtClean="0">
                <a:solidFill>
                  <a:srgbClr val="0033CC"/>
                </a:solidFill>
              </a:rPr>
              <a:t> setup)</a:t>
            </a:r>
            <a:endParaRPr lang="en-US" sz="1800" b="1" i="1" dirty="0" smtClean="0">
              <a:solidFill>
                <a:srgbClr val="0033CC"/>
              </a:solidFill>
            </a:endParaRPr>
          </a:p>
          <a:p>
            <a:pPr marL="285750" indent="-285750">
              <a:buFont typeface="Wingdings" pitchFamily="2" charset="2"/>
              <a:buChar char="§"/>
            </a:pPr>
            <a:r>
              <a:rPr lang="en-US" sz="1800" b="1" i="1" dirty="0" err="1" smtClean="0">
                <a:solidFill>
                  <a:srgbClr val="D60093"/>
                </a:solidFill>
              </a:rPr>
              <a:t>sPHENIX</a:t>
            </a:r>
            <a:r>
              <a:rPr lang="en-US" sz="1800" b="1" i="1" dirty="0" smtClean="0">
                <a:solidFill>
                  <a:srgbClr val="D60093"/>
                </a:solidFill>
              </a:rPr>
              <a:t> solenoid, EMCAL + HCAL for jet physics @ </a:t>
            </a:r>
            <a:r>
              <a:rPr lang="en-US" sz="1800" b="1" i="1" dirty="0" smtClean="0">
                <a:solidFill>
                  <a:srgbClr val="D60093"/>
                </a:solidFill>
              </a:rPr>
              <a:t>RHIC + enhanced acceptance for </a:t>
            </a:r>
            <a:r>
              <a:rPr lang="en-US" sz="1800" b="1" i="1" dirty="0" err="1" smtClean="0">
                <a:solidFill>
                  <a:srgbClr val="D60093"/>
                </a:solidFill>
              </a:rPr>
              <a:t>quarkonium</a:t>
            </a:r>
            <a:r>
              <a:rPr lang="en-US" sz="1800" b="1" i="1" dirty="0" smtClean="0">
                <a:solidFill>
                  <a:srgbClr val="D60093"/>
                </a:solidFill>
              </a:rPr>
              <a:t>, etc. studies</a:t>
            </a:r>
            <a:endParaRPr lang="en-US" sz="1800" b="1" i="1" dirty="0" smtClean="0">
              <a:solidFill>
                <a:srgbClr val="D60093"/>
              </a:solidFill>
            </a:endParaRPr>
          </a:p>
          <a:p>
            <a:pPr marL="285750" indent="-285750">
              <a:buFont typeface="Wingdings" pitchFamily="2" charset="2"/>
              <a:buChar char="§"/>
            </a:pPr>
            <a:r>
              <a:rPr lang="en-US" sz="1800" b="1" i="1" dirty="0" smtClean="0">
                <a:solidFill>
                  <a:srgbClr val="0033CC"/>
                </a:solidFill>
              </a:rPr>
              <a:t>STAR forward </a:t>
            </a:r>
            <a:r>
              <a:rPr lang="en-US" sz="1800" b="1" i="1" dirty="0" smtClean="0">
                <a:solidFill>
                  <a:srgbClr val="0033CC"/>
                </a:solidFill>
              </a:rPr>
              <a:t>upgrade </a:t>
            </a:r>
            <a:r>
              <a:rPr lang="en-US" sz="1800" b="1" i="1" dirty="0" smtClean="0">
                <a:solidFill>
                  <a:srgbClr val="0033CC"/>
                </a:solidFill>
              </a:rPr>
              <a:t>for </a:t>
            </a:r>
            <a:r>
              <a:rPr lang="en-US" sz="1800" b="1" i="1" dirty="0" smtClean="0">
                <a:solidFill>
                  <a:srgbClr val="0033CC"/>
                </a:solidFill>
              </a:rPr>
              <a:t>p/</a:t>
            </a:r>
            <a:r>
              <a:rPr lang="en-US" sz="1800" b="1" i="1" dirty="0" err="1" smtClean="0">
                <a:solidFill>
                  <a:srgbClr val="0033CC"/>
                </a:solidFill>
              </a:rPr>
              <a:t>d+A</a:t>
            </a:r>
            <a:r>
              <a:rPr lang="en-US" sz="1800" b="1" i="1" dirty="0" smtClean="0">
                <a:solidFill>
                  <a:srgbClr val="0033CC"/>
                </a:solidFill>
              </a:rPr>
              <a:t> </a:t>
            </a:r>
            <a:r>
              <a:rPr lang="en-US" sz="1800" b="1" i="1" dirty="0" smtClean="0">
                <a:solidFill>
                  <a:srgbClr val="0033CC"/>
                </a:solidFill>
              </a:rPr>
              <a:t>and transverse spin (e.g., </a:t>
            </a:r>
            <a:r>
              <a:rPr lang="en-US" sz="1800" b="1" i="1" dirty="0" err="1" smtClean="0">
                <a:solidFill>
                  <a:srgbClr val="0033CC"/>
                </a:solidFill>
              </a:rPr>
              <a:t>Drell</a:t>
            </a:r>
            <a:r>
              <a:rPr lang="en-US" sz="1800" b="1" i="1" dirty="0" smtClean="0">
                <a:solidFill>
                  <a:srgbClr val="0033CC"/>
                </a:solidFill>
              </a:rPr>
              <a:t>-Yan) </a:t>
            </a:r>
            <a:r>
              <a:rPr lang="en-US" sz="1800" b="1" i="1" dirty="0" smtClean="0">
                <a:solidFill>
                  <a:srgbClr val="0033CC"/>
                </a:solidFill>
              </a:rPr>
              <a:t>physics</a:t>
            </a:r>
          </a:p>
          <a:p>
            <a:pPr marL="285750" indent="-285750">
              <a:buFont typeface="Wingdings" pitchFamily="2" charset="2"/>
              <a:buChar char="§"/>
            </a:pPr>
            <a:r>
              <a:rPr lang="en-US" sz="1800" b="1" i="1" dirty="0" smtClean="0">
                <a:solidFill>
                  <a:srgbClr val="D60093"/>
                </a:solidFill>
              </a:rPr>
              <a:t>Near</a:t>
            </a:r>
            <a:r>
              <a:rPr lang="en-US" sz="1800" b="1" i="1" dirty="0" smtClean="0">
                <a:solidFill>
                  <a:srgbClr val="D60093"/>
                </a:solidFill>
              </a:rPr>
              <a:t>er-term upgrades: PHENIX MPC-EX for forward </a:t>
            </a:r>
            <a:r>
              <a:rPr lang="en-US" sz="1800" b="1" i="1" dirty="0" smtClean="0">
                <a:solidFill>
                  <a:srgbClr val="D60093"/>
                </a:solidFill>
                <a:sym typeface="Symbol"/>
              </a:rPr>
              <a:t></a:t>
            </a:r>
            <a:r>
              <a:rPr lang="en-US" sz="1800" b="1" i="1" dirty="0" smtClean="0">
                <a:solidFill>
                  <a:srgbClr val="D60093"/>
                </a:solidFill>
              </a:rPr>
              <a:t>, STAR </a:t>
            </a:r>
            <a:r>
              <a:rPr lang="en-US" sz="1800" b="1" i="1" dirty="0" smtClean="0">
                <a:solidFill>
                  <a:srgbClr val="D60093"/>
                </a:solidFill>
              </a:rPr>
              <a:t>TPC </a:t>
            </a:r>
            <a:r>
              <a:rPr lang="en-US" sz="1800" b="1" i="1" dirty="0" smtClean="0">
                <a:solidFill>
                  <a:srgbClr val="D60093"/>
                </a:solidFill>
              </a:rPr>
              <a:t>inner pad rows for improved tracking</a:t>
            </a:r>
            <a:endParaRPr lang="en-US" sz="1800" b="1" i="1" dirty="0">
              <a:solidFill>
                <a:srgbClr val="D60093"/>
              </a:solidFill>
            </a:endParaRPr>
          </a:p>
        </p:txBody>
      </p:sp>
      <p:sp>
        <p:nvSpPr>
          <p:cNvPr id="13" name="TextBox 12"/>
          <p:cNvSpPr txBox="1"/>
          <p:nvPr/>
        </p:nvSpPr>
        <p:spPr>
          <a:xfrm>
            <a:off x="0" y="3572705"/>
            <a:ext cx="5606267" cy="923330"/>
          </a:xfrm>
          <a:prstGeom prst="rect">
            <a:avLst/>
          </a:prstGeom>
          <a:noFill/>
        </p:spPr>
        <p:txBody>
          <a:bodyPr wrap="square" rtlCol="0">
            <a:spAutoFit/>
          </a:bodyPr>
          <a:lstStyle/>
          <a:p>
            <a:r>
              <a:rPr lang="en-US" sz="1800" b="1" i="1" dirty="0" smtClean="0"/>
              <a:t>Other machine possibilities: </a:t>
            </a:r>
            <a:r>
              <a:rPr lang="en-US" sz="1800" b="1" i="1" dirty="0" err="1" smtClean="0"/>
              <a:t>pol’d</a:t>
            </a:r>
            <a:r>
              <a:rPr lang="en-US" sz="1800" b="1" i="1" dirty="0" smtClean="0"/>
              <a:t> </a:t>
            </a:r>
            <a:r>
              <a:rPr lang="en-US" sz="1800" b="1" i="1" baseline="36000" dirty="0" smtClean="0"/>
              <a:t>3</a:t>
            </a:r>
            <a:r>
              <a:rPr lang="en-US" sz="1800" b="1" i="1" dirty="0" smtClean="0"/>
              <a:t>He,      coherent </a:t>
            </a:r>
            <a:r>
              <a:rPr lang="en-US" sz="1800" b="1" i="1" dirty="0" smtClean="0"/>
              <a:t>e-cooling for </a:t>
            </a:r>
            <a:r>
              <a:rPr lang="en-US" sz="1800" b="1" i="1" dirty="0" err="1" smtClean="0">
                <a:latin typeface="Script MT Bold" pitchFamily="66" charset="0"/>
              </a:rPr>
              <a:t>L</a:t>
            </a:r>
            <a:r>
              <a:rPr lang="en-US" sz="1800" b="1" i="1" baseline="-25000" dirty="0" err="1" smtClean="0">
                <a:latin typeface="+mn-lt"/>
              </a:rPr>
              <a:t>pp</a:t>
            </a:r>
            <a:r>
              <a:rPr lang="en-US" sz="1800" b="1" i="1" baseline="-25000" dirty="0" smtClean="0">
                <a:latin typeface="+mn-lt"/>
              </a:rPr>
              <a:t> </a:t>
            </a:r>
            <a:r>
              <a:rPr lang="en-US" sz="1800" b="1" i="1" dirty="0" smtClean="0">
                <a:latin typeface="+mn-lt"/>
              </a:rPr>
              <a:t>– to be              evaluated based on science case and timeliness</a:t>
            </a:r>
            <a:endParaRPr lang="en-US" sz="1800" b="1" i="1" dirty="0"/>
          </a:p>
        </p:txBody>
      </p:sp>
      <p:sp>
        <p:nvSpPr>
          <p:cNvPr id="9" name="TextBox 8"/>
          <p:cNvSpPr txBox="1"/>
          <p:nvPr/>
        </p:nvSpPr>
        <p:spPr>
          <a:xfrm>
            <a:off x="5804387" y="4148505"/>
            <a:ext cx="2821453" cy="307777"/>
          </a:xfrm>
          <a:prstGeom prst="rect">
            <a:avLst/>
          </a:prstGeom>
          <a:noFill/>
        </p:spPr>
        <p:txBody>
          <a:bodyPr wrap="square" rtlCol="0">
            <a:spAutoFit/>
          </a:bodyPr>
          <a:lstStyle/>
          <a:p>
            <a:r>
              <a:rPr lang="en-US" sz="1400" b="1" dirty="0" smtClean="0">
                <a:solidFill>
                  <a:schemeClr val="bg1"/>
                </a:solidFill>
              </a:rPr>
              <a:t>BNL review Sept.-Oct. 2012</a:t>
            </a:r>
            <a:endParaRPr lang="en-US" sz="1400" b="1" dirty="0">
              <a:solidFill>
                <a:schemeClr val="bg1"/>
              </a:solidFill>
            </a:endParaRPr>
          </a:p>
        </p:txBody>
      </p:sp>
      <p:grpSp>
        <p:nvGrpSpPr>
          <p:cNvPr id="80" name="Group 79"/>
          <p:cNvGrpSpPr/>
          <p:nvPr/>
        </p:nvGrpSpPr>
        <p:grpSpPr>
          <a:xfrm>
            <a:off x="137161" y="4398500"/>
            <a:ext cx="5330189" cy="2451150"/>
            <a:chOff x="547688" y="1318385"/>
            <a:chExt cx="8631274" cy="4597346"/>
          </a:xfrm>
        </p:grpSpPr>
        <p:grpSp>
          <p:nvGrpSpPr>
            <p:cNvPr id="81" name="Group 64"/>
            <p:cNvGrpSpPr>
              <a:grpSpLocks/>
            </p:cNvGrpSpPr>
            <p:nvPr/>
          </p:nvGrpSpPr>
          <p:grpSpPr bwMode="auto">
            <a:xfrm>
              <a:off x="547688" y="1761331"/>
              <a:ext cx="7391400" cy="3913188"/>
              <a:chOff x="480" y="576"/>
              <a:chExt cx="4656" cy="2465"/>
            </a:xfrm>
          </p:grpSpPr>
          <p:pic>
            <p:nvPicPr>
              <p:cNvPr id="104" name="Picture 3" descr="tpcsymposium copy"/>
              <p:cNvPicPr>
                <a:picLocks noChangeAspect="1" noChangeArrowheads="1"/>
              </p:cNvPicPr>
              <p:nvPr/>
            </p:nvPicPr>
            <p:blipFill>
              <a:blip r:embed="rId5"/>
              <a:srcRect l="18076" r="18277"/>
              <a:stretch>
                <a:fillRect/>
              </a:stretch>
            </p:blipFill>
            <p:spPr bwMode="auto">
              <a:xfrm>
                <a:off x="480" y="576"/>
                <a:ext cx="2448" cy="2465"/>
              </a:xfrm>
              <a:prstGeom prst="rect">
                <a:avLst/>
              </a:prstGeom>
              <a:noFill/>
              <a:ln w="9525">
                <a:noFill/>
                <a:miter lim="800000"/>
                <a:headEnd/>
                <a:tailEnd/>
              </a:ln>
            </p:spPr>
          </p:pic>
          <p:grpSp>
            <p:nvGrpSpPr>
              <p:cNvPr id="105" name="Group 10"/>
              <p:cNvGrpSpPr>
                <a:grpSpLocks/>
              </p:cNvGrpSpPr>
              <p:nvPr/>
            </p:nvGrpSpPr>
            <p:grpSpPr bwMode="auto">
              <a:xfrm>
                <a:off x="1576" y="1742"/>
                <a:ext cx="336" cy="135"/>
                <a:chOff x="1752" y="2235"/>
                <a:chExt cx="336" cy="135"/>
              </a:xfrm>
            </p:grpSpPr>
            <p:sp>
              <p:nvSpPr>
                <p:cNvPr id="141" name="Line 11"/>
                <p:cNvSpPr>
                  <a:spLocks noChangeShapeType="1"/>
                </p:cNvSpPr>
                <p:nvPr/>
              </p:nvSpPr>
              <p:spPr bwMode="auto">
                <a:xfrm>
                  <a:off x="1752" y="2235"/>
                  <a:ext cx="336" cy="0"/>
                </a:xfrm>
                <a:prstGeom prst="line">
                  <a:avLst/>
                </a:prstGeom>
                <a:noFill/>
                <a:ln w="19050">
                  <a:solidFill>
                    <a:srgbClr val="000000"/>
                  </a:solidFill>
                  <a:round/>
                  <a:headEnd/>
                  <a:tailEnd/>
                </a:ln>
              </p:spPr>
              <p:txBody>
                <a:bodyPr wrap="none" anchor="ctr">
                  <a:prstTxWarp prst="textNoShape">
                    <a:avLst/>
                  </a:prstTxWarp>
                </a:bodyPr>
                <a:lstStyle/>
                <a:p>
                  <a:endParaRPr lang="en-US"/>
                </a:p>
              </p:txBody>
            </p:sp>
            <p:sp>
              <p:nvSpPr>
                <p:cNvPr id="142" name="Line 12"/>
                <p:cNvSpPr>
                  <a:spLocks noChangeShapeType="1"/>
                </p:cNvSpPr>
                <p:nvPr/>
              </p:nvSpPr>
              <p:spPr bwMode="auto">
                <a:xfrm>
                  <a:off x="1752" y="2370"/>
                  <a:ext cx="336" cy="0"/>
                </a:xfrm>
                <a:prstGeom prst="line">
                  <a:avLst/>
                </a:prstGeom>
                <a:noFill/>
                <a:ln w="19050">
                  <a:solidFill>
                    <a:srgbClr val="000000"/>
                  </a:solidFill>
                  <a:round/>
                  <a:headEnd/>
                  <a:tailEnd/>
                </a:ln>
              </p:spPr>
              <p:txBody>
                <a:bodyPr wrap="none" anchor="ctr">
                  <a:prstTxWarp prst="textNoShape">
                    <a:avLst/>
                  </a:prstTxWarp>
                </a:bodyPr>
                <a:lstStyle/>
                <a:p>
                  <a:endParaRPr lang="en-US"/>
                </a:p>
              </p:txBody>
            </p:sp>
          </p:grpSp>
          <p:sp>
            <p:nvSpPr>
              <p:cNvPr id="106" name="Rectangle 13"/>
              <p:cNvSpPr>
                <a:spLocks noChangeArrowheads="1"/>
              </p:cNvSpPr>
              <p:nvPr/>
            </p:nvSpPr>
            <p:spPr bwMode="auto">
              <a:xfrm>
                <a:off x="832" y="1680"/>
                <a:ext cx="1824" cy="111"/>
              </a:xfrm>
              <a:prstGeom prst="rect">
                <a:avLst/>
              </a:prstGeom>
              <a:solidFill>
                <a:srgbClr val="FFFFFF"/>
              </a:solidFill>
              <a:ln w="9525">
                <a:noFill/>
                <a:miter lim="800000"/>
                <a:headEnd/>
                <a:tailEnd/>
              </a:ln>
            </p:spPr>
            <p:txBody>
              <a:bodyPr wrap="none" anchor="ctr">
                <a:prstTxWarp prst="textNoShape">
                  <a:avLst/>
                </a:prstTxWarp>
              </a:bodyPr>
              <a:lstStyle/>
              <a:p>
                <a:pPr defTabSz="457200"/>
                <a:endParaRPr lang="en-US"/>
              </a:p>
            </p:txBody>
          </p:sp>
          <p:sp>
            <p:nvSpPr>
              <p:cNvPr id="107" name="Rectangle 14"/>
              <p:cNvSpPr>
                <a:spLocks noChangeArrowheads="1"/>
              </p:cNvSpPr>
              <p:nvPr/>
            </p:nvSpPr>
            <p:spPr bwMode="auto">
              <a:xfrm>
                <a:off x="832" y="1829"/>
                <a:ext cx="1824" cy="111"/>
              </a:xfrm>
              <a:prstGeom prst="rect">
                <a:avLst/>
              </a:prstGeom>
              <a:solidFill>
                <a:srgbClr val="FFFFFF"/>
              </a:solidFill>
              <a:ln w="9525">
                <a:noFill/>
                <a:miter lim="800000"/>
                <a:headEnd/>
                <a:tailEnd/>
              </a:ln>
            </p:spPr>
            <p:txBody>
              <a:bodyPr wrap="none" anchor="ctr">
                <a:prstTxWarp prst="textNoShape">
                  <a:avLst/>
                </a:prstTxWarp>
              </a:bodyPr>
              <a:lstStyle/>
              <a:p>
                <a:pPr defTabSz="457200"/>
                <a:endParaRPr lang="en-US"/>
              </a:p>
            </p:txBody>
          </p:sp>
          <p:grpSp>
            <p:nvGrpSpPr>
              <p:cNvPr id="108" name="Group 15"/>
              <p:cNvGrpSpPr>
                <a:grpSpLocks/>
              </p:cNvGrpSpPr>
              <p:nvPr/>
            </p:nvGrpSpPr>
            <p:grpSpPr bwMode="auto">
              <a:xfrm>
                <a:off x="1584" y="1680"/>
                <a:ext cx="288" cy="247"/>
                <a:chOff x="1776" y="1920"/>
                <a:chExt cx="288" cy="247"/>
              </a:xfrm>
            </p:grpSpPr>
            <p:grpSp>
              <p:nvGrpSpPr>
                <p:cNvPr id="136" name="Group 16"/>
                <p:cNvGrpSpPr>
                  <a:grpSpLocks/>
                </p:cNvGrpSpPr>
                <p:nvPr/>
              </p:nvGrpSpPr>
              <p:grpSpPr bwMode="auto">
                <a:xfrm>
                  <a:off x="1776" y="1920"/>
                  <a:ext cx="288" cy="26"/>
                  <a:chOff x="1776" y="1920"/>
                  <a:chExt cx="288" cy="26"/>
                </a:xfrm>
              </p:grpSpPr>
              <p:sp>
                <p:nvSpPr>
                  <p:cNvPr id="139" name="Line 17"/>
                  <p:cNvSpPr>
                    <a:spLocks noChangeShapeType="1"/>
                  </p:cNvSpPr>
                  <p:nvPr/>
                </p:nvSpPr>
                <p:spPr bwMode="auto">
                  <a:xfrm>
                    <a:off x="1802" y="1946"/>
                    <a:ext cx="240" cy="0"/>
                  </a:xfrm>
                  <a:prstGeom prst="line">
                    <a:avLst/>
                  </a:prstGeom>
                  <a:noFill/>
                  <a:ln w="12700">
                    <a:solidFill>
                      <a:srgbClr val="FC0128"/>
                    </a:solidFill>
                    <a:round/>
                    <a:headEnd/>
                    <a:tailEnd/>
                  </a:ln>
                </p:spPr>
                <p:txBody>
                  <a:bodyPr wrap="none" anchor="ctr">
                    <a:prstTxWarp prst="textNoShape">
                      <a:avLst/>
                    </a:prstTxWarp>
                  </a:bodyPr>
                  <a:lstStyle/>
                  <a:p>
                    <a:endParaRPr lang="en-US"/>
                  </a:p>
                </p:txBody>
              </p:sp>
              <p:sp>
                <p:nvSpPr>
                  <p:cNvPr id="140" name="Line 18"/>
                  <p:cNvSpPr>
                    <a:spLocks noChangeShapeType="1"/>
                  </p:cNvSpPr>
                  <p:nvPr/>
                </p:nvSpPr>
                <p:spPr bwMode="auto">
                  <a:xfrm>
                    <a:off x="1776" y="1920"/>
                    <a:ext cx="288" cy="0"/>
                  </a:xfrm>
                  <a:prstGeom prst="line">
                    <a:avLst/>
                  </a:prstGeom>
                  <a:noFill/>
                  <a:ln w="12700">
                    <a:solidFill>
                      <a:srgbClr val="FC0128"/>
                    </a:solidFill>
                    <a:round/>
                    <a:headEnd/>
                    <a:tailEnd/>
                  </a:ln>
                </p:spPr>
                <p:txBody>
                  <a:bodyPr wrap="none" anchor="ctr">
                    <a:prstTxWarp prst="textNoShape">
                      <a:avLst/>
                    </a:prstTxWarp>
                  </a:bodyPr>
                  <a:lstStyle/>
                  <a:p>
                    <a:endParaRPr lang="en-US"/>
                  </a:p>
                </p:txBody>
              </p:sp>
            </p:grpSp>
            <p:sp>
              <p:nvSpPr>
                <p:cNvPr id="137" name="Line 19"/>
                <p:cNvSpPr>
                  <a:spLocks noChangeShapeType="1"/>
                </p:cNvSpPr>
                <p:nvPr/>
              </p:nvSpPr>
              <p:spPr bwMode="auto">
                <a:xfrm>
                  <a:off x="1802" y="2141"/>
                  <a:ext cx="240" cy="0"/>
                </a:xfrm>
                <a:prstGeom prst="line">
                  <a:avLst/>
                </a:prstGeom>
                <a:noFill/>
                <a:ln w="12700">
                  <a:solidFill>
                    <a:srgbClr val="FC0128"/>
                  </a:solidFill>
                  <a:round/>
                  <a:headEnd/>
                  <a:tailEnd/>
                </a:ln>
              </p:spPr>
              <p:txBody>
                <a:bodyPr wrap="none" anchor="ctr">
                  <a:prstTxWarp prst="textNoShape">
                    <a:avLst/>
                  </a:prstTxWarp>
                </a:bodyPr>
                <a:lstStyle/>
                <a:p>
                  <a:endParaRPr lang="en-US"/>
                </a:p>
              </p:txBody>
            </p:sp>
            <p:sp>
              <p:nvSpPr>
                <p:cNvPr id="138" name="Line 20"/>
                <p:cNvSpPr>
                  <a:spLocks noChangeShapeType="1"/>
                </p:cNvSpPr>
                <p:nvPr/>
              </p:nvSpPr>
              <p:spPr bwMode="auto">
                <a:xfrm>
                  <a:off x="1776" y="2167"/>
                  <a:ext cx="288" cy="0"/>
                </a:xfrm>
                <a:prstGeom prst="line">
                  <a:avLst/>
                </a:prstGeom>
                <a:noFill/>
                <a:ln w="12700">
                  <a:solidFill>
                    <a:srgbClr val="FC0128"/>
                  </a:solidFill>
                  <a:round/>
                  <a:headEnd/>
                  <a:tailEnd/>
                </a:ln>
              </p:spPr>
              <p:txBody>
                <a:bodyPr wrap="none" anchor="ctr">
                  <a:prstTxWarp prst="textNoShape">
                    <a:avLst/>
                  </a:prstTxWarp>
                </a:bodyPr>
                <a:lstStyle/>
                <a:p>
                  <a:endParaRPr lang="en-US"/>
                </a:p>
              </p:txBody>
            </p:sp>
          </p:grpSp>
          <p:grpSp>
            <p:nvGrpSpPr>
              <p:cNvPr id="109" name="Group 21"/>
              <p:cNvGrpSpPr>
                <a:grpSpLocks/>
              </p:cNvGrpSpPr>
              <p:nvPr/>
            </p:nvGrpSpPr>
            <p:grpSpPr bwMode="auto">
              <a:xfrm>
                <a:off x="1680" y="1765"/>
                <a:ext cx="96" cy="92"/>
                <a:chOff x="1872" y="2258"/>
                <a:chExt cx="96" cy="92"/>
              </a:xfrm>
            </p:grpSpPr>
            <p:grpSp>
              <p:nvGrpSpPr>
                <p:cNvPr id="130" name="Group 22"/>
                <p:cNvGrpSpPr>
                  <a:grpSpLocks/>
                </p:cNvGrpSpPr>
                <p:nvPr/>
              </p:nvGrpSpPr>
              <p:grpSpPr bwMode="auto">
                <a:xfrm>
                  <a:off x="1872" y="2258"/>
                  <a:ext cx="96" cy="16"/>
                  <a:chOff x="1872" y="2256"/>
                  <a:chExt cx="96" cy="16"/>
                </a:xfrm>
              </p:grpSpPr>
              <p:sp>
                <p:nvSpPr>
                  <p:cNvPr id="134" name="Line 23"/>
                  <p:cNvSpPr>
                    <a:spLocks noChangeShapeType="1"/>
                  </p:cNvSpPr>
                  <p:nvPr/>
                </p:nvSpPr>
                <p:spPr bwMode="auto">
                  <a:xfrm>
                    <a:off x="1872" y="2256"/>
                    <a:ext cx="96" cy="0"/>
                  </a:xfrm>
                  <a:prstGeom prst="line">
                    <a:avLst/>
                  </a:prstGeom>
                  <a:noFill/>
                  <a:ln w="12700">
                    <a:solidFill>
                      <a:srgbClr val="063DE8"/>
                    </a:solidFill>
                    <a:round/>
                    <a:headEnd/>
                    <a:tailEnd/>
                  </a:ln>
                </p:spPr>
                <p:txBody>
                  <a:bodyPr wrap="none" anchor="ctr">
                    <a:prstTxWarp prst="textNoShape">
                      <a:avLst/>
                    </a:prstTxWarp>
                  </a:bodyPr>
                  <a:lstStyle/>
                  <a:p>
                    <a:endParaRPr lang="en-US"/>
                  </a:p>
                </p:txBody>
              </p:sp>
              <p:sp>
                <p:nvSpPr>
                  <p:cNvPr id="135" name="Line 24"/>
                  <p:cNvSpPr>
                    <a:spLocks noChangeShapeType="1"/>
                  </p:cNvSpPr>
                  <p:nvPr/>
                </p:nvSpPr>
                <p:spPr bwMode="auto">
                  <a:xfrm>
                    <a:off x="1872" y="2272"/>
                    <a:ext cx="96" cy="0"/>
                  </a:xfrm>
                  <a:prstGeom prst="line">
                    <a:avLst/>
                  </a:prstGeom>
                  <a:noFill/>
                  <a:ln w="12700">
                    <a:solidFill>
                      <a:srgbClr val="063DE8"/>
                    </a:solidFill>
                    <a:round/>
                    <a:headEnd/>
                    <a:tailEnd/>
                  </a:ln>
                </p:spPr>
                <p:txBody>
                  <a:bodyPr wrap="none" anchor="ctr">
                    <a:prstTxWarp prst="textNoShape">
                      <a:avLst/>
                    </a:prstTxWarp>
                  </a:bodyPr>
                  <a:lstStyle/>
                  <a:p>
                    <a:endParaRPr lang="en-US"/>
                  </a:p>
                </p:txBody>
              </p:sp>
            </p:grpSp>
            <p:grpSp>
              <p:nvGrpSpPr>
                <p:cNvPr id="131" name="Group 25"/>
                <p:cNvGrpSpPr>
                  <a:grpSpLocks/>
                </p:cNvGrpSpPr>
                <p:nvPr/>
              </p:nvGrpSpPr>
              <p:grpSpPr bwMode="auto">
                <a:xfrm>
                  <a:off x="1872" y="2334"/>
                  <a:ext cx="96" cy="16"/>
                  <a:chOff x="1872" y="2332"/>
                  <a:chExt cx="96" cy="16"/>
                </a:xfrm>
              </p:grpSpPr>
              <p:sp>
                <p:nvSpPr>
                  <p:cNvPr id="132" name="Line 26"/>
                  <p:cNvSpPr>
                    <a:spLocks noChangeShapeType="1"/>
                  </p:cNvSpPr>
                  <p:nvPr/>
                </p:nvSpPr>
                <p:spPr bwMode="auto">
                  <a:xfrm>
                    <a:off x="1872" y="2332"/>
                    <a:ext cx="96" cy="0"/>
                  </a:xfrm>
                  <a:prstGeom prst="line">
                    <a:avLst/>
                  </a:prstGeom>
                  <a:noFill/>
                  <a:ln w="12700">
                    <a:solidFill>
                      <a:srgbClr val="063DE8"/>
                    </a:solidFill>
                    <a:round/>
                    <a:headEnd/>
                    <a:tailEnd/>
                  </a:ln>
                </p:spPr>
                <p:txBody>
                  <a:bodyPr wrap="none" anchor="ctr">
                    <a:prstTxWarp prst="textNoShape">
                      <a:avLst/>
                    </a:prstTxWarp>
                  </a:bodyPr>
                  <a:lstStyle/>
                  <a:p>
                    <a:endParaRPr lang="en-US"/>
                  </a:p>
                </p:txBody>
              </p:sp>
              <p:sp>
                <p:nvSpPr>
                  <p:cNvPr id="133" name="Line 27"/>
                  <p:cNvSpPr>
                    <a:spLocks noChangeShapeType="1"/>
                  </p:cNvSpPr>
                  <p:nvPr/>
                </p:nvSpPr>
                <p:spPr bwMode="auto">
                  <a:xfrm>
                    <a:off x="1872" y="2348"/>
                    <a:ext cx="96" cy="0"/>
                  </a:xfrm>
                  <a:prstGeom prst="line">
                    <a:avLst/>
                  </a:prstGeom>
                  <a:noFill/>
                  <a:ln w="12700">
                    <a:solidFill>
                      <a:srgbClr val="063DE8"/>
                    </a:solidFill>
                    <a:round/>
                    <a:headEnd/>
                    <a:tailEnd/>
                  </a:ln>
                </p:spPr>
                <p:txBody>
                  <a:bodyPr wrap="none" anchor="ctr">
                    <a:prstTxWarp prst="textNoShape">
                      <a:avLst/>
                    </a:prstTxWarp>
                  </a:bodyPr>
                  <a:lstStyle/>
                  <a:p>
                    <a:endParaRPr lang="en-US"/>
                  </a:p>
                </p:txBody>
              </p:sp>
            </p:grpSp>
          </p:grpSp>
          <p:sp>
            <p:nvSpPr>
              <p:cNvPr id="110" name="Rectangle 39"/>
              <p:cNvSpPr>
                <a:spLocks noChangeArrowheads="1"/>
              </p:cNvSpPr>
              <p:nvPr/>
            </p:nvSpPr>
            <p:spPr bwMode="auto">
              <a:xfrm>
                <a:off x="888" y="1689"/>
                <a:ext cx="384" cy="102"/>
              </a:xfrm>
              <a:prstGeom prst="rect">
                <a:avLst/>
              </a:prstGeom>
              <a:solidFill>
                <a:srgbClr val="FFFFFF"/>
              </a:solidFill>
              <a:ln w="9525">
                <a:solidFill>
                  <a:srgbClr val="FFFFFF"/>
                </a:solidFill>
                <a:miter lim="800000"/>
                <a:headEnd/>
                <a:tailEnd/>
              </a:ln>
            </p:spPr>
            <p:txBody>
              <a:bodyPr wrap="none" anchor="ctr">
                <a:prstTxWarp prst="textNoShape">
                  <a:avLst/>
                </a:prstTxWarp>
              </a:bodyPr>
              <a:lstStyle/>
              <a:p>
                <a:pPr defTabSz="457200"/>
                <a:endParaRPr lang="en-US"/>
              </a:p>
            </p:txBody>
          </p:sp>
          <p:sp>
            <p:nvSpPr>
              <p:cNvPr id="111" name="Rectangle 40"/>
              <p:cNvSpPr>
                <a:spLocks noChangeArrowheads="1"/>
              </p:cNvSpPr>
              <p:nvPr/>
            </p:nvSpPr>
            <p:spPr bwMode="auto">
              <a:xfrm>
                <a:off x="2177" y="1831"/>
                <a:ext cx="391" cy="98"/>
              </a:xfrm>
              <a:prstGeom prst="rect">
                <a:avLst/>
              </a:prstGeom>
              <a:solidFill>
                <a:srgbClr val="FFFFFF"/>
              </a:solidFill>
              <a:ln w="9525">
                <a:solidFill>
                  <a:srgbClr val="FFFFFF"/>
                </a:solidFill>
                <a:miter lim="800000"/>
                <a:headEnd/>
                <a:tailEnd/>
              </a:ln>
            </p:spPr>
            <p:txBody>
              <a:bodyPr wrap="none" anchor="ctr">
                <a:prstTxWarp prst="textNoShape">
                  <a:avLst/>
                </a:prstTxWarp>
              </a:bodyPr>
              <a:lstStyle/>
              <a:p>
                <a:pPr defTabSz="457200"/>
                <a:endParaRPr lang="en-US"/>
              </a:p>
            </p:txBody>
          </p:sp>
          <p:sp>
            <p:nvSpPr>
              <p:cNvPr id="112" name="Rectangle 41"/>
              <p:cNvSpPr>
                <a:spLocks noChangeArrowheads="1"/>
              </p:cNvSpPr>
              <p:nvPr/>
            </p:nvSpPr>
            <p:spPr bwMode="auto">
              <a:xfrm>
                <a:off x="2182" y="1688"/>
                <a:ext cx="388" cy="103"/>
              </a:xfrm>
              <a:prstGeom prst="rect">
                <a:avLst/>
              </a:prstGeom>
              <a:solidFill>
                <a:srgbClr val="FFFFFF"/>
              </a:solidFill>
              <a:ln w="9525">
                <a:solidFill>
                  <a:srgbClr val="FFFFFF"/>
                </a:solidFill>
                <a:miter lim="800000"/>
                <a:headEnd/>
                <a:tailEnd/>
              </a:ln>
            </p:spPr>
            <p:txBody>
              <a:bodyPr wrap="none" anchor="ctr">
                <a:prstTxWarp prst="textNoShape">
                  <a:avLst/>
                </a:prstTxWarp>
              </a:bodyPr>
              <a:lstStyle/>
              <a:p>
                <a:pPr defTabSz="457200"/>
                <a:endParaRPr lang="en-US"/>
              </a:p>
            </p:txBody>
          </p:sp>
          <p:sp>
            <p:nvSpPr>
              <p:cNvPr id="113" name="Line 67"/>
              <p:cNvSpPr>
                <a:spLocks noChangeShapeType="1"/>
              </p:cNvSpPr>
              <p:nvPr/>
            </p:nvSpPr>
            <p:spPr bwMode="auto">
              <a:xfrm>
                <a:off x="1968" y="1680"/>
                <a:ext cx="0" cy="96"/>
              </a:xfrm>
              <a:prstGeom prst="line">
                <a:avLst/>
              </a:prstGeom>
              <a:noFill/>
              <a:ln w="9525">
                <a:solidFill>
                  <a:srgbClr val="087B08"/>
                </a:solidFill>
                <a:round/>
                <a:headEnd/>
                <a:tailEnd/>
              </a:ln>
            </p:spPr>
            <p:txBody>
              <a:bodyPr wrap="none" anchor="ctr">
                <a:prstTxWarp prst="textNoShape">
                  <a:avLst/>
                </a:prstTxWarp>
              </a:bodyPr>
              <a:lstStyle/>
              <a:p>
                <a:endParaRPr lang="en-US"/>
              </a:p>
            </p:txBody>
          </p:sp>
          <p:sp>
            <p:nvSpPr>
              <p:cNvPr id="114" name="Line 68"/>
              <p:cNvSpPr>
                <a:spLocks noChangeShapeType="1"/>
              </p:cNvSpPr>
              <p:nvPr/>
            </p:nvSpPr>
            <p:spPr bwMode="auto">
              <a:xfrm>
                <a:off x="1920" y="1680"/>
                <a:ext cx="0" cy="96"/>
              </a:xfrm>
              <a:prstGeom prst="line">
                <a:avLst/>
              </a:prstGeom>
              <a:noFill/>
              <a:ln w="9525">
                <a:solidFill>
                  <a:srgbClr val="087B08"/>
                </a:solidFill>
                <a:round/>
                <a:headEnd/>
                <a:tailEnd/>
              </a:ln>
            </p:spPr>
            <p:txBody>
              <a:bodyPr wrap="none" anchor="ctr">
                <a:prstTxWarp prst="textNoShape">
                  <a:avLst/>
                </a:prstTxWarp>
              </a:bodyPr>
              <a:lstStyle/>
              <a:p>
                <a:endParaRPr lang="en-US"/>
              </a:p>
            </p:txBody>
          </p:sp>
          <p:sp>
            <p:nvSpPr>
              <p:cNvPr id="115" name="Line 69"/>
              <p:cNvSpPr>
                <a:spLocks noChangeShapeType="1"/>
              </p:cNvSpPr>
              <p:nvPr/>
            </p:nvSpPr>
            <p:spPr bwMode="auto">
              <a:xfrm>
                <a:off x="2016" y="1680"/>
                <a:ext cx="0" cy="96"/>
              </a:xfrm>
              <a:prstGeom prst="line">
                <a:avLst/>
              </a:prstGeom>
              <a:noFill/>
              <a:ln w="9525">
                <a:solidFill>
                  <a:srgbClr val="087B08"/>
                </a:solidFill>
                <a:round/>
                <a:headEnd/>
                <a:tailEnd/>
              </a:ln>
            </p:spPr>
            <p:txBody>
              <a:bodyPr wrap="none" anchor="ctr">
                <a:prstTxWarp prst="textNoShape">
                  <a:avLst/>
                </a:prstTxWarp>
              </a:bodyPr>
              <a:lstStyle/>
              <a:p>
                <a:endParaRPr lang="en-US"/>
              </a:p>
            </p:txBody>
          </p:sp>
          <p:sp>
            <p:nvSpPr>
              <p:cNvPr id="116" name="Line 70"/>
              <p:cNvSpPr>
                <a:spLocks noChangeShapeType="1"/>
              </p:cNvSpPr>
              <p:nvPr/>
            </p:nvSpPr>
            <p:spPr bwMode="auto">
              <a:xfrm>
                <a:off x="2064" y="1680"/>
                <a:ext cx="0" cy="96"/>
              </a:xfrm>
              <a:prstGeom prst="line">
                <a:avLst/>
              </a:prstGeom>
              <a:noFill/>
              <a:ln w="9525">
                <a:solidFill>
                  <a:srgbClr val="087B08"/>
                </a:solidFill>
                <a:round/>
                <a:headEnd/>
                <a:tailEnd/>
              </a:ln>
            </p:spPr>
            <p:txBody>
              <a:bodyPr wrap="none" anchor="ctr">
                <a:prstTxWarp prst="textNoShape">
                  <a:avLst/>
                </a:prstTxWarp>
              </a:bodyPr>
              <a:lstStyle/>
              <a:p>
                <a:endParaRPr lang="en-US"/>
              </a:p>
            </p:txBody>
          </p:sp>
          <p:sp>
            <p:nvSpPr>
              <p:cNvPr id="117" name="Line 71"/>
              <p:cNvSpPr>
                <a:spLocks noChangeShapeType="1"/>
              </p:cNvSpPr>
              <p:nvPr/>
            </p:nvSpPr>
            <p:spPr bwMode="auto">
              <a:xfrm>
                <a:off x="2112" y="1680"/>
                <a:ext cx="0" cy="96"/>
              </a:xfrm>
              <a:prstGeom prst="line">
                <a:avLst/>
              </a:prstGeom>
              <a:noFill/>
              <a:ln w="9525">
                <a:solidFill>
                  <a:srgbClr val="087B08"/>
                </a:solidFill>
                <a:round/>
                <a:headEnd/>
                <a:tailEnd/>
              </a:ln>
            </p:spPr>
            <p:txBody>
              <a:bodyPr wrap="none" anchor="ctr">
                <a:prstTxWarp prst="textNoShape">
                  <a:avLst/>
                </a:prstTxWarp>
              </a:bodyPr>
              <a:lstStyle/>
              <a:p>
                <a:endParaRPr lang="en-US"/>
              </a:p>
            </p:txBody>
          </p:sp>
          <p:sp>
            <p:nvSpPr>
              <p:cNvPr id="118" name="Line 72"/>
              <p:cNvSpPr>
                <a:spLocks noChangeShapeType="1"/>
              </p:cNvSpPr>
              <p:nvPr/>
            </p:nvSpPr>
            <p:spPr bwMode="auto">
              <a:xfrm>
                <a:off x="2160" y="1680"/>
                <a:ext cx="0" cy="96"/>
              </a:xfrm>
              <a:prstGeom prst="line">
                <a:avLst/>
              </a:prstGeom>
              <a:noFill/>
              <a:ln w="9525">
                <a:solidFill>
                  <a:srgbClr val="087B08"/>
                </a:solidFill>
                <a:round/>
                <a:headEnd/>
                <a:tailEnd/>
              </a:ln>
            </p:spPr>
            <p:txBody>
              <a:bodyPr wrap="none" anchor="ctr">
                <a:prstTxWarp prst="textNoShape">
                  <a:avLst/>
                </a:prstTxWarp>
              </a:bodyPr>
              <a:lstStyle/>
              <a:p>
                <a:endParaRPr lang="en-US"/>
              </a:p>
            </p:txBody>
          </p:sp>
          <p:sp>
            <p:nvSpPr>
              <p:cNvPr id="119" name="Line 73"/>
              <p:cNvSpPr>
                <a:spLocks noChangeShapeType="1"/>
              </p:cNvSpPr>
              <p:nvPr/>
            </p:nvSpPr>
            <p:spPr bwMode="auto">
              <a:xfrm>
                <a:off x="1968" y="1824"/>
                <a:ext cx="0" cy="96"/>
              </a:xfrm>
              <a:prstGeom prst="line">
                <a:avLst/>
              </a:prstGeom>
              <a:noFill/>
              <a:ln w="9525">
                <a:solidFill>
                  <a:srgbClr val="087B08"/>
                </a:solidFill>
                <a:round/>
                <a:headEnd/>
                <a:tailEnd/>
              </a:ln>
            </p:spPr>
            <p:txBody>
              <a:bodyPr wrap="none" anchor="ctr">
                <a:prstTxWarp prst="textNoShape">
                  <a:avLst/>
                </a:prstTxWarp>
              </a:bodyPr>
              <a:lstStyle/>
              <a:p>
                <a:endParaRPr lang="en-US"/>
              </a:p>
            </p:txBody>
          </p:sp>
          <p:sp>
            <p:nvSpPr>
              <p:cNvPr id="120" name="Line 74"/>
              <p:cNvSpPr>
                <a:spLocks noChangeShapeType="1"/>
              </p:cNvSpPr>
              <p:nvPr/>
            </p:nvSpPr>
            <p:spPr bwMode="auto">
              <a:xfrm>
                <a:off x="1920" y="1824"/>
                <a:ext cx="0" cy="96"/>
              </a:xfrm>
              <a:prstGeom prst="line">
                <a:avLst/>
              </a:prstGeom>
              <a:noFill/>
              <a:ln w="9525">
                <a:solidFill>
                  <a:srgbClr val="087B08"/>
                </a:solidFill>
                <a:round/>
                <a:headEnd/>
                <a:tailEnd/>
              </a:ln>
            </p:spPr>
            <p:txBody>
              <a:bodyPr wrap="none" anchor="ctr">
                <a:prstTxWarp prst="textNoShape">
                  <a:avLst/>
                </a:prstTxWarp>
              </a:bodyPr>
              <a:lstStyle/>
              <a:p>
                <a:endParaRPr lang="en-US"/>
              </a:p>
            </p:txBody>
          </p:sp>
          <p:sp>
            <p:nvSpPr>
              <p:cNvPr id="121" name="Line 75"/>
              <p:cNvSpPr>
                <a:spLocks noChangeShapeType="1"/>
              </p:cNvSpPr>
              <p:nvPr/>
            </p:nvSpPr>
            <p:spPr bwMode="auto">
              <a:xfrm>
                <a:off x="2016" y="1824"/>
                <a:ext cx="0" cy="96"/>
              </a:xfrm>
              <a:prstGeom prst="line">
                <a:avLst/>
              </a:prstGeom>
              <a:noFill/>
              <a:ln w="9525">
                <a:solidFill>
                  <a:srgbClr val="087B08"/>
                </a:solidFill>
                <a:round/>
                <a:headEnd/>
                <a:tailEnd/>
              </a:ln>
            </p:spPr>
            <p:txBody>
              <a:bodyPr wrap="none" anchor="ctr">
                <a:prstTxWarp prst="textNoShape">
                  <a:avLst/>
                </a:prstTxWarp>
              </a:bodyPr>
              <a:lstStyle/>
              <a:p>
                <a:endParaRPr lang="en-US"/>
              </a:p>
            </p:txBody>
          </p:sp>
          <p:sp>
            <p:nvSpPr>
              <p:cNvPr id="122" name="Line 76"/>
              <p:cNvSpPr>
                <a:spLocks noChangeShapeType="1"/>
              </p:cNvSpPr>
              <p:nvPr/>
            </p:nvSpPr>
            <p:spPr bwMode="auto">
              <a:xfrm>
                <a:off x="2064" y="1824"/>
                <a:ext cx="0" cy="96"/>
              </a:xfrm>
              <a:prstGeom prst="line">
                <a:avLst/>
              </a:prstGeom>
              <a:noFill/>
              <a:ln w="9525">
                <a:solidFill>
                  <a:srgbClr val="087B08"/>
                </a:solidFill>
                <a:round/>
                <a:headEnd/>
                <a:tailEnd/>
              </a:ln>
            </p:spPr>
            <p:txBody>
              <a:bodyPr wrap="none" anchor="ctr">
                <a:prstTxWarp prst="textNoShape">
                  <a:avLst/>
                </a:prstTxWarp>
              </a:bodyPr>
              <a:lstStyle/>
              <a:p>
                <a:endParaRPr lang="en-US"/>
              </a:p>
            </p:txBody>
          </p:sp>
          <p:sp>
            <p:nvSpPr>
              <p:cNvPr id="123" name="Line 77"/>
              <p:cNvSpPr>
                <a:spLocks noChangeShapeType="1"/>
              </p:cNvSpPr>
              <p:nvPr/>
            </p:nvSpPr>
            <p:spPr bwMode="auto">
              <a:xfrm>
                <a:off x="2112" y="1824"/>
                <a:ext cx="0" cy="96"/>
              </a:xfrm>
              <a:prstGeom prst="line">
                <a:avLst/>
              </a:prstGeom>
              <a:noFill/>
              <a:ln w="9525">
                <a:solidFill>
                  <a:srgbClr val="087B08"/>
                </a:solidFill>
                <a:round/>
                <a:headEnd/>
                <a:tailEnd/>
              </a:ln>
            </p:spPr>
            <p:txBody>
              <a:bodyPr wrap="none" anchor="ctr">
                <a:prstTxWarp prst="textNoShape">
                  <a:avLst/>
                </a:prstTxWarp>
              </a:bodyPr>
              <a:lstStyle/>
              <a:p>
                <a:endParaRPr lang="en-US"/>
              </a:p>
            </p:txBody>
          </p:sp>
          <p:sp>
            <p:nvSpPr>
              <p:cNvPr id="124" name="Line 78"/>
              <p:cNvSpPr>
                <a:spLocks noChangeShapeType="1"/>
              </p:cNvSpPr>
              <p:nvPr/>
            </p:nvSpPr>
            <p:spPr bwMode="auto">
              <a:xfrm>
                <a:off x="2160" y="1824"/>
                <a:ext cx="0" cy="96"/>
              </a:xfrm>
              <a:prstGeom prst="line">
                <a:avLst/>
              </a:prstGeom>
              <a:noFill/>
              <a:ln w="9525">
                <a:solidFill>
                  <a:srgbClr val="087B08"/>
                </a:solidFill>
                <a:round/>
                <a:headEnd/>
                <a:tailEnd/>
              </a:ln>
            </p:spPr>
            <p:txBody>
              <a:bodyPr wrap="none" anchor="ctr">
                <a:prstTxWarp prst="textNoShape">
                  <a:avLst/>
                </a:prstTxWarp>
              </a:bodyPr>
              <a:lstStyle/>
              <a:p>
                <a:endParaRPr lang="en-US"/>
              </a:p>
            </p:txBody>
          </p:sp>
          <p:sp>
            <p:nvSpPr>
              <p:cNvPr id="125" name="Rectangle 53"/>
              <p:cNvSpPr>
                <a:spLocks noChangeArrowheads="1"/>
              </p:cNvSpPr>
              <p:nvPr/>
            </p:nvSpPr>
            <p:spPr bwMode="auto">
              <a:xfrm>
                <a:off x="3888" y="1377"/>
                <a:ext cx="288" cy="336"/>
              </a:xfrm>
              <a:prstGeom prst="rect">
                <a:avLst/>
              </a:prstGeom>
              <a:solidFill>
                <a:srgbClr val="FF9900"/>
              </a:solidFill>
              <a:ln w="9525">
                <a:solidFill>
                  <a:schemeClr val="tx1"/>
                </a:solidFill>
                <a:miter lim="800000"/>
                <a:headEnd/>
                <a:tailEnd/>
              </a:ln>
            </p:spPr>
            <p:txBody>
              <a:bodyPr wrap="none" anchor="ctr">
                <a:prstTxWarp prst="textNoShape">
                  <a:avLst/>
                </a:prstTxWarp>
              </a:bodyPr>
              <a:lstStyle/>
              <a:p>
                <a:endParaRPr lang="en-US"/>
              </a:p>
            </p:txBody>
          </p:sp>
          <p:sp>
            <p:nvSpPr>
              <p:cNvPr id="126" name="Rectangle 54"/>
              <p:cNvSpPr>
                <a:spLocks noChangeArrowheads="1"/>
              </p:cNvSpPr>
              <p:nvPr/>
            </p:nvSpPr>
            <p:spPr bwMode="auto">
              <a:xfrm>
                <a:off x="3888" y="1905"/>
                <a:ext cx="288" cy="336"/>
              </a:xfrm>
              <a:prstGeom prst="rect">
                <a:avLst/>
              </a:prstGeom>
              <a:solidFill>
                <a:srgbClr val="FF9900"/>
              </a:solidFill>
              <a:ln w="9525">
                <a:solidFill>
                  <a:schemeClr val="tx1"/>
                </a:solidFill>
                <a:miter lim="800000"/>
                <a:headEnd/>
                <a:tailEnd/>
              </a:ln>
            </p:spPr>
            <p:txBody>
              <a:bodyPr wrap="none" anchor="ctr">
                <a:prstTxWarp prst="textNoShape">
                  <a:avLst/>
                </a:prstTxWarp>
              </a:bodyPr>
              <a:lstStyle/>
              <a:p>
                <a:endParaRPr lang="en-US"/>
              </a:p>
            </p:txBody>
          </p:sp>
          <p:sp>
            <p:nvSpPr>
              <p:cNvPr id="127" name="Rectangle 55"/>
              <p:cNvSpPr>
                <a:spLocks noChangeArrowheads="1"/>
              </p:cNvSpPr>
              <p:nvPr/>
            </p:nvSpPr>
            <p:spPr bwMode="auto">
              <a:xfrm>
                <a:off x="4512" y="1281"/>
                <a:ext cx="624" cy="288"/>
              </a:xfrm>
              <a:prstGeom prst="rect">
                <a:avLst/>
              </a:prstGeom>
              <a:solidFill>
                <a:srgbClr val="993300"/>
              </a:solidFill>
              <a:ln w="9525">
                <a:solidFill>
                  <a:schemeClr val="tx1"/>
                </a:solidFill>
                <a:miter lim="800000"/>
                <a:headEnd/>
                <a:tailEnd/>
              </a:ln>
            </p:spPr>
            <p:txBody>
              <a:bodyPr wrap="none" anchor="ctr">
                <a:prstTxWarp prst="textNoShape">
                  <a:avLst/>
                </a:prstTxWarp>
              </a:bodyPr>
              <a:lstStyle/>
              <a:p>
                <a:endParaRPr lang="en-US"/>
              </a:p>
            </p:txBody>
          </p:sp>
          <p:sp>
            <p:nvSpPr>
              <p:cNvPr id="128" name="Rectangle 56"/>
              <p:cNvSpPr>
                <a:spLocks noChangeArrowheads="1"/>
              </p:cNvSpPr>
              <p:nvPr/>
            </p:nvSpPr>
            <p:spPr bwMode="auto">
              <a:xfrm>
                <a:off x="4512" y="2049"/>
                <a:ext cx="624" cy="288"/>
              </a:xfrm>
              <a:prstGeom prst="rect">
                <a:avLst/>
              </a:prstGeom>
              <a:solidFill>
                <a:srgbClr val="993300"/>
              </a:solidFill>
              <a:ln w="9525">
                <a:solidFill>
                  <a:schemeClr val="tx1"/>
                </a:solidFill>
                <a:miter lim="800000"/>
                <a:headEnd/>
                <a:tailEnd/>
              </a:ln>
            </p:spPr>
            <p:txBody>
              <a:bodyPr wrap="none" anchor="ctr">
                <a:prstTxWarp prst="textNoShape">
                  <a:avLst/>
                </a:prstTxWarp>
              </a:bodyPr>
              <a:lstStyle/>
              <a:p>
                <a:endParaRPr lang="en-US"/>
              </a:p>
            </p:txBody>
          </p:sp>
          <p:sp>
            <p:nvSpPr>
              <p:cNvPr id="129" name="Text Box 57"/>
              <p:cNvSpPr txBox="1">
                <a:spLocks noChangeArrowheads="1"/>
              </p:cNvSpPr>
              <p:nvPr/>
            </p:nvSpPr>
            <p:spPr bwMode="auto">
              <a:xfrm>
                <a:off x="3700" y="1065"/>
                <a:ext cx="702" cy="364"/>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1400" b="1" dirty="0">
                    <a:solidFill>
                      <a:srgbClr val="FF8700"/>
                    </a:solidFill>
                  </a:rPr>
                  <a:t>FMS</a:t>
                </a:r>
              </a:p>
            </p:txBody>
          </p:sp>
        </p:grpSp>
        <p:grpSp>
          <p:nvGrpSpPr>
            <p:cNvPr id="82" name="Group 66"/>
            <p:cNvGrpSpPr>
              <a:grpSpLocks/>
            </p:cNvGrpSpPr>
            <p:nvPr/>
          </p:nvGrpSpPr>
          <p:grpSpPr bwMode="auto">
            <a:xfrm>
              <a:off x="3290888" y="3377406"/>
              <a:ext cx="990600" cy="685800"/>
              <a:chOff x="2208" y="1594"/>
              <a:chExt cx="624" cy="432"/>
            </a:xfrm>
          </p:grpSpPr>
          <p:sp>
            <p:nvSpPr>
              <p:cNvPr id="102" name="Rectangle 61"/>
              <p:cNvSpPr>
                <a:spLocks noChangeArrowheads="1"/>
              </p:cNvSpPr>
              <p:nvPr/>
            </p:nvSpPr>
            <p:spPr bwMode="auto">
              <a:xfrm>
                <a:off x="2208" y="1690"/>
                <a:ext cx="624" cy="240"/>
              </a:xfrm>
              <a:prstGeom prst="rect">
                <a:avLst/>
              </a:prstGeom>
              <a:solidFill>
                <a:srgbClr val="008000"/>
              </a:solidFill>
              <a:ln w="9525">
                <a:noFill/>
                <a:miter lim="800000"/>
                <a:headEnd/>
                <a:tailEnd/>
              </a:ln>
            </p:spPr>
            <p:txBody>
              <a:bodyPr wrap="none" anchor="ctr">
                <a:prstTxWarp prst="textNoShape">
                  <a:avLst/>
                </a:prstTxWarp>
              </a:bodyPr>
              <a:lstStyle/>
              <a:p>
                <a:endParaRPr lang="en-US"/>
              </a:p>
            </p:txBody>
          </p:sp>
          <p:sp>
            <p:nvSpPr>
              <p:cNvPr id="103" name="AutoShape 63"/>
              <p:cNvSpPr>
                <a:spLocks noChangeArrowheads="1"/>
              </p:cNvSpPr>
              <p:nvPr/>
            </p:nvSpPr>
            <p:spPr bwMode="auto">
              <a:xfrm rot="5400000">
                <a:off x="2376" y="1570"/>
                <a:ext cx="432" cy="480"/>
              </a:xfrm>
              <a:custGeom>
                <a:avLst/>
                <a:gdLst>
                  <a:gd name="T0" fmla="*/ 378 w 21600"/>
                  <a:gd name="T1" fmla="*/ 240 h 21600"/>
                  <a:gd name="T2" fmla="*/ 216 w 21600"/>
                  <a:gd name="T3" fmla="*/ 480 h 21600"/>
                  <a:gd name="T4" fmla="*/ 54 w 21600"/>
                  <a:gd name="T5" fmla="*/ 240 h 21600"/>
                  <a:gd name="T6" fmla="*/ 21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8000"/>
              </a:solidFill>
              <a:ln w="9525">
                <a:noFill/>
                <a:miter lim="800000"/>
                <a:headEnd/>
                <a:tailEnd/>
              </a:ln>
            </p:spPr>
            <p:txBody>
              <a:bodyPr wrap="none" anchor="ctr">
                <a:prstTxWarp prst="textNoShape">
                  <a:avLst/>
                </a:prstTxWarp>
              </a:bodyPr>
              <a:lstStyle/>
              <a:p>
                <a:endParaRPr lang="en-US"/>
              </a:p>
            </p:txBody>
          </p:sp>
        </p:grpSp>
        <p:sp>
          <p:nvSpPr>
            <p:cNvPr id="83" name="Line 68"/>
            <p:cNvSpPr>
              <a:spLocks noChangeShapeType="1"/>
            </p:cNvSpPr>
            <p:nvPr/>
          </p:nvSpPr>
          <p:spPr bwMode="auto">
            <a:xfrm flipH="1">
              <a:off x="4281488" y="2447131"/>
              <a:ext cx="609600" cy="914400"/>
            </a:xfrm>
            <a:prstGeom prst="line">
              <a:avLst/>
            </a:prstGeom>
            <a:noFill/>
            <a:ln w="31750">
              <a:solidFill>
                <a:srgbClr val="008000"/>
              </a:solidFill>
              <a:round/>
              <a:headEnd/>
              <a:tailEnd type="triangle" w="med" len="med"/>
            </a:ln>
          </p:spPr>
          <p:txBody>
            <a:bodyPr>
              <a:prstTxWarp prst="textNoShape">
                <a:avLst/>
              </a:prstTxWarp>
            </a:bodyPr>
            <a:lstStyle/>
            <a:p>
              <a:endParaRPr lang="en-US"/>
            </a:p>
          </p:txBody>
        </p:sp>
        <p:sp>
          <p:nvSpPr>
            <p:cNvPr id="84" name="Text Box 67"/>
            <p:cNvSpPr txBox="1">
              <a:spLocks noChangeArrowheads="1"/>
            </p:cNvSpPr>
            <p:nvPr/>
          </p:nvSpPr>
          <p:spPr bwMode="auto">
            <a:xfrm>
              <a:off x="4357689" y="1577869"/>
              <a:ext cx="3086099" cy="981345"/>
            </a:xfrm>
            <a:prstGeom prst="rect">
              <a:avLst/>
            </a:prstGeom>
            <a:solidFill>
              <a:schemeClr val="bg1"/>
            </a:solidFill>
            <a:ln w="31750">
              <a:solidFill>
                <a:srgbClr val="008000"/>
              </a:solidFill>
              <a:miter lim="800000"/>
              <a:headEnd/>
              <a:tailEnd/>
            </a:ln>
          </p:spPr>
          <p:txBody>
            <a:bodyPr wrap="square" rIns="0">
              <a:prstTxWarp prst="textNoShape">
                <a:avLst/>
              </a:prstTxWarp>
              <a:spAutoFit/>
            </a:bodyPr>
            <a:lstStyle/>
            <a:p>
              <a:r>
                <a:rPr lang="en-US" sz="1400" b="1" dirty="0">
                  <a:solidFill>
                    <a:srgbClr val="008000"/>
                  </a:solidFill>
                </a:rPr>
                <a:t>~ 6 GEM disks</a:t>
              </a:r>
            </a:p>
            <a:p>
              <a:r>
                <a:rPr lang="en-US" sz="1400" dirty="0">
                  <a:solidFill>
                    <a:srgbClr val="008000"/>
                  </a:solidFill>
                </a:rPr>
                <a:t>Tracking: 2.5 &lt; </a:t>
              </a:r>
              <a:r>
                <a:rPr lang="el-GR" sz="1400" dirty="0">
                  <a:solidFill>
                    <a:srgbClr val="008000"/>
                  </a:solidFill>
                  <a:ea typeface="Arial" charset="0"/>
                  <a:cs typeface="Arial" charset="0"/>
                </a:rPr>
                <a:t>η</a:t>
              </a:r>
              <a:r>
                <a:rPr lang="en-US" sz="1400" dirty="0">
                  <a:solidFill>
                    <a:srgbClr val="008000"/>
                  </a:solidFill>
                  <a:ea typeface="Arial" charset="0"/>
                  <a:cs typeface="Arial" charset="0"/>
                </a:rPr>
                <a:t> &lt; 4</a:t>
              </a:r>
              <a:endParaRPr lang="el-GR" sz="1400" dirty="0">
                <a:solidFill>
                  <a:srgbClr val="008000"/>
                </a:solidFill>
                <a:ea typeface="Arial" charset="0"/>
                <a:cs typeface="Arial" charset="0"/>
              </a:endParaRPr>
            </a:p>
          </p:txBody>
        </p:sp>
        <p:sp>
          <p:nvSpPr>
            <p:cNvPr id="85" name="AutoShape 69"/>
            <p:cNvSpPr>
              <a:spLocks noChangeArrowheads="1"/>
            </p:cNvSpPr>
            <p:nvPr/>
          </p:nvSpPr>
          <p:spPr bwMode="auto">
            <a:xfrm rot="5400000">
              <a:off x="4281488" y="3185319"/>
              <a:ext cx="1371600" cy="1066800"/>
            </a:xfrm>
            <a:custGeom>
              <a:avLst/>
              <a:gdLst>
                <a:gd name="T0" fmla="*/ 1200150 w 21600"/>
                <a:gd name="T1" fmla="*/ 533400 h 21600"/>
                <a:gd name="T2" fmla="*/ 685800 w 21600"/>
                <a:gd name="T3" fmla="*/ 1066800 h 21600"/>
                <a:gd name="T4" fmla="*/ 171450 w 21600"/>
                <a:gd name="T5" fmla="*/ 533400 h 21600"/>
                <a:gd name="T6" fmla="*/ 685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3366FF">
                <a:alpha val="50195"/>
              </a:srgbClr>
            </a:solidFill>
            <a:ln w="9525">
              <a:solidFill>
                <a:schemeClr val="tx1"/>
              </a:solidFill>
              <a:miter lim="800000"/>
              <a:headEnd/>
              <a:tailEnd/>
            </a:ln>
          </p:spPr>
          <p:txBody>
            <a:bodyPr wrap="none" anchor="ctr">
              <a:prstTxWarp prst="textNoShape">
                <a:avLst/>
              </a:prstTxWarp>
            </a:bodyPr>
            <a:lstStyle/>
            <a:p>
              <a:endParaRPr lang="en-US"/>
            </a:p>
          </p:txBody>
        </p:sp>
        <p:sp>
          <p:nvSpPr>
            <p:cNvPr id="86" name="Line 72"/>
            <p:cNvSpPr>
              <a:spLocks noChangeShapeType="1"/>
            </p:cNvSpPr>
            <p:nvPr/>
          </p:nvSpPr>
          <p:spPr bwMode="auto">
            <a:xfrm flipH="1" flipV="1">
              <a:off x="4891084" y="4137820"/>
              <a:ext cx="2" cy="562020"/>
            </a:xfrm>
            <a:prstGeom prst="line">
              <a:avLst/>
            </a:prstGeom>
            <a:noFill/>
            <a:ln w="31750">
              <a:solidFill>
                <a:srgbClr val="3366FF"/>
              </a:solidFill>
              <a:round/>
              <a:headEnd/>
              <a:tailEnd type="triangle" w="med" len="med"/>
            </a:ln>
          </p:spPr>
          <p:txBody>
            <a:bodyPr>
              <a:prstTxWarp prst="textNoShape">
                <a:avLst/>
              </a:prstTxWarp>
            </a:bodyPr>
            <a:lstStyle/>
            <a:p>
              <a:endParaRPr lang="en-US"/>
            </a:p>
          </p:txBody>
        </p:sp>
        <p:sp>
          <p:nvSpPr>
            <p:cNvPr id="88" name="Line 73"/>
            <p:cNvSpPr>
              <a:spLocks noChangeShapeType="1"/>
            </p:cNvSpPr>
            <p:nvPr/>
          </p:nvSpPr>
          <p:spPr bwMode="auto">
            <a:xfrm flipV="1">
              <a:off x="5897563" y="3040856"/>
              <a:ext cx="0" cy="533400"/>
            </a:xfrm>
            <a:prstGeom prst="line">
              <a:avLst/>
            </a:prstGeom>
            <a:noFill/>
            <a:ln w="31750">
              <a:solidFill>
                <a:schemeClr val="tx1"/>
              </a:solidFill>
              <a:round/>
              <a:headEnd/>
              <a:tailEnd/>
            </a:ln>
          </p:spPr>
          <p:txBody>
            <a:bodyPr>
              <a:prstTxWarp prst="textNoShape">
                <a:avLst/>
              </a:prstTxWarp>
            </a:bodyPr>
            <a:lstStyle/>
            <a:p>
              <a:endParaRPr lang="en-US"/>
            </a:p>
          </p:txBody>
        </p:sp>
        <p:sp>
          <p:nvSpPr>
            <p:cNvPr id="89" name="Line 74"/>
            <p:cNvSpPr>
              <a:spLocks noChangeShapeType="1"/>
            </p:cNvSpPr>
            <p:nvPr/>
          </p:nvSpPr>
          <p:spPr bwMode="auto">
            <a:xfrm flipV="1">
              <a:off x="5845176" y="3040856"/>
              <a:ext cx="0" cy="533400"/>
            </a:xfrm>
            <a:prstGeom prst="line">
              <a:avLst/>
            </a:prstGeom>
            <a:noFill/>
            <a:ln w="31750">
              <a:solidFill>
                <a:schemeClr val="tx1"/>
              </a:solidFill>
              <a:round/>
              <a:headEnd/>
              <a:tailEnd/>
            </a:ln>
          </p:spPr>
          <p:txBody>
            <a:bodyPr>
              <a:prstTxWarp prst="textNoShape">
                <a:avLst/>
              </a:prstTxWarp>
            </a:bodyPr>
            <a:lstStyle/>
            <a:p>
              <a:endParaRPr lang="en-US"/>
            </a:p>
          </p:txBody>
        </p:sp>
        <p:sp>
          <p:nvSpPr>
            <p:cNvPr id="90" name="Line 75"/>
            <p:cNvSpPr>
              <a:spLocks noChangeShapeType="1"/>
            </p:cNvSpPr>
            <p:nvPr/>
          </p:nvSpPr>
          <p:spPr bwMode="auto">
            <a:xfrm flipV="1">
              <a:off x="5897563" y="3871119"/>
              <a:ext cx="0" cy="533400"/>
            </a:xfrm>
            <a:prstGeom prst="line">
              <a:avLst/>
            </a:prstGeom>
            <a:noFill/>
            <a:ln w="31750">
              <a:solidFill>
                <a:schemeClr val="tx1"/>
              </a:solidFill>
              <a:round/>
              <a:headEnd/>
              <a:tailEnd/>
            </a:ln>
          </p:spPr>
          <p:txBody>
            <a:bodyPr>
              <a:prstTxWarp prst="textNoShape">
                <a:avLst/>
              </a:prstTxWarp>
            </a:bodyPr>
            <a:lstStyle/>
            <a:p>
              <a:endParaRPr lang="en-US"/>
            </a:p>
          </p:txBody>
        </p:sp>
        <p:sp>
          <p:nvSpPr>
            <p:cNvPr id="91" name="Line 76"/>
            <p:cNvSpPr>
              <a:spLocks noChangeShapeType="1"/>
            </p:cNvSpPr>
            <p:nvPr/>
          </p:nvSpPr>
          <p:spPr bwMode="auto">
            <a:xfrm flipV="1">
              <a:off x="5845176" y="3871119"/>
              <a:ext cx="0" cy="533400"/>
            </a:xfrm>
            <a:prstGeom prst="line">
              <a:avLst/>
            </a:prstGeom>
            <a:noFill/>
            <a:ln w="31750">
              <a:solidFill>
                <a:schemeClr val="tx1"/>
              </a:solidFill>
              <a:round/>
              <a:headEnd/>
              <a:tailEnd/>
            </a:ln>
          </p:spPr>
          <p:txBody>
            <a:bodyPr>
              <a:prstTxWarp prst="textNoShape">
                <a:avLst/>
              </a:prstTxWarp>
            </a:bodyPr>
            <a:lstStyle/>
            <a:p>
              <a:endParaRPr lang="en-US"/>
            </a:p>
          </p:txBody>
        </p:sp>
        <p:sp>
          <p:nvSpPr>
            <p:cNvPr id="92" name="Text Box 77"/>
            <p:cNvSpPr txBox="1">
              <a:spLocks noChangeArrowheads="1"/>
            </p:cNvSpPr>
            <p:nvPr/>
          </p:nvSpPr>
          <p:spPr bwMode="auto">
            <a:xfrm>
              <a:off x="6108449" y="4934386"/>
              <a:ext cx="3070513" cy="981345"/>
            </a:xfrm>
            <a:prstGeom prst="rect">
              <a:avLst/>
            </a:prstGeom>
            <a:solidFill>
              <a:schemeClr val="bg1"/>
            </a:solidFill>
            <a:ln w="31750">
              <a:solidFill>
                <a:schemeClr val="tx1"/>
              </a:solidFill>
              <a:miter lim="800000"/>
              <a:headEnd/>
              <a:tailEnd/>
            </a:ln>
          </p:spPr>
          <p:txBody>
            <a:bodyPr wrap="square" rIns="0">
              <a:prstTxWarp prst="textNoShape">
                <a:avLst/>
              </a:prstTxWarp>
              <a:spAutoFit/>
            </a:bodyPr>
            <a:lstStyle/>
            <a:p>
              <a:r>
                <a:rPr lang="en-US" sz="1400" dirty="0" err="1" smtClean="0"/>
                <a:t>Preshower</a:t>
              </a:r>
              <a:r>
                <a:rPr lang="en-US" sz="1400" dirty="0"/>
                <a:t> </a:t>
              </a:r>
              <a:r>
                <a:rPr lang="en-US" sz="1400" dirty="0" smtClean="0"/>
                <a:t>1/2</a:t>
              </a:r>
              <a:r>
                <a:rPr lang="en-US" sz="1400" dirty="0"/>
                <a:t>” </a:t>
              </a:r>
              <a:r>
                <a:rPr lang="en-US" sz="1400" dirty="0" err="1"/>
                <a:t>Pb</a:t>
              </a:r>
              <a:r>
                <a:rPr lang="en-US" sz="1400" dirty="0"/>
                <a:t> </a:t>
              </a:r>
              <a:r>
                <a:rPr lang="en-US" sz="1400" dirty="0" smtClean="0"/>
                <a:t>radiator Shower </a:t>
              </a:r>
              <a:r>
                <a:rPr lang="en-US" sz="1400" dirty="0"/>
                <a:t>“max”</a:t>
              </a:r>
            </a:p>
          </p:txBody>
        </p:sp>
        <p:sp>
          <p:nvSpPr>
            <p:cNvPr id="93" name="Line 78"/>
            <p:cNvSpPr>
              <a:spLocks noChangeShapeType="1"/>
            </p:cNvSpPr>
            <p:nvPr/>
          </p:nvSpPr>
          <p:spPr bwMode="auto">
            <a:xfrm flipH="1" flipV="1">
              <a:off x="5881686" y="4428330"/>
              <a:ext cx="675193" cy="515533"/>
            </a:xfrm>
            <a:prstGeom prst="line">
              <a:avLst/>
            </a:prstGeom>
            <a:noFill/>
            <a:ln w="31750">
              <a:solidFill>
                <a:schemeClr val="tx1"/>
              </a:solidFill>
              <a:round/>
              <a:headEnd/>
              <a:tailEnd type="triangle" w="med" len="med"/>
            </a:ln>
          </p:spPr>
          <p:txBody>
            <a:bodyPr>
              <a:prstTxWarp prst="textNoShape">
                <a:avLst/>
              </a:prstTxWarp>
            </a:bodyPr>
            <a:lstStyle/>
            <a:p>
              <a:endParaRPr lang="en-US"/>
            </a:p>
          </p:txBody>
        </p:sp>
        <p:grpSp>
          <p:nvGrpSpPr>
            <p:cNvPr id="94" name="Group 110"/>
            <p:cNvGrpSpPr>
              <a:grpSpLocks/>
            </p:cNvGrpSpPr>
            <p:nvPr/>
          </p:nvGrpSpPr>
          <p:grpSpPr bwMode="auto">
            <a:xfrm>
              <a:off x="881063" y="1318385"/>
              <a:ext cx="3300413" cy="596937"/>
              <a:chOff x="1362628" y="5157885"/>
              <a:chExt cx="3300202" cy="597455"/>
            </a:xfrm>
          </p:grpSpPr>
          <p:sp>
            <p:nvSpPr>
              <p:cNvPr id="98" name="Right Arrow 104"/>
              <p:cNvSpPr>
                <a:spLocks noChangeArrowheads="1"/>
              </p:cNvSpPr>
              <p:nvPr/>
            </p:nvSpPr>
            <p:spPr bwMode="auto">
              <a:xfrm>
                <a:off x="1362628" y="5576046"/>
                <a:ext cx="1519233" cy="179294"/>
              </a:xfrm>
              <a:prstGeom prst="rightArrow">
                <a:avLst>
                  <a:gd name="adj1" fmla="val 50000"/>
                  <a:gd name="adj2" fmla="val 50017"/>
                </a:avLst>
              </a:prstGeom>
              <a:solidFill>
                <a:srgbClr val="800000"/>
              </a:solidFill>
              <a:ln w="9525">
                <a:solidFill>
                  <a:schemeClr val="tx1"/>
                </a:solidFill>
                <a:round/>
                <a:headEnd/>
                <a:tailEnd/>
              </a:ln>
            </p:spPr>
            <p:txBody>
              <a:bodyPr wrap="none" anchor="ctr">
                <a:prstTxWarp prst="textNoShape">
                  <a:avLst/>
                </a:prstTxWarp>
              </a:bodyPr>
              <a:lstStyle/>
              <a:p>
                <a:pPr algn="ctr"/>
                <a:endParaRPr lang="en-US" sz="1600"/>
              </a:p>
            </p:txBody>
          </p:sp>
          <p:sp>
            <p:nvSpPr>
              <p:cNvPr id="99" name="TextBox 105"/>
              <p:cNvSpPr txBox="1">
                <a:spLocks noChangeArrowheads="1"/>
              </p:cNvSpPr>
              <p:nvPr/>
            </p:nvSpPr>
            <p:spPr bwMode="auto">
              <a:xfrm>
                <a:off x="1647613" y="5157885"/>
                <a:ext cx="1119226" cy="577765"/>
              </a:xfrm>
              <a:prstGeom prst="rect">
                <a:avLst/>
              </a:prstGeom>
              <a:noFill/>
              <a:ln w="9525">
                <a:noFill/>
                <a:miter lim="800000"/>
                <a:headEnd/>
                <a:tailEnd/>
              </a:ln>
            </p:spPr>
            <p:txBody>
              <a:bodyPr wrap="none">
                <a:prstTxWarp prst="textNoShape">
                  <a:avLst/>
                </a:prstTxWarp>
                <a:spAutoFit/>
              </a:bodyPr>
              <a:lstStyle/>
              <a:p>
                <a:pPr defTabSz="457200"/>
                <a:r>
                  <a:rPr lang="en-US" sz="1400" dirty="0">
                    <a:solidFill>
                      <a:srgbClr val="800000"/>
                    </a:solidFill>
                  </a:rPr>
                  <a:t>proton</a:t>
                </a:r>
              </a:p>
            </p:txBody>
          </p:sp>
          <p:sp>
            <p:nvSpPr>
              <p:cNvPr id="100" name="Right Arrow 106"/>
              <p:cNvSpPr>
                <a:spLocks noChangeArrowheads="1"/>
              </p:cNvSpPr>
              <p:nvPr/>
            </p:nvSpPr>
            <p:spPr bwMode="auto">
              <a:xfrm flipH="1" flipV="1">
                <a:off x="3143597" y="5564095"/>
                <a:ext cx="1519233" cy="179294"/>
              </a:xfrm>
              <a:prstGeom prst="rightArrow">
                <a:avLst>
                  <a:gd name="adj1" fmla="val 50000"/>
                  <a:gd name="adj2" fmla="val 50017"/>
                </a:avLst>
              </a:prstGeom>
              <a:solidFill>
                <a:srgbClr val="191966"/>
              </a:solidFill>
              <a:ln w="9525">
                <a:solidFill>
                  <a:schemeClr val="tx1"/>
                </a:solidFill>
                <a:round/>
                <a:headEnd/>
                <a:tailEnd/>
              </a:ln>
            </p:spPr>
            <p:txBody>
              <a:bodyPr rot="10800000" wrap="none" anchor="ctr">
                <a:prstTxWarp prst="textNoShape">
                  <a:avLst/>
                </a:prstTxWarp>
              </a:bodyPr>
              <a:lstStyle/>
              <a:p>
                <a:pPr algn="ctr"/>
                <a:endParaRPr lang="en-US" sz="1600">
                  <a:solidFill>
                    <a:srgbClr val="191966"/>
                  </a:solidFill>
                </a:endParaRPr>
              </a:p>
            </p:txBody>
          </p:sp>
          <p:sp>
            <p:nvSpPr>
              <p:cNvPr id="101" name="TextBox 107"/>
              <p:cNvSpPr txBox="1">
                <a:spLocks noChangeArrowheads="1"/>
              </p:cNvSpPr>
              <p:nvPr/>
            </p:nvSpPr>
            <p:spPr bwMode="auto">
              <a:xfrm>
                <a:off x="3189725" y="5161065"/>
                <a:ext cx="1298324" cy="577763"/>
              </a:xfrm>
              <a:prstGeom prst="rect">
                <a:avLst/>
              </a:prstGeom>
              <a:noFill/>
              <a:ln w="9525">
                <a:noFill/>
                <a:miter lim="800000"/>
                <a:headEnd/>
                <a:tailEnd/>
              </a:ln>
            </p:spPr>
            <p:txBody>
              <a:bodyPr wrap="none">
                <a:prstTxWarp prst="textNoShape">
                  <a:avLst/>
                </a:prstTxWarp>
                <a:spAutoFit/>
              </a:bodyPr>
              <a:lstStyle/>
              <a:p>
                <a:pPr defTabSz="457200"/>
                <a:r>
                  <a:rPr lang="en-US" sz="1400" dirty="0">
                    <a:solidFill>
                      <a:srgbClr val="191966"/>
                    </a:solidFill>
                  </a:rPr>
                  <a:t>nucleus</a:t>
                </a:r>
              </a:p>
            </p:txBody>
          </p:sp>
        </p:grpSp>
        <p:sp>
          <p:nvSpPr>
            <p:cNvPr id="95" name="Text Box 87"/>
            <p:cNvSpPr txBox="1">
              <a:spLocks noChangeArrowheads="1"/>
            </p:cNvSpPr>
            <p:nvPr/>
          </p:nvSpPr>
          <p:spPr bwMode="auto">
            <a:xfrm>
              <a:off x="7443786" y="2321732"/>
              <a:ext cx="1095105" cy="634988"/>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1600" b="1" dirty="0" err="1" smtClean="0">
                  <a:solidFill>
                    <a:srgbClr val="993300"/>
                  </a:solidFill>
                </a:rPr>
                <a:t>HCal</a:t>
              </a:r>
              <a:endParaRPr lang="en-US" sz="1600" b="1" dirty="0">
                <a:solidFill>
                  <a:srgbClr val="993300"/>
                </a:solidFill>
              </a:endParaRPr>
            </a:p>
          </p:txBody>
        </p:sp>
        <p:sp>
          <p:nvSpPr>
            <p:cNvPr id="96" name="Parallelogram 95"/>
            <p:cNvSpPr/>
            <p:nvPr/>
          </p:nvSpPr>
          <p:spPr>
            <a:xfrm>
              <a:off x="5957888" y="3528219"/>
              <a:ext cx="457200" cy="381000"/>
            </a:xfrm>
            <a:prstGeom prst="parallelogram">
              <a:avLst>
                <a:gd name="adj"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TextBox 96"/>
            <p:cNvSpPr txBox="1"/>
            <p:nvPr/>
          </p:nvSpPr>
          <p:spPr>
            <a:xfrm>
              <a:off x="6365621" y="3465012"/>
              <a:ext cx="1713424" cy="577263"/>
            </a:xfrm>
            <a:prstGeom prst="rect">
              <a:avLst/>
            </a:prstGeom>
            <a:noFill/>
          </p:spPr>
          <p:txBody>
            <a:bodyPr wrap="square" rtlCol="0">
              <a:spAutoFit/>
            </a:bodyPr>
            <a:lstStyle/>
            <a:p>
              <a:r>
                <a:rPr lang="en-US" sz="1400" b="1" dirty="0" smtClean="0">
                  <a:solidFill>
                    <a:schemeClr val="accent2">
                      <a:lumMod val="75000"/>
                    </a:schemeClr>
                  </a:solidFill>
                </a:rPr>
                <a:t>SPACAL</a:t>
              </a:r>
              <a:endParaRPr lang="en-US" sz="1400" b="1" dirty="0">
                <a:solidFill>
                  <a:schemeClr val="accent2">
                    <a:lumMod val="75000"/>
                  </a:schemeClr>
                </a:solidFill>
              </a:endParaRPr>
            </a:p>
          </p:txBody>
        </p:sp>
        <p:sp>
          <p:nvSpPr>
            <p:cNvPr id="87" name="Text Box 70"/>
            <p:cNvSpPr txBox="1">
              <a:spLocks noChangeArrowheads="1"/>
            </p:cNvSpPr>
            <p:nvPr/>
          </p:nvSpPr>
          <p:spPr bwMode="auto">
            <a:xfrm>
              <a:off x="4310497" y="4699840"/>
              <a:ext cx="1590242" cy="1212250"/>
            </a:xfrm>
            <a:prstGeom prst="rect">
              <a:avLst/>
            </a:prstGeom>
            <a:solidFill>
              <a:schemeClr val="bg1"/>
            </a:solidFill>
            <a:ln w="31750">
              <a:solidFill>
                <a:srgbClr val="3366FF"/>
              </a:solidFill>
              <a:miter lim="800000"/>
              <a:headEnd/>
              <a:tailEnd/>
            </a:ln>
          </p:spPr>
          <p:txBody>
            <a:bodyPr wrap="square" rIns="0">
              <a:prstTxWarp prst="textNoShape">
                <a:avLst/>
              </a:prstTxWarp>
              <a:spAutoFit/>
            </a:bodyPr>
            <a:lstStyle/>
            <a:p>
              <a:r>
                <a:rPr lang="en-US" sz="1200" b="1" dirty="0" smtClean="0">
                  <a:solidFill>
                    <a:srgbClr val="0033CC"/>
                  </a:solidFill>
                  <a:latin typeface="+mn-lt"/>
                </a:rPr>
                <a:t>Threshold </a:t>
              </a:r>
              <a:r>
                <a:rPr lang="en-US" sz="1200" b="1" dirty="0" smtClean="0">
                  <a:solidFill>
                    <a:srgbClr val="0033CC"/>
                  </a:solidFill>
                  <a:latin typeface="+mn-lt"/>
                </a:rPr>
                <a:t>Cerenkov   </a:t>
              </a:r>
              <a:r>
                <a:rPr lang="en-US" sz="1200" b="1" dirty="0" smtClean="0">
                  <a:solidFill>
                    <a:srgbClr val="0033CC"/>
                  </a:solidFill>
                  <a:latin typeface="Symbol" pitchFamily="18" charset="2"/>
                  <a:cs typeface="Symbol" charset="2"/>
                </a:rPr>
                <a:t>p</a:t>
              </a:r>
              <a:r>
                <a:rPr lang="en-US" sz="1200" b="1" baseline="30000" dirty="0" smtClean="0">
                  <a:solidFill>
                    <a:srgbClr val="0033CC"/>
                  </a:solidFill>
                  <a:latin typeface="+mn-lt"/>
                </a:rPr>
                <a:t>+/-</a:t>
              </a:r>
              <a:r>
                <a:rPr lang="en-US" sz="1200" b="1" dirty="0" smtClean="0">
                  <a:solidFill>
                    <a:srgbClr val="0033CC"/>
                  </a:solidFill>
                  <a:latin typeface="+mn-lt"/>
                </a:rPr>
                <a:t> ID</a:t>
              </a:r>
              <a:endParaRPr lang="en-US" sz="1200" b="1" dirty="0">
                <a:solidFill>
                  <a:srgbClr val="0033CC"/>
                </a:solidFill>
                <a:latin typeface="+mn-lt"/>
              </a:endParaRPr>
            </a:p>
          </p:txBody>
        </p:sp>
      </p:grpSp>
    </p:spTree>
    <p:extLst>
      <p:ext uri="{BB962C8B-B14F-4D97-AF65-F5344CB8AC3E}">
        <p14:creationId xmlns:p14="http://schemas.microsoft.com/office/powerpoint/2010/main" val="271464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0"/>
                                        </p:tgtEl>
                                        <p:attrNameLst>
                                          <p:attrName>style.visibility</p:attrName>
                                        </p:attrNameLst>
                                      </p:cBhvr>
                                      <p:to>
                                        <p:strVal val="visible"/>
                                      </p:to>
                                    </p:set>
                                    <p:anim calcmode="lin" valueType="num">
                                      <p:cBhvr>
                                        <p:cTn id="13" dur="1500" fill="hold"/>
                                        <p:tgtEl>
                                          <p:spTgt spid="80"/>
                                        </p:tgtEl>
                                        <p:attrNameLst>
                                          <p:attrName>ppt_w</p:attrName>
                                        </p:attrNameLst>
                                      </p:cBhvr>
                                      <p:tavLst>
                                        <p:tav tm="0">
                                          <p:val>
                                            <p:fltVal val="0"/>
                                          </p:val>
                                        </p:tav>
                                        <p:tav tm="100000">
                                          <p:val>
                                            <p:strVal val="#ppt_w"/>
                                          </p:val>
                                        </p:tav>
                                      </p:tavLst>
                                    </p:anim>
                                    <p:anim calcmode="lin" valueType="num">
                                      <p:cBhvr>
                                        <p:cTn id="14" dur="1500" fill="hold"/>
                                        <p:tgtEl>
                                          <p:spTgt spid="80"/>
                                        </p:tgtEl>
                                        <p:attrNameLst>
                                          <p:attrName>ppt_h</p:attrName>
                                        </p:attrNameLst>
                                      </p:cBhvr>
                                      <p:tavLst>
                                        <p:tav tm="0">
                                          <p:val>
                                            <p:fltVal val="0"/>
                                          </p:val>
                                        </p:tav>
                                        <p:tav tm="100000">
                                          <p:val>
                                            <p:strVal val="#ppt_h"/>
                                          </p:val>
                                        </p:tav>
                                      </p:tavLst>
                                    </p:anim>
                                    <p:animEffect transition="in" filter="fade">
                                      <p:cBhvr>
                                        <p:cTn id="15" dur="1500"/>
                                        <p:tgtEl>
                                          <p:spTgt spid="8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0-#ppt_w/2"/>
                                          </p:val>
                                        </p:tav>
                                        <p:tav tm="100000">
                                          <p:val>
                                            <p:strVal val="#ppt_x"/>
                                          </p:val>
                                        </p:tav>
                                      </p:tavLst>
                                    </p:anim>
                                    <p:anim calcmode="lin" valueType="num">
                                      <p:cBhvr additive="base">
                                        <p:cTn id="21"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50800"/>
            <a:ext cx="91440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ea typeface="ＭＳ Ｐゴシック" pitchFamily="34" charset="-128"/>
              </a:defRPr>
            </a:lvl1pPr>
            <a:lvl2pPr marL="742950" indent="-285750">
              <a:defRPr sz="2800">
                <a:solidFill>
                  <a:schemeClr val="tx1"/>
                </a:solidFill>
                <a:latin typeface="Arial" pitchFamily="34" charset="0"/>
                <a:ea typeface="ＭＳ Ｐゴシック" pitchFamily="34" charset="-128"/>
              </a:defRPr>
            </a:lvl2pPr>
            <a:lvl3pPr marL="1143000" indent="-228600">
              <a:defRPr sz="2800">
                <a:solidFill>
                  <a:schemeClr val="tx1"/>
                </a:solidFill>
                <a:latin typeface="Arial" pitchFamily="34" charset="0"/>
                <a:ea typeface="ＭＳ Ｐゴシック" pitchFamily="34" charset="-128"/>
              </a:defRPr>
            </a:lvl3pPr>
            <a:lvl4pPr marL="1600200" indent="-228600">
              <a:defRPr sz="2800">
                <a:solidFill>
                  <a:schemeClr val="tx1"/>
                </a:solidFill>
                <a:latin typeface="Arial" pitchFamily="34" charset="0"/>
                <a:ea typeface="ＭＳ Ｐゴシック" pitchFamily="34" charset="-128"/>
              </a:defRPr>
            </a:lvl4pPr>
            <a:lvl5pPr marL="2057400" indent="-22860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algn="ctr">
              <a:lnSpc>
                <a:spcPct val="80000"/>
              </a:lnSpc>
            </a:pPr>
            <a:r>
              <a:rPr lang="en-US" sz="2400" b="1" dirty="0" smtClean="0">
                <a:solidFill>
                  <a:srgbClr val="042B7F"/>
                </a:solidFill>
                <a:sym typeface="Symbol" pitchFamily="18" charset="2"/>
              </a:rPr>
              <a:t>Drafting a White Paper for Tribble-II Subpanel</a:t>
            </a:r>
            <a:endParaRPr lang="en-US" sz="2400" b="1" dirty="0">
              <a:solidFill>
                <a:srgbClr val="042B7F"/>
              </a:solidFill>
              <a:sym typeface="Symbol" pitchFamily="18" charset="2"/>
            </a:endParaRPr>
          </a:p>
        </p:txBody>
      </p:sp>
      <p:sp>
        <p:nvSpPr>
          <p:cNvPr id="5" name="TextBox 4"/>
          <p:cNvSpPr txBox="1"/>
          <p:nvPr/>
        </p:nvSpPr>
        <p:spPr>
          <a:xfrm>
            <a:off x="464234" y="1181686"/>
            <a:ext cx="8145194" cy="338554"/>
          </a:xfrm>
          <a:prstGeom prst="rect">
            <a:avLst/>
          </a:prstGeom>
          <a:noFill/>
        </p:spPr>
        <p:txBody>
          <a:bodyPr wrap="square" rtlCol="0">
            <a:spAutoFit/>
          </a:bodyPr>
          <a:lstStyle/>
          <a:p>
            <a:endParaRPr lang="en-US" sz="1600" dirty="0"/>
          </a:p>
        </p:txBody>
      </p:sp>
      <p:pic>
        <p:nvPicPr>
          <p:cNvPr id="512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295" b="3789"/>
          <a:stretch/>
        </p:blipFill>
        <p:spPr bwMode="auto">
          <a:xfrm>
            <a:off x="746758" y="933162"/>
            <a:ext cx="7877910" cy="5275296"/>
          </a:xfrm>
          <a:prstGeom prst="rect">
            <a:avLst/>
          </a:prstGeom>
          <a:solidFill>
            <a:schemeClr val="bg1"/>
          </a:solidFill>
          <a:ln>
            <a:noFill/>
          </a:ln>
          <a:effectLst/>
        </p:spPr>
      </p:pic>
      <p:sp>
        <p:nvSpPr>
          <p:cNvPr id="6" name="TextBox 5"/>
          <p:cNvSpPr txBox="1"/>
          <p:nvPr/>
        </p:nvSpPr>
        <p:spPr>
          <a:xfrm>
            <a:off x="618974" y="533667"/>
            <a:ext cx="6766560" cy="400110"/>
          </a:xfrm>
          <a:prstGeom prst="rect">
            <a:avLst/>
          </a:prstGeom>
          <a:noFill/>
        </p:spPr>
        <p:txBody>
          <a:bodyPr wrap="square" rtlCol="0">
            <a:spAutoFit/>
          </a:bodyPr>
          <a:lstStyle/>
          <a:p>
            <a:r>
              <a:rPr lang="en-US" sz="2000" b="1" dirty="0">
                <a:latin typeface="Times New Roman" pitchFamily="18" charset="0"/>
                <a:cs typeface="Times New Roman" pitchFamily="18" charset="0"/>
              </a:rPr>
              <a:t>The Case for Continuing RHIC </a:t>
            </a:r>
            <a:r>
              <a:rPr lang="en-US" sz="2000" b="1" dirty="0" smtClean="0">
                <a:latin typeface="Times New Roman" pitchFamily="18" charset="0"/>
                <a:cs typeface="Times New Roman" pitchFamily="18" charset="0"/>
              </a:rPr>
              <a:t>Operations</a:t>
            </a:r>
            <a:endParaRPr lang="en-US" sz="2000" dirty="0">
              <a:latin typeface="Times New Roman" pitchFamily="18" charset="0"/>
              <a:cs typeface="Times New Roman" pitchFamily="18" charset="0"/>
            </a:endParaRPr>
          </a:p>
        </p:txBody>
      </p:sp>
      <p:sp>
        <p:nvSpPr>
          <p:cNvPr id="4" name="TextBox 3"/>
          <p:cNvSpPr txBox="1"/>
          <p:nvPr/>
        </p:nvSpPr>
        <p:spPr>
          <a:xfrm>
            <a:off x="0" y="6165965"/>
            <a:ext cx="9144000" cy="707886"/>
          </a:xfrm>
          <a:prstGeom prst="rect">
            <a:avLst/>
          </a:prstGeom>
          <a:solidFill>
            <a:srgbClr val="FF99FF"/>
          </a:solidFill>
        </p:spPr>
        <p:txBody>
          <a:bodyPr wrap="square" rtlCol="0">
            <a:spAutoFit/>
          </a:bodyPr>
          <a:lstStyle/>
          <a:p>
            <a:pPr algn="ctr"/>
            <a:r>
              <a:rPr lang="en-US" sz="2000" b="1" i="1" dirty="0" smtClean="0"/>
              <a:t>Reader comments coming in from RHIC user and support community – paper will be available before Sept. 7-9 Tribble Panel meetings</a:t>
            </a:r>
            <a:endParaRPr lang="en-US" sz="2000" b="1" i="1" dirty="0"/>
          </a:p>
        </p:txBody>
      </p:sp>
    </p:spTree>
    <p:extLst>
      <p:ext uri="{BB962C8B-B14F-4D97-AF65-F5344CB8AC3E}">
        <p14:creationId xmlns:p14="http://schemas.microsoft.com/office/powerpoint/2010/main" val="3159090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90525" y="15875"/>
            <a:ext cx="8382000" cy="581025"/>
          </a:xfrm>
          <a:prstGeom prst="rect">
            <a:avLst/>
          </a:prstGeom>
          <a:noFill/>
          <a:ln w="9525">
            <a:noFill/>
            <a:miter lim="800000"/>
            <a:headEnd/>
            <a:tailEnd/>
          </a:ln>
        </p:spPr>
        <p:txBody>
          <a:bodyPr anchor="ctr"/>
          <a:lstStyle/>
          <a:p>
            <a:pPr algn="ctr">
              <a:lnSpc>
                <a:spcPct val="80000"/>
              </a:lnSpc>
              <a:defRPr/>
            </a:pPr>
            <a:r>
              <a:rPr lang="en-US" b="1" i="1" dirty="0" smtClean="0">
                <a:solidFill>
                  <a:srgbClr val="042B7F"/>
                </a:solidFill>
                <a:effectLst>
                  <a:outerShdw blurRad="38100" dist="38100" dir="2700000" algn="tl">
                    <a:srgbClr val="C0C0C0"/>
                  </a:outerShdw>
                </a:effectLst>
                <a:latin typeface="Comic Sans MS" pitchFamily="66" charset="0"/>
                <a:cs typeface="+mn-cs"/>
              </a:rPr>
              <a:t>Other White Papers</a:t>
            </a:r>
            <a:endParaRPr lang="en-US" b="1" i="1" dirty="0">
              <a:solidFill>
                <a:srgbClr val="042B7F"/>
              </a:solidFill>
              <a:effectLst>
                <a:outerShdw blurRad="38100" dist="38100" dir="2700000" algn="tl">
                  <a:srgbClr val="C0C0C0"/>
                </a:outerShdw>
              </a:effectLst>
              <a:latin typeface="Comic Sans MS" pitchFamily="66" charset="0"/>
              <a:ea typeface="ＭＳ Ｐゴシック" pitchFamily="36" charset="-128"/>
              <a:cs typeface="+mn-cs"/>
            </a:endParaRPr>
          </a:p>
        </p:txBody>
      </p:sp>
      <p:sp>
        <p:nvSpPr>
          <p:cNvPr id="3" name="TextBox 2"/>
          <p:cNvSpPr txBox="1"/>
          <p:nvPr/>
        </p:nvSpPr>
        <p:spPr>
          <a:xfrm>
            <a:off x="762000" y="612140"/>
            <a:ext cx="7635240" cy="1200329"/>
          </a:xfrm>
          <a:prstGeom prst="rect">
            <a:avLst/>
          </a:prstGeom>
          <a:noFill/>
        </p:spPr>
        <p:txBody>
          <a:bodyPr wrap="square" rtlCol="0">
            <a:spAutoFit/>
          </a:bodyPr>
          <a:lstStyle/>
          <a:p>
            <a:r>
              <a:rPr lang="en-US" sz="1800" b="1" i="1" dirty="0" smtClean="0"/>
              <a:t>Longer </a:t>
            </a:r>
            <a:r>
              <a:rPr lang="en-US" sz="1800" b="1" i="1" dirty="0" smtClean="0">
                <a:solidFill>
                  <a:srgbClr val="FF0000"/>
                </a:solidFill>
              </a:rPr>
              <a:t>community-driven RHI white paper </a:t>
            </a:r>
            <a:r>
              <a:rPr lang="en-US" sz="1800" b="1" i="1" dirty="0" smtClean="0"/>
              <a:t>should be available for DNP Town Meetings in late October.  Writing committee chaired by Steffen Bass includes two reps. </a:t>
            </a:r>
            <a:r>
              <a:rPr lang="en-US" sz="1800" b="1" i="1" dirty="0"/>
              <a:t>f</a:t>
            </a:r>
            <a:r>
              <a:rPr lang="en-US" sz="1800" b="1" i="1" dirty="0" smtClean="0"/>
              <a:t>rom each RHIC and LHC </a:t>
            </a:r>
            <a:r>
              <a:rPr lang="en-US" sz="1800" b="1" i="1" dirty="0" err="1" smtClean="0"/>
              <a:t>exp’t</a:t>
            </a:r>
            <a:r>
              <a:rPr lang="en-US" sz="1800" b="1" i="1" dirty="0" smtClean="0"/>
              <a:t> + several theorists.</a:t>
            </a:r>
            <a:endParaRPr lang="en-US" sz="1800" b="1" i="1" dirty="0"/>
          </a:p>
        </p:txBody>
      </p:sp>
      <p:sp>
        <p:nvSpPr>
          <p:cNvPr id="4" name="TextBox 3"/>
          <p:cNvSpPr txBox="1"/>
          <p:nvPr/>
        </p:nvSpPr>
        <p:spPr>
          <a:xfrm>
            <a:off x="762000" y="1950720"/>
            <a:ext cx="7635240" cy="1477328"/>
          </a:xfrm>
          <a:prstGeom prst="rect">
            <a:avLst/>
          </a:prstGeom>
          <a:noFill/>
        </p:spPr>
        <p:txBody>
          <a:bodyPr wrap="square" rtlCol="0">
            <a:spAutoFit/>
          </a:bodyPr>
          <a:lstStyle/>
          <a:p>
            <a:r>
              <a:rPr lang="en-US" sz="1800" b="1" i="1" dirty="0" smtClean="0">
                <a:solidFill>
                  <a:srgbClr val="FF0000"/>
                </a:solidFill>
              </a:rPr>
              <a:t>EIC Science White Paper </a:t>
            </a:r>
            <a:r>
              <a:rPr lang="en-US" sz="1800" b="1" i="1" dirty="0" smtClean="0">
                <a:solidFill>
                  <a:srgbClr val="0033CC"/>
                </a:solidFill>
              </a:rPr>
              <a:t>now in 2</a:t>
            </a:r>
            <a:r>
              <a:rPr lang="en-US" sz="1800" b="1" i="1" baseline="30000" dirty="0" smtClean="0">
                <a:solidFill>
                  <a:srgbClr val="0033CC"/>
                </a:solidFill>
              </a:rPr>
              <a:t>nd</a:t>
            </a:r>
            <a:r>
              <a:rPr lang="en-US" sz="1800" b="1" i="1" dirty="0" smtClean="0">
                <a:solidFill>
                  <a:srgbClr val="0033CC"/>
                </a:solidFill>
              </a:rPr>
              <a:t> draft form, being edited by Steering Committee for August release to wider community. Outline of ~120-page report given on next page. </a:t>
            </a:r>
            <a:r>
              <a:rPr lang="en-US" sz="1800" b="1" i="1" dirty="0" smtClean="0">
                <a:solidFill>
                  <a:srgbClr val="D60093"/>
                </a:solidFill>
              </a:rPr>
              <a:t>~10-page Executive Summary draft under current discussion – to be available for Tribble Panel September meetings.</a:t>
            </a:r>
            <a:endParaRPr lang="en-US" sz="1800" b="1" i="1" dirty="0">
              <a:solidFill>
                <a:srgbClr val="D60093"/>
              </a:solidFill>
            </a:endParaRPr>
          </a:p>
        </p:txBody>
      </p:sp>
    </p:spTree>
    <p:extLst>
      <p:ext uri="{BB962C8B-B14F-4D97-AF65-F5344CB8AC3E}">
        <p14:creationId xmlns:p14="http://schemas.microsoft.com/office/powerpoint/2010/main" val="31728595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90525" y="15875"/>
            <a:ext cx="8382000" cy="581025"/>
          </a:xfrm>
          <a:prstGeom prst="rect">
            <a:avLst/>
          </a:prstGeom>
          <a:noFill/>
          <a:ln w="9525">
            <a:noFill/>
            <a:miter lim="800000"/>
            <a:headEnd/>
            <a:tailEnd/>
          </a:ln>
        </p:spPr>
        <p:txBody>
          <a:bodyPr anchor="ctr"/>
          <a:lstStyle/>
          <a:p>
            <a:pPr algn="ctr">
              <a:lnSpc>
                <a:spcPct val="80000"/>
              </a:lnSpc>
              <a:defRPr/>
            </a:pPr>
            <a:r>
              <a:rPr lang="en-US" b="1" i="1" dirty="0" smtClean="0">
                <a:solidFill>
                  <a:srgbClr val="042B7F"/>
                </a:solidFill>
                <a:effectLst>
                  <a:outerShdw blurRad="38100" dist="38100" dir="2700000" algn="tl">
                    <a:srgbClr val="C0C0C0"/>
                  </a:outerShdw>
                </a:effectLst>
                <a:latin typeface="Comic Sans MS" pitchFamily="66" charset="0"/>
              </a:rPr>
              <a:t>Summary &amp; Upcoming Events </a:t>
            </a:r>
            <a:endParaRPr lang="en-US" b="1" i="1" dirty="0">
              <a:solidFill>
                <a:srgbClr val="042B7F"/>
              </a:solidFill>
              <a:effectLst>
                <a:outerShdw blurRad="38100" dist="38100" dir="2700000" algn="tl">
                  <a:srgbClr val="C0C0C0"/>
                </a:outerShdw>
              </a:effectLst>
              <a:latin typeface="Comic Sans MS" pitchFamily="66" charset="0"/>
              <a:ea typeface="ＭＳ Ｐゴシック" pitchFamily="36" charset="-128"/>
              <a:cs typeface="+mn-cs"/>
            </a:endParaRPr>
          </a:p>
        </p:txBody>
      </p:sp>
      <p:sp>
        <p:nvSpPr>
          <p:cNvPr id="3" name="TextBox 2"/>
          <p:cNvSpPr txBox="1"/>
          <p:nvPr/>
        </p:nvSpPr>
        <p:spPr>
          <a:xfrm>
            <a:off x="412803" y="554695"/>
            <a:ext cx="8285872" cy="4401205"/>
          </a:xfrm>
          <a:prstGeom prst="rect">
            <a:avLst/>
          </a:prstGeom>
          <a:noFill/>
        </p:spPr>
        <p:txBody>
          <a:bodyPr wrap="square" rtlCol="0">
            <a:spAutoFit/>
          </a:bodyPr>
          <a:lstStyle/>
          <a:p>
            <a:pPr marL="457200" indent="-457200">
              <a:buFont typeface="+mj-lt"/>
              <a:buAutoNum type="arabicParenR"/>
            </a:pPr>
            <a:r>
              <a:rPr lang="en-US" sz="2000" b="1" dirty="0" smtClean="0"/>
              <a:t>Outstanding Run 12 launched RHIC-II era!  Stochastic cooling and EBIS performed </a:t>
            </a:r>
            <a:r>
              <a:rPr lang="en-US" sz="2000" b="1" dirty="0" smtClean="0"/>
              <a:t>outstandingly</a:t>
            </a:r>
            <a:r>
              <a:rPr lang="en-US" sz="2000" b="1" dirty="0" smtClean="0"/>
              <a:t>.</a:t>
            </a:r>
          </a:p>
          <a:p>
            <a:pPr marL="457200" indent="-457200">
              <a:buFont typeface="+mj-lt"/>
              <a:buAutoNum type="arabicParenR"/>
            </a:pPr>
            <a:r>
              <a:rPr lang="en-US" sz="2000" b="1" dirty="0" smtClean="0">
                <a:solidFill>
                  <a:srgbClr val="D60093"/>
                </a:solidFill>
              </a:rPr>
              <a:t>Anticipate primary focus on 500 </a:t>
            </a:r>
            <a:r>
              <a:rPr lang="en-US" sz="2000" b="1" dirty="0" err="1" smtClean="0">
                <a:solidFill>
                  <a:srgbClr val="D60093"/>
                </a:solidFill>
              </a:rPr>
              <a:t>GeV</a:t>
            </a:r>
            <a:r>
              <a:rPr lang="en-US" sz="2000" b="1" dirty="0" smtClean="0">
                <a:solidFill>
                  <a:srgbClr val="D60093"/>
                </a:solidFill>
              </a:rPr>
              <a:t> </a:t>
            </a:r>
            <a:r>
              <a:rPr lang="en-US" sz="2000" b="1" dirty="0" err="1" smtClean="0">
                <a:solidFill>
                  <a:srgbClr val="D60093"/>
                </a:solidFill>
              </a:rPr>
              <a:t>pp</a:t>
            </a:r>
            <a:r>
              <a:rPr lang="en-US" sz="2000" b="1" dirty="0" smtClean="0">
                <a:solidFill>
                  <a:srgbClr val="D60093"/>
                </a:solidFill>
              </a:rPr>
              <a:t> for Run 13, full-energy </a:t>
            </a:r>
            <a:r>
              <a:rPr lang="en-US" sz="2000" b="1" dirty="0" err="1" smtClean="0">
                <a:solidFill>
                  <a:srgbClr val="D60093"/>
                </a:solidFill>
              </a:rPr>
              <a:t>Au+Au</a:t>
            </a:r>
            <a:r>
              <a:rPr lang="en-US" sz="2000" b="1" dirty="0" smtClean="0">
                <a:solidFill>
                  <a:srgbClr val="D60093"/>
                </a:solidFill>
              </a:rPr>
              <a:t> (and baseline </a:t>
            </a:r>
            <a:r>
              <a:rPr lang="en-US" sz="2000" b="1" dirty="0" err="1" smtClean="0">
                <a:solidFill>
                  <a:srgbClr val="D60093"/>
                </a:solidFill>
              </a:rPr>
              <a:t>p+p</a:t>
            </a:r>
            <a:r>
              <a:rPr lang="en-US" sz="2000" b="1" dirty="0" smtClean="0">
                <a:solidFill>
                  <a:srgbClr val="D60093"/>
                </a:solidFill>
              </a:rPr>
              <a:t>) for Run 14</a:t>
            </a:r>
            <a:endParaRPr lang="en-US" sz="2000" b="1" dirty="0" smtClean="0">
              <a:solidFill>
                <a:srgbClr val="D60093"/>
              </a:solidFill>
            </a:endParaRPr>
          </a:p>
          <a:p>
            <a:pPr marL="457200" indent="-457200">
              <a:buFont typeface="+mj-lt"/>
              <a:buAutoNum type="arabicParenR"/>
            </a:pPr>
            <a:r>
              <a:rPr lang="en-US" sz="2000" b="1" dirty="0" smtClean="0">
                <a:solidFill>
                  <a:srgbClr val="0033CC"/>
                </a:solidFill>
              </a:rPr>
              <a:t>High-impact science continues to emerge from RHIC, and to motivate 2</a:t>
            </a:r>
            <a:r>
              <a:rPr lang="en-US" sz="2000" b="1" baseline="30000" dirty="0" smtClean="0">
                <a:solidFill>
                  <a:srgbClr val="0033CC"/>
                </a:solidFill>
              </a:rPr>
              <a:t>nd</a:t>
            </a:r>
            <a:r>
              <a:rPr lang="en-US" sz="2000" b="1" dirty="0" smtClean="0">
                <a:solidFill>
                  <a:srgbClr val="0033CC"/>
                </a:solidFill>
              </a:rPr>
              <a:t> decade measurement program exploiting RHIC’s versatility and new capabilities. </a:t>
            </a:r>
          </a:p>
          <a:p>
            <a:pPr marL="457200" indent="-457200">
              <a:buFont typeface="+mj-lt"/>
              <a:buAutoNum type="arabicParenR"/>
            </a:pPr>
            <a:r>
              <a:rPr lang="en-US" sz="2000" b="1" dirty="0" smtClean="0"/>
              <a:t>Upgrade plans for the latter half of the coming decade are crystallizing now.  </a:t>
            </a:r>
            <a:r>
              <a:rPr lang="en-US" sz="2000" b="1" dirty="0" err="1" smtClean="0"/>
              <a:t>sPHENIX</a:t>
            </a:r>
            <a:r>
              <a:rPr lang="en-US" sz="2000" b="1" dirty="0" smtClean="0"/>
              <a:t> to be reviewed @BNL in Sept.-Oct.</a:t>
            </a:r>
          </a:p>
          <a:p>
            <a:pPr marL="457200" indent="-457200">
              <a:buFont typeface="+mj-lt"/>
              <a:buAutoNum type="arabicParenR"/>
            </a:pPr>
            <a:r>
              <a:rPr lang="en-US" sz="2000" b="1" dirty="0" smtClean="0">
                <a:solidFill>
                  <a:srgbClr val="D60093"/>
                </a:solidFill>
              </a:rPr>
              <a:t>RHIC and LHC HI are complementary facilities, both needed to resolve many of the outstanding open questions.  Long-term health is probably strongly correlated for the two</a:t>
            </a:r>
            <a:r>
              <a:rPr lang="en-US" sz="2000" b="1" dirty="0" smtClean="0">
                <a:solidFill>
                  <a:srgbClr val="D60093"/>
                </a:solidFill>
              </a:rPr>
              <a:t>.</a:t>
            </a:r>
            <a:endParaRPr lang="en-US" sz="2000" b="1" dirty="0" smtClean="0">
              <a:solidFill>
                <a:srgbClr val="D60093"/>
              </a:solidFill>
            </a:endParaRPr>
          </a:p>
          <a:p>
            <a:pPr marL="457200" indent="-457200">
              <a:buFont typeface="+mj-lt"/>
              <a:buAutoNum type="arabicParenR"/>
            </a:pPr>
            <a:r>
              <a:rPr lang="en-US" sz="2000" b="1" dirty="0" smtClean="0">
                <a:solidFill>
                  <a:srgbClr val="0033CC"/>
                </a:solidFill>
              </a:rPr>
              <a:t>Critical events for RHIC’s future: (N. B. BNL safety performance must improve for entire lab to survive!!)</a:t>
            </a:r>
            <a:endParaRPr lang="en-US" sz="2000" b="1" dirty="0">
              <a:solidFill>
                <a:srgbClr val="0033CC"/>
              </a:solidFill>
            </a:endParaRPr>
          </a:p>
        </p:txBody>
      </p:sp>
      <p:sp>
        <p:nvSpPr>
          <p:cNvPr id="4" name="TextBox 3"/>
          <p:cNvSpPr txBox="1"/>
          <p:nvPr/>
        </p:nvSpPr>
        <p:spPr>
          <a:xfrm>
            <a:off x="486652" y="4826675"/>
            <a:ext cx="8285873" cy="2031325"/>
          </a:xfrm>
          <a:prstGeom prst="rect">
            <a:avLst/>
          </a:prstGeom>
          <a:solidFill>
            <a:schemeClr val="bg1"/>
          </a:solidFill>
        </p:spPr>
        <p:txBody>
          <a:bodyPr wrap="square" rtlCol="0">
            <a:spAutoFit/>
          </a:bodyPr>
          <a:lstStyle/>
          <a:p>
            <a:r>
              <a:rPr lang="en-US" sz="1800" b="1" dirty="0" smtClean="0"/>
              <a:t>June 29:  </a:t>
            </a:r>
            <a:r>
              <a:rPr lang="en-US" sz="1800" b="1" dirty="0" smtClean="0">
                <a:solidFill>
                  <a:srgbClr val="FF0000"/>
                </a:solidFill>
              </a:rPr>
              <a:t>LHC HI Town Meeting (to inform Europe’s HEP strategy)</a:t>
            </a:r>
          </a:p>
          <a:p>
            <a:r>
              <a:rPr lang="en-US" sz="1800" b="1" dirty="0" smtClean="0"/>
              <a:t>July-August:  </a:t>
            </a:r>
            <a:r>
              <a:rPr lang="en-US" sz="1800" b="1" dirty="0" smtClean="0">
                <a:solidFill>
                  <a:srgbClr val="FF0000"/>
                </a:solidFill>
              </a:rPr>
              <a:t>White Paper(s) on RHIC and overall RHI next-decade goals</a:t>
            </a:r>
          </a:p>
          <a:p>
            <a:r>
              <a:rPr lang="en-US" sz="1800" b="1" dirty="0" smtClean="0"/>
              <a:t>July-August:  </a:t>
            </a:r>
            <a:r>
              <a:rPr lang="en-US" sz="1800" b="1" dirty="0" smtClean="0">
                <a:solidFill>
                  <a:srgbClr val="FF0000"/>
                </a:solidFill>
              </a:rPr>
              <a:t>Community feedback on EIC Science White Paper</a:t>
            </a:r>
          </a:p>
          <a:p>
            <a:r>
              <a:rPr lang="en-US" sz="1800" b="1" dirty="0" smtClean="0"/>
              <a:t>Aug. 12-18:  </a:t>
            </a:r>
            <a:r>
              <a:rPr lang="en-US" sz="1800" b="1" dirty="0" smtClean="0">
                <a:solidFill>
                  <a:srgbClr val="FF0000"/>
                </a:solidFill>
              </a:rPr>
              <a:t>Quark Matter 2012, incl. Town Meeting on White Papers</a:t>
            </a:r>
          </a:p>
          <a:p>
            <a:r>
              <a:rPr lang="en-US" sz="1800" b="1" dirty="0" smtClean="0"/>
              <a:t>Sept. 7-9:  </a:t>
            </a:r>
            <a:r>
              <a:rPr lang="en-US" sz="1800" b="1" dirty="0" smtClean="0">
                <a:solidFill>
                  <a:srgbClr val="FF0000"/>
                </a:solidFill>
              </a:rPr>
              <a:t>Initial Tribble-II Panel hearings/presentations</a:t>
            </a:r>
          </a:p>
          <a:p>
            <a:r>
              <a:rPr lang="en-US" sz="1800" b="1" dirty="0" smtClean="0"/>
              <a:t>Oct. 24-27:  </a:t>
            </a:r>
            <a:r>
              <a:rPr lang="en-US" sz="1800" b="1" dirty="0" smtClean="0">
                <a:solidFill>
                  <a:srgbClr val="FF0000"/>
                </a:solidFill>
              </a:rPr>
              <a:t>DNP meeting with Town Meetings for input to Tribble-II</a:t>
            </a:r>
          </a:p>
          <a:p>
            <a:r>
              <a:rPr lang="en-US" sz="1800" b="1" dirty="0" smtClean="0"/>
              <a:t>December:  </a:t>
            </a:r>
            <a:r>
              <a:rPr lang="en-US" sz="1800" b="1" dirty="0" smtClean="0">
                <a:solidFill>
                  <a:srgbClr val="FF0000"/>
                </a:solidFill>
              </a:rPr>
              <a:t>Likely report of preliminary Tribble recommendations to NSAC</a:t>
            </a:r>
            <a:endParaRPr lang="en-US" sz="1800" b="1" dirty="0">
              <a:solidFill>
                <a:srgbClr val="FF0000"/>
              </a:solidFill>
            </a:endParaRPr>
          </a:p>
        </p:txBody>
      </p:sp>
    </p:spTree>
    <p:extLst>
      <p:ext uri="{BB962C8B-B14F-4D97-AF65-F5344CB8AC3E}">
        <p14:creationId xmlns:p14="http://schemas.microsoft.com/office/powerpoint/2010/main" val="6670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104775"/>
            <a:ext cx="9144000" cy="860425"/>
          </a:xfrm>
          <a:prstGeom prst="rect">
            <a:avLst/>
          </a:prstGeom>
          <a:noFill/>
          <a:ln w="9525">
            <a:noFill/>
            <a:miter lim="800000"/>
            <a:headEnd/>
            <a:tailEnd/>
          </a:ln>
        </p:spPr>
        <p:txBody>
          <a:bodyPr anchor="ctr"/>
          <a:lstStyle/>
          <a:p>
            <a:pPr algn="ctr" eaLnBrk="0" hangingPunct="0">
              <a:lnSpc>
                <a:spcPct val="80000"/>
              </a:lnSpc>
              <a:defRPr/>
            </a:pPr>
            <a:r>
              <a:rPr lang="en-US" sz="4400" b="1" i="1" dirty="0">
                <a:solidFill>
                  <a:srgbClr val="002060"/>
                </a:solidFill>
                <a:effectLst>
                  <a:outerShdw blurRad="38100" dist="38100" dir="2700000" algn="tl">
                    <a:srgbClr val="000000">
                      <a:alpha val="43137"/>
                    </a:srgbClr>
                  </a:outerShdw>
                </a:effectLst>
                <a:latin typeface="Comic Sans MS" pitchFamily="66" charset="0"/>
                <a:ea typeface="ＭＳ Ｐゴシック" pitchFamily="36" charset="-128"/>
                <a:cs typeface="+mn-cs"/>
              </a:rPr>
              <a:t>Backup Slides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2529"/>
            <a:ext cx="9144000" cy="461665"/>
          </a:xfrm>
          <a:prstGeom prst="rect">
            <a:avLst/>
          </a:prstGeom>
          <a:noFill/>
        </p:spPr>
        <p:txBody>
          <a:bodyPr wrap="square" rtlCol="0">
            <a:spAutoFit/>
          </a:bodyPr>
          <a:lstStyle/>
          <a:p>
            <a:pPr algn="ctr"/>
            <a:r>
              <a:rPr lang="en-US" sz="2400" b="1" dirty="0" smtClean="0">
                <a:latin typeface="Arial" pitchFamily="34" charset="0"/>
                <a:cs typeface="Arial" pitchFamily="34" charset="0"/>
              </a:rPr>
              <a:t>Electron-Ion Collider (EIC) Extends </a:t>
            </a:r>
            <a:r>
              <a:rPr lang="en-US" sz="2400" b="1" dirty="0" err="1" smtClean="0">
                <a:latin typeface="Arial" pitchFamily="34" charset="0"/>
                <a:cs typeface="Arial" pitchFamily="34" charset="0"/>
              </a:rPr>
              <a:t>JLab</a:t>
            </a:r>
            <a:r>
              <a:rPr lang="en-US" sz="2400" b="1" dirty="0" smtClean="0">
                <a:latin typeface="Arial" pitchFamily="34" charset="0"/>
                <a:cs typeface="Arial" pitchFamily="34" charset="0"/>
              </a:rPr>
              <a:t> and RHIC Science</a:t>
            </a:r>
            <a:endParaRPr lang="en-US" sz="2400" b="1" dirty="0">
              <a:latin typeface="Arial" pitchFamily="34" charset="0"/>
              <a:cs typeface="Arial" pitchFamily="34" charset="0"/>
            </a:endParaRPr>
          </a:p>
        </p:txBody>
      </p:sp>
      <p:grpSp>
        <p:nvGrpSpPr>
          <p:cNvPr id="3" name="Group 2"/>
          <p:cNvGrpSpPr/>
          <p:nvPr/>
        </p:nvGrpSpPr>
        <p:grpSpPr>
          <a:xfrm>
            <a:off x="5721531" y="4556357"/>
            <a:ext cx="3461657" cy="2271602"/>
            <a:chOff x="4187251" y="1569496"/>
            <a:chExt cx="3902465" cy="2573237"/>
          </a:xfrm>
        </p:grpSpPr>
        <p:grpSp>
          <p:nvGrpSpPr>
            <p:cNvPr id="4" name="Group 13"/>
            <p:cNvGrpSpPr>
              <a:grpSpLocks/>
            </p:cNvGrpSpPr>
            <p:nvPr/>
          </p:nvGrpSpPr>
          <p:grpSpPr bwMode="auto">
            <a:xfrm>
              <a:off x="4478448" y="1615766"/>
              <a:ext cx="3424639" cy="2280542"/>
              <a:chOff x="4821546" y="1324497"/>
              <a:chExt cx="3852306" cy="2586163"/>
            </a:xfrm>
          </p:grpSpPr>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1546" y="1324497"/>
                <a:ext cx="3852306" cy="258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5692866" y="1526475"/>
                <a:ext cx="880372" cy="124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TextBox 3"/>
              <p:cNvSpPr txBox="1">
                <a:spLocks noChangeArrowheads="1"/>
              </p:cNvSpPr>
              <p:nvPr/>
            </p:nvSpPr>
            <p:spPr bwMode="auto">
              <a:xfrm>
                <a:off x="5585805" y="1458846"/>
                <a:ext cx="1432702" cy="24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a:t> Existing e+p range</a:t>
                </a:r>
              </a:p>
            </p:txBody>
          </p:sp>
          <p:sp>
            <p:nvSpPr>
              <p:cNvPr id="21" name="Rectangle 20"/>
              <p:cNvSpPr/>
              <p:nvPr/>
            </p:nvSpPr>
            <p:spPr>
              <a:xfrm>
                <a:off x="5692866" y="1693898"/>
                <a:ext cx="880372" cy="100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TextBox 6"/>
              <p:cNvSpPr txBox="1">
                <a:spLocks noChangeArrowheads="1"/>
              </p:cNvSpPr>
              <p:nvPr/>
            </p:nvSpPr>
            <p:spPr bwMode="auto">
              <a:xfrm>
                <a:off x="5590813" y="1622804"/>
                <a:ext cx="1432702" cy="24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a:t> Existing p+p range</a:t>
                </a:r>
              </a:p>
            </p:txBody>
          </p:sp>
          <p:sp>
            <p:nvSpPr>
              <p:cNvPr id="23" name="Rectangle 22"/>
              <p:cNvSpPr/>
              <p:nvPr/>
            </p:nvSpPr>
            <p:spPr>
              <a:xfrm>
                <a:off x="5692866" y="2035945"/>
                <a:ext cx="1100020" cy="117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TextBox 8"/>
              <p:cNvSpPr txBox="1">
                <a:spLocks noChangeArrowheads="1"/>
              </p:cNvSpPr>
              <p:nvPr/>
            </p:nvSpPr>
            <p:spPr bwMode="auto">
              <a:xfrm>
                <a:off x="5589122" y="1970267"/>
                <a:ext cx="1432702" cy="24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a:t> Current fit uncertainty</a:t>
                </a:r>
              </a:p>
            </p:txBody>
          </p:sp>
          <p:sp>
            <p:nvSpPr>
              <p:cNvPr id="25" name="Rectangle 24"/>
              <p:cNvSpPr/>
              <p:nvPr/>
            </p:nvSpPr>
            <p:spPr>
              <a:xfrm>
                <a:off x="5692866" y="2208768"/>
                <a:ext cx="935731" cy="115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TextBox 10"/>
              <p:cNvSpPr txBox="1">
                <a:spLocks noChangeArrowheads="1"/>
              </p:cNvSpPr>
              <p:nvPr/>
            </p:nvSpPr>
            <p:spPr bwMode="auto">
              <a:xfrm>
                <a:off x="5626600" y="2147942"/>
                <a:ext cx="1479058" cy="24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t>Uncertainty w/ E</a:t>
                </a:r>
                <a:r>
                  <a:rPr lang="en-US" sz="800" dirty="0" smtClean="0"/>
                  <a:t>IC</a:t>
                </a:r>
                <a:endParaRPr lang="en-US" sz="800" dirty="0"/>
              </a:p>
            </p:txBody>
          </p:sp>
          <p:sp>
            <p:nvSpPr>
              <p:cNvPr id="27" name="Rectangle 26"/>
              <p:cNvSpPr/>
              <p:nvPr/>
            </p:nvSpPr>
            <p:spPr>
              <a:xfrm>
                <a:off x="5685723" y="1850519"/>
                <a:ext cx="1187521" cy="1368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TextBox 12"/>
              <p:cNvSpPr txBox="1">
                <a:spLocks noChangeArrowheads="1"/>
              </p:cNvSpPr>
              <p:nvPr/>
            </p:nvSpPr>
            <p:spPr bwMode="auto">
              <a:xfrm>
                <a:off x="5619835" y="1794317"/>
                <a:ext cx="1432702" cy="24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a:t>Current best fit</a:t>
                </a:r>
              </a:p>
            </p:txBody>
          </p:sp>
        </p:grpSp>
        <p:sp>
          <p:nvSpPr>
            <p:cNvPr id="5" name="Rectangle 4"/>
            <p:cNvSpPr/>
            <p:nvPr/>
          </p:nvSpPr>
          <p:spPr bwMode="auto">
            <a:xfrm>
              <a:off x="4478338" y="1901825"/>
              <a:ext cx="341312" cy="1506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16"/>
            <p:cNvSpPr txBox="1">
              <a:spLocks noChangeArrowheads="1"/>
            </p:cNvSpPr>
            <p:nvPr/>
          </p:nvSpPr>
          <p:spPr bwMode="auto">
            <a:xfrm>
              <a:off x="4516729" y="2535509"/>
              <a:ext cx="442408" cy="246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dirty="0"/>
                <a:t>0.2</a:t>
              </a:r>
            </a:p>
          </p:txBody>
        </p:sp>
        <p:sp>
          <p:nvSpPr>
            <p:cNvPr id="7" name="TextBox 18"/>
            <p:cNvSpPr txBox="1">
              <a:spLocks noChangeArrowheads="1"/>
            </p:cNvSpPr>
            <p:nvPr/>
          </p:nvSpPr>
          <p:spPr bwMode="auto">
            <a:xfrm>
              <a:off x="4506870" y="1862427"/>
              <a:ext cx="442408" cy="246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dirty="0"/>
                <a:t>0.4</a:t>
              </a:r>
            </a:p>
          </p:txBody>
        </p:sp>
        <p:sp>
          <p:nvSpPr>
            <p:cNvPr id="8" name="TextBox 19"/>
            <p:cNvSpPr txBox="1">
              <a:spLocks noChangeArrowheads="1"/>
            </p:cNvSpPr>
            <p:nvPr/>
          </p:nvSpPr>
          <p:spPr bwMode="auto">
            <a:xfrm>
              <a:off x="4617682" y="3200235"/>
              <a:ext cx="319490" cy="246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t>0</a:t>
              </a:r>
            </a:p>
          </p:txBody>
        </p:sp>
        <p:sp>
          <p:nvSpPr>
            <p:cNvPr id="9" name="Rectangle 8"/>
            <p:cNvSpPr/>
            <p:nvPr/>
          </p:nvSpPr>
          <p:spPr bwMode="auto">
            <a:xfrm>
              <a:off x="4695825" y="3683000"/>
              <a:ext cx="3168650"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Box 20"/>
            <p:cNvSpPr txBox="1">
              <a:spLocks noChangeArrowheads="1"/>
            </p:cNvSpPr>
            <p:nvPr/>
          </p:nvSpPr>
          <p:spPr bwMode="auto">
            <a:xfrm>
              <a:off x="4628272" y="3642411"/>
              <a:ext cx="476678" cy="246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t>10</a:t>
              </a:r>
              <a:r>
                <a:rPr lang="en-US" sz="1000" baseline="36000">
                  <a:sym typeface="Symbol" pitchFamily="18" charset="2"/>
                </a:rPr>
                <a:t>5</a:t>
              </a:r>
              <a:endParaRPr lang="en-US" sz="1000"/>
            </a:p>
          </p:txBody>
        </p:sp>
        <p:sp>
          <p:nvSpPr>
            <p:cNvPr id="11" name="TextBox 25"/>
            <p:cNvSpPr txBox="1">
              <a:spLocks noChangeArrowheads="1"/>
            </p:cNvSpPr>
            <p:nvPr/>
          </p:nvSpPr>
          <p:spPr bwMode="auto">
            <a:xfrm>
              <a:off x="5218219" y="3642411"/>
              <a:ext cx="476678" cy="246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t>10</a:t>
              </a:r>
              <a:r>
                <a:rPr lang="en-US" sz="1000" baseline="36000">
                  <a:sym typeface="Symbol" pitchFamily="18" charset="2"/>
                </a:rPr>
                <a:t>4</a:t>
              </a:r>
              <a:endParaRPr lang="en-US" sz="1000"/>
            </a:p>
          </p:txBody>
        </p:sp>
        <p:sp>
          <p:nvSpPr>
            <p:cNvPr id="12" name="TextBox 26"/>
            <p:cNvSpPr txBox="1">
              <a:spLocks noChangeArrowheads="1"/>
            </p:cNvSpPr>
            <p:nvPr/>
          </p:nvSpPr>
          <p:spPr bwMode="auto">
            <a:xfrm>
              <a:off x="5814022" y="3647414"/>
              <a:ext cx="476678" cy="246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t>10</a:t>
              </a:r>
              <a:r>
                <a:rPr lang="en-US" sz="1000" baseline="36000">
                  <a:sym typeface="Symbol" pitchFamily="18" charset="2"/>
                </a:rPr>
                <a:t>3</a:t>
              </a:r>
              <a:endParaRPr lang="en-US" sz="1000"/>
            </a:p>
          </p:txBody>
        </p:sp>
        <p:sp>
          <p:nvSpPr>
            <p:cNvPr id="13" name="TextBox 27"/>
            <p:cNvSpPr txBox="1">
              <a:spLocks noChangeArrowheads="1"/>
            </p:cNvSpPr>
            <p:nvPr/>
          </p:nvSpPr>
          <p:spPr bwMode="auto">
            <a:xfrm>
              <a:off x="6413026" y="3642411"/>
              <a:ext cx="476678" cy="246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t>10</a:t>
              </a:r>
              <a:r>
                <a:rPr lang="en-US" sz="1000" baseline="36000">
                  <a:sym typeface="Symbol" pitchFamily="18" charset="2"/>
                </a:rPr>
                <a:t>2</a:t>
              </a:r>
              <a:endParaRPr lang="en-US" sz="1000"/>
            </a:p>
          </p:txBody>
        </p:sp>
        <p:sp>
          <p:nvSpPr>
            <p:cNvPr id="14" name="TextBox 28"/>
            <p:cNvSpPr txBox="1">
              <a:spLocks noChangeArrowheads="1"/>
            </p:cNvSpPr>
            <p:nvPr/>
          </p:nvSpPr>
          <p:spPr bwMode="auto">
            <a:xfrm>
              <a:off x="7003564" y="3642411"/>
              <a:ext cx="476678" cy="246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t>10</a:t>
              </a:r>
              <a:r>
                <a:rPr lang="en-US" sz="1000" baseline="36000">
                  <a:sym typeface="Symbol" pitchFamily="18" charset="2"/>
                </a:rPr>
                <a:t>1</a:t>
              </a:r>
              <a:endParaRPr lang="en-US" sz="1000"/>
            </a:p>
          </p:txBody>
        </p:sp>
        <p:sp>
          <p:nvSpPr>
            <p:cNvPr id="15" name="TextBox 29"/>
            <p:cNvSpPr txBox="1">
              <a:spLocks noChangeArrowheads="1"/>
            </p:cNvSpPr>
            <p:nvPr/>
          </p:nvSpPr>
          <p:spPr bwMode="auto">
            <a:xfrm>
              <a:off x="7638809" y="3640788"/>
              <a:ext cx="347904" cy="246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t>1</a:t>
              </a:r>
            </a:p>
          </p:txBody>
        </p:sp>
        <p:sp>
          <p:nvSpPr>
            <p:cNvPr id="16" name="TextBox 37"/>
            <p:cNvSpPr txBox="1">
              <a:spLocks noChangeArrowheads="1"/>
            </p:cNvSpPr>
            <p:nvPr/>
          </p:nvSpPr>
          <p:spPr bwMode="auto">
            <a:xfrm>
              <a:off x="4187251" y="3846385"/>
              <a:ext cx="3902465" cy="29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b="1" dirty="0"/>
                <a:t>Inferred momentum fraction of sampled gluons</a:t>
              </a:r>
            </a:p>
          </p:txBody>
        </p:sp>
        <p:sp>
          <p:nvSpPr>
            <p:cNvPr id="17" name="TextBox 38"/>
            <p:cNvSpPr txBox="1">
              <a:spLocks noChangeArrowheads="1"/>
            </p:cNvSpPr>
            <p:nvPr/>
          </p:nvSpPr>
          <p:spPr bwMode="auto">
            <a:xfrm rot="16200000">
              <a:off x="3255965" y="2500783"/>
              <a:ext cx="2352220" cy="48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100" b="1" dirty="0"/>
                <a:t>Gluon </a:t>
              </a:r>
              <a:r>
                <a:rPr lang="en-US" sz="1100" b="1" dirty="0" smtClean="0"/>
                <a:t>momentum  </a:t>
              </a:r>
              <a:r>
                <a:rPr lang="en-US" sz="1100" b="1" dirty="0"/>
                <a:t>fraction </a:t>
              </a:r>
              <a:r>
                <a:rPr lang="en-US" sz="1100" b="1" dirty="0">
                  <a:sym typeface="Symbol" pitchFamily="18" charset="2"/>
                </a:rPr>
                <a:t> </a:t>
              </a:r>
              <a:r>
                <a:rPr lang="en-US" sz="1100" b="1" dirty="0" err="1">
                  <a:sym typeface="Symbol" pitchFamily="18" charset="2"/>
                </a:rPr>
                <a:t>helicity</a:t>
              </a:r>
              <a:r>
                <a:rPr lang="en-US" sz="1100" b="1" dirty="0">
                  <a:sym typeface="Symbol" pitchFamily="18" charset="2"/>
                </a:rPr>
                <a:t> distribution</a:t>
              </a:r>
              <a:endParaRPr lang="en-US" sz="1100" b="1" dirty="0"/>
            </a:p>
          </p:txBody>
        </p:sp>
      </p:grpSp>
      <p:pic>
        <p:nvPicPr>
          <p:cNvPr id="29" name="Picture 7" descr="cteq-pdfs-10gev2-liny"/>
          <p:cNvPicPr>
            <a:picLocks noChangeAspect="1" noChangeArrowheads="1"/>
          </p:cNvPicPr>
          <p:nvPr/>
        </p:nvPicPr>
        <p:blipFill>
          <a:blip r:embed="rId3" cstate="print"/>
          <a:srcRect/>
          <a:stretch>
            <a:fillRect/>
          </a:stretch>
        </p:blipFill>
        <p:spPr bwMode="auto">
          <a:xfrm>
            <a:off x="3616542" y="746191"/>
            <a:ext cx="2765927" cy="2273158"/>
          </a:xfrm>
          <a:prstGeom prst="rect">
            <a:avLst/>
          </a:prstGeom>
          <a:noFill/>
          <a:ln w="9525">
            <a:noFill/>
            <a:miter lim="800000"/>
            <a:headEnd/>
            <a:tailEnd/>
          </a:ln>
          <a:effectLst>
            <a:outerShdw blurRad="50800" dist="38100" dir="2700000" algn="tl" rotWithShape="0">
              <a:prstClr val="black">
                <a:alpha val="40000"/>
              </a:prstClr>
            </a:outerShdw>
          </a:effectLst>
        </p:spPr>
      </p:pic>
      <p:grpSp>
        <p:nvGrpSpPr>
          <p:cNvPr id="30" name="Group 29"/>
          <p:cNvGrpSpPr/>
          <p:nvPr/>
        </p:nvGrpSpPr>
        <p:grpSpPr>
          <a:xfrm>
            <a:off x="6476500" y="594237"/>
            <a:ext cx="2626023" cy="2436343"/>
            <a:chOff x="5323562" y="579438"/>
            <a:chExt cx="3820438" cy="3417456"/>
          </a:xfrm>
          <a:effectLst>
            <a:outerShdw blurRad="50800" dist="38100" dir="2700000" algn="tl" rotWithShape="0">
              <a:prstClr val="black">
                <a:alpha val="40000"/>
              </a:prstClr>
            </a:outerShdw>
          </a:effectLst>
        </p:grpSpPr>
        <p:pic>
          <p:nvPicPr>
            <p:cNvPr id="31" name="Picture 30"/>
            <p:cNvPicPr>
              <a:picLocks noChangeAspect="1" noChangeArrowheads="1"/>
            </p:cNvPicPr>
            <p:nvPr/>
          </p:nvPicPr>
          <p:blipFill>
            <a:blip r:embed="rId4" cstate="print"/>
            <a:srcRect l="2530"/>
            <a:stretch>
              <a:fillRect/>
            </a:stretch>
          </p:blipFill>
          <p:spPr bwMode="auto">
            <a:xfrm>
              <a:off x="5323562" y="579438"/>
              <a:ext cx="3820438" cy="3417456"/>
            </a:xfrm>
            <a:prstGeom prst="rect">
              <a:avLst/>
            </a:prstGeom>
            <a:noFill/>
            <a:ln w="9525">
              <a:noFill/>
              <a:miter lim="800000"/>
              <a:headEnd/>
              <a:tailEnd/>
            </a:ln>
          </p:spPr>
        </p:pic>
        <p:grpSp>
          <p:nvGrpSpPr>
            <p:cNvPr id="32" name="Group 31"/>
            <p:cNvGrpSpPr/>
            <p:nvPr/>
          </p:nvGrpSpPr>
          <p:grpSpPr>
            <a:xfrm>
              <a:off x="5956085" y="1364739"/>
              <a:ext cx="2900833" cy="647577"/>
              <a:chOff x="5956085" y="1364739"/>
              <a:chExt cx="2900833" cy="647577"/>
            </a:xfrm>
          </p:grpSpPr>
          <p:cxnSp>
            <p:nvCxnSpPr>
              <p:cNvPr id="33" name="Straight Arrow Connector 32"/>
              <p:cNvCxnSpPr>
                <a:cxnSpLocks noChangeAspect="1"/>
              </p:cNvCxnSpPr>
              <p:nvPr/>
            </p:nvCxnSpPr>
            <p:spPr bwMode="auto">
              <a:xfrm>
                <a:off x="6169291" y="1660940"/>
                <a:ext cx="2687627" cy="78121"/>
              </a:xfrm>
              <a:prstGeom prst="straightConnector1">
                <a:avLst/>
              </a:prstGeom>
              <a:solidFill>
                <a:schemeClr val="accent1"/>
              </a:solidFill>
              <a:ln w="28575" cap="flat" cmpd="sng" algn="ctr">
                <a:solidFill>
                  <a:srgbClr val="800000"/>
                </a:solidFill>
                <a:prstDash val="dash"/>
                <a:round/>
                <a:headEnd type="none" w="med" len="med"/>
                <a:tailEnd type="arrow"/>
              </a:ln>
              <a:effectLst/>
            </p:spPr>
          </p:cxnSp>
          <p:sp>
            <p:nvSpPr>
              <p:cNvPr id="34" name="TextBox 33"/>
              <p:cNvSpPr txBox="1"/>
              <p:nvPr/>
            </p:nvSpPr>
            <p:spPr>
              <a:xfrm rot="120000">
                <a:off x="5956085" y="1364739"/>
                <a:ext cx="1652766" cy="647577"/>
              </a:xfrm>
              <a:prstGeom prst="rect">
                <a:avLst/>
              </a:prstGeom>
              <a:noFill/>
            </p:spPr>
            <p:txBody>
              <a:bodyPr wrap="square" rtlCol="0">
                <a:spAutoFit/>
              </a:bodyPr>
              <a:lstStyle/>
              <a:p>
                <a:pPr algn="ctr"/>
                <a:r>
                  <a:rPr lang="en-US" sz="1200" b="1" dirty="0">
                    <a:solidFill>
                      <a:srgbClr val="800000"/>
                    </a:solidFill>
                  </a:rPr>
                  <a:t>n</a:t>
                </a:r>
                <a:r>
                  <a:rPr lang="en-US" sz="1200" b="1" dirty="0" smtClean="0">
                    <a:solidFill>
                      <a:srgbClr val="800000"/>
                    </a:solidFill>
                  </a:rPr>
                  <a:t>uclear “oomph”</a:t>
                </a:r>
                <a:endParaRPr lang="en-US" sz="1200" b="1" dirty="0">
                  <a:solidFill>
                    <a:srgbClr val="800000"/>
                  </a:solidFill>
                </a:endParaRPr>
              </a:p>
            </p:txBody>
          </p:sp>
        </p:grpSp>
      </p:grpSp>
      <p:sp>
        <p:nvSpPr>
          <p:cNvPr id="42" name="TextBox 41"/>
          <p:cNvSpPr txBox="1"/>
          <p:nvPr/>
        </p:nvSpPr>
        <p:spPr>
          <a:xfrm>
            <a:off x="117566" y="770131"/>
            <a:ext cx="3612605" cy="2431435"/>
          </a:xfrm>
          <a:prstGeom prst="rect">
            <a:avLst/>
          </a:prstGeom>
          <a:noFill/>
        </p:spPr>
        <p:txBody>
          <a:bodyPr wrap="square" rtlCol="0">
            <a:spAutoFit/>
          </a:bodyPr>
          <a:lstStyle/>
          <a:p>
            <a:r>
              <a:rPr lang="en-US" sz="2000" b="1" dirty="0" smtClean="0">
                <a:solidFill>
                  <a:srgbClr val="0033CC"/>
                </a:solidFill>
                <a:latin typeface="Arial" pitchFamily="34" charset="0"/>
                <a:cs typeface="Arial" pitchFamily="34" charset="0"/>
              </a:rPr>
              <a:t>EIC = high-resolution </a:t>
            </a:r>
            <a:r>
              <a:rPr lang="en-US" sz="2000" b="1" dirty="0" err="1" smtClean="0">
                <a:solidFill>
                  <a:srgbClr val="0033CC"/>
                </a:solidFill>
                <a:latin typeface="Arial" pitchFamily="34" charset="0"/>
                <a:cs typeface="Arial" pitchFamily="34" charset="0"/>
              </a:rPr>
              <a:t>femtoscope</a:t>
            </a:r>
            <a:r>
              <a:rPr lang="en-US" sz="2000" b="1" dirty="0" smtClean="0">
                <a:solidFill>
                  <a:srgbClr val="0033CC"/>
                </a:solidFill>
                <a:latin typeface="Arial" pitchFamily="34" charset="0"/>
                <a:cs typeface="Arial" pitchFamily="34" charset="0"/>
              </a:rPr>
              <a:t> for cold gluon-dominated matter:</a:t>
            </a:r>
          </a:p>
          <a:p>
            <a:endParaRPr lang="en-US" sz="2000" b="1" dirty="0">
              <a:solidFill>
                <a:srgbClr val="0033CC"/>
              </a:solidFill>
              <a:latin typeface="Arial" pitchFamily="34" charset="0"/>
              <a:cs typeface="Arial" pitchFamily="34" charset="0"/>
            </a:endParaRPr>
          </a:p>
          <a:p>
            <a:pPr marL="285750" indent="-285750">
              <a:buFont typeface="Wingdings" pitchFamily="2" charset="2"/>
              <a:buChar char="Ø"/>
            </a:pPr>
            <a:r>
              <a:rPr lang="en-US" sz="1800" b="1" dirty="0" smtClean="0">
                <a:solidFill>
                  <a:srgbClr val="FF0066"/>
                </a:solidFill>
                <a:cs typeface="Arial" pitchFamily="34" charset="0"/>
              </a:rPr>
              <a:t>Probe the momentum-dependence of onset of saturation in nuclei </a:t>
            </a:r>
            <a:r>
              <a:rPr lang="en-US" sz="1800" b="1" dirty="0">
                <a:solidFill>
                  <a:srgbClr val="FF0066"/>
                </a:solidFill>
                <a:cs typeface="Arial" pitchFamily="34" charset="0"/>
              </a:rPr>
              <a:t>(initial state @ RHIC &amp; LHC</a:t>
            </a:r>
            <a:r>
              <a:rPr lang="en-US" sz="1800" b="1" dirty="0" smtClean="0">
                <a:solidFill>
                  <a:srgbClr val="FF0066"/>
                </a:solidFill>
                <a:cs typeface="Arial" pitchFamily="34" charset="0"/>
              </a:rPr>
              <a:t>)</a:t>
            </a:r>
            <a:endParaRPr lang="en-US" sz="1800" b="1" dirty="0">
              <a:solidFill>
                <a:srgbClr val="FF0066"/>
              </a:solidFill>
              <a:cs typeface="Arial" pitchFamily="34" charset="0"/>
            </a:endParaRPr>
          </a:p>
        </p:txBody>
      </p:sp>
      <p:sp>
        <p:nvSpPr>
          <p:cNvPr id="45" name="TextBox 44"/>
          <p:cNvSpPr txBox="1"/>
          <p:nvPr/>
        </p:nvSpPr>
        <p:spPr>
          <a:xfrm>
            <a:off x="6186524" y="5678684"/>
            <a:ext cx="1930717" cy="461665"/>
          </a:xfrm>
          <a:prstGeom prst="rect">
            <a:avLst/>
          </a:prstGeom>
          <a:noFill/>
        </p:spPr>
        <p:txBody>
          <a:bodyPr wrap="square" rtlCol="0">
            <a:spAutoFit/>
          </a:bodyPr>
          <a:lstStyle/>
          <a:p>
            <a:pPr algn="r"/>
            <a:r>
              <a:rPr lang="en-US" sz="1200" b="1" i="1" dirty="0" smtClean="0">
                <a:solidFill>
                  <a:srgbClr val="990000"/>
                </a:solidFill>
                <a:latin typeface="Arial" pitchFamily="34" charset="0"/>
                <a:cs typeface="Arial" pitchFamily="34" charset="0"/>
              </a:rPr>
              <a:t>Search for missing spin among soft gluons</a:t>
            </a:r>
            <a:endParaRPr lang="en-US" sz="1200" b="1" i="1" dirty="0">
              <a:solidFill>
                <a:srgbClr val="990000"/>
              </a:solidFill>
              <a:latin typeface="Arial" pitchFamily="34" charset="0"/>
              <a:cs typeface="Arial" pitchFamily="34" charset="0"/>
            </a:endParaRPr>
          </a:p>
        </p:txBody>
      </p:sp>
      <p:sp>
        <p:nvSpPr>
          <p:cNvPr id="46" name="TextBox 45"/>
          <p:cNvSpPr txBox="1"/>
          <p:nvPr/>
        </p:nvSpPr>
        <p:spPr>
          <a:xfrm>
            <a:off x="117566" y="5626432"/>
            <a:ext cx="5603965" cy="1200329"/>
          </a:xfrm>
          <a:prstGeom prst="rect">
            <a:avLst/>
          </a:prstGeom>
          <a:solidFill>
            <a:schemeClr val="bg1"/>
          </a:solidFill>
        </p:spPr>
        <p:txBody>
          <a:bodyPr wrap="square" rtlCol="0">
            <a:spAutoFit/>
          </a:bodyPr>
          <a:lstStyle/>
          <a:p>
            <a:r>
              <a:rPr lang="en-US" sz="1800" b="1" dirty="0" smtClean="0">
                <a:latin typeface="Arial" pitchFamily="34" charset="0"/>
                <a:cs typeface="Arial" pitchFamily="34" charset="0"/>
              </a:rPr>
              <a:t>Machine requirements:  </a:t>
            </a:r>
            <a:r>
              <a:rPr lang="en-US" sz="1800" b="1" dirty="0" smtClean="0">
                <a:solidFill>
                  <a:srgbClr val="0033CC"/>
                </a:solidFill>
                <a:latin typeface="Arial" pitchFamily="34" charset="0"/>
                <a:cs typeface="Arial" pitchFamily="34" charset="0"/>
              </a:rPr>
              <a:t>high </a:t>
            </a:r>
            <a:r>
              <a:rPr lang="en-US" sz="1800" b="1" dirty="0" smtClean="0">
                <a:solidFill>
                  <a:srgbClr val="0033CC"/>
                </a:solidFill>
                <a:latin typeface="Arial" pitchFamily="34" charset="0"/>
                <a:cs typeface="Arial" pitchFamily="34" charset="0"/>
                <a:sym typeface="Symbol"/>
              </a:rPr>
              <a:t>s (~100 </a:t>
            </a:r>
            <a:r>
              <a:rPr lang="en-US" sz="1800" b="1" dirty="0" err="1" smtClean="0">
                <a:solidFill>
                  <a:srgbClr val="0033CC"/>
                </a:solidFill>
                <a:latin typeface="Arial" pitchFamily="34" charset="0"/>
                <a:cs typeface="Arial" pitchFamily="34" charset="0"/>
                <a:sym typeface="Symbol"/>
              </a:rPr>
              <a:t>GeV</a:t>
            </a:r>
            <a:r>
              <a:rPr lang="en-US" sz="1800" b="1" dirty="0" smtClean="0">
                <a:solidFill>
                  <a:srgbClr val="0033CC"/>
                </a:solidFill>
                <a:latin typeface="Arial" pitchFamily="34" charset="0"/>
                <a:cs typeface="Arial" pitchFamily="34" charset="0"/>
                <a:sym typeface="Symbol"/>
              </a:rPr>
              <a:t>); high luminosity (~10</a:t>
            </a:r>
            <a:r>
              <a:rPr lang="en-US" sz="1800" b="1" baseline="36000" dirty="0" smtClean="0">
                <a:solidFill>
                  <a:srgbClr val="0033CC"/>
                </a:solidFill>
                <a:latin typeface="Arial" pitchFamily="34" charset="0"/>
                <a:cs typeface="Arial" pitchFamily="34" charset="0"/>
                <a:sym typeface="Symbol"/>
              </a:rPr>
              <a:t>34 </a:t>
            </a:r>
            <a:r>
              <a:rPr lang="en-US" sz="1800" b="1" dirty="0" smtClean="0">
                <a:solidFill>
                  <a:srgbClr val="0033CC"/>
                </a:solidFill>
                <a:latin typeface="Arial" pitchFamily="34" charset="0"/>
                <a:cs typeface="Arial" pitchFamily="34" charset="0"/>
                <a:sym typeface="Symbol"/>
              </a:rPr>
              <a:t>cm</a:t>
            </a:r>
            <a:r>
              <a:rPr lang="en-US" sz="1800" b="1" baseline="36000" dirty="0" smtClean="0">
                <a:solidFill>
                  <a:srgbClr val="0033CC"/>
                </a:solidFill>
                <a:latin typeface="Arial" pitchFamily="34" charset="0"/>
                <a:cs typeface="Arial" pitchFamily="34" charset="0"/>
                <a:sym typeface="Symbol"/>
              </a:rPr>
              <a:t>2</a:t>
            </a:r>
            <a:r>
              <a:rPr lang="en-US" sz="1800" b="1" dirty="0" smtClean="0">
                <a:solidFill>
                  <a:srgbClr val="0033CC"/>
                </a:solidFill>
                <a:latin typeface="Arial" pitchFamily="34" charset="0"/>
                <a:cs typeface="Arial" pitchFamily="34" charset="0"/>
                <a:sym typeface="Symbol"/>
              </a:rPr>
              <a:t>s</a:t>
            </a:r>
            <a:r>
              <a:rPr lang="en-US" sz="1800" b="1" baseline="36000" dirty="0" smtClean="0">
                <a:solidFill>
                  <a:srgbClr val="0033CC"/>
                </a:solidFill>
                <a:latin typeface="Arial" pitchFamily="34" charset="0"/>
                <a:cs typeface="Arial" pitchFamily="34" charset="0"/>
                <a:sym typeface="Symbol"/>
              </a:rPr>
              <a:t>1</a:t>
            </a:r>
            <a:r>
              <a:rPr lang="en-US" sz="1800" b="1" dirty="0" smtClean="0">
                <a:solidFill>
                  <a:srgbClr val="0033CC"/>
                </a:solidFill>
                <a:latin typeface="Arial" pitchFamily="34" charset="0"/>
                <a:cs typeface="Arial" pitchFamily="34" charset="0"/>
                <a:sym typeface="Symbol"/>
              </a:rPr>
              <a:t>); polarized electron and nucleon beams; heavy-ion beams (to A~200); large variable energy range for F</a:t>
            </a:r>
            <a:r>
              <a:rPr lang="en-US" sz="1800" b="1" baseline="-25000" dirty="0" smtClean="0">
                <a:solidFill>
                  <a:srgbClr val="0033CC"/>
                </a:solidFill>
                <a:latin typeface="Arial" pitchFamily="34" charset="0"/>
                <a:cs typeface="Arial" pitchFamily="34" charset="0"/>
                <a:sym typeface="Symbol"/>
              </a:rPr>
              <a:t>L</a:t>
            </a:r>
            <a:r>
              <a:rPr lang="en-US" sz="1800" b="1" dirty="0" smtClean="0">
                <a:solidFill>
                  <a:srgbClr val="0033CC"/>
                </a:solidFill>
                <a:latin typeface="Arial" pitchFamily="34" charset="0"/>
                <a:cs typeface="Arial" pitchFamily="34" charset="0"/>
                <a:sym typeface="Symbol"/>
              </a:rPr>
              <a:t>.</a:t>
            </a:r>
            <a:endParaRPr lang="en-US" sz="1800" b="1" dirty="0">
              <a:latin typeface="Arial" pitchFamily="34" charset="0"/>
              <a:cs typeface="Arial" pitchFamily="34" charset="0"/>
            </a:endParaRPr>
          </a:p>
        </p:txBody>
      </p:sp>
      <p:sp>
        <p:nvSpPr>
          <p:cNvPr id="47" name="TextBox 46"/>
          <p:cNvSpPr txBox="1"/>
          <p:nvPr/>
        </p:nvSpPr>
        <p:spPr>
          <a:xfrm rot="21433435">
            <a:off x="7434563" y="2313876"/>
            <a:ext cx="1741118" cy="230832"/>
          </a:xfrm>
          <a:prstGeom prst="rect">
            <a:avLst/>
          </a:prstGeom>
          <a:noFill/>
        </p:spPr>
        <p:txBody>
          <a:bodyPr wrap="square" rtlCol="0">
            <a:spAutoFit/>
          </a:bodyPr>
          <a:lstStyle/>
          <a:p>
            <a:r>
              <a:rPr lang="en-US" sz="900" b="1" dirty="0" smtClean="0">
                <a:solidFill>
                  <a:srgbClr val="FFFF00"/>
                </a:solidFill>
              </a:rPr>
              <a:t>Gluon occupancy &gt;&gt; 1</a:t>
            </a:r>
            <a:endParaRPr lang="en-US" sz="900" b="1" dirty="0">
              <a:solidFill>
                <a:srgbClr val="FFFF00"/>
              </a:solidFill>
            </a:endParaRPr>
          </a:p>
        </p:txBody>
      </p:sp>
      <p:grpSp>
        <p:nvGrpSpPr>
          <p:cNvPr id="52" name="Group 31"/>
          <p:cNvGrpSpPr>
            <a:grpSpLocks/>
          </p:cNvGrpSpPr>
          <p:nvPr/>
        </p:nvGrpSpPr>
        <p:grpSpPr bwMode="auto">
          <a:xfrm>
            <a:off x="3818962" y="3076425"/>
            <a:ext cx="5163051" cy="1447615"/>
            <a:chOff x="487" y="2976"/>
            <a:chExt cx="4310" cy="1344"/>
          </a:xfrm>
        </p:grpSpPr>
        <p:pic>
          <p:nvPicPr>
            <p:cNvPr id="54" name="Picture 59" descr="gpdwp"/>
            <p:cNvPicPr>
              <a:picLocks noChangeAspect="1" noChangeArrowheads="1"/>
            </p:cNvPicPr>
            <p:nvPr/>
          </p:nvPicPr>
          <p:blipFill>
            <a:blip r:embed="rId5" cstate="print"/>
            <a:srcRect/>
            <a:stretch>
              <a:fillRect/>
            </a:stretch>
          </p:blipFill>
          <p:spPr bwMode="auto">
            <a:xfrm>
              <a:off x="487" y="2976"/>
              <a:ext cx="4310" cy="1344"/>
            </a:xfrm>
            <a:prstGeom prst="rect">
              <a:avLst/>
            </a:prstGeom>
            <a:noFill/>
            <a:ln w="9525">
              <a:noFill/>
              <a:miter lim="800000"/>
              <a:headEnd/>
              <a:tailEnd/>
            </a:ln>
          </p:spPr>
        </p:pic>
        <p:sp>
          <p:nvSpPr>
            <p:cNvPr id="55" name="TextBox 8"/>
            <p:cNvSpPr txBox="1">
              <a:spLocks noChangeArrowheads="1"/>
            </p:cNvSpPr>
            <p:nvPr/>
          </p:nvSpPr>
          <p:spPr bwMode="auto">
            <a:xfrm>
              <a:off x="2473" y="3901"/>
              <a:ext cx="557" cy="183"/>
            </a:xfrm>
            <a:prstGeom prst="rect">
              <a:avLst/>
            </a:prstGeom>
            <a:noFill/>
            <a:ln w="9525">
              <a:noFill/>
              <a:miter lim="800000"/>
              <a:headEnd/>
              <a:tailEnd/>
            </a:ln>
          </p:spPr>
          <p:txBody>
            <a:bodyPr wrap="none">
              <a:spAutoFit/>
            </a:bodyPr>
            <a:lstStyle/>
            <a:p>
              <a:pPr eaLnBrk="0" hangingPunct="0">
                <a:defRPr/>
              </a:pPr>
              <a:r>
                <a:rPr kumimoji="1" lang="en-US" sz="1600" b="1">
                  <a:effectLst>
                    <a:outerShdw blurRad="38100" dist="38100" dir="2700000" algn="tl">
                      <a:srgbClr val="C0C0C0"/>
                    </a:outerShdw>
                  </a:effectLst>
                  <a:latin typeface="Comic Sans MS" pitchFamily="66" charset="0"/>
                  <a:ea typeface="ＭＳ Ｐゴシック" pitchFamily="36" charset="-128"/>
                  <a:cs typeface="+mn-cs"/>
                </a:rPr>
                <a:t>x &lt; 0.1</a:t>
              </a:r>
            </a:p>
          </p:txBody>
        </p:sp>
        <p:sp>
          <p:nvSpPr>
            <p:cNvPr id="56" name="TextBox 9"/>
            <p:cNvSpPr txBox="1">
              <a:spLocks noChangeArrowheads="1"/>
            </p:cNvSpPr>
            <p:nvPr/>
          </p:nvSpPr>
          <p:spPr bwMode="auto">
            <a:xfrm>
              <a:off x="3207" y="3901"/>
              <a:ext cx="556" cy="183"/>
            </a:xfrm>
            <a:prstGeom prst="rect">
              <a:avLst/>
            </a:prstGeom>
            <a:noFill/>
            <a:ln w="9525">
              <a:noFill/>
              <a:miter lim="800000"/>
              <a:headEnd/>
              <a:tailEnd/>
            </a:ln>
          </p:spPr>
          <p:txBody>
            <a:bodyPr wrap="none">
              <a:spAutoFit/>
            </a:bodyPr>
            <a:lstStyle/>
            <a:p>
              <a:pPr eaLnBrk="0" hangingPunct="0">
                <a:defRPr/>
              </a:pPr>
              <a:r>
                <a:rPr kumimoji="1" lang="en-US" sz="1600" b="1">
                  <a:effectLst>
                    <a:outerShdw blurRad="38100" dist="38100" dir="2700000" algn="tl">
                      <a:srgbClr val="C0C0C0"/>
                    </a:outerShdw>
                  </a:effectLst>
                  <a:latin typeface="Comic Sans MS" pitchFamily="66" charset="0"/>
                  <a:ea typeface="ＭＳ Ｐゴシック" pitchFamily="36" charset="-128"/>
                  <a:cs typeface="+mn-cs"/>
                </a:rPr>
                <a:t>x ~ 0.3</a:t>
              </a:r>
            </a:p>
          </p:txBody>
        </p:sp>
        <p:sp>
          <p:nvSpPr>
            <p:cNvPr id="57" name="TextBox 10"/>
            <p:cNvSpPr txBox="1">
              <a:spLocks noChangeArrowheads="1"/>
            </p:cNvSpPr>
            <p:nvPr/>
          </p:nvSpPr>
          <p:spPr bwMode="auto">
            <a:xfrm>
              <a:off x="3940" y="3901"/>
              <a:ext cx="556" cy="183"/>
            </a:xfrm>
            <a:prstGeom prst="rect">
              <a:avLst/>
            </a:prstGeom>
            <a:noFill/>
            <a:ln w="9525">
              <a:noFill/>
              <a:miter lim="800000"/>
              <a:headEnd/>
              <a:tailEnd/>
            </a:ln>
          </p:spPr>
          <p:txBody>
            <a:bodyPr wrap="none">
              <a:spAutoFit/>
            </a:bodyPr>
            <a:lstStyle/>
            <a:p>
              <a:pPr eaLnBrk="0" hangingPunct="0">
                <a:defRPr/>
              </a:pPr>
              <a:r>
                <a:rPr kumimoji="1" lang="en-US" sz="1600" b="1">
                  <a:effectLst>
                    <a:outerShdw blurRad="38100" dist="38100" dir="2700000" algn="tl">
                      <a:srgbClr val="C0C0C0"/>
                    </a:outerShdw>
                  </a:effectLst>
                  <a:latin typeface="Comic Sans MS" pitchFamily="66" charset="0"/>
                  <a:ea typeface="ＭＳ Ｐゴシック" pitchFamily="36" charset="-128"/>
                  <a:cs typeface="+mn-cs"/>
                </a:rPr>
                <a:t>x ~ 0.8</a:t>
              </a:r>
            </a:p>
          </p:txBody>
        </p:sp>
      </p:grpSp>
      <p:pic>
        <p:nvPicPr>
          <p:cNvPr id="50" name="Picture 2"/>
          <p:cNvPicPr>
            <a:picLocks noChangeAspect="1" noChangeArrowheads="1"/>
          </p:cNvPicPr>
          <p:nvPr/>
        </p:nvPicPr>
        <p:blipFill>
          <a:blip r:embed="rId6" cstate="print"/>
          <a:srcRect/>
          <a:stretch>
            <a:fillRect/>
          </a:stretch>
        </p:blipFill>
        <p:spPr bwMode="auto">
          <a:xfrm>
            <a:off x="6221191" y="3170594"/>
            <a:ext cx="2891616" cy="1426608"/>
          </a:xfrm>
          <a:prstGeom prst="rect">
            <a:avLst/>
          </a:prstGeom>
          <a:noFill/>
          <a:ln w="9525">
            <a:noFill/>
            <a:miter lim="800000"/>
            <a:headEnd/>
            <a:tailEnd/>
          </a:ln>
        </p:spPr>
      </p:pic>
      <p:sp>
        <p:nvSpPr>
          <p:cNvPr id="53" name="Text Box 32"/>
          <p:cNvSpPr txBox="1">
            <a:spLocks noChangeArrowheads="1"/>
          </p:cNvSpPr>
          <p:nvPr/>
        </p:nvSpPr>
        <p:spPr bwMode="auto">
          <a:xfrm>
            <a:off x="5052199" y="3407862"/>
            <a:ext cx="1452354" cy="953690"/>
          </a:xfrm>
          <a:prstGeom prst="rect">
            <a:avLst/>
          </a:prstGeom>
          <a:noFill/>
          <a:ln w="9525">
            <a:noFill/>
            <a:miter lim="800000"/>
            <a:headEnd/>
            <a:tailEnd/>
          </a:ln>
        </p:spPr>
        <p:txBody>
          <a:bodyPr wrap="square">
            <a:spAutoFit/>
          </a:bodyPr>
          <a:lstStyle/>
          <a:p>
            <a:pPr algn="ctr" eaLnBrk="0" hangingPunct="0">
              <a:spcBef>
                <a:spcPct val="50000"/>
              </a:spcBef>
            </a:pPr>
            <a:r>
              <a:rPr lang="en-US" sz="1400" b="1" i="1" dirty="0">
                <a:solidFill>
                  <a:srgbClr val="0033CC"/>
                </a:solidFill>
              </a:rPr>
              <a:t>Proton tomography via exclusive reactions</a:t>
            </a:r>
          </a:p>
        </p:txBody>
      </p:sp>
      <p:sp>
        <p:nvSpPr>
          <p:cNvPr id="51" name="TextBox 50"/>
          <p:cNvSpPr txBox="1"/>
          <p:nvPr/>
        </p:nvSpPr>
        <p:spPr>
          <a:xfrm>
            <a:off x="7053078" y="3889665"/>
            <a:ext cx="341730" cy="246221"/>
          </a:xfrm>
          <a:prstGeom prst="rect">
            <a:avLst/>
          </a:prstGeom>
          <a:noFill/>
        </p:spPr>
        <p:txBody>
          <a:bodyPr wrap="square" rtlCol="0">
            <a:spAutoFit/>
          </a:bodyPr>
          <a:lstStyle/>
          <a:p>
            <a:r>
              <a:rPr lang="en-US" sz="1000" i="1" dirty="0" smtClean="0">
                <a:latin typeface="Times New Roman" pitchFamily="18" charset="0"/>
                <a:cs typeface="Times New Roman" pitchFamily="18" charset="0"/>
              </a:rPr>
              <a:t>x ~</a:t>
            </a:r>
            <a:endParaRPr lang="en-US" sz="1000" i="1" dirty="0">
              <a:latin typeface="Times New Roman" pitchFamily="18" charset="0"/>
              <a:cs typeface="Times New Roman" pitchFamily="18" charset="0"/>
            </a:endParaRPr>
          </a:p>
        </p:txBody>
      </p:sp>
      <p:sp>
        <p:nvSpPr>
          <p:cNvPr id="44" name="TextBox 43"/>
          <p:cNvSpPr txBox="1"/>
          <p:nvPr/>
        </p:nvSpPr>
        <p:spPr>
          <a:xfrm>
            <a:off x="117566" y="3191698"/>
            <a:ext cx="4572000" cy="2446824"/>
          </a:xfrm>
          <a:prstGeom prst="rect">
            <a:avLst/>
          </a:prstGeom>
          <a:noFill/>
        </p:spPr>
        <p:txBody>
          <a:bodyPr wrap="square" rtlCol="0">
            <a:spAutoFit/>
          </a:bodyPr>
          <a:lstStyle/>
          <a:p>
            <a:pPr marL="285750" indent="-285750">
              <a:buFont typeface="Wingdings" pitchFamily="2" charset="2"/>
              <a:buChar char="Ø"/>
            </a:pPr>
            <a:r>
              <a:rPr lang="en-US" sz="1800" b="1" dirty="0" smtClean="0">
                <a:solidFill>
                  <a:srgbClr val="FF0066"/>
                </a:solidFill>
                <a:cs typeface="Arial" pitchFamily="34" charset="0"/>
              </a:rPr>
              <a:t>Map the </a:t>
            </a:r>
            <a:r>
              <a:rPr lang="en-US" sz="1800" b="1" dirty="0">
                <a:solidFill>
                  <a:srgbClr val="FF0066"/>
                </a:solidFill>
                <a:cs typeface="Arial" pitchFamily="34" charset="0"/>
              </a:rPr>
              <a:t>gluon densities and multidimensional </a:t>
            </a:r>
            <a:r>
              <a:rPr lang="en-US" sz="1800" b="1" dirty="0" smtClean="0">
                <a:solidFill>
                  <a:srgbClr val="FF0066"/>
                </a:solidFill>
                <a:cs typeface="Arial" pitchFamily="34" charset="0"/>
              </a:rPr>
              <a:t>spatial &amp; spin distributions of </a:t>
            </a:r>
            <a:r>
              <a:rPr lang="en-US" sz="1800" b="1" dirty="0" err="1" smtClean="0">
                <a:solidFill>
                  <a:srgbClr val="FF0066"/>
                </a:solidFill>
                <a:cs typeface="Arial" pitchFamily="34" charset="0"/>
              </a:rPr>
              <a:t>partons</a:t>
            </a:r>
            <a:r>
              <a:rPr lang="en-US" sz="1800" b="1" dirty="0" smtClean="0">
                <a:solidFill>
                  <a:srgbClr val="FF0066"/>
                </a:solidFill>
                <a:cs typeface="Arial" pitchFamily="34" charset="0"/>
              </a:rPr>
              <a:t> in the    gluon-dominated regime, explore </a:t>
            </a:r>
            <a:r>
              <a:rPr lang="en-US" sz="1800" b="1" dirty="0" err="1" smtClean="0">
                <a:solidFill>
                  <a:srgbClr val="FF0066"/>
                </a:solidFill>
                <a:cs typeface="Arial" pitchFamily="34" charset="0"/>
              </a:rPr>
              <a:t>parton</a:t>
            </a:r>
            <a:r>
              <a:rPr lang="en-US" sz="1800" b="1" dirty="0" smtClean="0">
                <a:solidFill>
                  <a:srgbClr val="FF0066"/>
                </a:solidFill>
                <a:cs typeface="Arial" pitchFamily="34" charset="0"/>
              </a:rPr>
              <a:t> orbital angular momentum</a:t>
            </a:r>
          </a:p>
          <a:p>
            <a:pPr marL="285750" indent="-285750">
              <a:buFont typeface="Wingdings" pitchFamily="2" charset="2"/>
              <a:buChar char="Ø"/>
            </a:pPr>
            <a:endParaRPr lang="en-US" sz="900" b="1" dirty="0">
              <a:solidFill>
                <a:srgbClr val="FF0066"/>
              </a:solidFill>
              <a:latin typeface="Arial" pitchFamily="34" charset="0"/>
              <a:cs typeface="Arial" pitchFamily="34" charset="0"/>
            </a:endParaRPr>
          </a:p>
          <a:p>
            <a:pPr marL="285750" indent="-285750">
              <a:buFont typeface="Wingdings" pitchFamily="2" charset="2"/>
              <a:buChar char="Ø"/>
            </a:pPr>
            <a:r>
              <a:rPr lang="en-US" sz="1800" b="1" dirty="0" smtClean="0">
                <a:solidFill>
                  <a:srgbClr val="FF0066"/>
                </a:solidFill>
                <a:latin typeface="Arial" pitchFamily="34" charset="0"/>
                <a:cs typeface="Arial" pitchFamily="34" charset="0"/>
              </a:rPr>
              <a:t>Test effective theory approaches to highly non-linear, high-density &amp; strong-field limit of QCD</a:t>
            </a:r>
            <a:endParaRPr lang="en-US" sz="1800" b="1" dirty="0">
              <a:solidFill>
                <a:srgbClr val="FF0066"/>
              </a:solidFill>
              <a:latin typeface="Arial" pitchFamily="34" charset="0"/>
              <a:cs typeface="Arial" pitchFamily="34" charset="0"/>
            </a:endParaRPr>
          </a:p>
        </p:txBody>
      </p:sp>
    </p:spTree>
    <p:extLst>
      <p:ext uri="{BB962C8B-B14F-4D97-AF65-F5344CB8AC3E}">
        <p14:creationId xmlns:p14="http://schemas.microsoft.com/office/powerpoint/2010/main" val="21707241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4" name="Group 14343"/>
          <p:cNvGrpSpPr/>
          <p:nvPr/>
        </p:nvGrpSpPr>
        <p:grpSpPr>
          <a:xfrm>
            <a:off x="67121" y="540656"/>
            <a:ext cx="4710112" cy="5018087"/>
            <a:chOff x="67121" y="540656"/>
            <a:chExt cx="4710112" cy="5018087"/>
          </a:xfrm>
        </p:grpSpPr>
        <p:pic>
          <p:nvPicPr>
            <p:cNvPr id="143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21" y="540656"/>
              <a:ext cx="4710112" cy="501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0" name="Rectangle 14339"/>
            <p:cNvSpPr/>
            <p:nvPr/>
          </p:nvSpPr>
          <p:spPr bwMode="auto">
            <a:xfrm>
              <a:off x="2804160" y="4175760"/>
              <a:ext cx="533400" cy="304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ＭＳ Ｐゴシック" pitchFamily="48" charset="-128"/>
              </a:endParaRPr>
            </a:p>
          </p:txBody>
        </p:sp>
        <p:sp>
          <p:nvSpPr>
            <p:cNvPr id="3" name="TextBox 2"/>
            <p:cNvSpPr txBox="1"/>
            <p:nvPr/>
          </p:nvSpPr>
          <p:spPr>
            <a:xfrm>
              <a:off x="1471155" y="3749051"/>
              <a:ext cx="2481164" cy="1077218"/>
            </a:xfrm>
            <a:prstGeom prst="rect">
              <a:avLst/>
            </a:prstGeom>
            <a:noFill/>
          </p:spPr>
          <p:txBody>
            <a:bodyPr wrap="square" rtlCol="0">
              <a:spAutoFit/>
            </a:bodyPr>
            <a:lstStyle/>
            <a:p>
              <a:pPr algn="ctr"/>
              <a:r>
                <a:rPr lang="en-US" sz="1600" b="1" dirty="0" err="1" smtClean="0">
                  <a:latin typeface="Arial" pitchFamily="34" charset="0"/>
                  <a:cs typeface="Arial" pitchFamily="34" charset="0"/>
                </a:rPr>
                <a:t>eRHIC</a:t>
              </a:r>
              <a:r>
                <a:rPr lang="en-US" sz="1600" b="1" dirty="0" smtClean="0">
                  <a:latin typeface="Arial" pitchFamily="34" charset="0"/>
                  <a:cs typeface="Arial" pitchFamily="34" charset="0"/>
                </a:rPr>
                <a:t> @ BNL:  </a:t>
              </a:r>
              <a:r>
                <a:rPr lang="en-US" sz="1600" b="1" i="1" dirty="0" smtClean="0">
                  <a:solidFill>
                    <a:srgbClr val="0033CC"/>
                  </a:solidFill>
                  <a:latin typeface="Arial" pitchFamily="34" charset="0"/>
                  <a:cs typeface="Arial" pitchFamily="34" charset="0"/>
                </a:rPr>
                <a:t>add e</a:t>
              </a:r>
              <a:r>
                <a:rPr lang="en-US" sz="1600" b="1" i="1" baseline="36000" dirty="0" smtClean="0">
                  <a:solidFill>
                    <a:srgbClr val="0033CC"/>
                  </a:solidFill>
                  <a:latin typeface="Arial" pitchFamily="34" charset="0"/>
                  <a:cs typeface="Arial" pitchFamily="34" charset="0"/>
                  <a:sym typeface="Symbol"/>
                </a:rPr>
                <a:t></a:t>
              </a:r>
              <a:r>
                <a:rPr lang="en-US" sz="1600" b="1" i="1" dirty="0" smtClean="0">
                  <a:solidFill>
                    <a:srgbClr val="0033CC"/>
                  </a:solidFill>
                  <a:latin typeface="Arial" pitchFamily="34" charset="0"/>
                  <a:cs typeface="Arial" pitchFamily="34" charset="0"/>
                </a:rPr>
                <a:t> Energy Recovery </a:t>
              </a:r>
              <a:r>
                <a:rPr lang="en-US" sz="1600" b="1" i="1" dirty="0" err="1" smtClean="0">
                  <a:solidFill>
                    <a:srgbClr val="0033CC"/>
                  </a:solidFill>
                  <a:latin typeface="Arial" pitchFamily="34" charset="0"/>
                  <a:cs typeface="Arial" pitchFamily="34" charset="0"/>
                </a:rPr>
                <a:t>Linac</a:t>
              </a:r>
              <a:r>
                <a:rPr lang="en-US" sz="1600" b="1" i="1" dirty="0" smtClean="0">
                  <a:solidFill>
                    <a:srgbClr val="0033CC"/>
                  </a:solidFill>
                  <a:latin typeface="Arial" pitchFamily="34" charset="0"/>
                  <a:cs typeface="Arial" pitchFamily="34" charset="0"/>
                </a:rPr>
                <a:t> in RHIC tunnel </a:t>
              </a:r>
              <a:r>
                <a:rPr lang="en-US" sz="1600" b="1" i="1" dirty="0" smtClean="0">
                  <a:solidFill>
                    <a:srgbClr val="0033CC"/>
                  </a:solidFill>
                  <a:latin typeface="Arial" pitchFamily="34" charset="0"/>
                  <a:cs typeface="Arial" pitchFamily="34" charset="0"/>
                  <a:sym typeface="Symbol"/>
                </a:rPr>
                <a:t>       </a:t>
              </a:r>
              <a:r>
                <a:rPr lang="en-US" sz="1600" b="1" i="1" dirty="0" err="1" smtClean="0">
                  <a:solidFill>
                    <a:srgbClr val="0033CC"/>
                  </a:solidFill>
                  <a:latin typeface="Script MT Bold" pitchFamily="66" charset="0"/>
                  <a:cs typeface="Arial" pitchFamily="34" charset="0"/>
                  <a:sym typeface="Symbol"/>
                </a:rPr>
                <a:t>L</a:t>
              </a:r>
              <a:r>
                <a:rPr lang="en-US" sz="1600" b="1" i="1" baseline="-25000" dirty="0" err="1" smtClean="0">
                  <a:solidFill>
                    <a:srgbClr val="0033CC"/>
                  </a:solidFill>
                  <a:latin typeface="+mn-lt"/>
                  <a:cs typeface="Arial" pitchFamily="34" charset="0"/>
                  <a:sym typeface="Symbol"/>
                </a:rPr>
                <a:t>ep</a:t>
              </a:r>
              <a:r>
                <a:rPr lang="en-US" sz="1600" b="1" i="1" dirty="0" smtClean="0">
                  <a:solidFill>
                    <a:srgbClr val="0033CC"/>
                  </a:solidFill>
                  <a:latin typeface="+mn-lt"/>
                  <a:cs typeface="Arial" pitchFamily="34" charset="0"/>
                  <a:sym typeface="Symbol"/>
                </a:rPr>
                <a:t> ~ 10</a:t>
              </a:r>
              <a:r>
                <a:rPr lang="en-US" sz="1600" b="1" i="1" baseline="36000" dirty="0" smtClean="0">
                  <a:solidFill>
                    <a:srgbClr val="0033CC"/>
                  </a:solidFill>
                  <a:latin typeface="+mn-lt"/>
                  <a:cs typeface="Arial" pitchFamily="34" charset="0"/>
                  <a:sym typeface="Symbol"/>
                </a:rPr>
                <a:t>34</a:t>
              </a:r>
              <a:r>
                <a:rPr lang="en-US" sz="1600" b="1" i="1" dirty="0" smtClean="0">
                  <a:solidFill>
                    <a:srgbClr val="0033CC"/>
                  </a:solidFill>
                  <a:latin typeface="+mn-lt"/>
                  <a:cs typeface="Arial" pitchFamily="34" charset="0"/>
                  <a:sym typeface="Symbol"/>
                </a:rPr>
                <a:t> cm</a:t>
              </a:r>
              <a:r>
                <a:rPr lang="en-US" sz="1600" b="1" i="1" baseline="36000" dirty="0" smtClean="0">
                  <a:solidFill>
                    <a:srgbClr val="0033CC"/>
                  </a:solidFill>
                  <a:latin typeface="+mn-lt"/>
                  <a:cs typeface="Arial" pitchFamily="34" charset="0"/>
                  <a:sym typeface="Symbol"/>
                </a:rPr>
                <a:t>2</a:t>
              </a:r>
              <a:r>
                <a:rPr lang="en-US" sz="1600" b="1" i="1" dirty="0" smtClean="0">
                  <a:solidFill>
                    <a:srgbClr val="0033CC"/>
                  </a:solidFill>
                  <a:latin typeface="+mn-lt"/>
                  <a:cs typeface="Arial" pitchFamily="34" charset="0"/>
                  <a:sym typeface="Symbol"/>
                </a:rPr>
                <a:t>s</a:t>
              </a:r>
              <a:r>
                <a:rPr lang="en-US" sz="1600" b="1" i="1" baseline="36000" dirty="0" smtClean="0">
                  <a:solidFill>
                    <a:srgbClr val="0033CC"/>
                  </a:solidFill>
                  <a:latin typeface="+mn-lt"/>
                  <a:cs typeface="Arial" pitchFamily="34" charset="0"/>
                  <a:sym typeface="Symbol"/>
                </a:rPr>
                <a:t>1</a:t>
              </a:r>
              <a:endParaRPr lang="en-US" sz="1600" b="1" dirty="0">
                <a:latin typeface="Arial" pitchFamily="34" charset="0"/>
                <a:cs typeface="Arial" pitchFamily="34" charset="0"/>
              </a:endParaRPr>
            </a:p>
          </p:txBody>
        </p:sp>
      </p:grpSp>
      <p:sp>
        <p:nvSpPr>
          <p:cNvPr id="2" name="Rectangle 2"/>
          <p:cNvSpPr>
            <a:spLocks noChangeArrowheads="1"/>
          </p:cNvSpPr>
          <p:nvPr/>
        </p:nvSpPr>
        <p:spPr bwMode="auto">
          <a:xfrm>
            <a:off x="29467" y="-115"/>
            <a:ext cx="8977373" cy="868925"/>
          </a:xfrm>
          <a:prstGeom prst="rect">
            <a:avLst/>
          </a:prstGeom>
          <a:noFill/>
          <a:ln w="9525">
            <a:noFill/>
            <a:miter lim="800000"/>
            <a:headEnd/>
            <a:tailEnd/>
          </a:ln>
        </p:spPr>
        <p:txBody>
          <a:bodyPr anchor="ctr"/>
          <a:lstStyle/>
          <a:p>
            <a:pPr algn="r">
              <a:lnSpc>
                <a:spcPct val="80000"/>
              </a:lnSpc>
              <a:defRPr/>
            </a:pPr>
            <a:r>
              <a:rPr lang="en-US" sz="2400" b="1" i="1" dirty="0" smtClean="0">
                <a:solidFill>
                  <a:srgbClr val="042B7F"/>
                </a:solidFill>
                <a:effectLst>
                  <a:outerShdw blurRad="38100" dist="38100" dir="2700000" algn="tl">
                    <a:srgbClr val="C0C0C0"/>
                  </a:outerShdw>
                </a:effectLst>
                <a:latin typeface="Comic Sans MS" pitchFamily="66" charset="0"/>
                <a:ea typeface="ＭＳ Ｐゴシック" pitchFamily="36" charset="-128"/>
              </a:rPr>
              <a:t>RHIC’s 3</a:t>
            </a:r>
            <a:r>
              <a:rPr lang="en-US" sz="2400" b="1" i="1" baseline="30000" dirty="0" smtClean="0">
                <a:solidFill>
                  <a:srgbClr val="042B7F"/>
                </a:solidFill>
                <a:effectLst>
                  <a:outerShdw blurRad="38100" dist="38100" dir="2700000" algn="tl">
                    <a:srgbClr val="C0C0C0"/>
                  </a:outerShdw>
                </a:effectLst>
                <a:latin typeface="Comic Sans MS" pitchFamily="66" charset="0"/>
                <a:ea typeface="ＭＳ Ｐゴシック" pitchFamily="36" charset="-128"/>
              </a:rPr>
              <a:t>rd</a:t>
            </a:r>
            <a:r>
              <a:rPr lang="en-US" sz="2400" b="1" i="1" dirty="0" smtClean="0">
                <a:solidFill>
                  <a:srgbClr val="042B7F"/>
                </a:solidFill>
                <a:effectLst>
                  <a:outerShdw blurRad="38100" dist="38100" dir="2700000" algn="tl">
                    <a:srgbClr val="C0C0C0"/>
                  </a:outerShdw>
                </a:effectLst>
                <a:latin typeface="Comic Sans MS" pitchFamily="66" charset="0"/>
                <a:ea typeface="ＭＳ Ｐゴシック" pitchFamily="36" charset="-128"/>
              </a:rPr>
              <a:t> Decade: Reinvention as </a:t>
            </a:r>
            <a:r>
              <a:rPr lang="en-US" sz="2400" b="1" i="1" dirty="0" err="1" smtClean="0">
                <a:solidFill>
                  <a:srgbClr val="042B7F"/>
                </a:solidFill>
                <a:effectLst>
                  <a:outerShdw blurRad="38100" dist="38100" dir="2700000" algn="tl">
                    <a:srgbClr val="C0C0C0"/>
                  </a:outerShdw>
                </a:effectLst>
                <a:latin typeface="Comic Sans MS" pitchFamily="66" charset="0"/>
                <a:ea typeface="ＭＳ Ｐゴシック" pitchFamily="36" charset="-128"/>
              </a:rPr>
              <a:t>eRHIC</a:t>
            </a:r>
            <a:r>
              <a:rPr lang="en-US" sz="2400" b="1" i="1" dirty="0" smtClean="0">
                <a:solidFill>
                  <a:srgbClr val="042B7F"/>
                </a:solidFill>
                <a:effectLst>
                  <a:outerShdw blurRad="38100" dist="38100" dir="2700000" algn="tl">
                    <a:srgbClr val="C0C0C0"/>
                  </a:outerShdw>
                </a:effectLst>
                <a:latin typeface="Comic Sans MS" pitchFamily="66" charset="0"/>
                <a:ea typeface="ＭＳ Ｐゴシック" pitchFamily="36" charset="-128"/>
              </a:rPr>
              <a:t> </a:t>
            </a:r>
            <a:r>
              <a:rPr lang="en-US" sz="2400" b="1" i="1" dirty="0" smtClean="0">
                <a:solidFill>
                  <a:srgbClr val="042B7F"/>
                </a:solidFill>
                <a:effectLst>
                  <a:outerShdw blurRad="38100" dist="38100" dir="2700000" algn="tl">
                    <a:srgbClr val="C0C0C0"/>
                  </a:outerShdw>
                </a:effectLst>
                <a:latin typeface="Comic Sans MS" pitchFamily="66" charset="0"/>
                <a:ea typeface="ＭＳ Ｐゴシック" pitchFamily="36" charset="-128"/>
                <a:sym typeface="Symbol"/>
              </a:rPr>
              <a:t> Path Forward for Cold QCD Matter</a:t>
            </a:r>
            <a:endParaRPr lang="en-US" sz="2400" b="1" i="1" dirty="0">
              <a:solidFill>
                <a:srgbClr val="042B7F"/>
              </a:solidFill>
              <a:effectLst>
                <a:outerShdw blurRad="38100" dist="38100" dir="2700000" algn="tl">
                  <a:srgbClr val="C0C0C0"/>
                </a:outerShdw>
              </a:effectLst>
              <a:latin typeface="Comic Sans MS" pitchFamily="66" charset="0"/>
              <a:ea typeface="ＭＳ Ｐゴシック" pitchFamily="36" charset="-128"/>
            </a:endParaRPr>
          </a:p>
        </p:txBody>
      </p:sp>
      <p:sp>
        <p:nvSpPr>
          <p:cNvPr id="14342" name="TextBox 4"/>
          <p:cNvSpPr txBox="1">
            <a:spLocks noChangeArrowheads="1"/>
          </p:cNvSpPr>
          <p:nvPr/>
        </p:nvSpPr>
        <p:spPr bwMode="auto">
          <a:xfrm>
            <a:off x="-1013" y="5382515"/>
            <a:ext cx="4572506" cy="14773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charset="0"/>
                <a:ea typeface="ＭＳ Ｐゴシック" pitchFamily="34" charset="-128"/>
              </a:defRPr>
            </a:lvl9pPr>
          </a:lstStyle>
          <a:p>
            <a:pPr algn="ctr"/>
            <a:r>
              <a:rPr lang="en-US" sz="1800" b="1" dirty="0"/>
              <a:t>Design allows easy staging </a:t>
            </a:r>
            <a:r>
              <a:rPr lang="en-US" sz="1800" b="1" dirty="0" smtClean="0"/>
              <a:t>(start w/ 5-10 </a:t>
            </a:r>
            <a:r>
              <a:rPr lang="en-US" sz="1800" b="1" dirty="0" err="1" smtClean="0"/>
              <a:t>GeV</a:t>
            </a:r>
            <a:r>
              <a:rPr lang="en-US" sz="1800" b="1" dirty="0" smtClean="0"/>
              <a:t>, upgrade to ~20 </a:t>
            </a:r>
            <a:r>
              <a:rPr lang="en-US" sz="1800" b="1" dirty="0" err="1" smtClean="0"/>
              <a:t>GeV</a:t>
            </a:r>
            <a:r>
              <a:rPr lang="en-US" sz="1800" b="1" dirty="0" smtClean="0"/>
              <a:t> e</a:t>
            </a:r>
            <a:r>
              <a:rPr lang="en-US" sz="1800" b="1" baseline="36000" dirty="0" smtClean="0">
                <a:sym typeface="Symbol"/>
              </a:rPr>
              <a:t></a:t>
            </a:r>
            <a:r>
              <a:rPr lang="en-US" sz="1800" b="1" dirty="0" smtClean="0">
                <a:sym typeface="Symbol"/>
              </a:rPr>
              <a:t>)</a:t>
            </a:r>
            <a:r>
              <a:rPr lang="en-US" sz="1800" b="1" dirty="0" smtClean="0"/>
              <a:t>. </a:t>
            </a:r>
            <a:r>
              <a:rPr lang="en-US" sz="1800" b="1" dirty="0"/>
              <a:t> </a:t>
            </a:r>
            <a:r>
              <a:rPr lang="en-US" sz="1800" b="1" dirty="0" smtClean="0"/>
              <a:t>Underwent successful technical design review in 2011.  Bottom-up cost </a:t>
            </a:r>
            <a:r>
              <a:rPr lang="en-US" sz="1800" b="1" dirty="0" err="1" smtClean="0"/>
              <a:t>eval</a:t>
            </a:r>
            <a:r>
              <a:rPr lang="en-US" sz="1800" b="1" dirty="0" smtClean="0"/>
              <a:t>. + value engineering in progress. </a:t>
            </a:r>
            <a:endParaRPr lang="en-US" sz="1800" b="1" dirty="0"/>
          </a:p>
        </p:txBody>
      </p:sp>
      <p:sp>
        <p:nvSpPr>
          <p:cNvPr id="14336" name="TextBox 14335"/>
          <p:cNvSpPr txBox="1"/>
          <p:nvPr/>
        </p:nvSpPr>
        <p:spPr>
          <a:xfrm>
            <a:off x="4571493" y="868810"/>
            <a:ext cx="4572508" cy="3970318"/>
          </a:xfrm>
          <a:prstGeom prst="rect">
            <a:avLst/>
          </a:prstGeom>
          <a:noFill/>
        </p:spPr>
        <p:txBody>
          <a:bodyPr wrap="square" rtlCol="0">
            <a:spAutoFit/>
          </a:bodyPr>
          <a:lstStyle/>
          <a:p>
            <a:r>
              <a:rPr lang="en-US" sz="1800" b="1" dirty="0" smtClean="0"/>
              <a:t>Why </a:t>
            </a:r>
            <a:r>
              <a:rPr lang="en-US" sz="1800" b="1" dirty="0" err="1" smtClean="0"/>
              <a:t>eRHIC</a:t>
            </a:r>
            <a:r>
              <a:rPr lang="en-US" sz="1800" b="1" dirty="0" smtClean="0"/>
              <a:t> is a cost-effective approach:</a:t>
            </a:r>
          </a:p>
          <a:p>
            <a:pPr marL="285750" indent="-285750">
              <a:buFont typeface="Wingdings" pitchFamily="2" charset="2"/>
              <a:buChar char="§"/>
            </a:pPr>
            <a:r>
              <a:rPr lang="en-US" sz="1800" b="1" i="1" dirty="0" smtClean="0">
                <a:solidFill>
                  <a:srgbClr val="D60093"/>
                </a:solidFill>
              </a:rPr>
              <a:t>Reuses RHIC tunnel &amp; detector halls </a:t>
            </a:r>
            <a:r>
              <a:rPr lang="en-US" sz="1800" b="1" i="1" dirty="0" smtClean="0">
                <a:solidFill>
                  <a:srgbClr val="D60093"/>
                </a:solidFill>
                <a:sym typeface="Symbol"/>
              </a:rPr>
              <a:t>  minimal civil construction</a:t>
            </a:r>
          </a:p>
          <a:p>
            <a:pPr marL="285750" indent="-285750">
              <a:buFont typeface="Wingdings" pitchFamily="2" charset="2"/>
              <a:buChar char="§"/>
            </a:pPr>
            <a:r>
              <a:rPr lang="en-US" sz="1800" b="1" i="1" dirty="0" smtClean="0">
                <a:solidFill>
                  <a:srgbClr val="0033CC"/>
                </a:solidFill>
                <a:sym typeface="Symbol"/>
              </a:rPr>
              <a:t>Reuses significant fractions of existing STAR &amp; PHENIX detectors</a:t>
            </a:r>
          </a:p>
          <a:p>
            <a:pPr marL="742950" lvl="1" indent="-285750">
              <a:buFont typeface="Wingdings" pitchFamily="2" charset="2"/>
              <a:buChar char="§"/>
            </a:pPr>
            <a:r>
              <a:rPr lang="en-US" sz="1800" b="1" i="1" dirty="0" smtClean="0">
                <a:solidFill>
                  <a:srgbClr val="D60093"/>
                </a:solidFill>
                <a:sym typeface="Symbol"/>
              </a:rPr>
              <a:t>Exploits existing HI beams for precocious access to very high gluon density regime</a:t>
            </a:r>
          </a:p>
          <a:p>
            <a:pPr marL="742950" lvl="1" indent="-285750">
              <a:buFont typeface="Wingdings" pitchFamily="2" charset="2"/>
              <a:buChar char="§"/>
            </a:pPr>
            <a:r>
              <a:rPr lang="en-US" sz="1800" b="1" i="1" dirty="0" smtClean="0">
                <a:solidFill>
                  <a:srgbClr val="0033CC"/>
                </a:solidFill>
                <a:sym typeface="Symbol"/>
              </a:rPr>
              <a:t>Polarized p beam and HI beam capabilities already exist – less costly to add e</a:t>
            </a:r>
            <a:r>
              <a:rPr lang="en-US" sz="1800" b="1" i="1" baseline="36000" dirty="0" smtClean="0">
                <a:solidFill>
                  <a:srgbClr val="0033CC"/>
                </a:solidFill>
                <a:sym typeface="Symbol"/>
              </a:rPr>
              <a:t></a:t>
            </a:r>
            <a:r>
              <a:rPr lang="en-US" sz="1800" b="1" i="1" dirty="0" smtClean="0">
                <a:solidFill>
                  <a:srgbClr val="0033CC"/>
                </a:solidFill>
                <a:sym typeface="Symbol"/>
              </a:rPr>
              <a:t> than hadron accelerator</a:t>
            </a:r>
          </a:p>
          <a:p>
            <a:pPr marL="283464" lvl="1" indent="-283464">
              <a:buFont typeface="Wingdings" pitchFamily="2" charset="2"/>
              <a:buChar char="§"/>
            </a:pPr>
            <a:r>
              <a:rPr lang="en-US" sz="1800" b="1" i="1" dirty="0" smtClean="0">
                <a:solidFill>
                  <a:srgbClr val="D60093"/>
                </a:solidFill>
                <a:sym typeface="Symbol"/>
              </a:rPr>
              <a:t>Provides straightforward upgrade path by adding SRF </a:t>
            </a:r>
            <a:r>
              <a:rPr lang="en-US" sz="1800" b="1" i="1" dirty="0" err="1" smtClean="0">
                <a:solidFill>
                  <a:srgbClr val="D60093"/>
                </a:solidFill>
                <a:sym typeface="Symbol"/>
              </a:rPr>
              <a:t>linac</a:t>
            </a:r>
            <a:r>
              <a:rPr lang="en-US" sz="1800" b="1" i="1" dirty="0" smtClean="0">
                <a:solidFill>
                  <a:srgbClr val="D60093"/>
                </a:solidFill>
                <a:sym typeface="Symbol"/>
              </a:rPr>
              <a:t> cavities</a:t>
            </a:r>
          </a:p>
        </p:txBody>
      </p:sp>
      <p:sp>
        <p:nvSpPr>
          <p:cNvPr id="14337" name="TextBox 14336"/>
          <p:cNvSpPr txBox="1"/>
          <p:nvPr/>
        </p:nvSpPr>
        <p:spPr>
          <a:xfrm>
            <a:off x="4571493" y="4732448"/>
            <a:ext cx="4572507" cy="2031325"/>
          </a:xfrm>
          <a:prstGeom prst="rect">
            <a:avLst/>
          </a:prstGeom>
          <a:solidFill>
            <a:schemeClr val="bg1"/>
          </a:solidFill>
        </p:spPr>
        <p:txBody>
          <a:bodyPr wrap="square" rtlCol="0">
            <a:spAutoFit/>
          </a:bodyPr>
          <a:lstStyle/>
          <a:p>
            <a:pPr marL="283464" lvl="1" indent="-283464">
              <a:buFont typeface="Wingdings" pitchFamily="2" charset="2"/>
              <a:buChar char="§"/>
            </a:pPr>
            <a:r>
              <a:rPr lang="en-US" sz="1800" b="1" i="1" dirty="0">
                <a:solidFill>
                  <a:srgbClr val="0033CC"/>
                </a:solidFill>
                <a:sym typeface="Symbol"/>
              </a:rPr>
              <a:t>Takes advantage of RHIC needs and other accelerator R&amp;D @ BNL:</a:t>
            </a:r>
          </a:p>
          <a:p>
            <a:pPr marL="742950" lvl="2" indent="-285750">
              <a:buFont typeface="Wingdings" pitchFamily="2" charset="2"/>
              <a:buChar char="Ø"/>
            </a:pPr>
            <a:r>
              <a:rPr lang="en-US" sz="1800" b="1" i="1" dirty="0">
                <a:sym typeface="Symbol"/>
              </a:rPr>
              <a:t>E.g., coherent electron cooling can also enhance RHIC </a:t>
            </a:r>
            <a:r>
              <a:rPr lang="en-US" sz="1800" b="1" i="1" dirty="0" err="1">
                <a:sym typeface="Symbol"/>
              </a:rPr>
              <a:t>pp</a:t>
            </a:r>
            <a:r>
              <a:rPr lang="en-US" sz="1800" b="1" i="1" dirty="0">
                <a:sym typeface="Symbol"/>
              </a:rPr>
              <a:t> </a:t>
            </a:r>
            <a:r>
              <a:rPr lang="en-US" sz="1800" b="1" i="1" dirty="0" err="1">
                <a:sym typeface="Symbol"/>
              </a:rPr>
              <a:t>lumi</a:t>
            </a:r>
            <a:r>
              <a:rPr lang="en-US" sz="1800" b="1" i="1" dirty="0">
                <a:sym typeface="Symbol"/>
              </a:rPr>
              <a:t>.</a:t>
            </a:r>
          </a:p>
          <a:p>
            <a:pPr marL="742950" lvl="2" indent="-285750">
              <a:buFont typeface="Wingdings" pitchFamily="2" charset="2"/>
              <a:buChar char="Ø"/>
            </a:pPr>
            <a:r>
              <a:rPr lang="en-US" sz="1800" b="1" i="1" dirty="0">
                <a:sym typeface="Symbol"/>
              </a:rPr>
              <a:t>E.g., FFAG developments for </a:t>
            </a:r>
            <a:r>
              <a:rPr lang="en-US" sz="1800" b="1" i="1" dirty="0" err="1">
                <a:sym typeface="Symbol"/>
              </a:rPr>
              <a:t>muon</a:t>
            </a:r>
            <a:r>
              <a:rPr lang="en-US" sz="1800" b="1" i="1" dirty="0">
                <a:sym typeface="Symbol"/>
              </a:rPr>
              <a:t> collider considered for significant cost reductions </a:t>
            </a:r>
            <a:endParaRPr lang="en-US" sz="1800" b="1" i="1"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 calcmode="lin" valueType="num">
                                      <p:cBhvr additive="base">
                                        <p:cTn id="7" dur="500" fill="hold"/>
                                        <p:tgtEl>
                                          <p:spTgt spid="14342"/>
                                        </p:tgtEl>
                                        <p:attrNameLst>
                                          <p:attrName>ppt_x</p:attrName>
                                        </p:attrNameLst>
                                      </p:cBhvr>
                                      <p:tavLst>
                                        <p:tav tm="0">
                                          <p:val>
                                            <p:strVal val="#ppt_x"/>
                                          </p:val>
                                        </p:tav>
                                        <p:tav tm="100000">
                                          <p:val>
                                            <p:strVal val="#ppt_x"/>
                                          </p:val>
                                        </p:tav>
                                      </p:tavLst>
                                    </p:anim>
                                    <p:anim calcmode="lin" valueType="num">
                                      <p:cBhvr additive="base">
                                        <p:cTn id="8"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336"/>
                                        </p:tgtEl>
                                        <p:attrNameLst>
                                          <p:attrName>style.visibility</p:attrName>
                                        </p:attrNameLst>
                                      </p:cBhvr>
                                      <p:to>
                                        <p:strVal val="visible"/>
                                      </p:to>
                                    </p:set>
                                    <p:anim calcmode="lin" valueType="num">
                                      <p:cBhvr additive="base">
                                        <p:cTn id="13" dur="500" fill="hold"/>
                                        <p:tgtEl>
                                          <p:spTgt spid="14336"/>
                                        </p:tgtEl>
                                        <p:attrNameLst>
                                          <p:attrName>ppt_x</p:attrName>
                                        </p:attrNameLst>
                                      </p:cBhvr>
                                      <p:tavLst>
                                        <p:tav tm="0">
                                          <p:val>
                                            <p:strVal val="1+#ppt_w/2"/>
                                          </p:val>
                                        </p:tav>
                                        <p:tav tm="100000">
                                          <p:val>
                                            <p:strVal val="#ppt_x"/>
                                          </p:val>
                                        </p:tav>
                                      </p:tavLst>
                                    </p:anim>
                                    <p:anim calcmode="lin" valueType="num">
                                      <p:cBhvr additive="base">
                                        <p:cTn id="14" dur="500" fill="hold"/>
                                        <p:tgtEl>
                                          <p:spTgt spid="1433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7"/>
                                        </p:tgtEl>
                                        <p:attrNameLst>
                                          <p:attrName>style.visibility</p:attrName>
                                        </p:attrNameLst>
                                      </p:cBhvr>
                                      <p:to>
                                        <p:strVal val="visible"/>
                                      </p:to>
                                    </p:set>
                                    <p:anim calcmode="lin" valueType="num">
                                      <p:cBhvr additive="base">
                                        <p:cTn id="19" dur="500" fill="hold"/>
                                        <p:tgtEl>
                                          <p:spTgt spid="14337"/>
                                        </p:tgtEl>
                                        <p:attrNameLst>
                                          <p:attrName>ppt_x</p:attrName>
                                        </p:attrNameLst>
                                      </p:cBhvr>
                                      <p:tavLst>
                                        <p:tav tm="0">
                                          <p:val>
                                            <p:strVal val="#ppt_x"/>
                                          </p:val>
                                        </p:tav>
                                        <p:tav tm="100000">
                                          <p:val>
                                            <p:strVal val="#ppt_x"/>
                                          </p:val>
                                        </p:tav>
                                      </p:tavLst>
                                    </p:anim>
                                    <p:anim calcmode="lin" valueType="num">
                                      <p:cBhvr additive="base">
                                        <p:cTn id="20" dur="500" fill="hold"/>
                                        <p:tgtEl>
                                          <p:spTgt spid="143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animBg="1"/>
      <p:bldP spid="14336" grpId="0"/>
      <p:bldP spid="143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57200" y="6132512"/>
            <a:ext cx="8447442" cy="707886"/>
          </a:xfrm>
          <a:prstGeom prst="rect">
            <a:avLst/>
          </a:prstGeom>
          <a:solidFill>
            <a:schemeClr val="bg1"/>
          </a:solidFill>
        </p:spPr>
        <p:txBody>
          <a:bodyPr wrap="square" rtlCol="0">
            <a:spAutoFit/>
          </a:bodyPr>
          <a:lstStyle/>
          <a:p>
            <a:pPr marL="342900" lvl="1" indent="-342900">
              <a:buFont typeface="Wingdings" pitchFamily="2" charset="2"/>
              <a:buChar char="§"/>
            </a:pPr>
            <a:r>
              <a:rPr lang="en-US" sz="2000" b="1" dirty="0">
                <a:solidFill>
                  <a:srgbClr val="0033CC"/>
                </a:solidFill>
              </a:rPr>
              <a:t>Probably a sizable chunk of DOE ONP funding will be siphoned off to other agencies or program offices</a:t>
            </a:r>
            <a:r>
              <a:rPr lang="en-US" sz="2000" b="1" dirty="0" smtClean="0">
                <a:solidFill>
                  <a:srgbClr val="0033CC"/>
                </a:solidFill>
              </a:rPr>
              <a:t>.</a:t>
            </a:r>
            <a:endParaRPr lang="en-US" sz="2000" b="1" dirty="0">
              <a:solidFill>
                <a:srgbClr val="0033CC"/>
              </a:solidFill>
            </a:endParaRPr>
          </a:p>
        </p:txBody>
      </p:sp>
      <p:sp>
        <p:nvSpPr>
          <p:cNvPr id="2" name="Title 1"/>
          <p:cNvSpPr txBox="1">
            <a:spLocks/>
          </p:cNvSpPr>
          <p:nvPr/>
        </p:nvSpPr>
        <p:spPr>
          <a:xfrm>
            <a:off x="0" y="39053"/>
            <a:ext cx="9144000" cy="585787"/>
          </a:xfrm>
          <a:prstGeom prst="rect">
            <a:avLst/>
          </a:prstGeom>
        </p:spPr>
        <p:txBody>
          <a:bodyPr/>
          <a:lstStyle/>
          <a:p>
            <a:pPr algn="ctr">
              <a:lnSpc>
                <a:spcPct val="80000"/>
              </a:lnSpc>
              <a:defRPr/>
            </a:pPr>
            <a:r>
              <a:rPr lang="en-US" b="1" kern="0" dirty="0" smtClean="0">
                <a:solidFill>
                  <a:srgbClr val="042B7F"/>
                </a:solidFill>
                <a:latin typeface="Comic Sans MS" pitchFamily="66" charset="0"/>
                <a:ea typeface="+mj-ea"/>
                <a:cs typeface="+mj-cs"/>
              </a:rPr>
              <a:t>What Would be Lost if RHIC Were Terminated?</a:t>
            </a:r>
            <a:endParaRPr lang="en-US" b="1" kern="0" dirty="0">
              <a:solidFill>
                <a:srgbClr val="042B7F"/>
              </a:solidFill>
              <a:latin typeface="Comic Sans MS" pitchFamily="66" charset="0"/>
              <a:ea typeface="+mj-ea"/>
              <a:cs typeface="+mj-cs"/>
            </a:endParaRPr>
          </a:p>
        </p:txBody>
      </p:sp>
      <p:sp>
        <p:nvSpPr>
          <p:cNvPr id="3" name="TextBox 2"/>
          <p:cNvSpPr txBox="1"/>
          <p:nvPr/>
        </p:nvSpPr>
        <p:spPr>
          <a:xfrm>
            <a:off x="430306" y="537882"/>
            <a:ext cx="8337176" cy="707886"/>
          </a:xfrm>
          <a:prstGeom prst="rect">
            <a:avLst/>
          </a:prstGeom>
          <a:noFill/>
        </p:spPr>
        <p:txBody>
          <a:bodyPr wrap="square" rtlCol="0">
            <a:spAutoFit/>
          </a:bodyPr>
          <a:lstStyle/>
          <a:p>
            <a:pPr marL="457200" indent="-457200">
              <a:buFont typeface="Wingdings" pitchFamily="2" charset="2"/>
              <a:buChar char="§"/>
            </a:pPr>
            <a:r>
              <a:rPr lang="en-US" sz="2000" b="1" dirty="0" smtClean="0">
                <a:solidFill>
                  <a:srgbClr val="0033CC"/>
                </a:solidFill>
              </a:rPr>
              <a:t>Opportunity to map QCD matter properties vs. temp., especially across QGP transition, and discover the possible Critical Point.</a:t>
            </a:r>
          </a:p>
        </p:txBody>
      </p:sp>
      <p:sp>
        <p:nvSpPr>
          <p:cNvPr id="5" name="TextBox 4"/>
          <p:cNvSpPr txBox="1"/>
          <p:nvPr/>
        </p:nvSpPr>
        <p:spPr>
          <a:xfrm>
            <a:off x="430306" y="1154328"/>
            <a:ext cx="7890734" cy="400110"/>
          </a:xfrm>
          <a:prstGeom prst="rect">
            <a:avLst/>
          </a:prstGeom>
          <a:noFill/>
        </p:spPr>
        <p:txBody>
          <a:bodyPr wrap="square" rtlCol="0">
            <a:spAutoFit/>
          </a:bodyPr>
          <a:lstStyle/>
          <a:p>
            <a:pPr marL="457200" indent="-457200">
              <a:buFont typeface="Wingdings" pitchFamily="2" charset="2"/>
              <a:buChar char="§"/>
            </a:pPr>
            <a:r>
              <a:rPr lang="en-US" sz="2000" b="1" dirty="0">
                <a:solidFill>
                  <a:srgbClr val="D60093"/>
                </a:solidFill>
              </a:rPr>
              <a:t>Unique polarized </a:t>
            </a:r>
            <a:r>
              <a:rPr lang="en-US" sz="2000" b="1" dirty="0" err="1">
                <a:solidFill>
                  <a:srgbClr val="D60093"/>
                </a:solidFill>
              </a:rPr>
              <a:t>pp</a:t>
            </a:r>
            <a:r>
              <a:rPr lang="en-US" sz="2000" b="1" dirty="0">
                <a:solidFill>
                  <a:srgbClr val="D60093"/>
                </a:solidFill>
              </a:rPr>
              <a:t> access to nucleon spin structure</a:t>
            </a:r>
            <a:r>
              <a:rPr lang="en-US" sz="2000" b="1" dirty="0" smtClean="0">
                <a:solidFill>
                  <a:srgbClr val="D60093"/>
                </a:solidFill>
              </a:rPr>
              <a:t>.</a:t>
            </a:r>
            <a:endParaRPr lang="en-US" sz="2000" b="1" dirty="0">
              <a:solidFill>
                <a:srgbClr val="D60093"/>
              </a:solidFill>
            </a:endParaRPr>
          </a:p>
        </p:txBody>
      </p:sp>
      <p:sp>
        <p:nvSpPr>
          <p:cNvPr id="6" name="TextBox 5"/>
          <p:cNvSpPr txBox="1"/>
          <p:nvPr/>
        </p:nvSpPr>
        <p:spPr>
          <a:xfrm>
            <a:off x="430306" y="1493478"/>
            <a:ext cx="7997414" cy="400110"/>
          </a:xfrm>
          <a:prstGeom prst="rect">
            <a:avLst/>
          </a:prstGeom>
          <a:noFill/>
        </p:spPr>
        <p:txBody>
          <a:bodyPr wrap="square" rtlCol="0">
            <a:spAutoFit/>
          </a:bodyPr>
          <a:lstStyle/>
          <a:p>
            <a:pPr marL="457200" indent="-457200">
              <a:buFont typeface="Wingdings" pitchFamily="2" charset="2"/>
              <a:buChar char="§"/>
            </a:pPr>
            <a:r>
              <a:rPr lang="en-US" sz="2000" b="1" dirty="0">
                <a:solidFill>
                  <a:srgbClr val="0033CC"/>
                </a:solidFill>
              </a:rPr>
              <a:t>U.S. leadership in a vibrant NP subfield it pioneered</a:t>
            </a:r>
            <a:r>
              <a:rPr lang="en-US" sz="2000" b="1" dirty="0" smtClean="0">
                <a:solidFill>
                  <a:srgbClr val="0033CC"/>
                </a:solidFill>
              </a:rPr>
              <a:t>.</a:t>
            </a:r>
            <a:endParaRPr lang="en-US" sz="2000" b="1" dirty="0">
              <a:solidFill>
                <a:srgbClr val="0033CC"/>
              </a:solidFill>
            </a:endParaRPr>
          </a:p>
        </p:txBody>
      </p:sp>
      <p:sp>
        <p:nvSpPr>
          <p:cNvPr id="7" name="TextBox 6"/>
          <p:cNvSpPr txBox="1"/>
          <p:nvPr/>
        </p:nvSpPr>
        <p:spPr>
          <a:xfrm>
            <a:off x="430306" y="1802148"/>
            <a:ext cx="8104094" cy="707886"/>
          </a:xfrm>
          <a:prstGeom prst="rect">
            <a:avLst/>
          </a:prstGeom>
          <a:noFill/>
        </p:spPr>
        <p:txBody>
          <a:bodyPr wrap="square" rtlCol="0">
            <a:spAutoFit/>
          </a:bodyPr>
          <a:lstStyle/>
          <a:p>
            <a:pPr marL="457200" indent="-457200">
              <a:buFont typeface="Wingdings" pitchFamily="2" charset="2"/>
              <a:buChar char="§"/>
            </a:pPr>
            <a:r>
              <a:rPr lang="en-US" sz="2000" b="1" dirty="0">
                <a:solidFill>
                  <a:srgbClr val="D60093"/>
                </a:solidFill>
              </a:rPr>
              <a:t>A major fraction of the productivity for U.S. NP over the better part of a decade – is this survivable</a:t>
            </a:r>
            <a:r>
              <a:rPr lang="en-US" sz="2000" b="1" dirty="0" smtClean="0">
                <a:solidFill>
                  <a:srgbClr val="D60093"/>
                </a:solidFill>
              </a:rPr>
              <a:t>?</a:t>
            </a:r>
            <a:endParaRPr lang="en-US" sz="2000" b="1" dirty="0">
              <a:solidFill>
                <a:srgbClr val="D60093"/>
              </a:solidFill>
            </a:endParaRPr>
          </a:p>
        </p:txBody>
      </p:sp>
      <p:sp>
        <p:nvSpPr>
          <p:cNvPr id="8" name="TextBox 7"/>
          <p:cNvSpPr txBox="1"/>
          <p:nvPr/>
        </p:nvSpPr>
        <p:spPr>
          <a:xfrm>
            <a:off x="430306" y="2418594"/>
            <a:ext cx="8337176" cy="707886"/>
          </a:xfrm>
          <a:prstGeom prst="rect">
            <a:avLst/>
          </a:prstGeom>
          <a:noFill/>
        </p:spPr>
        <p:txBody>
          <a:bodyPr wrap="square" rtlCol="0">
            <a:spAutoFit/>
          </a:bodyPr>
          <a:lstStyle/>
          <a:p>
            <a:pPr marL="457200" indent="-457200">
              <a:buFont typeface="Wingdings" pitchFamily="2" charset="2"/>
              <a:buChar char="§"/>
            </a:pPr>
            <a:r>
              <a:rPr lang="en-US" sz="2000" b="1" dirty="0">
                <a:solidFill>
                  <a:srgbClr val="0033CC"/>
                </a:solidFill>
              </a:rPr>
              <a:t>The last operating U.S. collider, hence a critical attractor for talented accelerator scientists and cutting-edge R&amp;D</a:t>
            </a:r>
            <a:r>
              <a:rPr lang="en-US" sz="2000" b="1" dirty="0" smtClean="0">
                <a:solidFill>
                  <a:srgbClr val="0033CC"/>
                </a:solidFill>
              </a:rPr>
              <a:t>.</a:t>
            </a:r>
            <a:endParaRPr lang="en-US" sz="2000" b="1" dirty="0">
              <a:solidFill>
                <a:srgbClr val="0033CC"/>
              </a:solidFill>
            </a:endParaRPr>
          </a:p>
        </p:txBody>
      </p:sp>
      <p:sp>
        <p:nvSpPr>
          <p:cNvPr id="9" name="TextBox 8"/>
          <p:cNvSpPr txBox="1"/>
          <p:nvPr/>
        </p:nvSpPr>
        <p:spPr>
          <a:xfrm>
            <a:off x="430306" y="3019800"/>
            <a:ext cx="8337176" cy="400110"/>
          </a:xfrm>
          <a:prstGeom prst="rect">
            <a:avLst/>
          </a:prstGeom>
          <a:noFill/>
        </p:spPr>
        <p:txBody>
          <a:bodyPr wrap="square" rtlCol="0">
            <a:spAutoFit/>
          </a:bodyPr>
          <a:lstStyle/>
          <a:p>
            <a:pPr marL="457200" indent="-457200">
              <a:buFont typeface="Wingdings" pitchFamily="2" charset="2"/>
              <a:buChar char="§"/>
            </a:pPr>
            <a:r>
              <a:rPr lang="en-US" sz="2000" b="1" dirty="0">
                <a:solidFill>
                  <a:srgbClr val="D60093"/>
                </a:solidFill>
              </a:rPr>
              <a:t>Quite possibly the only cost-realizable path to a future EIC</a:t>
            </a:r>
            <a:r>
              <a:rPr lang="en-US" sz="2000" b="1" dirty="0" smtClean="0">
                <a:solidFill>
                  <a:srgbClr val="D60093"/>
                </a:solidFill>
              </a:rPr>
              <a:t>.</a:t>
            </a:r>
            <a:endParaRPr lang="en-US" sz="2000" b="1" dirty="0">
              <a:solidFill>
                <a:srgbClr val="D60093"/>
              </a:solidFill>
            </a:endParaRPr>
          </a:p>
        </p:txBody>
      </p:sp>
      <p:sp>
        <p:nvSpPr>
          <p:cNvPr id="10" name="TextBox 9"/>
          <p:cNvSpPr txBox="1"/>
          <p:nvPr/>
        </p:nvSpPr>
        <p:spPr>
          <a:xfrm>
            <a:off x="430306" y="3343710"/>
            <a:ext cx="8226014" cy="400110"/>
          </a:xfrm>
          <a:prstGeom prst="rect">
            <a:avLst/>
          </a:prstGeom>
          <a:noFill/>
        </p:spPr>
        <p:txBody>
          <a:bodyPr wrap="square" rtlCol="0">
            <a:spAutoFit/>
          </a:bodyPr>
          <a:lstStyle/>
          <a:p>
            <a:pPr marL="457200" indent="-457200">
              <a:buFont typeface="Wingdings" pitchFamily="2" charset="2"/>
              <a:buChar char="§"/>
            </a:pPr>
            <a:r>
              <a:rPr lang="en-US" sz="2000" b="1" dirty="0">
                <a:solidFill>
                  <a:srgbClr val="0033CC"/>
                </a:solidFill>
              </a:rPr>
              <a:t>Home research base for &gt;1000 domestic + foreign users</a:t>
            </a:r>
            <a:r>
              <a:rPr lang="en-US" sz="2000" b="1" dirty="0" smtClean="0">
                <a:solidFill>
                  <a:srgbClr val="0033CC"/>
                </a:solidFill>
              </a:rPr>
              <a:t>.</a:t>
            </a:r>
            <a:endParaRPr lang="en-US" sz="2000" b="1" dirty="0">
              <a:solidFill>
                <a:srgbClr val="0033CC"/>
              </a:solidFill>
            </a:endParaRPr>
          </a:p>
        </p:txBody>
      </p:sp>
      <p:sp>
        <p:nvSpPr>
          <p:cNvPr id="11" name="TextBox 10"/>
          <p:cNvSpPr txBox="1"/>
          <p:nvPr/>
        </p:nvSpPr>
        <p:spPr>
          <a:xfrm>
            <a:off x="430306" y="3652380"/>
            <a:ext cx="8226014" cy="400110"/>
          </a:xfrm>
          <a:prstGeom prst="rect">
            <a:avLst/>
          </a:prstGeom>
          <a:noFill/>
        </p:spPr>
        <p:txBody>
          <a:bodyPr wrap="square" rtlCol="0">
            <a:spAutoFit/>
          </a:bodyPr>
          <a:lstStyle/>
          <a:p>
            <a:pPr marL="457200" indent="-457200">
              <a:buFont typeface="Wingdings" pitchFamily="2" charset="2"/>
              <a:buChar char="§"/>
            </a:pPr>
            <a:r>
              <a:rPr lang="en-US" sz="2000" b="1" dirty="0">
                <a:solidFill>
                  <a:srgbClr val="D60093"/>
                </a:solidFill>
              </a:rPr>
              <a:t>Strong foreign (esp. RIKEN) investment in U.S. facility</a:t>
            </a:r>
            <a:r>
              <a:rPr lang="en-US" sz="2000" b="1" dirty="0" smtClean="0">
                <a:solidFill>
                  <a:srgbClr val="D60093"/>
                </a:solidFill>
              </a:rPr>
              <a:t>.</a:t>
            </a:r>
            <a:endParaRPr lang="en-US" sz="2000" b="1" dirty="0">
              <a:solidFill>
                <a:srgbClr val="D60093"/>
              </a:solidFill>
            </a:endParaRPr>
          </a:p>
        </p:txBody>
      </p:sp>
      <p:sp>
        <p:nvSpPr>
          <p:cNvPr id="12" name="TextBox 11"/>
          <p:cNvSpPr txBox="1"/>
          <p:nvPr/>
        </p:nvSpPr>
        <p:spPr>
          <a:xfrm>
            <a:off x="430306" y="3976290"/>
            <a:ext cx="8104094" cy="400110"/>
          </a:xfrm>
          <a:prstGeom prst="rect">
            <a:avLst/>
          </a:prstGeom>
          <a:noFill/>
        </p:spPr>
        <p:txBody>
          <a:bodyPr wrap="square" rtlCol="0">
            <a:spAutoFit/>
          </a:bodyPr>
          <a:lstStyle/>
          <a:p>
            <a:pPr marL="457200" indent="-457200">
              <a:buFont typeface="Wingdings" pitchFamily="2" charset="2"/>
              <a:buChar char="§"/>
            </a:pPr>
            <a:r>
              <a:rPr lang="en-US" sz="2000" b="1" dirty="0">
                <a:solidFill>
                  <a:srgbClr val="0033CC"/>
                </a:solidFill>
              </a:rPr>
              <a:t>~750 (direct + indirect) FTE’s @ BNL</a:t>
            </a:r>
            <a:r>
              <a:rPr lang="en-US" sz="2000" b="1" dirty="0" smtClean="0">
                <a:solidFill>
                  <a:srgbClr val="0033CC"/>
                </a:solidFill>
              </a:rPr>
              <a:t>.</a:t>
            </a:r>
            <a:endParaRPr lang="en-US" sz="2000" b="1" dirty="0">
              <a:solidFill>
                <a:srgbClr val="0033CC"/>
              </a:solidFill>
            </a:endParaRPr>
          </a:p>
        </p:txBody>
      </p:sp>
      <p:sp>
        <p:nvSpPr>
          <p:cNvPr id="13" name="TextBox 12"/>
          <p:cNvSpPr txBox="1"/>
          <p:nvPr/>
        </p:nvSpPr>
        <p:spPr>
          <a:xfrm>
            <a:off x="430306" y="4300200"/>
            <a:ext cx="8226014" cy="1938992"/>
          </a:xfrm>
          <a:prstGeom prst="rect">
            <a:avLst/>
          </a:prstGeom>
          <a:noFill/>
        </p:spPr>
        <p:txBody>
          <a:bodyPr wrap="square" rtlCol="0">
            <a:spAutoFit/>
          </a:bodyPr>
          <a:lstStyle/>
          <a:p>
            <a:pPr marL="457200" indent="-457200">
              <a:buFont typeface="Wingdings" pitchFamily="2" charset="2"/>
              <a:buChar char="§"/>
            </a:pPr>
            <a:r>
              <a:rPr lang="en-US" sz="2000" b="1" dirty="0">
                <a:solidFill>
                  <a:srgbClr val="D60093"/>
                </a:solidFill>
              </a:rPr>
              <a:t>Many associated efforts will suffer collateral damage:</a:t>
            </a:r>
          </a:p>
          <a:p>
            <a:pPr marL="914400" lvl="1" indent="-457200">
              <a:buFont typeface="Wingdings" pitchFamily="2" charset="2"/>
              <a:buChar char="Ø"/>
            </a:pPr>
            <a:r>
              <a:rPr lang="en-US" sz="2000" b="1" dirty="0"/>
              <a:t>Lattice QCD thermodynamics leadership</a:t>
            </a:r>
          </a:p>
          <a:p>
            <a:pPr marL="914400" lvl="1" indent="-457200">
              <a:buFont typeface="Wingdings" pitchFamily="2" charset="2"/>
              <a:buChar char="Ø"/>
            </a:pPr>
            <a:r>
              <a:rPr lang="en-US" sz="2000" b="1" dirty="0"/>
              <a:t>Medical radioisotope production @ BNL</a:t>
            </a:r>
          </a:p>
          <a:p>
            <a:pPr marL="914400" lvl="1" indent="-457200">
              <a:buFont typeface="Wingdings" pitchFamily="2" charset="2"/>
              <a:buChar char="Ø"/>
            </a:pPr>
            <a:r>
              <a:rPr lang="en-US" sz="2000" b="1" dirty="0"/>
              <a:t>NASA Space Radiation studies @ BNL</a:t>
            </a:r>
          </a:p>
          <a:p>
            <a:pPr marL="914400" lvl="1" indent="-457200">
              <a:buFont typeface="Wingdings" pitchFamily="2" charset="2"/>
              <a:buChar char="Ø"/>
            </a:pPr>
            <a:r>
              <a:rPr lang="en-US" sz="2000" b="1" dirty="0"/>
              <a:t>Application offshoots in accelerator physics, esp. in next-generation hadron radiotherapy machine </a:t>
            </a:r>
            <a:r>
              <a:rPr lang="en-US" sz="2000" b="1" dirty="0" smtClean="0"/>
              <a:t>design</a:t>
            </a:r>
            <a:endParaRPr lang="en-US" sz="2000" b="1" dirty="0"/>
          </a:p>
        </p:txBody>
      </p:sp>
    </p:spTree>
    <p:extLst>
      <p:ext uri="{BB962C8B-B14F-4D97-AF65-F5344CB8AC3E}">
        <p14:creationId xmlns:p14="http://schemas.microsoft.com/office/powerpoint/2010/main" val="310105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3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300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7500"/>
                            </p:stCondLst>
                            <p:childTnLst>
                              <p:par>
                                <p:cTn id="20" presetID="2" presetClass="entr" presetSubtype="4" fill="hold" grpId="0" nodeType="afterEffect">
                                  <p:stCondLst>
                                    <p:cond delay="30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11000"/>
                            </p:stCondLst>
                            <p:childTnLst>
                              <p:par>
                                <p:cTn id="25" presetID="2" presetClass="entr" presetSubtype="4" fill="hold" grpId="0" nodeType="afterEffect">
                                  <p:stCondLst>
                                    <p:cond delay="300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14500"/>
                            </p:stCondLst>
                            <p:childTnLst>
                              <p:par>
                                <p:cTn id="30" presetID="2" presetClass="entr" presetSubtype="4" fill="hold" grpId="0" nodeType="afterEffect">
                                  <p:stCondLst>
                                    <p:cond delay="300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par>
                          <p:cTn id="34" fill="hold">
                            <p:stCondLst>
                              <p:cond delay="18000"/>
                            </p:stCondLst>
                            <p:childTnLst>
                              <p:par>
                                <p:cTn id="35" presetID="2" presetClass="entr" presetSubtype="4" fill="hold" grpId="0" nodeType="afterEffect">
                                  <p:stCondLst>
                                    <p:cond delay="30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21500"/>
                            </p:stCondLst>
                            <p:childTnLst>
                              <p:par>
                                <p:cTn id="40" presetID="2" presetClass="entr" presetSubtype="4" fill="hold" grpId="0" nodeType="afterEffect">
                                  <p:stCondLst>
                                    <p:cond delay="300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par>
                          <p:cTn id="44" fill="hold">
                            <p:stCondLst>
                              <p:cond delay="25000"/>
                            </p:stCondLst>
                            <p:childTnLst>
                              <p:par>
                                <p:cTn id="45" presetID="2" presetClass="entr" presetSubtype="4" fill="hold" grpId="0" nodeType="afterEffect">
                                  <p:stCondLst>
                                    <p:cond delay="300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par>
                          <p:cTn id="49" fill="hold">
                            <p:stCondLst>
                              <p:cond delay="28500"/>
                            </p:stCondLst>
                            <p:childTnLst>
                              <p:par>
                                <p:cTn id="50" presetID="2" presetClass="entr" presetSubtype="4" fill="hold" grpId="0" nodeType="afterEffect">
                                  <p:stCondLst>
                                    <p:cond delay="400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P spid="6" grpId="0"/>
      <p:bldP spid="7" grpId="0"/>
      <p:bldP spid="8" grpId="0"/>
      <p:bldP spid="9" grpId="0"/>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4"/>
          <p:cNvGrpSpPr>
            <a:grpSpLocks/>
          </p:cNvGrpSpPr>
          <p:nvPr/>
        </p:nvGrpSpPr>
        <p:grpSpPr bwMode="auto">
          <a:xfrm>
            <a:off x="5076825" y="4575175"/>
            <a:ext cx="3989388" cy="1401763"/>
            <a:chOff x="5076966" y="4616510"/>
            <a:chExt cx="3988938" cy="1401770"/>
          </a:xfrm>
        </p:grpSpPr>
        <p:pic>
          <p:nvPicPr>
            <p:cNvPr id="13334" name="Picture 14" descr="TUXMH01f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76966" y="4616510"/>
              <a:ext cx="3988938" cy="140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5" name="TextBox 2"/>
            <p:cNvSpPr txBox="1">
              <a:spLocks noChangeArrowheads="1"/>
            </p:cNvSpPr>
            <p:nvPr/>
          </p:nvSpPr>
          <p:spPr bwMode="auto">
            <a:xfrm>
              <a:off x="6005015" y="4774577"/>
              <a:ext cx="1446663"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itchFamily="34" charset="0"/>
                  <a:ea typeface="ＭＳ Ｐゴシック" pitchFamily="34" charset="-128"/>
                </a:defRPr>
              </a:lvl1pPr>
              <a:lvl2pPr marL="742950" indent="-285750">
                <a:defRPr sz="2800">
                  <a:solidFill>
                    <a:schemeClr val="tx1"/>
                  </a:solidFill>
                  <a:latin typeface="Arial" pitchFamily="34" charset="0"/>
                  <a:ea typeface="ＭＳ Ｐゴシック" pitchFamily="34" charset="-128"/>
                </a:defRPr>
              </a:lvl2pPr>
              <a:lvl3pPr marL="1143000" indent="-228600">
                <a:defRPr sz="2800">
                  <a:solidFill>
                    <a:schemeClr val="tx1"/>
                  </a:solidFill>
                  <a:latin typeface="Arial" pitchFamily="34" charset="0"/>
                  <a:ea typeface="ＭＳ Ｐゴシック" pitchFamily="34" charset="-128"/>
                </a:defRPr>
              </a:lvl3pPr>
              <a:lvl4pPr marL="1600200" indent="-228600">
                <a:defRPr sz="2800">
                  <a:solidFill>
                    <a:schemeClr val="tx1"/>
                  </a:solidFill>
                  <a:latin typeface="Arial" pitchFamily="34" charset="0"/>
                  <a:ea typeface="ＭＳ Ｐゴシック" pitchFamily="34" charset="-128"/>
                </a:defRPr>
              </a:lvl4pPr>
              <a:lvl5pPr marL="2057400" indent="-22860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algn="ctr"/>
              <a:r>
                <a:rPr lang="en-US" sz="1400"/>
                <a:t>Electron lens</a:t>
              </a:r>
            </a:p>
          </p:txBody>
        </p:sp>
      </p:grpSp>
      <p:sp>
        <p:nvSpPr>
          <p:cNvPr id="13315" name="Rectangle 1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en-US" sz="1800"/>
          </a:p>
        </p:txBody>
      </p:sp>
      <p:grpSp>
        <p:nvGrpSpPr>
          <p:cNvPr id="13316" name="Group 1"/>
          <p:cNvGrpSpPr>
            <a:grpSpLocks noChangeAspect="1"/>
          </p:cNvGrpSpPr>
          <p:nvPr/>
        </p:nvGrpSpPr>
        <p:grpSpPr bwMode="auto">
          <a:xfrm>
            <a:off x="139700" y="558800"/>
            <a:ext cx="4789488" cy="3746500"/>
            <a:chOff x="2383" y="7777"/>
            <a:chExt cx="5201" cy="4046"/>
          </a:xfrm>
        </p:grpSpPr>
        <p:sp>
          <p:nvSpPr>
            <p:cNvPr id="13324" name="AutoShape 11"/>
            <p:cNvSpPr>
              <a:spLocks noChangeAspect="1" noChangeArrowheads="1" noTextEdit="1"/>
            </p:cNvSpPr>
            <p:nvPr/>
          </p:nvSpPr>
          <p:spPr bwMode="auto">
            <a:xfrm>
              <a:off x="2383" y="7777"/>
              <a:ext cx="5201" cy="4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3325" name="Picture 7" descr="pi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83" y="7825"/>
              <a:ext cx="4431" cy="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6" name="TextBox 22"/>
            <p:cNvSpPr txBox="1">
              <a:spLocks noChangeArrowheads="1"/>
            </p:cNvSpPr>
            <p:nvPr/>
          </p:nvSpPr>
          <p:spPr bwMode="auto">
            <a:xfrm>
              <a:off x="6094" y="11004"/>
              <a:ext cx="1490" cy="32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ea typeface="ＭＳ Ｐゴシック" pitchFamily="34" charset="-128"/>
                </a:defRPr>
              </a:lvl1pPr>
              <a:lvl2pPr marL="742950" indent="-285750">
                <a:defRPr sz="2800">
                  <a:solidFill>
                    <a:schemeClr val="tx1"/>
                  </a:solidFill>
                  <a:latin typeface="Arial" pitchFamily="34" charset="0"/>
                  <a:ea typeface="ＭＳ Ｐゴシック" pitchFamily="34" charset="-128"/>
                </a:defRPr>
              </a:lvl2pPr>
              <a:lvl3pPr marL="1143000" indent="-228600">
                <a:defRPr sz="2800">
                  <a:solidFill>
                    <a:schemeClr val="tx1"/>
                  </a:solidFill>
                  <a:latin typeface="Arial" pitchFamily="34" charset="0"/>
                  <a:ea typeface="ＭＳ Ｐゴシック" pitchFamily="34" charset="-128"/>
                </a:defRPr>
              </a:lvl3pPr>
              <a:lvl4pPr marL="1600200" indent="-228600">
                <a:defRPr sz="2800">
                  <a:solidFill>
                    <a:schemeClr val="tx1"/>
                  </a:solidFill>
                  <a:latin typeface="Arial" pitchFamily="34" charset="0"/>
                  <a:ea typeface="ＭＳ Ｐゴシック" pitchFamily="34" charset="-128"/>
                </a:defRPr>
              </a:lvl4pPr>
              <a:lvl5pPr marL="2057400" indent="-22860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eaLnBrk="1" hangingPunct="1"/>
              <a:r>
                <a:rPr lang="en-US" altLang="ja-JP" sz="1400">
                  <a:solidFill>
                    <a:srgbClr val="FFFFFF"/>
                  </a:solidFill>
                  <a:ea typeface="Arial Unicode MS" pitchFamily="34" charset="-128"/>
                  <a:cs typeface="Arial" pitchFamily="34" charset="0"/>
                </a:rPr>
                <a:t>B  h+v pickups</a:t>
              </a:r>
              <a:endParaRPr lang="en-US" altLang="ja-JP" sz="1800">
                <a:ea typeface="Arial Unicode MS" pitchFamily="34" charset="-128"/>
                <a:cs typeface="Arial" pitchFamily="34" charset="0"/>
              </a:endParaRPr>
            </a:p>
          </p:txBody>
        </p:sp>
        <p:sp>
          <p:nvSpPr>
            <p:cNvPr id="13327" name="TextBox 23"/>
            <p:cNvSpPr txBox="1">
              <a:spLocks noChangeArrowheads="1"/>
            </p:cNvSpPr>
            <p:nvPr/>
          </p:nvSpPr>
          <p:spPr bwMode="auto">
            <a:xfrm>
              <a:off x="6110" y="10674"/>
              <a:ext cx="1443" cy="33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ea typeface="ＭＳ Ｐゴシック" pitchFamily="34" charset="-128"/>
                </a:defRPr>
              </a:lvl1pPr>
              <a:lvl2pPr marL="742950" indent="-285750">
                <a:defRPr sz="2800">
                  <a:solidFill>
                    <a:schemeClr val="tx1"/>
                  </a:solidFill>
                  <a:latin typeface="Arial" pitchFamily="34" charset="0"/>
                  <a:ea typeface="ＭＳ Ｐゴシック" pitchFamily="34" charset="-128"/>
                </a:defRPr>
              </a:lvl2pPr>
              <a:lvl3pPr marL="1143000" indent="-228600">
                <a:defRPr sz="2800">
                  <a:solidFill>
                    <a:schemeClr val="tx1"/>
                  </a:solidFill>
                  <a:latin typeface="Arial" pitchFamily="34" charset="0"/>
                  <a:ea typeface="ＭＳ Ｐゴシック" pitchFamily="34" charset="-128"/>
                </a:defRPr>
              </a:lvl3pPr>
              <a:lvl4pPr marL="1600200" indent="-228600">
                <a:defRPr sz="2800">
                  <a:solidFill>
                    <a:schemeClr val="tx1"/>
                  </a:solidFill>
                  <a:latin typeface="Arial" pitchFamily="34" charset="0"/>
                  <a:ea typeface="ＭＳ Ｐゴシック" pitchFamily="34" charset="-128"/>
                </a:defRPr>
              </a:lvl4pPr>
              <a:lvl5pPr marL="2057400" indent="-22860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eaLnBrk="1" hangingPunct="1"/>
              <a:r>
                <a:rPr lang="en-US" altLang="ja-JP" sz="1400">
                  <a:solidFill>
                    <a:srgbClr val="000000"/>
                  </a:solidFill>
                  <a:ea typeface="Arial Unicode MS" pitchFamily="34" charset="-128"/>
                  <a:cs typeface="Arial" pitchFamily="34" charset="0"/>
                </a:rPr>
                <a:t>Y  h+v kickers</a:t>
              </a:r>
              <a:endParaRPr lang="en-US" altLang="ja-JP" sz="1800">
                <a:ea typeface="Arial Unicode MS" pitchFamily="34" charset="-128"/>
                <a:cs typeface="Arial" pitchFamily="34" charset="0"/>
              </a:endParaRPr>
            </a:p>
          </p:txBody>
        </p:sp>
        <p:sp>
          <p:nvSpPr>
            <p:cNvPr id="13328" name="TextBox 22"/>
            <p:cNvSpPr txBox="1">
              <a:spLocks noChangeArrowheads="1"/>
            </p:cNvSpPr>
            <p:nvPr/>
          </p:nvSpPr>
          <p:spPr bwMode="auto">
            <a:xfrm>
              <a:off x="3066" y="8096"/>
              <a:ext cx="1469" cy="32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ea typeface="ＭＳ Ｐゴシック" pitchFamily="34" charset="-128"/>
                </a:defRPr>
              </a:lvl1pPr>
              <a:lvl2pPr marL="742950" indent="-285750">
                <a:defRPr sz="2800">
                  <a:solidFill>
                    <a:schemeClr val="tx1"/>
                  </a:solidFill>
                  <a:latin typeface="Arial" pitchFamily="34" charset="0"/>
                  <a:ea typeface="ＭＳ Ｐゴシック" pitchFamily="34" charset="-128"/>
                </a:defRPr>
              </a:lvl2pPr>
              <a:lvl3pPr marL="1143000" indent="-228600">
                <a:defRPr sz="2800">
                  <a:solidFill>
                    <a:schemeClr val="tx1"/>
                  </a:solidFill>
                  <a:latin typeface="Arial" pitchFamily="34" charset="0"/>
                  <a:ea typeface="ＭＳ Ｐゴシック" pitchFamily="34" charset="-128"/>
                </a:defRPr>
              </a:lvl3pPr>
              <a:lvl4pPr marL="1600200" indent="-228600">
                <a:defRPr sz="2800">
                  <a:solidFill>
                    <a:schemeClr val="tx1"/>
                  </a:solidFill>
                  <a:latin typeface="Arial" pitchFamily="34" charset="0"/>
                  <a:ea typeface="ＭＳ Ｐゴシック" pitchFamily="34" charset="-128"/>
                </a:defRPr>
              </a:lvl4pPr>
              <a:lvl5pPr marL="2057400" indent="-22860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eaLnBrk="1" hangingPunct="1"/>
              <a:r>
                <a:rPr lang="en-US" altLang="ja-JP" sz="1400">
                  <a:solidFill>
                    <a:srgbClr val="FFFFFF"/>
                  </a:solidFill>
                  <a:ea typeface="Arial Unicode MS" pitchFamily="34" charset="-128"/>
                  <a:cs typeface="Arial" pitchFamily="34" charset="0"/>
                </a:rPr>
                <a:t>B  h+v kickers</a:t>
              </a:r>
              <a:endParaRPr lang="en-US" altLang="ja-JP" sz="1800">
                <a:ea typeface="Arial Unicode MS" pitchFamily="34" charset="-128"/>
                <a:cs typeface="Arial" pitchFamily="34" charset="0"/>
              </a:endParaRPr>
            </a:p>
          </p:txBody>
        </p:sp>
        <p:sp>
          <p:nvSpPr>
            <p:cNvPr id="13329" name="TextBox 23"/>
            <p:cNvSpPr txBox="1">
              <a:spLocks noChangeArrowheads="1"/>
            </p:cNvSpPr>
            <p:nvPr/>
          </p:nvSpPr>
          <p:spPr bwMode="auto">
            <a:xfrm>
              <a:off x="3046" y="7777"/>
              <a:ext cx="1493" cy="32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ea typeface="ＭＳ Ｐゴシック" pitchFamily="34" charset="-128"/>
                </a:defRPr>
              </a:lvl1pPr>
              <a:lvl2pPr marL="742950" indent="-285750">
                <a:defRPr sz="2800">
                  <a:solidFill>
                    <a:schemeClr val="tx1"/>
                  </a:solidFill>
                  <a:latin typeface="Arial" pitchFamily="34" charset="0"/>
                  <a:ea typeface="ＭＳ Ｐゴシック" pitchFamily="34" charset="-128"/>
                </a:defRPr>
              </a:lvl2pPr>
              <a:lvl3pPr marL="1143000" indent="-228600">
                <a:defRPr sz="2800">
                  <a:solidFill>
                    <a:schemeClr val="tx1"/>
                  </a:solidFill>
                  <a:latin typeface="Arial" pitchFamily="34" charset="0"/>
                  <a:ea typeface="ＭＳ Ｐゴシック" pitchFamily="34" charset="-128"/>
                </a:defRPr>
              </a:lvl3pPr>
              <a:lvl4pPr marL="1600200" indent="-228600">
                <a:defRPr sz="2800">
                  <a:solidFill>
                    <a:schemeClr val="tx1"/>
                  </a:solidFill>
                  <a:latin typeface="Arial" pitchFamily="34" charset="0"/>
                  <a:ea typeface="ＭＳ Ｐゴシック" pitchFamily="34" charset="-128"/>
                </a:defRPr>
              </a:lvl4pPr>
              <a:lvl5pPr marL="2057400" indent="-22860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eaLnBrk="1" hangingPunct="1"/>
              <a:r>
                <a:rPr lang="en-US" altLang="ja-JP" sz="1400">
                  <a:solidFill>
                    <a:srgbClr val="000000"/>
                  </a:solidFill>
                  <a:ea typeface="Arial Unicode MS" pitchFamily="34" charset="-128"/>
                  <a:cs typeface="Arial" pitchFamily="34" charset="0"/>
                </a:rPr>
                <a:t>Y  h+v pickups</a:t>
              </a:r>
              <a:endParaRPr lang="en-US" altLang="ja-JP" sz="1800">
                <a:ea typeface="Arial Unicode MS" pitchFamily="34" charset="-128"/>
                <a:cs typeface="Arial" pitchFamily="34" charset="0"/>
              </a:endParaRPr>
            </a:p>
          </p:txBody>
        </p:sp>
        <p:pic>
          <p:nvPicPr>
            <p:cNvPr id="13330" name="Picture 19" descr="2010 RHIC stochastic cooling, horizontal kicker, open.JPG"/>
            <p:cNvPicPr>
              <a:picLocks noChangeAspect="1"/>
            </p:cNvPicPr>
            <p:nvPr/>
          </p:nvPicPr>
          <p:blipFill>
            <a:blip r:embed="rId5">
              <a:extLst>
                <a:ext uri="{28A0092B-C50C-407E-A947-70E740481C1C}">
                  <a14:useLocalDpi xmlns:a14="http://schemas.microsoft.com/office/drawing/2010/main" val="0"/>
                </a:ext>
              </a:extLst>
            </a:blip>
            <a:srcRect l="17778"/>
            <a:stretch>
              <a:fillRect/>
            </a:stretch>
          </p:blipFill>
          <p:spPr bwMode="auto">
            <a:xfrm>
              <a:off x="6236" y="9193"/>
              <a:ext cx="1329" cy="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1" name="TextBox 15"/>
            <p:cNvSpPr txBox="1">
              <a:spLocks noChangeArrowheads="1"/>
            </p:cNvSpPr>
            <p:nvPr/>
          </p:nvSpPr>
          <p:spPr bwMode="auto">
            <a:xfrm>
              <a:off x="3016" y="10026"/>
              <a:ext cx="2073" cy="108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ea typeface="ＭＳ Ｐゴシック" pitchFamily="34" charset="-128"/>
                </a:defRPr>
              </a:lvl1pPr>
              <a:lvl2pPr marL="742950" indent="-285750">
                <a:defRPr sz="2800">
                  <a:solidFill>
                    <a:schemeClr val="tx1"/>
                  </a:solidFill>
                  <a:latin typeface="Arial" pitchFamily="34" charset="0"/>
                  <a:ea typeface="ＭＳ Ｐゴシック" pitchFamily="34" charset="-128"/>
                </a:defRPr>
              </a:lvl2pPr>
              <a:lvl3pPr marL="1143000" indent="-228600">
                <a:defRPr sz="2800">
                  <a:solidFill>
                    <a:schemeClr val="tx1"/>
                  </a:solidFill>
                  <a:latin typeface="Arial" pitchFamily="34" charset="0"/>
                  <a:ea typeface="ＭＳ Ｐゴシック" pitchFamily="34" charset="-128"/>
                </a:defRPr>
              </a:lvl3pPr>
              <a:lvl4pPr marL="1600200" indent="-228600">
                <a:defRPr sz="2800">
                  <a:solidFill>
                    <a:schemeClr val="tx1"/>
                  </a:solidFill>
                  <a:latin typeface="Arial" pitchFamily="34" charset="0"/>
                  <a:ea typeface="ＭＳ Ｐゴシック" pitchFamily="34" charset="-128"/>
                </a:defRPr>
              </a:lvl4pPr>
              <a:lvl5pPr marL="2057400" indent="-22860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algn="ctr" eaLnBrk="1" hangingPunct="1"/>
              <a:r>
                <a:rPr lang="en-US" altLang="ja-JP" sz="1400">
                  <a:solidFill>
                    <a:srgbClr val="000000"/>
                  </a:solidFill>
                  <a:ea typeface="Arial Unicode MS" pitchFamily="34" charset="-128"/>
                  <a:cs typeface="Arial" pitchFamily="34" charset="0"/>
                </a:rPr>
                <a:t>Measure deviations from central moment-um in pickups, correct with kickers</a:t>
              </a:r>
              <a:endParaRPr lang="en-US" altLang="ja-JP" sz="1800">
                <a:ea typeface="Arial Unicode MS" pitchFamily="34" charset="-128"/>
                <a:cs typeface="Arial" pitchFamily="34" charset="0"/>
              </a:endParaRPr>
            </a:p>
          </p:txBody>
        </p:sp>
        <p:sp>
          <p:nvSpPr>
            <p:cNvPr id="13332" name="Text Box 3"/>
            <p:cNvSpPr txBox="1">
              <a:spLocks noChangeArrowheads="1"/>
            </p:cNvSpPr>
            <p:nvPr/>
          </p:nvSpPr>
          <p:spPr bwMode="auto">
            <a:xfrm>
              <a:off x="6190" y="8914"/>
              <a:ext cx="1394" cy="5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itchFamily="34" charset="0"/>
                  <a:ea typeface="ＭＳ Ｐゴシック" pitchFamily="34" charset="-128"/>
                </a:defRPr>
              </a:lvl1pPr>
              <a:lvl2pPr marL="742950" indent="-285750">
                <a:defRPr sz="2800">
                  <a:solidFill>
                    <a:schemeClr val="tx1"/>
                  </a:solidFill>
                  <a:latin typeface="Arial" pitchFamily="34" charset="0"/>
                  <a:ea typeface="ＭＳ Ｐゴシック" pitchFamily="34" charset="-128"/>
                </a:defRPr>
              </a:lvl2pPr>
              <a:lvl3pPr marL="1143000" indent="-228600">
                <a:defRPr sz="2800">
                  <a:solidFill>
                    <a:schemeClr val="tx1"/>
                  </a:solidFill>
                  <a:latin typeface="Arial" pitchFamily="34" charset="0"/>
                  <a:ea typeface="ＭＳ Ｐゴシック" pitchFamily="34" charset="-128"/>
                </a:defRPr>
              </a:lvl3pPr>
              <a:lvl4pPr marL="1600200" indent="-228600">
                <a:defRPr sz="2800">
                  <a:solidFill>
                    <a:schemeClr val="tx1"/>
                  </a:solidFill>
                  <a:latin typeface="Arial" pitchFamily="34" charset="0"/>
                  <a:ea typeface="ＭＳ Ｐゴシック" pitchFamily="34" charset="-128"/>
                </a:defRPr>
              </a:lvl4pPr>
              <a:lvl5pPr marL="2057400" indent="-22860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algn="ctr" eaLnBrk="1" hangingPunct="1"/>
              <a:r>
                <a:rPr lang="en-US" altLang="ja-JP" sz="1400" b="1" dirty="0" err="1">
                  <a:solidFill>
                    <a:srgbClr val="000000"/>
                  </a:solidFill>
                  <a:ea typeface="Arial Unicode MS" pitchFamily="34" charset="-128"/>
                  <a:cs typeface="Arial" pitchFamily="34" charset="0"/>
                </a:rPr>
                <a:t>Horiz</a:t>
              </a:r>
              <a:r>
                <a:rPr lang="en-US" altLang="ja-JP" sz="1400" b="1" dirty="0">
                  <a:solidFill>
                    <a:srgbClr val="000000"/>
                  </a:solidFill>
                  <a:ea typeface="Arial Unicode MS" pitchFamily="34" charset="-128"/>
                  <a:cs typeface="Arial" pitchFamily="34" charset="0"/>
                </a:rPr>
                <a:t>. Kicker (open)</a:t>
              </a:r>
              <a:endParaRPr lang="en-US" altLang="ja-JP" sz="1800" dirty="0">
                <a:ea typeface="Arial Unicode MS" pitchFamily="34" charset="-128"/>
                <a:cs typeface="Arial" pitchFamily="34" charset="0"/>
              </a:endParaRPr>
            </a:p>
          </p:txBody>
        </p:sp>
        <p:sp>
          <p:nvSpPr>
            <p:cNvPr id="13333" name="Line 2"/>
            <p:cNvSpPr>
              <a:spLocks noChangeShapeType="1"/>
            </p:cNvSpPr>
            <p:nvPr/>
          </p:nvSpPr>
          <p:spPr bwMode="auto">
            <a:xfrm>
              <a:off x="6867" y="9450"/>
              <a:ext cx="0" cy="325"/>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4" name="Rectangle 2"/>
          <p:cNvSpPr>
            <a:spLocks noChangeArrowheads="1"/>
          </p:cNvSpPr>
          <p:nvPr/>
        </p:nvSpPr>
        <p:spPr bwMode="auto">
          <a:xfrm>
            <a:off x="0" y="15875"/>
            <a:ext cx="9144000" cy="581025"/>
          </a:xfrm>
          <a:prstGeom prst="rect">
            <a:avLst/>
          </a:prstGeom>
          <a:noFill/>
          <a:ln w="9525">
            <a:noFill/>
            <a:miter lim="800000"/>
            <a:headEnd/>
            <a:tailEnd/>
          </a:ln>
        </p:spPr>
        <p:txBody>
          <a:bodyPr anchor="ctr"/>
          <a:lstStyle/>
          <a:p>
            <a:pPr algn="ctr">
              <a:lnSpc>
                <a:spcPct val="80000"/>
              </a:lnSpc>
              <a:defRPr/>
            </a:pPr>
            <a:r>
              <a:rPr lang="en-US" sz="2400" b="1" i="1" dirty="0" smtClean="0">
                <a:solidFill>
                  <a:srgbClr val="042B7F"/>
                </a:solidFill>
                <a:effectLst>
                  <a:outerShdw blurRad="38100" dist="38100" dir="2700000" algn="tl">
                    <a:srgbClr val="C0C0C0"/>
                  </a:outerShdw>
                </a:effectLst>
                <a:latin typeface="Comic Sans MS" pitchFamily="66" charset="0"/>
                <a:ea typeface="ＭＳ Ｐゴシック" pitchFamily="36" charset="-128"/>
              </a:rPr>
              <a:t>RHIC-II Era is Here, Done Very Cost-Effectively !</a:t>
            </a:r>
            <a:endParaRPr lang="en-US" sz="2400" b="1" i="1" dirty="0">
              <a:solidFill>
                <a:srgbClr val="042B7F"/>
              </a:solidFill>
              <a:effectLst>
                <a:outerShdw blurRad="38100" dist="38100" dir="2700000" algn="tl">
                  <a:srgbClr val="C0C0C0"/>
                </a:outerShdw>
              </a:effectLst>
              <a:latin typeface="Comic Sans MS" pitchFamily="66" charset="0"/>
              <a:ea typeface="ＭＳ Ｐゴシック" pitchFamily="36" charset="-128"/>
            </a:endParaRPr>
          </a:p>
        </p:txBody>
      </p:sp>
      <p:sp>
        <p:nvSpPr>
          <p:cNvPr id="13318" name="TextBox 5"/>
          <p:cNvSpPr txBox="1">
            <a:spLocks noChangeArrowheads="1"/>
          </p:cNvSpPr>
          <p:nvPr/>
        </p:nvSpPr>
        <p:spPr bwMode="auto">
          <a:xfrm>
            <a:off x="4967288" y="581025"/>
            <a:ext cx="41402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itchFamily="34" charset="0"/>
                <a:ea typeface="ＭＳ Ｐゴシック" pitchFamily="34" charset="-128"/>
              </a:defRPr>
            </a:lvl1pPr>
            <a:lvl2pPr marL="742950" indent="-285750">
              <a:defRPr sz="2800">
                <a:solidFill>
                  <a:schemeClr val="tx1"/>
                </a:solidFill>
                <a:latin typeface="Arial" pitchFamily="34" charset="0"/>
                <a:ea typeface="ＭＳ Ｐゴシック" pitchFamily="34" charset="-128"/>
              </a:defRPr>
            </a:lvl2pPr>
            <a:lvl3pPr marL="1143000" indent="-228600">
              <a:defRPr sz="2800">
                <a:solidFill>
                  <a:schemeClr val="tx1"/>
                </a:solidFill>
                <a:latin typeface="Arial" pitchFamily="34" charset="0"/>
                <a:ea typeface="ＭＳ Ｐゴシック" pitchFamily="34" charset="-128"/>
              </a:defRPr>
            </a:lvl3pPr>
            <a:lvl4pPr marL="1600200" indent="-228600">
              <a:defRPr sz="2800">
                <a:solidFill>
                  <a:schemeClr val="tx1"/>
                </a:solidFill>
                <a:latin typeface="Arial" pitchFamily="34" charset="0"/>
                <a:ea typeface="ＭＳ Ｐゴシック" pitchFamily="34" charset="-128"/>
              </a:defRPr>
            </a:lvl4pPr>
            <a:lvl5pPr marL="2057400" indent="-22860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a:buFont typeface="Wingdings" pitchFamily="2" charset="2"/>
              <a:buChar char="Ø"/>
            </a:pPr>
            <a:r>
              <a:rPr lang="en-US" sz="2000" b="1" i="1" dirty="0">
                <a:solidFill>
                  <a:srgbClr val="D60093"/>
                </a:solidFill>
              </a:rPr>
              <a:t> </a:t>
            </a:r>
            <a:r>
              <a:rPr lang="en-US" sz="1800" b="1" i="1" dirty="0">
                <a:solidFill>
                  <a:srgbClr val="D60093"/>
                </a:solidFill>
              </a:rPr>
              <a:t>RHIC breakthrough in bunched-beam stochastic cooling facilitates </a:t>
            </a:r>
            <a:r>
              <a:rPr lang="en-US" sz="1800" b="1" i="1" dirty="0"/>
              <a:t>~x10 improvement in heavy-ion collision rates, </a:t>
            </a:r>
            <a:r>
              <a:rPr lang="en-US" sz="1800" b="1" i="1" dirty="0" smtClean="0"/>
              <a:t>5 </a:t>
            </a:r>
            <a:r>
              <a:rPr lang="en-US" sz="1800" b="1" i="1" dirty="0"/>
              <a:t>years earlier and at ~1/7 the cost </a:t>
            </a:r>
            <a:r>
              <a:rPr lang="en-US" sz="1800" b="1" i="1" dirty="0">
                <a:solidFill>
                  <a:srgbClr val="D60093"/>
                </a:solidFill>
              </a:rPr>
              <a:t>envisioned in 2007 NP Long Range Plan, </a:t>
            </a:r>
            <a:r>
              <a:rPr lang="en-US" sz="1800" b="1" i="1" dirty="0"/>
              <a:t>saving ~$80M</a:t>
            </a:r>
            <a:endParaRPr lang="en-US" sz="1800" b="1" i="1" dirty="0">
              <a:solidFill>
                <a:srgbClr val="D60093"/>
              </a:solidFill>
            </a:endParaRPr>
          </a:p>
          <a:p>
            <a:pPr>
              <a:spcBef>
                <a:spcPts val="1200"/>
              </a:spcBef>
              <a:buFont typeface="Wingdings" pitchFamily="2" charset="2"/>
              <a:buChar char="Ø"/>
            </a:pPr>
            <a:r>
              <a:rPr lang="en-US" sz="1800" b="1" i="1" dirty="0">
                <a:solidFill>
                  <a:srgbClr val="0066FF"/>
                </a:solidFill>
              </a:rPr>
              <a:t> All (6 planes of pickups &amp; kickers) of the new system commissioned during 2010-12, new </a:t>
            </a:r>
            <a:r>
              <a:rPr lang="en-US" sz="1800" b="1" i="1" dirty="0" smtClean="0">
                <a:solidFill>
                  <a:srgbClr val="0066FF"/>
                </a:solidFill>
              </a:rPr>
              <a:t>56 MHz SRF </a:t>
            </a:r>
            <a:r>
              <a:rPr lang="en-US" sz="1800" b="1" i="1" dirty="0">
                <a:solidFill>
                  <a:srgbClr val="0066FF"/>
                </a:solidFill>
              </a:rPr>
              <a:t>cavity anticipated for 2014 run.</a:t>
            </a:r>
          </a:p>
        </p:txBody>
      </p:sp>
      <p:sp>
        <p:nvSpPr>
          <p:cNvPr id="13319" name="TextBox 16"/>
          <p:cNvSpPr txBox="1">
            <a:spLocks noChangeArrowheads="1"/>
          </p:cNvSpPr>
          <p:nvPr/>
        </p:nvSpPr>
        <p:spPr bwMode="auto">
          <a:xfrm>
            <a:off x="4957763" y="3646488"/>
            <a:ext cx="4127500" cy="922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itchFamily="34" charset="0"/>
                <a:ea typeface="ＭＳ Ｐゴシック" pitchFamily="34" charset="-128"/>
              </a:defRPr>
            </a:lvl1pPr>
            <a:lvl2pPr marL="742950" indent="-285750">
              <a:defRPr sz="2800">
                <a:solidFill>
                  <a:schemeClr val="tx1"/>
                </a:solidFill>
                <a:latin typeface="Arial" pitchFamily="34" charset="0"/>
                <a:ea typeface="ＭＳ Ｐゴシック" pitchFamily="34" charset="-128"/>
              </a:defRPr>
            </a:lvl2pPr>
            <a:lvl3pPr marL="1143000" indent="-228600">
              <a:defRPr sz="2800">
                <a:solidFill>
                  <a:schemeClr val="tx1"/>
                </a:solidFill>
                <a:latin typeface="Arial" pitchFamily="34" charset="0"/>
                <a:ea typeface="ＭＳ Ｐゴシック" pitchFamily="34" charset="-128"/>
              </a:defRPr>
            </a:lvl3pPr>
            <a:lvl4pPr marL="1600200" indent="-228600">
              <a:defRPr sz="2800">
                <a:solidFill>
                  <a:schemeClr val="tx1"/>
                </a:solidFill>
                <a:latin typeface="Arial" pitchFamily="34" charset="0"/>
                <a:ea typeface="ＭＳ Ｐゴシック" pitchFamily="34" charset="-128"/>
              </a:defRPr>
            </a:lvl4pPr>
            <a:lvl5pPr marL="2057400" indent="-22860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a:buFont typeface="Wingdings" pitchFamily="2" charset="2"/>
              <a:buChar char="Ø"/>
            </a:pPr>
            <a:r>
              <a:rPr lang="en-US" sz="1800" b="1" i="1">
                <a:solidFill>
                  <a:srgbClr val="D60093"/>
                </a:solidFill>
              </a:rPr>
              <a:t> Electron lenses to be installed for 2013 run to improve polarized pp luminosity by factor ~2</a:t>
            </a:r>
          </a:p>
        </p:txBody>
      </p:sp>
      <p:sp>
        <p:nvSpPr>
          <p:cNvPr id="13320" name="TextBox 1"/>
          <p:cNvSpPr txBox="1">
            <a:spLocks noChangeArrowheads="1"/>
          </p:cNvSpPr>
          <p:nvPr/>
        </p:nvSpPr>
        <p:spPr bwMode="auto">
          <a:xfrm>
            <a:off x="3727450" y="5935663"/>
            <a:ext cx="5416550" cy="9159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800">
                <a:solidFill>
                  <a:schemeClr val="tx1"/>
                </a:solidFill>
                <a:latin typeface="Arial" pitchFamily="34" charset="0"/>
                <a:ea typeface="ＭＳ Ｐゴシック" pitchFamily="34" charset="-128"/>
              </a:defRPr>
            </a:lvl1pPr>
            <a:lvl2pPr marL="742950" indent="-285750">
              <a:defRPr sz="2800">
                <a:solidFill>
                  <a:schemeClr val="tx1"/>
                </a:solidFill>
                <a:latin typeface="Arial" pitchFamily="34" charset="0"/>
                <a:ea typeface="ＭＳ Ｐゴシック" pitchFamily="34" charset="-128"/>
              </a:defRPr>
            </a:lvl2pPr>
            <a:lvl3pPr marL="1143000" indent="-228600">
              <a:defRPr sz="2800">
                <a:solidFill>
                  <a:schemeClr val="tx1"/>
                </a:solidFill>
                <a:latin typeface="Arial" pitchFamily="34" charset="0"/>
                <a:ea typeface="ＭＳ Ｐゴシック" pitchFamily="34" charset="-128"/>
              </a:defRPr>
            </a:lvl3pPr>
            <a:lvl4pPr marL="1600200" indent="-228600">
              <a:defRPr sz="2800">
                <a:solidFill>
                  <a:schemeClr val="tx1"/>
                </a:solidFill>
                <a:latin typeface="Arial" pitchFamily="34" charset="0"/>
                <a:ea typeface="ＭＳ Ｐゴシック" pitchFamily="34" charset="-128"/>
              </a:defRPr>
            </a:lvl4pPr>
            <a:lvl5pPr marL="2057400" indent="-22860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a:buFont typeface="Wingdings" pitchFamily="2" charset="2"/>
              <a:buChar char="Ø"/>
            </a:pPr>
            <a:r>
              <a:rPr lang="en-US" sz="1800" b="1" i="1">
                <a:solidFill>
                  <a:srgbClr val="0033CC"/>
                </a:solidFill>
              </a:rPr>
              <a:t>New Electron Beam Ion Source (EBIS, 2012) expands range of ions available (e.g., U) and enhances cost-effectiveness of operations</a:t>
            </a:r>
          </a:p>
        </p:txBody>
      </p:sp>
      <p:grpSp>
        <p:nvGrpSpPr>
          <p:cNvPr id="13321" name="Group 3"/>
          <p:cNvGrpSpPr>
            <a:grpSpLocks/>
          </p:cNvGrpSpPr>
          <p:nvPr/>
        </p:nvGrpSpPr>
        <p:grpSpPr bwMode="auto">
          <a:xfrm>
            <a:off x="150813" y="4478338"/>
            <a:ext cx="3505200" cy="2336800"/>
            <a:chOff x="27296" y="4506037"/>
            <a:chExt cx="3505200" cy="2336800"/>
          </a:xfrm>
        </p:grpSpPr>
        <p:pic>
          <p:nvPicPr>
            <p:cNvPr id="13322" name="Picture 2" descr="C:\Documents and Settings\alessi.BNL\My Documents\My Pictures\EBIS\Bowman 8-09\1620-8-20-09w.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96" y="4506037"/>
              <a:ext cx="35052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TextBox 20"/>
            <p:cNvSpPr txBox="1">
              <a:spLocks noChangeArrowheads="1"/>
            </p:cNvSpPr>
            <p:nvPr/>
          </p:nvSpPr>
          <p:spPr bwMode="auto">
            <a:xfrm>
              <a:off x="2429301" y="4506172"/>
              <a:ext cx="1103195" cy="33855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itchFamily="34" charset="0"/>
                  <a:ea typeface="ＭＳ Ｐゴシック" pitchFamily="34" charset="-128"/>
                </a:defRPr>
              </a:lvl1pPr>
              <a:lvl2pPr marL="742950" indent="-285750">
                <a:defRPr sz="2800">
                  <a:solidFill>
                    <a:schemeClr val="tx1"/>
                  </a:solidFill>
                  <a:latin typeface="Arial" pitchFamily="34" charset="0"/>
                  <a:ea typeface="ＭＳ Ｐゴシック" pitchFamily="34" charset="-128"/>
                </a:defRPr>
              </a:lvl2pPr>
              <a:lvl3pPr marL="1143000" indent="-228600">
                <a:defRPr sz="2800">
                  <a:solidFill>
                    <a:schemeClr val="tx1"/>
                  </a:solidFill>
                  <a:latin typeface="Arial" pitchFamily="34" charset="0"/>
                  <a:ea typeface="ＭＳ Ｐゴシック" pitchFamily="34" charset="-128"/>
                </a:defRPr>
              </a:lvl3pPr>
              <a:lvl4pPr marL="1600200" indent="-228600">
                <a:defRPr sz="2800">
                  <a:solidFill>
                    <a:schemeClr val="tx1"/>
                  </a:solidFill>
                  <a:latin typeface="Arial" pitchFamily="34" charset="0"/>
                  <a:ea typeface="ＭＳ Ｐゴシック" pitchFamily="34" charset="-128"/>
                </a:defRPr>
              </a:lvl4pPr>
              <a:lvl5pPr marL="2057400" indent="-22860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algn="ctr"/>
              <a:r>
                <a:rPr lang="en-US" sz="1600" b="1"/>
                <a:t>EBIS</a:t>
              </a:r>
            </a:p>
          </p:txBody>
        </p:sp>
      </p:gr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319"/>
                                        </p:tgtEl>
                                        <p:attrNameLst>
                                          <p:attrName>style.visibility</p:attrName>
                                        </p:attrNameLst>
                                      </p:cBhvr>
                                      <p:to>
                                        <p:strVal val="visible"/>
                                      </p:to>
                                    </p:set>
                                    <p:anim calcmode="lin" valueType="num">
                                      <p:cBhvr additive="base">
                                        <p:cTn id="7" dur="500" fill="hold"/>
                                        <p:tgtEl>
                                          <p:spTgt spid="13319"/>
                                        </p:tgtEl>
                                        <p:attrNameLst>
                                          <p:attrName>ppt_x</p:attrName>
                                        </p:attrNameLst>
                                      </p:cBhvr>
                                      <p:tavLst>
                                        <p:tav tm="0">
                                          <p:val>
                                            <p:strVal val="1+#ppt_w/2"/>
                                          </p:val>
                                        </p:tav>
                                        <p:tav tm="100000">
                                          <p:val>
                                            <p:strVal val="#ppt_x"/>
                                          </p:val>
                                        </p:tav>
                                      </p:tavLst>
                                    </p:anim>
                                    <p:anim calcmode="lin" valueType="num">
                                      <p:cBhvr additive="base">
                                        <p:cTn id="8" dur="500" fill="hold"/>
                                        <p:tgtEl>
                                          <p:spTgt spid="1331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6" presetClass="entr" presetSubtype="21" fill="hold" nodeType="after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barn(inVertical)">
                                      <p:cBhvr>
                                        <p:cTn id="12" dur="1750"/>
                                        <p:tgtEl>
                                          <p:spTgt spid="133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320"/>
                                        </p:tgtEl>
                                        <p:attrNameLst>
                                          <p:attrName>style.visibility</p:attrName>
                                        </p:attrNameLst>
                                      </p:cBhvr>
                                      <p:to>
                                        <p:strVal val="visible"/>
                                      </p:to>
                                    </p:set>
                                    <p:anim calcmode="lin" valueType="num">
                                      <p:cBhvr additive="base">
                                        <p:cTn id="17" dur="500" fill="hold"/>
                                        <p:tgtEl>
                                          <p:spTgt spid="13320"/>
                                        </p:tgtEl>
                                        <p:attrNameLst>
                                          <p:attrName>ppt_x</p:attrName>
                                        </p:attrNameLst>
                                      </p:cBhvr>
                                      <p:tavLst>
                                        <p:tav tm="0">
                                          <p:val>
                                            <p:strVal val="#ppt_x"/>
                                          </p:val>
                                        </p:tav>
                                        <p:tav tm="100000">
                                          <p:val>
                                            <p:strVal val="#ppt_x"/>
                                          </p:val>
                                        </p:tav>
                                      </p:tavLst>
                                    </p:anim>
                                    <p:anim calcmode="lin" valueType="num">
                                      <p:cBhvr additive="base">
                                        <p:cTn id="18" dur="500" fill="hold"/>
                                        <p:tgtEl>
                                          <p:spTgt spid="13320"/>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500"/>
                            </p:stCondLst>
                            <p:childTnLst>
                              <p:par>
                                <p:cTn id="20" presetID="53" presetClass="entr" presetSubtype="16" fill="hold" nodeType="afterEffect">
                                  <p:stCondLst>
                                    <p:cond delay="0"/>
                                  </p:stCondLst>
                                  <p:childTnLst>
                                    <p:set>
                                      <p:cBhvr>
                                        <p:cTn id="21" dur="1" fill="hold">
                                          <p:stCondLst>
                                            <p:cond delay="0"/>
                                          </p:stCondLst>
                                        </p:cTn>
                                        <p:tgtEl>
                                          <p:spTgt spid="13321"/>
                                        </p:tgtEl>
                                        <p:attrNameLst>
                                          <p:attrName>style.visibility</p:attrName>
                                        </p:attrNameLst>
                                      </p:cBhvr>
                                      <p:to>
                                        <p:strVal val="visible"/>
                                      </p:to>
                                    </p:set>
                                    <p:anim calcmode="lin" valueType="num">
                                      <p:cBhvr>
                                        <p:cTn id="22" dur="1750" fill="hold"/>
                                        <p:tgtEl>
                                          <p:spTgt spid="13321"/>
                                        </p:tgtEl>
                                        <p:attrNameLst>
                                          <p:attrName>ppt_w</p:attrName>
                                        </p:attrNameLst>
                                      </p:cBhvr>
                                      <p:tavLst>
                                        <p:tav tm="0">
                                          <p:val>
                                            <p:fltVal val="0"/>
                                          </p:val>
                                        </p:tav>
                                        <p:tav tm="100000">
                                          <p:val>
                                            <p:strVal val="#ppt_w"/>
                                          </p:val>
                                        </p:tav>
                                      </p:tavLst>
                                    </p:anim>
                                    <p:anim calcmode="lin" valueType="num">
                                      <p:cBhvr>
                                        <p:cTn id="23" dur="1750" fill="hold"/>
                                        <p:tgtEl>
                                          <p:spTgt spid="13321"/>
                                        </p:tgtEl>
                                        <p:attrNameLst>
                                          <p:attrName>ppt_h</p:attrName>
                                        </p:attrNameLst>
                                      </p:cBhvr>
                                      <p:tavLst>
                                        <p:tav tm="0">
                                          <p:val>
                                            <p:fltVal val="0"/>
                                          </p:val>
                                        </p:tav>
                                        <p:tav tm="100000">
                                          <p:val>
                                            <p:strVal val="#ppt_h"/>
                                          </p:val>
                                        </p:tav>
                                      </p:tavLst>
                                    </p:anim>
                                    <p:animEffect transition="in" filter="fade">
                                      <p:cBhvr>
                                        <p:cTn id="24" dur="1750"/>
                                        <p:tgtEl>
                                          <p:spTgt spid="13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animBg="1"/>
      <p:bldP spid="133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90525" y="15875"/>
            <a:ext cx="8382000" cy="581025"/>
          </a:xfrm>
          <a:prstGeom prst="rect">
            <a:avLst/>
          </a:prstGeom>
          <a:noFill/>
          <a:ln w="9525">
            <a:noFill/>
            <a:miter lim="800000"/>
            <a:headEnd/>
            <a:tailEnd/>
          </a:ln>
        </p:spPr>
        <p:txBody>
          <a:bodyPr anchor="ctr"/>
          <a:lstStyle/>
          <a:p>
            <a:pPr algn="ctr">
              <a:lnSpc>
                <a:spcPct val="80000"/>
              </a:lnSpc>
              <a:defRPr/>
            </a:pPr>
            <a:r>
              <a:rPr lang="en-US" b="1" i="1" dirty="0" smtClean="0">
                <a:solidFill>
                  <a:srgbClr val="042B7F"/>
                </a:solidFill>
                <a:effectLst>
                  <a:outerShdw blurRad="38100" dist="38100" dir="2700000" algn="tl">
                    <a:srgbClr val="C0C0C0"/>
                  </a:outerShdw>
                </a:effectLst>
                <a:latin typeface="Comic Sans MS" pitchFamily="66" charset="0"/>
              </a:rPr>
              <a:t>PAC Input on Future</a:t>
            </a:r>
            <a:r>
              <a:rPr lang="en-US" b="1" i="1" dirty="0" smtClean="0">
                <a:solidFill>
                  <a:srgbClr val="042B7F"/>
                </a:solidFill>
                <a:effectLst>
                  <a:outerShdw blurRad="38100" dist="38100" dir="2700000" algn="tl">
                    <a:srgbClr val="C0C0C0"/>
                  </a:outerShdw>
                </a:effectLst>
                <a:latin typeface="Comic Sans MS" pitchFamily="66" charset="0"/>
                <a:ea typeface="ＭＳ Ｐゴシック" pitchFamily="36" charset="-128"/>
                <a:cs typeface="+mn-cs"/>
              </a:rPr>
              <a:t> Upgrades</a:t>
            </a:r>
            <a:endParaRPr lang="en-US" b="1" i="1" dirty="0">
              <a:solidFill>
                <a:srgbClr val="042B7F"/>
              </a:solidFill>
              <a:effectLst>
                <a:outerShdw blurRad="38100" dist="38100" dir="2700000" algn="tl">
                  <a:srgbClr val="C0C0C0"/>
                </a:outerShdw>
              </a:effectLst>
              <a:latin typeface="Comic Sans MS" pitchFamily="66" charset="0"/>
              <a:ea typeface="ＭＳ Ｐゴシック" pitchFamily="36" charset="-128"/>
              <a:cs typeface="+mn-cs"/>
            </a:endParaRPr>
          </a:p>
        </p:txBody>
      </p:sp>
      <p:sp>
        <p:nvSpPr>
          <p:cNvPr id="3" name="TextBox 2"/>
          <p:cNvSpPr txBox="1"/>
          <p:nvPr/>
        </p:nvSpPr>
        <p:spPr>
          <a:xfrm>
            <a:off x="390525" y="2262842"/>
            <a:ext cx="8382000" cy="2585323"/>
          </a:xfrm>
          <a:prstGeom prst="rect">
            <a:avLst/>
          </a:prstGeom>
          <a:noFill/>
        </p:spPr>
        <p:txBody>
          <a:bodyPr wrap="square" rtlCol="0">
            <a:spAutoFit/>
          </a:bodyPr>
          <a:lstStyle/>
          <a:p>
            <a:r>
              <a:rPr lang="en-US" sz="1800" b="1" dirty="0" err="1" smtClean="0"/>
              <a:t>sPHENIX</a:t>
            </a:r>
            <a:r>
              <a:rPr lang="en-US" sz="1800" b="1" dirty="0" smtClean="0"/>
              <a:t>:  </a:t>
            </a:r>
            <a:r>
              <a:rPr lang="en-US" sz="1800" dirty="0"/>
              <a:t>The PAC recognizes the </a:t>
            </a:r>
            <a:r>
              <a:rPr lang="en-US" sz="1800" b="1" dirty="0">
                <a:solidFill>
                  <a:srgbClr val="FF0000"/>
                </a:solidFill>
              </a:rPr>
              <a:t>necessity of pursuing large aperture and high rate </a:t>
            </a:r>
            <a:r>
              <a:rPr lang="en-US" sz="1800" b="1" dirty="0" smtClean="0">
                <a:solidFill>
                  <a:srgbClr val="FF0000"/>
                </a:solidFill>
              </a:rPr>
              <a:t>for PHENIX</a:t>
            </a:r>
            <a:r>
              <a:rPr lang="en-US" sz="1800" dirty="0" smtClean="0"/>
              <a:t> </a:t>
            </a:r>
            <a:r>
              <a:rPr lang="en-US" sz="1800" dirty="0"/>
              <a:t>to remain competitive on a world scale in the coming </a:t>
            </a:r>
            <a:r>
              <a:rPr lang="en-US" sz="1800" dirty="0" smtClean="0"/>
              <a:t>years.  Simulation work…demonstrates sufficient tracking</a:t>
            </a:r>
            <a:r>
              <a:rPr lang="en-US" sz="1800" dirty="0"/>
              <a:t>, good EMC performance (only excellent with the addition of a </a:t>
            </a:r>
            <a:r>
              <a:rPr lang="en-US" sz="1800" dirty="0" smtClean="0"/>
              <a:t>pre-shower detector</a:t>
            </a:r>
            <a:r>
              <a:rPr lang="en-US" sz="1800" dirty="0"/>
              <a:t>), and robust jet triggering and identification for lower momentum jets </a:t>
            </a:r>
            <a:r>
              <a:rPr lang="en-US" sz="1800" dirty="0" smtClean="0"/>
              <a:t>than currently </a:t>
            </a:r>
            <a:r>
              <a:rPr lang="en-US" sz="1800" dirty="0"/>
              <a:t>analyzed at </a:t>
            </a:r>
            <a:r>
              <a:rPr lang="en-US" sz="1800" dirty="0" smtClean="0"/>
              <a:t>LHC</a:t>
            </a:r>
            <a:r>
              <a:rPr lang="en-US" sz="1800" b="1" dirty="0" smtClean="0">
                <a:solidFill>
                  <a:srgbClr val="FF0000"/>
                </a:solidFill>
              </a:rPr>
              <a:t>…only </a:t>
            </a:r>
            <a:r>
              <a:rPr lang="en-US" sz="1800" b="1" dirty="0">
                <a:solidFill>
                  <a:srgbClr val="FF0000"/>
                </a:solidFill>
              </a:rPr>
              <a:t>by the combination of precision measurements of jets at the widely </a:t>
            </a:r>
            <a:r>
              <a:rPr lang="en-US" sz="1800" b="1" dirty="0" smtClean="0">
                <a:solidFill>
                  <a:srgbClr val="FF0000"/>
                </a:solidFill>
              </a:rPr>
              <a:t>different √</a:t>
            </a:r>
            <a:r>
              <a:rPr lang="en-US" sz="1800" b="1" dirty="0" err="1">
                <a:solidFill>
                  <a:srgbClr val="FF0000"/>
                </a:solidFill>
              </a:rPr>
              <a:t>sNN</a:t>
            </a:r>
            <a:r>
              <a:rPr lang="en-US" sz="1800" b="1" dirty="0">
                <a:solidFill>
                  <a:srgbClr val="FF0000"/>
                </a:solidFill>
              </a:rPr>
              <a:t> of LHC and RHIC could the temperature dependence of ˆ </a:t>
            </a:r>
            <a:r>
              <a:rPr lang="en-US" sz="1800" b="1" i="1" dirty="0">
                <a:solidFill>
                  <a:srgbClr val="FF0000"/>
                </a:solidFill>
              </a:rPr>
              <a:t>q </a:t>
            </a:r>
            <a:r>
              <a:rPr lang="en-US" sz="1800" b="1" dirty="0">
                <a:solidFill>
                  <a:srgbClr val="FF0000"/>
                </a:solidFill>
              </a:rPr>
              <a:t>be explored </a:t>
            </a:r>
            <a:r>
              <a:rPr lang="en-US" sz="1800" dirty="0"/>
              <a:t>in the </a:t>
            </a:r>
            <a:r>
              <a:rPr lang="en-US" sz="1800" dirty="0" smtClean="0"/>
              <a:t>region where </a:t>
            </a:r>
            <a:r>
              <a:rPr lang="en-US" sz="1800" dirty="0"/>
              <a:t>strongly-coupled behavior may cause a non-trivial dependence of ˆ </a:t>
            </a:r>
            <a:r>
              <a:rPr lang="en-US" sz="1800" i="1" dirty="0"/>
              <a:t>q </a:t>
            </a:r>
            <a:r>
              <a:rPr lang="en-US" sz="1800" dirty="0"/>
              <a:t>on temperature.</a:t>
            </a:r>
            <a:endParaRPr lang="en-US" sz="1800" b="1" dirty="0"/>
          </a:p>
        </p:txBody>
      </p:sp>
      <p:sp>
        <p:nvSpPr>
          <p:cNvPr id="4" name="TextBox 3"/>
          <p:cNvSpPr txBox="1"/>
          <p:nvPr/>
        </p:nvSpPr>
        <p:spPr>
          <a:xfrm>
            <a:off x="390525" y="596900"/>
            <a:ext cx="8031480" cy="1477328"/>
          </a:xfrm>
          <a:prstGeom prst="rect">
            <a:avLst/>
          </a:prstGeom>
          <a:noFill/>
        </p:spPr>
        <p:txBody>
          <a:bodyPr wrap="square" rtlCol="0">
            <a:spAutoFit/>
          </a:bodyPr>
          <a:lstStyle/>
          <a:p>
            <a:r>
              <a:rPr lang="en-US" sz="1800" b="1" dirty="0" smtClean="0"/>
              <a:t>Low-energy electron cooling:  </a:t>
            </a:r>
            <a:r>
              <a:rPr lang="en-US" sz="1800" dirty="0"/>
              <a:t>The </a:t>
            </a:r>
            <a:r>
              <a:rPr lang="en-US" sz="1800" dirty="0" smtClean="0"/>
              <a:t>PAC recognizes </a:t>
            </a:r>
            <a:r>
              <a:rPr lang="en-US" sz="1800" dirty="0"/>
              <a:t>that </a:t>
            </a:r>
            <a:r>
              <a:rPr lang="en-US" sz="1800" b="1" dirty="0">
                <a:solidFill>
                  <a:srgbClr val="FF0000"/>
                </a:solidFill>
              </a:rPr>
              <a:t>preliminary BES-I results point to the potential importance of this </a:t>
            </a:r>
            <a:r>
              <a:rPr lang="en-US" sz="1800" b="1" dirty="0" smtClean="0">
                <a:solidFill>
                  <a:srgbClr val="FF0000"/>
                </a:solidFill>
              </a:rPr>
              <a:t>project on </a:t>
            </a:r>
            <a:r>
              <a:rPr lang="en-US" sz="1800" b="1" dirty="0">
                <a:solidFill>
                  <a:srgbClr val="FF0000"/>
                </a:solidFill>
              </a:rPr>
              <a:t>a several-year timescale. </a:t>
            </a:r>
            <a:r>
              <a:rPr lang="en-US" sz="1800" dirty="0"/>
              <a:t>We look forward to the finalization of these results over the</a:t>
            </a:r>
          </a:p>
          <a:p>
            <a:r>
              <a:rPr lang="en-US" sz="1800" dirty="0"/>
              <a:t>coming year, and to considering the question again once these results have </a:t>
            </a:r>
            <a:r>
              <a:rPr lang="en-US" sz="1800" dirty="0" smtClean="0"/>
              <a:t>been discussed </a:t>
            </a:r>
            <a:r>
              <a:rPr lang="en-US" sz="1800" dirty="0"/>
              <a:t>fully in the community.</a:t>
            </a:r>
            <a:endParaRPr lang="en-US" sz="1800" b="1" dirty="0"/>
          </a:p>
        </p:txBody>
      </p:sp>
      <p:sp>
        <p:nvSpPr>
          <p:cNvPr id="5" name="TextBox 4"/>
          <p:cNvSpPr txBox="1"/>
          <p:nvPr/>
        </p:nvSpPr>
        <p:spPr>
          <a:xfrm>
            <a:off x="375285" y="4998720"/>
            <a:ext cx="8494395" cy="1754326"/>
          </a:xfrm>
          <a:prstGeom prst="rect">
            <a:avLst/>
          </a:prstGeom>
          <a:solidFill>
            <a:schemeClr val="bg1"/>
          </a:solidFill>
        </p:spPr>
        <p:txBody>
          <a:bodyPr wrap="square" rtlCol="0">
            <a:spAutoFit/>
          </a:bodyPr>
          <a:lstStyle/>
          <a:p>
            <a:r>
              <a:rPr lang="en-US" sz="1800" b="1" dirty="0" smtClean="0"/>
              <a:t>STAR upgrades:  </a:t>
            </a:r>
            <a:r>
              <a:rPr lang="en-US" sz="1800" dirty="0"/>
              <a:t>The idea of </a:t>
            </a:r>
            <a:r>
              <a:rPr lang="en-US" sz="1800" b="1" dirty="0">
                <a:solidFill>
                  <a:srgbClr val="FF0000"/>
                </a:solidFill>
              </a:rPr>
              <a:t>replacing the TPC inner </a:t>
            </a:r>
            <a:r>
              <a:rPr lang="en-US" sz="1800" b="1" dirty="0" smtClean="0">
                <a:solidFill>
                  <a:srgbClr val="FF0000"/>
                </a:solidFill>
              </a:rPr>
              <a:t>sectors with </a:t>
            </a:r>
            <a:r>
              <a:rPr lang="en-US" sz="1800" b="1" dirty="0">
                <a:solidFill>
                  <a:srgbClr val="FF0000"/>
                </a:solidFill>
              </a:rPr>
              <a:t>a more fully instrumented </a:t>
            </a:r>
            <a:r>
              <a:rPr lang="en-US" sz="1800" b="1" dirty="0" smtClean="0">
                <a:solidFill>
                  <a:srgbClr val="FF0000"/>
                </a:solidFill>
              </a:rPr>
              <a:t>device…would </a:t>
            </a:r>
            <a:r>
              <a:rPr lang="en-US" sz="1800" b="1" dirty="0">
                <a:solidFill>
                  <a:srgbClr val="FF0000"/>
                </a:solidFill>
              </a:rPr>
              <a:t>essentially double the </a:t>
            </a:r>
            <a:r>
              <a:rPr lang="en-US" sz="1800" b="1" dirty="0" smtClean="0">
                <a:solidFill>
                  <a:srgbClr val="FF0000"/>
                </a:solidFill>
              </a:rPr>
              <a:t>path length </a:t>
            </a:r>
            <a:r>
              <a:rPr lang="en-US" sz="1800" b="1" dirty="0">
                <a:solidFill>
                  <a:srgbClr val="FF0000"/>
                </a:solidFill>
              </a:rPr>
              <a:t>of gas available for </a:t>
            </a:r>
            <a:r>
              <a:rPr lang="en-US" sz="1800" b="1" dirty="0" err="1">
                <a:solidFill>
                  <a:srgbClr val="FF0000"/>
                </a:solidFill>
              </a:rPr>
              <a:t>dE</a:t>
            </a:r>
            <a:r>
              <a:rPr lang="en-US" sz="1800" b="1" dirty="0">
                <a:solidFill>
                  <a:srgbClr val="FF0000"/>
                </a:solidFill>
              </a:rPr>
              <a:t>/dx </a:t>
            </a:r>
            <a:r>
              <a:rPr lang="en-US" sz="1800" b="1" dirty="0" smtClean="0">
                <a:solidFill>
                  <a:srgbClr val="FF0000"/>
                </a:solidFill>
              </a:rPr>
              <a:t>measurements</a:t>
            </a:r>
            <a:r>
              <a:rPr lang="en-US" sz="1800" dirty="0" smtClean="0"/>
              <a:t>…</a:t>
            </a:r>
            <a:r>
              <a:rPr lang="en-US" sz="1800" dirty="0"/>
              <a:t>While significant progress has been made on </a:t>
            </a:r>
            <a:r>
              <a:rPr lang="en-US" sz="1800" dirty="0" smtClean="0"/>
              <a:t>[the forward coverage] </a:t>
            </a:r>
            <a:r>
              <a:rPr lang="en-US" sz="1800" dirty="0"/>
              <a:t>front, </a:t>
            </a:r>
            <a:r>
              <a:rPr lang="en-US" sz="1800" b="1" dirty="0">
                <a:solidFill>
                  <a:srgbClr val="FF0000"/>
                </a:solidFill>
              </a:rPr>
              <a:t>the </a:t>
            </a:r>
            <a:r>
              <a:rPr lang="en-US" sz="1800" b="1" dirty="0" smtClean="0">
                <a:solidFill>
                  <a:srgbClr val="FF0000"/>
                </a:solidFill>
              </a:rPr>
              <a:t>PAC recognizes </a:t>
            </a:r>
            <a:r>
              <a:rPr lang="en-US" sz="1800" b="1" dirty="0">
                <a:solidFill>
                  <a:srgbClr val="FF0000"/>
                </a:solidFill>
              </a:rPr>
              <a:t>that STAR’s upgrade plans are not as fully developed as those of </a:t>
            </a:r>
            <a:r>
              <a:rPr lang="en-US" sz="1800" b="1" dirty="0" smtClean="0">
                <a:solidFill>
                  <a:srgbClr val="FF0000"/>
                </a:solidFill>
              </a:rPr>
              <a:t>PHENIX, </a:t>
            </a:r>
            <a:r>
              <a:rPr lang="en-US" sz="1800" dirty="0" smtClean="0"/>
              <a:t>and </a:t>
            </a:r>
            <a:r>
              <a:rPr lang="en-US" sz="1800" dirty="0"/>
              <a:t>recommends further effort towards bringing these ideas into a form suitable for </a:t>
            </a:r>
            <a:r>
              <a:rPr lang="en-US" sz="1800" dirty="0" smtClean="0"/>
              <a:t>a proposal</a:t>
            </a:r>
            <a:r>
              <a:rPr lang="en-US" sz="1800" dirty="0"/>
              <a:t>.</a:t>
            </a:r>
            <a:endParaRPr lang="en-US" sz="1800" b="1" dirty="0"/>
          </a:p>
        </p:txBody>
      </p:sp>
    </p:spTree>
    <p:extLst>
      <p:ext uri="{BB962C8B-B14F-4D97-AF65-F5344CB8AC3E}">
        <p14:creationId xmlns:p14="http://schemas.microsoft.com/office/powerpoint/2010/main" val="28643173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046413" y="696913"/>
            <a:ext cx="6088062" cy="2847975"/>
            <a:chOff x="1895" y="355"/>
            <a:chExt cx="3835" cy="1794"/>
          </a:xfrm>
        </p:grpSpPr>
        <p:grpSp>
          <p:nvGrpSpPr>
            <p:cNvPr id="3" name="Group 4"/>
            <p:cNvGrpSpPr>
              <a:grpSpLocks/>
            </p:cNvGrpSpPr>
            <p:nvPr/>
          </p:nvGrpSpPr>
          <p:grpSpPr bwMode="auto">
            <a:xfrm>
              <a:off x="1895" y="355"/>
              <a:ext cx="2500" cy="1526"/>
              <a:chOff x="528" y="816"/>
              <a:chExt cx="3511" cy="2448"/>
            </a:xfrm>
          </p:grpSpPr>
          <p:pic>
            <p:nvPicPr>
              <p:cNvPr id="24606" name="Picture 5" descr="svtx_top_assembly_2"/>
              <p:cNvPicPr>
                <a:picLocks noChangeAspect="1" noChangeArrowheads="1"/>
              </p:cNvPicPr>
              <p:nvPr/>
            </p:nvPicPr>
            <p:blipFill>
              <a:blip r:embed="rId3" cstate="print"/>
              <a:srcRect/>
              <a:stretch>
                <a:fillRect/>
              </a:stretch>
            </p:blipFill>
            <p:spPr bwMode="auto">
              <a:xfrm>
                <a:off x="1872" y="960"/>
                <a:ext cx="2167" cy="2304"/>
              </a:xfrm>
              <a:prstGeom prst="rect">
                <a:avLst/>
              </a:prstGeom>
              <a:noFill/>
              <a:ln w="9525">
                <a:noFill/>
                <a:miter lim="800000"/>
                <a:headEnd/>
                <a:tailEnd/>
              </a:ln>
            </p:spPr>
          </p:pic>
          <p:pic>
            <p:nvPicPr>
              <p:cNvPr id="24607" name="Picture 8" descr="FVTX_Half_Assy_3a"/>
              <p:cNvPicPr>
                <a:picLocks noChangeAspect="1" noChangeArrowheads="1"/>
              </p:cNvPicPr>
              <p:nvPr/>
            </p:nvPicPr>
            <p:blipFill>
              <a:blip r:embed="rId4" cstate="print"/>
              <a:srcRect/>
              <a:stretch>
                <a:fillRect/>
              </a:stretch>
            </p:blipFill>
            <p:spPr bwMode="auto">
              <a:xfrm>
                <a:off x="528" y="816"/>
                <a:ext cx="1179" cy="2040"/>
              </a:xfrm>
              <a:prstGeom prst="rect">
                <a:avLst/>
              </a:prstGeom>
              <a:noFill/>
              <a:ln w="9525">
                <a:noFill/>
                <a:miter lim="800000"/>
                <a:headEnd/>
                <a:tailEnd/>
              </a:ln>
            </p:spPr>
          </p:pic>
          <p:sp>
            <p:nvSpPr>
              <p:cNvPr id="24608" name="Freeform 16"/>
              <p:cNvSpPr>
                <a:spLocks/>
              </p:cNvSpPr>
              <p:nvPr/>
            </p:nvSpPr>
            <p:spPr bwMode="auto">
              <a:xfrm>
                <a:off x="1728" y="1296"/>
                <a:ext cx="480" cy="432"/>
              </a:xfrm>
              <a:custGeom>
                <a:avLst/>
                <a:gdLst>
                  <a:gd name="T0" fmla="*/ 0 w 480"/>
                  <a:gd name="T1" fmla="*/ 0 h 144"/>
                  <a:gd name="T2" fmla="*/ 480 w 480"/>
                  <a:gd name="T3" fmla="*/ 314928 h 144"/>
                  <a:gd name="T4" fmla="*/ 0 60000 65536"/>
                  <a:gd name="T5" fmla="*/ 0 60000 65536"/>
                  <a:gd name="T6" fmla="*/ 0 w 480"/>
                  <a:gd name="T7" fmla="*/ 0 h 144"/>
                  <a:gd name="T8" fmla="*/ 480 w 480"/>
                  <a:gd name="T9" fmla="*/ 144 h 144"/>
                </a:gdLst>
                <a:ahLst/>
                <a:cxnLst>
                  <a:cxn ang="T4">
                    <a:pos x="T0" y="T1"/>
                  </a:cxn>
                  <a:cxn ang="T5">
                    <a:pos x="T2" y="T3"/>
                  </a:cxn>
                </a:cxnLst>
                <a:rect l="T6" t="T7" r="T8" b="T9"/>
                <a:pathLst>
                  <a:path w="480" h="144">
                    <a:moveTo>
                      <a:pt x="0" y="0"/>
                    </a:moveTo>
                    <a:cubicBezTo>
                      <a:pt x="200" y="60"/>
                      <a:pt x="400" y="120"/>
                      <a:pt x="480" y="144"/>
                    </a:cubicBezTo>
                  </a:path>
                </a:pathLst>
              </a:custGeom>
              <a:noFill/>
              <a:ln w="57150">
                <a:solidFill>
                  <a:srgbClr val="FF8000"/>
                </a:solidFill>
                <a:round/>
                <a:headEnd type="stealth" w="lg" len="lg"/>
                <a:tailEnd/>
              </a:ln>
            </p:spPr>
            <p:txBody>
              <a:bodyPr wrap="none" anchor="ctr"/>
              <a:lstStyle/>
              <a:p>
                <a:pPr eaLnBrk="1" hangingPunct="1"/>
                <a:endParaRPr lang="en-US" sz="1800"/>
              </a:p>
            </p:txBody>
          </p:sp>
          <p:sp>
            <p:nvSpPr>
              <p:cNvPr id="24609" name="Line 17"/>
              <p:cNvSpPr>
                <a:spLocks noChangeShapeType="1"/>
              </p:cNvSpPr>
              <p:nvPr/>
            </p:nvSpPr>
            <p:spPr bwMode="auto">
              <a:xfrm flipV="1">
                <a:off x="1392" y="2400"/>
                <a:ext cx="768" cy="288"/>
              </a:xfrm>
              <a:prstGeom prst="line">
                <a:avLst/>
              </a:prstGeom>
              <a:noFill/>
              <a:ln w="57150">
                <a:solidFill>
                  <a:srgbClr val="FF8000"/>
                </a:solidFill>
                <a:round/>
                <a:headEnd type="stealth" w="lg" len="lg"/>
                <a:tailEnd/>
              </a:ln>
            </p:spPr>
            <p:txBody>
              <a:bodyPr wrap="none" anchor="ctr"/>
              <a:lstStyle/>
              <a:p>
                <a:endParaRPr lang="en-US"/>
              </a:p>
            </p:txBody>
          </p:sp>
        </p:grpSp>
        <p:pic>
          <p:nvPicPr>
            <p:cNvPr id="24602" name="Picture 4" descr="svtx_barrel_half_assy_5-11-07"/>
            <p:cNvPicPr>
              <a:picLocks noChangeAspect="1" noChangeArrowheads="1"/>
            </p:cNvPicPr>
            <p:nvPr/>
          </p:nvPicPr>
          <p:blipFill>
            <a:blip r:embed="rId5" cstate="print"/>
            <a:srcRect/>
            <a:stretch>
              <a:fillRect/>
            </a:stretch>
          </p:blipFill>
          <p:spPr bwMode="auto">
            <a:xfrm>
              <a:off x="4465" y="403"/>
              <a:ext cx="1265" cy="1446"/>
            </a:xfrm>
            <a:prstGeom prst="rect">
              <a:avLst/>
            </a:prstGeom>
            <a:noFill/>
            <a:ln w="9525">
              <a:noFill/>
              <a:miter lim="800000"/>
              <a:headEnd/>
              <a:tailEnd/>
            </a:ln>
          </p:spPr>
        </p:pic>
        <p:sp>
          <p:nvSpPr>
            <p:cNvPr id="156682" name="Text Box 10"/>
            <p:cNvSpPr txBox="1">
              <a:spLocks noChangeArrowheads="1"/>
            </p:cNvSpPr>
            <p:nvPr/>
          </p:nvSpPr>
          <p:spPr bwMode="auto">
            <a:xfrm>
              <a:off x="4755" y="1638"/>
              <a:ext cx="429" cy="212"/>
            </a:xfrm>
            <a:prstGeom prst="rect">
              <a:avLst/>
            </a:prstGeom>
            <a:solidFill>
              <a:srgbClr val="FFFF99"/>
            </a:solidFill>
            <a:ln w="9525">
              <a:noFill/>
              <a:miter lim="800000"/>
              <a:headEnd/>
              <a:tailEnd/>
            </a:ln>
            <a:effectLst/>
          </p:spPr>
          <p:txBody>
            <a:bodyPr>
              <a:spAutoFit/>
            </a:bodyPr>
            <a:lstStyle/>
            <a:p>
              <a:pPr>
                <a:spcBef>
                  <a:spcPct val="50000"/>
                </a:spcBef>
                <a:defRPr/>
              </a:pPr>
              <a:r>
                <a:rPr lang="en-US" sz="1600" b="1">
                  <a:solidFill>
                    <a:srgbClr val="0033CC"/>
                  </a:solidFill>
                  <a:ea typeface="ＭＳ Ｐゴシック"/>
                  <a:cs typeface="ＭＳ Ｐゴシック"/>
                </a:rPr>
                <a:t>VTX</a:t>
              </a:r>
            </a:p>
          </p:txBody>
        </p:sp>
        <p:sp>
          <p:nvSpPr>
            <p:cNvPr id="156683" name="Text Box 11"/>
            <p:cNvSpPr txBox="1">
              <a:spLocks noChangeArrowheads="1"/>
            </p:cNvSpPr>
            <p:nvPr/>
          </p:nvSpPr>
          <p:spPr bwMode="auto">
            <a:xfrm>
              <a:off x="2016" y="1638"/>
              <a:ext cx="493" cy="212"/>
            </a:xfrm>
            <a:prstGeom prst="rect">
              <a:avLst/>
            </a:prstGeom>
            <a:solidFill>
              <a:srgbClr val="FFFF99"/>
            </a:solidFill>
            <a:ln w="9525">
              <a:noFill/>
              <a:miter lim="800000"/>
              <a:headEnd/>
              <a:tailEnd/>
            </a:ln>
            <a:effectLst/>
          </p:spPr>
          <p:txBody>
            <a:bodyPr>
              <a:spAutoFit/>
            </a:bodyPr>
            <a:lstStyle/>
            <a:p>
              <a:pPr>
                <a:spcBef>
                  <a:spcPct val="50000"/>
                </a:spcBef>
                <a:defRPr/>
              </a:pPr>
              <a:r>
                <a:rPr lang="en-US" sz="1600" b="1" dirty="0">
                  <a:solidFill>
                    <a:srgbClr val="0033CC"/>
                  </a:solidFill>
                  <a:ea typeface="ＭＳ Ｐゴシック"/>
                  <a:cs typeface="ＭＳ Ｐゴシック"/>
                </a:rPr>
                <a:t>FVTX</a:t>
              </a:r>
            </a:p>
          </p:txBody>
        </p:sp>
        <p:sp>
          <p:nvSpPr>
            <p:cNvPr id="24605" name="Freeform 12"/>
            <p:cNvSpPr>
              <a:spLocks/>
            </p:cNvSpPr>
            <p:nvPr/>
          </p:nvSpPr>
          <p:spPr bwMode="auto">
            <a:xfrm rot="15286956" flipH="1">
              <a:off x="3843" y="1363"/>
              <a:ext cx="685" cy="887"/>
            </a:xfrm>
            <a:custGeom>
              <a:avLst/>
              <a:gdLst>
                <a:gd name="T0" fmla="*/ 0 w 1091"/>
                <a:gd name="T1" fmla="*/ 4 h 836"/>
                <a:gd name="T2" fmla="*/ 61 w 1091"/>
                <a:gd name="T3" fmla="*/ 198 h 836"/>
                <a:gd name="T4" fmla="*/ 35 w 1091"/>
                <a:gd name="T5" fmla="*/ 1193 h 836"/>
                <a:gd name="T6" fmla="*/ 0 60000 65536"/>
                <a:gd name="T7" fmla="*/ 0 60000 65536"/>
                <a:gd name="T8" fmla="*/ 0 60000 65536"/>
                <a:gd name="T9" fmla="*/ 0 w 1091"/>
                <a:gd name="T10" fmla="*/ 0 h 836"/>
                <a:gd name="T11" fmla="*/ 1091 w 1091"/>
                <a:gd name="T12" fmla="*/ 836 h 836"/>
              </a:gdLst>
              <a:ahLst/>
              <a:cxnLst>
                <a:cxn ang="T6">
                  <a:pos x="T0" y="T1"/>
                </a:cxn>
                <a:cxn ang="T7">
                  <a:pos x="T2" y="T3"/>
                </a:cxn>
                <a:cxn ang="T8">
                  <a:pos x="T4" y="T5"/>
                </a:cxn>
              </a:cxnLst>
              <a:rect l="T9" t="T10" r="T11" b="T12"/>
              <a:pathLst>
                <a:path w="1091" h="836">
                  <a:moveTo>
                    <a:pt x="0" y="4"/>
                  </a:moveTo>
                  <a:cubicBezTo>
                    <a:pt x="452" y="2"/>
                    <a:pt x="905" y="0"/>
                    <a:pt x="998" y="139"/>
                  </a:cubicBezTo>
                  <a:cubicBezTo>
                    <a:pt x="1091" y="278"/>
                    <a:pt x="630" y="720"/>
                    <a:pt x="557" y="836"/>
                  </a:cubicBezTo>
                </a:path>
              </a:pathLst>
            </a:custGeom>
            <a:noFill/>
            <a:ln w="57150">
              <a:solidFill>
                <a:srgbClr val="FE7402"/>
              </a:solidFill>
              <a:round/>
              <a:headEnd type="triangle" w="med" len="med"/>
              <a:tailEnd/>
            </a:ln>
          </p:spPr>
          <p:txBody>
            <a:bodyPr/>
            <a:lstStyle/>
            <a:p>
              <a:endParaRPr lang="en-US"/>
            </a:p>
          </p:txBody>
        </p:sp>
      </p:grpSp>
      <p:sp>
        <p:nvSpPr>
          <p:cNvPr id="24580" name="Text Box 13"/>
          <p:cNvSpPr txBox="1">
            <a:spLocks noChangeArrowheads="1"/>
          </p:cNvSpPr>
          <p:nvPr/>
        </p:nvSpPr>
        <p:spPr bwMode="auto">
          <a:xfrm>
            <a:off x="190500" y="588963"/>
            <a:ext cx="2714625" cy="3000821"/>
          </a:xfrm>
          <a:prstGeom prst="rect">
            <a:avLst/>
          </a:prstGeom>
          <a:noFill/>
          <a:ln w="9525">
            <a:noFill/>
            <a:miter lim="800000"/>
            <a:headEnd/>
            <a:tailEnd/>
          </a:ln>
        </p:spPr>
        <p:txBody>
          <a:bodyPr>
            <a:spAutoFit/>
          </a:bodyPr>
          <a:lstStyle/>
          <a:p>
            <a:pPr>
              <a:spcBef>
                <a:spcPct val="50000"/>
              </a:spcBef>
              <a:buFont typeface="Wingdings" pitchFamily="2" charset="2"/>
              <a:buChar char="Ø"/>
            </a:pPr>
            <a:r>
              <a:rPr lang="en-US" sz="1800" b="1" i="1" dirty="0">
                <a:solidFill>
                  <a:srgbClr val="0033CC"/>
                </a:solidFill>
              </a:rPr>
              <a:t> </a:t>
            </a:r>
            <a:r>
              <a:rPr lang="en-US" sz="1800" b="1" i="1" dirty="0" smtClean="0">
                <a:solidFill>
                  <a:srgbClr val="0033CC"/>
                </a:solidFill>
              </a:rPr>
              <a:t>PHENIX </a:t>
            </a:r>
            <a:r>
              <a:rPr lang="en-US" sz="1800" b="1" i="1" dirty="0">
                <a:solidFill>
                  <a:srgbClr val="0033CC"/>
                </a:solidFill>
              </a:rPr>
              <a:t>VTX &amp; FVTX </a:t>
            </a:r>
            <a:r>
              <a:rPr lang="en-US" sz="1800" b="1" i="1" dirty="0" smtClean="0">
                <a:solidFill>
                  <a:srgbClr val="0033CC"/>
                </a:solidFill>
              </a:rPr>
              <a:t>upgrades greatly improve vertex resolution, heavy flavor ID</a:t>
            </a:r>
            <a:endParaRPr lang="en-US" sz="1800" b="1" i="1" dirty="0">
              <a:solidFill>
                <a:srgbClr val="D60093"/>
              </a:solidFill>
            </a:endParaRPr>
          </a:p>
          <a:p>
            <a:pPr>
              <a:spcBef>
                <a:spcPct val="50000"/>
              </a:spcBef>
              <a:buFont typeface="Wingdings" pitchFamily="2" charset="2"/>
              <a:buChar char="Ø"/>
            </a:pPr>
            <a:r>
              <a:rPr lang="en-US" sz="1800" b="1" i="1" dirty="0">
                <a:solidFill>
                  <a:srgbClr val="D60093"/>
                </a:solidFill>
              </a:rPr>
              <a:t> </a:t>
            </a:r>
            <a:r>
              <a:rPr lang="en-US" sz="1800" b="1" i="1" dirty="0" smtClean="0">
                <a:solidFill>
                  <a:srgbClr val="D60093"/>
                </a:solidFill>
                <a:sym typeface="Symbol" pitchFamily="18" charset="2"/>
              </a:rPr>
              <a:t> </a:t>
            </a:r>
            <a:r>
              <a:rPr lang="en-US" sz="1800" b="1" i="1" dirty="0">
                <a:solidFill>
                  <a:srgbClr val="D60093"/>
                </a:solidFill>
                <a:sym typeface="Symbol" pitchFamily="18" charset="2"/>
              </a:rPr>
              <a:t>trigger </a:t>
            </a:r>
            <a:r>
              <a:rPr lang="en-US" sz="1800" b="1" i="1" dirty="0" smtClean="0">
                <a:solidFill>
                  <a:srgbClr val="D60093"/>
                </a:solidFill>
                <a:sym typeface="Symbol" pitchFamily="18" charset="2"/>
              </a:rPr>
              <a:t>upgrade installed </a:t>
            </a:r>
            <a:r>
              <a:rPr lang="en-US" sz="1800" b="1" i="1" dirty="0">
                <a:solidFill>
                  <a:srgbClr val="D60093"/>
                </a:solidFill>
                <a:sym typeface="Symbol" pitchFamily="18" charset="2"/>
              </a:rPr>
              <a:t>in </a:t>
            </a:r>
            <a:r>
              <a:rPr lang="en-US" sz="1800" b="1" i="1" dirty="0" smtClean="0">
                <a:solidFill>
                  <a:srgbClr val="D60093"/>
                </a:solidFill>
                <a:sym typeface="Symbol" pitchFamily="18" charset="2"/>
              </a:rPr>
              <a:t>FY10-11 enhances W </a:t>
            </a:r>
            <a:r>
              <a:rPr lang="en-US" sz="1800" b="1" i="1" dirty="0" err="1" smtClean="0">
                <a:solidFill>
                  <a:srgbClr val="D60093"/>
                </a:solidFill>
                <a:sym typeface="Symbol" pitchFamily="18" charset="2"/>
              </a:rPr>
              <a:t>prod’n</a:t>
            </a:r>
            <a:r>
              <a:rPr lang="en-US" sz="1800" b="1" i="1" dirty="0" smtClean="0">
                <a:solidFill>
                  <a:srgbClr val="D60093"/>
                </a:solidFill>
                <a:sym typeface="Symbol" pitchFamily="18" charset="2"/>
              </a:rPr>
              <a:t> triggering for spin program.</a:t>
            </a:r>
            <a:endParaRPr lang="en-US" sz="1800" b="1" i="1" dirty="0">
              <a:solidFill>
                <a:srgbClr val="D60093"/>
              </a:solidFill>
            </a:endParaRPr>
          </a:p>
        </p:txBody>
      </p:sp>
      <p:sp>
        <p:nvSpPr>
          <p:cNvPr id="24581" name="Text Box 14"/>
          <p:cNvSpPr txBox="1">
            <a:spLocks noChangeArrowheads="1"/>
          </p:cNvSpPr>
          <p:nvPr/>
        </p:nvSpPr>
        <p:spPr bwMode="auto">
          <a:xfrm>
            <a:off x="4908550" y="3731284"/>
            <a:ext cx="3902075" cy="3139321"/>
          </a:xfrm>
          <a:prstGeom prst="rect">
            <a:avLst/>
          </a:prstGeom>
          <a:solidFill>
            <a:schemeClr val="bg1"/>
          </a:solidFill>
          <a:ln w="9525">
            <a:noFill/>
            <a:miter lim="800000"/>
            <a:headEnd/>
            <a:tailEnd/>
          </a:ln>
        </p:spPr>
        <p:txBody>
          <a:bodyPr>
            <a:spAutoFit/>
          </a:bodyPr>
          <a:lstStyle/>
          <a:p>
            <a:pPr>
              <a:spcBef>
                <a:spcPct val="50000"/>
              </a:spcBef>
              <a:buFont typeface="Wingdings" pitchFamily="2" charset="2"/>
              <a:buChar char="Ø"/>
            </a:pPr>
            <a:r>
              <a:rPr lang="en-US" sz="1800" b="1" i="1" dirty="0">
                <a:solidFill>
                  <a:srgbClr val="0033CC"/>
                </a:solidFill>
              </a:rPr>
              <a:t> STAR Heavy Flavor Tracker receives </a:t>
            </a:r>
            <a:r>
              <a:rPr lang="en-US" sz="1800" b="1" i="1" dirty="0" smtClean="0">
                <a:solidFill>
                  <a:srgbClr val="0033CC"/>
                </a:solidFill>
              </a:rPr>
              <a:t>CD-2/3 review in 2011.  Will permit topological recon-</a:t>
            </a:r>
            <a:r>
              <a:rPr lang="en-US" sz="1800" b="1" i="1" dirty="0" err="1" smtClean="0">
                <a:solidFill>
                  <a:srgbClr val="0033CC"/>
                </a:solidFill>
              </a:rPr>
              <a:t>struction</a:t>
            </a:r>
            <a:r>
              <a:rPr lang="en-US" sz="1800" b="1" i="1" dirty="0" smtClean="0">
                <a:solidFill>
                  <a:srgbClr val="0033CC"/>
                </a:solidFill>
              </a:rPr>
              <a:t> of charmed hadrons.</a:t>
            </a:r>
            <a:endParaRPr lang="en-US" sz="1800" b="1" i="1" dirty="0">
              <a:solidFill>
                <a:srgbClr val="0033CC"/>
              </a:solidFill>
            </a:endParaRPr>
          </a:p>
          <a:p>
            <a:pPr>
              <a:spcBef>
                <a:spcPct val="50000"/>
              </a:spcBef>
              <a:buFont typeface="Wingdings" pitchFamily="2" charset="2"/>
              <a:buChar char="Ø"/>
            </a:pPr>
            <a:r>
              <a:rPr lang="en-US" sz="1800" b="1" i="1" dirty="0">
                <a:solidFill>
                  <a:srgbClr val="D60093"/>
                </a:solidFill>
              </a:rPr>
              <a:t> STAR Forward GEM </a:t>
            </a:r>
            <a:r>
              <a:rPr lang="en-US" sz="1800" b="1" i="1" dirty="0" smtClean="0">
                <a:solidFill>
                  <a:srgbClr val="D60093"/>
                </a:solidFill>
              </a:rPr>
              <a:t>Tracker to be installed for Runs 12 and 13, will enhance forward tracking, W charge sign discrimination.</a:t>
            </a:r>
          </a:p>
          <a:p>
            <a:pPr>
              <a:spcBef>
                <a:spcPct val="50000"/>
              </a:spcBef>
              <a:buFont typeface="Wingdings" pitchFamily="2" charset="2"/>
              <a:buChar char="Ø"/>
            </a:pPr>
            <a:r>
              <a:rPr lang="en-US" sz="1800" b="1" i="1" dirty="0" smtClean="0">
                <a:solidFill>
                  <a:srgbClr val="0033CC"/>
                </a:solidFill>
              </a:rPr>
              <a:t> STAR </a:t>
            </a:r>
            <a:r>
              <a:rPr lang="en-US" sz="1800" b="1" i="1" dirty="0" err="1" smtClean="0">
                <a:solidFill>
                  <a:srgbClr val="0033CC"/>
                </a:solidFill>
              </a:rPr>
              <a:t>Muon</a:t>
            </a:r>
            <a:r>
              <a:rPr lang="en-US" sz="1800" b="1" i="1" dirty="0" smtClean="0">
                <a:solidFill>
                  <a:srgbClr val="0033CC"/>
                </a:solidFill>
              </a:rPr>
              <a:t> Telescope Detector (Run 14) to improve </a:t>
            </a:r>
            <a:r>
              <a:rPr lang="en-US" sz="1800" b="1" i="1" dirty="0" err="1" smtClean="0">
                <a:solidFill>
                  <a:srgbClr val="0033CC"/>
                </a:solidFill>
              </a:rPr>
              <a:t>quarkonium</a:t>
            </a:r>
            <a:endParaRPr lang="en-US" sz="1800" b="1" i="1" dirty="0">
              <a:solidFill>
                <a:srgbClr val="0033CC"/>
              </a:solidFill>
            </a:endParaRPr>
          </a:p>
        </p:txBody>
      </p:sp>
      <p:sp>
        <p:nvSpPr>
          <p:cNvPr id="24582" name="Text Box 15"/>
          <p:cNvSpPr txBox="1">
            <a:spLocks noChangeArrowheads="1"/>
          </p:cNvSpPr>
          <p:nvPr/>
        </p:nvSpPr>
        <p:spPr bwMode="auto">
          <a:xfrm>
            <a:off x="7175500" y="3073400"/>
            <a:ext cx="1917700" cy="336550"/>
          </a:xfrm>
          <a:prstGeom prst="rect">
            <a:avLst/>
          </a:prstGeom>
          <a:solidFill>
            <a:srgbClr val="FDE08D"/>
          </a:solidFill>
          <a:ln w="9525">
            <a:noFill/>
            <a:miter lim="800000"/>
            <a:headEnd/>
            <a:tailEnd/>
          </a:ln>
        </p:spPr>
        <p:txBody>
          <a:bodyPr>
            <a:spAutoFit/>
          </a:bodyPr>
          <a:lstStyle/>
          <a:p>
            <a:pPr>
              <a:spcBef>
                <a:spcPct val="50000"/>
              </a:spcBef>
            </a:pPr>
            <a:r>
              <a:rPr lang="en-US" sz="1600" b="1">
                <a:solidFill>
                  <a:srgbClr val="0033CC"/>
                </a:solidFill>
              </a:rPr>
              <a:t>Install for Run 11</a:t>
            </a:r>
          </a:p>
        </p:txBody>
      </p:sp>
      <p:sp>
        <p:nvSpPr>
          <p:cNvPr id="24583" name="Text Box 16"/>
          <p:cNvSpPr txBox="1">
            <a:spLocks noChangeArrowheads="1"/>
          </p:cNvSpPr>
          <p:nvPr/>
        </p:nvSpPr>
        <p:spPr bwMode="auto">
          <a:xfrm>
            <a:off x="2705100" y="3060700"/>
            <a:ext cx="1892300" cy="336550"/>
          </a:xfrm>
          <a:prstGeom prst="rect">
            <a:avLst/>
          </a:prstGeom>
          <a:solidFill>
            <a:srgbClr val="FDE08D"/>
          </a:solidFill>
          <a:ln w="9525">
            <a:noFill/>
            <a:miter lim="800000"/>
            <a:headEnd/>
            <a:tailEnd/>
          </a:ln>
        </p:spPr>
        <p:txBody>
          <a:bodyPr>
            <a:spAutoFit/>
          </a:bodyPr>
          <a:lstStyle/>
          <a:p>
            <a:pPr>
              <a:spcBef>
                <a:spcPct val="50000"/>
              </a:spcBef>
            </a:pPr>
            <a:r>
              <a:rPr lang="en-US" sz="1600" b="1">
                <a:solidFill>
                  <a:srgbClr val="0033CC"/>
                </a:solidFill>
              </a:rPr>
              <a:t>Install for Run 12</a:t>
            </a:r>
          </a:p>
        </p:txBody>
      </p:sp>
      <p:grpSp>
        <p:nvGrpSpPr>
          <p:cNvPr id="6" name="Group 5"/>
          <p:cNvGrpSpPr/>
          <p:nvPr/>
        </p:nvGrpSpPr>
        <p:grpSpPr>
          <a:xfrm>
            <a:off x="53788" y="3580197"/>
            <a:ext cx="4703763" cy="3213100"/>
            <a:chOff x="53788" y="3580197"/>
            <a:chExt cx="4703763" cy="3213100"/>
          </a:xfrm>
        </p:grpSpPr>
        <p:grpSp>
          <p:nvGrpSpPr>
            <p:cNvPr id="5" name="Group 4"/>
            <p:cNvGrpSpPr/>
            <p:nvPr/>
          </p:nvGrpSpPr>
          <p:grpSpPr>
            <a:xfrm>
              <a:off x="53788" y="3580197"/>
              <a:ext cx="4703763" cy="3213100"/>
              <a:chOff x="0" y="3644900"/>
              <a:chExt cx="4703763" cy="3213100"/>
            </a:xfrm>
          </p:grpSpPr>
          <p:grpSp>
            <p:nvGrpSpPr>
              <p:cNvPr id="4" name="Group 3"/>
              <p:cNvGrpSpPr/>
              <p:nvPr/>
            </p:nvGrpSpPr>
            <p:grpSpPr>
              <a:xfrm>
                <a:off x="0" y="3644900"/>
                <a:ext cx="4703763" cy="3213100"/>
                <a:chOff x="0" y="3644900"/>
                <a:chExt cx="4703763" cy="3213100"/>
              </a:xfrm>
            </p:grpSpPr>
            <p:pic>
              <p:nvPicPr>
                <p:cNvPr id="24584" name="Picture 2" descr="C:\Users\ECAnderssen_local\Desktop\Figures Integration\STAR HALL 3D_Zoom_1.jpg"/>
                <p:cNvPicPr>
                  <a:picLocks noChangeAspect="1" noChangeArrowheads="1"/>
                </p:cNvPicPr>
                <p:nvPr/>
              </p:nvPicPr>
              <p:blipFill>
                <a:blip r:embed="rId6" cstate="print">
                  <a:lum bright="10000" contrast="10000"/>
                </a:blip>
                <a:srcRect/>
                <a:stretch>
                  <a:fillRect/>
                </a:stretch>
              </p:blipFill>
              <p:spPr bwMode="auto">
                <a:xfrm>
                  <a:off x="12700" y="3797300"/>
                  <a:ext cx="4691063" cy="3048000"/>
                </a:xfrm>
                <a:prstGeom prst="rect">
                  <a:avLst/>
                </a:prstGeom>
                <a:noFill/>
                <a:ln w="9525">
                  <a:noFill/>
                  <a:miter lim="800000"/>
                  <a:headEnd/>
                  <a:tailEnd/>
                </a:ln>
              </p:spPr>
            </p:pic>
            <p:sp>
              <p:nvSpPr>
                <p:cNvPr id="24585" name="Oval 4"/>
                <p:cNvSpPr>
                  <a:spLocks noChangeArrowheads="1"/>
                </p:cNvSpPr>
                <p:nvPr/>
              </p:nvSpPr>
              <p:spPr bwMode="auto">
                <a:xfrm>
                  <a:off x="12700" y="3863975"/>
                  <a:ext cx="2027238" cy="1212850"/>
                </a:xfrm>
                <a:prstGeom prst="ellipse">
                  <a:avLst/>
                </a:prstGeom>
                <a:blipFill dpi="0" rotWithShape="1">
                  <a:blip r:embed="rId7" cstate="print"/>
                  <a:srcRect/>
                  <a:stretch>
                    <a:fillRect/>
                  </a:stretch>
                </a:blipFill>
                <a:ln w="25400">
                  <a:solidFill>
                    <a:srgbClr val="FF0000"/>
                  </a:solidFill>
                  <a:round/>
                  <a:headEnd/>
                  <a:tailEnd/>
                </a:ln>
              </p:spPr>
              <p:txBody>
                <a:bodyPr anchor="ctr"/>
                <a:lstStyle/>
                <a:p>
                  <a:pPr algn="ctr" defTabSz="457200" eaLnBrk="1" hangingPunct="1"/>
                  <a:endParaRPr lang="en-US" altLang="zh-CN" sz="1800">
                    <a:ea typeface="黑体"/>
                    <a:cs typeface="黑体"/>
                  </a:endParaRPr>
                </a:p>
              </p:txBody>
            </p:sp>
            <p:sp>
              <p:nvSpPr>
                <p:cNvPr id="24586" name="Oval 5"/>
                <p:cNvSpPr>
                  <a:spLocks noChangeArrowheads="1"/>
                </p:cNvSpPr>
                <p:nvPr/>
              </p:nvSpPr>
              <p:spPr bwMode="auto">
                <a:xfrm>
                  <a:off x="1804988" y="4945063"/>
                  <a:ext cx="841375" cy="485775"/>
                </a:xfrm>
                <a:prstGeom prst="ellipse">
                  <a:avLst/>
                </a:prstGeom>
                <a:noFill/>
                <a:ln w="12700">
                  <a:solidFill>
                    <a:srgbClr val="FF0000"/>
                  </a:solidFill>
                  <a:round/>
                  <a:headEnd/>
                  <a:tailEnd/>
                </a:ln>
              </p:spPr>
              <p:txBody>
                <a:bodyPr anchor="ctr"/>
                <a:lstStyle/>
                <a:p>
                  <a:pPr algn="ctr" defTabSz="457200" eaLnBrk="1" hangingPunct="1"/>
                  <a:endParaRPr lang="en-US" altLang="zh-CN" sz="1800">
                    <a:ea typeface="黑体"/>
                    <a:cs typeface="黑体"/>
                  </a:endParaRPr>
                </a:p>
              </p:txBody>
            </p:sp>
            <p:cxnSp>
              <p:nvCxnSpPr>
                <p:cNvPr id="24587" name="Straight Arrow Connector 7"/>
                <p:cNvCxnSpPr>
                  <a:cxnSpLocks noChangeShapeType="1"/>
                  <a:stCxn id="24585" idx="4"/>
                </p:cNvCxnSpPr>
                <p:nvPr/>
              </p:nvCxnSpPr>
              <p:spPr bwMode="auto">
                <a:xfrm rot="16200000" flipH="1">
                  <a:off x="1323181" y="4793457"/>
                  <a:ext cx="187325" cy="779462"/>
                </a:xfrm>
                <a:prstGeom prst="straightConnector1">
                  <a:avLst/>
                </a:prstGeom>
                <a:noFill/>
                <a:ln w="12700">
                  <a:solidFill>
                    <a:srgbClr val="FF0000"/>
                  </a:solidFill>
                  <a:round/>
                  <a:headEnd/>
                  <a:tailEnd/>
                </a:ln>
              </p:spPr>
            </p:cxnSp>
            <p:cxnSp>
              <p:nvCxnSpPr>
                <p:cNvPr id="24588" name="Straight Arrow Connector 13"/>
                <p:cNvCxnSpPr>
                  <a:cxnSpLocks noChangeShapeType="1"/>
                  <a:endCxn id="24586" idx="7"/>
                </p:cNvCxnSpPr>
                <p:nvPr/>
              </p:nvCxnSpPr>
              <p:spPr bwMode="auto">
                <a:xfrm rot="16200000" flipH="1">
                  <a:off x="1846263" y="4340225"/>
                  <a:ext cx="781050" cy="571500"/>
                </a:xfrm>
                <a:prstGeom prst="straightConnector1">
                  <a:avLst/>
                </a:prstGeom>
                <a:noFill/>
                <a:ln w="12700">
                  <a:solidFill>
                    <a:srgbClr val="FF0000"/>
                  </a:solidFill>
                  <a:round/>
                  <a:headEnd/>
                  <a:tailEnd/>
                </a:ln>
              </p:spPr>
            </p:cxnSp>
            <p:sp>
              <p:nvSpPr>
                <p:cNvPr id="20" name="Rounded Rectangle 19"/>
                <p:cNvSpPr>
                  <a:spLocks noChangeArrowheads="1"/>
                </p:cNvSpPr>
                <p:nvPr/>
              </p:nvSpPr>
              <p:spPr bwMode="auto">
                <a:xfrm>
                  <a:off x="0" y="5613400"/>
                  <a:ext cx="2601913" cy="1244600"/>
                </a:xfrm>
                <a:prstGeom prst="roundRect">
                  <a:avLst>
                    <a:gd name="adj" fmla="val 12282"/>
                  </a:avLst>
                </a:prstGeom>
                <a:solidFill>
                  <a:srgbClr val="CC99FF"/>
                </a:solidFill>
                <a:ln w="9525" algn="ctr">
                  <a:solidFill>
                    <a:srgbClr val="CC99FF"/>
                  </a:solidFill>
                  <a:round/>
                  <a:headEnd/>
                  <a:tailEnd/>
                </a:ln>
                <a:effectLst>
                  <a:outerShdw dist="23000" dir="5400000" rotWithShape="0">
                    <a:srgbClr val="000000">
                      <a:alpha val="34999"/>
                    </a:srgbClr>
                  </a:outerShdw>
                </a:effectLst>
              </p:spPr>
              <p:txBody>
                <a:bodyPr lIns="0" rIns="0" anchor="ctr"/>
                <a:lstStyle/>
                <a:p>
                  <a:pPr marL="342900" indent="-342900" defTabSz="457200" eaLnBrk="1" hangingPunct="1">
                    <a:buFontTx/>
                    <a:buAutoNum type="arabicParenR"/>
                    <a:defRPr/>
                  </a:pPr>
                  <a:r>
                    <a:rPr lang="en-US" sz="1400" dirty="0">
                      <a:solidFill>
                        <a:srgbClr val="FFFFFF"/>
                      </a:solidFill>
                    </a:rPr>
                    <a:t>Identify heavy flavor </a:t>
                  </a:r>
                  <a:r>
                    <a:rPr lang="en-US" sz="1400" dirty="0" err="1">
                      <a:solidFill>
                        <a:srgbClr val="FFFFFF"/>
                      </a:solidFill>
                    </a:rPr>
                    <a:t>hadron</a:t>
                  </a:r>
                  <a:r>
                    <a:rPr lang="en-US" sz="1400" dirty="0">
                      <a:solidFill>
                        <a:srgbClr val="FFFFFF"/>
                      </a:solidFill>
                    </a:rPr>
                    <a:t> directly</a:t>
                  </a:r>
                </a:p>
                <a:p>
                  <a:pPr marL="342900" indent="-342900" defTabSz="457200" eaLnBrk="1" hangingPunct="1">
                    <a:buFontTx/>
                    <a:buAutoNum type="arabicParenR"/>
                    <a:defRPr/>
                  </a:pPr>
                  <a:r>
                    <a:rPr lang="en-US" sz="1400" dirty="0">
                      <a:solidFill>
                        <a:srgbClr val="FFFFFF"/>
                      </a:solidFill>
                    </a:rPr>
                    <a:t>Precision measurement HF </a:t>
                  </a:r>
                  <a:r>
                    <a:rPr lang="en-US" sz="1400" dirty="0" err="1">
                      <a:solidFill>
                        <a:srgbClr val="FFFFFF"/>
                      </a:solidFill>
                    </a:rPr>
                    <a:t>hadron</a:t>
                  </a:r>
                  <a:r>
                    <a:rPr lang="en-US" sz="1400" dirty="0">
                      <a:solidFill>
                        <a:srgbClr val="FFFFFF"/>
                      </a:solidFill>
                    </a:rPr>
                    <a:t> energy loss and collectivity </a:t>
                  </a:r>
                </a:p>
                <a:p>
                  <a:pPr marL="342900" indent="-342900" defTabSz="457200" eaLnBrk="1" hangingPunct="1">
                    <a:buFontTx/>
                    <a:buAutoNum type="arabicParenR"/>
                    <a:defRPr/>
                  </a:pPr>
                  <a:r>
                    <a:rPr lang="en-US" sz="1400" dirty="0" smtClean="0">
                      <a:solidFill>
                        <a:srgbClr val="FFFFFF"/>
                      </a:solidFill>
                    </a:rPr>
                    <a:t>Partially ready </a:t>
                  </a:r>
                  <a:r>
                    <a:rPr lang="en-US" sz="1400" dirty="0">
                      <a:solidFill>
                        <a:srgbClr val="FFFFFF"/>
                      </a:solidFill>
                    </a:rPr>
                    <a:t>for </a:t>
                  </a:r>
                  <a:r>
                    <a:rPr lang="en-US" sz="1400" b="1" dirty="0"/>
                    <a:t>Run </a:t>
                  </a:r>
                  <a:r>
                    <a:rPr lang="en-US" sz="1400" b="1" dirty="0" smtClean="0"/>
                    <a:t>14</a:t>
                  </a:r>
                  <a:endParaRPr lang="en-US" sz="1400" b="1" dirty="0"/>
                </a:p>
              </p:txBody>
            </p:sp>
            <p:sp>
              <p:nvSpPr>
                <p:cNvPr id="24596" name="TextBox 86"/>
                <p:cNvSpPr>
                  <a:spLocks noChangeArrowheads="1"/>
                </p:cNvSpPr>
                <p:nvPr/>
              </p:nvSpPr>
              <p:spPr bwMode="auto">
                <a:xfrm>
                  <a:off x="182563" y="5249863"/>
                  <a:ext cx="1049337" cy="350837"/>
                </a:xfrm>
                <a:prstGeom prst="ellipse">
                  <a:avLst/>
                </a:prstGeom>
                <a:gradFill rotWithShape="0">
                  <a:gsLst>
                    <a:gs pos="0">
                      <a:srgbClr val="9AB5E4"/>
                    </a:gs>
                    <a:gs pos="50000">
                      <a:srgbClr val="C2D1ED"/>
                    </a:gs>
                    <a:gs pos="100000">
                      <a:srgbClr val="E1E8F5"/>
                    </a:gs>
                  </a:gsLst>
                  <a:lin ang="5400000"/>
                </a:gradFill>
                <a:ln w="9525">
                  <a:noFill/>
                  <a:round/>
                  <a:headEnd/>
                  <a:tailEnd/>
                </a:ln>
              </p:spPr>
              <p:txBody>
                <a:bodyPr anchor="ctr" anchorCtr="1"/>
                <a:lstStyle/>
                <a:p>
                  <a:pPr algn="ctr"/>
                  <a:r>
                    <a:rPr lang="en-US" sz="1800">
                      <a:solidFill>
                        <a:srgbClr val="000000"/>
                      </a:solidFill>
                      <a:ea typeface="宋体" charset="-122"/>
                    </a:rPr>
                    <a:t>HFT</a:t>
                  </a:r>
                  <a:endParaRPr lang="en-US"/>
                </a:p>
              </p:txBody>
            </p:sp>
            <p:sp>
              <p:nvSpPr>
                <p:cNvPr id="35" name="Rounded Rectangle 34"/>
                <p:cNvSpPr>
                  <a:spLocks noChangeArrowheads="1"/>
                </p:cNvSpPr>
                <p:nvPr/>
              </p:nvSpPr>
              <p:spPr bwMode="auto">
                <a:xfrm>
                  <a:off x="2809875" y="3644900"/>
                  <a:ext cx="1889125" cy="555625"/>
                </a:xfrm>
                <a:prstGeom prst="roundRect">
                  <a:avLst>
                    <a:gd name="adj" fmla="val 12282"/>
                  </a:avLst>
                </a:prstGeom>
                <a:solidFill>
                  <a:srgbClr val="CC99FF"/>
                </a:solidFill>
                <a:ln w="9525" algn="ctr">
                  <a:solidFill>
                    <a:srgbClr val="CC99FF"/>
                  </a:solidFill>
                  <a:round/>
                  <a:headEnd/>
                  <a:tailEnd/>
                </a:ln>
                <a:effectLst>
                  <a:outerShdw dist="23000" dir="5400000" rotWithShape="0">
                    <a:srgbClr val="000000">
                      <a:alpha val="34999"/>
                    </a:srgbClr>
                  </a:outerShdw>
                </a:effectLst>
              </p:spPr>
              <p:txBody>
                <a:bodyPr lIns="0" tIns="0" rIns="0" bIns="0" anchor="ctr"/>
                <a:lstStyle/>
                <a:p>
                  <a:pPr marL="342900" indent="-342900" defTabSz="457200" eaLnBrk="1" hangingPunct="1">
                    <a:buFontTx/>
                    <a:buAutoNum type="arabicParenR"/>
                    <a:defRPr/>
                  </a:pPr>
                  <a:r>
                    <a:rPr lang="en-US" sz="1400" dirty="0">
                      <a:solidFill>
                        <a:srgbClr val="FFFFFF"/>
                      </a:solidFill>
                    </a:rPr>
                    <a:t>A</a:t>
                  </a:r>
                  <a:r>
                    <a:rPr lang="en-US" sz="1400" baseline="-25000" dirty="0">
                      <a:solidFill>
                        <a:srgbClr val="FFFFFF"/>
                      </a:solidFill>
                    </a:rPr>
                    <a:t>L</a:t>
                  </a:r>
                  <a:r>
                    <a:rPr lang="en-US" sz="1400" dirty="0">
                      <a:solidFill>
                        <a:srgbClr val="FFFFFF"/>
                      </a:solidFill>
                    </a:rPr>
                    <a:t> for W</a:t>
                  </a:r>
                  <a:r>
                    <a:rPr lang="en-US" sz="1400" baseline="30000" dirty="0">
                      <a:solidFill>
                        <a:srgbClr val="FFFFFF"/>
                      </a:solidFill>
                    </a:rPr>
                    <a:t>±</a:t>
                  </a:r>
                  <a:r>
                    <a:rPr lang="en-US" sz="1400" dirty="0">
                      <a:solidFill>
                        <a:srgbClr val="FFFFFF"/>
                      </a:solidFill>
                    </a:rPr>
                    <a:t> </a:t>
                  </a:r>
                </a:p>
                <a:p>
                  <a:pPr marL="342900" indent="-342900" defTabSz="457200" eaLnBrk="1" hangingPunct="1">
                    <a:buFontTx/>
                    <a:buAutoNum type="arabicParenR"/>
                    <a:defRPr/>
                  </a:pPr>
                  <a:r>
                    <a:rPr lang="en-US" sz="1400" dirty="0">
                      <a:solidFill>
                        <a:srgbClr val="FFFFFF"/>
                      </a:solidFill>
                    </a:rPr>
                    <a:t>Ready for </a:t>
                  </a:r>
                  <a:r>
                    <a:rPr lang="en-US" sz="1400" b="1" dirty="0"/>
                    <a:t>Run </a:t>
                  </a:r>
                  <a:r>
                    <a:rPr lang="en-US" sz="1400" b="1" dirty="0" smtClean="0"/>
                    <a:t>13</a:t>
                  </a:r>
                  <a:endParaRPr lang="en-US" sz="1400" b="1" dirty="0"/>
                </a:p>
              </p:txBody>
            </p:sp>
            <p:sp>
              <p:nvSpPr>
                <p:cNvPr id="24598" name="TextBox 79"/>
                <p:cNvSpPr txBox="1">
                  <a:spLocks noChangeArrowheads="1"/>
                </p:cNvSpPr>
                <p:nvPr/>
              </p:nvSpPr>
              <p:spPr bwMode="auto">
                <a:xfrm>
                  <a:off x="1565275" y="4024313"/>
                  <a:ext cx="550863" cy="730250"/>
                </a:xfrm>
                <a:prstGeom prst="rect">
                  <a:avLst/>
                </a:prstGeom>
                <a:solidFill>
                  <a:srgbClr val="FFFFFF">
                    <a:alpha val="58823"/>
                  </a:srgbClr>
                </a:solidFill>
                <a:ln w="9525">
                  <a:noFill/>
                  <a:miter lim="800000"/>
                  <a:headEnd/>
                  <a:tailEnd/>
                </a:ln>
              </p:spPr>
              <p:txBody>
                <a:bodyPr wrap="none">
                  <a:spAutoFit/>
                </a:bodyPr>
                <a:lstStyle/>
                <a:p>
                  <a:pPr defTabSz="457200" eaLnBrk="1" hangingPunct="1"/>
                  <a:r>
                    <a:rPr lang="en-US" sz="1400" b="1">
                      <a:solidFill>
                        <a:srgbClr val="000000"/>
                      </a:solidFill>
                      <a:ea typeface="宋体" charset="-122"/>
                    </a:rPr>
                    <a:t>SSD</a:t>
                  </a:r>
                </a:p>
                <a:p>
                  <a:pPr defTabSz="457200" eaLnBrk="1" hangingPunct="1"/>
                  <a:r>
                    <a:rPr lang="en-US" sz="1400" b="1">
                      <a:solidFill>
                        <a:srgbClr val="000000"/>
                      </a:solidFill>
                      <a:ea typeface="宋体" charset="-122"/>
                    </a:rPr>
                    <a:t>IST</a:t>
                  </a:r>
                </a:p>
                <a:p>
                  <a:pPr defTabSz="457200" eaLnBrk="1" hangingPunct="1"/>
                  <a:r>
                    <a:rPr lang="en-US" sz="1400" b="1">
                      <a:solidFill>
                        <a:srgbClr val="000000"/>
                      </a:solidFill>
                      <a:ea typeface="宋体" charset="-122"/>
                    </a:rPr>
                    <a:t>PXL</a:t>
                  </a:r>
                </a:p>
              </p:txBody>
            </p:sp>
          </p:grpSp>
          <p:cxnSp>
            <p:nvCxnSpPr>
              <p:cNvPr id="26" name="Straight Connector 25"/>
              <p:cNvCxnSpPr>
                <a:stCxn id="24" idx="4"/>
              </p:cNvCxnSpPr>
              <p:nvPr/>
            </p:nvCxnSpPr>
            <p:spPr>
              <a:xfrm rot="5400000">
                <a:off x="2471738" y="4668838"/>
                <a:ext cx="1022350" cy="501650"/>
              </a:xfrm>
              <a:prstGeom prst="line">
                <a:avLst/>
              </a:prstGeom>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2667000" y="4225925"/>
                <a:ext cx="1049338" cy="350838"/>
              </a:xfrm>
              <a:prstGeom prst="ellipse">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p:spPr>
            <p:txBody>
              <a:bodyPr anchor="ctr" anchorCtr="1"/>
              <a:lstStyle/>
              <a:p>
                <a:pPr algn="ctr" defTabSz="457200" eaLnBrk="1" fontAlgn="auto" hangingPunct="1">
                  <a:spcBef>
                    <a:spcPts val="0"/>
                  </a:spcBef>
                  <a:spcAft>
                    <a:spcPts val="0"/>
                  </a:spcAft>
                  <a:defRPr/>
                </a:pPr>
                <a:r>
                  <a:rPr lang="en-US" sz="1800" b="1" kern="0" dirty="0">
                    <a:solidFill>
                      <a:sysClr val="windowText" lastClr="000000"/>
                    </a:solidFill>
                    <a:ea typeface="宋体" pitchFamily="2" charset="-122"/>
                  </a:rPr>
                  <a:t>FGT</a:t>
                </a:r>
              </a:p>
            </p:txBody>
          </p:sp>
        </p:grpSp>
        <p:cxnSp>
          <p:nvCxnSpPr>
            <p:cNvPr id="33" name="Straight Connector 32"/>
            <p:cNvCxnSpPr>
              <a:stCxn id="24596" idx="0"/>
            </p:cNvCxnSpPr>
            <p:nvPr/>
          </p:nvCxnSpPr>
          <p:spPr>
            <a:xfrm rot="5400000" flipH="1" flipV="1">
              <a:off x="1673038" y="4748597"/>
              <a:ext cx="149225" cy="1050925"/>
            </a:xfrm>
            <a:prstGeom prst="line">
              <a:avLst/>
            </a:prstGeom>
          </p:spPr>
          <p:style>
            <a:lnRef idx="2">
              <a:schemeClr val="accent1"/>
            </a:lnRef>
            <a:fillRef idx="0">
              <a:schemeClr val="accent1"/>
            </a:fillRef>
            <a:effectRef idx="1">
              <a:schemeClr val="accent1"/>
            </a:effectRef>
            <a:fontRef idx="minor">
              <a:schemeClr val="tx1"/>
            </a:fontRef>
          </p:style>
        </p:cxnSp>
      </p:grpSp>
      <p:sp>
        <p:nvSpPr>
          <p:cNvPr id="34" name="Rectangle 2"/>
          <p:cNvSpPr>
            <a:spLocks noChangeArrowheads="1"/>
          </p:cNvSpPr>
          <p:nvPr/>
        </p:nvSpPr>
        <p:spPr bwMode="auto">
          <a:xfrm>
            <a:off x="390525" y="15875"/>
            <a:ext cx="8382000" cy="581025"/>
          </a:xfrm>
          <a:prstGeom prst="rect">
            <a:avLst/>
          </a:prstGeom>
          <a:noFill/>
          <a:ln w="9525">
            <a:noFill/>
            <a:miter lim="800000"/>
            <a:headEnd/>
            <a:tailEnd/>
          </a:ln>
        </p:spPr>
        <p:txBody>
          <a:bodyPr anchor="ctr"/>
          <a:lstStyle/>
          <a:p>
            <a:pPr algn="ctr">
              <a:lnSpc>
                <a:spcPct val="80000"/>
              </a:lnSpc>
              <a:defRPr/>
            </a:pPr>
            <a:r>
              <a:rPr lang="en-US" b="1" i="1" dirty="0" smtClean="0">
                <a:solidFill>
                  <a:srgbClr val="042B7F"/>
                </a:solidFill>
                <a:effectLst>
                  <a:outerShdw blurRad="38100" dist="38100" dir="2700000" algn="tl">
                    <a:srgbClr val="C0C0C0"/>
                  </a:outerShdw>
                </a:effectLst>
                <a:latin typeface="Comic Sans MS" pitchFamily="66" charset="0"/>
              </a:rPr>
              <a:t>A Suite of Ongoing RHIC </a:t>
            </a:r>
            <a:r>
              <a:rPr lang="en-US" b="1" i="1" dirty="0" smtClean="0">
                <a:solidFill>
                  <a:srgbClr val="042B7F"/>
                </a:solidFill>
                <a:effectLst>
                  <a:outerShdw blurRad="38100" dist="38100" dir="2700000" algn="tl">
                    <a:srgbClr val="C0C0C0"/>
                  </a:outerShdw>
                </a:effectLst>
                <a:latin typeface="Comic Sans MS" pitchFamily="66" charset="0"/>
                <a:ea typeface="ＭＳ Ｐゴシック" pitchFamily="36" charset="-128"/>
                <a:cs typeface="+mn-cs"/>
              </a:rPr>
              <a:t>Detector Upgrades</a:t>
            </a:r>
            <a:endParaRPr lang="en-US" b="1" i="1" dirty="0">
              <a:solidFill>
                <a:srgbClr val="042B7F"/>
              </a:solidFill>
              <a:effectLst>
                <a:outerShdw blurRad="38100" dist="38100" dir="2700000" algn="tl">
                  <a:srgbClr val="C0C0C0"/>
                </a:outerShdw>
              </a:effectLst>
              <a:latin typeface="Comic Sans MS" pitchFamily="66" charset="0"/>
              <a:ea typeface="ＭＳ Ｐゴシック" pitchFamily="36" charset="-128"/>
              <a:cs typeface="+mn-cs"/>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anim calcmode="lin" valueType="num">
                                      <p:cBhvr additive="base">
                                        <p:cTn id="7" dur="500" fill="hold"/>
                                        <p:tgtEl>
                                          <p:spTgt spid="24581"/>
                                        </p:tgtEl>
                                        <p:attrNameLst>
                                          <p:attrName>ppt_x</p:attrName>
                                        </p:attrNameLst>
                                      </p:cBhvr>
                                      <p:tavLst>
                                        <p:tav tm="0">
                                          <p:val>
                                            <p:strVal val="#ppt_x"/>
                                          </p:val>
                                        </p:tav>
                                        <p:tav tm="100000">
                                          <p:val>
                                            <p:strVal val="#ppt_x"/>
                                          </p:val>
                                        </p:tav>
                                      </p:tavLst>
                                    </p:anim>
                                    <p:anim calcmode="lin" valueType="num">
                                      <p:cBhvr additive="base">
                                        <p:cTn id="8" dur="500" fill="hold"/>
                                        <p:tgtEl>
                                          <p:spTgt spid="2458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750" fill="hold"/>
                                        <p:tgtEl>
                                          <p:spTgt spid="6"/>
                                        </p:tgtEl>
                                        <p:attrNameLst>
                                          <p:attrName>ppt_w</p:attrName>
                                        </p:attrNameLst>
                                      </p:cBhvr>
                                      <p:tavLst>
                                        <p:tav tm="0">
                                          <p:val>
                                            <p:fltVal val="0"/>
                                          </p:val>
                                        </p:tav>
                                        <p:tav tm="100000">
                                          <p:val>
                                            <p:strVal val="#ppt_w"/>
                                          </p:val>
                                        </p:tav>
                                      </p:tavLst>
                                    </p:anim>
                                    <p:anim calcmode="lin" valueType="num">
                                      <p:cBhvr>
                                        <p:cTn id="13" dur="1750" fill="hold"/>
                                        <p:tgtEl>
                                          <p:spTgt spid="6"/>
                                        </p:tgtEl>
                                        <p:attrNameLst>
                                          <p:attrName>ppt_h</p:attrName>
                                        </p:attrNameLst>
                                      </p:cBhvr>
                                      <p:tavLst>
                                        <p:tav tm="0">
                                          <p:val>
                                            <p:fltVal val="0"/>
                                          </p:val>
                                        </p:tav>
                                        <p:tav tm="100000">
                                          <p:val>
                                            <p:strVal val="#ppt_h"/>
                                          </p:val>
                                        </p:tav>
                                      </p:tavLst>
                                    </p:anim>
                                    <p:animEffect transition="in" filter="fade">
                                      <p:cBhvr>
                                        <p:cTn id="14"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90525" y="15875"/>
            <a:ext cx="8382000" cy="581025"/>
          </a:xfrm>
          <a:prstGeom prst="rect">
            <a:avLst/>
          </a:prstGeom>
          <a:noFill/>
          <a:ln w="9525">
            <a:noFill/>
            <a:miter lim="800000"/>
            <a:headEnd/>
            <a:tailEnd/>
          </a:ln>
        </p:spPr>
        <p:txBody>
          <a:bodyPr anchor="ctr"/>
          <a:lstStyle/>
          <a:p>
            <a:pPr algn="ctr">
              <a:lnSpc>
                <a:spcPct val="80000"/>
              </a:lnSpc>
              <a:defRPr/>
            </a:pPr>
            <a:r>
              <a:rPr lang="en-US" b="1" i="1" dirty="0" smtClean="0">
                <a:solidFill>
                  <a:srgbClr val="042B7F"/>
                </a:solidFill>
                <a:effectLst>
                  <a:outerShdw blurRad="38100" dist="38100" dir="2700000" algn="tl">
                    <a:srgbClr val="C0C0C0"/>
                  </a:outerShdw>
                </a:effectLst>
                <a:latin typeface="Comic Sans MS" pitchFamily="66" charset="0"/>
                <a:cs typeface="+mn-cs"/>
              </a:rPr>
              <a:t>Run 12 PART Metric Performance</a:t>
            </a:r>
            <a:endParaRPr lang="en-US" b="1" i="1" dirty="0">
              <a:solidFill>
                <a:srgbClr val="042B7F"/>
              </a:solidFill>
              <a:effectLst>
                <a:outerShdw blurRad="38100" dist="38100" dir="2700000" algn="tl">
                  <a:srgbClr val="C0C0C0"/>
                </a:outerShdw>
              </a:effectLst>
              <a:latin typeface="Comic Sans MS" pitchFamily="66" charset="0"/>
              <a:ea typeface="ＭＳ Ｐゴシック" pitchFamily="36" charset="-128"/>
              <a:cs typeface="+mn-cs"/>
            </a:endParaRPr>
          </a:p>
        </p:txBody>
      </p:sp>
      <p:sp>
        <p:nvSpPr>
          <p:cNvPr id="3" name="Rectangle 2"/>
          <p:cNvSpPr/>
          <p:nvPr/>
        </p:nvSpPr>
        <p:spPr>
          <a:xfrm>
            <a:off x="390525" y="616287"/>
            <a:ext cx="8314005" cy="6186309"/>
          </a:xfrm>
          <a:prstGeom prst="rect">
            <a:avLst/>
          </a:prstGeom>
          <a:solidFill>
            <a:schemeClr val="bg1"/>
          </a:solidFill>
        </p:spPr>
        <p:txBody>
          <a:bodyPr wrap="square">
            <a:spAutoFit/>
          </a:bodyPr>
          <a:lstStyle/>
          <a:p>
            <a:r>
              <a:rPr lang="en-US" sz="1800" dirty="0"/>
              <a:t>1) Cumulatively for Run 12 we have delivered </a:t>
            </a:r>
            <a:r>
              <a:rPr lang="en-US" sz="1800" b="1" dirty="0">
                <a:solidFill>
                  <a:srgbClr val="FF0000"/>
                </a:solidFill>
              </a:rPr>
              <a:t>129% of the “expected delivered hours.”</a:t>
            </a:r>
            <a:r>
              <a:rPr lang="en-US" sz="1800" dirty="0"/>
              <a:t>  The main reasons for this overachievement are that the lower than expected power costs allowed us to extend the run from the originally planned 20 to 23 </a:t>
            </a:r>
            <a:r>
              <a:rPr lang="en-US" sz="1800" dirty="0" err="1"/>
              <a:t>cryo</a:t>
            </a:r>
            <a:r>
              <a:rPr lang="en-US" sz="1800" dirty="0"/>
              <a:t>-weeks, and the </a:t>
            </a:r>
            <a:r>
              <a:rPr lang="en-US" sz="1800" b="1" dirty="0">
                <a:solidFill>
                  <a:srgbClr val="FF0000"/>
                </a:solidFill>
              </a:rPr>
              <a:t>machine reliability reached an all-time high of 85.4%</a:t>
            </a:r>
            <a:r>
              <a:rPr lang="en-US" sz="1800" dirty="0"/>
              <a:t> (86.1% for Q3 alone).</a:t>
            </a:r>
          </a:p>
          <a:p>
            <a:r>
              <a:rPr lang="en-US" sz="1800" dirty="0"/>
              <a:t> </a:t>
            </a:r>
          </a:p>
          <a:p>
            <a:r>
              <a:rPr lang="en-US" sz="1800" dirty="0"/>
              <a:t>2) Reported </a:t>
            </a:r>
            <a:r>
              <a:rPr lang="en-US" sz="1800" dirty="0" err="1"/>
              <a:t>pp</a:t>
            </a:r>
            <a:r>
              <a:rPr lang="en-US" sz="1800" dirty="0"/>
              <a:t> performance metrics are calculated by dividing the total sampled luminosity for each experiment, summed over the 200 and 500 </a:t>
            </a:r>
            <a:r>
              <a:rPr lang="en-US" sz="1800" dirty="0" err="1"/>
              <a:t>GeV</a:t>
            </a:r>
            <a:r>
              <a:rPr lang="en-US" sz="1800" dirty="0"/>
              <a:t> portions of the run, by the similarly summed integrated luminosity goals.  </a:t>
            </a:r>
            <a:r>
              <a:rPr lang="en-US" sz="1800" b="1" dirty="0">
                <a:solidFill>
                  <a:srgbClr val="FF0000"/>
                </a:solidFill>
              </a:rPr>
              <a:t>STAR achieved 189% of its goal and PHENIX 117% of its goal.</a:t>
            </a:r>
            <a:r>
              <a:rPr lang="en-US" sz="1800" dirty="0"/>
              <a:t>  These amounts were achieved actually in less running time than we had originally planned, because luminosity performance (especially for 500 </a:t>
            </a:r>
            <a:r>
              <a:rPr lang="en-US" sz="1800" dirty="0" err="1"/>
              <a:t>GeV</a:t>
            </a:r>
            <a:r>
              <a:rPr lang="en-US" sz="1800" dirty="0"/>
              <a:t>) strongly exceeded even maximum projections.  PHENIX did not quite as well as STAR because PHENIX requires tighter vertex cuts in its triggers, and because STAR made very substantial improvements in detector up-time.  An additional factor is that the </a:t>
            </a:r>
            <a:r>
              <a:rPr lang="en-US" sz="1800" dirty="0" err="1"/>
              <a:t>pp</a:t>
            </a:r>
            <a:r>
              <a:rPr lang="en-US" sz="1800" dirty="0"/>
              <a:t> runs came first, and PHENIX spent a part of its time commissioning the FVTX.</a:t>
            </a:r>
          </a:p>
          <a:p>
            <a:r>
              <a:rPr lang="en-US" sz="1800" dirty="0"/>
              <a:t> </a:t>
            </a:r>
          </a:p>
          <a:p>
            <a:r>
              <a:rPr lang="en-US" sz="1800" dirty="0"/>
              <a:t>3) Because </a:t>
            </a:r>
            <a:r>
              <a:rPr lang="en-US" sz="1800" dirty="0" err="1"/>
              <a:t>Cu+Au</a:t>
            </a:r>
            <a:r>
              <a:rPr lang="en-US" sz="1800" dirty="0"/>
              <a:t> and U+U luminosities are substantially different, the reported heavy-ion run performance simply averages the ratios of sampled-to-projected luminosities achieved separately for the two colliding beam species.  With this metric, </a:t>
            </a:r>
            <a:r>
              <a:rPr lang="en-US" sz="1800" b="1" dirty="0">
                <a:solidFill>
                  <a:srgbClr val="FF0000"/>
                </a:solidFill>
              </a:rPr>
              <a:t>STAR achieved 163% of its goal and PHENIX 137% of its goal. </a:t>
            </a:r>
            <a:r>
              <a:rPr lang="en-US" sz="1800" dirty="0"/>
              <a:t> Each experiment also exceeded its goal for the U+U and </a:t>
            </a:r>
            <a:r>
              <a:rPr lang="en-US" sz="1800" dirty="0" err="1"/>
              <a:t>Cu+Au</a:t>
            </a:r>
            <a:r>
              <a:rPr lang="en-US" sz="1800" dirty="0"/>
              <a:t> runs independently</a:t>
            </a:r>
            <a:r>
              <a:rPr lang="en-US" sz="1800" dirty="0" smtClean="0"/>
              <a:t>.</a:t>
            </a:r>
            <a:endParaRPr lang="en-US" sz="1800" dirty="0"/>
          </a:p>
        </p:txBody>
      </p:sp>
    </p:spTree>
    <p:extLst>
      <p:ext uri="{BB962C8B-B14F-4D97-AF65-F5344CB8AC3E}">
        <p14:creationId xmlns:p14="http://schemas.microsoft.com/office/powerpoint/2010/main" val="3592839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p:cNvPicPr>
            <a:picLocks noChangeAspect="1"/>
          </p:cNvPicPr>
          <p:nvPr/>
        </p:nvPicPr>
        <p:blipFill>
          <a:blip r:embed="rId3"/>
          <a:stretch>
            <a:fillRect/>
          </a:stretch>
        </p:blipFill>
        <p:spPr>
          <a:xfrm>
            <a:off x="441619" y="521288"/>
            <a:ext cx="4277897" cy="2233347"/>
          </a:xfrm>
          <a:prstGeom prst="rect">
            <a:avLst/>
          </a:prstGeom>
        </p:spPr>
      </p:pic>
      <p:grpSp>
        <p:nvGrpSpPr>
          <p:cNvPr id="51" name="Group 50"/>
          <p:cNvGrpSpPr/>
          <p:nvPr/>
        </p:nvGrpSpPr>
        <p:grpSpPr>
          <a:xfrm>
            <a:off x="5634492" y="1695753"/>
            <a:ext cx="3434558" cy="4000177"/>
            <a:chOff x="23329" y="2923804"/>
            <a:chExt cx="3417597" cy="3919482"/>
          </a:xfrm>
        </p:grpSpPr>
        <p:pic>
          <p:nvPicPr>
            <p:cNvPr id="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29" y="2923804"/>
              <a:ext cx="3417597" cy="3919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TextBox 52"/>
            <p:cNvSpPr txBox="1"/>
            <p:nvPr/>
          </p:nvSpPr>
          <p:spPr>
            <a:xfrm>
              <a:off x="1935480" y="3504753"/>
              <a:ext cx="1398766" cy="738664"/>
            </a:xfrm>
            <a:prstGeom prst="rect">
              <a:avLst/>
            </a:prstGeom>
            <a:noFill/>
          </p:spPr>
          <p:txBody>
            <a:bodyPr wrap="square" rtlCol="0">
              <a:spAutoFit/>
            </a:bodyPr>
            <a:lstStyle/>
            <a:p>
              <a:pPr algn="r"/>
              <a:r>
                <a:rPr lang="en-US" sz="1400" b="1" dirty="0" smtClean="0">
                  <a:solidFill>
                    <a:srgbClr val="008000"/>
                  </a:solidFill>
                </a:rPr>
                <a:t>STAR online U+U results, Run 12</a:t>
              </a:r>
              <a:endParaRPr lang="en-US" sz="1400" b="1" dirty="0">
                <a:solidFill>
                  <a:srgbClr val="008000"/>
                </a:solidFill>
              </a:endParaRPr>
            </a:p>
          </p:txBody>
        </p:sp>
      </p:grpSp>
      <p:sp>
        <p:nvSpPr>
          <p:cNvPr id="2" name="Rectangle 2"/>
          <p:cNvSpPr>
            <a:spLocks noChangeArrowheads="1"/>
          </p:cNvSpPr>
          <p:nvPr/>
        </p:nvSpPr>
        <p:spPr bwMode="auto">
          <a:xfrm>
            <a:off x="0" y="24783"/>
            <a:ext cx="9144000" cy="507479"/>
          </a:xfrm>
          <a:prstGeom prst="rect">
            <a:avLst/>
          </a:prstGeom>
          <a:noFill/>
          <a:ln w="9525">
            <a:noFill/>
            <a:miter lim="800000"/>
            <a:headEnd/>
            <a:tailEnd/>
          </a:ln>
        </p:spPr>
        <p:txBody>
          <a:bodyPr anchor="ctr"/>
          <a:lstStyle/>
          <a:p>
            <a:pPr algn="ctr" eaLnBrk="1" hangingPunct="1">
              <a:lnSpc>
                <a:spcPct val="80000"/>
              </a:lnSpc>
            </a:pPr>
            <a:r>
              <a:rPr lang="en-US" sz="2400" b="1" dirty="0" smtClean="0">
                <a:solidFill>
                  <a:srgbClr val="042B7F"/>
                </a:solidFill>
                <a:latin typeface="Comic Sans MS" pitchFamily="66" charset="0"/>
                <a:sym typeface="Symbol"/>
              </a:rPr>
              <a:t>Just Completed Facility Upgrades Enable “Next Steps”</a:t>
            </a:r>
            <a:endParaRPr lang="en-US" sz="2400" b="1" dirty="0">
              <a:solidFill>
                <a:srgbClr val="042B7F"/>
              </a:solidFill>
              <a:latin typeface="Comic Sans MS" pitchFamily="66" charset="0"/>
            </a:endParaRPr>
          </a:p>
        </p:txBody>
      </p:sp>
      <p:sp>
        <p:nvSpPr>
          <p:cNvPr id="48" name="TextBox 47"/>
          <p:cNvSpPr txBox="1"/>
          <p:nvPr/>
        </p:nvSpPr>
        <p:spPr>
          <a:xfrm>
            <a:off x="356645" y="5646573"/>
            <a:ext cx="8545863" cy="1200329"/>
          </a:xfrm>
          <a:prstGeom prst="rect">
            <a:avLst/>
          </a:prstGeom>
          <a:solidFill>
            <a:schemeClr val="bg1"/>
          </a:solidFill>
        </p:spPr>
        <p:txBody>
          <a:bodyPr wrap="square" rtlCol="0">
            <a:spAutoFit/>
          </a:bodyPr>
          <a:lstStyle/>
          <a:p>
            <a:pPr marL="285750" indent="-285750">
              <a:buFont typeface="Wingdings" pitchFamily="2" charset="2"/>
              <a:buChar char="Ø"/>
            </a:pPr>
            <a:r>
              <a:rPr lang="en-US" sz="1800" b="1" i="1" dirty="0" smtClean="0">
                <a:solidFill>
                  <a:srgbClr val="0033CC"/>
                </a:solidFill>
              </a:rPr>
              <a:t>EBIS provides U beams to exploit deformation for initial geom. </a:t>
            </a:r>
            <a:r>
              <a:rPr lang="en-US" sz="1800" b="1" i="1" dirty="0">
                <a:solidFill>
                  <a:srgbClr val="0033CC"/>
                </a:solidFill>
              </a:rPr>
              <a:t>s</a:t>
            </a:r>
            <a:r>
              <a:rPr lang="en-US" sz="1800" b="1" i="1" dirty="0" smtClean="0">
                <a:solidFill>
                  <a:srgbClr val="0033CC"/>
                </a:solidFill>
              </a:rPr>
              <a:t>election, e.g., to test signal/background for event EDM (</a:t>
            </a:r>
            <a:r>
              <a:rPr lang="en-US" sz="1800" b="1" i="1" dirty="0" err="1" smtClean="0">
                <a:solidFill>
                  <a:srgbClr val="0033CC"/>
                </a:solidFill>
              </a:rPr>
              <a:t>sphaleron</a:t>
            </a:r>
            <a:r>
              <a:rPr lang="en-US" sz="1800" b="1" i="1" dirty="0" smtClean="0">
                <a:solidFill>
                  <a:srgbClr val="0033CC"/>
                </a:solidFill>
              </a:rPr>
              <a:t>) correlations</a:t>
            </a:r>
          </a:p>
          <a:p>
            <a:pPr marL="285750" indent="-285750">
              <a:buFont typeface="Wingdings" pitchFamily="2" charset="2"/>
              <a:buChar char="Ø"/>
            </a:pPr>
            <a:r>
              <a:rPr lang="en-US" sz="1800" b="1" i="1" dirty="0" smtClean="0">
                <a:solidFill>
                  <a:srgbClr val="0033CC"/>
                </a:solidFill>
              </a:rPr>
              <a:t>EBIS simplifies asymmetric (e.g., </a:t>
            </a:r>
            <a:r>
              <a:rPr lang="en-US" sz="1800" b="1" i="1" dirty="0" err="1" smtClean="0">
                <a:solidFill>
                  <a:srgbClr val="0033CC"/>
                </a:solidFill>
              </a:rPr>
              <a:t>Cu+Au</a:t>
            </a:r>
            <a:r>
              <a:rPr lang="en-US" sz="1800" b="1" i="1" dirty="0" smtClean="0">
                <a:solidFill>
                  <a:srgbClr val="0033CC"/>
                </a:solidFill>
              </a:rPr>
              <a:t>) HI collisions for extra geom. control, e.g., to unravel dependences on energy density &amp; path length</a:t>
            </a:r>
            <a:endParaRPr lang="en-US" sz="1800" b="1" i="1" dirty="0">
              <a:solidFill>
                <a:srgbClr val="0033CC"/>
              </a:solidFill>
            </a:endParaRPr>
          </a:p>
        </p:txBody>
      </p:sp>
      <p:sp>
        <p:nvSpPr>
          <p:cNvPr id="49" name="TextBox 48"/>
          <p:cNvSpPr txBox="1"/>
          <p:nvPr/>
        </p:nvSpPr>
        <p:spPr>
          <a:xfrm>
            <a:off x="4995441" y="605884"/>
            <a:ext cx="3186227" cy="923330"/>
          </a:xfrm>
          <a:prstGeom prst="rect">
            <a:avLst/>
          </a:prstGeom>
          <a:solidFill>
            <a:schemeClr val="bg1"/>
          </a:solidFill>
        </p:spPr>
        <p:txBody>
          <a:bodyPr wrap="square" rtlCol="0">
            <a:spAutoFit/>
          </a:bodyPr>
          <a:lstStyle/>
          <a:p>
            <a:pPr marL="285750" indent="-285750">
              <a:buFont typeface="Wingdings" pitchFamily="2" charset="2"/>
              <a:buChar char="Ø"/>
            </a:pPr>
            <a:r>
              <a:rPr lang="en-US" sz="1800" b="1" i="1" dirty="0">
                <a:solidFill>
                  <a:srgbClr val="0033CC"/>
                </a:solidFill>
              </a:rPr>
              <a:t>Stochastic cooling dramatically increases rates for rare </a:t>
            </a:r>
            <a:r>
              <a:rPr lang="en-US" sz="1800" b="1" i="1" dirty="0" smtClean="0">
                <a:solidFill>
                  <a:srgbClr val="0033CC"/>
                </a:solidFill>
              </a:rPr>
              <a:t>events</a:t>
            </a:r>
            <a:endParaRPr lang="en-US" sz="1800" b="1" i="1" dirty="0">
              <a:solidFill>
                <a:srgbClr val="0033CC"/>
              </a:solidFill>
            </a:endParaRPr>
          </a:p>
        </p:txBody>
      </p:sp>
      <p:sp>
        <p:nvSpPr>
          <p:cNvPr id="62" name="TextBox 11"/>
          <p:cNvSpPr txBox="1"/>
          <p:nvPr/>
        </p:nvSpPr>
        <p:spPr>
          <a:xfrm>
            <a:off x="976617" y="1650030"/>
            <a:ext cx="2098261"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smtClean="0"/>
              <a:t>2012 RHIC U-U run</a:t>
            </a:r>
            <a:endParaRPr lang="en-US" sz="1600" b="1" dirty="0"/>
          </a:p>
        </p:txBody>
      </p:sp>
      <p:grpSp>
        <p:nvGrpSpPr>
          <p:cNvPr id="7" name="Group 6"/>
          <p:cNvGrpSpPr/>
          <p:nvPr/>
        </p:nvGrpSpPr>
        <p:grpSpPr>
          <a:xfrm>
            <a:off x="441006" y="2011887"/>
            <a:ext cx="5268436" cy="3744003"/>
            <a:chOff x="441006" y="2071847"/>
            <a:chExt cx="5268436" cy="3744003"/>
          </a:xfrm>
        </p:grpSpPr>
        <p:pic>
          <p:nvPicPr>
            <p:cNvPr id="1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8447" t="35235" r="27198" b="20309"/>
            <a:stretch/>
          </p:blipFill>
          <p:spPr bwMode="auto">
            <a:xfrm>
              <a:off x="772315" y="2880745"/>
              <a:ext cx="3799685" cy="2765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918736" y="5477296"/>
              <a:ext cx="2653259" cy="338554"/>
            </a:xfrm>
            <a:prstGeom prst="rect">
              <a:avLst/>
            </a:prstGeom>
            <a:solidFill>
              <a:schemeClr val="bg1"/>
            </a:solidFill>
          </p:spPr>
          <p:txBody>
            <a:bodyPr wrap="square" rtlCol="0">
              <a:spAutoFit/>
            </a:bodyPr>
            <a:lstStyle/>
            <a:p>
              <a:r>
                <a:rPr lang="en-US" sz="1600" b="1" dirty="0" err="1" smtClean="0"/>
                <a:t>Dimuon</a:t>
              </a:r>
              <a:r>
                <a:rPr lang="en-US" sz="1600" b="1" dirty="0" smtClean="0"/>
                <a:t> Mass (</a:t>
              </a:r>
              <a:r>
                <a:rPr lang="en-US" sz="1600" b="1" dirty="0" err="1" smtClean="0"/>
                <a:t>GeV</a:t>
              </a:r>
              <a:r>
                <a:rPr lang="en-US" sz="1600" b="1" dirty="0" smtClean="0"/>
                <a:t>/c</a:t>
              </a:r>
              <a:r>
                <a:rPr lang="en-US" sz="1600" b="1" baseline="36000" dirty="0" smtClean="0"/>
                <a:t>2</a:t>
              </a:r>
              <a:r>
                <a:rPr lang="en-US" sz="1600" b="1" dirty="0" smtClean="0"/>
                <a:t>)</a:t>
              </a:r>
              <a:endParaRPr lang="en-US" sz="1600" b="1" dirty="0"/>
            </a:p>
          </p:txBody>
        </p:sp>
        <p:sp>
          <p:nvSpPr>
            <p:cNvPr id="5" name="TextBox 4"/>
            <p:cNvSpPr txBox="1"/>
            <p:nvPr/>
          </p:nvSpPr>
          <p:spPr>
            <a:xfrm rot="16200000">
              <a:off x="-95448" y="2608301"/>
              <a:ext cx="1411461" cy="338554"/>
            </a:xfrm>
            <a:prstGeom prst="rect">
              <a:avLst/>
            </a:prstGeom>
            <a:noFill/>
          </p:spPr>
          <p:txBody>
            <a:bodyPr wrap="square" rtlCol="0">
              <a:spAutoFit/>
            </a:bodyPr>
            <a:lstStyle/>
            <a:p>
              <a:r>
                <a:rPr lang="en-US" sz="1600" b="1" dirty="0" smtClean="0"/>
                <a:t>Yield</a:t>
              </a:r>
              <a:endParaRPr lang="en-US" sz="1600" b="1" dirty="0"/>
            </a:p>
          </p:txBody>
        </p:sp>
        <p:grpSp>
          <p:nvGrpSpPr>
            <p:cNvPr id="22" name="Group 21"/>
            <p:cNvGrpSpPr/>
            <p:nvPr/>
          </p:nvGrpSpPr>
          <p:grpSpPr>
            <a:xfrm>
              <a:off x="4681887" y="2907730"/>
              <a:ext cx="1027555" cy="2799659"/>
              <a:chOff x="8111850" y="4447964"/>
              <a:chExt cx="828263" cy="2396751"/>
            </a:xfrm>
          </p:grpSpPr>
          <p:pic>
            <p:nvPicPr>
              <p:cNvPr id="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11850" y="4447964"/>
                <a:ext cx="760299" cy="2396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8229599" y="4601852"/>
                <a:ext cx="432486" cy="307777"/>
              </a:xfrm>
              <a:prstGeom prst="rect">
                <a:avLst/>
              </a:prstGeom>
              <a:noFill/>
            </p:spPr>
            <p:txBody>
              <a:bodyPr wrap="square" rtlCol="0">
                <a:spAutoFit/>
              </a:bodyPr>
              <a:lstStyle/>
              <a:p>
                <a:r>
                  <a:rPr lang="en-US" sz="1400" b="1" dirty="0" smtClean="0"/>
                  <a:t>Au</a:t>
                </a:r>
                <a:endParaRPr lang="en-US" sz="1400" b="1" dirty="0"/>
              </a:p>
            </p:txBody>
          </p:sp>
          <p:sp>
            <p:nvSpPr>
              <p:cNvPr id="25" name="TextBox 24"/>
              <p:cNvSpPr txBox="1"/>
              <p:nvPr/>
            </p:nvSpPr>
            <p:spPr>
              <a:xfrm>
                <a:off x="8507627" y="4830964"/>
                <a:ext cx="432486" cy="307777"/>
              </a:xfrm>
              <a:prstGeom prst="rect">
                <a:avLst/>
              </a:prstGeom>
              <a:noFill/>
            </p:spPr>
            <p:txBody>
              <a:bodyPr wrap="square" rtlCol="0">
                <a:spAutoFit/>
              </a:bodyPr>
              <a:lstStyle/>
              <a:p>
                <a:r>
                  <a:rPr lang="en-US" sz="1400" b="1" dirty="0">
                    <a:solidFill>
                      <a:srgbClr val="FF3300"/>
                    </a:solidFill>
                  </a:rPr>
                  <a:t>C</a:t>
                </a:r>
                <a:r>
                  <a:rPr lang="en-US" sz="1400" b="1" dirty="0" smtClean="0">
                    <a:solidFill>
                      <a:srgbClr val="FF3300"/>
                    </a:solidFill>
                  </a:rPr>
                  <a:t>u</a:t>
                </a:r>
                <a:endParaRPr lang="en-US" sz="1400" b="1" dirty="0">
                  <a:solidFill>
                    <a:srgbClr val="FF3300"/>
                  </a:solidFill>
                </a:endParaRPr>
              </a:p>
            </p:txBody>
          </p:sp>
        </p:grpSp>
        <p:sp>
          <p:nvSpPr>
            <p:cNvPr id="6" name="TextBox 5"/>
            <p:cNvSpPr txBox="1"/>
            <p:nvPr/>
          </p:nvSpPr>
          <p:spPr>
            <a:xfrm>
              <a:off x="1748248" y="4527031"/>
              <a:ext cx="2653259" cy="738664"/>
            </a:xfrm>
            <a:prstGeom prst="rect">
              <a:avLst/>
            </a:prstGeom>
            <a:noFill/>
          </p:spPr>
          <p:txBody>
            <a:bodyPr wrap="square" rtlCol="0">
              <a:spAutoFit/>
            </a:bodyPr>
            <a:lstStyle/>
            <a:p>
              <a:r>
                <a:rPr lang="en-US" sz="1400" b="1" dirty="0" smtClean="0">
                  <a:solidFill>
                    <a:srgbClr val="FF0000"/>
                  </a:solidFill>
                </a:rPr>
                <a:t>Fast online PHENIX </a:t>
              </a:r>
              <a:r>
                <a:rPr lang="en-US" sz="1400" b="1" i="1" dirty="0" smtClean="0">
                  <a:solidFill>
                    <a:srgbClr val="FF0000"/>
                  </a:solidFill>
                </a:rPr>
                <a:t>J/</a:t>
              </a:r>
              <a:r>
                <a:rPr lang="en-US" sz="1400" b="1" i="1" dirty="0" smtClean="0">
                  <a:solidFill>
                    <a:srgbClr val="FF0000"/>
                  </a:solidFill>
                  <a:sym typeface="Symbol"/>
                </a:rPr>
                <a:t>  </a:t>
              </a:r>
              <a:r>
                <a:rPr lang="en-US" sz="1400" b="1" dirty="0" smtClean="0">
                  <a:solidFill>
                    <a:srgbClr val="FF0000"/>
                  </a:solidFill>
                  <a:sym typeface="Symbol"/>
                </a:rPr>
                <a:t>for </a:t>
              </a:r>
              <a:r>
                <a:rPr lang="en-US" sz="1400" b="1" dirty="0" err="1" smtClean="0">
                  <a:solidFill>
                    <a:srgbClr val="FF0000"/>
                  </a:solidFill>
                  <a:sym typeface="Symbol"/>
                </a:rPr>
                <a:t>Cu+Au</a:t>
              </a:r>
              <a:r>
                <a:rPr lang="en-US" sz="1400" b="1" dirty="0" smtClean="0">
                  <a:solidFill>
                    <a:srgbClr val="FF0000"/>
                  </a:solidFill>
                  <a:sym typeface="Symbol"/>
                </a:rPr>
                <a:t>  enough yield to study vs. collision geometry</a:t>
              </a:r>
              <a:endParaRPr lang="en-US" sz="1400" b="1" dirty="0">
                <a:solidFill>
                  <a:srgbClr val="FF0000"/>
                </a:solidFill>
              </a:endParaRPr>
            </a:p>
          </p:txBody>
        </p:sp>
      </p:grpSp>
    </p:spTree>
    <p:extLst>
      <p:ext uri="{BB962C8B-B14F-4D97-AF65-F5344CB8AC3E}">
        <p14:creationId xmlns:p14="http://schemas.microsoft.com/office/powerpoint/2010/main" val="88003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1000" fill="hold"/>
                                        <p:tgtEl>
                                          <p:spTgt spid="51"/>
                                        </p:tgtEl>
                                        <p:attrNameLst>
                                          <p:attrName>ppt_w</p:attrName>
                                        </p:attrNameLst>
                                      </p:cBhvr>
                                      <p:tavLst>
                                        <p:tav tm="0">
                                          <p:val>
                                            <p:fltVal val="0"/>
                                          </p:val>
                                        </p:tav>
                                        <p:tav tm="100000">
                                          <p:val>
                                            <p:strVal val="#ppt_w"/>
                                          </p:val>
                                        </p:tav>
                                      </p:tavLst>
                                    </p:anim>
                                    <p:anim calcmode="lin" valueType="num">
                                      <p:cBhvr>
                                        <p:cTn id="8" dur="1000" fill="hold"/>
                                        <p:tgtEl>
                                          <p:spTgt spid="51"/>
                                        </p:tgtEl>
                                        <p:attrNameLst>
                                          <p:attrName>ppt_h</p:attrName>
                                        </p:attrNameLst>
                                      </p:cBhvr>
                                      <p:tavLst>
                                        <p:tav tm="0">
                                          <p:val>
                                            <p:fltVal val="0"/>
                                          </p:val>
                                        </p:tav>
                                        <p:tav tm="100000">
                                          <p:val>
                                            <p:strVal val="#ppt_h"/>
                                          </p:val>
                                        </p:tav>
                                      </p:tavLst>
                                    </p:anim>
                                    <p:animEffect transition="in" filter="fade">
                                      <p:cBhvr>
                                        <p:cTn id="9" dur="1000"/>
                                        <p:tgtEl>
                                          <p:spTgt spid="51"/>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additive="base">
                                        <p:cTn id="13" dur="1000" fill="hold"/>
                                        <p:tgtEl>
                                          <p:spTgt spid="48"/>
                                        </p:tgtEl>
                                        <p:attrNameLst>
                                          <p:attrName>ppt_x</p:attrName>
                                        </p:attrNameLst>
                                      </p:cBhvr>
                                      <p:tavLst>
                                        <p:tav tm="0">
                                          <p:val>
                                            <p:strVal val="#ppt_x"/>
                                          </p:val>
                                        </p:tav>
                                        <p:tav tm="100000">
                                          <p:val>
                                            <p:strVal val="#ppt_x"/>
                                          </p:val>
                                        </p:tav>
                                      </p:tavLst>
                                    </p:anim>
                                    <p:anim calcmode="lin" valueType="num">
                                      <p:cBhvr additive="base">
                                        <p:cTn id="14" dur="1000" fill="hold"/>
                                        <p:tgtEl>
                                          <p:spTgt spid="48"/>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53" presetClass="entr" presetSubtype="16" fill="hold" nodeType="afterEffect">
                                  <p:stCondLst>
                                    <p:cond delay="2000"/>
                                  </p:stCondLst>
                                  <p:childTnLst>
                                    <p:set>
                                      <p:cBhvr>
                                        <p:cTn id="17" dur="1" fill="hold">
                                          <p:stCondLst>
                                            <p:cond delay="0"/>
                                          </p:stCondLst>
                                        </p:cTn>
                                        <p:tgtEl>
                                          <p:spTgt spid="7"/>
                                        </p:tgtEl>
                                        <p:attrNameLst>
                                          <p:attrName>style.visibility</p:attrName>
                                        </p:attrNameLst>
                                      </p:cBhvr>
                                      <p:to>
                                        <p:strVal val="visible"/>
                                      </p:to>
                                    </p:set>
                                    <p:anim calcmode="lin" valueType="num">
                                      <p:cBhvr>
                                        <p:cTn id="18" dur="1500" fill="hold"/>
                                        <p:tgtEl>
                                          <p:spTgt spid="7"/>
                                        </p:tgtEl>
                                        <p:attrNameLst>
                                          <p:attrName>ppt_w</p:attrName>
                                        </p:attrNameLst>
                                      </p:cBhvr>
                                      <p:tavLst>
                                        <p:tav tm="0">
                                          <p:val>
                                            <p:fltVal val="0"/>
                                          </p:val>
                                        </p:tav>
                                        <p:tav tm="100000">
                                          <p:val>
                                            <p:strVal val="#ppt_w"/>
                                          </p:val>
                                        </p:tav>
                                      </p:tavLst>
                                    </p:anim>
                                    <p:anim calcmode="lin" valueType="num">
                                      <p:cBhvr>
                                        <p:cTn id="19" dur="1500" fill="hold"/>
                                        <p:tgtEl>
                                          <p:spTgt spid="7"/>
                                        </p:tgtEl>
                                        <p:attrNameLst>
                                          <p:attrName>ppt_h</p:attrName>
                                        </p:attrNameLst>
                                      </p:cBhvr>
                                      <p:tavLst>
                                        <p:tav tm="0">
                                          <p:val>
                                            <p:fltVal val="0"/>
                                          </p:val>
                                        </p:tav>
                                        <p:tav tm="100000">
                                          <p:val>
                                            <p:strVal val="#ppt_h"/>
                                          </p:val>
                                        </p:tav>
                                      </p:tavLst>
                                    </p:anim>
                                    <p:animEffect transition="in" filter="fade">
                                      <p:cBhvr>
                                        <p:cTn id="20"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90525" y="15875"/>
            <a:ext cx="8382000" cy="581025"/>
          </a:xfrm>
          <a:prstGeom prst="rect">
            <a:avLst/>
          </a:prstGeom>
          <a:noFill/>
          <a:ln w="9525">
            <a:noFill/>
            <a:miter lim="800000"/>
            <a:headEnd/>
            <a:tailEnd/>
          </a:ln>
        </p:spPr>
        <p:txBody>
          <a:bodyPr anchor="ctr"/>
          <a:lstStyle/>
          <a:p>
            <a:pPr algn="ctr">
              <a:lnSpc>
                <a:spcPct val="80000"/>
              </a:lnSpc>
              <a:defRPr/>
            </a:pPr>
            <a:r>
              <a:rPr lang="en-US" b="1" i="1" dirty="0" smtClean="0">
                <a:solidFill>
                  <a:srgbClr val="042B7F"/>
                </a:solidFill>
                <a:effectLst>
                  <a:outerShdw blurRad="38100" dist="38100" dir="2700000" algn="tl">
                    <a:srgbClr val="C0C0C0"/>
                  </a:outerShdw>
                </a:effectLst>
                <a:latin typeface="Comic Sans MS" pitchFamily="66" charset="0"/>
                <a:cs typeface="+mn-cs"/>
              </a:rPr>
              <a:t>PAC Recommendations for Runs 13 &amp; 14</a:t>
            </a:r>
            <a:endParaRPr lang="en-US" b="1" i="1" dirty="0">
              <a:solidFill>
                <a:srgbClr val="042B7F"/>
              </a:solidFill>
              <a:effectLst>
                <a:outerShdw blurRad="38100" dist="38100" dir="2700000" algn="tl">
                  <a:srgbClr val="C0C0C0"/>
                </a:outerShdw>
              </a:effectLst>
              <a:latin typeface="Comic Sans MS" pitchFamily="66" charset="0"/>
              <a:ea typeface="ＭＳ Ｐゴシック" pitchFamily="36" charset="-128"/>
              <a:cs typeface="+mn-cs"/>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64" y="1187757"/>
            <a:ext cx="9061472" cy="5649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90525" y="596900"/>
            <a:ext cx="8220075" cy="646331"/>
          </a:xfrm>
          <a:prstGeom prst="rect">
            <a:avLst/>
          </a:prstGeom>
          <a:noFill/>
        </p:spPr>
        <p:txBody>
          <a:bodyPr wrap="square" rtlCol="0">
            <a:spAutoFit/>
          </a:bodyPr>
          <a:lstStyle/>
          <a:p>
            <a:r>
              <a:rPr lang="en-US" sz="1800" b="1" dirty="0" smtClean="0">
                <a:solidFill>
                  <a:srgbClr val="FF0000"/>
                </a:solidFill>
              </a:rPr>
              <a:t>Asked PAC for advice, priorities for 20-cryoweek Runs 13 &amp; 14, in light of anticipated upgrade schedules and NP performance milestones:</a:t>
            </a:r>
            <a:endParaRPr lang="en-US" sz="1800" b="1" dirty="0">
              <a:solidFill>
                <a:srgbClr val="FF0000"/>
              </a:solidFill>
            </a:endParaRPr>
          </a:p>
        </p:txBody>
      </p:sp>
      <p:sp>
        <p:nvSpPr>
          <p:cNvPr id="4" name="TextBox 3"/>
          <p:cNvSpPr txBox="1"/>
          <p:nvPr/>
        </p:nvSpPr>
        <p:spPr>
          <a:xfrm>
            <a:off x="6309360" y="2042160"/>
            <a:ext cx="2667000" cy="584775"/>
          </a:xfrm>
          <a:prstGeom prst="rect">
            <a:avLst/>
          </a:prstGeom>
          <a:noFill/>
        </p:spPr>
        <p:txBody>
          <a:bodyPr wrap="square" rtlCol="0">
            <a:spAutoFit/>
          </a:bodyPr>
          <a:lstStyle/>
          <a:p>
            <a:pPr algn="r"/>
            <a:r>
              <a:rPr lang="en-US" sz="1600" dirty="0" smtClean="0">
                <a:solidFill>
                  <a:srgbClr val="0033CC"/>
                </a:solidFill>
              </a:rPr>
              <a:t>With full FGT, aims at W production milestone</a:t>
            </a:r>
          </a:p>
        </p:txBody>
      </p:sp>
      <p:sp>
        <p:nvSpPr>
          <p:cNvPr id="5" name="TextBox 4"/>
          <p:cNvSpPr txBox="1"/>
          <p:nvPr/>
        </p:nvSpPr>
        <p:spPr>
          <a:xfrm>
            <a:off x="2727460" y="3292840"/>
            <a:ext cx="6075045" cy="830997"/>
          </a:xfrm>
          <a:prstGeom prst="rect">
            <a:avLst/>
          </a:prstGeom>
          <a:noFill/>
        </p:spPr>
        <p:txBody>
          <a:bodyPr wrap="square" rtlCol="0">
            <a:spAutoFit/>
          </a:bodyPr>
          <a:lstStyle/>
          <a:p>
            <a:pPr algn="r"/>
            <a:r>
              <a:rPr lang="en-US" sz="1600" dirty="0" err="1" smtClean="0">
                <a:solidFill>
                  <a:srgbClr val="0033CC"/>
                </a:solidFill>
              </a:rPr>
              <a:t>Au+Au</a:t>
            </a:r>
            <a:r>
              <a:rPr lang="en-US" sz="1600" dirty="0" smtClean="0">
                <a:solidFill>
                  <a:srgbClr val="0033CC"/>
                </a:solidFill>
              </a:rPr>
              <a:t> to commission HFT prototype, ~15 </a:t>
            </a:r>
            <a:r>
              <a:rPr lang="en-US" sz="1600" dirty="0" err="1" smtClean="0">
                <a:solidFill>
                  <a:srgbClr val="0033CC"/>
                </a:solidFill>
              </a:rPr>
              <a:t>GeV</a:t>
            </a:r>
            <a:r>
              <a:rPr lang="en-US" sz="1600" dirty="0" smtClean="0">
                <a:solidFill>
                  <a:srgbClr val="0033CC"/>
                </a:solidFill>
              </a:rPr>
              <a:t> to fill in missing point on beam energy </a:t>
            </a:r>
            <a:r>
              <a:rPr lang="en-US" sz="1600" dirty="0" smtClean="0">
                <a:solidFill>
                  <a:srgbClr val="0033CC"/>
                </a:solidFill>
              </a:rPr>
              <a:t>scan – is there </a:t>
            </a:r>
            <a:r>
              <a:rPr lang="en-US" sz="1600" dirty="0" smtClean="0">
                <a:solidFill>
                  <a:srgbClr val="0033CC"/>
                </a:solidFill>
                <a:sym typeface="Symbol"/>
              </a:rPr>
              <a:t>s nearby                             where both PHENIX and STAR can run?</a:t>
            </a:r>
            <a:endParaRPr lang="en-US" sz="1600" dirty="0">
              <a:solidFill>
                <a:srgbClr val="0033CC"/>
              </a:solidFill>
            </a:endParaRPr>
          </a:p>
        </p:txBody>
      </p:sp>
      <p:sp>
        <p:nvSpPr>
          <p:cNvPr id="6" name="TextBox 5"/>
          <p:cNvSpPr txBox="1"/>
          <p:nvPr/>
        </p:nvSpPr>
        <p:spPr>
          <a:xfrm>
            <a:off x="5186362" y="5440680"/>
            <a:ext cx="3241358" cy="338554"/>
          </a:xfrm>
          <a:prstGeom prst="rect">
            <a:avLst/>
          </a:prstGeom>
          <a:noFill/>
        </p:spPr>
        <p:txBody>
          <a:bodyPr wrap="square" rtlCol="0">
            <a:spAutoFit/>
          </a:bodyPr>
          <a:lstStyle/>
          <a:p>
            <a:r>
              <a:rPr lang="en-US" sz="1600" dirty="0" smtClean="0">
                <a:solidFill>
                  <a:srgbClr val="0033CC"/>
                </a:solidFill>
              </a:rPr>
              <a:t>With 56 MHz SRF + full HFT</a:t>
            </a:r>
            <a:endParaRPr lang="en-US" sz="1600" dirty="0">
              <a:solidFill>
                <a:srgbClr val="0033CC"/>
              </a:solidFill>
            </a:endParaRPr>
          </a:p>
        </p:txBody>
      </p:sp>
      <p:sp>
        <p:nvSpPr>
          <p:cNvPr id="8" name="TextBox 7"/>
          <p:cNvSpPr txBox="1"/>
          <p:nvPr/>
        </p:nvSpPr>
        <p:spPr>
          <a:xfrm>
            <a:off x="5735002" y="5885914"/>
            <a:ext cx="3241358" cy="338554"/>
          </a:xfrm>
          <a:prstGeom prst="rect">
            <a:avLst/>
          </a:prstGeom>
          <a:noFill/>
        </p:spPr>
        <p:txBody>
          <a:bodyPr wrap="square" rtlCol="0">
            <a:spAutoFit/>
          </a:bodyPr>
          <a:lstStyle/>
          <a:p>
            <a:r>
              <a:rPr lang="en-US" sz="1600" dirty="0" smtClean="0">
                <a:solidFill>
                  <a:srgbClr val="0033CC"/>
                </a:solidFill>
              </a:rPr>
              <a:t>Baseline data with new systems</a:t>
            </a:r>
            <a:endParaRPr lang="en-US" sz="1600" dirty="0">
              <a:solidFill>
                <a:srgbClr val="0033CC"/>
              </a:solidFill>
            </a:endParaRPr>
          </a:p>
        </p:txBody>
      </p:sp>
      <p:sp>
        <p:nvSpPr>
          <p:cNvPr id="9" name="TextBox 8"/>
          <p:cNvSpPr txBox="1"/>
          <p:nvPr/>
        </p:nvSpPr>
        <p:spPr>
          <a:xfrm>
            <a:off x="5729287" y="6279773"/>
            <a:ext cx="3241358" cy="584775"/>
          </a:xfrm>
          <a:prstGeom prst="rect">
            <a:avLst/>
          </a:prstGeom>
          <a:noFill/>
        </p:spPr>
        <p:txBody>
          <a:bodyPr wrap="square" rtlCol="0">
            <a:spAutoFit/>
          </a:bodyPr>
          <a:lstStyle/>
          <a:p>
            <a:r>
              <a:rPr lang="en-US" sz="1600" dirty="0" smtClean="0">
                <a:solidFill>
                  <a:srgbClr val="0033CC"/>
                </a:solidFill>
              </a:rPr>
              <a:t>For commissioning MPC-EX, if available</a:t>
            </a:r>
            <a:endParaRPr lang="en-US" sz="1600" dirty="0">
              <a:solidFill>
                <a:srgbClr val="0033CC"/>
              </a:solidFill>
            </a:endParaRPr>
          </a:p>
        </p:txBody>
      </p:sp>
    </p:spTree>
    <p:extLst>
      <p:ext uri="{BB962C8B-B14F-4D97-AF65-F5344CB8AC3E}">
        <p14:creationId xmlns:p14="http://schemas.microsoft.com/office/powerpoint/2010/main" val="1907760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0" y="5948738"/>
            <a:ext cx="6946992" cy="923330"/>
          </a:xfrm>
          <a:prstGeom prst="rect">
            <a:avLst/>
          </a:prstGeom>
          <a:solidFill>
            <a:schemeClr val="bg1"/>
          </a:solidFill>
        </p:spPr>
        <p:txBody>
          <a:bodyPr wrap="square" rtlCol="0">
            <a:spAutoFit/>
          </a:bodyPr>
          <a:lstStyle/>
          <a:p>
            <a:pPr marL="285750" indent="-285750">
              <a:buFont typeface="Wingdings" pitchFamily="2" charset="2"/>
              <a:buChar char="Ø"/>
            </a:pPr>
            <a:r>
              <a:rPr lang="en-US" sz="1800" b="1" i="1" dirty="0" smtClean="0">
                <a:solidFill>
                  <a:srgbClr val="D60093"/>
                </a:solidFill>
              </a:rPr>
              <a:t>Comparison to PHENIX data </a:t>
            </a:r>
            <a:r>
              <a:rPr lang="en-US" sz="1800" b="1" i="1" dirty="0" smtClean="0">
                <a:solidFill>
                  <a:srgbClr val="D60093"/>
                </a:solidFill>
                <a:sym typeface="Symbol"/>
              </a:rPr>
              <a:t> /s very near quantum limit</a:t>
            </a:r>
          </a:p>
          <a:p>
            <a:pPr marL="285750" indent="-285750">
              <a:buFont typeface="Wingdings" pitchFamily="2" charset="2"/>
              <a:buChar char="Ø"/>
            </a:pPr>
            <a:r>
              <a:rPr lang="en-US" sz="1800" b="1" i="1" dirty="0" smtClean="0">
                <a:solidFill>
                  <a:srgbClr val="0033CC"/>
                </a:solidFill>
                <a:sym typeface="Symbol"/>
              </a:rPr>
              <a:t>New BNL theory </a:t>
            </a:r>
            <a:r>
              <a:rPr lang="en-US" sz="1800" b="1" i="1" dirty="0" err="1" smtClean="0">
                <a:solidFill>
                  <a:srgbClr val="0033CC"/>
                </a:solidFill>
                <a:sym typeface="Symbol"/>
              </a:rPr>
              <a:t>calcs</a:t>
            </a:r>
            <a:r>
              <a:rPr lang="en-US" sz="1800" b="1" i="1" dirty="0" smtClean="0">
                <a:solidFill>
                  <a:srgbClr val="0033CC"/>
                </a:solidFill>
                <a:sym typeface="Symbol"/>
              </a:rPr>
              <a:t>. evaluate impact of different initial geometry fluctuations on flow power spectrum</a:t>
            </a:r>
            <a:endParaRPr lang="en-US" sz="1800" b="1" i="1" dirty="0">
              <a:solidFill>
                <a:srgbClr val="0033CC"/>
              </a:solidFill>
            </a:endParaRPr>
          </a:p>
        </p:txBody>
      </p:sp>
      <p:sp>
        <p:nvSpPr>
          <p:cNvPr id="2" name="Rectangle 2"/>
          <p:cNvSpPr>
            <a:spLocks noChangeArrowheads="1"/>
          </p:cNvSpPr>
          <p:nvPr/>
        </p:nvSpPr>
        <p:spPr bwMode="auto">
          <a:xfrm>
            <a:off x="390525" y="15875"/>
            <a:ext cx="8382000" cy="870390"/>
          </a:xfrm>
          <a:prstGeom prst="rect">
            <a:avLst/>
          </a:prstGeom>
          <a:noFill/>
          <a:ln w="9525">
            <a:noFill/>
            <a:miter lim="800000"/>
            <a:headEnd/>
            <a:tailEnd/>
          </a:ln>
        </p:spPr>
        <p:txBody>
          <a:bodyPr anchor="ctr"/>
          <a:lstStyle/>
          <a:p>
            <a:pPr algn="ctr">
              <a:lnSpc>
                <a:spcPct val="80000"/>
              </a:lnSpc>
              <a:defRPr/>
            </a:pPr>
            <a:r>
              <a:rPr lang="en-US" b="1" i="1" dirty="0" smtClean="0">
                <a:solidFill>
                  <a:srgbClr val="042B7F"/>
                </a:solidFill>
                <a:effectLst>
                  <a:outerShdw blurRad="38100" dist="38100" dir="2700000" algn="tl">
                    <a:srgbClr val="C0C0C0"/>
                  </a:outerShdw>
                </a:effectLst>
                <a:latin typeface="Comic Sans MS" pitchFamily="66" charset="0"/>
                <a:cs typeface="+mn-cs"/>
              </a:rPr>
              <a:t>New Science Results from RHIC: How Perfect is the Liquid QGP?</a:t>
            </a:r>
            <a:endParaRPr lang="en-US" b="1" i="1" dirty="0">
              <a:solidFill>
                <a:srgbClr val="042B7F"/>
              </a:solidFill>
              <a:effectLst>
                <a:outerShdw blurRad="38100" dist="38100" dir="2700000" algn="tl">
                  <a:srgbClr val="C0C0C0"/>
                </a:outerShdw>
              </a:effectLst>
              <a:latin typeface="Comic Sans MS" pitchFamily="66" charset="0"/>
              <a:ea typeface="ＭＳ Ｐゴシック" pitchFamily="36" charset="-128"/>
              <a:cs typeface="+mn-cs"/>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474929" y="935158"/>
            <a:ext cx="2816909" cy="2082018"/>
          </a:xfrm>
          <a:prstGeom prst="rect">
            <a:avLst/>
          </a:prstGeom>
          <a:noFill/>
          <a:extLst/>
        </p:spPr>
      </p:pic>
      <p:pic>
        <p:nvPicPr>
          <p:cNvPr id="4" name="Picture 3"/>
          <p:cNvPicPr/>
          <p:nvPr/>
        </p:nvPicPr>
        <p:blipFill>
          <a:blip r:embed="rId3">
            <a:extLst>
              <a:ext uri="{28A0092B-C50C-407E-A947-70E740481C1C}">
                <a14:useLocalDpi xmlns:a14="http://schemas.microsoft.com/office/drawing/2010/main" val="0"/>
              </a:ext>
            </a:extLst>
          </a:blip>
          <a:srcRect t="17812"/>
          <a:stretch>
            <a:fillRect/>
          </a:stretch>
        </p:blipFill>
        <p:spPr bwMode="auto">
          <a:xfrm>
            <a:off x="2950061" y="892955"/>
            <a:ext cx="2550405" cy="2124220"/>
          </a:xfrm>
          <a:prstGeom prst="rect">
            <a:avLst/>
          </a:prstGeom>
          <a:noFill/>
          <a:extLst/>
        </p:spPr>
      </p:pic>
      <p:grpSp>
        <p:nvGrpSpPr>
          <p:cNvPr id="18" name="Group 17"/>
          <p:cNvGrpSpPr/>
          <p:nvPr/>
        </p:nvGrpSpPr>
        <p:grpSpPr>
          <a:xfrm>
            <a:off x="5472327" y="826305"/>
            <a:ext cx="3446585" cy="2391507"/>
            <a:chOff x="5472327" y="886265"/>
            <a:chExt cx="3446585" cy="2391507"/>
          </a:xfrm>
        </p:grpSpPr>
        <p:grpSp>
          <p:nvGrpSpPr>
            <p:cNvPr id="5" name="Group 4"/>
            <p:cNvGrpSpPr/>
            <p:nvPr/>
          </p:nvGrpSpPr>
          <p:grpSpPr>
            <a:xfrm>
              <a:off x="5472327" y="886265"/>
              <a:ext cx="3446585" cy="2391507"/>
              <a:chOff x="5980813" y="1981443"/>
              <a:chExt cx="3157081" cy="2191724"/>
            </a:xfrm>
          </p:grpSpPr>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0813" y="1981443"/>
                <a:ext cx="3157081" cy="2191724"/>
              </a:xfrm>
              <a:prstGeom prst="rect">
                <a:avLst/>
              </a:prstGeom>
              <a:noFill/>
              <a:ln>
                <a:noFill/>
              </a:ln>
              <a:effectLst/>
              <a:extLst/>
            </p:spPr>
          </p:pic>
          <p:sp>
            <p:nvSpPr>
              <p:cNvPr id="7" name="TextBox 6"/>
              <p:cNvSpPr txBox="1"/>
              <p:nvPr/>
            </p:nvSpPr>
            <p:spPr>
              <a:xfrm>
                <a:off x="6593185" y="3301849"/>
                <a:ext cx="2029266" cy="479511"/>
              </a:xfrm>
              <a:prstGeom prst="rect">
                <a:avLst/>
              </a:prstGeom>
              <a:noFill/>
            </p:spPr>
            <p:txBody>
              <a:bodyPr wrap="square" rtlCol="0">
                <a:spAutoFit/>
              </a:bodyPr>
              <a:lstStyle/>
              <a:p>
                <a:r>
                  <a:rPr lang="en-US" sz="1400" b="1" dirty="0" smtClean="0">
                    <a:solidFill>
                      <a:srgbClr val="008000"/>
                    </a:solidFill>
                  </a:rPr>
                  <a:t>Higher </a:t>
                </a:r>
                <a:r>
                  <a:rPr lang="en-US" sz="1400" b="1" dirty="0" err="1" smtClean="0">
                    <a:solidFill>
                      <a:srgbClr val="008000"/>
                    </a:solidFill>
                  </a:rPr>
                  <a:t>multipoles</a:t>
                </a:r>
                <a:r>
                  <a:rPr lang="en-US" sz="1400" b="1" dirty="0" smtClean="0">
                    <a:solidFill>
                      <a:srgbClr val="008000"/>
                    </a:solidFill>
                  </a:rPr>
                  <a:t>     more rapidly damped</a:t>
                </a:r>
                <a:endParaRPr lang="en-US" sz="1400" b="1" dirty="0">
                  <a:solidFill>
                    <a:srgbClr val="008000"/>
                  </a:solidFill>
                </a:endParaRPr>
              </a:p>
            </p:txBody>
          </p:sp>
        </p:grpSp>
        <p:sp>
          <p:nvSpPr>
            <p:cNvPr id="8" name="TextBox 7"/>
            <p:cNvSpPr txBox="1"/>
            <p:nvPr/>
          </p:nvSpPr>
          <p:spPr>
            <a:xfrm>
              <a:off x="7225905" y="1415515"/>
              <a:ext cx="1538282" cy="523220"/>
            </a:xfrm>
            <a:prstGeom prst="rect">
              <a:avLst/>
            </a:prstGeom>
            <a:noFill/>
          </p:spPr>
          <p:txBody>
            <a:bodyPr wrap="square" rtlCol="0">
              <a:spAutoFit/>
            </a:bodyPr>
            <a:lstStyle/>
            <a:p>
              <a:pPr algn="r"/>
              <a:r>
                <a:rPr lang="en-US" sz="1400" b="1" dirty="0" smtClean="0">
                  <a:solidFill>
                    <a:srgbClr val="008000"/>
                  </a:solidFill>
                </a:rPr>
                <a:t>B. </a:t>
              </a:r>
              <a:r>
                <a:rPr lang="en-US" sz="1400" b="1" dirty="0" err="1" smtClean="0">
                  <a:solidFill>
                    <a:srgbClr val="008000"/>
                  </a:solidFill>
                </a:rPr>
                <a:t>Schenke</a:t>
              </a:r>
              <a:r>
                <a:rPr lang="en-US" sz="1400" b="1" dirty="0" smtClean="0">
                  <a:solidFill>
                    <a:srgbClr val="008000"/>
                  </a:solidFill>
                </a:rPr>
                <a:t> et            al., 2011</a:t>
              </a:r>
              <a:endParaRPr lang="en-US" sz="1400" b="1" dirty="0">
                <a:solidFill>
                  <a:srgbClr val="008000"/>
                </a:solidFill>
              </a:endParaRPr>
            </a:p>
          </p:txBody>
        </p:sp>
      </p:grpSp>
      <p:pic>
        <p:nvPicPr>
          <p:cNvPr id="9" name="Picture 8"/>
          <p:cNvPicPr/>
          <p:nvPr/>
        </p:nvPicPr>
        <p:blipFill>
          <a:blip r:embed="rId5">
            <a:extLst>
              <a:ext uri="{28A0092B-C50C-407E-A947-70E740481C1C}">
                <a14:useLocalDpi xmlns:a14="http://schemas.microsoft.com/office/drawing/2010/main" val="0"/>
              </a:ext>
            </a:extLst>
          </a:blip>
          <a:srcRect/>
          <a:stretch>
            <a:fillRect/>
          </a:stretch>
        </p:blipFill>
        <p:spPr bwMode="auto">
          <a:xfrm>
            <a:off x="79810" y="3573194"/>
            <a:ext cx="3549652" cy="2435836"/>
          </a:xfrm>
          <a:prstGeom prst="rect">
            <a:avLst/>
          </a:prstGeom>
          <a:noFill/>
          <a:ln>
            <a:noFill/>
          </a:ln>
          <a:effectLst/>
          <a:extLst/>
        </p:spPr>
      </p:pic>
      <p:pic>
        <p:nvPicPr>
          <p:cNvPr id="10" name="Picture 9"/>
          <p:cNvPicPr/>
          <p:nvPr/>
        </p:nvPicPr>
        <p:blipFill>
          <a:blip r:embed="rId6">
            <a:extLst>
              <a:ext uri="{28A0092B-C50C-407E-A947-70E740481C1C}">
                <a14:useLocalDpi xmlns:a14="http://schemas.microsoft.com/office/drawing/2010/main" val="0"/>
              </a:ext>
            </a:extLst>
          </a:blip>
          <a:srcRect/>
          <a:stretch>
            <a:fillRect/>
          </a:stretch>
        </p:blipFill>
        <p:spPr bwMode="auto">
          <a:xfrm>
            <a:off x="3457717" y="3573194"/>
            <a:ext cx="3569085" cy="2435836"/>
          </a:xfrm>
          <a:prstGeom prst="rect">
            <a:avLst/>
          </a:prstGeom>
          <a:noFill/>
          <a:ln>
            <a:noFill/>
          </a:ln>
          <a:effectLst/>
          <a:extLst/>
        </p:spPr>
      </p:pic>
      <p:grpSp>
        <p:nvGrpSpPr>
          <p:cNvPr id="11" name="Group 10"/>
          <p:cNvGrpSpPr/>
          <p:nvPr/>
        </p:nvGrpSpPr>
        <p:grpSpPr>
          <a:xfrm>
            <a:off x="6858055" y="3277772"/>
            <a:ext cx="2285945" cy="3543309"/>
            <a:chOff x="-120360" y="0"/>
            <a:chExt cx="3508168" cy="4885540"/>
          </a:xfrm>
        </p:grpSpPr>
        <p:pic>
          <p:nvPicPr>
            <p:cNvPr id="12"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8" y="88504"/>
              <a:ext cx="3305443" cy="4797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9"/>
            <p:cNvSpPr txBox="1"/>
            <p:nvPr/>
          </p:nvSpPr>
          <p:spPr>
            <a:xfrm>
              <a:off x="418822" y="3229093"/>
              <a:ext cx="2337435" cy="500380"/>
            </a:xfrm>
            <a:prstGeom prst="rect">
              <a:avLst/>
            </a:prstGeom>
            <a:noFill/>
          </p:spPr>
          <p:txBody>
            <a:bodyPr wrap="square" rtlCol="0">
              <a:noAutofit/>
            </a:bodyPr>
            <a:lstStyle/>
            <a:p>
              <a:pPr marL="0" marR="0" eaLnBrk="0" fontAlgn="base" hangingPunct="0">
                <a:spcBef>
                  <a:spcPts val="0"/>
                </a:spcBef>
                <a:spcAft>
                  <a:spcPts val="0"/>
                </a:spcAft>
              </a:pPr>
              <a:r>
                <a:rPr lang="en-US" sz="900" b="1" kern="1200" dirty="0">
                  <a:solidFill>
                    <a:srgbClr val="000000"/>
                  </a:solidFill>
                  <a:effectLst/>
                  <a:latin typeface="Arial"/>
                  <a:ea typeface="MS PGothic"/>
                  <a:cs typeface="Times New Roman"/>
                </a:rPr>
                <a:t>MC </a:t>
              </a:r>
              <a:r>
                <a:rPr lang="en-US" sz="900" b="1" kern="1200" dirty="0" err="1">
                  <a:solidFill>
                    <a:srgbClr val="000000"/>
                  </a:solidFill>
                  <a:effectLst/>
                  <a:latin typeface="Arial"/>
                  <a:ea typeface="MS PGothic"/>
                  <a:cs typeface="Times New Roman"/>
                </a:rPr>
                <a:t>Glauber</a:t>
              </a:r>
              <a:r>
                <a:rPr lang="en-US" sz="900" b="1" kern="1200" dirty="0">
                  <a:solidFill>
                    <a:srgbClr val="000000"/>
                  </a:solidFill>
                  <a:effectLst/>
                  <a:latin typeface="Arial"/>
                  <a:ea typeface="MS PGothic"/>
                  <a:cs typeface="Times New Roman"/>
                </a:rPr>
                <a:t> – N </a:t>
              </a:r>
              <a:r>
                <a:rPr lang="en-US" sz="900" b="1" kern="1200" dirty="0" err="1">
                  <a:solidFill>
                    <a:srgbClr val="000000"/>
                  </a:solidFill>
                  <a:effectLst/>
                  <a:latin typeface="Arial"/>
                  <a:ea typeface="MS PGothic"/>
                  <a:cs typeface="Times New Roman"/>
                </a:rPr>
                <a:t>pos’ns</a:t>
              </a:r>
              <a:r>
                <a:rPr lang="en-US" sz="900" b="1" kern="1200" dirty="0">
                  <a:solidFill>
                    <a:srgbClr val="000000"/>
                  </a:solidFill>
                  <a:effectLst/>
                  <a:latin typeface="Arial"/>
                  <a:ea typeface="MS PGothic"/>
                  <a:cs typeface="Times New Roman"/>
                </a:rPr>
                <a:t> only</a:t>
              </a:r>
              <a:endParaRPr lang="en-US" sz="1200" dirty="0">
                <a:effectLst/>
                <a:latin typeface="Times New Roman"/>
                <a:ea typeface="Times New Roman"/>
              </a:endParaRPr>
            </a:p>
          </p:txBody>
        </p:sp>
        <p:sp>
          <p:nvSpPr>
            <p:cNvPr id="14" name="TextBox 11"/>
            <p:cNvSpPr txBox="1"/>
            <p:nvPr/>
          </p:nvSpPr>
          <p:spPr>
            <a:xfrm>
              <a:off x="418821" y="1557421"/>
              <a:ext cx="2337435" cy="295910"/>
            </a:xfrm>
            <a:prstGeom prst="rect">
              <a:avLst/>
            </a:prstGeom>
            <a:noFill/>
          </p:spPr>
          <p:txBody>
            <a:bodyPr wrap="square" rtlCol="0">
              <a:noAutofit/>
            </a:bodyPr>
            <a:lstStyle/>
            <a:p>
              <a:pPr marL="0" marR="0" eaLnBrk="0" fontAlgn="base" hangingPunct="0">
                <a:spcBef>
                  <a:spcPts val="0"/>
                </a:spcBef>
                <a:spcAft>
                  <a:spcPts val="0"/>
                </a:spcAft>
              </a:pPr>
              <a:r>
                <a:rPr lang="en-US" sz="900" b="1" kern="1200">
                  <a:solidFill>
                    <a:srgbClr val="000000"/>
                  </a:solidFill>
                  <a:effectLst/>
                  <a:latin typeface="Arial"/>
                  <a:ea typeface="MS PGothic"/>
                  <a:cs typeface="Times New Roman"/>
                </a:rPr>
                <a:t>MC KLN – N pos’ns only</a:t>
              </a:r>
              <a:endParaRPr lang="en-US" sz="1200">
                <a:effectLst/>
                <a:latin typeface="Times New Roman"/>
                <a:ea typeface="Times New Roman"/>
              </a:endParaRPr>
            </a:p>
          </p:txBody>
        </p:sp>
        <p:sp>
          <p:nvSpPr>
            <p:cNvPr id="15" name="TextBox 12"/>
            <p:cNvSpPr txBox="1"/>
            <p:nvPr/>
          </p:nvSpPr>
          <p:spPr>
            <a:xfrm>
              <a:off x="826" y="0"/>
              <a:ext cx="3386982" cy="500380"/>
            </a:xfrm>
            <a:prstGeom prst="rect">
              <a:avLst/>
            </a:prstGeom>
            <a:noFill/>
          </p:spPr>
          <p:txBody>
            <a:bodyPr wrap="square" rtlCol="0">
              <a:noAutofit/>
            </a:bodyPr>
            <a:lstStyle/>
            <a:p>
              <a:pPr marL="0" marR="0" algn="ctr" eaLnBrk="0" fontAlgn="base" hangingPunct="0">
                <a:spcBef>
                  <a:spcPts val="0"/>
                </a:spcBef>
                <a:spcAft>
                  <a:spcPts val="0"/>
                </a:spcAft>
              </a:pPr>
              <a:r>
                <a:rPr lang="en-US" sz="900" b="1" kern="1200" dirty="0">
                  <a:solidFill>
                    <a:srgbClr val="000000"/>
                  </a:solidFill>
                  <a:effectLst/>
                  <a:latin typeface="Arial"/>
                  <a:ea typeface="MS PGothic"/>
                  <a:cs typeface="Times New Roman"/>
                </a:rPr>
                <a:t>Impact parameter dependent </a:t>
              </a:r>
              <a:r>
                <a:rPr lang="en-US" sz="900" b="1" kern="1200" dirty="0" smtClean="0">
                  <a:solidFill>
                    <a:srgbClr val="000000"/>
                  </a:solidFill>
                  <a:effectLst/>
                  <a:latin typeface="Arial"/>
                  <a:ea typeface="MS PGothic"/>
                  <a:cs typeface="Times New Roman"/>
                </a:rPr>
                <a:t>    gluon                          </a:t>
              </a:r>
              <a:r>
                <a:rPr lang="en-US" sz="900" b="1" kern="1200" dirty="0">
                  <a:solidFill>
                    <a:srgbClr val="000000"/>
                  </a:solidFill>
                  <a:effectLst/>
                  <a:latin typeface="Arial"/>
                  <a:ea typeface="MS PGothic"/>
                  <a:cs typeface="Times New Roman"/>
                </a:rPr>
                <a:t>saturation</a:t>
              </a:r>
              <a:endParaRPr lang="en-US" sz="1200" dirty="0">
                <a:effectLst/>
                <a:latin typeface="Times New Roman"/>
                <a:ea typeface="Times New Roman"/>
              </a:endParaRPr>
            </a:p>
          </p:txBody>
        </p:sp>
        <p:sp>
          <p:nvSpPr>
            <p:cNvPr id="16" name="TextBox 10"/>
            <p:cNvSpPr txBox="1"/>
            <p:nvPr/>
          </p:nvSpPr>
          <p:spPr>
            <a:xfrm rot="16200000">
              <a:off x="-2014064" y="2057275"/>
              <a:ext cx="4200225" cy="412818"/>
            </a:xfrm>
            <a:prstGeom prst="rect">
              <a:avLst/>
            </a:prstGeom>
            <a:noFill/>
          </p:spPr>
          <p:txBody>
            <a:bodyPr wrap="square" rtlCol="0">
              <a:noAutofit/>
            </a:bodyPr>
            <a:lstStyle/>
            <a:p>
              <a:pPr marL="0" marR="0" eaLnBrk="0" fontAlgn="base" hangingPunct="0">
                <a:spcBef>
                  <a:spcPts val="0"/>
                </a:spcBef>
                <a:spcAft>
                  <a:spcPts val="0"/>
                </a:spcAft>
              </a:pPr>
              <a:r>
                <a:rPr lang="en-US" sz="1400" kern="1200" dirty="0">
                  <a:solidFill>
                    <a:srgbClr val="008000"/>
                  </a:solidFill>
                  <a:effectLst/>
                  <a:latin typeface="Arial"/>
                  <a:ea typeface="MS PGothic"/>
                  <a:cs typeface="Times New Roman"/>
                </a:rPr>
                <a:t>B. </a:t>
              </a:r>
              <a:r>
                <a:rPr lang="en-US" sz="1400" kern="1200" dirty="0" err="1">
                  <a:solidFill>
                    <a:srgbClr val="008000"/>
                  </a:solidFill>
                  <a:effectLst/>
                  <a:latin typeface="Arial"/>
                  <a:ea typeface="MS PGothic"/>
                  <a:cs typeface="Times New Roman"/>
                </a:rPr>
                <a:t>Schenke</a:t>
              </a:r>
              <a:r>
                <a:rPr lang="en-US" sz="1400" kern="1200" dirty="0">
                  <a:solidFill>
                    <a:srgbClr val="008000"/>
                  </a:solidFill>
                  <a:effectLst/>
                  <a:latin typeface="Arial"/>
                  <a:ea typeface="MS PGothic"/>
                  <a:cs typeface="Times New Roman"/>
                </a:rPr>
                <a:t> </a:t>
              </a:r>
              <a:r>
                <a:rPr lang="en-US" sz="1400" i="1" kern="1200" dirty="0">
                  <a:solidFill>
                    <a:srgbClr val="008000"/>
                  </a:solidFill>
                  <a:effectLst/>
                  <a:latin typeface="Arial"/>
                  <a:ea typeface="MS PGothic"/>
                  <a:cs typeface="Times New Roman"/>
                </a:rPr>
                <a:t>et al., </a:t>
              </a:r>
              <a:r>
                <a:rPr lang="en-US" sz="1400" kern="1200" dirty="0">
                  <a:solidFill>
                    <a:srgbClr val="008000"/>
                  </a:solidFill>
                  <a:effectLst/>
                  <a:latin typeface="Arial"/>
                  <a:ea typeface="MS PGothic"/>
                  <a:cs typeface="Times New Roman"/>
                </a:rPr>
                <a:t>arXiv:1202.6646</a:t>
              </a:r>
              <a:endParaRPr lang="en-US" sz="1400" dirty="0">
                <a:effectLst/>
                <a:latin typeface="Times New Roman"/>
                <a:ea typeface="Times New Roman"/>
              </a:endParaRPr>
            </a:p>
          </p:txBody>
        </p:sp>
      </p:grpSp>
      <p:sp>
        <p:nvSpPr>
          <p:cNvPr id="17" name="TextBox 16"/>
          <p:cNvSpPr txBox="1"/>
          <p:nvPr/>
        </p:nvSpPr>
        <p:spPr>
          <a:xfrm>
            <a:off x="229710" y="2987195"/>
            <a:ext cx="6946992" cy="646331"/>
          </a:xfrm>
          <a:prstGeom prst="rect">
            <a:avLst/>
          </a:prstGeom>
          <a:noFill/>
        </p:spPr>
        <p:txBody>
          <a:bodyPr wrap="square" rtlCol="0">
            <a:spAutoFit/>
          </a:bodyPr>
          <a:lstStyle/>
          <a:p>
            <a:pPr marL="285750" indent="-285750">
              <a:buFont typeface="Wingdings" pitchFamily="2" charset="2"/>
              <a:buChar char="Ø"/>
            </a:pPr>
            <a:r>
              <a:rPr lang="en-US" sz="1800" b="1" i="1" dirty="0" err="1" smtClean="0">
                <a:solidFill>
                  <a:srgbClr val="0033CC"/>
                </a:solidFill>
              </a:rPr>
              <a:t>Schenke</a:t>
            </a:r>
            <a:r>
              <a:rPr lang="en-US" sz="1800" b="1" i="1" dirty="0" smtClean="0">
                <a:solidFill>
                  <a:srgbClr val="0033CC"/>
                </a:solidFill>
              </a:rPr>
              <a:t> et al. 3+1-D viscous E-by-E hydro </a:t>
            </a:r>
            <a:r>
              <a:rPr lang="en-US" sz="1800" b="1" i="1" dirty="0" smtClean="0">
                <a:solidFill>
                  <a:srgbClr val="0033CC"/>
                </a:solidFill>
                <a:sym typeface="Symbol"/>
              </a:rPr>
              <a:t>  shape of flow power spectrum very sensitive to value of /s</a:t>
            </a:r>
            <a:endParaRPr lang="en-US" sz="1800" b="1" i="1" dirty="0">
              <a:solidFill>
                <a:srgbClr val="0033CC"/>
              </a:solidFill>
            </a:endParaRPr>
          </a:p>
        </p:txBody>
      </p:sp>
    </p:spTree>
    <p:extLst>
      <p:ext uri="{BB962C8B-B14F-4D97-AF65-F5344CB8AC3E}">
        <p14:creationId xmlns:p14="http://schemas.microsoft.com/office/powerpoint/2010/main" val="1719986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15875"/>
            <a:ext cx="9144000" cy="1039202"/>
          </a:xfrm>
          <a:prstGeom prst="rect">
            <a:avLst/>
          </a:prstGeom>
          <a:noFill/>
          <a:ln w="9525">
            <a:noFill/>
            <a:miter lim="800000"/>
            <a:headEnd/>
            <a:tailEnd/>
          </a:ln>
        </p:spPr>
        <p:txBody>
          <a:bodyPr anchor="ctr"/>
          <a:lstStyle/>
          <a:p>
            <a:pPr algn="ctr">
              <a:lnSpc>
                <a:spcPct val="80000"/>
              </a:lnSpc>
              <a:defRPr/>
            </a:pPr>
            <a:r>
              <a:rPr lang="en-US" b="1" i="1" dirty="0" smtClean="0">
                <a:solidFill>
                  <a:srgbClr val="042B7F"/>
                </a:solidFill>
                <a:effectLst>
                  <a:outerShdw blurRad="38100" dist="38100" dir="2700000" algn="tl">
                    <a:srgbClr val="C0C0C0"/>
                  </a:outerShdw>
                </a:effectLst>
                <a:latin typeface="Comic Sans MS" pitchFamily="66" charset="0"/>
                <a:cs typeface="+mn-cs"/>
              </a:rPr>
              <a:t>New Science Results from RHIC: Searching for the QCD Critical Point and Missing Proton Spin</a:t>
            </a:r>
            <a:endParaRPr lang="en-US" b="1" i="1" dirty="0">
              <a:solidFill>
                <a:srgbClr val="042B7F"/>
              </a:solidFill>
              <a:effectLst>
                <a:outerShdw blurRad="38100" dist="38100" dir="2700000" algn="tl">
                  <a:srgbClr val="C0C0C0"/>
                </a:outerShdw>
              </a:effectLst>
              <a:latin typeface="Comic Sans MS" pitchFamily="66" charset="0"/>
              <a:ea typeface="ＭＳ Ｐゴシック" pitchFamily="36" charset="-128"/>
              <a:cs typeface="+mn-cs"/>
            </a:endParaRPr>
          </a:p>
        </p:txBody>
      </p:sp>
      <p:grpSp>
        <p:nvGrpSpPr>
          <p:cNvPr id="3" name="Group 2"/>
          <p:cNvGrpSpPr/>
          <p:nvPr/>
        </p:nvGrpSpPr>
        <p:grpSpPr>
          <a:xfrm>
            <a:off x="4073696" y="3804780"/>
            <a:ext cx="5070303" cy="3073696"/>
            <a:chOff x="0" y="0"/>
            <a:chExt cx="4248150" cy="3124200"/>
          </a:xfrm>
        </p:grpSpPr>
        <p:pic>
          <p:nvPicPr>
            <p:cNvPr id="4" name="Picture 3"/>
            <p:cNvPicPr>
              <a:picLocks noChangeAspect="1" noChangeArrowheads="1"/>
            </p:cNvPicPr>
            <p:nvPr/>
          </p:nvPicPr>
          <p:blipFill>
            <a:blip r:embed="rId3"/>
            <a:srcRect r="5518"/>
            <a:stretch>
              <a:fillRect/>
            </a:stretch>
          </p:blipFill>
          <p:spPr bwMode="auto">
            <a:xfrm>
              <a:off x="0" y="76200"/>
              <a:ext cx="4248150" cy="3048000"/>
            </a:xfrm>
            <a:prstGeom prst="rect">
              <a:avLst/>
            </a:prstGeom>
            <a:noFill/>
            <a:ln w="31750">
              <a:noFill/>
              <a:miter lim="800000"/>
              <a:headEnd/>
              <a:tailEnd/>
            </a:ln>
          </p:spPr>
        </p:pic>
        <p:sp>
          <p:nvSpPr>
            <p:cNvPr id="5" name="Text Box 13"/>
            <p:cNvSpPr txBox="1">
              <a:spLocks noChangeArrowheads="1"/>
            </p:cNvSpPr>
            <p:nvPr/>
          </p:nvSpPr>
          <p:spPr bwMode="auto">
            <a:xfrm>
              <a:off x="1171615" y="0"/>
              <a:ext cx="2362200" cy="415290"/>
            </a:xfrm>
            <a:prstGeom prst="rect">
              <a:avLst/>
            </a:prstGeom>
            <a:noFill/>
            <a:ln w="31750">
              <a:noFill/>
              <a:miter lim="800000"/>
              <a:headEnd/>
              <a:tailEnd/>
            </a:ln>
          </p:spPr>
          <p:txBody>
            <a:bodyPr wrap="square">
              <a:prstTxWarp prst="textNoShape">
                <a:avLst/>
              </a:prstTxWarp>
              <a:noAutofit/>
            </a:bodyPr>
            <a:lstStyle/>
            <a:p>
              <a:pPr marL="0" marR="0" eaLnBrk="0" fontAlgn="base" hangingPunct="0">
                <a:spcBef>
                  <a:spcPts val="0"/>
                </a:spcBef>
                <a:spcAft>
                  <a:spcPts val="0"/>
                </a:spcAft>
              </a:pPr>
              <a:r>
                <a:rPr lang="en-US" sz="1800" b="1" kern="1200" dirty="0">
                  <a:solidFill>
                    <a:srgbClr val="4F81BD"/>
                  </a:solidFill>
                  <a:effectLst/>
                  <a:latin typeface="Arial"/>
                  <a:ea typeface="MS PGothic"/>
                  <a:cs typeface="Times New Roman"/>
                </a:rPr>
                <a:t>Forward rapidity</a:t>
              </a:r>
              <a:endParaRPr lang="en-US" sz="1800" dirty="0">
                <a:effectLst/>
                <a:latin typeface="Times New Roman"/>
                <a:ea typeface="Times New Roman"/>
              </a:endParaRPr>
            </a:p>
          </p:txBody>
        </p:sp>
      </p:grpSp>
      <p:grpSp>
        <p:nvGrpSpPr>
          <p:cNvPr id="8" name="Group 7"/>
          <p:cNvGrpSpPr/>
          <p:nvPr/>
        </p:nvGrpSpPr>
        <p:grpSpPr>
          <a:xfrm>
            <a:off x="0" y="984737"/>
            <a:ext cx="4073696" cy="3869348"/>
            <a:chOff x="0" y="984737"/>
            <a:chExt cx="4073696" cy="3869348"/>
          </a:xfrm>
        </p:grpSpPr>
        <p:pic>
          <p:nvPicPr>
            <p:cNvPr id="6" name="Picture 5"/>
            <p:cNvPicPr/>
            <p:nvPr/>
          </p:nvPicPr>
          <p:blipFill rotWithShape="1">
            <a:blip r:embed="rId4" cstate="print">
              <a:extLst>
                <a:ext uri="{28A0092B-C50C-407E-A947-70E740481C1C}">
                  <a14:useLocalDpi xmlns:a14="http://schemas.microsoft.com/office/drawing/2010/main" val="0"/>
                </a:ext>
              </a:extLst>
            </a:blip>
            <a:srcRect t="5892" r="10355" b="1436"/>
            <a:stretch/>
          </p:blipFill>
          <p:spPr bwMode="auto">
            <a:xfrm>
              <a:off x="0" y="984737"/>
              <a:ext cx="4073696" cy="3869348"/>
            </a:xfrm>
            <a:prstGeom prst="rect">
              <a:avLst/>
            </a:prstGeom>
            <a:noFill/>
            <a:ln>
              <a:noFill/>
            </a:ln>
            <a:extLst>
              <a:ext uri="{53640926-AAD7-44D8-BBD7-CCE9431645EC}">
                <a14:shadowObscured xmlns:a14="http://schemas.microsoft.com/office/drawing/2010/main"/>
              </a:ext>
            </a:extLst>
          </p:spPr>
        </p:pic>
        <p:sp>
          <p:nvSpPr>
            <p:cNvPr id="7" name="TextBox 6"/>
            <p:cNvSpPr txBox="1"/>
            <p:nvPr/>
          </p:nvSpPr>
          <p:spPr>
            <a:xfrm>
              <a:off x="738457" y="1446033"/>
              <a:ext cx="1171734" cy="514277"/>
            </a:xfrm>
            <a:prstGeom prst="rect">
              <a:avLst/>
            </a:prstGeom>
            <a:noFill/>
          </p:spPr>
          <p:txBody>
            <a:bodyPr wrap="square" rtlCol="0">
              <a:spAutoFit/>
            </a:bodyPr>
            <a:lstStyle/>
            <a:p>
              <a:r>
                <a:rPr lang="en-US" sz="1400" b="1" dirty="0" smtClean="0">
                  <a:solidFill>
                    <a:srgbClr val="FF0000"/>
                  </a:solidFill>
                </a:rPr>
                <a:t>Net-proton moments</a:t>
              </a:r>
              <a:endParaRPr lang="en-US" sz="1400" b="1" dirty="0">
                <a:solidFill>
                  <a:srgbClr val="FF0000"/>
                </a:solidFill>
              </a:endParaRPr>
            </a:p>
          </p:txBody>
        </p:sp>
      </p:grpSp>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843" y="4823344"/>
            <a:ext cx="3587261" cy="1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69319" y="6134068"/>
            <a:ext cx="2700997" cy="307777"/>
          </a:xfrm>
          <a:prstGeom prst="rect">
            <a:avLst/>
          </a:prstGeom>
          <a:noFill/>
        </p:spPr>
        <p:txBody>
          <a:bodyPr wrap="square" rtlCol="0">
            <a:spAutoFit/>
          </a:bodyPr>
          <a:lstStyle/>
          <a:p>
            <a:r>
              <a:rPr lang="en-US" sz="1400" b="1" dirty="0" smtClean="0">
                <a:solidFill>
                  <a:srgbClr val="008000"/>
                </a:solidFill>
              </a:rPr>
              <a:t>M. </a:t>
            </a:r>
            <a:r>
              <a:rPr lang="en-US" sz="1400" b="1" dirty="0" err="1" smtClean="0">
                <a:solidFill>
                  <a:srgbClr val="008000"/>
                </a:solidFill>
              </a:rPr>
              <a:t>Stephanov</a:t>
            </a:r>
            <a:r>
              <a:rPr lang="en-US" sz="1400" b="1" dirty="0" smtClean="0">
                <a:solidFill>
                  <a:srgbClr val="008000"/>
                </a:solidFill>
              </a:rPr>
              <a:t>, 1104.1627</a:t>
            </a:r>
            <a:endParaRPr lang="en-US" sz="1400" b="1" dirty="0">
              <a:solidFill>
                <a:srgbClr val="008000"/>
              </a:solidFill>
            </a:endParaRPr>
          </a:p>
        </p:txBody>
      </p:sp>
      <p:sp>
        <p:nvSpPr>
          <p:cNvPr id="11" name="TextBox 10"/>
          <p:cNvSpPr txBox="1"/>
          <p:nvPr/>
        </p:nvSpPr>
        <p:spPr>
          <a:xfrm>
            <a:off x="3933016" y="998805"/>
            <a:ext cx="5070304" cy="2862322"/>
          </a:xfrm>
          <a:prstGeom prst="rect">
            <a:avLst/>
          </a:prstGeom>
          <a:noFill/>
        </p:spPr>
        <p:txBody>
          <a:bodyPr wrap="square" rtlCol="0">
            <a:spAutoFit/>
          </a:bodyPr>
          <a:lstStyle/>
          <a:p>
            <a:pPr marL="285750" indent="-285750">
              <a:buFont typeface="Wingdings" pitchFamily="2" charset="2"/>
              <a:buChar char="Ø"/>
            </a:pPr>
            <a:r>
              <a:rPr lang="en-US" sz="1800" b="1" i="1" dirty="0" smtClean="0">
                <a:solidFill>
                  <a:srgbClr val="0033CC"/>
                </a:solidFill>
              </a:rPr>
              <a:t>STAR search for critical point fluctuations </a:t>
            </a:r>
            <a:r>
              <a:rPr lang="en-US" sz="1800" b="1" i="1" dirty="0" smtClean="0">
                <a:solidFill>
                  <a:srgbClr val="0033CC"/>
                </a:solidFill>
                <a:sym typeface="Symbol"/>
              </a:rPr>
              <a:t></a:t>
            </a:r>
            <a:r>
              <a:rPr lang="en-US" sz="1800" b="1" i="1" dirty="0" smtClean="0">
                <a:solidFill>
                  <a:srgbClr val="0033CC"/>
                </a:solidFill>
              </a:rPr>
              <a:t> deviations from smooth behavior in higher moments of E-by-E distributions of conserved quantities, near </a:t>
            </a:r>
            <a:r>
              <a:rPr lang="en-US" sz="1800" b="1" i="1" dirty="0" smtClean="0">
                <a:solidFill>
                  <a:srgbClr val="0033CC"/>
                </a:solidFill>
                <a:sym typeface="Symbol"/>
              </a:rPr>
              <a:t> </a:t>
            </a:r>
            <a:r>
              <a:rPr lang="en-US" sz="1800" b="1" i="1" dirty="0" err="1" smtClean="0">
                <a:solidFill>
                  <a:srgbClr val="0033CC"/>
                </a:solidFill>
                <a:sym typeface="Symbol"/>
              </a:rPr>
              <a:t>s</a:t>
            </a:r>
            <a:r>
              <a:rPr lang="en-US" sz="1800" b="1" i="1" baseline="-25000" dirty="0" err="1" smtClean="0">
                <a:solidFill>
                  <a:srgbClr val="0033CC"/>
                </a:solidFill>
                <a:sym typeface="Symbol"/>
              </a:rPr>
              <a:t>NN</a:t>
            </a:r>
            <a:r>
              <a:rPr lang="en-US" sz="1800" b="1" i="1" dirty="0" smtClean="0">
                <a:solidFill>
                  <a:srgbClr val="0033CC"/>
                </a:solidFill>
                <a:sym typeface="Symbol"/>
              </a:rPr>
              <a:t> ~ 20 </a:t>
            </a:r>
            <a:r>
              <a:rPr lang="en-US" sz="1800" b="1" i="1" dirty="0" err="1" smtClean="0">
                <a:solidFill>
                  <a:srgbClr val="0033CC"/>
                </a:solidFill>
                <a:sym typeface="Symbol"/>
              </a:rPr>
              <a:t>GeV</a:t>
            </a:r>
            <a:r>
              <a:rPr lang="en-US" sz="1800" b="1" i="1" dirty="0" smtClean="0">
                <a:solidFill>
                  <a:srgbClr val="0033CC"/>
                </a:solidFill>
                <a:sym typeface="Symbol"/>
              </a:rPr>
              <a:t>.</a:t>
            </a:r>
            <a:endParaRPr lang="en-US" sz="1800" b="1" i="1" dirty="0" smtClean="0">
              <a:solidFill>
                <a:srgbClr val="0033CC"/>
              </a:solidFill>
            </a:endParaRPr>
          </a:p>
          <a:p>
            <a:pPr marL="285750" indent="-285750">
              <a:buFont typeface="Wingdings" pitchFamily="2" charset="2"/>
              <a:buChar char="Ø"/>
            </a:pPr>
            <a:r>
              <a:rPr lang="en-US" sz="1800" b="1" i="1" dirty="0" smtClean="0">
                <a:solidFill>
                  <a:srgbClr val="D60093"/>
                </a:solidFill>
              </a:rPr>
              <a:t>Theory </a:t>
            </a:r>
            <a:r>
              <a:rPr lang="en-US" sz="1800" b="1" i="1" dirty="0" smtClean="0">
                <a:solidFill>
                  <a:srgbClr val="D60093"/>
                </a:solidFill>
                <a:sym typeface="Symbol"/>
              </a:rPr>
              <a:t> expect bipolar excursions near critical point: is it missed near 15 </a:t>
            </a:r>
            <a:r>
              <a:rPr lang="en-US" sz="1800" b="1" i="1" dirty="0" err="1" smtClean="0">
                <a:solidFill>
                  <a:srgbClr val="D60093"/>
                </a:solidFill>
                <a:sym typeface="Symbol"/>
              </a:rPr>
              <a:t>GeV</a:t>
            </a:r>
            <a:r>
              <a:rPr lang="en-US" sz="1800" b="1" i="1" dirty="0" smtClean="0">
                <a:solidFill>
                  <a:srgbClr val="D60093"/>
                </a:solidFill>
                <a:sym typeface="Symbol"/>
              </a:rPr>
              <a:t> or broad at lower energies?</a:t>
            </a:r>
          </a:p>
          <a:p>
            <a:pPr marL="285750" indent="-285750">
              <a:buFont typeface="Wingdings" pitchFamily="2" charset="2"/>
              <a:buChar char="Ø"/>
            </a:pPr>
            <a:r>
              <a:rPr lang="en-US" sz="1800" b="1" i="1" dirty="0" smtClean="0">
                <a:sym typeface="Symbol"/>
              </a:rPr>
              <a:t>Latest RHIC spin results reveal clearly non-zero gluon polarization.  Extending to lower x via 500 </a:t>
            </a:r>
            <a:r>
              <a:rPr lang="en-US" sz="1800" b="1" i="1" dirty="0" err="1" smtClean="0">
                <a:sym typeface="Symbol"/>
              </a:rPr>
              <a:t>GeV</a:t>
            </a:r>
            <a:r>
              <a:rPr lang="en-US" sz="1800" b="1" i="1" dirty="0" smtClean="0">
                <a:sym typeface="Symbol"/>
              </a:rPr>
              <a:t> and di-jet </a:t>
            </a:r>
            <a:r>
              <a:rPr lang="en-US" sz="1800" b="1" i="1" dirty="0" err="1" smtClean="0">
                <a:sym typeface="Symbol"/>
              </a:rPr>
              <a:t>asyms</a:t>
            </a:r>
            <a:r>
              <a:rPr lang="en-US" sz="1800" b="1" i="1" dirty="0" smtClean="0">
                <a:sym typeface="Symbol"/>
              </a:rPr>
              <a:t>.</a:t>
            </a:r>
            <a:endParaRPr lang="en-US" sz="1800" b="1" i="1" dirty="0"/>
          </a:p>
        </p:txBody>
      </p:sp>
    </p:spTree>
    <p:extLst>
      <p:ext uri="{BB962C8B-B14F-4D97-AF65-F5344CB8AC3E}">
        <p14:creationId xmlns:p14="http://schemas.microsoft.com/office/powerpoint/2010/main" val="3809609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90525" y="19368"/>
            <a:ext cx="8382000" cy="579120"/>
          </a:xfrm>
          <a:prstGeom prst="rect">
            <a:avLst/>
          </a:prstGeom>
          <a:noFill/>
          <a:ln w="9525">
            <a:noFill/>
            <a:miter lim="800000"/>
            <a:headEnd/>
            <a:tailEnd/>
          </a:ln>
        </p:spPr>
        <p:txBody>
          <a:bodyPr anchor="ctr"/>
          <a:lstStyle/>
          <a:p>
            <a:pPr algn="ctr" eaLnBrk="1" hangingPunct="1">
              <a:lnSpc>
                <a:spcPct val="80000"/>
              </a:lnSpc>
            </a:pPr>
            <a:r>
              <a:rPr lang="en-US" b="1" dirty="0" smtClean="0">
                <a:solidFill>
                  <a:srgbClr val="042B7F"/>
                </a:solidFill>
                <a:latin typeface="Comic Sans MS" pitchFamily="66" charset="0"/>
              </a:rPr>
              <a:t>10 Basic Questions Going Into the RHIC Era</a:t>
            </a:r>
            <a:endParaRPr lang="en-US" b="1" dirty="0">
              <a:solidFill>
                <a:srgbClr val="042B7F"/>
              </a:solidFill>
              <a:latin typeface="Comic Sans MS" pitchFamily="66" charset="0"/>
            </a:endParaRPr>
          </a:p>
        </p:txBody>
      </p:sp>
      <p:sp>
        <p:nvSpPr>
          <p:cNvPr id="3" name="TextBox 2"/>
          <p:cNvSpPr txBox="1"/>
          <p:nvPr/>
        </p:nvSpPr>
        <p:spPr>
          <a:xfrm>
            <a:off x="390524" y="903288"/>
            <a:ext cx="6650355" cy="5078313"/>
          </a:xfrm>
          <a:prstGeom prst="rect">
            <a:avLst/>
          </a:prstGeom>
          <a:noFill/>
        </p:spPr>
        <p:txBody>
          <a:bodyPr wrap="square" rtlCol="0">
            <a:spAutoFit/>
          </a:bodyPr>
          <a:lstStyle/>
          <a:p>
            <a:pPr marL="342900" indent="-342900">
              <a:buFont typeface="+mj-lt"/>
              <a:buAutoNum type="arabicParenR"/>
            </a:pPr>
            <a:r>
              <a:rPr lang="en-US" sz="1800" b="1" dirty="0" smtClean="0">
                <a:solidFill>
                  <a:srgbClr val="0033CC"/>
                </a:solidFill>
              </a:rPr>
              <a:t>Do we reach the QGP phase?</a:t>
            </a:r>
          </a:p>
          <a:p>
            <a:pPr marL="342900" indent="-342900">
              <a:buFont typeface="+mj-lt"/>
              <a:buAutoNum type="arabicParenR"/>
            </a:pPr>
            <a:r>
              <a:rPr lang="en-US" sz="1800" b="1" dirty="0" smtClean="0">
                <a:solidFill>
                  <a:srgbClr val="D60093"/>
                </a:solidFill>
              </a:rPr>
              <a:t>Is it weakly coupled, with ~ideal gas behavior?</a:t>
            </a:r>
          </a:p>
          <a:p>
            <a:pPr marL="342900" indent="-342900">
              <a:buFont typeface="+mj-lt"/>
              <a:buAutoNum type="arabicParenR"/>
            </a:pPr>
            <a:r>
              <a:rPr lang="en-US" sz="1800" b="1" dirty="0" smtClean="0">
                <a:solidFill>
                  <a:srgbClr val="0033CC"/>
                </a:solidFill>
              </a:rPr>
              <a:t>Can we demonstrate the transition from </a:t>
            </a:r>
            <a:r>
              <a:rPr lang="en-US" sz="1800" b="1" dirty="0" err="1" smtClean="0">
                <a:solidFill>
                  <a:srgbClr val="0033CC"/>
                </a:solidFill>
              </a:rPr>
              <a:t>hadronic</a:t>
            </a:r>
            <a:r>
              <a:rPr lang="en-US" sz="1800" b="1" dirty="0" smtClean="0">
                <a:solidFill>
                  <a:srgbClr val="0033CC"/>
                </a:solidFill>
              </a:rPr>
              <a:t>   degrees of freedom?</a:t>
            </a:r>
          </a:p>
          <a:p>
            <a:pPr marL="342900" indent="-342900">
              <a:buFont typeface="+mj-lt"/>
              <a:buAutoNum type="arabicParenR"/>
            </a:pPr>
            <a:r>
              <a:rPr lang="en-US" sz="1800" b="1" dirty="0" smtClean="0">
                <a:solidFill>
                  <a:srgbClr val="D60093"/>
                </a:solidFill>
              </a:rPr>
              <a:t>Do </a:t>
            </a:r>
            <a:r>
              <a:rPr lang="en-US" sz="1800" b="1" dirty="0" err="1" smtClean="0">
                <a:solidFill>
                  <a:srgbClr val="D60093"/>
                </a:solidFill>
              </a:rPr>
              <a:t>partons</a:t>
            </a:r>
            <a:r>
              <a:rPr lang="en-US" sz="1800" b="1" dirty="0" smtClean="0">
                <a:solidFill>
                  <a:srgbClr val="D60093"/>
                </a:solidFill>
              </a:rPr>
              <a:t> lose energy rapidly in traversing QGP?</a:t>
            </a:r>
          </a:p>
          <a:p>
            <a:pPr marL="342900" indent="-342900">
              <a:buFont typeface="+mj-lt"/>
              <a:buAutoNum type="arabicParenR"/>
            </a:pPr>
            <a:r>
              <a:rPr lang="en-US" sz="1800" b="1" dirty="0" smtClean="0">
                <a:solidFill>
                  <a:srgbClr val="0033CC"/>
                </a:solidFill>
              </a:rPr>
              <a:t>Does QGP color screening suppress </a:t>
            </a:r>
            <a:r>
              <a:rPr lang="en-US" sz="1800" b="1" dirty="0" err="1" smtClean="0">
                <a:solidFill>
                  <a:srgbClr val="0033CC"/>
                </a:solidFill>
              </a:rPr>
              <a:t>quarkonium</a:t>
            </a:r>
            <a:r>
              <a:rPr lang="en-US" sz="1800" b="1" dirty="0" smtClean="0">
                <a:solidFill>
                  <a:srgbClr val="0033CC"/>
                </a:solidFill>
              </a:rPr>
              <a:t> formation?</a:t>
            </a:r>
          </a:p>
          <a:p>
            <a:pPr marL="342900" indent="-342900">
              <a:buFont typeface="+mj-lt"/>
              <a:buAutoNum type="arabicParenR"/>
            </a:pPr>
            <a:r>
              <a:rPr lang="en-US" sz="1800" b="1" dirty="0" smtClean="0">
                <a:solidFill>
                  <a:srgbClr val="D60093"/>
                </a:solidFill>
              </a:rPr>
              <a:t>Can we find evidence of high-temp. excited QCD vacuum fluctuations (</a:t>
            </a:r>
            <a:r>
              <a:rPr lang="en-US" sz="1800" b="1" dirty="0" err="1" smtClean="0">
                <a:solidFill>
                  <a:srgbClr val="D60093"/>
                </a:solidFill>
              </a:rPr>
              <a:t>sphalerons</a:t>
            </a:r>
            <a:r>
              <a:rPr lang="en-US" sz="1800" b="1" dirty="0" smtClean="0">
                <a:solidFill>
                  <a:srgbClr val="D60093"/>
                </a:solidFill>
              </a:rPr>
              <a:t>), analogous to EW </a:t>
            </a:r>
            <a:r>
              <a:rPr lang="en-US" sz="1800" b="1" dirty="0" err="1" smtClean="0">
                <a:solidFill>
                  <a:srgbClr val="D60093"/>
                </a:solidFill>
              </a:rPr>
              <a:t>sphalerons</a:t>
            </a:r>
            <a:r>
              <a:rPr lang="en-US" sz="1800" b="1" dirty="0" smtClean="0">
                <a:solidFill>
                  <a:srgbClr val="D60093"/>
                </a:solidFill>
              </a:rPr>
              <a:t> as source of universe’s baryon asymmetry?</a:t>
            </a:r>
          </a:p>
          <a:p>
            <a:pPr marL="342900" indent="-342900">
              <a:buFont typeface="+mj-lt"/>
              <a:buAutoNum type="arabicParenR"/>
            </a:pPr>
            <a:r>
              <a:rPr lang="en-US" sz="1800" b="1" dirty="0" smtClean="0">
                <a:solidFill>
                  <a:srgbClr val="0033CC"/>
                </a:solidFill>
              </a:rPr>
              <a:t>Is there a locus of 1</a:t>
            </a:r>
            <a:r>
              <a:rPr lang="en-US" sz="1800" b="1" baseline="30000" dirty="0" smtClean="0">
                <a:solidFill>
                  <a:srgbClr val="0033CC"/>
                </a:solidFill>
              </a:rPr>
              <a:t>st</a:t>
            </a:r>
            <a:r>
              <a:rPr lang="en-US" sz="1800" b="1" dirty="0" smtClean="0">
                <a:solidFill>
                  <a:srgbClr val="0033CC"/>
                </a:solidFill>
              </a:rPr>
              <a:t>-order phase transitions and a Critical Point in the QCD phase diagram?</a:t>
            </a:r>
          </a:p>
          <a:p>
            <a:pPr marL="342900" indent="-342900">
              <a:buFont typeface="+mj-lt"/>
              <a:buAutoNum type="arabicParenR"/>
            </a:pPr>
            <a:r>
              <a:rPr lang="en-US" sz="1800" b="1" dirty="0" smtClean="0">
                <a:solidFill>
                  <a:srgbClr val="D60093"/>
                </a:solidFill>
              </a:rPr>
              <a:t>Do we see evidence of gluon density saturation in cold nuclear matter at very low </a:t>
            </a:r>
            <a:r>
              <a:rPr lang="en-US" sz="1800" b="1" dirty="0" err="1" smtClean="0">
                <a:solidFill>
                  <a:srgbClr val="D60093"/>
                </a:solidFill>
              </a:rPr>
              <a:t>Bjorken</a:t>
            </a:r>
            <a:r>
              <a:rPr lang="en-US" sz="1800" b="1" dirty="0" smtClean="0">
                <a:solidFill>
                  <a:srgbClr val="D60093"/>
                </a:solidFill>
              </a:rPr>
              <a:t> x?</a:t>
            </a:r>
          </a:p>
          <a:p>
            <a:pPr marL="342900" indent="-342900">
              <a:buFont typeface="+mj-lt"/>
              <a:buAutoNum type="arabicParenR"/>
            </a:pPr>
            <a:r>
              <a:rPr lang="en-US" sz="1800" b="1" dirty="0" smtClean="0">
                <a:solidFill>
                  <a:srgbClr val="0033CC"/>
                </a:solidFill>
              </a:rPr>
              <a:t>Do gluon spin preferences account for a significant part of the missing proton spin?</a:t>
            </a:r>
          </a:p>
          <a:p>
            <a:pPr marL="342900" indent="-342900">
              <a:buFont typeface="+mj-lt"/>
              <a:buAutoNum type="arabicParenR"/>
            </a:pPr>
            <a:r>
              <a:rPr lang="en-US" sz="1800" b="1" dirty="0">
                <a:solidFill>
                  <a:srgbClr val="D60093"/>
                </a:solidFill>
              </a:rPr>
              <a:t> </a:t>
            </a:r>
            <a:r>
              <a:rPr lang="en-US" sz="1800" b="1" dirty="0" smtClean="0">
                <a:solidFill>
                  <a:srgbClr val="D60093"/>
                </a:solidFill>
              </a:rPr>
              <a:t>Is there a significant flavor-dependence in sea quark polarizations?</a:t>
            </a:r>
            <a:endParaRPr lang="en-US" sz="1800" b="1" dirty="0">
              <a:solidFill>
                <a:srgbClr val="D60093"/>
              </a:solidFill>
            </a:endParaRPr>
          </a:p>
        </p:txBody>
      </p:sp>
      <p:sp>
        <p:nvSpPr>
          <p:cNvPr id="4" name="TextBox 3"/>
          <p:cNvSpPr txBox="1"/>
          <p:nvPr/>
        </p:nvSpPr>
        <p:spPr>
          <a:xfrm>
            <a:off x="6522720" y="598488"/>
            <a:ext cx="2743201" cy="369332"/>
          </a:xfrm>
          <a:prstGeom prst="rect">
            <a:avLst/>
          </a:prstGeom>
          <a:noFill/>
        </p:spPr>
        <p:txBody>
          <a:bodyPr wrap="square" rtlCol="0">
            <a:spAutoFit/>
          </a:bodyPr>
          <a:lstStyle/>
          <a:p>
            <a:r>
              <a:rPr lang="en-US" sz="1800" b="1" dirty="0" smtClean="0"/>
              <a:t>RHIC answers to date:</a:t>
            </a:r>
            <a:endParaRPr lang="en-US" sz="1800" b="1" dirty="0"/>
          </a:p>
        </p:txBody>
      </p:sp>
      <p:sp>
        <p:nvSpPr>
          <p:cNvPr id="5" name="TextBox 4"/>
          <p:cNvSpPr txBox="1"/>
          <p:nvPr/>
        </p:nvSpPr>
        <p:spPr>
          <a:xfrm>
            <a:off x="7040879" y="906860"/>
            <a:ext cx="1874521" cy="5078313"/>
          </a:xfrm>
          <a:prstGeom prst="rect">
            <a:avLst/>
          </a:prstGeom>
          <a:noFill/>
        </p:spPr>
        <p:txBody>
          <a:bodyPr wrap="square" rtlCol="0">
            <a:spAutoFit/>
          </a:bodyPr>
          <a:lstStyle/>
          <a:p>
            <a:pPr marL="342900" indent="-342900">
              <a:buFont typeface="+mj-lt"/>
              <a:buAutoNum type="arabicParenR"/>
            </a:pPr>
            <a:r>
              <a:rPr lang="en-US" sz="1800" b="1" dirty="0" smtClean="0">
                <a:solidFill>
                  <a:srgbClr val="0033CC"/>
                </a:solidFill>
              </a:rPr>
              <a:t>Yes</a:t>
            </a:r>
          </a:p>
          <a:p>
            <a:pPr marL="342900" indent="-342900">
              <a:buFont typeface="+mj-lt"/>
              <a:buAutoNum type="arabicParenR"/>
            </a:pPr>
            <a:r>
              <a:rPr lang="en-US" sz="1800" b="1" dirty="0" smtClean="0">
                <a:solidFill>
                  <a:srgbClr val="D60093"/>
                </a:solidFill>
              </a:rPr>
              <a:t>No</a:t>
            </a:r>
          </a:p>
          <a:p>
            <a:pPr marL="342900" indent="-342900">
              <a:buFont typeface="+mj-lt"/>
              <a:buAutoNum type="arabicParenR"/>
            </a:pPr>
            <a:r>
              <a:rPr lang="en-US" sz="1800" b="1" dirty="0" smtClean="0">
                <a:solidFill>
                  <a:srgbClr val="0033CC"/>
                </a:solidFill>
              </a:rPr>
              <a:t>Hints</a:t>
            </a:r>
          </a:p>
          <a:p>
            <a:pPr marL="342900" indent="-342900">
              <a:buFont typeface="+mj-lt"/>
              <a:buAutoNum type="arabicParenR"/>
            </a:pPr>
            <a:endParaRPr lang="en-US" sz="1800" b="1" dirty="0">
              <a:solidFill>
                <a:srgbClr val="0033CC"/>
              </a:solidFill>
            </a:endParaRPr>
          </a:p>
          <a:p>
            <a:pPr marL="342900" indent="-342900">
              <a:buFont typeface="+mj-lt"/>
              <a:buAutoNum type="arabicParenR"/>
            </a:pPr>
            <a:r>
              <a:rPr lang="en-US" sz="1800" b="1" dirty="0" smtClean="0">
                <a:solidFill>
                  <a:srgbClr val="D60093"/>
                </a:solidFill>
              </a:rPr>
              <a:t>Yes</a:t>
            </a:r>
          </a:p>
          <a:p>
            <a:pPr marL="342900" indent="-342900">
              <a:buFont typeface="+mj-lt"/>
              <a:buAutoNum type="arabicParenR"/>
            </a:pPr>
            <a:r>
              <a:rPr lang="en-US" sz="1800" b="1" dirty="0" smtClean="0">
                <a:solidFill>
                  <a:srgbClr val="0033CC"/>
                </a:solidFill>
              </a:rPr>
              <a:t>Hints</a:t>
            </a:r>
          </a:p>
          <a:p>
            <a:pPr marL="342900" indent="-342900">
              <a:buFont typeface="+mj-lt"/>
              <a:buAutoNum type="arabicParenR"/>
            </a:pPr>
            <a:endParaRPr lang="en-US" sz="1800" b="1" dirty="0">
              <a:solidFill>
                <a:srgbClr val="0033CC"/>
              </a:solidFill>
            </a:endParaRPr>
          </a:p>
          <a:p>
            <a:pPr marL="342900" indent="-342900">
              <a:buFont typeface="+mj-lt"/>
              <a:buAutoNum type="arabicParenR"/>
            </a:pPr>
            <a:r>
              <a:rPr lang="en-US" sz="1800" b="1" dirty="0" smtClean="0">
                <a:solidFill>
                  <a:srgbClr val="D60093"/>
                </a:solidFill>
              </a:rPr>
              <a:t>Hints</a:t>
            </a:r>
          </a:p>
          <a:p>
            <a:pPr marL="342900" indent="-342900">
              <a:buFont typeface="+mj-lt"/>
              <a:buAutoNum type="arabicParenR"/>
            </a:pPr>
            <a:endParaRPr lang="en-US" sz="1800" b="1" dirty="0">
              <a:solidFill>
                <a:srgbClr val="0033CC"/>
              </a:solidFill>
            </a:endParaRPr>
          </a:p>
          <a:p>
            <a:pPr marL="342900" indent="-342900">
              <a:buFont typeface="+mj-lt"/>
              <a:buAutoNum type="arabicParenR"/>
            </a:pPr>
            <a:endParaRPr lang="en-US" sz="1800" b="1" dirty="0" smtClean="0">
              <a:solidFill>
                <a:srgbClr val="0033CC"/>
              </a:solidFill>
            </a:endParaRPr>
          </a:p>
          <a:p>
            <a:pPr marL="342900" indent="-342900">
              <a:buFont typeface="+mj-lt"/>
              <a:buAutoNum type="arabicParenR"/>
            </a:pPr>
            <a:r>
              <a:rPr lang="en-US" sz="1800" b="1" dirty="0" smtClean="0">
                <a:solidFill>
                  <a:srgbClr val="0033CC"/>
                </a:solidFill>
              </a:rPr>
              <a:t>Hints</a:t>
            </a:r>
          </a:p>
          <a:p>
            <a:pPr marL="342900" indent="-342900">
              <a:buFont typeface="+mj-lt"/>
              <a:buAutoNum type="arabicParenR"/>
            </a:pPr>
            <a:endParaRPr lang="en-US" sz="1800" b="1" dirty="0">
              <a:solidFill>
                <a:srgbClr val="0033CC"/>
              </a:solidFill>
            </a:endParaRPr>
          </a:p>
          <a:p>
            <a:pPr marL="342900" indent="-342900">
              <a:buFont typeface="+mj-lt"/>
              <a:buAutoNum type="arabicParenR"/>
            </a:pPr>
            <a:r>
              <a:rPr lang="en-US" sz="1800" b="1" dirty="0" smtClean="0">
                <a:solidFill>
                  <a:srgbClr val="D60093"/>
                </a:solidFill>
              </a:rPr>
              <a:t>Hints</a:t>
            </a:r>
          </a:p>
          <a:p>
            <a:pPr marL="342900" indent="-342900">
              <a:buFont typeface="+mj-lt"/>
              <a:buAutoNum type="arabicParenR"/>
            </a:pPr>
            <a:endParaRPr lang="en-US" sz="1800" b="1" dirty="0" smtClean="0">
              <a:solidFill>
                <a:srgbClr val="0033CC"/>
              </a:solidFill>
            </a:endParaRPr>
          </a:p>
          <a:p>
            <a:pPr marL="342900" indent="-342900">
              <a:buFont typeface="+mj-lt"/>
              <a:buAutoNum type="arabicParenR"/>
            </a:pPr>
            <a:r>
              <a:rPr lang="en-US" sz="1800" b="1" dirty="0" smtClean="0">
                <a:solidFill>
                  <a:srgbClr val="0033CC"/>
                </a:solidFill>
              </a:rPr>
              <a:t>Hints</a:t>
            </a:r>
          </a:p>
          <a:p>
            <a:pPr marL="342900" indent="-342900">
              <a:buFont typeface="+mj-lt"/>
              <a:buAutoNum type="arabicParenR"/>
            </a:pPr>
            <a:endParaRPr lang="en-US" sz="1800" b="1" dirty="0">
              <a:solidFill>
                <a:srgbClr val="0033CC"/>
              </a:solidFill>
            </a:endParaRPr>
          </a:p>
          <a:p>
            <a:pPr marL="342900" indent="-342900">
              <a:buFont typeface="+mj-lt"/>
              <a:buAutoNum type="arabicParenR"/>
            </a:pPr>
            <a:r>
              <a:rPr lang="en-US" sz="1800" b="1" dirty="0" smtClean="0">
                <a:solidFill>
                  <a:srgbClr val="D60093"/>
                </a:solidFill>
              </a:rPr>
              <a:t> Too little data to date</a:t>
            </a:r>
            <a:endParaRPr lang="en-US" sz="1800" b="1" dirty="0">
              <a:solidFill>
                <a:srgbClr val="D60093"/>
              </a:solidFill>
            </a:endParaRPr>
          </a:p>
        </p:txBody>
      </p:sp>
      <p:sp>
        <p:nvSpPr>
          <p:cNvPr id="6" name="TextBox 5"/>
          <p:cNvSpPr txBox="1"/>
          <p:nvPr/>
        </p:nvSpPr>
        <p:spPr>
          <a:xfrm>
            <a:off x="243840" y="5935881"/>
            <a:ext cx="8671560" cy="923330"/>
          </a:xfrm>
          <a:prstGeom prst="rect">
            <a:avLst/>
          </a:prstGeom>
          <a:solidFill>
            <a:srgbClr val="FFFF00"/>
          </a:solidFill>
        </p:spPr>
        <p:txBody>
          <a:bodyPr wrap="square" rtlCol="0">
            <a:spAutoFit/>
          </a:bodyPr>
          <a:lstStyle/>
          <a:p>
            <a:pPr algn="ctr"/>
            <a:r>
              <a:rPr lang="en-US" sz="1800" b="1" dirty="0" smtClean="0"/>
              <a:t>It is the responsibility of RHIC and LHC to design measurements to address the more quantitative 2</a:t>
            </a:r>
            <a:r>
              <a:rPr lang="en-US" sz="1800" b="1" baseline="30000" dirty="0" smtClean="0"/>
              <a:t>nd</a:t>
            </a:r>
            <a:r>
              <a:rPr lang="en-US" sz="1800" b="1" dirty="0" smtClean="0"/>
              <a:t>-generation questions emerging from the definitive answers above, and to resolve the hints surrounding the others.</a:t>
            </a:r>
            <a:endParaRPr lang="en-US" sz="1800" b="1" dirty="0"/>
          </a:p>
        </p:txBody>
      </p:sp>
    </p:spTree>
    <p:extLst>
      <p:ext uri="{BB962C8B-B14F-4D97-AF65-F5344CB8AC3E}">
        <p14:creationId xmlns:p14="http://schemas.microsoft.com/office/powerpoint/2010/main" val="319263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theme/theme1.xml><?xml version="1.0" encoding="utf-8"?>
<a:theme xmlns:a="http://schemas.openxmlformats.org/drawingml/2006/main" name="Blank Presentation">
  <a:themeElements>
    <a:clrScheme name="Blank Presentation 13">
      <a:dk1>
        <a:srgbClr val="322F31"/>
      </a:dk1>
      <a:lt1>
        <a:srgbClr val="FFFFFF"/>
      </a:lt1>
      <a:dk2>
        <a:srgbClr val="322F31"/>
      </a:dk2>
      <a:lt2>
        <a:srgbClr val="322F31"/>
      </a:lt2>
      <a:accent1>
        <a:srgbClr val="8071B4"/>
      </a:accent1>
      <a:accent2>
        <a:srgbClr val="8071B4"/>
      </a:accent2>
      <a:accent3>
        <a:srgbClr val="FFFFFF"/>
      </a:accent3>
      <a:accent4>
        <a:srgbClr val="292728"/>
      </a:accent4>
      <a:accent5>
        <a:srgbClr val="C0BBD6"/>
      </a:accent5>
      <a:accent6>
        <a:srgbClr val="7366A3"/>
      </a:accent6>
      <a:hlink>
        <a:srgbClr val="8071B4"/>
      </a:hlink>
      <a:folHlink>
        <a:srgbClr val="8071B4"/>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322F31"/>
        </a:dk1>
        <a:lt1>
          <a:srgbClr val="FFFFFF"/>
        </a:lt1>
        <a:dk2>
          <a:srgbClr val="322F31"/>
        </a:dk2>
        <a:lt2>
          <a:srgbClr val="322F31"/>
        </a:lt2>
        <a:accent1>
          <a:srgbClr val="8071B4"/>
        </a:accent1>
        <a:accent2>
          <a:srgbClr val="8071B4"/>
        </a:accent2>
        <a:accent3>
          <a:srgbClr val="FFFFFF"/>
        </a:accent3>
        <a:accent4>
          <a:srgbClr val="292728"/>
        </a:accent4>
        <a:accent5>
          <a:srgbClr val="C0BBD6"/>
        </a:accent5>
        <a:accent6>
          <a:srgbClr val="7366A3"/>
        </a:accent6>
        <a:hlink>
          <a:srgbClr val="8071B4"/>
        </a:hlink>
        <a:folHlink>
          <a:srgbClr val="8071B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Presentation">
  <a:themeElements>
    <a:clrScheme name="Blank Presentation 13">
      <a:dk1>
        <a:srgbClr val="322F31"/>
      </a:dk1>
      <a:lt1>
        <a:srgbClr val="FFFFFF"/>
      </a:lt1>
      <a:dk2>
        <a:srgbClr val="322F31"/>
      </a:dk2>
      <a:lt2>
        <a:srgbClr val="322F31"/>
      </a:lt2>
      <a:accent1>
        <a:srgbClr val="8071B4"/>
      </a:accent1>
      <a:accent2>
        <a:srgbClr val="8071B4"/>
      </a:accent2>
      <a:accent3>
        <a:srgbClr val="FFFFFF"/>
      </a:accent3>
      <a:accent4>
        <a:srgbClr val="292728"/>
      </a:accent4>
      <a:accent5>
        <a:srgbClr val="C0BBD6"/>
      </a:accent5>
      <a:accent6>
        <a:srgbClr val="7366A3"/>
      </a:accent6>
      <a:hlink>
        <a:srgbClr val="8071B4"/>
      </a:hlink>
      <a:folHlink>
        <a:srgbClr val="8071B4"/>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322F31"/>
        </a:dk1>
        <a:lt1>
          <a:srgbClr val="FFFFFF"/>
        </a:lt1>
        <a:dk2>
          <a:srgbClr val="322F31"/>
        </a:dk2>
        <a:lt2>
          <a:srgbClr val="322F31"/>
        </a:lt2>
        <a:accent1>
          <a:srgbClr val="8071B4"/>
        </a:accent1>
        <a:accent2>
          <a:srgbClr val="8071B4"/>
        </a:accent2>
        <a:accent3>
          <a:srgbClr val="FFFFFF"/>
        </a:accent3>
        <a:accent4>
          <a:srgbClr val="292728"/>
        </a:accent4>
        <a:accent5>
          <a:srgbClr val="C0BBD6"/>
        </a:accent5>
        <a:accent6>
          <a:srgbClr val="7366A3"/>
        </a:accent6>
        <a:hlink>
          <a:srgbClr val="8071B4"/>
        </a:hlink>
        <a:folHlink>
          <a:srgbClr val="8071B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22055</TotalTime>
  <Words>2631</Words>
  <Application>Microsoft Office PowerPoint</Application>
  <PresentationFormat>On-screen Show (4:3)</PresentationFormat>
  <Paragraphs>286</Paragraphs>
  <Slides>20</Slides>
  <Notes>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23" baseType="lpstr">
      <vt:lpstr>Blank Presentation</vt:lpstr>
      <vt:lpstr>2_Blank Presentation</vt:lpstr>
      <vt:lpstr>Equation</vt:lpstr>
      <vt:lpstr>RHIC Science Outlook for Coming Years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Gagnon</dc:creator>
  <cp:lastModifiedBy>Vigdor, Steven</cp:lastModifiedBy>
  <cp:revision>439</cp:revision>
  <cp:lastPrinted>2007-07-02T19:06:14Z</cp:lastPrinted>
  <dcterms:created xsi:type="dcterms:W3CDTF">2007-06-28T20:22:43Z</dcterms:created>
  <dcterms:modified xsi:type="dcterms:W3CDTF">2012-07-25T02:49:58Z</dcterms:modified>
</cp:coreProperties>
</file>