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81" r:id="rId5"/>
    <p:sldId id="259" r:id="rId6"/>
    <p:sldId id="282" r:id="rId7"/>
    <p:sldId id="261" r:id="rId8"/>
    <p:sldId id="263" r:id="rId9"/>
    <p:sldId id="273" r:id="rId10"/>
    <p:sldId id="274" r:id="rId11"/>
    <p:sldId id="264" r:id="rId12"/>
    <p:sldId id="279" r:id="rId13"/>
    <p:sldId id="283" r:id="rId14"/>
    <p:sldId id="278" r:id="rId15"/>
    <p:sldId id="265" r:id="rId16"/>
    <p:sldId id="280" r:id="rId17"/>
    <p:sldId id="277"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7" d="100"/>
          <a:sy n="117" d="100"/>
        </p:scale>
        <p:origin x="-84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FE44B3-4F6E-3D4C-8D93-BBA3CA15792E}" type="datetimeFigureOut">
              <a:rPr lang="en-US" smtClean="0"/>
              <a:t>7/24/12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5C7B82-8A3C-1E48-A7B0-7AF2319E3346}" type="slidenum">
              <a:rPr lang="en-US" smtClean="0"/>
              <a:t>‹#›</a:t>
            </a:fld>
            <a:endParaRPr lang="en-US" dirty="0"/>
          </a:p>
        </p:txBody>
      </p:sp>
    </p:spTree>
    <p:extLst>
      <p:ext uri="{BB962C8B-B14F-4D97-AF65-F5344CB8AC3E}">
        <p14:creationId xmlns:p14="http://schemas.microsoft.com/office/powerpoint/2010/main" val="2472724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FE44B3-4F6E-3D4C-8D93-BBA3CA15792E}" type="datetimeFigureOut">
              <a:rPr lang="en-US" smtClean="0"/>
              <a:t>7/24/12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5C7B82-8A3C-1E48-A7B0-7AF2319E3346}" type="slidenum">
              <a:rPr lang="en-US" smtClean="0"/>
              <a:t>‹#›</a:t>
            </a:fld>
            <a:endParaRPr lang="en-US" dirty="0"/>
          </a:p>
        </p:txBody>
      </p:sp>
    </p:spTree>
    <p:extLst>
      <p:ext uri="{BB962C8B-B14F-4D97-AF65-F5344CB8AC3E}">
        <p14:creationId xmlns:p14="http://schemas.microsoft.com/office/powerpoint/2010/main" val="2934092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FE44B3-4F6E-3D4C-8D93-BBA3CA15792E}" type="datetimeFigureOut">
              <a:rPr lang="en-US" smtClean="0"/>
              <a:t>7/24/12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5C7B82-8A3C-1E48-A7B0-7AF2319E3346}" type="slidenum">
              <a:rPr lang="en-US" smtClean="0"/>
              <a:t>‹#›</a:t>
            </a:fld>
            <a:endParaRPr lang="en-US" dirty="0"/>
          </a:p>
        </p:txBody>
      </p:sp>
    </p:spTree>
    <p:extLst>
      <p:ext uri="{BB962C8B-B14F-4D97-AF65-F5344CB8AC3E}">
        <p14:creationId xmlns:p14="http://schemas.microsoft.com/office/powerpoint/2010/main" val="3115224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FE44B3-4F6E-3D4C-8D93-BBA3CA15792E}" type="datetimeFigureOut">
              <a:rPr lang="en-US" smtClean="0"/>
              <a:t>7/24/12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5C7B82-8A3C-1E48-A7B0-7AF2319E3346}" type="slidenum">
              <a:rPr lang="en-US" smtClean="0"/>
              <a:t>‹#›</a:t>
            </a:fld>
            <a:endParaRPr lang="en-US" dirty="0"/>
          </a:p>
        </p:txBody>
      </p:sp>
    </p:spTree>
    <p:extLst>
      <p:ext uri="{BB962C8B-B14F-4D97-AF65-F5344CB8AC3E}">
        <p14:creationId xmlns:p14="http://schemas.microsoft.com/office/powerpoint/2010/main" val="2708501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FE44B3-4F6E-3D4C-8D93-BBA3CA15792E}" type="datetimeFigureOut">
              <a:rPr lang="en-US" smtClean="0"/>
              <a:t>7/24/12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5C7B82-8A3C-1E48-A7B0-7AF2319E3346}" type="slidenum">
              <a:rPr lang="en-US" smtClean="0"/>
              <a:t>‹#›</a:t>
            </a:fld>
            <a:endParaRPr lang="en-US" dirty="0"/>
          </a:p>
        </p:txBody>
      </p:sp>
    </p:spTree>
    <p:extLst>
      <p:ext uri="{BB962C8B-B14F-4D97-AF65-F5344CB8AC3E}">
        <p14:creationId xmlns:p14="http://schemas.microsoft.com/office/powerpoint/2010/main" val="3479447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FE44B3-4F6E-3D4C-8D93-BBA3CA15792E}" type="datetimeFigureOut">
              <a:rPr lang="en-US" smtClean="0"/>
              <a:t>7/24/12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5C7B82-8A3C-1E48-A7B0-7AF2319E3346}" type="slidenum">
              <a:rPr lang="en-US" smtClean="0"/>
              <a:t>‹#›</a:t>
            </a:fld>
            <a:endParaRPr lang="en-US" dirty="0"/>
          </a:p>
        </p:txBody>
      </p:sp>
    </p:spTree>
    <p:extLst>
      <p:ext uri="{BB962C8B-B14F-4D97-AF65-F5344CB8AC3E}">
        <p14:creationId xmlns:p14="http://schemas.microsoft.com/office/powerpoint/2010/main" val="26237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FE44B3-4F6E-3D4C-8D93-BBA3CA15792E}" type="datetimeFigureOut">
              <a:rPr lang="en-US" smtClean="0"/>
              <a:t>7/24/12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45C7B82-8A3C-1E48-A7B0-7AF2319E3346}" type="slidenum">
              <a:rPr lang="en-US" smtClean="0"/>
              <a:t>‹#›</a:t>
            </a:fld>
            <a:endParaRPr lang="en-US" dirty="0"/>
          </a:p>
        </p:txBody>
      </p:sp>
    </p:spTree>
    <p:extLst>
      <p:ext uri="{BB962C8B-B14F-4D97-AF65-F5344CB8AC3E}">
        <p14:creationId xmlns:p14="http://schemas.microsoft.com/office/powerpoint/2010/main" val="2365062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FE44B3-4F6E-3D4C-8D93-BBA3CA15792E}" type="datetimeFigureOut">
              <a:rPr lang="en-US" smtClean="0"/>
              <a:t>7/24/12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45C7B82-8A3C-1E48-A7B0-7AF2319E3346}" type="slidenum">
              <a:rPr lang="en-US" smtClean="0"/>
              <a:t>‹#›</a:t>
            </a:fld>
            <a:endParaRPr lang="en-US" dirty="0"/>
          </a:p>
        </p:txBody>
      </p:sp>
    </p:spTree>
    <p:extLst>
      <p:ext uri="{BB962C8B-B14F-4D97-AF65-F5344CB8AC3E}">
        <p14:creationId xmlns:p14="http://schemas.microsoft.com/office/powerpoint/2010/main" val="350724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FE44B3-4F6E-3D4C-8D93-BBA3CA15792E}" type="datetimeFigureOut">
              <a:rPr lang="en-US" smtClean="0"/>
              <a:t>7/24/12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45C7B82-8A3C-1E48-A7B0-7AF2319E3346}" type="slidenum">
              <a:rPr lang="en-US" smtClean="0"/>
              <a:t>‹#›</a:t>
            </a:fld>
            <a:endParaRPr lang="en-US" dirty="0"/>
          </a:p>
        </p:txBody>
      </p:sp>
    </p:spTree>
    <p:extLst>
      <p:ext uri="{BB962C8B-B14F-4D97-AF65-F5344CB8AC3E}">
        <p14:creationId xmlns:p14="http://schemas.microsoft.com/office/powerpoint/2010/main" val="1206450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FE44B3-4F6E-3D4C-8D93-BBA3CA15792E}" type="datetimeFigureOut">
              <a:rPr lang="en-US" smtClean="0"/>
              <a:t>7/24/12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5C7B82-8A3C-1E48-A7B0-7AF2319E3346}" type="slidenum">
              <a:rPr lang="en-US" smtClean="0"/>
              <a:t>‹#›</a:t>
            </a:fld>
            <a:endParaRPr lang="en-US" dirty="0"/>
          </a:p>
        </p:txBody>
      </p:sp>
    </p:spTree>
    <p:extLst>
      <p:ext uri="{BB962C8B-B14F-4D97-AF65-F5344CB8AC3E}">
        <p14:creationId xmlns:p14="http://schemas.microsoft.com/office/powerpoint/2010/main" val="2970685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FE44B3-4F6E-3D4C-8D93-BBA3CA15792E}" type="datetimeFigureOut">
              <a:rPr lang="en-US" smtClean="0"/>
              <a:t>7/24/12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5C7B82-8A3C-1E48-A7B0-7AF2319E3346}" type="slidenum">
              <a:rPr lang="en-US" smtClean="0"/>
              <a:t>‹#›</a:t>
            </a:fld>
            <a:endParaRPr lang="en-US" dirty="0"/>
          </a:p>
        </p:txBody>
      </p:sp>
    </p:spTree>
    <p:extLst>
      <p:ext uri="{BB962C8B-B14F-4D97-AF65-F5344CB8AC3E}">
        <p14:creationId xmlns:p14="http://schemas.microsoft.com/office/powerpoint/2010/main" val="14687561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E44B3-4F6E-3D4C-8D93-BBA3CA15792E}" type="datetimeFigureOut">
              <a:rPr lang="en-US" smtClean="0"/>
              <a:t>7/24/12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5C7B82-8A3C-1E48-A7B0-7AF2319E3346}" type="slidenum">
              <a:rPr lang="en-US" smtClean="0"/>
              <a:t>‹#›</a:t>
            </a:fld>
            <a:endParaRPr lang="en-US" dirty="0"/>
          </a:p>
        </p:txBody>
      </p:sp>
    </p:spTree>
    <p:extLst>
      <p:ext uri="{BB962C8B-B14F-4D97-AF65-F5344CB8AC3E}">
        <p14:creationId xmlns:p14="http://schemas.microsoft.com/office/powerpoint/2010/main" val="1399718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733" y="2130425"/>
            <a:ext cx="8763655" cy="1470025"/>
          </a:xfrm>
        </p:spPr>
        <p:txBody>
          <a:bodyPr>
            <a:normAutofit/>
          </a:bodyPr>
          <a:lstStyle/>
          <a:p>
            <a:r>
              <a:rPr lang="en-US" b="1" dirty="0" smtClean="0">
                <a:solidFill>
                  <a:srgbClr val="FF0000"/>
                </a:solidFill>
              </a:rPr>
              <a:t>Run 12</a:t>
            </a:r>
            <a:r>
              <a:rPr lang="en-US" b="1" dirty="0">
                <a:solidFill>
                  <a:srgbClr val="FF0000"/>
                </a:solidFill>
              </a:rPr>
              <a:t> </a:t>
            </a:r>
            <a:r>
              <a:rPr lang="en-US" b="1" dirty="0" smtClean="0">
                <a:solidFill>
                  <a:srgbClr val="FF0000"/>
                </a:solidFill>
              </a:rPr>
              <a:t>Heavy Ions:  Lessons Learned</a:t>
            </a:r>
            <a:endParaRPr lang="en-US" b="1" dirty="0">
              <a:solidFill>
                <a:srgbClr val="FF0000"/>
              </a:solidFill>
            </a:endParaRPr>
          </a:p>
        </p:txBody>
      </p:sp>
      <p:sp>
        <p:nvSpPr>
          <p:cNvPr id="3" name="Subtitle 2"/>
          <p:cNvSpPr>
            <a:spLocks noGrp="1"/>
          </p:cNvSpPr>
          <p:nvPr>
            <p:ph type="subTitle" idx="1"/>
          </p:nvPr>
        </p:nvSpPr>
        <p:spPr/>
        <p:txBody>
          <a:bodyPr/>
          <a:lstStyle/>
          <a:p>
            <a:r>
              <a:rPr lang="en-US" dirty="0" smtClean="0">
                <a:solidFill>
                  <a:schemeClr val="bg1">
                    <a:lumMod val="50000"/>
                  </a:schemeClr>
                </a:solidFill>
              </a:rPr>
              <a:t>Y. Luo, C-AD</a:t>
            </a:r>
          </a:p>
          <a:p>
            <a:r>
              <a:rPr lang="en-US" dirty="0" smtClean="0">
                <a:solidFill>
                  <a:schemeClr val="bg1">
                    <a:lumMod val="50000"/>
                  </a:schemeClr>
                </a:solidFill>
              </a:rPr>
              <a:t>( July 25-27, 2012)</a:t>
            </a:r>
            <a:endParaRPr lang="en-US" dirty="0">
              <a:solidFill>
                <a:schemeClr val="bg1">
                  <a:lumMod val="50000"/>
                </a:schemeClr>
              </a:solidFill>
            </a:endParaRPr>
          </a:p>
        </p:txBody>
      </p:sp>
    </p:spTree>
    <p:extLst>
      <p:ext uri="{BB962C8B-B14F-4D97-AF65-F5344CB8AC3E}">
        <p14:creationId xmlns:p14="http://schemas.microsoft.com/office/powerpoint/2010/main" val="425870318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Lattice and Ramp Preparation</a:t>
            </a:r>
            <a:endParaRPr lang="en-US" dirty="0">
              <a:solidFill>
                <a:srgbClr val="FF0000"/>
              </a:solidFill>
            </a:endParaRPr>
          </a:p>
        </p:txBody>
      </p:sp>
      <p:sp>
        <p:nvSpPr>
          <p:cNvPr id="3" name="Content Placeholder 2"/>
          <p:cNvSpPr>
            <a:spLocks noGrp="1"/>
          </p:cNvSpPr>
          <p:nvPr>
            <p:ph idx="1"/>
          </p:nvPr>
        </p:nvSpPr>
        <p:spPr>
          <a:xfrm>
            <a:off x="364628" y="1508979"/>
            <a:ext cx="8334745" cy="5264889"/>
          </a:xfrm>
        </p:spPr>
        <p:txBody>
          <a:bodyPr>
            <a:noAutofit/>
          </a:bodyPr>
          <a:lstStyle/>
          <a:p>
            <a:pPr>
              <a:buFont typeface="Wingdings" charset="2"/>
              <a:buChar char="q"/>
            </a:pPr>
            <a:r>
              <a:rPr lang="en-US" sz="2200" dirty="0">
                <a:solidFill>
                  <a:srgbClr val="0000FF"/>
                </a:solidFill>
              </a:rPr>
              <a:t> T</a:t>
            </a:r>
            <a:r>
              <a:rPr lang="en-US" sz="2200" dirty="0" smtClean="0">
                <a:solidFill>
                  <a:srgbClr val="0000FF"/>
                </a:solidFill>
              </a:rPr>
              <a:t>here were continuous complaints about lattice and ramp preparation in past runs. In the 2012 ion runs, we paid particular attentions to them but still can’t completely avoid this problem. We had to change our  ramp files in the start-ups of U-U and  Cu-Au runs, which cost at least 1.5 shift loss.</a:t>
            </a:r>
          </a:p>
          <a:p>
            <a:pPr>
              <a:buFont typeface="Wingdings" charset="2"/>
              <a:buChar char="q"/>
            </a:pPr>
            <a:endParaRPr lang="en-US" sz="1100" dirty="0" smtClean="0">
              <a:solidFill>
                <a:srgbClr val="0000FF"/>
              </a:solidFill>
            </a:endParaRPr>
          </a:p>
          <a:p>
            <a:pPr>
              <a:buFont typeface="Wingdings" charset="2"/>
              <a:buChar char="q"/>
            </a:pPr>
            <a:r>
              <a:rPr lang="en-US" sz="2200" dirty="0" smtClean="0">
                <a:sym typeface="Wingdings"/>
              </a:rPr>
              <a:t>Main Issues between ramp design &amp; ramp implementation</a:t>
            </a:r>
          </a:p>
          <a:p>
            <a:pPr marL="0" indent="0">
              <a:buNone/>
            </a:pPr>
            <a:r>
              <a:rPr lang="en-US" sz="2200" dirty="0">
                <a:sym typeface="Wingdings"/>
              </a:rPr>
              <a:t> </a:t>
            </a:r>
            <a:r>
              <a:rPr lang="en-US" sz="2200" dirty="0" smtClean="0">
                <a:sym typeface="Wingdings"/>
              </a:rPr>
              <a:t>    -  initial installation of magnet strengths ( separation bump correct?)</a:t>
            </a:r>
          </a:p>
          <a:p>
            <a:pPr marL="0" indent="0">
              <a:buNone/>
            </a:pPr>
            <a:r>
              <a:rPr lang="en-US" sz="2200" dirty="0">
                <a:sym typeface="Wingdings"/>
              </a:rPr>
              <a:t> </a:t>
            </a:r>
            <a:r>
              <a:rPr lang="en-US" sz="2200" dirty="0" smtClean="0">
                <a:sym typeface="Wingdings"/>
              </a:rPr>
              <a:t>    -  </a:t>
            </a:r>
            <a:r>
              <a:rPr lang="en-US" sz="2200" dirty="0">
                <a:sym typeface="Wingdings"/>
              </a:rPr>
              <a:t>r</a:t>
            </a:r>
            <a:r>
              <a:rPr lang="en-US" sz="2200" dirty="0" smtClean="0">
                <a:sym typeface="Wingdings"/>
              </a:rPr>
              <a:t>amping speed of magnet PS ( sextupole PS ?)</a:t>
            </a:r>
          </a:p>
          <a:p>
            <a:pPr marL="0" indent="0">
              <a:buNone/>
            </a:pPr>
            <a:r>
              <a:rPr lang="en-US" sz="2200" dirty="0">
                <a:sym typeface="Wingdings"/>
              </a:rPr>
              <a:t> </a:t>
            </a:r>
            <a:r>
              <a:rPr lang="en-US" sz="2200" dirty="0" smtClean="0">
                <a:sym typeface="Wingdings"/>
              </a:rPr>
              <a:t>    -  smooth optics through transition ( beta*, tunes, chroms ? )</a:t>
            </a:r>
          </a:p>
          <a:p>
            <a:pPr marL="0" indent="0">
              <a:buNone/>
            </a:pPr>
            <a:r>
              <a:rPr lang="en-US" sz="2200" dirty="0" smtClean="0">
                <a:sym typeface="Wingdings"/>
              </a:rPr>
              <a:t>     -  different transition jump time in both rings ( do we really need it ?)</a:t>
            </a:r>
          </a:p>
          <a:p>
            <a:pPr marL="0" indent="0">
              <a:buNone/>
            </a:pPr>
            <a:r>
              <a:rPr lang="en-US" sz="2200" dirty="0">
                <a:sym typeface="Wingdings"/>
              </a:rPr>
              <a:t> </a:t>
            </a:r>
            <a:r>
              <a:rPr lang="en-US" sz="2200" dirty="0" smtClean="0">
                <a:sym typeface="Wingdings"/>
              </a:rPr>
              <a:t>    ……</a:t>
            </a:r>
          </a:p>
          <a:p>
            <a:pPr>
              <a:buFont typeface="Wingdings" charset="2"/>
              <a:buChar char="q"/>
            </a:pPr>
            <a:r>
              <a:rPr lang="en-US" sz="2200" dirty="0" smtClean="0">
                <a:sym typeface="Wingdings"/>
              </a:rPr>
              <a:t>Can we </a:t>
            </a:r>
            <a:r>
              <a:rPr lang="en-US" sz="2200" dirty="0" smtClean="0">
                <a:sym typeface="Wingdings"/>
              </a:rPr>
              <a:t>do better ?  </a:t>
            </a:r>
            <a:r>
              <a:rPr lang="en-US" sz="2200" dirty="0" smtClean="0">
                <a:sym typeface="Wingdings"/>
              </a:rPr>
              <a:t>( My answer is YES )</a:t>
            </a:r>
          </a:p>
          <a:p>
            <a:pPr marL="0" indent="0">
              <a:buNone/>
            </a:pPr>
            <a:r>
              <a:rPr lang="en-US" sz="2200" dirty="0" smtClean="0">
                <a:sym typeface="Wingdings"/>
              </a:rPr>
              <a:t>      </a:t>
            </a:r>
            <a:r>
              <a:rPr lang="en-US" sz="2200" dirty="0">
                <a:sym typeface="Wingdings"/>
              </a:rPr>
              <a:t>B</a:t>
            </a:r>
            <a:r>
              <a:rPr lang="en-US" sz="2200" dirty="0" smtClean="0">
                <a:sym typeface="Wingdings"/>
              </a:rPr>
              <a:t>etter </a:t>
            </a:r>
            <a:r>
              <a:rPr lang="en-US" sz="2200" dirty="0" smtClean="0">
                <a:sym typeface="Wingdings"/>
              </a:rPr>
              <a:t>organization and </a:t>
            </a:r>
            <a:r>
              <a:rPr lang="en-US" sz="2200" dirty="0" smtClean="0">
                <a:sym typeface="Wingdings"/>
              </a:rPr>
              <a:t>better </a:t>
            </a:r>
            <a:r>
              <a:rPr lang="en-US" sz="2200" dirty="0" smtClean="0">
                <a:sym typeface="Wingdings"/>
              </a:rPr>
              <a:t>communication </a:t>
            </a:r>
            <a:r>
              <a:rPr lang="en-US" sz="2200" dirty="0">
                <a:sym typeface="Wingdings"/>
              </a:rPr>
              <a:t> </a:t>
            </a:r>
            <a:r>
              <a:rPr lang="en-US" sz="2200" dirty="0" smtClean="0">
                <a:sym typeface="Wingdings"/>
              </a:rPr>
              <a:t>before the run</a:t>
            </a:r>
            <a:endParaRPr lang="en-US" sz="2200" dirty="0" smtClean="0">
              <a:sym typeface="Wingdings"/>
            </a:endParaRPr>
          </a:p>
        </p:txBody>
      </p:sp>
    </p:spTree>
    <p:extLst>
      <p:ext uri="{BB962C8B-B14F-4D97-AF65-F5344CB8AC3E}">
        <p14:creationId xmlns:p14="http://schemas.microsoft.com/office/powerpoint/2010/main" val="278355314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Lessons Learned: Operations</a:t>
            </a:r>
            <a:endParaRPr lang="en-US" dirty="0">
              <a:solidFill>
                <a:srgbClr val="FF0000"/>
              </a:solidFill>
            </a:endParaRPr>
          </a:p>
        </p:txBody>
      </p:sp>
      <p:sp>
        <p:nvSpPr>
          <p:cNvPr id="3" name="Content Placeholder 2"/>
          <p:cNvSpPr>
            <a:spLocks noGrp="1"/>
          </p:cNvSpPr>
          <p:nvPr>
            <p:ph idx="1"/>
          </p:nvPr>
        </p:nvSpPr>
        <p:spPr>
          <a:xfrm>
            <a:off x="468054" y="1600200"/>
            <a:ext cx="8443919" cy="5108536"/>
          </a:xfrm>
        </p:spPr>
        <p:txBody>
          <a:bodyPr>
            <a:noAutofit/>
          </a:bodyPr>
          <a:lstStyle/>
          <a:p>
            <a:pPr>
              <a:buFont typeface="Wingdings" charset="2"/>
              <a:buChar char="q"/>
            </a:pPr>
            <a:r>
              <a:rPr lang="en-US" sz="2200" dirty="0" smtClean="0">
                <a:solidFill>
                  <a:srgbClr val="FF0000"/>
                </a:solidFill>
              </a:rPr>
              <a:t>OUR OPERATION CREW ARE THE BEST. </a:t>
            </a:r>
            <a:r>
              <a:rPr lang="en-US" sz="2200" dirty="0" smtClean="0">
                <a:solidFill>
                  <a:srgbClr val="0000FF"/>
                </a:solidFill>
              </a:rPr>
              <a:t>After Physics declared, they took control. They really did a fantastic job! </a:t>
            </a:r>
          </a:p>
          <a:p>
            <a:pPr>
              <a:buFont typeface="Wingdings" charset="2"/>
              <a:buChar char="q"/>
            </a:pPr>
            <a:endParaRPr lang="en-US" sz="1000" dirty="0" smtClean="0"/>
          </a:p>
          <a:p>
            <a:pPr>
              <a:buFont typeface="Wingdings" charset="2"/>
              <a:buChar char="q"/>
            </a:pPr>
            <a:r>
              <a:rPr lang="en-US" sz="2200" dirty="0" smtClean="0"/>
              <a:t>OP crew are not only capable of routine operating, they also participated in operation improvement and maximizing luminosity. </a:t>
            </a:r>
          </a:p>
          <a:p>
            <a:pPr>
              <a:buFont typeface="Wingdings" charset="2"/>
              <a:buChar char="q"/>
            </a:pPr>
            <a:endParaRPr lang="en-US" sz="1000" dirty="0" smtClean="0"/>
          </a:p>
          <a:p>
            <a:pPr>
              <a:buFont typeface="Wingdings" charset="2"/>
              <a:buChar char="q"/>
            </a:pPr>
            <a:r>
              <a:rPr lang="en-US" sz="2200" dirty="0" smtClean="0"/>
              <a:t> Good examples:</a:t>
            </a:r>
          </a:p>
          <a:p>
            <a:pPr marL="0" indent="0">
              <a:buNone/>
            </a:pPr>
            <a:r>
              <a:rPr lang="en-US" sz="2200" dirty="0"/>
              <a:t>  </a:t>
            </a:r>
            <a:r>
              <a:rPr lang="en-US" sz="2200" dirty="0" smtClean="0"/>
              <a:t>    -  exploring how to increase beam lifetime and maximize integrated luminosity.</a:t>
            </a:r>
          </a:p>
          <a:p>
            <a:pPr marL="0" indent="0">
              <a:buNone/>
            </a:pPr>
            <a:r>
              <a:rPr lang="en-US" sz="2200" dirty="0"/>
              <a:t> </a:t>
            </a:r>
            <a:r>
              <a:rPr lang="en-US" sz="2200" dirty="0" smtClean="0"/>
              <a:t>     - providing good advices to run coordinators to improve operation and to avoid beam time loss. </a:t>
            </a:r>
          </a:p>
          <a:p>
            <a:pPr marL="0" indent="0">
              <a:buNone/>
            </a:pPr>
            <a:r>
              <a:rPr lang="en-US" sz="2200" dirty="0"/>
              <a:t> </a:t>
            </a:r>
            <a:r>
              <a:rPr lang="en-US" sz="2200" dirty="0" smtClean="0"/>
              <a:t>     - some of them participated critical machine development and beam experiment.</a:t>
            </a:r>
          </a:p>
          <a:p>
            <a:pPr marL="0" indent="0">
              <a:buNone/>
            </a:pPr>
            <a:r>
              <a:rPr lang="en-US" sz="2400" dirty="0"/>
              <a:t> </a:t>
            </a:r>
            <a:r>
              <a:rPr lang="en-US" sz="2400" dirty="0" smtClean="0"/>
              <a:t>   ……</a:t>
            </a:r>
            <a:endParaRPr lang="en-US" sz="2400" dirty="0"/>
          </a:p>
        </p:txBody>
      </p:sp>
    </p:spTree>
    <p:extLst>
      <p:ext uri="{BB962C8B-B14F-4D97-AF65-F5344CB8AC3E}">
        <p14:creationId xmlns:p14="http://schemas.microsoft.com/office/powerpoint/2010/main" val="152450122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Quick Run Switching</a:t>
            </a:r>
            <a:endParaRPr lang="en-US" dirty="0">
              <a:solidFill>
                <a:srgbClr val="FF0000"/>
              </a:solidFill>
            </a:endParaRPr>
          </a:p>
        </p:txBody>
      </p:sp>
      <p:sp>
        <p:nvSpPr>
          <p:cNvPr id="3" name="Content Placeholder 2"/>
          <p:cNvSpPr>
            <a:spLocks noGrp="1"/>
          </p:cNvSpPr>
          <p:nvPr>
            <p:ph idx="1"/>
          </p:nvPr>
        </p:nvSpPr>
        <p:spPr>
          <a:xfrm>
            <a:off x="249667" y="1458559"/>
            <a:ext cx="8608032" cy="4979756"/>
          </a:xfrm>
        </p:spPr>
        <p:txBody>
          <a:bodyPr>
            <a:noAutofit/>
          </a:bodyPr>
          <a:lstStyle/>
          <a:p>
            <a:pPr>
              <a:buFont typeface="Wingdings" charset="2"/>
              <a:buChar char="q"/>
            </a:pPr>
            <a:r>
              <a:rPr lang="en-US" sz="2200" dirty="0" smtClean="0">
                <a:solidFill>
                  <a:srgbClr val="0000FF"/>
                </a:solidFill>
              </a:rPr>
              <a:t> In 2012 run, with powerful feedback systems ( thanks to Al M.), we spent less beam time on ramp development and store setup. We </a:t>
            </a:r>
            <a:r>
              <a:rPr lang="en-US" sz="2200" dirty="0">
                <a:solidFill>
                  <a:srgbClr val="0000FF"/>
                </a:solidFill>
              </a:rPr>
              <a:t>were </a:t>
            </a:r>
            <a:r>
              <a:rPr lang="en-US" sz="2200" dirty="0" smtClean="0">
                <a:solidFill>
                  <a:srgbClr val="0000FF"/>
                </a:solidFill>
              </a:rPr>
              <a:t>able </a:t>
            </a:r>
            <a:r>
              <a:rPr lang="en-US" sz="2200" dirty="0">
                <a:solidFill>
                  <a:srgbClr val="0000FF"/>
                </a:solidFill>
              </a:rPr>
              <a:t>to deliver the first overnight </a:t>
            </a:r>
            <a:r>
              <a:rPr lang="en-US" sz="2200" dirty="0" smtClean="0">
                <a:solidFill>
                  <a:srgbClr val="0000FF"/>
                </a:solidFill>
              </a:rPr>
              <a:t>stores </a:t>
            </a:r>
            <a:r>
              <a:rPr lang="en-US" sz="2200" dirty="0">
                <a:solidFill>
                  <a:srgbClr val="0000FF"/>
                </a:solidFill>
              </a:rPr>
              <a:t>for experiments on time</a:t>
            </a:r>
            <a:r>
              <a:rPr lang="en-US" sz="2200" dirty="0" smtClean="0">
                <a:solidFill>
                  <a:srgbClr val="0000FF"/>
                </a:solidFill>
              </a:rPr>
              <a:t>.</a:t>
            </a:r>
          </a:p>
          <a:p>
            <a:pPr>
              <a:buFont typeface="Wingdings" charset="2"/>
              <a:buChar char="q"/>
            </a:pPr>
            <a:endParaRPr lang="en-US" sz="1000" dirty="0" smtClean="0"/>
          </a:p>
          <a:p>
            <a:pPr>
              <a:buFont typeface="Wingdings" charset="2"/>
              <a:buChar char="q"/>
            </a:pPr>
            <a:r>
              <a:rPr lang="en-US" sz="2200" dirty="0" smtClean="0"/>
              <a:t> Strategies in the start-ups of 2012 ion runs </a:t>
            </a:r>
          </a:p>
          <a:p>
            <a:pPr marL="0" indent="0">
              <a:buNone/>
            </a:pPr>
            <a:r>
              <a:rPr lang="en-US" sz="2200" dirty="0" smtClean="0"/>
              <a:t>      -  made a detailed shift-by-shift job plan</a:t>
            </a:r>
          </a:p>
          <a:p>
            <a:pPr marL="0" indent="0">
              <a:buNone/>
            </a:pPr>
            <a:r>
              <a:rPr lang="en-US" sz="2200" dirty="0"/>
              <a:t> </a:t>
            </a:r>
            <a:r>
              <a:rPr lang="en-US" sz="2200" dirty="0" smtClean="0"/>
              <a:t>     -  free Machine Specialists from AP shifts and focus on machine setup</a:t>
            </a:r>
          </a:p>
          <a:p>
            <a:pPr marL="0" indent="0">
              <a:buNone/>
            </a:pPr>
            <a:r>
              <a:rPr lang="en-US" sz="2200" dirty="0"/>
              <a:t> </a:t>
            </a:r>
            <a:r>
              <a:rPr lang="en-US" sz="2200" dirty="0" smtClean="0"/>
              <a:t>     -  put </a:t>
            </a:r>
            <a:r>
              <a:rPr lang="en-US" sz="2200" dirty="0"/>
              <a:t> </a:t>
            </a:r>
            <a:r>
              <a:rPr lang="en-US" sz="2200" dirty="0" smtClean="0"/>
              <a:t>each AP shift leader on the right spot</a:t>
            </a:r>
          </a:p>
          <a:p>
            <a:pPr marL="0" indent="0">
              <a:buNone/>
            </a:pPr>
            <a:r>
              <a:rPr lang="en-US" sz="2200" dirty="0"/>
              <a:t> </a:t>
            </a:r>
            <a:r>
              <a:rPr lang="en-US" sz="2200" dirty="0" smtClean="0"/>
              <a:t>     -  set priorities of jobs, focus on final goals, drop some details</a:t>
            </a:r>
          </a:p>
          <a:p>
            <a:pPr marL="0" indent="0">
              <a:buNone/>
            </a:pPr>
            <a:endParaRPr lang="en-US" sz="1000" dirty="0">
              <a:solidFill>
                <a:srgbClr val="0000FF"/>
              </a:solidFill>
            </a:endParaRPr>
          </a:p>
          <a:p>
            <a:pPr>
              <a:buFont typeface="Wingdings" charset="2"/>
              <a:buChar char="q"/>
            </a:pPr>
            <a:r>
              <a:rPr lang="en-US" sz="2200" dirty="0" smtClean="0"/>
              <a:t>Minimum switch days </a:t>
            </a:r>
            <a:r>
              <a:rPr lang="en-US" sz="2200" dirty="0"/>
              <a:t> </a:t>
            </a:r>
            <a:r>
              <a:rPr lang="en-US" sz="2200" dirty="0" smtClean="0"/>
              <a:t>&amp; Bottleneck:</a:t>
            </a:r>
          </a:p>
          <a:p>
            <a:pPr marL="0" indent="0">
              <a:buNone/>
            </a:pPr>
            <a:r>
              <a:rPr lang="en-US" sz="2200" dirty="0"/>
              <a:t> </a:t>
            </a:r>
            <a:r>
              <a:rPr lang="en-US" sz="2200" dirty="0" smtClean="0"/>
              <a:t>     -  What’s the minimum switch days? 3 days ?</a:t>
            </a:r>
          </a:p>
          <a:p>
            <a:pPr marL="0" indent="0">
              <a:buNone/>
            </a:pPr>
            <a:r>
              <a:rPr lang="en-US" sz="2200" dirty="0"/>
              <a:t> </a:t>
            </a:r>
            <a:r>
              <a:rPr lang="en-US" sz="2200" dirty="0" smtClean="0"/>
              <a:t>     -  Bottleneck: RF (HL) work in U-U run, EBIS Au beam in Cu-Au run</a:t>
            </a:r>
          </a:p>
        </p:txBody>
      </p:sp>
    </p:spTree>
    <p:extLst>
      <p:ext uri="{BB962C8B-B14F-4D97-AF65-F5344CB8AC3E}">
        <p14:creationId xmlns:p14="http://schemas.microsoft.com/office/powerpoint/2010/main" val="405291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a:bodyPr>
          <a:lstStyle/>
          <a:p>
            <a:r>
              <a:rPr lang="en-US" dirty="0" smtClean="0">
                <a:solidFill>
                  <a:srgbClr val="FF0000"/>
                </a:solidFill>
              </a:rPr>
              <a:t>Role of Machine Specialists</a:t>
            </a:r>
            <a:endParaRPr lang="en-US" dirty="0">
              <a:solidFill>
                <a:srgbClr val="FF0000"/>
              </a:solidFill>
            </a:endParaRPr>
          </a:p>
        </p:txBody>
      </p:sp>
      <p:sp>
        <p:nvSpPr>
          <p:cNvPr id="5" name="Content Placeholder 2"/>
          <p:cNvSpPr>
            <a:spLocks noGrp="1"/>
          </p:cNvSpPr>
          <p:nvPr>
            <p:ph idx="1"/>
          </p:nvPr>
        </p:nvSpPr>
        <p:spPr>
          <a:xfrm>
            <a:off x="457200" y="1600200"/>
            <a:ext cx="8229600" cy="4976438"/>
          </a:xfrm>
        </p:spPr>
        <p:txBody>
          <a:bodyPr>
            <a:normAutofit/>
          </a:bodyPr>
          <a:lstStyle/>
          <a:p>
            <a:pPr>
              <a:buFont typeface="Wingdings" charset="2"/>
              <a:buChar char="q"/>
            </a:pPr>
            <a:r>
              <a:rPr lang="en-US" sz="2600" dirty="0" smtClean="0">
                <a:solidFill>
                  <a:srgbClr val="0000FF"/>
                </a:solidFill>
              </a:rPr>
              <a:t>Machine specialists play </a:t>
            </a:r>
            <a:r>
              <a:rPr lang="en-US" sz="2600" dirty="0">
                <a:solidFill>
                  <a:srgbClr val="0000FF"/>
                </a:solidFill>
              </a:rPr>
              <a:t>very important roles </a:t>
            </a:r>
            <a:r>
              <a:rPr lang="en-US" sz="2600" dirty="0" smtClean="0">
                <a:solidFill>
                  <a:srgbClr val="0000FF"/>
                </a:solidFill>
              </a:rPr>
              <a:t>in machine setup in the beginning of run</a:t>
            </a:r>
            <a:r>
              <a:rPr lang="en-US" sz="2600" dirty="0" smtClean="0"/>
              <a:t>, considering most of AP shifters don’t have experiences in tuning ATR and AGS.</a:t>
            </a:r>
          </a:p>
          <a:p>
            <a:pPr>
              <a:buFont typeface="Wingdings" charset="2"/>
              <a:buChar char="q"/>
            </a:pPr>
            <a:r>
              <a:rPr lang="en-US" sz="2600" dirty="0" smtClean="0"/>
              <a:t>In this run, to let Greg and Vincent focus on machine setup, I didn’t give them AP shifts which proved to be a right arrangement, considering changing schedule.</a:t>
            </a:r>
          </a:p>
          <a:p>
            <a:pPr>
              <a:buFont typeface="Wingdings" charset="2"/>
              <a:buChar char="q"/>
            </a:pPr>
            <a:r>
              <a:rPr lang="en-US" sz="2600" dirty="0" smtClean="0">
                <a:solidFill>
                  <a:srgbClr val="0000FF"/>
                </a:solidFill>
              </a:rPr>
              <a:t>In the Cu-Au run, Keith did a great job in injector tuning with double merging scheme to boost RHIC bunch intensities.   </a:t>
            </a:r>
            <a:r>
              <a:rPr lang="en-US" sz="2600" dirty="0" smtClean="0"/>
              <a:t>Do we need another injector Machine Specialist ? We have two RHIC Machine Specialists.</a:t>
            </a:r>
          </a:p>
        </p:txBody>
      </p:sp>
    </p:spTree>
    <p:extLst>
      <p:ext uri="{BB962C8B-B14F-4D97-AF65-F5344CB8AC3E}">
        <p14:creationId xmlns:p14="http://schemas.microsoft.com/office/powerpoint/2010/main" val="3269418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After Physics Declaration </a:t>
            </a:r>
            <a:endParaRPr lang="en-US" dirty="0">
              <a:solidFill>
                <a:srgbClr val="FF0000"/>
              </a:solidFill>
            </a:endParaRPr>
          </a:p>
        </p:txBody>
      </p:sp>
      <p:sp>
        <p:nvSpPr>
          <p:cNvPr id="3" name="Content Placeholder 2"/>
          <p:cNvSpPr>
            <a:spLocks noGrp="1"/>
          </p:cNvSpPr>
          <p:nvPr>
            <p:ph idx="1"/>
          </p:nvPr>
        </p:nvSpPr>
        <p:spPr>
          <a:xfrm>
            <a:off x="553605" y="1430213"/>
            <a:ext cx="8133195" cy="5070976"/>
          </a:xfrm>
        </p:spPr>
        <p:txBody>
          <a:bodyPr>
            <a:noAutofit/>
          </a:bodyPr>
          <a:lstStyle/>
          <a:p>
            <a:pPr>
              <a:buFont typeface="Wingdings" charset="2"/>
              <a:buChar char="q"/>
            </a:pPr>
            <a:r>
              <a:rPr lang="en-US" sz="2400" dirty="0" smtClean="0">
                <a:solidFill>
                  <a:srgbClr val="0000FF"/>
                </a:solidFill>
              </a:rPr>
              <a:t> Physics declaration only means that we are ready to deliver Physics stores for experiment. It does not mean that we can run as it is to the end of run. There </a:t>
            </a:r>
            <a:r>
              <a:rPr lang="en-US" sz="2400" dirty="0">
                <a:solidFill>
                  <a:srgbClr val="0000FF"/>
                </a:solidFill>
              </a:rPr>
              <a:t>are still a </a:t>
            </a:r>
            <a:r>
              <a:rPr lang="en-US" sz="2400" dirty="0" smtClean="0">
                <a:solidFill>
                  <a:srgbClr val="0000FF"/>
                </a:solidFill>
              </a:rPr>
              <a:t>lot </a:t>
            </a:r>
            <a:r>
              <a:rPr lang="en-US" sz="2400" dirty="0">
                <a:solidFill>
                  <a:srgbClr val="0000FF"/>
                </a:solidFill>
              </a:rPr>
              <a:t>of machine and operation </a:t>
            </a:r>
            <a:r>
              <a:rPr lang="en-US" sz="2400" dirty="0" smtClean="0">
                <a:solidFill>
                  <a:srgbClr val="0000FF"/>
                </a:solidFill>
              </a:rPr>
              <a:t>improvements </a:t>
            </a:r>
            <a:r>
              <a:rPr lang="en-US" sz="2400" dirty="0">
                <a:solidFill>
                  <a:srgbClr val="0000FF"/>
                </a:solidFill>
              </a:rPr>
              <a:t>to meet the </a:t>
            </a:r>
            <a:r>
              <a:rPr lang="en-US" sz="2400" dirty="0" smtClean="0">
                <a:solidFill>
                  <a:srgbClr val="0000FF"/>
                </a:solidFill>
              </a:rPr>
              <a:t>luminosity goals.</a:t>
            </a:r>
          </a:p>
          <a:p>
            <a:pPr>
              <a:buFont typeface="Wingdings" charset="2"/>
              <a:buChar char="q"/>
            </a:pPr>
            <a:endParaRPr lang="en-US" sz="2400" dirty="0" smtClean="0">
              <a:solidFill>
                <a:srgbClr val="0000FF"/>
              </a:solidFill>
            </a:endParaRPr>
          </a:p>
          <a:p>
            <a:pPr>
              <a:buFont typeface="Wingdings" charset="2"/>
              <a:buChar char="q"/>
            </a:pPr>
            <a:r>
              <a:rPr lang="en-US" sz="2400" dirty="0" smtClean="0"/>
              <a:t> Therefore, after Physics declaration,   as a run coordinator,</a:t>
            </a:r>
          </a:p>
          <a:p>
            <a:pPr marL="0" indent="0">
              <a:buNone/>
            </a:pPr>
            <a:r>
              <a:rPr lang="en-US" sz="2400" dirty="0"/>
              <a:t> </a:t>
            </a:r>
            <a:r>
              <a:rPr lang="en-US" sz="2400" dirty="0" smtClean="0"/>
              <a:t>   -  I really wish that people continuously pay attention to operation to assist run coordinator and operation crew to continuously improve operation and push luminosity. </a:t>
            </a:r>
            <a:endParaRPr lang="en-US" sz="2400" dirty="0"/>
          </a:p>
          <a:p>
            <a:pPr marL="0" indent="0">
              <a:buNone/>
            </a:pPr>
            <a:r>
              <a:rPr lang="en-US" sz="2400" dirty="0" smtClean="0"/>
              <a:t>    -  I extremely needs your discussion, advice on how to interpret the operation observation,  and how to push luminosity next. </a:t>
            </a:r>
          </a:p>
        </p:txBody>
      </p:sp>
    </p:spTree>
    <p:extLst>
      <p:ext uri="{BB962C8B-B14F-4D97-AF65-F5344CB8AC3E}">
        <p14:creationId xmlns:p14="http://schemas.microsoft.com/office/powerpoint/2010/main" val="1266086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Lessons Learned: Scheduling</a:t>
            </a:r>
            <a:endParaRPr lang="en-US" dirty="0">
              <a:solidFill>
                <a:srgbClr val="FF0000"/>
              </a:solidFill>
            </a:endParaRPr>
          </a:p>
        </p:txBody>
      </p:sp>
      <p:sp>
        <p:nvSpPr>
          <p:cNvPr id="3" name="Content Placeholder 2"/>
          <p:cNvSpPr>
            <a:spLocks noGrp="1"/>
          </p:cNvSpPr>
          <p:nvPr>
            <p:ph idx="1"/>
          </p:nvPr>
        </p:nvSpPr>
        <p:spPr>
          <a:xfrm>
            <a:off x="293085" y="1600200"/>
            <a:ext cx="8586323" cy="4525963"/>
          </a:xfrm>
        </p:spPr>
        <p:txBody>
          <a:bodyPr>
            <a:normAutofit fontScale="77500" lnSpcReduction="20000"/>
          </a:bodyPr>
          <a:lstStyle/>
          <a:p>
            <a:pPr>
              <a:buFont typeface="Wingdings" charset="2"/>
              <a:buChar char="q"/>
            </a:pPr>
            <a:r>
              <a:rPr lang="en-US" dirty="0" smtClean="0"/>
              <a:t>Set a floating AP shift schedule so that each AP shift leader can better use their expertise to fasten machine</a:t>
            </a:r>
            <a:r>
              <a:rPr lang="en-US" dirty="0"/>
              <a:t> </a:t>
            </a:r>
            <a:r>
              <a:rPr lang="en-US" dirty="0" smtClean="0"/>
              <a:t>setup.</a:t>
            </a:r>
          </a:p>
          <a:p>
            <a:pPr>
              <a:buFont typeface="Wingdings" charset="2"/>
              <a:buChar char="q"/>
            </a:pPr>
            <a:r>
              <a:rPr lang="en-US" dirty="0" smtClean="0"/>
              <a:t>During the U-U run, we have several LIPA jobs in Booster. By careful scheduling, we really minimized the store time loss in RHIC.</a:t>
            </a:r>
          </a:p>
          <a:p>
            <a:pPr>
              <a:buFont typeface="Wingdings" charset="2"/>
              <a:buChar char="q"/>
            </a:pPr>
            <a:endParaRPr lang="en-US" sz="1300" dirty="0" smtClean="0"/>
          </a:p>
          <a:p>
            <a:pPr>
              <a:buFont typeface="Wingdings" charset="2"/>
              <a:buChar char="q"/>
            </a:pPr>
            <a:r>
              <a:rPr lang="en-US" dirty="0" smtClean="0">
                <a:solidFill>
                  <a:srgbClr val="0000FF"/>
                </a:solidFill>
              </a:rPr>
              <a:t>Paul did a good job on scheduling. </a:t>
            </a:r>
            <a:r>
              <a:rPr lang="en-US" dirty="0" smtClean="0"/>
              <a:t>He always lets run coordinator know what’s going on on maintenance days and consults run coordinator how to avoid RHIC beam time loss due to EBIS, injector repairing.</a:t>
            </a:r>
          </a:p>
          <a:p>
            <a:pPr>
              <a:buFont typeface="Wingdings" charset="2"/>
              <a:buChar char="q"/>
            </a:pPr>
            <a:endParaRPr lang="en-US" sz="1300" dirty="0" smtClean="0"/>
          </a:p>
          <a:p>
            <a:pPr>
              <a:buFont typeface="Wingdings" charset="2"/>
              <a:buChar char="q"/>
            </a:pPr>
            <a:r>
              <a:rPr lang="en-US" dirty="0" smtClean="0"/>
              <a:t>Thanks to Phil and Youself for going between experiments and RHIC to let us know what experiments think and their requests for </a:t>
            </a:r>
            <a:r>
              <a:rPr lang="en-US" dirty="0"/>
              <a:t>I</a:t>
            </a:r>
            <a:r>
              <a:rPr lang="en-US" dirty="0" smtClean="0"/>
              <a:t>R access.</a:t>
            </a:r>
          </a:p>
          <a:p>
            <a:endParaRPr lang="en-US" dirty="0"/>
          </a:p>
        </p:txBody>
      </p:sp>
    </p:spTree>
    <p:extLst>
      <p:ext uri="{BB962C8B-B14F-4D97-AF65-F5344CB8AC3E}">
        <p14:creationId xmlns:p14="http://schemas.microsoft.com/office/powerpoint/2010/main" val="4047841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Thunder Storms &amp; Power-dips</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buFont typeface="Wingdings" charset="2"/>
              <a:buChar char="q"/>
            </a:pPr>
            <a:r>
              <a:rPr lang="en-US" sz="2800" dirty="0"/>
              <a:t>High temperature weather, thunder storm in the last week of Cu-Au run almost made us fail to reach the luminosity goal. We probably should avoid RHIC running in the end of June. </a:t>
            </a:r>
          </a:p>
          <a:p>
            <a:pPr>
              <a:buFont typeface="Wingdings" charset="2"/>
              <a:buChar char="q"/>
            </a:pPr>
            <a:endParaRPr lang="en-US" sz="1500" dirty="0" smtClean="0"/>
          </a:p>
          <a:p>
            <a:pPr>
              <a:buFont typeface="Wingdings" charset="2"/>
              <a:buChar char="q"/>
            </a:pPr>
            <a:r>
              <a:rPr lang="en-US" sz="2800" dirty="0" smtClean="0"/>
              <a:t>We suffered two major power-dips in Cu-Au run which caused at less 3 days loss. Otherwise store time would be higher than 65%.</a:t>
            </a:r>
          </a:p>
          <a:p>
            <a:pPr>
              <a:buFont typeface="Wingdings" charset="2"/>
              <a:buChar char="q"/>
            </a:pPr>
            <a:endParaRPr lang="en-US" sz="1500" dirty="0"/>
          </a:p>
          <a:p>
            <a:pPr>
              <a:buFont typeface="Wingdings" charset="2"/>
              <a:buChar char="q"/>
            </a:pPr>
            <a:r>
              <a:rPr lang="en-US" sz="2800" dirty="0" smtClean="0"/>
              <a:t>We need to re-visit the procedure of machine recovery from major power dip.  I suggest that system experts instead of MCR crew be the first ones to make sure their systems come back or not.</a:t>
            </a:r>
          </a:p>
        </p:txBody>
      </p:sp>
    </p:spTree>
    <p:extLst>
      <p:ext uri="{BB962C8B-B14F-4D97-AF65-F5344CB8AC3E}">
        <p14:creationId xmlns:p14="http://schemas.microsoft.com/office/powerpoint/2010/main" val="4024970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Summary</a:t>
            </a:r>
            <a:endParaRPr lang="en-US" dirty="0">
              <a:solidFill>
                <a:srgbClr val="FF0000"/>
              </a:solidFill>
            </a:endParaRPr>
          </a:p>
        </p:txBody>
      </p:sp>
      <p:sp>
        <p:nvSpPr>
          <p:cNvPr id="3" name="Content Placeholder 2"/>
          <p:cNvSpPr>
            <a:spLocks noGrp="1"/>
          </p:cNvSpPr>
          <p:nvPr>
            <p:ph idx="1"/>
          </p:nvPr>
        </p:nvSpPr>
        <p:spPr/>
        <p:txBody>
          <a:bodyPr/>
          <a:lstStyle/>
          <a:p>
            <a:pPr>
              <a:buFont typeface="Wingdings" charset="2"/>
              <a:buChar char="q"/>
            </a:pPr>
            <a:r>
              <a:rPr lang="en-US" sz="2400" dirty="0" smtClean="0">
                <a:solidFill>
                  <a:srgbClr val="0000FF"/>
                </a:solidFill>
              </a:rPr>
              <a:t> 2012 RHIC ion runs are successful. With </a:t>
            </a:r>
            <a:r>
              <a:rPr lang="en-US" sz="2400" dirty="0" smtClean="0">
                <a:solidFill>
                  <a:srgbClr val="0000FF"/>
                </a:solidFill>
              </a:rPr>
              <a:t>powerful </a:t>
            </a:r>
            <a:r>
              <a:rPr lang="en-US" sz="2400" dirty="0" smtClean="0">
                <a:solidFill>
                  <a:srgbClr val="0000FF"/>
                </a:solidFill>
              </a:rPr>
              <a:t>EBIS, </a:t>
            </a:r>
            <a:r>
              <a:rPr lang="en-US" sz="2400" dirty="0">
                <a:solidFill>
                  <a:srgbClr val="0000FF"/>
                </a:solidFill>
              </a:rPr>
              <a:t> </a:t>
            </a:r>
            <a:r>
              <a:rPr lang="en-US" sz="2400" dirty="0" smtClean="0">
                <a:solidFill>
                  <a:srgbClr val="0000FF"/>
                </a:solidFill>
              </a:rPr>
              <a:t> </a:t>
            </a:r>
            <a:r>
              <a:rPr lang="en-US" sz="2400" dirty="0" smtClean="0">
                <a:solidFill>
                  <a:srgbClr val="0000FF"/>
                </a:solidFill>
              </a:rPr>
              <a:t>3-D stochastic cooling, </a:t>
            </a:r>
            <a:r>
              <a:rPr lang="en-US" sz="2400" dirty="0" smtClean="0">
                <a:solidFill>
                  <a:srgbClr val="0000FF"/>
                </a:solidFill>
              </a:rPr>
              <a:t>double </a:t>
            </a:r>
            <a:r>
              <a:rPr lang="en-US" sz="2400" dirty="0" smtClean="0">
                <a:solidFill>
                  <a:srgbClr val="0000FF"/>
                </a:solidFill>
              </a:rPr>
              <a:t>bunch merging,  </a:t>
            </a:r>
            <a:r>
              <a:rPr lang="en-US" sz="2400" dirty="0" smtClean="0">
                <a:solidFill>
                  <a:srgbClr val="0000FF"/>
                </a:solidFill>
              </a:rPr>
              <a:t>machine </a:t>
            </a:r>
            <a:r>
              <a:rPr lang="en-US" sz="2400" dirty="0" smtClean="0">
                <a:solidFill>
                  <a:srgbClr val="0000FF"/>
                </a:solidFill>
              </a:rPr>
              <a:t>fine tuning,  and high machine availability, both experiments reached their integrated luminosity goals.</a:t>
            </a:r>
          </a:p>
          <a:p>
            <a:pPr>
              <a:buFont typeface="Wingdings" charset="2"/>
              <a:buChar char="q"/>
            </a:pPr>
            <a:endParaRPr lang="en-US" sz="2400" dirty="0">
              <a:solidFill>
                <a:srgbClr val="0000FF"/>
              </a:solidFill>
            </a:endParaRPr>
          </a:p>
          <a:p>
            <a:pPr>
              <a:buFont typeface="Wingdings" charset="2"/>
              <a:buChar char="q"/>
            </a:pPr>
            <a:r>
              <a:rPr lang="en-US" sz="2400" dirty="0" smtClean="0">
                <a:solidFill>
                  <a:srgbClr val="0000FF"/>
                </a:solidFill>
              </a:rPr>
              <a:t>Lessons are learned for future runs to continuously improve RHIC operation and to continuously push RHIC luminosity. </a:t>
            </a:r>
          </a:p>
          <a:p>
            <a:pPr>
              <a:buFont typeface="Wingdings" charset="2"/>
              <a:buChar char="q"/>
            </a:pPr>
            <a:endParaRPr lang="en-US" sz="2400" dirty="0">
              <a:solidFill>
                <a:srgbClr val="0000FF"/>
              </a:solidFill>
            </a:endParaRPr>
          </a:p>
          <a:p>
            <a:pPr>
              <a:buFont typeface="Wingdings" charset="2"/>
              <a:buChar char="q"/>
            </a:pPr>
            <a:r>
              <a:rPr lang="en-US" sz="2400" dirty="0" smtClean="0">
                <a:solidFill>
                  <a:srgbClr val="0000FF"/>
                </a:solidFill>
              </a:rPr>
              <a:t>RHIC run is a team work. </a:t>
            </a:r>
            <a:r>
              <a:rPr lang="en-US" sz="2400" dirty="0" smtClean="0">
                <a:solidFill>
                  <a:srgbClr val="0000FF"/>
                </a:solidFill>
              </a:rPr>
              <a:t>Thanks to </a:t>
            </a:r>
            <a:r>
              <a:rPr lang="en-US" sz="2400" dirty="0" smtClean="0">
                <a:solidFill>
                  <a:srgbClr val="0000FF"/>
                </a:solidFill>
              </a:rPr>
              <a:t>everyone.</a:t>
            </a:r>
          </a:p>
          <a:p>
            <a:pPr>
              <a:buFont typeface="Wingdings" charset="2"/>
              <a:buChar char="q"/>
            </a:pPr>
            <a:endParaRPr lang="en-US" sz="2400" dirty="0">
              <a:solidFill>
                <a:srgbClr val="0000FF"/>
              </a:solidFill>
            </a:endParaRPr>
          </a:p>
          <a:p>
            <a:pPr>
              <a:buFont typeface="Wingdings" charset="2"/>
              <a:buChar char="q"/>
            </a:pPr>
            <a:endParaRPr lang="en-US" sz="2800" dirty="0" smtClean="0">
              <a:solidFill>
                <a:srgbClr val="0000FF"/>
              </a:solidFill>
            </a:endParaRPr>
          </a:p>
          <a:p>
            <a:pPr>
              <a:buFont typeface="Wingdings" charset="2"/>
              <a:buChar char="q"/>
            </a:pPr>
            <a:endParaRPr lang="en-US" sz="2400" dirty="0">
              <a:solidFill>
                <a:srgbClr val="0000FF"/>
              </a:solidFill>
            </a:endParaRPr>
          </a:p>
          <a:p>
            <a:pPr>
              <a:buFont typeface="Wingdings" charset="2"/>
              <a:buChar char="q"/>
            </a:pPr>
            <a:endParaRPr lang="en-US" sz="2400" dirty="0" smtClean="0">
              <a:solidFill>
                <a:srgbClr val="0000FF"/>
              </a:solidFill>
            </a:endParaRPr>
          </a:p>
          <a:p>
            <a:pPr>
              <a:buFont typeface="Wingdings" charset="2"/>
              <a:buChar char="q"/>
            </a:pPr>
            <a:endParaRPr lang="en-US" dirty="0"/>
          </a:p>
        </p:txBody>
      </p:sp>
    </p:spTree>
    <p:extLst>
      <p:ext uri="{BB962C8B-B14F-4D97-AF65-F5344CB8AC3E}">
        <p14:creationId xmlns:p14="http://schemas.microsoft.com/office/powerpoint/2010/main" val="2694282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Content</a:t>
            </a:r>
            <a:endParaRPr lang="en-US" b="1" dirty="0">
              <a:solidFill>
                <a:srgbClr val="FF0000"/>
              </a:solidFill>
            </a:endParaRPr>
          </a:p>
        </p:txBody>
      </p:sp>
      <p:sp>
        <p:nvSpPr>
          <p:cNvPr id="4" name="TextBox 3"/>
          <p:cNvSpPr txBox="1"/>
          <p:nvPr/>
        </p:nvSpPr>
        <p:spPr>
          <a:xfrm>
            <a:off x="1056165" y="1735327"/>
            <a:ext cx="7870944" cy="4339650"/>
          </a:xfrm>
          <a:prstGeom prst="rect">
            <a:avLst/>
          </a:prstGeom>
          <a:noFill/>
        </p:spPr>
        <p:txBody>
          <a:bodyPr wrap="square" rtlCol="0">
            <a:spAutoFit/>
          </a:bodyPr>
          <a:lstStyle/>
          <a:p>
            <a:pPr marL="571500" indent="-571500">
              <a:buFont typeface="Wingdings" charset="2"/>
              <a:buChar char="q"/>
            </a:pPr>
            <a:r>
              <a:rPr lang="en-US" sz="4000" dirty="0" smtClean="0">
                <a:solidFill>
                  <a:schemeClr val="tx1">
                    <a:lumMod val="95000"/>
                    <a:lumOff val="5000"/>
                  </a:schemeClr>
                </a:solidFill>
              </a:rPr>
              <a:t>Overview of 2012 Ion Runs</a:t>
            </a:r>
          </a:p>
          <a:p>
            <a:pPr marL="571500" indent="-571500">
              <a:buFont typeface="Wingdings" charset="2"/>
              <a:buChar char="q"/>
            </a:pPr>
            <a:r>
              <a:rPr lang="en-US" sz="4000" dirty="0" smtClean="0">
                <a:solidFill>
                  <a:schemeClr val="tx1">
                    <a:lumMod val="95000"/>
                    <a:lumOff val="5000"/>
                  </a:schemeClr>
                </a:solidFill>
              </a:rPr>
              <a:t>Lessons Learned:</a:t>
            </a:r>
          </a:p>
          <a:p>
            <a:r>
              <a:rPr lang="en-US" sz="4000" dirty="0" smtClean="0">
                <a:solidFill>
                  <a:schemeClr val="tx1">
                    <a:lumMod val="95000"/>
                    <a:lumOff val="5000"/>
                  </a:schemeClr>
                </a:solidFill>
              </a:rPr>
              <a:t>     -  Physics</a:t>
            </a:r>
          </a:p>
          <a:p>
            <a:r>
              <a:rPr lang="en-US" sz="4000" dirty="0" smtClean="0">
                <a:solidFill>
                  <a:schemeClr val="tx1">
                    <a:lumMod val="95000"/>
                    <a:lumOff val="5000"/>
                  </a:schemeClr>
                </a:solidFill>
              </a:rPr>
              <a:t>     -  Operations</a:t>
            </a:r>
          </a:p>
          <a:p>
            <a:r>
              <a:rPr lang="en-US" sz="4000" dirty="0" smtClean="0">
                <a:solidFill>
                  <a:schemeClr val="tx1">
                    <a:lumMod val="95000"/>
                    <a:lumOff val="5000"/>
                  </a:schemeClr>
                </a:solidFill>
              </a:rPr>
              <a:t>     -  Scheduling</a:t>
            </a:r>
          </a:p>
          <a:p>
            <a:pPr marL="571500" indent="-571500">
              <a:buFont typeface="Wingdings" charset="2"/>
              <a:buChar char="q"/>
            </a:pPr>
            <a:r>
              <a:rPr lang="en-US" sz="4000" dirty="0" smtClean="0">
                <a:solidFill>
                  <a:schemeClr val="tx1">
                    <a:lumMod val="95000"/>
                    <a:lumOff val="5000"/>
                  </a:schemeClr>
                </a:solidFill>
              </a:rPr>
              <a:t>Summary</a:t>
            </a:r>
          </a:p>
          <a:p>
            <a:pPr marL="285750" indent="-285750">
              <a:buFontTx/>
              <a:buChar char="-"/>
            </a:pPr>
            <a:endParaRPr lang="en-US" dirty="0" smtClean="0"/>
          </a:p>
          <a:p>
            <a:pPr marL="285750" indent="-285750">
              <a:buFontTx/>
              <a:buChar char="-"/>
            </a:pPr>
            <a:endParaRPr lang="en-US" dirty="0"/>
          </a:p>
        </p:txBody>
      </p:sp>
    </p:spTree>
    <p:extLst>
      <p:ext uri="{BB962C8B-B14F-4D97-AF65-F5344CB8AC3E}">
        <p14:creationId xmlns:p14="http://schemas.microsoft.com/office/powerpoint/2010/main" val="199749850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Overview of 2012 U-U Run</a:t>
            </a:r>
            <a:endParaRPr lang="en-US" dirty="0">
              <a:solidFill>
                <a:srgbClr val="FF0000"/>
              </a:solidFill>
            </a:endParaRPr>
          </a:p>
        </p:txBody>
      </p:sp>
      <p:sp>
        <p:nvSpPr>
          <p:cNvPr id="7" name="TextBox 6"/>
          <p:cNvSpPr txBox="1"/>
          <p:nvPr/>
        </p:nvSpPr>
        <p:spPr>
          <a:xfrm>
            <a:off x="565803" y="1131462"/>
            <a:ext cx="8371624" cy="2585323"/>
          </a:xfrm>
          <a:prstGeom prst="rect">
            <a:avLst/>
          </a:prstGeom>
          <a:noFill/>
        </p:spPr>
        <p:txBody>
          <a:bodyPr wrap="square" rtlCol="0">
            <a:spAutoFit/>
          </a:bodyPr>
          <a:lstStyle/>
          <a:p>
            <a:pPr marL="342900" indent="-342900" algn="just">
              <a:buFont typeface="Wingdings" charset="2"/>
              <a:buChar char="q"/>
            </a:pPr>
            <a:r>
              <a:rPr lang="en-US" sz="2000" dirty="0" smtClean="0">
                <a:solidFill>
                  <a:srgbClr val="0000FF"/>
                </a:solidFill>
              </a:rPr>
              <a:t>U-U run is a miracle. With</a:t>
            </a:r>
          </a:p>
          <a:p>
            <a:pPr marL="342900" indent="-342900" algn="just">
              <a:buFontTx/>
              <a:buChar char="-"/>
            </a:pPr>
            <a:r>
              <a:rPr lang="en-US" sz="2000" dirty="0" smtClean="0">
                <a:solidFill>
                  <a:srgbClr val="0000FF"/>
                </a:solidFill>
              </a:rPr>
              <a:t>powerful EBIS,  </a:t>
            </a:r>
          </a:p>
          <a:p>
            <a:pPr marL="342900" indent="-342900" algn="just">
              <a:buFontTx/>
              <a:buChar char="-"/>
            </a:pPr>
            <a:r>
              <a:rPr lang="en-US" sz="2000" dirty="0" smtClean="0">
                <a:solidFill>
                  <a:srgbClr val="0000FF"/>
                </a:solidFill>
              </a:rPr>
              <a:t>amazing 3-D Stochastic cooling, </a:t>
            </a:r>
          </a:p>
          <a:p>
            <a:pPr marL="342900" indent="-342900" algn="just">
              <a:buFontTx/>
              <a:buChar char="-"/>
            </a:pPr>
            <a:r>
              <a:rPr lang="en-US" sz="2000" dirty="0" smtClean="0">
                <a:solidFill>
                  <a:srgbClr val="0000FF"/>
                </a:solidFill>
              </a:rPr>
              <a:t>improved off-momentum aperture, </a:t>
            </a:r>
          </a:p>
          <a:p>
            <a:pPr marL="342900" indent="-342900" algn="just">
              <a:buFontTx/>
              <a:buChar char="-"/>
            </a:pPr>
            <a:r>
              <a:rPr lang="en-US" sz="2000" dirty="0" smtClean="0">
                <a:solidFill>
                  <a:srgbClr val="0000FF"/>
                </a:solidFill>
              </a:rPr>
              <a:t>and mostly important high machine availability ( 72% store time ),  </a:t>
            </a:r>
          </a:p>
          <a:p>
            <a:pPr algn="just"/>
            <a:r>
              <a:rPr lang="en-US" sz="2000" dirty="0" smtClean="0">
                <a:solidFill>
                  <a:srgbClr val="0000FF"/>
                </a:solidFill>
              </a:rPr>
              <a:t>we were able to reach luminosity goal </a:t>
            </a:r>
            <a:r>
              <a:rPr lang="en-US" sz="2000" b="1" dirty="0" smtClean="0">
                <a:solidFill>
                  <a:srgbClr val="0000FF"/>
                </a:solidFill>
              </a:rPr>
              <a:t>JUST</a:t>
            </a:r>
            <a:r>
              <a:rPr lang="en-US" sz="2000" dirty="0" smtClean="0">
                <a:solidFill>
                  <a:srgbClr val="0000FF"/>
                </a:solidFill>
              </a:rPr>
              <a:t>  30 mins. </a:t>
            </a:r>
            <a:r>
              <a:rPr lang="en-US" sz="2000" dirty="0">
                <a:solidFill>
                  <a:srgbClr val="0000FF"/>
                </a:solidFill>
              </a:rPr>
              <a:t>b</a:t>
            </a:r>
            <a:r>
              <a:rPr lang="en-US" sz="2000" dirty="0" smtClean="0">
                <a:solidFill>
                  <a:srgbClr val="0000FF"/>
                </a:solidFill>
              </a:rPr>
              <a:t>efore end of the run</a:t>
            </a:r>
            <a:r>
              <a:rPr lang="en-US" dirty="0" smtClean="0">
                <a:solidFill>
                  <a:srgbClr val="0000FF"/>
                </a:solidFill>
              </a:rPr>
              <a:t>.</a:t>
            </a:r>
          </a:p>
          <a:p>
            <a:pPr algn="just"/>
            <a:endParaRPr lang="en-US" dirty="0"/>
          </a:p>
          <a:p>
            <a:pPr algn="just"/>
            <a:endParaRPr lang="en-US" sz="2400" dirty="0"/>
          </a:p>
        </p:txBody>
      </p:sp>
      <p:pic>
        <p:nvPicPr>
          <p:cNvPr id="5" name="Picture 4"/>
          <p:cNvPicPr>
            <a:picLocks noChangeAspect="1"/>
          </p:cNvPicPr>
          <p:nvPr/>
        </p:nvPicPr>
        <p:blipFill>
          <a:blip r:embed="rId2"/>
          <a:stretch>
            <a:fillRect/>
          </a:stretch>
        </p:blipFill>
        <p:spPr>
          <a:xfrm>
            <a:off x="206245" y="2996134"/>
            <a:ext cx="8857699" cy="3861866"/>
          </a:xfrm>
          <a:prstGeom prst="rect">
            <a:avLst/>
          </a:prstGeom>
        </p:spPr>
      </p:pic>
    </p:spTree>
    <p:extLst>
      <p:ext uri="{BB962C8B-B14F-4D97-AF65-F5344CB8AC3E}">
        <p14:creationId xmlns:p14="http://schemas.microsoft.com/office/powerpoint/2010/main" val="319581999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Bunch </a:t>
            </a:r>
            <a:r>
              <a:rPr lang="en-US" dirty="0">
                <a:solidFill>
                  <a:srgbClr val="FF0000"/>
                </a:solidFill>
              </a:rPr>
              <a:t>Intensity &amp; Luminosity</a:t>
            </a:r>
            <a:endParaRPr lang="en-US" dirty="0"/>
          </a:p>
        </p:txBody>
      </p:sp>
      <p:pic>
        <p:nvPicPr>
          <p:cNvPr id="7" name="Picture 6" descr="plot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216" y="3267523"/>
            <a:ext cx="8579211" cy="3304716"/>
          </a:xfrm>
          <a:prstGeom prst="rect">
            <a:avLst/>
          </a:prstGeom>
        </p:spPr>
      </p:pic>
      <p:pic>
        <p:nvPicPr>
          <p:cNvPr id="8" name="Picture 7" descr="plot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4535" y="1189671"/>
            <a:ext cx="8752892" cy="2077852"/>
          </a:xfrm>
          <a:prstGeom prst="rect">
            <a:avLst/>
          </a:prstGeom>
        </p:spPr>
      </p:pic>
      <p:cxnSp>
        <p:nvCxnSpPr>
          <p:cNvPr id="10" name="Straight Arrow Connector 9"/>
          <p:cNvCxnSpPr/>
          <p:nvPr/>
        </p:nvCxnSpPr>
        <p:spPr>
          <a:xfrm flipV="1">
            <a:off x="5177846" y="6549767"/>
            <a:ext cx="0" cy="308234"/>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V="1">
            <a:off x="6350618" y="6549767"/>
            <a:ext cx="0" cy="308234"/>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V="1">
            <a:off x="3333351" y="6549767"/>
            <a:ext cx="0" cy="281649"/>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2670337" y="6572239"/>
            <a:ext cx="1302602" cy="369332"/>
          </a:xfrm>
          <a:prstGeom prst="rect">
            <a:avLst/>
          </a:prstGeom>
          <a:noFill/>
        </p:spPr>
        <p:txBody>
          <a:bodyPr wrap="square" rtlCol="0">
            <a:spAutoFit/>
          </a:bodyPr>
          <a:lstStyle/>
          <a:p>
            <a:r>
              <a:rPr lang="en-US" dirty="0" smtClean="0"/>
              <a:t>Long. Cool</a:t>
            </a:r>
            <a:endParaRPr lang="en-US" dirty="0"/>
          </a:p>
        </p:txBody>
      </p:sp>
      <p:sp>
        <p:nvSpPr>
          <p:cNvPr id="14" name="TextBox 13"/>
          <p:cNvSpPr txBox="1"/>
          <p:nvPr/>
        </p:nvSpPr>
        <p:spPr>
          <a:xfrm>
            <a:off x="4526545" y="6566431"/>
            <a:ext cx="1302602" cy="369332"/>
          </a:xfrm>
          <a:prstGeom prst="rect">
            <a:avLst/>
          </a:prstGeom>
          <a:noFill/>
        </p:spPr>
        <p:txBody>
          <a:bodyPr wrap="square" rtlCol="0">
            <a:spAutoFit/>
          </a:bodyPr>
          <a:lstStyle/>
          <a:p>
            <a:r>
              <a:rPr lang="en-US" dirty="0" smtClean="0"/>
              <a:t>Vert. Cool</a:t>
            </a:r>
            <a:endParaRPr lang="en-US" dirty="0"/>
          </a:p>
        </p:txBody>
      </p:sp>
      <p:sp>
        <p:nvSpPr>
          <p:cNvPr id="15" name="TextBox 14"/>
          <p:cNvSpPr txBox="1"/>
          <p:nvPr/>
        </p:nvSpPr>
        <p:spPr>
          <a:xfrm>
            <a:off x="5796582" y="6549767"/>
            <a:ext cx="1302602" cy="369332"/>
          </a:xfrm>
          <a:prstGeom prst="rect">
            <a:avLst/>
          </a:prstGeom>
          <a:noFill/>
        </p:spPr>
        <p:txBody>
          <a:bodyPr wrap="square" rtlCol="0">
            <a:spAutoFit/>
          </a:bodyPr>
          <a:lstStyle/>
          <a:p>
            <a:r>
              <a:rPr lang="en-US" dirty="0" smtClean="0"/>
              <a:t>Hori. Cool</a:t>
            </a:r>
            <a:endParaRPr lang="en-US" dirty="0"/>
          </a:p>
        </p:txBody>
      </p:sp>
      <p:sp>
        <p:nvSpPr>
          <p:cNvPr id="16" name="TextBox 15"/>
          <p:cNvSpPr txBox="1"/>
          <p:nvPr/>
        </p:nvSpPr>
        <p:spPr>
          <a:xfrm>
            <a:off x="2447808" y="1406782"/>
            <a:ext cx="3050261" cy="369332"/>
          </a:xfrm>
          <a:prstGeom prst="rect">
            <a:avLst/>
          </a:prstGeom>
          <a:noFill/>
        </p:spPr>
        <p:txBody>
          <a:bodyPr wrap="square" rtlCol="0">
            <a:spAutoFit/>
          </a:bodyPr>
          <a:lstStyle/>
          <a:p>
            <a:r>
              <a:rPr lang="en-US" dirty="0" smtClean="0"/>
              <a:t>Bunch Intensity at injection</a:t>
            </a:r>
            <a:endParaRPr lang="en-US" dirty="0"/>
          </a:p>
        </p:txBody>
      </p:sp>
      <p:cxnSp>
        <p:nvCxnSpPr>
          <p:cNvPr id="18" name="Straight Arrow Connector 17"/>
          <p:cNvCxnSpPr/>
          <p:nvPr/>
        </p:nvCxnSpPr>
        <p:spPr>
          <a:xfrm flipV="1">
            <a:off x="2670337" y="4266235"/>
            <a:ext cx="2388104" cy="21711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flipV="1">
            <a:off x="5058441" y="3517624"/>
            <a:ext cx="1953904" cy="58577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7120894" y="3518469"/>
            <a:ext cx="1565906"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rot="16200000">
            <a:off x="6225354" y="5371934"/>
            <a:ext cx="1573978" cy="369332"/>
          </a:xfrm>
          <a:prstGeom prst="rect">
            <a:avLst/>
          </a:prstGeom>
          <a:noFill/>
        </p:spPr>
        <p:txBody>
          <a:bodyPr wrap="square" rtlCol="0">
            <a:spAutoFit/>
          </a:bodyPr>
          <a:lstStyle/>
          <a:p>
            <a:r>
              <a:rPr lang="en-US" dirty="0" smtClean="0"/>
              <a:t>APEX</a:t>
            </a:r>
            <a:endParaRPr lang="en-US" dirty="0"/>
          </a:p>
        </p:txBody>
      </p:sp>
      <p:sp>
        <p:nvSpPr>
          <p:cNvPr id="25" name="Oval 24"/>
          <p:cNvSpPr/>
          <p:nvPr/>
        </p:nvSpPr>
        <p:spPr>
          <a:xfrm>
            <a:off x="8271528" y="1943145"/>
            <a:ext cx="249665" cy="238823"/>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31" name="Straight Arrow Connector 30"/>
          <p:cNvCxnSpPr/>
          <p:nvPr/>
        </p:nvCxnSpPr>
        <p:spPr>
          <a:xfrm flipV="1">
            <a:off x="7891602" y="2181968"/>
            <a:ext cx="0" cy="227966"/>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7251156" y="2507634"/>
            <a:ext cx="1435644" cy="369332"/>
          </a:xfrm>
          <a:prstGeom prst="rect">
            <a:avLst/>
          </a:prstGeom>
          <a:noFill/>
        </p:spPr>
        <p:txBody>
          <a:bodyPr wrap="square" rtlCol="0">
            <a:spAutoFit/>
          </a:bodyPr>
          <a:lstStyle/>
          <a:p>
            <a:r>
              <a:rPr lang="en-US" dirty="0" smtClean="0"/>
              <a:t>Bunch Merge</a:t>
            </a:r>
            <a:endParaRPr lang="en-US" dirty="0"/>
          </a:p>
        </p:txBody>
      </p:sp>
      <p:cxnSp>
        <p:nvCxnSpPr>
          <p:cNvPr id="34" name="Straight Arrow Connector 33"/>
          <p:cNvCxnSpPr/>
          <p:nvPr/>
        </p:nvCxnSpPr>
        <p:spPr>
          <a:xfrm flipV="1">
            <a:off x="1915911" y="1660900"/>
            <a:ext cx="6523869" cy="749034"/>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1536391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solidFill>
                  <a:srgbClr val="FF0000"/>
                </a:solidFill>
              </a:rPr>
              <a:t>Cu-Au Run: Bunch Intensity &amp; Luminosity</a:t>
            </a:r>
            <a:endParaRPr lang="en-US" sz="3800" dirty="0">
              <a:solidFill>
                <a:srgbClr val="FF0000"/>
              </a:solidFill>
            </a:endParaRPr>
          </a:p>
        </p:txBody>
      </p:sp>
      <p:sp>
        <p:nvSpPr>
          <p:cNvPr id="6" name="TextBox 5"/>
          <p:cNvSpPr txBox="1"/>
          <p:nvPr/>
        </p:nvSpPr>
        <p:spPr>
          <a:xfrm>
            <a:off x="457200" y="1153566"/>
            <a:ext cx="8432189" cy="2031325"/>
          </a:xfrm>
          <a:prstGeom prst="rect">
            <a:avLst/>
          </a:prstGeom>
          <a:noFill/>
        </p:spPr>
        <p:txBody>
          <a:bodyPr wrap="square" rtlCol="0">
            <a:spAutoFit/>
          </a:bodyPr>
          <a:lstStyle/>
          <a:p>
            <a:r>
              <a:rPr lang="en-US" dirty="0" smtClean="0">
                <a:solidFill>
                  <a:srgbClr val="0000FF"/>
                </a:solidFill>
              </a:rPr>
              <a:t>Cu-Au run is another miracle.  With</a:t>
            </a:r>
          </a:p>
          <a:p>
            <a:pPr marL="285750" indent="-285750">
              <a:buFontTx/>
              <a:buChar char="-"/>
            </a:pPr>
            <a:r>
              <a:rPr lang="en-US" dirty="0" smtClean="0">
                <a:solidFill>
                  <a:srgbClr val="0000FF"/>
                </a:solidFill>
              </a:rPr>
              <a:t>powerful Stochastic cooling, </a:t>
            </a:r>
          </a:p>
          <a:p>
            <a:pPr marL="285750" indent="-285750">
              <a:buFontTx/>
              <a:buChar char="-"/>
            </a:pPr>
            <a:r>
              <a:rPr lang="en-US" dirty="0">
                <a:solidFill>
                  <a:srgbClr val="0000FF"/>
                </a:solidFill>
              </a:rPr>
              <a:t>c</a:t>
            </a:r>
            <a:r>
              <a:rPr lang="en-US" dirty="0" smtClean="0">
                <a:solidFill>
                  <a:srgbClr val="0000FF"/>
                </a:solidFill>
              </a:rPr>
              <a:t>ontinuously  improvements in RHIC injection bunch intensity from EBIS, double merging, injector tuning, ATR tuning, </a:t>
            </a:r>
          </a:p>
          <a:p>
            <a:pPr marL="285750" indent="-285750">
              <a:buFontTx/>
              <a:buChar char="-"/>
            </a:pPr>
            <a:r>
              <a:rPr lang="en-US" dirty="0" smtClean="0">
                <a:solidFill>
                  <a:srgbClr val="0000FF"/>
                </a:solidFill>
              </a:rPr>
              <a:t>continuously ramp efficiency improvement with chromaticity, tunes, octupoles, </a:t>
            </a:r>
            <a:endParaRPr lang="en-US" dirty="0">
              <a:solidFill>
                <a:srgbClr val="0000FF"/>
              </a:solidFill>
            </a:endParaRPr>
          </a:p>
          <a:p>
            <a:pPr marL="285750" indent="-285750">
              <a:buFontTx/>
              <a:buChar char="-"/>
            </a:pPr>
            <a:r>
              <a:rPr lang="en-US" dirty="0" smtClean="0">
                <a:solidFill>
                  <a:srgbClr val="0000FF"/>
                </a:solidFill>
              </a:rPr>
              <a:t>Continuously maximizing integrated luminosity with cooling gains and store tuning, </a:t>
            </a:r>
          </a:p>
          <a:p>
            <a:r>
              <a:rPr lang="en-US" dirty="0" smtClean="0">
                <a:solidFill>
                  <a:srgbClr val="0000FF"/>
                </a:solidFill>
              </a:rPr>
              <a:t>We were</a:t>
            </a:r>
            <a:r>
              <a:rPr lang="en-US" b="1" dirty="0" smtClean="0">
                <a:solidFill>
                  <a:srgbClr val="0000FF"/>
                </a:solidFill>
              </a:rPr>
              <a:t> </a:t>
            </a:r>
            <a:r>
              <a:rPr lang="en-US" dirty="0" smtClean="0">
                <a:solidFill>
                  <a:srgbClr val="0000FF"/>
                </a:solidFill>
              </a:rPr>
              <a:t>able to reach Lumi. goals </a:t>
            </a:r>
            <a:r>
              <a:rPr lang="en-US" b="1" dirty="0" smtClean="0">
                <a:solidFill>
                  <a:srgbClr val="0000FF"/>
                </a:solidFill>
              </a:rPr>
              <a:t>JUST</a:t>
            </a:r>
            <a:r>
              <a:rPr lang="en-US" dirty="0" smtClean="0">
                <a:solidFill>
                  <a:srgbClr val="0000FF"/>
                </a:solidFill>
              </a:rPr>
              <a:t> on last day despite of high temp. &amp; power-dips. </a:t>
            </a:r>
            <a:endParaRPr lang="en-US" dirty="0">
              <a:solidFill>
                <a:srgbClr val="0000FF"/>
              </a:solidFill>
            </a:endParaRPr>
          </a:p>
        </p:txBody>
      </p:sp>
      <p:pic>
        <p:nvPicPr>
          <p:cNvPr id="7" name="Picture 6" descr="plot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300090"/>
            <a:ext cx="8432189" cy="3406816"/>
          </a:xfrm>
          <a:prstGeom prst="rect">
            <a:avLst/>
          </a:prstGeom>
        </p:spPr>
      </p:pic>
    </p:spTree>
    <p:extLst>
      <p:ext uri="{BB962C8B-B14F-4D97-AF65-F5344CB8AC3E}">
        <p14:creationId xmlns:p14="http://schemas.microsoft.com/office/powerpoint/2010/main" val="17943780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Bunch Intensity &amp; Luminosity</a:t>
            </a:r>
            <a:endParaRPr lang="en-US" dirty="0">
              <a:solidFill>
                <a:srgbClr val="FF0000"/>
              </a:solidFill>
            </a:endParaRPr>
          </a:p>
        </p:txBody>
      </p:sp>
      <p:pic>
        <p:nvPicPr>
          <p:cNvPr id="5" name="Picture 4" descr="plot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15824"/>
            <a:ext cx="8150833" cy="5615292"/>
          </a:xfrm>
          <a:prstGeom prst="rect">
            <a:avLst/>
          </a:prstGeom>
        </p:spPr>
      </p:pic>
      <p:cxnSp>
        <p:nvCxnSpPr>
          <p:cNvPr id="7" name="Straight Arrow Connector 6"/>
          <p:cNvCxnSpPr/>
          <p:nvPr/>
        </p:nvCxnSpPr>
        <p:spPr>
          <a:xfrm flipV="1">
            <a:off x="2550930" y="6220236"/>
            <a:ext cx="0" cy="217111"/>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2192715" y="6393925"/>
            <a:ext cx="1204908" cy="369332"/>
          </a:xfrm>
          <a:prstGeom prst="rect">
            <a:avLst/>
          </a:prstGeom>
          <a:noFill/>
        </p:spPr>
        <p:txBody>
          <a:bodyPr wrap="square" rtlCol="0">
            <a:spAutoFit/>
          </a:bodyPr>
          <a:lstStyle/>
          <a:p>
            <a:r>
              <a:rPr lang="en-US" dirty="0" smtClean="0"/>
              <a:t>3D Cool</a:t>
            </a:r>
            <a:endParaRPr lang="en-US" dirty="0"/>
          </a:p>
        </p:txBody>
      </p:sp>
      <p:cxnSp>
        <p:nvCxnSpPr>
          <p:cNvPr id="10" name="Straight Arrow Connector 9"/>
          <p:cNvCxnSpPr/>
          <p:nvPr/>
        </p:nvCxnSpPr>
        <p:spPr>
          <a:xfrm flipV="1">
            <a:off x="1335168" y="2540201"/>
            <a:ext cx="1009517" cy="6839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V="1">
            <a:off x="2497085" y="2441657"/>
            <a:ext cx="1562694" cy="98544"/>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V="1">
            <a:off x="4353724" y="1443790"/>
            <a:ext cx="3385907" cy="1118545"/>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7880747" y="1417638"/>
            <a:ext cx="531896" cy="2240686"/>
          </a:xfrm>
          <a:prstGeom prst="rect">
            <a:avLst/>
          </a:prstGeom>
          <a:noFill/>
          <a:ln w="38100" cmpd="sng">
            <a:solidFill>
              <a:schemeClr val="tx1"/>
            </a:solidFill>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TextBox 17"/>
          <p:cNvSpPr txBox="1"/>
          <p:nvPr/>
        </p:nvSpPr>
        <p:spPr>
          <a:xfrm rot="16200000">
            <a:off x="6610839" y="4711384"/>
            <a:ext cx="2626916" cy="369332"/>
          </a:xfrm>
          <a:prstGeom prst="rect">
            <a:avLst/>
          </a:prstGeom>
          <a:noFill/>
        </p:spPr>
        <p:txBody>
          <a:bodyPr wrap="square" rtlCol="0">
            <a:spAutoFit/>
          </a:bodyPr>
          <a:lstStyle/>
          <a:p>
            <a:r>
              <a:rPr lang="en-US" dirty="0" smtClean="0"/>
              <a:t>Power-dip</a:t>
            </a:r>
            <a:endParaRPr lang="en-US" dirty="0"/>
          </a:p>
        </p:txBody>
      </p:sp>
      <p:sp>
        <p:nvSpPr>
          <p:cNvPr id="19" name="TextBox 18"/>
          <p:cNvSpPr txBox="1"/>
          <p:nvPr/>
        </p:nvSpPr>
        <p:spPr>
          <a:xfrm rot="16200000">
            <a:off x="2867315" y="4711383"/>
            <a:ext cx="2626916" cy="369332"/>
          </a:xfrm>
          <a:prstGeom prst="rect">
            <a:avLst/>
          </a:prstGeom>
          <a:noFill/>
        </p:spPr>
        <p:txBody>
          <a:bodyPr wrap="square" rtlCol="0">
            <a:spAutoFit/>
          </a:bodyPr>
          <a:lstStyle/>
          <a:p>
            <a:r>
              <a:rPr lang="en-US" dirty="0" smtClean="0"/>
              <a:t>Power-dip</a:t>
            </a:r>
            <a:endParaRPr lang="en-US" dirty="0"/>
          </a:p>
        </p:txBody>
      </p:sp>
      <p:sp>
        <p:nvSpPr>
          <p:cNvPr id="20" name="TextBox 19"/>
          <p:cNvSpPr txBox="1"/>
          <p:nvPr/>
        </p:nvSpPr>
        <p:spPr>
          <a:xfrm rot="16200000">
            <a:off x="5661025" y="5335414"/>
            <a:ext cx="1139777" cy="369332"/>
          </a:xfrm>
          <a:prstGeom prst="rect">
            <a:avLst/>
          </a:prstGeom>
          <a:noFill/>
        </p:spPr>
        <p:txBody>
          <a:bodyPr wrap="square" rtlCol="0">
            <a:spAutoFit/>
          </a:bodyPr>
          <a:lstStyle/>
          <a:p>
            <a:r>
              <a:rPr lang="en-US" dirty="0" smtClean="0"/>
              <a:t>APEX</a:t>
            </a:r>
            <a:endParaRPr lang="en-US" dirty="0"/>
          </a:p>
        </p:txBody>
      </p:sp>
      <p:sp>
        <p:nvSpPr>
          <p:cNvPr id="21" name="TextBox 20"/>
          <p:cNvSpPr txBox="1"/>
          <p:nvPr/>
        </p:nvSpPr>
        <p:spPr>
          <a:xfrm rot="16200000">
            <a:off x="3096119" y="5264768"/>
            <a:ext cx="1281069" cy="369332"/>
          </a:xfrm>
          <a:prstGeom prst="rect">
            <a:avLst/>
          </a:prstGeom>
          <a:noFill/>
        </p:spPr>
        <p:txBody>
          <a:bodyPr wrap="square" rtlCol="0">
            <a:spAutoFit/>
          </a:bodyPr>
          <a:lstStyle/>
          <a:p>
            <a:r>
              <a:rPr lang="en-US" dirty="0" smtClean="0"/>
              <a:t>APEX</a:t>
            </a:r>
            <a:endParaRPr lang="en-US" dirty="0"/>
          </a:p>
        </p:txBody>
      </p:sp>
    </p:spTree>
    <p:extLst>
      <p:ext uri="{BB962C8B-B14F-4D97-AF65-F5344CB8AC3E}">
        <p14:creationId xmlns:p14="http://schemas.microsoft.com/office/powerpoint/2010/main" val="37446141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894" y="274638"/>
            <a:ext cx="8663068" cy="1143000"/>
          </a:xfrm>
        </p:spPr>
        <p:txBody>
          <a:bodyPr>
            <a:normAutofit/>
          </a:bodyPr>
          <a:lstStyle/>
          <a:p>
            <a:r>
              <a:rPr lang="en-US" dirty="0" smtClean="0">
                <a:solidFill>
                  <a:srgbClr val="FF0000"/>
                </a:solidFill>
              </a:rPr>
              <a:t>Personal Favorite Plots</a:t>
            </a:r>
            <a:endParaRPr lang="en-US" dirty="0">
              <a:solidFill>
                <a:srgbClr val="FF0000"/>
              </a:solidFill>
            </a:endParaRPr>
          </a:p>
        </p:txBody>
      </p:sp>
      <p:pic>
        <p:nvPicPr>
          <p:cNvPr id="9" name="Picture 8"/>
          <p:cNvPicPr>
            <a:picLocks noChangeAspect="1"/>
          </p:cNvPicPr>
          <p:nvPr/>
        </p:nvPicPr>
        <p:blipFill>
          <a:blip r:embed="rId2"/>
          <a:stretch>
            <a:fillRect/>
          </a:stretch>
        </p:blipFill>
        <p:spPr>
          <a:xfrm>
            <a:off x="352055" y="1169559"/>
            <a:ext cx="4274956" cy="2770106"/>
          </a:xfrm>
          <a:prstGeom prst="rect">
            <a:avLst/>
          </a:prstGeom>
        </p:spPr>
      </p:pic>
      <p:pic>
        <p:nvPicPr>
          <p:cNvPr id="10" name="Picture 9" descr="plot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52743" y="1257583"/>
            <a:ext cx="4075746" cy="2565165"/>
          </a:xfrm>
          <a:prstGeom prst="rect">
            <a:avLst/>
          </a:prstGeom>
        </p:spPr>
      </p:pic>
      <p:pic>
        <p:nvPicPr>
          <p:cNvPr id="12" name="Picture 11" descr="plot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6718" y="3822748"/>
            <a:ext cx="4362967" cy="3035252"/>
          </a:xfrm>
          <a:prstGeom prst="rect">
            <a:avLst/>
          </a:prstGeom>
        </p:spPr>
      </p:pic>
      <p:sp>
        <p:nvSpPr>
          <p:cNvPr id="13" name="TextBox 12"/>
          <p:cNvSpPr txBox="1"/>
          <p:nvPr/>
        </p:nvSpPr>
        <p:spPr>
          <a:xfrm>
            <a:off x="1219619" y="2741314"/>
            <a:ext cx="1948876" cy="369332"/>
          </a:xfrm>
          <a:prstGeom prst="rect">
            <a:avLst/>
          </a:prstGeom>
          <a:noFill/>
        </p:spPr>
        <p:txBody>
          <a:bodyPr wrap="square" rtlCol="0">
            <a:spAutoFit/>
          </a:bodyPr>
          <a:lstStyle/>
          <a:p>
            <a:r>
              <a:rPr lang="en-US" dirty="0" smtClean="0"/>
              <a:t>3-D Cooling</a:t>
            </a:r>
            <a:endParaRPr lang="en-US" dirty="0"/>
          </a:p>
        </p:txBody>
      </p:sp>
      <p:sp>
        <p:nvSpPr>
          <p:cNvPr id="15" name="TextBox 14"/>
          <p:cNvSpPr txBox="1"/>
          <p:nvPr/>
        </p:nvSpPr>
        <p:spPr>
          <a:xfrm>
            <a:off x="5984935" y="2397132"/>
            <a:ext cx="1961450" cy="369332"/>
          </a:xfrm>
          <a:prstGeom prst="rect">
            <a:avLst/>
          </a:prstGeom>
          <a:noFill/>
        </p:spPr>
        <p:txBody>
          <a:bodyPr wrap="square" rtlCol="0">
            <a:spAutoFit/>
          </a:bodyPr>
          <a:lstStyle/>
          <a:p>
            <a:r>
              <a:rPr lang="en-US" dirty="0" smtClean="0"/>
              <a:t>Beam loss</a:t>
            </a:r>
            <a:endParaRPr lang="en-US" dirty="0"/>
          </a:p>
        </p:txBody>
      </p:sp>
      <p:sp>
        <p:nvSpPr>
          <p:cNvPr id="16" name="TextBox 15"/>
          <p:cNvSpPr txBox="1"/>
          <p:nvPr/>
        </p:nvSpPr>
        <p:spPr>
          <a:xfrm>
            <a:off x="5210411" y="5679868"/>
            <a:ext cx="3618078" cy="369332"/>
          </a:xfrm>
          <a:prstGeom prst="rect">
            <a:avLst/>
          </a:prstGeom>
          <a:noFill/>
        </p:spPr>
        <p:txBody>
          <a:bodyPr wrap="square" rtlCol="0">
            <a:spAutoFit/>
          </a:bodyPr>
          <a:lstStyle/>
          <a:p>
            <a:r>
              <a:rPr lang="en-US" dirty="0" smtClean="0"/>
              <a:t>Best week: New record everyday</a:t>
            </a:r>
            <a:endParaRPr lang="en-US" dirty="0"/>
          </a:p>
        </p:txBody>
      </p:sp>
      <p:pic>
        <p:nvPicPr>
          <p:cNvPr id="1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475" y="3939666"/>
            <a:ext cx="4243681" cy="2749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p:nvSpPr>
        <p:spPr>
          <a:xfrm>
            <a:off x="1760275" y="5679868"/>
            <a:ext cx="2011743" cy="369332"/>
          </a:xfrm>
          <a:prstGeom prst="rect">
            <a:avLst/>
          </a:prstGeom>
          <a:noFill/>
        </p:spPr>
        <p:txBody>
          <a:bodyPr wrap="square" rtlCol="0">
            <a:spAutoFit/>
          </a:bodyPr>
          <a:lstStyle/>
          <a:p>
            <a:r>
              <a:rPr lang="en-US" dirty="0" smtClean="0"/>
              <a:t>Bunch Intensities</a:t>
            </a:r>
            <a:endParaRPr lang="en-US" dirty="0"/>
          </a:p>
        </p:txBody>
      </p:sp>
    </p:spTree>
    <p:extLst>
      <p:ext uri="{BB962C8B-B14F-4D97-AF65-F5344CB8AC3E}">
        <p14:creationId xmlns:p14="http://schemas.microsoft.com/office/powerpoint/2010/main" val="225830026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Lessons Learned: Physics </a:t>
            </a:r>
            <a:endParaRPr lang="en-US" dirty="0">
              <a:solidFill>
                <a:srgbClr val="FF0000"/>
              </a:solidFill>
            </a:endParaRPr>
          </a:p>
        </p:txBody>
      </p:sp>
      <p:sp>
        <p:nvSpPr>
          <p:cNvPr id="3" name="Content Placeholder 2"/>
          <p:cNvSpPr>
            <a:spLocks noGrp="1"/>
          </p:cNvSpPr>
          <p:nvPr>
            <p:ph idx="1"/>
          </p:nvPr>
        </p:nvSpPr>
        <p:spPr/>
        <p:txBody>
          <a:bodyPr>
            <a:normAutofit fontScale="55000" lnSpcReduction="20000"/>
          </a:bodyPr>
          <a:lstStyle/>
          <a:p>
            <a:pPr>
              <a:buFont typeface="Wingdings" charset="2"/>
              <a:buChar char="q"/>
            </a:pPr>
            <a:r>
              <a:rPr lang="en-US" sz="4000" dirty="0" smtClean="0"/>
              <a:t> Physics right is important for success of RHIC run. </a:t>
            </a:r>
          </a:p>
          <a:p>
            <a:pPr>
              <a:buFont typeface="Wingdings" charset="2"/>
              <a:buChar char="q"/>
            </a:pPr>
            <a:r>
              <a:rPr lang="en-US" sz="4000" dirty="0" smtClean="0"/>
              <a:t>  It includes ( AP Group ):</a:t>
            </a:r>
          </a:p>
          <a:p>
            <a:pPr>
              <a:buFontTx/>
              <a:buChar char="-"/>
            </a:pPr>
            <a:r>
              <a:rPr lang="en-US" sz="4000" dirty="0" smtClean="0">
                <a:solidFill>
                  <a:srgbClr val="0000FF"/>
                </a:solidFill>
              </a:rPr>
              <a:t>Choosing proper beta* and beam parameters</a:t>
            </a:r>
          </a:p>
          <a:p>
            <a:pPr>
              <a:buFontTx/>
              <a:buChar char="-"/>
            </a:pPr>
            <a:r>
              <a:rPr lang="en-US" sz="4000" dirty="0" smtClean="0">
                <a:solidFill>
                  <a:srgbClr val="0000FF"/>
                </a:solidFill>
              </a:rPr>
              <a:t>Designing good lattice</a:t>
            </a:r>
          </a:p>
          <a:p>
            <a:pPr>
              <a:buFontTx/>
              <a:buChar char="-"/>
            </a:pPr>
            <a:r>
              <a:rPr lang="en-US" sz="4000" dirty="0" smtClean="0">
                <a:solidFill>
                  <a:srgbClr val="0000FF"/>
                </a:solidFill>
              </a:rPr>
              <a:t>Performing non-linear correction </a:t>
            </a:r>
          </a:p>
          <a:p>
            <a:pPr>
              <a:buFontTx/>
              <a:buChar char="-"/>
            </a:pPr>
            <a:r>
              <a:rPr lang="en-US" sz="4000" dirty="0" smtClean="0">
                <a:solidFill>
                  <a:srgbClr val="0000FF"/>
                </a:solidFill>
              </a:rPr>
              <a:t>Giving a decent dynamic aperture &amp; beam lifetime</a:t>
            </a:r>
          </a:p>
          <a:p>
            <a:pPr>
              <a:buFontTx/>
              <a:buChar char="-"/>
            </a:pPr>
            <a:r>
              <a:rPr lang="en-US" sz="4000" dirty="0" smtClean="0">
                <a:solidFill>
                  <a:srgbClr val="0000FF"/>
                </a:solidFill>
              </a:rPr>
              <a:t>Understanding operation observations</a:t>
            </a:r>
          </a:p>
          <a:p>
            <a:pPr>
              <a:buFontTx/>
              <a:buChar char="-"/>
            </a:pPr>
            <a:r>
              <a:rPr lang="en-US" sz="4000" dirty="0">
                <a:solidFill>
                  <a:srgbClr val="0000FF"/>
                </a:solidFill>
              </a:rPr>
              <a:t>P</a:t>
            </a:r>
            <a:r>
              <a:rPr lang="en-US" sz="4000" dirty="0" smtClean="0">
                <a:solidFill>
                  <a:srgbClr val="0000FF"/>
                </a:solidFill>
              </a:rPr>
              <a:t>ushing critical beam parameters to improve luminosity</a:t>
            </a:r>
          </a:p>
          <a:p>
            <a:pPr marL="0" indent="0">
              <a:buNone/>
            </a:pPr>
            <a:r>
              <a:rPr lang="en-US" sz="4000" dirty="0" smtClean="0">
                <a:solidFill>
                  <a:srgbClr val="0000FF"/>
                </a:solidFill>
              </a:rPr>
              <a:t>……</a:t>
            </a:r>
            <a:endParaRPr lang="en-US" sz="4000" dirty="0">
              <a:solidFill>
                <a:srgbClr val="0000FF"/>
              </a:solidFill>
            </a:endParaRPr>
          </a:p>
          <a:p>
            <a:pPr marL="0" indent="0">
              <a:buNone/>
            </a:pPr>
            <a:endParaRPr lang="en-US" sz="4000" dirty="0" smtClean="0"/>
          </a:p>
          <a:p>
            <a:pPr marL="0" indent="0">
              <a:buNone/>
            </a:pPr>
            <a:r>
              <a:rPr lang="en-US" sz="4000" dirty="0" smtClean="0"/>
              <a:t>In the following I focus on:</a:t>
            </a:r>
          </a:p>
          <a:p>
            <a:pPr marL="0" indent="0">
              <a:buNone/>
            </a:pPr>
            <a:r>
              <a:rPr lang="en-US" sz="4000" dirty="0" smtClean="0"/>
              <a:t>-   Pre-run simulation study</a:t>
            </a:r>
          </a:p>
          <a:p>
            <a:pPr marL="0" indent="0">
              <a:buNone/>
            </a:pPr>
            <a:r>
              <a:rPr lang="en-US" sz="4000" dirty="0" smtClean="0"/>
              <a:t>-   Lattice &amp; ramp preparation</a:t>
            </a:r>
            <a:endParaRPr lang="en-US" dirty="0"/>
          </a:p>
        </p:txBody>
      </p:sp>
    </p:spTree>
    <p:extLst>
      <p:ext uri="{BB962C8B-B14F-4D97-AF65-F5344CB8AC3E}">
        <p14:creationId xmlns:p14="http://schemas.microsoft.com/office/powerpoint/2010/main" val="278860750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909" y="274638"/>
            <a:ext cx="8229600" cy="1143000"/>
          </a:xfrm>
        </p:spPr>
        <p:txBody>
          <a:bodyPr>
            <a:normAutofit/>
          </a:bodyPr>
          <a:lstStyle/>
          <a:p>
            <a:r>
              <a:rPr lang="en-US" dirty="0" smtClean="0">
                <a:solidFill>
                  <a:srgbClr val="FF0000"/>
                </a:solidFill>
              </a:rPr>
              <a:t>Pre-run Simulation Study</a:t>
            </a:r>
            <a:endParaRPr lang="en-US" dirty="0">
              <a:solidFill>
                <a:srgbClr val="FF0000"/>
              </a:solidFill>
            </a:endParaRPr>
          </a:p>
        </p:txBody>
      </p:sp>
      <p:sp>
        <p:nvSpPr>
          <p:cNvPr id="3" name="Content Placeholder 2"/>
          <p:cNvSpPr>
            <a:spLocks noGrp="1"/>
          </p:cNvSpPr>
          <p:nvPr>
            <p:ph idx="1"/>
          </p:nvPr>
        </p:nvSpPr>
        <p:spPr>
          <a:xfrm>
            <a:off x="301760" y="1417638"/>
            <a:ext cx="8738509" cy="5196725"/>
          </a:xfrm>
        </p:spPr>
        <p:txBody>
          <a:bodyPr>
            <a:noAutofit/>
          </a:bodyPr>
          <a:lstStyle/>
          <a:p>
            <a:pPr>
              <a:buFont typeface="Wingdings" charset="2"/>
              <a:buChar char="q"/>
            </a:pPr>
            <a:r>
              <a:rPr lang="en-US" sz="2300" dirty="0" smtClean="0">
                <a:solidFill>
                  <a:srgbClr val="0000FF"/>
                </a:solidFill>
              </a:rPr>
              <a:t>In the preparation of  2012 ion runs, </a:t>
            </a:r>
            <a:r>
              <a:rPr lang="en-US" sz="2300" dirty="0">
                <a:solidFill>
                  <a:srgbClr val="0000FF"/>
                </a:solidFill>
              </a:rPr>
              <a:t>b</a:t>
            </a:r>
            <a:r>
              <a:rPr lang="en-US" sz="2300" dirty="0" smtClean="0">
                <a:solidFill>
                  <a:srgbClr val="0000FF"/>
                </a:solidFill>
              </a:rPr>
              <a:t>ased on dynamic aperture calculation and previous run observations, we decided to use the non-IBS suppression lattice, which was proved right.</a:t>
            </a:r>
          </a:p>
          <a:p>
            <a:pPr>
              <a:buFont typeface="Wingdings" charset="2"/>
              <a:buChar char="q"/>
            </a:pPr>
            <a:endParaRPr lang="en-US" sz="1200" dirty="0" smtClean="0">
              <a:solidFill>
                <a:srgbClr val="0000FF"/>
              </a:solidFill>
            </a:endParaRPr>
          </a:p>
          <a:p>
            <a:pPr>
              <a:buFont typeface="Wingdings" charset="2"/>
              <a:buChar char="q"/>
            </a:pPr>
            <a:r>
              <a:rPr lang="en-US" sz="2300" dirty="0" smtClean="0"/>
              <a:t>Other examples to show importance of pre-run simulation:</a:t>
            </a:r>
          </a:p>
          <a:p>
            <a:pPr marL="0" indent="0">
              <a:buNone/>
            </a:pPr>
            <a:r>
              <a:rPr lang="en-US" sz="2300" dirty="0"/>
              <a:t> </a:t>
            </a:r>
            <a:r>
              <a:rPr lang="en-US" sz="2300" dirty="0" smtClean="0"/>
              <a:t>   -  </a:t>
            </a:r>
            <a:r>
              <a:rPr lang="en-US" sz="2300" dirty="0"/>
              <a:t>D</a:t>
            </a:r>
            <a:r>
              <a:rPr lang="en-US" sz="2300" dirty="0" smtClean="0"/>
              <a:t>ifficulty of 2008 100 GeV run with beta*=0.7m</a:t>
            </a:r>
          </a:p>
          <a:p>
            <a:pPr marL="0" indent="0">
              <a:buNone/>
            </a:pPr>
            <a:r>
              <a:rPr lang="en-US" sz="2300" dirty="0"/>
              <a:t> </a:t>
            </a:r>
            <a:r>
              <a:rPr lang="en-US" sz="2300" dirty="0" smtClean="0"/>
              <a:t>   -  Low momentum aperture in 2010 100 GeV Au-Au run</a:t>
            </a:r>
          </a:p>
          <a:p>
            <a:pPr marL="0" indent="0">
              <a:buNone/>
            </a:pPr>
            <a:r>
              <a:rPr lang="en-US" sz="2300" dirty="0" smtClean="0"/>
              <a:t>   -  beta* choosing in 2012 100 GeV p-p  run</a:t>
            </a:r>
          </a:p>
          <a:p>
            <a:pPr marL="0" indent="0">
              <a:buNone/>
            </a:pPr>
            <a:r>
              <a:rPr lang="en-US" sz="2300" dirty="0" smtClean="0"/>
              <a:t>   -  DA studies with new working points : </a:t>
            </a:r>
          </a:p>
          <a:p>
            <a:pPr marL="0" indent="0">
              <a:buNone/>
            </a:pPr>
            <a:r>
              <a:rPr lang="en-US" sz="2300" dirty="0"/>
              <a:t> </a:t>
            </a:r>
            <a:r>
              <a:rPr lang="en-US" sz="2300" dirty="0" smtClean="0"/>
              <a:t>      near-integer, near-2/3, (0.18,0.19), and tune scan</a:t>
            </a:r>
          </a:p>
          <a:p>
            <a:pPr marL="0" indent="0">
              <a:buNone/>
            </a:pPr>
            <a:endParaRPr lang="en-US" sz="1200" dirty="0" smtClean="0"/>
          </a:p>
          <a:p>
            <a:pPr>
              <a:buFont typeface="Wingdings" charset="2"/>
              <a:buChar char="q"/>
            </a:pPr>
            <a:r>
              <a:rPr lang="en-US" sz="2300" dirty="0" smtClean="0"/>
              <a:t>Pre-run simulation study is critical to the future low beta*  and e-lens lattices.  It helps </a:t>
            </a:r>
            <a:r>
              <a:rPr lang="en-US" sz="2300" dirty="0"/>
              <a:t>choose </a:t>
            </a:r>
            <a:r>
              <a:rPr lang="en-US" sz="2300" dirty="0" smtClean="0"/>
              <a:t>beam </a:t>
            </a:r>
            <a:r>
              <a:rPr lang="en-US" sz="2300" dirty="0"/>
              <a:t>parameters and </a:t>
            </a:r>
            <a:r>
              <a:rPr lang="en-US" sz="2300" dirty="0" smtClean="0"/>
              <a:t>evaluate lattices</a:t>
            </a:r>
            <a:r>
              <a:rPr lang="en-US" sz="2300" dirty="0"/>
              <a:t>. </a:t>
            </a:r>
            <a:endParaRPr lang="en-US" sz="2300" dirty="0" smtClean="0"/>
          </a:p>
        </p:txBody>
      </p:sp>
    </p:spTree>
    <p:extLst>
      <p:ext uri="{BB962C8B-B14F-4D97-AF65-F5344CB8AC3E}">
        <p14:creationId xmlns:p14="http://schemas.microsoft.com/office/powerpoint/2010/main" val="114766406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866</TotalTime>
  <Words>1379</Words>
  <Application>Microsoft Macintosh PowerPoint</Application>
  <PresentationFormat>On-screen Show (4:3)</PresentationFormat>
  <Paragraphs>132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Run 12 Heavy Ions:  Lessons Learned</vt:lpstr>
      <vt:lpstr>Content</vt:lpstr>
      <vt:lpstr>Overview of 2012 U-U Run</vt:lpstr>
      <vt:lpstr>Bunch Intensity &amp; Luminosity</vt:lpstr>
      <vt:lpstr>Cu-Au Run: Bunch Intensity &amp; Luminosity</vt:lpstr>
      <vt:lpstr>Bunch Intensity &amp; Luminosity</vt:lpstr>
      <vt:lpstr>Personal Favorite Plots</vt:lpstr>
      <vt:lpstr>Lessons Learned: Physics </vt:lpstr>
      <vt:lpstr>Pre-run Simulation Study</vt:lpstr>
      <vt:lpstr>Lattice and Ramp Preparation</vt:lpstr>
      <vt:lpstr>Lessons Learned: Operations</vt:lpstr>
      <vt:lpstr>Quick Run Switching</vt:lpstr>
      <vt:lpstr>Role of Machine Specialists</vt:lpstr>
      <vt:lpstr>After Physics Declaration </vt:lpstr>
      <vt:lpstr>Lessons Learned: Scheduling</vt:lpstr>
      <vt:lpstr>Thunder Storms &amp; Power-dips</vt:lpstr>
      <vt:lpstr>Summary</vt:lpstr>
    </vt:vector>
  </TitlesOfParts>
  <Company>Brookhaven National Laboratory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Run 12: Heavy Ions Lessons Learned</dc:title>
  <dc:creator>Yun Luo</dc:creator>
  <cp:lastModifiedBy>Yun Luo</cp:lastModifiedBy>
  <cp:revision>160</cp:revision>
  <dcterms:created xsi:type="dcterms:W3CDTF">2012-07-05T13:09:57Z</dcterms:created>
  <dcterms:modified xsi:type="dcterms:W3CDTF">2012-07-24T20:35:04Z</dcterms:modified>
</cp:coreProperties>
</file>