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9" r:id="rId10"/>
    <p:sldId id="272" r:id="rId11"/>
    <p:sldId id="273" r:id="rId12"/>
    <p:sldId id="276" r:id="rId13"/>
    <p:sldId id="266" r:id="rId14"/>
    <p:sldId id="267" r:id="rId15"/>
    <p:sldId id="275" r:id="rId16"/>
    <p:sldId id="278" r:id="rId17"/>
    <p:sldId id="279" r:id="rId18"/>
    <p:sldId id="274" r:id="rId19"/>
    <p:sldId id="281" r:id="rId20"/>
    <p:sldId id="260" r:id="rId21"/>
    <p:sldId id="271" r:id="rId22"/>
    <p:sldId id="277" r:id="rId23"/>
    <p:sldId id="261" r:id="rId24"/>
    <p:sldId id="280" r:id="rId25"/>
    <p:sldId id="282" r:id="rId26"/>
    <p:sldId id="28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260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vincent:Desktop:Downloads:RhicWeekly-4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scatterChart>
        <c:scatterStyle val="lineMarker"/>
        <c:ser>
          <c:idx val="0"/>
          <c:order val="0"/>
          <c:tx>
            <c:v>Run 12</c:v>
          </c:tx>
          <c:xVal>
            <c:numRef>
              <c:f>'RHIC weekly'!$N$668:$N$673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xVal>
          <c:yVal>
            <c:numRef>
              <c:f>'RHIC weekly'!$T$668:$T$673</c:f>
              <c:numCache>
                <c:formatCode>General</c:formatCode>
                <c:ptCount val="6"/>
                <c:pt idx="1">
                  <c:v>19.122245986974509</c:v>
                </c:pt>
                <c:pt idx="2">
                  <c:v>24.376552711749401</c:v>
                </c:pt>
                <c:pt idx="3">
                  <c:v>31.75911902500269</c:v>
                </c:pt>
                <c:pt idx="4">
                  <c:v>27.505058973216091</c:v>
                </c:pt>
                <c:pt idx="5">
                  <c:v>30.337023303057325</c:v>
                </c:pt>
              </c:numCache>
            </c:numRef>
          </c:yVal>
        </c:ser>
        <c:ser>
          <c:idx val="1"/>
          <c:order val="1"/>
          <c:tx>
            <c:v>Run 11</c:v>
          </c:tx>
          <c:xVal>
            <c:numRef>
              <c:f>'RHIC weekly'!$U$669:$U$678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xVal>
          <c:yVal>
            <c:numRef>
              <c:f>'RHIC weekly'!$W$669:$W$678</c:f>
              <c:numCache>
                <c:formatCode>General</c:formatCode>
                <c:ptCount val="10"/>
                <c:pt idx="0">
                  <c:v>6.7913498027873906</c:v>
                </c:pt>
                <c:pt idx="1">
                  <c:v>6.0997377644346642</c:v>
                </c:pt>
                <c:pt idx="2">
                  <c:v>7.5083781008272714</c:v>
                </c:pt>
                <c:pt idx="3">
                  <c:v>2.5295945449622987</c:v>
                </c:pt>
                <c:pt idx="4">
                  <c:v>1.1662229577244179</c:v>
                </c:pt>
                <c:pt idx="5">
                  <c:v>9.5387361989082713</c:v>
                </c:pt>
                <c:pt idx="6">
                  <c:v>13.47031448998737</c:v>
                </c:pt>
                <c:pt idx="7">
                  <c:v>20.54817985847118</c:v>
                </c:pt>
                <c:pt idx="8">
                  <c:v>20.793528572726419</c:v>
                </c:pt>
                <c:pt idx="9">
                  <c:v>7.7831929010122334</c:v>
                </c:pt>
              </c:numCache>
            </c:numRef>
          </c:yVal>
        </c:ser>
        <c:axId val="201861376"/>
        <c:axId val="201878528"/>
      </c:scatterChart>
      <c:valAx>
        <c:axId val="201861376"/>
        <c:scaling>
          <c:orientation val="minMax"/>
          <c:max val="1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Weeks in Physics</a:t>
                </a:r>
              </a:p>
            </c:rich>
          </c:tx>
          <c:layout/>
        </c:title>
        <c:numFmt formatCode="General" sourceLinked="1"/>
        <c:tickLblPos val="nextTo"/>
        <c:crossAx val="201878528"/>
        <c:crosses val="autoZero"/>
        <c:crossBetween val="midCat"/>
      </c:valAx>
      <c:valAx>
        <c:axId val="20187852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err="1"/>
                  <a:t>Int</a:t>
                </a:r>
                <a:r>
                  <a:rPr lang="en-US" dirty="0"/>
                  <a:t> </a:t>
                </a:r>
                <a:r>
                  <a:rPr lang="en-US" dirty="0" err="1"/>
                  <a:t>Lumi</a:t>
                </a:r>
                <a:r>
                  <a:rPr lang="en-US" dirty="0"/>
                  <a:t> [</a:t>
                </a:r>
                <a:r>
                  <a:rPr lang="en-US" dirty="0" smtClean="0"/>
                  <a:t>10^32 </a:t>
                </a:r>
                <a:r>
                  <a:rPr lang="en-US" dirty="0"/>
                  <a:t>cm-2]</a:t>
                </a:r>
              </a:p>
            </c:rich>
          </c:tx>
          <c:layout/>
        </c:title>
        <c:numFmt formatCode="General" sourceLinked="1"/>
        <c:tickLblPos val="nextTo"/>
        <c:crossAx val="201861376"/>
        <c:crosses val="autoZero"/>
        <c:crossBetween val="midCat"/>
      </c:valAx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Breakdown of One Earth Day by Shift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Day</c:v>
                </c:pt>
                <c:pt idx="1">
                  <c:v>Eve</c:v>
                </c:pt>
                <c:pt idx="2">
                  <c:v>Owl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</c:v>
                </c:pt>
                <c:pt idx="1">
                  <c:v>8</c:v>
                </c:pt>
                <c:pt idx="2">
                  <c:v>8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C9BEC4-E528-4FD0-A6D3-64921947B215}" type="datetimeFigureOut">
              <a:rPr lang="en-US" smtClean="0"/>
              <a:t>7/24/2012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5C2F52-971B-484C-8D44-C7AB46695F6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FD276-4450-48AB-B6B2-FD92052ADED8}" type="datetimeFigureOut">
              <a:rPr lang="en-US" smtClean="0"/>
              <a:pPr/>
              <a:t>7/23/2012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46D4E-6E4D-49D6-A794-1411C1FAC4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FD276-4450-48AB-B6B2-FD92052ADED8}" type="datetimeFigureOut">
              <a:rPr lang="en-US" smtClean="0"/>
              <a:pPr/>
              <a:t>7/23/2012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46D4E-6E4D-49D6-A794-1411C1FAC4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FD276-4450-48AB-B6B2-FD92052ADED8}" type="datetimeFigureOut">
              <a:rPr lang="en-US" smtClean="0"/>
              <a:pPr/>
              <a:t>7/23/2012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46D4E-6E4D-49D6-A794-1411C1FAC4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FD276-4450-48AB-B6B2-FD92052ADED8}" type="datetimeFigureOut">
              <a:rPr lang="en-US" smtClean="0"/>
              <a:pPr/>
              <a:t>7/23/2012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46D4E-6E4D-49D6-A794-1411C1FAC4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FD276-4450-48AB-B6B2-FD92052ADED8}" type="datetimeFigureOut">
              <a:rPr lang="en-US" smtClean="0"/>
              <a:pPr/>
              <a:t>7/23/2012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46D4E-6E4D-49D6-A794-1411C1FAC4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FD276-4450-48AB-B6B2-FD92052ADED8}" type="datetimeFigureOut">
              <a:rPr lang="en-US" smtClean="0"/>
              <a:pPr/>
              <a:t>7/23/2012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46D4E-6E4D-49D6-A794-1411C1FAC4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FD276-4450-48AB-B6B2-FD92052ADED8}" type="datetimeFigureOut">
              <a:rPr lang="en-US" smtClean="0"/>
              <a:pPr/>
              <a:t>7/23/2012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46D4E-6E4D-49D6-A794-1411C1FAC4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FD276-4450-48AB-B6B2-FD92052ADED8}" type="datetimeFigureOut">
              <a:rPr lang="en-US" smtClean="0"/>
              <a:pPr/>
              <a:t>7/23/2012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46D4E-6E4D-49D6-A794-1411C1FAC4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FD276-4450-48AB-B6B2-FD92052ADED8}" type="datetimeFigureOut">
              <a:rPr lang="en-US" smtClean="0"/>
              <a:pPr/>
              <a:t>7/23/2012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46D4E-6E4D-49D6-A794-1411C1FAC4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FD276-4450-48AB-B6B2-FD92052ADED8}" type="datetimeFigureOut">
              <a:rPr lang="en-US" smtClean="0"/>
              <a:pPr/>
              <a:t>7/23/2012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46D4E-6E4D-49D6-A794-1411C1FAC4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FD276-4450-48AB-B6B2-FD92052ADED8}" type="datetimeFigureOut">
              <a:rPr lang="en-US" smtClean="0"/>
              <a:pPr/>
              <a:t>7/23/2012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46D4E-6E4D-49D6-A794-1411C1FAC4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FD276-4450-48AB-B6B2-FD92052ADED8}" type="datetimeFigureOut">
              <a:rPr lang="en-US" smtClean="0"/>
              <a:pPr/>
              <a:t>7/23/2012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46D4E-6E4D-49D6-A794-1411C1FAC4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5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RHIC Run 12</a:t>
            </a:r>
            <a:br>
              <a:rPr lang="en-US" dirty="0" smtClean="0"/>
            </a:br>
            <a:r>
              <a:rPr lang="en-US" dirty="0" smtClean="0"/>
              <a:t>Polarized Protons</a:t>
            </a:r>
            <a:br>
              <a:rPr lang="en-US" dirty="0" smtClean="0"/>
            </a:br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V. Schoefer</a:t>
            </a:r>
          </a:p>
          <a:p>
            <a:r>
              <a:rPr lang="en-US" dirty="0" smtClean="0"/>
              <a:t>RHIC Retreat 7/25/12</a:t>
            </a:r>
          </a:p>
          <a:p>
            <a:r>
              <a:rPr lang="en-US" dirty="0" smtClean="0"/>
              <a:t>Bellport Country Club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399" y="198438"/>
            <a:ext cx="8763001" cy="6397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latin typeface="+mj-lt"/>
                <a:ea typeface="+mj-ea"/>
                <a:cs typeface="+mj-cs"/>
              </a:rPr>
              <a:t>Startups and Mode Changes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1" y="1066800"/>
            <a:ext cx="88392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Peak performance was essentially the same as the projections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Primary discrepancy was how fast we got to peak performance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There is no need for a one week ‘ramp-up’ (two shifts for experiments, one for development).  Get to previous peak, go to three shifts physics, incrementally improve from there.  Retain day shift for contingency.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If necessary, maybe have short stores for the first week.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6 bunches = 56 bunches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56 bunches + </a:t>
            </a:r>
            <a:r>
              <a:rPr lang="en-US" dirty="0" err="1" smtClean="0"/>
              <a:t>chrom</a:t>
            </a:r>
            <a:r>
              <a:rPr lang="en-US" dirty="0" smtClean="0"/>
              <a:t> adjustment + ramp collimation = 109 bunches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Written startup plans are key (especially for commissioning)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Don is 150 pages worth of lucky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RF spelled out LL commissioning plan really nicely.</a:t>
            </a:r>
          </a:p>
          <a:p>
            <a:pPr marL="800100" lvl="1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Beam work goes really quickly (faster than p.s., RF setup)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During initial startup, plan ahead for MD/APEX style activities at injection.</a:t>
            </a:r>
          </a:p>
          <a:p>
            <a:pPr marL="800100" lvl="1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‘Day trips’ like large working point changes, beta* changes should be treated like mode changes.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399" y="198438"/>
            <a:ext cx="8763001" cy="6397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latin typeface="+mj-lt"/>
                <a:ea typeface="+mj-ea"/>
                <a:cs typeface="+mj-cs"/>
              </a:rPr>
              <a:t>Problems with </a:t>
            </a:r>
            <a:r>
              <a:rPr lang="en-US" sz="3200" dirty="0" smtClean="0">
                <a:latin typeface="+mj-lt"/>
                <a:ea typeface="+mj-ea"/>
                <a:cs typeface="+mj-cs"/>
              </a:rPr>
              <a:t>Startups and Mode Changes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1" y="1295400"/>
            <a:ext cx="3581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They are too fast!</a:t>
            </a:r>
          </a:p>
          <a:p>
            <a:endParaRPr lang="en-US" dirty="0" smtClean="0"/>
          </a:p>
          <a:p>
            <a:r>
              <a:rPr lang="en-US" dirty="0" smtClean="0"/>
              <a:t>Groups that previously had multiple shifts between call-ins now do not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Capture, first ramp and </a:t>
            </a:r>
            <a:r>
              <a:rPr lang="en-US" dirty="0" err="1" smtClean="0"/>
              <a:t>rebucketing</a:t>
            </a:r>
            <a:r>
              <a:rPr lang="en-US" dirty="0" smtClean="0"/>
              <a:t> come together within one shift of each other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Instrum</a:t>
            </a:r>
            <a:r>
              <a:rPr lang="en-US" dirty="0" smtClean="0"/>
              <a:t> setup for injection and ready for ramp are essentially the same thing.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Scheduling difficulties: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RF-&gt;Instrumentation/FB take alternating shifts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But then everyone needs to be around together for first ramp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No group can split into shifts</a:t>
            </a:r>
            <a:endParaRPr lang="en-US" dirty="0" smtClean="0"/>
          </a:p>
        </p:txBody>
      </p:sp>
      <p:graphicFrame>
        <p:nvGraphicFramePr>
          <p:cNvPr id="7" name="Chart 6"/>
          <p:cNvGraphicFramePr/>
          <p:nvPr/>
        </p:nvGraphicFramePr>
        <p:xfrm>
          <a:off x="4724400" y="990600"/>
          <a:ext cx="4114800" cy="317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5105400" y="4114800"/>
            <a:ext cx="2667000" cy="25146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Results the same even in the frequency domain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Planetary </a:t>
            </a:r>
            <a:r>
              <a:rPr lang="en-US" dirty="0" smtClean="0"/>
              <a:t>upgrade outside DOE long-range planning scope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399" y="198438"/>
            <a:ext cx="8763001" cy="6397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latin typeface="+mj-lt"/>
                <a:ea typeface="+mj-ea"/>
                <a:cs typeface="+mj-cs"/>
              </a:rPr>
              <a:t>Problems with </a:t>
            </a:r>
            <a:r>
              <a:rPr lang="en-US" sz="3200" dirty="0" smtClean="0">
                <a:latin typeface="+mj-lt"/>
                <a:ea typeface="+mj-ea"/>
                <a:cs typeface="+mj-cs"/>
              </a:rPr>
              <a:t>Startups and Mode Changes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1" y="1295400"/>
            <a:ext cx="2590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Requires reliable </a:t>
            </a:r>
            <a:r>
              <a:rPr lang="en-US" dirty="0" err="1" smtClean="0"/>
              <a:t>chrom</a:t>
            </a:r>
            <a:r>
              <a:rPr lang="en-US" dirty="0" smtClean="0"/>
              <a:t> measurements:</a:t>
            </a:r>
          </a:p>
          <a:p>
            <a:endParaRPr lang="en-US" dirty="0" smtClean="0"/>
          </a:p>
          <a:p>
            <a:r>
              <a:rPr lang="en-US" dirty="0" smtClean="0"/>
              <a:t>Some indication that the ‘wiggles’ method was not accurate</a:t>
            </a:r>
          </a:p>
          <a:p>
            <a:endParaRPr lang="en-US" dirty="0" smtClean="0"/>
          </a:p>
          <a:p>
            <a:r>
              <a:rPr lang="en-US" dirty="0" smtClean="0"/>
              <a:t>Should fix that and develop the ‘offset’ ramp method</a:t>
            </a:r>
            <a:endParaRPr lang="en-US" dirty="0"/>
          </a:p>
        </p:txBody>
      </p:sp>
      <p:pic>
        <p:nvPicPr>
          <p:cNvPr id="32770" name="Picture 2" descr="Dorm Pos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914400"/>
            <a:ext cx="5715000" cy="54673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8998299" cy="579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96668"/>
            <a:ext cx="8229600" cy="6180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96668"/>
            <a:ext cx="8229600" cy="6180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572000" y="762000"/>
            <a:ext cx="4419600" cy="59093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Deviations from expectation:</a:t>
            </a:r>
          </a:p>
          <a:p>
            <a:endParaRPr lang="en-US" dirty="0" smtClean="0"/>
          </a:p>
          <a:p>
            <a:r>
              <a:rPr lang="en-US" dirty="0" smtClean="0"/>
              <a:t>Power supply setup +1 shift</a:t>
            </a:r>
          </a:p>
          <a:p>
            <a:r>
              <a:rPr lang="en-US" dirty="0" err="1" smtClean="0"/>
              <a:t>Wfg</a:t>
            </a:r>
            <a:r>
              <a:rPr lang="en-US" dirty="0" smtClean="0"/>
              <a:t> problem with 255 </a:t>
            </a:r>
            <a:r>
              <a:rPr lang="en-US" dirty="0" err="1" smtClean="0"/>
              <a:t>GeV</a:t>
            </a:r>
            <a:r>
              <a:rPr lang="en-US" dirty="0" smtClean="0"/>
              <a:t>, +2 shifts</a:t>
            </a:r>
          </a:p>
          <a:p>
            <a:r>
              <a:rPr lang="en-US" dirty="0" smtClean="0"/>
              <a:t>No ramp collimation, +1 shift</a:t>
            </a:r>
          </a:p>
          <a:p>
            <a:endParaRPr lang="en-US" dirty="0" smtClean="0"/>
          </a:p>
          <a:p>
            <a:r>
              <a:rPr lang="en-US" dirty="0" err="1" smtClean="0"/>
              <a:t>Rebucketing</a:t>
            </a:r>
            <a:r>
              <a:rPr lang="en-US" dirty="0" smtClean="0"/>
              <a:t>, -1 shift [Yeah!]</a:t>
            </a:r>
          </a:p>
          <a:p>
            <a:r>
              <a:rPr lang="en-US" dirty="0" smtClean="0"/>
              <a:t>Rotator ramp, -1 shift [Yeah!]</a:t>
            </a:r>
          </a:p>
          <a:p>
            <a:endParaRPr lang="en-US" dirty="0" smtClean="0"/>
          </a:p>
          <a:p>
            <a:r>
              <a:rPr lang="en-US" dirty="0" smtClean="0"/>
              <a:t>I think 2 days is about the theoretical minimum.</a:t>
            </a:r>
          </a:p>
          <a:p>
            <a:endParaRPr lang="en-US" dirty="0" smtClean="0"/>
          </a:p>
          <a:p>
            <a:r>
              <a:rPr lang="en-US" dirty="0" smtClean="0"/>
              <a:t>3.5-4.5 days is at reasonable estimate, with contingency.</a:t>
            </a:r>
          </a:p>
          <a:p>
            <a:endParaRPr lang="en-US" dirty="0" smtClean="0"/>
          </a:p>
          <a:p>
            <a:r>
              <a:rPr lang="en-US" dirty="0" smtClean="0"/>
              <a:t>Let’s try to avoid maintenance during setup.</a:t>
            </a:r>
          </a:p>
          <a:p>
            <a:endParaRPr lang="en-US" dirty="0" smtClean="0"/>
          </a:p>
          <a:p>
            <a:r>
              <a:rPr lang="en-US" dirty="0" smtClean="0"/>
              <a:t>By Friday night, we had 109, 1.6x10</a:t>
            </a:r>
            <a:r>
              <a:rPr lang="en-US" baseline="30000" dirty="0" smtClean="0"/>
              <a:t>11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667000"/>
            <a:ext cx="7391400" cy="83820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Are these fast mode changes reproducible?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2362200"/>
            <a:ext cx="3124200" cy="990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9600" dirty="0" smtClean="0"/>
              <a:t>Yes.</a:t>
            </a:r>
            <a:endParaRPr lang="en-US" sz="9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52399" y="198438"/>
            <a:ext cx="8763001" cy="6397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latin typeface="+mj-lt"/>
                <a:ea typeface="+mj-ea"/>
                <a:cs typeface="+mj-cs"/>
              </a:rPr>
              <a:t>The Run Coordinator Delegates Some More.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2192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Keeping Startups Awesome:  Greg’s talk tomorrow.</a:t>
            </a:r>
          </a:p>
        </p:txBody>
      </p:sp>
      <p:pic>
        <p:nvPicPr>
          <p:cNvPr id="28674" name="Picture 2" descr="http://www.manchestergalleries.org/the-collections/search-the-collection/mcgweb/objects/common/webmedia.php?irn=3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67000"/>
            <a:ext cx="8381996" cy="335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399" y="198438"/>
            <a:ext cx="8763001" cy="6397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latin typeface="+mj-lt"/>
                <a:ea typeface="+mj-ea"/>
                <a:cs typeface="+mj-cs"/>
              </a:rPr>
              <a:t>Longitudinal </a:t>
            </a:r>
            <a:r>
              <a:rPr lang="en-US" sz="3200" dirty="0" err="1" smtClean="0">
                <a:latin typeface="+mj-lt"/>
                <a:ea typeface="+mj-ea"/>
                <a:cs typeface="+mj-cs"/>
              </a:rPr>
              <a:t>Emittance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5842" name="Picture 2" descr="http://www.cadops.bnl.gov/elog/graphics/rhic-u_2012/Tue_May_1_2012_161449_24557.gif"/>
          <p:cNvPicPr>
            <a:picLocks noChangeAspect="1" noChangeArrowheads="1"/>
          </p:cNvPicPr>
          <p:nvPr/>
        </p:nvPicPr>
        <p:blipFill>
          <a:blip r:embed="rId2" cstate="print"/>
          <a:srcRect l="4000" t="9935" r="7000" b="17513"/>
          <a:stretch>
            <a:fillRect/>
          </a:stretch>
        </p:blipFill>
        <p:spPr bwMode="auto">
          <a:xfrm>
            <a:off x="4419600" y="914400"/>
            <a:ext cx="4495800" cy="2929847"/>
          </a:xfrm>
          <a:prstGeom prst="rect">
            <a:avLst/>
          </a:prstGeom>
          <a:noFill/>
        </p:spPr>
      </p:pic>
      <p:pic>
        <p:nvPicPr>
          <p:cNvPr id="35844" name="Picture 4" descr="http://www.cadops.bnl.gov/elog/graphics/rhic-pp_2012/Mon_Feb_13_2012_213627_6784.gif"/>
          <p:cNvPicPr>
            <a:picLocks noChangeAspect="1" noChangeArrowheads="1"/>
          </p:cNvPicPr>
          <p:nvPr/>
        </p:nvPicPr>
        <p:blipFill>
          <a:blip r:embed="rId3" cstate="print"/>
          <a:srcRect t="7856" r="4938" b="15548"/>
          <a:stretch>
            <a:fillRect/>
          </a:stretch>
        </p:blipFill>
        <p:spPr bwMode="auto">
          <a:xfrm>
            <a:off x="4343400" y="3886200"/>
            <a:ext cx="4724400" cy="2438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172200" y="2895600"/>
            <a:ext cx="2527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Bunch length at injection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391400" y="4114800"/>
            <a:ext cx="1507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Beam decay at max </a:t>
            </a:r>
            <a:r>
              <a:rPr lang="en-US" dirty="0" err="1" smtClean="0"/>
              <a:t>Bdot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1" y="1143000"/>
            <a:ext cx="4114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Longitudinal </a:t>
            </a:r>
            <a:r>
              <a:rPr lang="en-US" dirty="0" err="1" smtClean="0"/>
              <a:t>emittance</a:t>
            </a:r>
            <a:r>
              <a:rPr lang="en-US" dirty="0" smtClean="0"/>
              <a:t> limits the luminosity for 100 and 255 </a:t>
            </a:r>
            <a:r>
              <a:rPr lang="en-US" dirty="0" err="1" smtClean="0"/>
              <a:t>GeV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100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Rebucketing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Vertex cut ~16%, want 20%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255 </a:t>
            </a:r>
            <a:r>
              <a:rPr lang="en-US" dirty="0" err="1" smtClean="0"/>
              <a:t>GeV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Vertex OK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Limited to 1.8e11 by ramp, would like 2e11</a:t>
            </a:r>
            <a:r>
              <a:rPr lang="en-US" dirty="0" smtClean="0">
                <a:solidFill>
                  <a:srgbClr val="FF0000"/>
                </a:solidFill>
              </a:rPr>
              <a:t> (+20% LUMI)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Nearly ALL the MD during the polarized proton run and TWO TALKS (tomorrow afternoon) dedicated to this effort</a:t>
            </a:r>
          </a:p>
          <a:p>
            <a:endParaRPr lang="en-US" dirty="0" smtClean="0"/>
          </a:p>
          <a:p>
            <a:r>
              <a:rPr lang="en-US" dirty="0" smtClean="0"/>
              <a:t>[I will defer to those talks for full analysis]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Overview</a:t>
            </a:r>
          </a:p>
          <a:p>
            <a:pPr lvl="1"/>
            <a:r>
              <a:rPr lang="en-US" dirty="0" smtClean="0"/>
              <a:t>100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  <a:r>
              <a:rPr lang="en-US" dirty="0" smtClean="0"/>
              <a:t>performance</a:t>
            </a:r>
            <a:endParaRPr lang="en-US" dirty="0" smtClean="0"/>
          </a:p>
          <a:p>
            <a:pPr lvl="1"/>
            <a:r>
              <a:rPr lang="en-US" dirty="0" smtClean="0"/>
              <a:t>255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  <a:r>
              <a:rPr lang="en-US" dirty="0" smtClean="0"/>
              <a:t>performance</a:t>
            </a:r>
            <a:endParaRPr lang="en-US" dirty="0" smtClean="0"/>
          </a:p>
          <a:p>
            <a:r>
              <a:rPr lang="en-US" dirty="0" smtClean="0"/>
              <a:t>Startup and mode change</a:t>
            </a:r>
          </a:p>
          <a:p>
            <a:r>
              <a:rPr lang="en-US" dirty="0" smtClean="0"/>
              <a:t>Longitudinal </a:t>
            </a:r>
            <a:r>
              <a:rPr lang="en-US" dirty="0" err="1" smtClean="0"/>
              <a:t>emittance</a:t>
            </a:r>
            <a:endParaRPr lang="en-US" dirty="0" smtClean="0"/>
          </a:p>
          <a:p>
            <a:r>
              <a:rPr lang="en-US" dirty="0" smtClean="0"/>
              <a:t>Machine </a:t>
            </a:r>
            <a:r>
              <a:rPr lang="en-US" dirty="0" smtClean="0"/>
              <a:t>Development</a:t>
            </a:r>
          </a:p>
          <a:p>
            <a:r>
              <a:rPr lang="en-US" dirty="0" smtClean="0"/>
              <a:t>Communication and expectations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399" y="198438"/>
            <a:ext cx="8763001" cy="6397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latin typeface="+mj-lt"/>
                <a:ea typeface="+mj-ea"/>
                <a:cs typeface="+mj-cs"/>
              </a:rPr>
              <a:t>Outline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ontent Placeholder 12"/>
          <p:cNvGraphicFramePr>
            <a:graphicFrameLocks/>
          </p:cNvGraphicFramePr>
          <p:nvPr>
            <p:ph idx="1"/>
          </p:nvPr>
        </p:nvGraphicFramePr>
        <p:xfrm>
          <a:off x="685800" y="609600"/>
          <a:ext cx="6096000" cy="4064000"/>
        </p:xfrm>
        <a:graphic>
          <a:graphicData uri="http://schemas.openxmlformats.org/presentationml/2006/ole">
            <p:oleObj spid="_x0000_s1030" name="Acrobat Document" r:id="rId3" imgW="0" imgH="0" progId="AcroExch.Document.7">
              <p:embed/>
            </p:oleObj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911600" y="152400"/>
          <a:ext cx="5080000" cy="3810000"/>
        </p:xfrm>
        <a:graphic>
          <a:graphicData uri="http://schemas.openxmlformats.org/presentationml/2006/ole">
            <p:oleObj spid="_x0000_s1031" name="Acrobat Document" r:id="rId4" imgW="5485714" imgH="4114286" progId="AcroExch.Document.7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2400" y="1066800"/>
            <a:ext cx="4114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‘Fallout’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smtClean="0"/>
              <a:t>is downtime attributable to the development or unexplained</a:t>
            </a:r>
          </a:p>
          <a:p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‘Failure’ </a:t>
            </a:r>
            <a:r>
              <a:rPr lang="en-US" dirty="0" smtClean="0"/>
              <a:t>is downtime independent of the MD effort, but which delayed return to physics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‘Machine Setup’</a:t>
            </a:r>
            <a:r>
              <a:rPr lang="en-US" dirty="0" smtClean="0"/>
              <a:t> is time after MD ends that is reasonably used to get back to physics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Almost all MD took place during 255 </a:t>
            </a:r>
            <a:r>
              <a:rPr lang="en-US" dirty="0" err="1" smtClean="0"/>
              <a:t>GeV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Almost entirely to improve longitudinal </a:t>
            </a:r>
            <a:r>
              <a:rPr lang="en-US" dirty="0" err="1" smtClean="0"/>
              <a:t>emittance</a:t>
            </a:r>
            <a:r>
              <a:rPr lang="en-US" dirty="0" smtClean="0"/>
              <a:t> (2-3 hrs optics/coupling)</a:t>
            </a:r>
          </a:p>
          <a:p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343400" y="4231640"/>
          <a:ext cx="4572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r>
                        <a:rPr lang="en-US" baseline="0" dirty="0" smtClean="0"/>
                        <a:t> [h]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MD (</a:t>
                      </a:r>
                      <a:r>
                        <a:rPr lang="en-US" dirty="0" err="1" smtClean="0"/>
                        <a:t>Sched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MD (Actual)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~2</a:t>
                      </a:r>
                      <a:r>
                        <a:rPr lang="en-US" baseline="0" dirty="0" smtClean="0"/>
                        <a:t> stores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Fallout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 1 store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152399" y="198438"/>
            <a:ext cx="3962401" cy="6397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latin typeface="+mj-lt"/>
                <a:ea typeface="+mj-ea"/>
                <a:cs typeface="+mj-cs"/>
              </a:rPr>
              <a:t>Machine Development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5800" y="5943600"/>
            <a:ext cx="3666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There were ~60 255 </a:t>
            </a:r>
            <a:r>
              <a:rPr lang="en-US" dirty="0" err="1" smtClean="0"/>
              <a:t>GeV</a:t>
            </a:r>
            <a:r>
              <a:rPr lang="en-US" dirty="0" smtClean="0"/>
              <a:t> stores total.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76200" y="1143000"/>
            <a:ext cx="3733800" cy="220980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Content Placeholder 12"/>
          <p:cNvGraphicFramePr>
            <a:graphicFrameLocks/>
          </p:cNvGraphicFramePr>
          <p:nvPr>
            <p:ph idx="1"/>
          </p:nvPr>
        </p:nvGraphicFramePr>
        <p:xfrm>
          <a:off x="685800" y="609600"/>
          <a:ext cx="6096000" cy="4064000"/>
        </p:xfrm>
        <a:graphic>
          <a:graphicData uri="http://schemas.openxmlformats.org/presentationml/2006/ole">
            <p:oleObj spid="_x0000_s27650" name="Acrobat Document" r:id="rId3" imgW="0" imgH="0" progId="AcroExch.Document.7">
              <p:embed/>
            </p:oleObj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911600" y="152400"/>
          <a:ext cx="5080000" cy="3810000"/>
        </p:xfrm>
        <a:graphic>
          <a:graphicData uri="http://schemas.openxmlformats.org/presentationml/2006/ole">
            <p:oleObj spid="_x0000_s27651" name="Acrobat Document" r:id="rId4" imgW="5485714" imgH="4114286" progId="AcroExch.Document.7">
              <p:embed/>
            </p:oleObj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343400" y="4231640"/>
          <a:ext cx="4572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r>
                        <a:rPr lang="en-US" baseline="0" dirty="0" smtClean="0"/>
                        <a:t> [h]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MD (</a:t>
                      </a:r>
                      <a:r>
                        <a:rPr lang="en-US" dirty="0" err="1" smtClean="0"/>
                        <a:t>Sched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MD (Actual)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~2</a:t>
                      </a:r>
                      <a:r>
                        <a:rPr lang="en-US" baseline="0" dirty="0" smtClean="0"/>
                        <a:t> stores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Fallout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 1 store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152399" y="198438"/>
            <a:ext cx="3962401" cy="6397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latin typeface="+mj-lt"/>
                <a:ea typeface="+mj-ea"/>
                <a:cs typeface="+mj-cs"/>
              </a:rPr>
              <a:t>Machine Development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232892"/>
            <a:ext cx="36576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all three instances,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Fallout </a:t>
            </a:r>
            <a:r>
              <a:rPr lang="en-US" dirty="0" smtClean="0"/>
              <a:t>is yellow injection: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3/22: Booster scraping scheme changed, fast injection loss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3/29: Yellow injection lifetime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4/5: Devices not returned to nominal + injection instability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Injection instability/lifetime problems happened throughout the run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Chrom</a:t>
            </a:r>
            <a:r>
              <a:rPr lang="en-US" dirty="0" smtClean="0"/>
              <a:t> control really important at 	this intensity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Most efficient remediation is to 	measure the </a:t>
            </a:r>
            <a:r>
              <a:rPr lang="en-US" dirty="0" err="1" smtClean="0"/>
              <a:t>chroms</a:t>
            </a:r>
            <a:r>
              <a:rPr lang="en-US" dirty="0" smtClean="0"/>
              <a:t> and 	set appropriately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One minute measurement saves 	many lost fills (instability at 	end of fill)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495800" y="5943600"/>
            <a:ext cx="3666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There were ~60 255 </a:t>
            </a:r>
            <a:r>
              <a:rPr lang="en-US" dirty="0" err="1" smtClean="0"/>
              <a:t>GeV</a:t>
            </a:r>
            <a:r>
              <a:rPr lang="en-US" dirty="0" smtClean="0"/>
              <a:t> stores total.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i.imgur.com/mTh06.jpg"/>
          <p:cNvPicPr>
            <a:picLocks noChangeAspect="1" noChangeArrowheads="1"/>
          </p:cNvPicPr>
          <p:nvPr/>
        </p:nvPicPr>
        <p:blipFill>
          <a:blip r:embed="rId2" cstate="print">
            <a:lum bright="75000" contrast="-8000"/>
          </a:blip>
          <a:srcRect/>
          <a:stretch>
            <a:fillRect/>
          </a:stretch>
        </p:blipFill>
        <p:spPr bwMode="auto">
          <a:xfrm>
            <a:off x="1066800" y="838200"/>
            <a:ext cx="7162800" cy="5858407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52399" y="198438"/>
            <a:ext cx="8763001" cy="6397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latin typeface="+mj-lt"/>
                <a:ea typeface="+mj-ea"/>
                <a:cs typeface="+mj-cs"/>
              </a:rPr>
              <a:t>Communication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1" y="1143000"/>
            <a:ext cx="8610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Several concrete examples of successful communication: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Rotator setup at 255 </a:t>
            </a:r>
            <a:r>
              <a:rPr lang="en-US" dirty="0" err="1" smtClean="0"/>
              <a:t>GeV</a:t>
            </a:r>
            <a:r>
              <a:rPr lang="en-US" dirty="0" smtClean="0"/>
              <a:t> [Thanks to Vahid, Bill, Xiaochun and John Koster]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Maintaining of polarization direction through run [ditto]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PHENIX crossing angle experiment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Stellar maintenance planning [Thanks Paul]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Several instances of maintenance days moved on short notice (but which went well anyway)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Maintenance mid-255 </a:t>
            </a:r>
            <a:r>
              <a:rPr lang="en-US" dirty="0" err="1" smtClean="0"/>
              <a:t>GeV</a:t>
            </a:r>
            <a:r>
              <a:rPr lang="en-US" dirty="0" smtClean="0"/>
              <a:t> setup caused no additional delay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Where can we do better?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Experimenter goals (and the connection with machine performance)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0acdc6c-e8db-41d7-a10e-f16304386f6f" descr="DF072073-A684-4764-B485-6F76615A5816@phy-ast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1614" y="2971800"/>
            <a:ext cx="5429986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389376" y="149352"/>
          <a:ext cx="5678424" cy="3124200"/>
        </p:xfrm>
        <a:graphic>
          <a:graphicData uri="http://schemas.openxmlformats.org/presentationml/2006/ole">
            <p:oleObj spid="_x0000_s18434" name="Acrobat Document" r:id="rId4" imgW="5485714" imgH="4114286" progId="AcroExch.Document.7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191000" y="3429000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PHENIX Sampled </a:t>
            </a:r>
            <a:r>
              <a:rPr lang="en-US" dirty="0" err="1" smtClean="0"/>
              <a:t>L</a:t>
            </a:r>
            <a:r>
              <a:rPr lang="en-US" dirty="0" err="1" smtClean="0"/>
              <a:t>umi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399" y="198438"/>
            <a:ext cx="3352801" cy="6397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latin typeface="+mj-lt"/>
                <a:ea typeface="+mj-ea"/>
                <a:cs typeface="+mj-cs"/>
              </a:rPr>
              <a:t>Patterns in the Luminosity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000" y="6324600"/>
            <a:ext cx="1668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(courtesy X. He)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4648200" y="2771775"/>
            <a:ext cx="0" cy="31718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495925" y="2743200"/>
            <a:ext cx="38100" cy="32480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353175" y="2724150"/>
            <a:ext cx="47625" cy="28384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229475" y="2800350"/>
            <a:ext cx="49149" cy="298780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3276600" y="3200400"/>
            <a:ext cx="1371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2819400" y="28194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Connects Wed’s</a:t>
            </a:r>
            <a:endParaRPr lang="en-US" sz="1400" dirty="0"/>
          </a:p>
        </p:txBody>
      </p:sp>
      <p:sp>
        <p:nvSpPr>
          <p:cNvPr id="58" name="TextBox 57"/>
          <p:cNvSpPr txBox="1"/>
          <p:nvPr/>
        </p:nvSpPr>
        <p:spPr>
          <a:xfrm>
            <a:off x="152401" y="1066800"/>
            <a:ext cx="3581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the ‘</a:t>
            </a:r>
            <a:r>
              <a:rPr lang="en-US" dirty="0" err="1" smtClean="0"/>
              <a:t>sawtooth</a:t>
            </a:r>
            <a:r>
              <a:rPr lang="en-US" dirty="0" smtClean="0"/>
              <a:t>’ in the sampled </a:t>
            </a:r>
            <a:r>
              <a:rPr lang="en-US" dirty="0" err="1" smtClean="0"/>
              <a:t>lumi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smtClean="0"/>
              <a:t>Does not show in delivered.</a:t>
            </a:r>
          </a:p>
          <a:p>
            <a:endParaRPr lang="en-US" dirty="0" smtClean="0"/>
          </a:p>
          <a:p>
            <a:r>
              <a:rPr lang="en-US" dirty="0" smtClean="0"/>
              <a:t>Where does the </a:t>
            </a:r>
            <a:r>
              <a:rPr lang="en-US" dirty="0" err="1" smtClean="0"/>
              <a:t>lumi</a:t>
            </a:r>
            <a:r>
              <a:rPr lang="en-US" dirty="0" smtClean="0"/>
              <a:t> go?</a:t>
            </a:r>
          </a:p>
          <a:p>
            <a:endParaRPr lang="en-US" dirty="0" smtClean="0"/>
          </a:p>
          <a:p>
            <a:r>
              <a:rPr lang="en-US" dirty="0" smtClean="0"/>
              <a:t>It’s </a:t>
            </a:r>
            <a:r>
              <a:rPr lang="en-US" i="1" dirty="0" smtClean="0"/>
              <a:t>NOT</a:t>
            </a:r>
            <a:r>
              <a:rPr lang="en-US" dirty="0" smtClean="0"/>
              <a:t> the vertex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152400" y="3810000"/>
            <a:ext cx="3581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Two caveats:</a:t>
            </a:r>
          </a:p>
          <a:p>
            <a:pPr marL="342900" indent="-342900">
              <a:buAutoNum type="arabicParenR"/>
            </a:pPr>
            <a:r>
              <a:rPr lang="en-US" dirty="0" smtClean="0"/>
              <a:t>Delivered </a:t>
            </a:r>
            <a:r>
              <a:rPr lang="en-US" dirty="0" err="1" smtClean="0"/>
              <a:t>lumi</a:t>
            </a:r>
            <a:r>
              <a:rPr lang="en-US" dirty="0" smtClean="0"/>
              <a:t> not consistently handled for stores that span midnight (~1 pb-1 could slip a day in either direction)</a:t>
            </a:r>
          </a:p>
          <a:p>
            <a:pPr marL="342900" indent="-342900">
              <a:buAutoNum type="arabicParenR"/>
            </a:pPr>
            <a:r>
              <a:rPr lang="en-US" dirty="0" smtClean="0"/>
              <a:t>Either the dates in the PHENIX plot are shifted early one day, or Tuesdays are worse than Wednesdays.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2" name="Picture 6" descr="http://www.topofart.com/images/artists/Tiziano_Vecellio_Titian/paintings/titian040.jpg"/>
          <p:cNvPicPr>
            <a:picLocks noChangeAspect="1" noChangeArrowheads="1"/>
          </p:cNvPicPr>
          <p:nvPr/>
        </p:nvPicPr>
        <p:blipFill>
          <a:blip r:embed="rId2" cstate="print">
            <a:lum bright="48000" contrast="-70000"/>
          </a:blip>
          <a:srcRect/>
          <a:stretch>
            <a:fillRect/>
          </a:stretch>
        </p:blipFill>
        <p:spPr bwMode="auto">
          <a:xfrm>
            <a:off x="990600" y="990600"/>
            <a:ext cx="7315200" cy="5637721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52399" y="198438"/>
            <a:ext cx="3352801" cy="6397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latin typeface="+mj-lt"/>
                <a:ea typeface="+mj-ea"/>
                <a:cs typeface="+mj-cs"/>
              </a:rPr>
              <a:t>Why is this important?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19200" y="1524000"/>
            <a:ext cx="6781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Experimenter goals drive the schedule</a:t>
            </a:r>
          </a:p>
          <a:p>
            <a:endParaRPr lang="en-US" dirty="0" smtClean="0"/>
          </a:p>
          <a:p>
            <a:r>
              <a:rPr lang="en-US" dirty="0" smtClean="0"/>
              <a:t>In a run where delivered </a:t>
            </a:r>
            <a:r>
              <a:rPr lang="en-US" dirty="0" err="1" smtClean="0"/>
              <a:t>lumi</a:t>
            </a:r>
            <a:r>
              <a:rPr lang="en-US" dirty="0" smtClean="0"/>
              <a:t> was almost twice the projected (and the vertex projection was accurate), still discussions to the end about every ten minutes.</a:t>
            </a:r>
          </a:p>
          <a:p>
            <a:endParaRPr lang="en-US" dirty="0" smtClean="0"/>
          </a:p>
          <a:p>
            <a:r>
              <a:rPr lang="en-US" dirty="0" smtClean="0"/>
              <a:t>This year’s performance is next year’s expectation, we have to capitalize on good runs to spend time to make improvements.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399" y="198438"/>
            <a:ext cx="8763001" cy="6397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latin typeface="+mj-lt"/>
                <a:ea typeface="+mj-ea"/>
                <a:cs typeface="+mj-cs"/>
              </a:rPr>
              <a:t>Summary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Run12_Lumi_200_p^p^.pd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762000"/>
            <a:ext cx="3505200" cy="2708563"/>
          </a:xfrm>
          <a:prstGeom prst="rect">
            <a:avLst/>
          </a:prstGeom>
        </p:spPr>
      </p:pic>
      <p:pic>
        <p:nvPicPr>
          <p:cNvPr id="7" name="Picture 6" descr="int_lumi_25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3352800"/>
            <a:ext cx="3963132" cy="29723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15000" y="3276600"/>
            <a:ext cx="3145861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Integrated Luminosity: 255 </a:t>
            </a:r>
            <a:r>
              <a:rPr lang="en-US" dirty="0" err="1" smtClean="0"/>
              <a:t>GeV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1219200"/>
            <a:ext cx="4977966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Run 12 was a great success!</a:t>
            </a:r>
          </a:p>
          <a:p>
            <a:endParaRPr lang="en-US" dirty="0" smtClean="0"/>
          </a:p>
          <a:p>
            <a:r>
              <a:rPr lang="en-US" dirty="0" smtClean="0"/>
              <a:t>Records in </a:t>
            </a:r>
            <a:r>
              <a:rPr lang="en-US" dirty="0" err="1" smtClean="0"/>
              <a:t>lumi</a:t>
            </a:r>
            <a:r>
              <a:rPr lang="en-US" dirty="0" smtClean="0"/>
              <a:t>, polarization (and energy!)</a:t>
            </a:r>
          </a:p>
          <a:p>
            <a:endParaRPr lang="en-US" dirty="0" smtClean="0"/>
          </a:p>
          <a:p>
            <a:r>
              <a:rPr lang="en-US" dirty="0" smtClean="0"/>
              <a:t>Product of many years of work in many areas: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Spin physics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Instrumentation and feedback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RF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Power supplies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Operations and maintenance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Very well positioned to integrate planned upgrades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E-lens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OPPIS Source upgrade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i.imgur.com/jgRRA.jpg"/>
          <p:cNvPicPr>
            <a:picLocks noChangeAspect="1" noChangeArrowheads="1"/>
          </p:cNvPicPr>
          <p:nvPr/>
        </p:nvPicPr>
        <p:blipFill>
          <a:blip r:embed="rId2" cstate="print">
            <a:lum bright="31000" contrast="-50000"/>
          </a:blip>
          <a:srcRect/>
          <a:stretch>
            <a:fillRect/>
          </a:stretch>
        </p:blipFill>
        <p:spPr bwMode="auto">
          <a:xfrm>
            <a:off x="457200" y="0"/>
            <a:ext cx="8305800" cy="678307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00400" y="1752600"/>
            <a:ext cx="25694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THANK YOU!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4114800" y="5791200"/>
            <a:ext cx="3894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Dance in a Madhouse – George Bellows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9" descr="sin3v_fit.png"/>
          <p:cNvPicPr>
            <a:picLocks noChangeAspect="1"/>
          </p:cNvPicPr>
          <p:nvPr/>
        </p:nvPicPr>
        <p:blipFill>
          <a:blip r:embed="rId2" cstate="print"/>
          <a:srcRect l="33" r="5999"/>
          <a:stretch>
            <a:fillRect/>
          </a:stretch>
        </p:blipFill>
        <p:spPr bwMode="auto">
          <a:xfrm>
            <a:off x="4876800" y="3406588"/>
            <a:ext cx="3733800" cy="30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Content Placeholder 7" descr="fill11-1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446" r="5852"/>
          <a:stretch>
            <a:fillRect/>
          </a:stretch>
        </p:blipFill>
        <p:spPr>
          <a:xfrm>
            <a:off x="4876800" y="542364"/>
            <a:ext cx="3733800" cy="3267636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52399" y="198438"/>
            <a:ext cx="8763001" cy="6397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latin typeface="+mj-lt"/>
                <a:ea typeface="+mj-ea"/>
                <a:cs typeface="+mj-cs"/>
              </a:rPr>
              <a:t>Injector Improvements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024890"/>
            <a:ext cx="40386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Polarization at AGS extraction higher at higher intensities than in Run 11</a:t>
            </a:r>
          </a:p>
          <a:p>
            <a:endParaRPr lang="en-US" dirty="0"/>
          </a:p>
          <a:p>
            <a:r>
              <a:rPr lang="en-US" dirty="0" smtClean="0"/>
              <a:t>Increases from: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AGS </a:t>
            </a:r>
            <a:r>
              <a:rPr lang="en-US" dirty="0" err="1" smtClean="0"/>
              <a:t>pC</a:t>
            </a:r>
            <a:r>
              <a:rPr lang="en-US" dirty="0" smtClean="0"/>
              <a:t> </a:t>
            </a:r>
            <a:r>
              <a:rPr lang="en-US" dirty="0" err="1" smtClean="0"/>
              <a:t>polarimeter</a:t>
            </a:r>
            <a:r>
              <a:rPr lang="en-US" dirty="0" smtClean="0"/>
              <a:t> modification allows routine measurement of spin asymmetry at AGS injection enabled optimization of Booster resonance compensation (+4% abs)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Benefit eroded over time due to an orbit control software problem, corrected for future runs.</a:t>
            </a: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Higher source intensity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More scraping-&gt;10-15% smaller </a:t>
            </a:r>
            <a:r>
              <a:rPr lang="en-US" dirty="0" err="1" smtClean="0"/>
              <a:t>emittance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ource_intensit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800" y="1224396"/>
            <a:ext cx="5219700" cy="4033404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52399" y="198438"/>
            <a:ext cx="8763001" cy="6397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latin typeface="+mj-lt"/>
                <a:ea typeface="+mj-ea"/>
                <a:cs typeface="+mj-cs"/>
              </a:rPr>
              <a:t>Injector Improvements: Source intensity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9600" y="1219200"/>
            <a:ext cx="430053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Intensity at Booster injection for physics fills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3852446"/>
            <a:ext cx="157607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2F34FB"/>
                </a:solidFill>
              </a:rPr>
              <a:t>Run 11: 250 </a:t>
            </a:r>
            <a:r>
              <a:rPr lang="en-US" sz="1600" dirty="0" err="1" smtClean="0">
                <a:solidFill>
                  <a:srgbClr val="2F34FB"/>
                </a:solidFill>
              </a:rPr>
              <a:t>GeV</a:t>
            </a:r>
            <a:endParaRPr lang="en-US" sz="1600" dirty="0">
              <a:solidFill>
                <a:srgbClr val="2F34FB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6800" y="2252246"/>
            <a:ext cx="157607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Run 12: 100 </a:t>
            </a:r>
            <a:r>
              <a:rPr lang="en-US" sz="1600" dirty="0" err="1" smtClean="0">
                <a:solidFill>
                  <a:srgbClr val="FF0000"/>
                </a:solidFill>
              </a:rPr>
              <a:t>GeV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1200" y="1676400"/>
            <a:ext cx="157607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Run 12: 255 </a:t>
            </a:r>
            <a:r>
              <a:rPr lang="en-US" sz="1600" dirty="0" err="1" smtClean="0">
                <a:solidFill>
                  <a:srgbClr val="FF0000"/>
                </a:solidFill>
              </a:rPr>
              <a:t>GeV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>
            <a:stCxn id="10" idx="3"/>
          </p:cNvCxnSpPr>
          <p:nvPr/>
        </p:nvCxnSpPr>
        <p:spPr>
          <a:xfrm>
            <a:off x="6452872" y="2421523"/>
            <a:ext cx="557528" cy="321677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1" idx="3"/>
          </p:cNvCxnSpPr>
          <p:nvPr/>
        </p:nvCxnSpPr>
        <p:spPr>
          <a:xfrm>
            <a:off x="7367272" y="1845677"/>
            <a:ext cx="557528" cy="440323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0"/>
          </p:cNvCxnSpPr>
          <p:nvPr/>
        </p:nvCxnSpPr>
        <p:spPr>
          <a:xfrm flipV="1">
            <a:off x="5360036" y="3352800"/>
            <a:ext cx="278764" cy="499646"/>
          </a:xfrm>
          <a:prstGeom prst="straightConnector1">
            <a:avLst/>
          </a:prstGeom>
          <a:ln w="31750">
            <a:solidFill>
              <a:srgbClr val="2F34F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57200" y="1600200"/>
            <a:ext cx="3200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 improvements yielded intensity at Booster injection as high as 6x10</a:t>
            </a:r>
            <a:r>
              <a:rPr lang="en-US" baseline="30000" dirty="0" smtClean="0"/>
              <a:t>11</a:t>
            </a:r>
            <a:r>
              <a:rPr lang="en-US" dirty="0" smtClean="0"/>
              <a:t>, nearly double Run 11 intensities</a:t>
            </a:r>
          </a:p>
          <a:p>
            <a:endParaRPr lang="en-US" dirty="0"/>
          </a:p>
          <a:p>
            <a:r>
              <a:rPr lang="en-US" dirty="0" smtClean="0"/>
              <a:t>Allows additional scraping in the Booster</a:t>
            </a:r>
          </a:p>
          <a:p>
            <a:r>
              <a:rPr lang="en-US" dirty="0" smtClean="0"/>
              <a:t>--- </a:t>
            </a:r>
            <a:r>
              <a:rPr lang="en-US" dirty="0" err="1" smtClean="0"/>
              <a:t>Longitudinal+vertical</a:t>
            </a:r>
            <a:r>
              <a:rPr lang="en-US" dirty="0" smtClean="0"/>
              <a:t> for</a:t>
            </a:r>
          </a:p>
          <a:p>
            <a:r>
              <a:rPr lang="en-US" dirty="0" smtClean="0"/>
              <a:t> 100 </a:t>
            </a:r>
            <a:r>
              <a:rPr lang="en-US" dirty="0" err="1" smtClean="0"/>
              <a:t>GeV</a:t>
            </a:r>
            <a:endParaRPr lang="en-US" dirty="0" smtClean="0"/>
          </a:p>
          <a:p>
            <a:r>
              <a:rPr lang="en-US" dirty="0" smtClean="0"/>
              <a:t>--- Vertical only for 255 </a:t>
            </a:r>
            <a:r>
              <a:rPr lang="en-US" dirty="0" err="1" smtClean="0"/>
              <a:t>GeV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un12_Lumi_200_p^p^.pd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914400"/>
            <a:ext cx="4733365" cy="36576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4267200" cy="5181599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Luminosity</a:t>
            </a:r>
          </a:p>
          <a:p>
            <a:pPr lvl="1"/>
            <a:r>
              <a:rPr lang="en-US" dirty="0" smtClean="0"/>
              <a:t>Relative to Run 9</a:t>
            </a:r>
          </a:p>
          <a:p>
            <a:pPr lvl="2"/>
            <a:r>
              <a:rPr lang="en-US" dirty="0" smtClean="0"/>
              <a:t>Increased </a:t>
            </a:r>
            <a:r>
              <a:rPr lang="en-US" dirty="0" err="1" smtClean="0"/>
              <a:t>β</a:t>
            </a:r>
            <a:r>
              <a:rPr lang="en-US" dirty="0" smtClean="0"/>
              <a:t>* 0.7 -&gt; 0.85 </a:t>
            </a:r>
            <a:r>
              <a:rPr lang="en-US" dirty="0" err="1" smtClean="0"/>
              <a:t>m</a:t>
            </a:r>
            <a:endParaRPr lang="en-US" dirty="0" smtClean="0"/>
          </a:p>
          <a:p>
            <a:pPr lvl="2"/>
            <a:r>
              <a:rPr lang="en-US" dirty="0" smtClean="0"/>
              <a:t>Increased intensity 1.4-&gt;1.6x10</a:t>
            </a:r>
            <a:r>
              <a:rPr lang="en-US" baseline="30000" dirty="0" smtClean="0"/>
              <a:t>11</a:t>
            </a:r>
            <a:r>
              <a:rPr lang="en-US" dirty="0" smtClean="0"/>
              <a:t>/bunch</a:t>
            </a:r>
          </a:p>
          <a:p>
            <a:pPr lvl="2"/>
            <a:r>
              <a:rPr lang="en-US" dirty="0" smtClean="0"/>
              <a:t>Above two approximately cancel to get slightly higher peak </a:t>
            </a:r>
            <a:r>
              <a:rPr lang="en-US" dirty="0" err="1" smtClean="0"/>
              <a:t>lumi</a:t>
            </a:r>
            <a:r>
              <a:rPr lang="en-US" dirty="0" smtClean="0"/>
              <a:t> of</a:t>
            </a:r>
          </a:p>
          <a:p>
            <a:pPr lvl="2">
              <a:buNone/>
            </a:pPr>
            <a:r>
              <a:rPr lang="en-US" dirty="0" smtClean="0"/>
              <a:t>	 ~52x10</a:t>
            </a:r>
            <a:r>
              <a:rPr lang="en-US" baseline="30000" dirty="0" smtClean="0"/>
              <a:t>30</a:t>
            </a:r>
            <a:r>
              <a:rPr lang="en-US" dirty="0" smtClean="0"/>
              <a:t> 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  </a:t>
            </a:r>
            <a:r>
              <a:rPr lang="en-US" dirty="0" smtClean="0"/>
              <a:t>(+5% relative to Run 11)</a:t>
            </a:r>
          </a:p>
          <a:p>
            <a:r>
              <a:rPr lang="en-US" dirty="0" err="1" smtClean="0"/>
              <a:t>Lumi</a:t>
            </a:r>
            <a:r>
              <a:rPr lang="en-US" dirty="0" smtClean="0"/>
              <a:t> lifetime</a:t>
            </a:r>
          </a:p>
          <a:p>
            <a:pPr lvl="2"/>
            <a:r>
              <a:rPr lang="en-US" dirty="0" smtClean="0"/>
              <a:t> Average ~16 hours, compared to 7 hours in Run 9 and 12 in Run 8</a:t>
            </a:r>
            <a:r>
              <a:rPr lang="en-US" i="1" dirty="0" smtClean="0"/>
              <a:t> (even at 1 </a:t>
            </a:r>
            <a:r>
              <a:rPr lang="en-US" i="1" dirty="0" err="1" smtClean="0"/>
              <a:t>m</a:t>
            </a:r>
            <a:r>
              <a:rPr lang="en-US" i="1" dirty="0" smtClean="0"/>
              <a:t>  </a:t>
            </a:r>
            <a:r>
              <a:rPr lang="en-US" i="1" dirty="0" err="1" smtClean="0"/>
              <a:t>β</a:t>
            </a:r>
            <a:r>
              <a:rPr lang="en-US" i="1" dirty="0" smtClean="0"/>
              <a:t>*)</a:t>
            </a:r>
          </a:p>
          <a:p>
            <a:pPr lvl="2"/>
            <a:endParaRPr lang="en-US" i="1" dirty="0" smtClean="0"/>
          </a:p>
          <a:p>
            <a:pPr lvl="2"/>
            <a:r>
              <a:rPr lang="en-US" dirty="0" smtClean="0"/>
              <a:t>Run 12: First 100 </a:t>
            </a:r>
            <a:r>
              <a:rPr lang="en-US" dirty="0" err="1" smtClean="0"/>
              <a:t>GeV</a:t>
            </a:r>
            <a:r>
              <a:rPr lang="en-US" dirty="0" smtClean="0"/>
              <a:t> p^ run to use tune/orbit feedback for all physics stores</a:t>
            </a:r>
          </a:p>
          <a:p>
            <a:pPr lvl="2"/>
            <a:r>
              <a:rPr lang="en-US" dirty="0" smtClean="0"/>
              <a:t>10 Hz feedback</a:t>
            </a:r>
          </a:p>
          <a:p>
            <a:pPr lvl="2"/>
            <a:r>
              <a:rPr lang="en-US" dirty="0" smtClean="0"/>
              <a:t>‘Blue noise’ problem solved in Run 11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Improved integrated </a:t>
            </a:r>
            <a:r>
              <a:rPr lang="en-US" dirty="0" err="1" smtClean="0"/>
              <a:t>lumi</a:t>
            </a:r>
            <a:r>
              <a:rPr lang="en-US" dirty="0" smtClean="0"/>
              <a:t> mostly due to a combination of good uptime (&gt;60% calendar time at store) and improved </a:t>
            </a:r>
            <a:r>
              <a:rPr lang="en-US" dirty="0" err="1" smtClean="0"/>
              <a:t>lumi</a:t>
            </a:r>
            <a:r>
              <a:rPr lang="en-US" dirty="0" smtClean="0"/>
              <a:t> lifetime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724400" y="4724400"/>
          <a:ext cx="39624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800"/>
                <a:gridCol w="1320800"/>
                <a:gridCol w="1320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β</a:t>
                      </a:r>
                      <a:r>
                        <a:rPr lang="en-US" dirty="0" smtClean="0"/>
                        <a:t>* [</a:t>
                      </a:r>
                      <a:r>
                        <a:rPr lang="en-US" dirty="0" err="1" smtClean="0"/>
                        <a:t>m</a:t>
                      </a:r>
                      <a:r>
                        <a:rPr lang="en-US" dirty="0" smtClean="0"/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Lumi</a:t>
                      </a:r>
                      <a:r>
                        <a:rPr lang="en-US" dirty="0" smtClean="0"/>
                        <a:t> Lifetime [</a:t>
                      </a:r>
                      <a:r>
                        <a:rPr lang="en-US" dirty="0" err="1" smtClean="0"/>
                        <a:t>h</a:t>
                      </a:r>
                      <a:r>
                        <a:rPr lang="en-US" dirty="0" smtClean="0"/>
                        <a:t>]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Run 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Run 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Run 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152399" y="198438"/>
            <a:ext cx="8763001" cy="6397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latin typeface="+mj-lt"/>
                <a:ea typeface="+mj-ea"/>
                <a:cs typeface="+mj-cs"/>
              </a:rPr>
              <a:t>RHIC Performance: 100 </a:t>
            </a:r>
            <a:r>
              <a:rPr lang="en-US" sz="3200" dirty="0" err="1" smtClean="0">
                <a:latin typeface="+mj-lt"/>
                <a:ea typeface="+mj-ea"/>
                <a:cs typeface="+mj-cs"/>
              </a:rPr>
              <a:t>GeV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lot_jet_1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1400" y="1066800"/>
            <a:ext cx="5537245" cy="39947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1447800"/>
            <a:ext cx="3429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Polarization averages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(B,Y) ~ (61%, 55%)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Yellow slightly higher (57%) when omitting  ‘split tune’ fills and the </a:t>
            </a:r>
            <a:r>
              <a:rPr lang="en-US" dirty="0" err="1" smtClean="0"/>
              <a:t>emittance</a:t>
            </a:r>
            <a:r>
              <a:rPr lang="en-US" dirty="0" smtClean="0"/>
              <a:t> blowup period</a:t>
            </a:r>
          </a:p>
          <a:p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Polarization decay at store varies over the run, but is typically 0.5%/hr in blue and 1%/hr in yellow  (absolute)</a:t>
            </a:r>
          </a:p>
          <a:p>
            <a:pPr>
              <a:buFont typeface="Arial"/>
              <a:buChar char="•"/>
            </a:pPr>
            <a:endParaRPr lang="en-US" dirty="0"/>
          </a:p>
          <a:p>
            <a:pPr>
              <a:buFont typeface="Arial"/>
              <a:buChar char="•"/>
            </a:pPr>
            <a:r>
              <a:rPr lang="en-US" dirty="0" smtClean="0"/>
              <a:t> Standard store length is 8 hours</a:t>
            </a:r>
          </a:p>
          <a:p>
            <a:pPr lvl="1">
              <a:buFont typeface="Arial"/>
              <a:buChar char="•"/>
            </a:pP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248400" y="2971800"/>
            <a:ext cx="381000" cy="1600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467600" y="2514600"/>
            <a:ext cx="762000" cy="10668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3000" y="3810000"/>
            <a:ext cx="126271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Split tune</a:t>
            </a:r>
          </a:p>
          <a:p>
            <a:r>
              <a:rPr lang="en-US" dirty="0" smtClean="0"/>
              <a:t>experiment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162800" y="3669268"/>
            <a:ext cx="142609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Emit. blowup</a:t>
            </a:r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52399" y="198438"/>
            <a:ext cx="8763001" cy="6397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latin typeface="+mj-lt"/>
                <a:ea typeface="+mj-ea"/>
                <a:cs typeface="+mj-cs"/>
              </a:rPr>
              <a:t>Polarization: 100 </a:t>
            </a:r>
            <a:r>
              <a:rPr lang="en-US" sz="3200" dirty="0" err="1" smtClean="0">
                <a:latin typeface="+mj-lt"/>
                <a:ea typeface="+mj-ea"/>
                <a:cs typeface="+mj-cs"/>
              </a:rPr>
              <a:t>GeV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24600" y="1230868"/>
            <a:ext cx="2447017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Polarization (from H-jet)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4651830" y="4636532"/>
          <a:ext cx="4492170" cy="2069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209631" y="4278868"/>
            <a:ext cx="3096169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Integrated Luminosity by Week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1143000"/>
            <a:ext cx="4343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Luminosity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Peak 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~25% higher than Run 11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 Smaller </a:t>
            </a:r>
            <a:r>
              <a:rPr lang="en-US" dirty="0" err="1" smtClean="0"/>
              <a:t>emittance</a:t>
            </a:r>
            <a:endParaRPr lang="en-US" dirty="0" smtClean="0"/>
          </a:p>
          <a:p>
            <a:pPr lvl="3">
              <a:buFont typeface="Arial"/>
              <a:buChar char="•"/>
            </a:pPr>
            <a:r>
              <a:rPr lang="en-US" dirty="0" smtClean="0"/>
              <a:t> Source intensity + scraping</a:t>
            </a:r>
          </a:p>
          <a:p>
            <a:pPr lvl="3">
              <a:buFont typeface="Arial"/>
              <a:buChar char="•"/>
            </a:pPr>
            <a:r>
              <a:rPr lang="en-US" dirty="0" smtClean="0"/>
              <a:t> Less growth in AGS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Integrated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 Same in first week of Run 12 as best weeks (8,9) of Run 11</a:t>
            </a:r>
          </a:p>
          <a:p>
            <a:pPr lvl="2"/>
            <a:r>
              <a:rPr lang="en-US" dirty="0" smtClean="0"/>
              <a:t>  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  9 MHz RF commissioned in Run 11, operational day 1 in Run 12</a:t>
            </a:r>
          </a:p>
          <a:p>
            <a:pPr lvl="2">
              <a:buFont typeface="Arial"/>
              <a:buChar char="•"/>
            </a:pPr>
            <a:endParaRPr lang="en-US" dirty="0"/>
          </a:p>
          <a:p>
            <a:pPr lvl="2">
              <a:buFont typeface="Arial"/>
              <a:buChar char="•"/>
            </a:pPr>
            <a:r>
              <a:rPr lang="en-US" dirty="0" smtClean="0"/>
              <a:t> No ‘big’ (multi-day) failures</a:t>
            </a:r>
          </a:p>
          <a:p>
            <a:pPr lvl="2">
              <a:buFont typeface="Arial"/>
              <a:buChar char="•"/>
            </a:pPr>
            <a:endParaRPr lang="en-US" dirty="0" smtClean="0"/>
          </a:p>
          <a:p>
            <a:pPr lvl="2">
              <a:buFont typeface="Arial"/>
              <a:buChar char="•"/>
            </a:pPr>
            <a:r>
              <a:rPr lang="en-US" dirty="0" smtClean="0"/>
              <a:t> Changeover from 100 </a:t>
            </a:r>
            <a:r>
              <a:rPr lang="en-US" dirty="0" err="1" smtClean="0"/>
              <a:t>GeV</a:t>
            </a:r>
            <a:r>
              <a:rPr lang="en-US" dirty="0" smtClean="0"/>
              <a:t>, 3.5 days, (with maintenance)</a:t>
            </a:r>
          </a:p>
          <a:p>
            <a:pPr lvl="3">
              <a:buFont typeface="Arial"/>
              <a:buChar char="•"/>
            </a:pPr>
            <a:r>
              <a:rPr lang="en-US" dirty="0"/>
              <a:t> </a:t>
            </a:r>
            <a:r>
              <a:rPr lang="en-US" dirty="0" smtClean="0"/>
              <a:t>Enabled largely by tune/orbit </a:t>
            </a:r>
            <a:r>
              <a:rPr lang="en-US" dirty="0" smtClean="0"/>
              <a:t>feedback</a:t>
            </a:r>
          </a:p>
          <a:p>
            <a:pPr lvl="3">
              <a:buFont typeface="Arial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tape/</a:t>
            </a:r>
            <a:r>
              <a:rPr lang="en-US" dirty="0" err="1" smtClean="0"/>
              <a:t>config</a:t>
            </a:r>
            <a:r>
              <a:rPr lang="en-US" dirty="0" smtClean="0"/>
              <a:t> control</a:t>
            </a:r>
            <a:endParaRPr lang="en-US" dirty="0" smtClean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2399" y="198438"/>
            <a:ext cx="8763001" cy="6397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latin typeface="+mj-lt"/>
                <a:ea typeface="+mj-ea"/>
                <a:cs typeface="+mj-cs"/>
              </a:rPr>
              <a:t>RHIC Performance: 255 </a:t>
            </a:r>
            <a:r>
              <a:rPr lang="en-US" sz="3200" dirty="0" err="1" smtClean="0">
                <a:latin typeface="+mj-lt"/>
                <a:ea typeface="+mj-ea"/>
                <a:cs typeface="+mj-cs"/>
              </a:rPr>
              <a:t>GeV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0" descr="int_lumi_25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1142451"/>
            <a:ext cx="3963132" cy="297234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181600" y="990600"/>
            <a:ext cx="3145861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Integrated Luminosity: 255 </a:t>
            </a:r>
            <a:r>
              <a:rPr lang="en-US" dirty="0" err="1" smtClean="0"/>
              <a:t>GeV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>
          <a:xfrm>
            <a:off x="4648200" y="1219200"/>
            <a:ext cx="4470400" cy="3352800"/>
            <a:chOff x="4648200" y="762000"/>
            <a:chExt cx="4470400" cy="3352800"/>
          </a:xfrm>
        </p:grpSpPr>
        <p:pic>
          <p:nvPicPr>
            <p:cNvPr id="5" name="Picture 4" descr="255_Polarization.pd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48200" y="762000"/>
              <a:ext cx="4470400" cy="3352800"/>
            </a:xfrm>
            <a:prstGeom prst="rect">
              <a:avLst/>
            </a:prstGeom>
          </p:spPr>
        </p:pic>
        <p:cxnSp>
          <p:nvCxnSpPr>
            <p:cNvPr id="10" name="Straight Connector 9"/>
            <p:cNvCxnSpPr/>
            <p:nvPr/>
          </p:nvCxnSpPr>
          <p:spPr>
            <a:xfrm>
              <a:off x="5791200" y="1066800"/>
              <a:ext cx="0" cy="2743200"/>
            </a:xfrm>
            <a:prstGeom prst="line">
              <a:avLst/>
            </a:prstGeom>
            <a:ln w="412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6248400" y="2706469"/>
              <a:ext cx="1828800" cy="52322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Snake current change</a:t>
              </a:r>
            </a:p>
            <a:p>
              <a:r>
                <a:rPr lang="en-US" sz="1400" b="1" dirty="0" smtClean="0"/>
                <a:t> (both rings)</a:t>
              </a:r>
              <a:endParaRPr lang="en-US" sz="1400" b="1" dirty="0"/>
            </a:p>
          </p:txBody>
        </p:sp>
        <p:cxnSp>
          <p:nvCxnSpPr>
            <p:cNvPr id="14" name="Straight Arrow Connector 13"/>
            <p:cNvCxnSpPr>
              <a:stCxn id="12" idx="1"/>
            </p:cNvCxnSpPr>
            <p:nvPr/>
          </p:nvCxnSpPr>
          <p:spPr>
            <a:xfrm flipH="1" flipV="1">
              <a:off x="5867400" y="2590800"/>
              <a:ext cx="381000" cy="377279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152400" y="1030069"/>
            <a:ext cx="4648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Run 11 48% +/- 0.5  (Jet, both rings)</a:t>
            </a:r>
          </a:p>
          <a:p>
            <a:pPr>
              <a:buFont typeface="Arial"/>
              <a:buChar char="•"/>
            </a:pPr>
            <a:r>
              <a:rPr lang="en-US" dirty="0" smtClean="0"/>
              <a:t> Run 12 Blue 50%, Yellow 55% (each +/- 0.5)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Adjusted snake current during ramp between 100 and 255 </a:t>
            </a:r>
            <a:r>
              <a:rPr lang="en-US" dirty="0" err="1" smtClean="0"/>
              <a:t>GeV</a:t>
            </a:r>
            <a:endParaRPr lang="en-US" dirty="0" smtClean="0"/>
          </a:p>
          <a:p>
            <a:pPr lvl="1">
              <a:buFont typeface="Arial"/>
              <a:buChar char="•"/>
            </a:pPr>
            <a:r>
              <a:rPr lang="en-US" dirty="0"/>
              <a:t> </a:t>
            </a:r>
            <a:r>
              <a:rPr lang="en-US" dirty="0" smtClean="0"/>
              <a:t>Yellow +5% (</a:t>
            </a:r>
            <a:r>
              <a:rPr lang="en-US" dirty="0" smtClean="0"/>
              <a:t>abs)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Blue: Ramp efficiency may have improved (not clear from jet alone)</a:t>
            </a:r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/>
              <a:t> </a:t>
            </a:r>
            <a:r>
              <a:rPr lang="en-US" dirty="0" smtClean="0"/>
              <a:t>Further (large) scans of snake currents show polarization is largely insensitive to changes around this configuration</a:t>
            </a:r>
          </a:p>
          <a:p>
            <a:pPr>
              <a:buFont typeface="Arial"/>
              <a:buChar char="•"/>
            </a:pPr>
            <a:endParaRPr lang="en-US" dirty="0"/>
          </a:p>
          <a:p>
            <a:pPr>
              <a:buFont typeface="Arial"/>
              <a:buChar char="•"/>
            </a:pPr>
            <a:r>
              <a:rPr lang="en-US" dirty="0" smtClean="0"/>
              <a:t> No obvious improvement in polarization decay from increasing energy to 255 </a:t>
            </a:r>
            <a:r>
              <a:rPr lang="en-US" dirty="0" err="1" smtClean="0"/>
              <a:t>GeV</a:t>
            </a:r>
            <a:endParaRPr lang="en-US" dirty="0" smtClean="0"/>
          </a:p>
          <a:p>
            <a:pPr lvl="1">
              <a:buFont typeface="Arial"/>
              <a:buChar char="•"/>
            </a:pPr>
            <a:r>
              <a:rPr lang="en-US" dirty="0"/>
              <a:t> </a:t>
            </a:r>
            <a:r>
              <a:rPr lang="en-US" dirty="0" smtClean="0"/>
              <a:t>0.7%/hr, consistent with Run 11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 lvl="1">
              <a:buFont typeface="Arial"/>
              <a:buChar char="•"/>
            </a:pPr>
            <a:endParaRPr lang="en-US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399" y="198438"/>
            <a:ext cx="8763001" cy="6397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latin typeface="+mj-lt"/>
                <a:ea typeface="+mj-ea"/>
                <a:cs typeface="+mj-cs"/>
              </a:rPr>
              <a:t>RHIC Polarization: 255 </a:t>
            </a:r>
            <a:r>
              <a:rPr lang="en-US" sz="3200" dirty="0" err="1" smtClean="0">
                <a:latin typeface="+mj-lt"/>
                <a:ea typeface="+mj-ea"/>
                <a:cs typeface="+mj-cs"/>
              </a:rPr>
              <a:t>GeV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00800" y="1161288"/>
            <a:ext cx="2447017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Polarization (from H-jet)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velazquez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2932" y="1295400"/>
            <a:ext cx="6202468" cy="4766019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52399" y="198438"/>
            <a:ext cx="8763001" cy="6397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latin typeface="+mj-lt"/>
                <a:ea typeface="+mj-ea"/>
                <a:cs typeface="+mj-cs"/>
              </a:rPr>
              <a:t>The Run Coordinator Delegates.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219200"/>
            <a:ext cx="2362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Detailed polarization analysis:</a:t>
            </a:r>
          </a:p>
          <a:p>
            <a:endParaRPr lang="en-US" dirty="0" smtClean="0"/>
          </a:p>
          <a:p>
            <a:r>
              <a:rPr lang="en-US" dirty="0" smtClean="0"/>
              <a:t>Mei and Haixin this afternoon</a:t>
            </a:r>
          </a:p>
          <a:p>
            <a:endParaRPr lang="en-US" dirty="0" smtClean="0"/>
          </a:p>
          <a:p>
            <a:r>
              <a:rPr lang="en-US" dirty="0" err="1" smtClean="0"/>
              <a:t>Polarimeter</a:t>
            </a:r>
            <a:r>
              <a:rPr lang="en-US" dirty="0" smtClean="0"/>
              <a:t> status (and noise remediation):</a:t>
            </a:r>
          </a:p>
          <a:p>
            <a:endParaRPr lang="en-US" dirty="0" smtClean="0"/>
          </a:p>
          <a:p>
            <a:r>
              <a:rPr lang="en-US" dirty="0" smtClean="0"/>
              <a:t>Bill Schmidke, also this afternoon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6110</TotalTime>
  <Words>1552</Words>
  <Application>Microsoft Office PowerPoint</Application>
  <PresentationFormat>On-screen Show (4:3)</PresentationFormat>
  <Paragraphs>291</Paragraphs>
  <Slides>26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Office Theme</vt:lpstr>
      <vt:lpstr>Acrobat Document</vt:lpstr>
      <vt:lpstr>Adobe Acrobat Document</vt:lpstr>
      <vt:lpstr>RHIC Run 12 Polarized Protons Lessons Learned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>BNL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RHIC Run 12 Polarized Protons Lessons Learned</dc:title>
  <dc:creator>C-AD</dc:creator>
  <cp:lastModifiedBy>C-AD</cp:lastModifiedBy>
  <cp:revision>37</cp:revision>
  <dcterms:created xsi:type="dcterms:W3CDTF">2012-07-20T14:00:52Z</dcterms:created>
  <dcterms:modified xsi:type="dcterms:W3CDTF">2012-07-24T19:52:22Z</dcterms:modified>
</cp:coreProperties>
</file>