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0"/>
  </p:notesMasterIdLst>
  <p:handoutMasterIdLst>
    <p:handoutMasterId r:id="rId41"/>
  </p:handoutMasterIdLst>
  <p:sldIdLst>
    <p:sldId id="256" r:id="rId2"/>
    <p:sldId id="259" r:id="rId3"/>
    <p:sldId id="261" r:id="rId4"/>
    <p:sldId id="260" r:id="rId5"/>
    <p:sldId id="285" r:id="rId6"/>
    <p:sldId id="263" r:id="rId7"/>
    <p:sldId id="264" r:id="rId8"/>
    <p:sldId id="265" r:id="rId9"/>
    <p:sldId id="266" r:id="rId10"/>
    <p:sldId id="267" r:id="rId11"/>
    <p:sldId id="268" r:id="rId12"/>
    <p:sldId id="290" r:id="rId13"/>
    <p:sldId id="269" r:id="rId14"/>
    <p:sldId id="270" r:id="rId15"/>
    <p:sldId id="271" r:id="rId16"/>
    <p:sldId id="272" r:id="rId17"/>
    <p:sldId id="273" r:id="rId18"/>
    <p:sldId id="284" r:id="rId19"/>
    <p:sldId id="287" r:id="rId20"/>
    <p:sldId id="291" r:id="rId21"/>
    <p:sldId id="275" r:id="rId22"/>
    <p:sldId id="276" r:id="rId23"/>
    <p:sldId id="277" r:id="rId24"/>
    <p:sldId id="278" r:id="rId25"/>
    <p:sldId id="279" r:id="rId26"/>
    <p:sldId id="280" r:id="rId27"/>
    <p:sldId id="288" r:id="rId28"/>
    <p:sldId id="274" r:id="rId29"/>
    <p:sldId id="289" r:id="rId30"/>
    <p:sldId id="292" r:id="rId31"/>
    <p:sldId id="293" r:id="rId32"/>
    <p:sldId id="294" r:id="rId33"/>
    <p:sldId id="257" r:id="rId34"/>
    <p:sldId id="281" r:id="rId35"/>
    <p:sldId id="286" r:id="rId36"/>
    <p:sldId id="282" r:id="rId37"/>
    <p:sldId id="262" r:id="rId38"/>
    <p:sldId id="28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5FF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7197" autoAdjust="0"/>
  </p:normalViewPr>
  <p:slideViewPr>
    <p:cSldViewPr snapToGrid="0" snapToObjects="1">
      <p:cViewPr varScale="1">
        <p:scale>
          <a:sx n="110" d="100"/>
          <a:sy n="110" d="100"/>
        </p:scale>
        <p:origin x="-1136"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745655-14F7-014D-B9C0-10856904ABFB}" type="datetimeFigureOut">
              <a:rPr lang="en-US" smtClean="0"/>
              <a:pPr/>
              <a:t>7/25/12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F60068-9B7B-EC48-A3C3-2ACC44E6412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F429B-36BA-4A43-A3B7-08571F7A3DD0}" type="datetimeFigureOut">
              <a:rPr lang="en-US" smtClean="0"/>
              <a:pPr/>
              <a:t>7/25/12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60DAD-BE30-FA41-B032-A57523393EF8}"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This talk will be an executive summary of</a:t>
            </a:r>
            <a:r>
              <a:rPr kumimoji="0" lang="en-US" sz="1200" b="0" i="0" u="none" strike="noStrike" kern="1200" cap="none" spc="0" normalizeH="0" noProof="0" dirty="0" smtClean="0">
                <a:ln>
                  <a:noFill/>
                </a:ln>
                <a:solidFill>
                  <a:schemeClr val="tx1"/>
                </a:solidFill>
                <a:effectLst/>
                <a:uLnTx/>
                <a:uFillTx/>
                <a:latin typeface="+mn-lt"/>
                <a:ea typeface="+mn-ea"/>
                <a:cs typeface="+mn-cs"/>
              </a:rPr>
              <a:t> </a:t>
            </a:r>
            <a:r>
              <a:rPr lang="en-US" sz="1200" dirty="0" smtClean="0"/>
              <a:t>a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series </a:t>
            </a:r>
            <a:r>
              <a:rPr lang="en-US" sz="1200" dirty="0" smtClean="0"/>
              <a:t>of presentations that I had given at the Time Meeting and Phil Pile Meeting during Run-12:</a:t>
            </a:r>
          </a:p>
          <a:p>
            <a:endParaRPr lang="en-US" dirty="0"/>
          </a:p>
        </p:txBody>
      </p:sp>
      <p:sp>
        <p:nvSpPr>
          <p:cNvPr id="4" name="Slide Number Placeholder 3"/>
          <p:cNvSpPr>
            <a:spLocks noGrp="1"/>
          </p:cNvSpPr>
          <p:nvPr>
            <p:ph type="sldNum" sz="quarter" idx="10"/>
          </p:nvPr>
        </p:nvSpPr>
        <p:spPr/>
        <p:txBody>
          <a:bodyPr/>
          <a:lstStyle/>
          <a:p>
            <a:fld id="{87C60DAD-BE30-FA41-B032-A57523393EF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 Mike </a:t>
            </a:r>
            <a:r>
              <a:rPr lang="en-US" sz="1200" kern="1200" dirty="0" err="1" smtClean="0">
                <a:solidFill>
                  <a:schemeClr val="tx1"/>
                </a:solidFill>
                <a:latin typeface="+mn-lt"/>
                <a:ea typeface="+mn-ea"/>
                <a:cs typeface="+mn-cs"/>
              </a:rPr>
              <a:t>Leitch</a:t>
            </a:r>
            <a:r>
              <a:rPr lang="en-US" sz="1200" kern="1200" dirty="0" smtClean="0">
                <a:solidFill>
                  <a:schemeClr val="tx1"/>
                </a:solidFill>
                <a:latin typeface="+mn-lt"/>
                <a:ea typeface="+mn-ea"/>
                <a:cs typeface="+mn-cs"/>
              </a:rPr>
              <a:t>:  For Run12 here are calculations of the fraction of good physics runs (counted in my luminosity totals) </a:t>
            </a:r>
            <a:r>
              <a:rPr lang="en-US" sz="1200" kern="1200" dirty="0" err="1" smtClean="0">
                <a:solidFill>
                  <a:schemeClr val="tx1"/>
                </a:solidFill>
                <a:latin typeface="+mn-lt"/>
                <a:ea typeface="+mn-ea"/>
                <a:cs typeface="+mn-cs"/>
              </a:rPr>
              <a:t>wrt</a:t>
            </a:r>
            <a:r>
              <a:rPr lang="en-US" sz="1200" kern="1200" dirty="0" smtClean="0">
                <a:solidFill>
                  <a:schemeClr val="tx1"/>
                </a:solidFill>
                <a:latin typeface="+mn-lt"/>
                <a:ea typeface="+mn-ea"/>
                <a:cs typeface="+mn-cs"/>
              </a:rPr>
              <a:t> all runs (when physics is </a:t>
            </a:r>
            <a:r>
              <a:rPr lang="en-US" sz="1200" kern="1200" dirty="0" err="1" smtClean="0">
                <a:solidFill>
                  <a:schemeClr val="tx1"/>
                </a:solidFill>
                <a:latin typeface="+mn-lt"/>
                <a:ea typeface="+mn-ea"/>
                <a:cs typeface="+mn-cs"/>
              </a:rPr>
              <a:t>decalared</a:t>
            </a:r>
            <a:r>
              <a:rPr lang="en-US" sz="1200" kern="1200" dirty="0" smtClean="0">
                <a:solidFill>
                  <a:schemeClr val="tx1"/>
                </a:solidFill>
                <a:latin typeface="+mn-lt"/>
                <a:ea typeface="+mn-ea"/>
                <a:cs typeface="+mn-cs"/>
              </a:rPr>
              <a:t>). So this is an additional efficiency factor that goes on top of the ones I've calculated already in real time during the run (those were just the faction of luminosity in declared physics (from CAD) that our DAQ was running for).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DAQ     phys          </a:t>
            </a:r>
          </a:p>
          <a:p>
            <a:r>
              <a:rPr lang="en-US" sz="1200" kern="1200" dirty="0" smtClean="0">
                <a:solidFill>
                  <a:schemeClr val="tx1"/>
                </a:solidFill>
                <a:latin typeface="+mn-lt"/>
                <a:ea typeface="+mn-ea"/>
                <a:cs typeface="+mn-cs"/>
              </a:rPr>
              <a:t>                    -------   --------</a:t>
            </a:r>
          </a:p>
          <a:p>
            <a:r>
              <a:rPr lang="en-US" sz="1200" kern="1200" dirty="0" smtClean="0">
                <a:solidFill>
                  <a:schemeClr val="tx1"/>
                </a:solidFill>
                <a:latin typeface="+mn-lt"/>
                <a:ea typeface="+mn-ea"/>
                <a:cs typeface="+mn-cs"/>
              </a:rPr>
              <a:t>200    pp      0.674   0.829</a:t>
            </a:r>
          </a:p>
          <a:p>
            <a:r>
              <a:rPr lang="en-US" sz="1200" kern="1200" dirty="0" smtClean="0">
                <a:solidFill>
                  <a:schemeClr val="tx1"/>
                </a:solidFill>
                <a:latin typeface="+mn-lt"/>
                <a:ea typeface="+mn-ea"/>
                <a:cs typeface="+mn-cs"/>
              </a:rPr>
              <a:t>510    pp      0.666   0.881</a:t>
            </a:r>
          </a:p>
          <a:p>
            <a:r>
              <a:rPr lang="en-US" sz="1200" kern="1200" dirty="0" smtClean="0">
                <a:solidFill>
                  <a:schemeClr val="tx1"/>
                </a:solidFill>
                <a:latin typeface="+mn-lt"/>
                <a:ea typeface="+mn-ea"/>
                <a:cs typeface="+mn-cs"/>
              </a:rPr>
              <a:t>193    UU     0.788   0.971</a:t>
            </a:r>
          </a:p>
          <a:p>
            <a:r>
              <a:rPr lang="en-US" sz="1200" kern="1200" dirty="0" smtClean="0">
                <a:solidFill>
                  <a:schemeClr val="tx1"/>
                </a:solidFill>
                <a:latin typeface="+mn-lt"/>
                <a:ea typeface="+mn-ea"/>
                <a:cs typeface="+mn-cs"/>
              </a:rPr>
              <a:t>200   </a:t>
            </a:r>
            <a:r>
              <a:rPr lang="en-US" sz="1200" kern="1200" dirty="0" err="1" smtClean="0">
                <a:solidFill>
                  <a:schemeClr val="tx1"/>
                </a:solidFill>
                <a:latin typeface="+mn-lt"/>
                <a:ea typeface="+mn-ea"/>
                <a:cs typeface="+mn-cs"/>
              </a:rPr>
              <a:t>CuAu</a:t>
            </a:r>
            <a:r>
              <a:rPr lang="en-US" sz="1200" kern="1200" dirty="0" smtClean="0">
                <a:solidFill>
                  <a:schemeClr val="tx1"/>
                </a:solidFill>
                <a:latin typeface="+mn-lt"/>
                <a:ea typeface="+mn-ea"/>
                <a:cs typeface="+mn-cs"/>
              </a:rPr>
              <a:t>  0.804   0.970</a:t>
            </a:r>
            <a:endParaRPr lang="en-US" dirty="0"/>
          </a:p>
        </p:txBody>
      </p:sp>
      <p:sp>
        <p:nvSpPr>
          <p:cNvPr id="4" name="Slide Number Placeholder 3"/>
          <p:cNvSpPr>
            <a:spLocks noGrp="1"/>
          </p:cNvSpPr>
          <p:nvPr>
            <p:ph type="sldNum" sz="quarter" idx="10"/>
          </p:nvPr>
        </p:nvSpPr>
        <p:spPr/>
        <p:txBody>
          <a:bodyPr/>
          <a:lstStyle/>
          <a:p>
            <a:fld id="{87C60DAD-BE30-FA41-B032-A57523393EF8}"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Story line and the cast crew</a:t>
            </a:r>
            <a:endParaRPr lang="en-US" dirty="0"/>
          </a:p>
        </p:txBody>
      </p:sp>
      <p:sp>
        <p:nvSpPr>
          <p:cNvPr id="4" name="Slide Number Placeholder 3"/>
          <p:cNvSpPr>
            <a:spLocks noGrp="1"/>
          </p:cNvSpPr>
          <p:nvPr>
            <p:ph type="sldNum" sz="quarter" idx="10"/>
          </p:nvPr>
        </p:nvSpPr>
        <p:spPr/>
        <p:txBody>
          <a:bodyPr/>
          <a:lstStyle/>
          <a:p>
            <a:fld id="{D9F87CF3-57E5-8C48-BB6B-A3FE9842C33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Run-12 heavy ion measurements fit strategically</a:t>
            </a:r>
            <a:r>
              <a:rPr lang="en-US" baseline="0" dirty="0" smtClean="0"/>
              <a:t> well within the long-term running program at RHIC.</a:t>
            </a:r>
            <a:endParaRPr lang="en-US" dirty="0"/>
          </a:p>
        </p:txBody>
      </p:sp>
      <p:sp>
        <p:nvSpPr>
          <p:cNvPr id="4" name="Slide Number Placeholder 3"/>
          <p:cNvSpPr>
            <a:spLocks noGrp="1"/>
          </p:cNvSpPr>
          <p:nvPr>
            <p:ph type="sldNum" sz="quarter" idx="10"/>
          </p:nvPr>
        </p:nvSpPr>
        <p:spPr/>
        <p:txBody>
          <a:bodyPr/>
          <a:lstStyle/>
          <a:p>
            <a:fld id="{D9F87CF3-57E5-8C48-BB6B-A3FE9842C33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take the advantage of the versatile capability</a:t>
            </a:r>
            <a:r>
              <a:rPr lang="en-US" baseline="0" dirty="0" smtClean="0"/>
              <a:t> (its strength) of RHIC to explore and map out the phase space of the QCD matter created from heavy ion collisions at RHIC.</a:t>
            </a:r>
            <a:endParaRPr lang="en-US" dirty="0"/>
          </a:p>
        </p:txBody>
      </p:sp>
      <p:sp>
        <p:nvSpPr>
          <p:cNvPr id="4" name="Slide Number Placeholder 3"/>
          <p:cNvSpPr>
            <a:spLocks noGrp="1"/>
          </p:cNvSpPr>
          <p:nvPr>
            <p:ph type="sldNum" sz="quarter" idx="10"/>
          </p:nvPr>
        </p:nvSpPr>
        <p:spPr/>
        <p:txBody>
          <a:bodyPr/>
          <a:lstStyle/>
          <a:p>
            <a:fld id="{D9F87CF3-57E5-8C48-BB6B-A3FE9842C33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selectivity within the two-component model alone and a cut on charged particle multiplicity for the top 0.2% and 0.04% is shown in the figure above.  The black curve is all collisions (i.e., random geometries), and the red curve selects the highest 0.2% based on charged particle multiplicity, and the blue curve selects the highest 0.04%.</a:t>
            </a:r>
            <a:endParaRPr lang="en-US" dirty="0"/>
          </a:p>
        </p:txBody>
      </p:sp>
      <p:sp>
        <p:nvSpPr>
          <p:cNvPr id="4" name="Slide Number Placeholder 3"/>
          <p:cNvSpPr>
            <a:spLocks noGrp="1"/>
          </p:cNvSpPr>
          <p:nvPr>
            <p:ph type="sldNum" sz="quarter" idx="10"/>
          </p:nvPr>
        </p:nvSpPr>
        <p:spPr/>
        <p:txBody>
          <a:bodyPr/>
          <a:lstStyle/>
          <a:p>
            <a:fld id="{D9F87CF3-57E5-8C48-BB6B-A3FE9842C33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new fully digital trigger for MPC; The south side was working since ~2</a:t>
            </a:r>
            <a:r>
              <a:rPr lang="en-US" sz="1200" kern="1200" baseline="30000" dirty="0"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 week of Run12pp200; North side was added in at the beginning of 510 pp run; The trigger calculates tower sum within each module 6 times per beam clock.</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2006    South MPC installed</a:t>
            </a:r>
          </a:p>
          <a:p>
            <a:r>
              <a:rPr lang="en-US" sz="1200" kern="1200" dirty="0" smtClean="0">
                <a:solidFill>
                  <a:schemeClr val="tx1"/>
                </a:solidFill>
                <a:latin typeface="+mn-lt"/>
                <a:ea typeface="+mn-ea"/>
                <a:cs typeface="+mn-cs"/>
              </a:rPr>
              <a:t>2007    North MPC installed (both arms now fully in)...</a:t>
            </a:r>
          </a:p>
          <a:p>
            <a:r>
              <a:rPr lang="en-US" sz="1200" kern="1200" dirty="0" smtClean="0">
                <a:solidFill>
                  <a:schemeClr val="tx1"/>
                </a:solidFill>
                <a:latin typeface="+mn-lt"/>
                <a:ea typeface="+mn-ea"/>
                <a:cs typeface="+mn-cs"/>
              </a:rPr>
              <a:t>2010    During </a:t>
            </a:r>
            <a:r>
              <a:rPr lang="en-US" sz="1200" kern="1200" dirty="0" err="1" smtClean="0">
                <a:solidFill>
                  <a:schemeClr val="tx1"/>
                </a:solidFill>
                <a:latin typeface="+mn-lt"/>
                <a:ea typeface="+mn-ea"/>
                <a:cs typeface="+mn-cs"/>
              </a:rPr>
              <a:t>Au+Au</a:t>
            </a:r>
            <a:r>
              <a:rPr lang="en-US" sz="1200" kern="1200" dirty="0" smtClean="0">
                <a:solidFill>
                  <a:schemeClr val="tx1"/>
                </a:solidFill>
                <a:latin typeface="+mn-lt"/>
                <a:ea typeface="+mn-ea"/>
                <a:cs typeface="+mn-cs"/>
              </a:rPr>
              <a:t> running, lost about 5 crystals in two separate       dump events (for a total of ~10)</a:t>
            </a:r>
          </a:p>
          <a:p>
            <a:r>
              <a:rPr lang="en-US" sz="1200" kern="1200" dirty="0" smtClean="0">
                <a:solidFill>
                  <a:schemeClr val="tx1"/>
                </a:solidFill>
                <a:latin typeface="+mn-lt"/>
                <a:ea typeface="+mn-ea"/>
                <a:cs typeface="+mn-cs"/>
              </a:rPr>
              <a:t>2012    During </a:t>
            </a:r>
            <a:r>
              <a:rPr lang="en-US" sz="1200" kern="1200" dirty="0" err="1" smtClean="0">
                <a:solidFill>
                  <a:schemeClr val="tx1"/>
                </a:solidFill>
                <a:latin typeface="+mn-lt"/>
                <a:ea typeface="+mn-ea"/>
                <a:cs typeface="+mn-cs"/>
              </a:rPr>
              <a:t>Cu+Au</a:t>
            </a:r>
            <a:r>
              <a:rPr lang="en-US" sz="1200" kern="1200" dirty="0" smtClean="0">
                <a:solidFill>
                  <a:schemeClr val="tx1"/>
                </a:solidFill>
                <a:latin typeface="+mn-lt"/>
                <a:ea typeface="+mn-ea"/>
                <a:cs typeface="+mn-cs"/>
              </a:rPr>
              <a:t> running, lost almost all of south and half of       north.</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7C60DAD-BE30-FA41-B032-A57523393EF8}"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C60DAD-BE30-FA41-B032-A57523393EF8}"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Hi Xiaochun,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Could you add a slide on the residual transverse spin component that was present during transverse running?  This is an issue Vincent and Mei know about very well from our discussions during the run but it doesn't hurt to remind them.  I am attaching a slide from my talk at the User's meeting.  The vertical axis is proportional to the polarization transverse to the beam momentum.  During longitudinal running, these values would ideally all be zero.  The large residual component will degrade our precision measurements of A_LL.  I think the main culprit for the large outliers is that CAD would change beam parameters as part of their APEX during Physics running effort.</a:t>
            </a:r>
            <a:endParaRPr lang="en-US" dirty="0"/>
          </a:p>
        </p:txBody>
      </p:sp>
      <p:sp>
        <p:nvSpPr>
          <p:cNvPr id="4" name="Slide Number Placeholder 3"/>
          <p:cNvSpPr>
            <a:spLocks noGrp="1"/>
          </p:cNvSpPr>
          <p:nvPr>
            <p:ph type="sldNum" sz="quarter" idx="10"/>
          </p:nvPr>
        </p:nvSpPr>
        <p:spPr/>
        <p:txBody>
          <a:bodyPr/>
          <a:lstStyle/>
          <a:p>
            <a:fld id="{87C60DAD-BE30-FA41-B032-A57523393EF8}"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C60DAD-BE30-FA41-B032-A57523393EF8}"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Slide with Picture">
    <p:spTree>
      <p:nvGrpSpPr>
        <p:cNvPr id="1" name=""/>
        <p:cNvGrpSpPr/>
        <p:nvPr/>
      </p:nvGrpSpPr>
      <p:grpSpPr>
        <a:xfrm>
          <a:off x="0" y="0"/>
          <a:ext cx="0" cy="0"/>
          <a:chOff x="0" y="0"/>
          <a:chExt cx="0" cy="0"/>
        </a:xfrm>
      </p:grpSpPr>
      <p:pic>
        <p:nvPicPr>
          <p:cNvPr id="11" name="Picture 10" descr="ticket7R.png"/>
          <p:cNvPicPr>
            <a:picLocks noChangeAspect="1"/>
          </p:cNvPicPr>
          <p:nvPr/>
        </p:nvPicPr>
        <p:blipFill>
          <a:blip r:embed="rId2"/>
          <a:stretch>
            <a:fillRect/>
          </a:stretch>
        </p:blipFill>
        <p:spPr>
          <a:xfrm rot="1399111">
            <a:off x="6492546" y="1596318"/>
            <a:ext cx="2212848" cy="1121684"/>
          </a:xfrm>
          <a:prstGeom prst="rect">
            <a:avLst/>
          </a:prstGeom>
        </p:spPr>
      </p:pic>
      <p:pic>
        <p:nvPicPr>
          <p:cNvPr id="12" name="Picture 11" descr="ticket8R.png"/>
          <p:cNvPicPr>
            <a:picLocks noChangeAspect="1"/>
          </p:cNvPicPr>
          <p:nvPr/>
        </p:nvPicPr>
        <p:blipFill>
          <a:blip r:embed="rId3"/>
          <a:stretch>
            <a:fillRect/>
          </a:stretch>
        </p:blipFill>
        <p:spPr>
          <a:xfrm rot="21078374">
            <a:off x="5944691" y="2294396"/>
            <a:ext cx="2212848" cy="1121684"/>
          </a:xfrm>
          <a:prstGeom prst="rect">
            <a:avLst/>
          </a:prstGeom>
        </p:spPr>
      </p:pic>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7/25/12</a:t>
            </a:r>
            <a:endParaRPr lang="en-US"/>
          </a:p>
        </p:txBody>
      </p:sp>
      <p:sp>
        <p:nvSpPr>
          <p:cNvPr id="6" name="Footer Placeholder 5"/>
          <p:cNvSpPr>
            <a:spLocks noGrp="1"/>
          </p:cNvSpPr>
          <p:nvPr>
            <p:ph type="ftr" sz="quarter" idx="11"/>
          </p:nvPr>
        </p:nvSpPr>
        <p:spPr/>
        <p:txBody>
          <a:bodyPr/>
          <a:lstStyle/>
          <a:p>
            <a:r>
              <a:rPr lang="en-US" smtClean="0"/>
              <a:t>RHIC Retreat</a:t>
            </a:r>
            <a:endParaRPr lang="en-US"/>
          </a:p>
        </p:txBody>
      </p:sp>
      <p:sp>
        <p:nvSpPr>
          <p:cNvPr id="7" name="Slide Number Placeholder 6"/>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7/25/12</a:t>
            </a:r>
            <a:endParaRPr lang="en-US"/>
          </a:p>
        </p:txBody>
      </p:sp>
      <p:sp>
        <p:nvSpPr>
          <p:cNvPr id="8" name="Footer Placeholder 7"/>
          <p:cNvSpPr>
            <a:spLocks noGrp="1"/>
          </p:cNvSpPr>
          <p:nvPr>
            <p:ph type="ftr" sz="quarter" idx="11"/>
          </p:nvPr>
        </p:nvSpPr>
        <p:spPr/>
        <p:txBody>
          <a:bodyPr/>
          <a:lstStyle/>
          <a:p>
            <a:r>
              <a:rPr lang="en-US" smtClean="0"/>
              <a:t>RHIC Retreat</a:t>
            </a:r>
            <a:endParaRPr lang="en-US"/>
          </a:p>
        </p:txBody>
      </p:sp>
      <p:sp>
        <p:nvSpPr>
          <p:cNvPr id="9" name="Slide Number Placeholder 8"/>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7/25/12</a:t>
            </a:r>
            <a:endParaRPr lang="en-US"/>
          </a:p>
        </p:txBody>
      </p:sp>
      <p:sp>
        <p:nvSpPr>
          <p:cNvPr id="3" name="Footer Placeholder 2"/>
          <p:cNvSpPr>
            <a:spLocks noGrp="1"/>
          </p:cNvSpPr>
          <p:nvPr>
            <p:ph type="ftr" sz="quarter" idx="11"/>
          </p:nvPr>
        </p:nvSpPr>
        <p:spPr/>
        <p:txBody>
          <a:bodyPr/>
          <a:lstStyle/>
          <a:p>
            <a:r>
              <a:rPr lang="en-US" smtClean="0"/>
              <a:t>RHIC Retreat</a:t>
            </a:r>
            <a:endParaRPr lang="en-US"/>
          </a:p>
        </p:txBody>
      </p:sp>
      <p:sp>
        <p:nvSpPr>
          <p:cNvPr id="4" name="Slide Number Placeholder 3"/>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7/25/12</a:t>
            </a:r>
            <a:endParaRPr lang="en-US"/>
          </a:p>
        </p:txBody>
      </p:sp>
      <p:sp>
        <p:nvSpPr>
          <p:cNvPr id="6" name="Footer Placeholder 5"/>
          <p:cNvSpPr>
            <a:spLocks noGrp="1"/>
          </p:cNvSpPr>
          <p:nvPr>
            <p:ph type="ftr" sz="quarter" idx="11"/>
          </p:nvPr>
        </p:nvSpPr>
        <p:spPr/>
        <p:txBody>
          <a:bodyPr/>
          <a:lstStyle/>
          <a:p>
            <a:r>
              <a:rPr lang="en-US" smtClean="0"/>
              <a:t>RHIC Retreat</a:t>
            </a:r>
            <a:endParaRPr lang="en-US"/>
          </a:p>
        </p:txBody>
      </p:sp>
      <p:sp>
        <p:nvSpPr>
          <p:cNvPr id="7" name="Slide Number Placeholder 6"/>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7/25/12</a:t>
            </a:r>
            <a:endParaRPr lang="en-US"/>
          </a:p>
        </p:txBody>
      </p:sp>
      <p:sp>
        <p:nvSpPr>
          <p:cNvPr id="6" name="Footer Placeholder 5"/>
          <p:cNvSpPr>
            <a:spLocks noGrp="1"/>
          </p:cNvSpPr>
          <p:nvPr>
            <p:ph type="ftr" sz="quarter" idx="11"/>
          </p:nvPr>
        </p:nvSpPr>
        <p:spPr/>
        <p:txBody>
          <a:bodyPr/>
          <a:lstStyle/>
          <a:p>
            <a:r>
              <a:rPr lang="en-US" smtClean="0"/>
              <a:t>RHIC Retreat</a:t>
            </a:r>
            <a:endParaRPr lang="en-US"/>
          </a:p>
        </p:txBody>
      </p:sp>
      <p:sp>
        <p:nvSpPr>
          <p:cNvPr id="7" name="Slide Number Placeholder 6"/>
          <p:cNvSpPr>
            <a:spLocks noGrp="1"/>
          </p:cNvSpPr>
          <p:nvPr>
            <p:ph type="sldNum" sz="quarter" idx="12"/>
          </p:nvPr>
        </p:nvSpPr>
        <p:spPr/>
        <p:txBody>
          <a:bodyPr/>
          <a:lstStyle/>
          <a:p>
            <a:fld id="{8078FEA8-5276-994A-B294-5DB69C64DE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rgbClr val="0000FF"/>
                </a:solidFill>
              </a:defRPr>
            </a:lvl1pPr>
          </a:lstStyle>
          <a:p>
            <a:r>
              <a:rPr lang="en-US" smtClean="0"/>
              <a:t>7/25/12</a:t>
            </a:r>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rgbClr val="0000FF"/>
                </a:solidFill>
              </a:defRPr>
            </a:lvl1pPr>
          </a:lstStyle>
          <a:p>
            <a:r>
              <a:rPr lang="en-US" smtClean="0"/>
              <a:t>RHIC Retreat</a:t>
            </a: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0000FF"/>
                </a:solidFill>
              </a:defRPr>
            </a:lvl1pPr>
          </a:lstStyle>
          <a:p>
            <a:fld id="{8078FEA8-5276-994A-B294-5DB69C64DE75}" type="slidenum">
              <a:rPr lang="en-US" smtClean="0"/>
              <a:pPr/>
              <a:t>‹#›</a:t>
            </a:fld>
            <a:endParaRPr lang="en-US"/>
          </a:p>
        </p:txBody>
      </p:sp>
      <p:pic>
        <p:nvPicPr>
          <p:cNvPr id="7" name="Picture 8" descr="C:\Documents and Settings\haggerty\My Documents\PHENIX\doc\phenix_40_72dpi.gif"/>
          <p:cNvPicPr>
            <a:picLocks noChangeAspect="1" noChangeArrowheads="1"/>
          </p:cNvPicPr>
          <p:nvPr userDrawn="1"/>
        </p:nvPicPr>
        <p:blipFill>
          <a:blip r:embed="rId14" cstate="print"/>
          <a:srcRect/>
          <a:stretch>
            <a:fillRect/>
          </a:stretch>
        </p:blipFill>
        <p:spPr bwMode="auto">
          <a:xfrm>
            <a:off x="7761363" y="5995"/>
            <a:ext cx="1379538" cy="447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b="1"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gif"/><Relationship Id="rId3" Type="http://schemas.openxmlformats.org/officeDocument/2006/relationships/image" Target="../media/image3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gif"/><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image" Target="../media/image38.gif"/><Relationship Id="rId5" Type="http://schemas.openxmlformats.org/officeDocument/2006/relationships/image" Target="../media/image39.gif"/><Relationship Id="rId6" Type="http://schemas.openxmlformats.org/officeDocument/2006/relationships/image" Target="../media/image40.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gif"/><Relationship Id="rId3" Type="http://schemas.openxmlformats.org/officeDocument/2006/relationships/image" Target="../media/image4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jpeg"/><Relationship Id="rId3" Type="http://schemas.openxmlformats.org/officeDocument/2006/relationships/image" Target="../media/image4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gif"/><Relationship Id="rId3"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emf"/><Relationship Id="rId3" Type="http://schemas.openxmlformats.org/officeDocument/2006/relationships/image" Target="../media/image5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 Id="rId3"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 Id="rId3"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4335"/>
            <a:ext cx="7772400" cy="751674"/>
          </a:xfrm>
        </p:spPr>
        <p:txBody>
          <a:bodyPr>
            <a:normAutofit fontScale="90000"/>
          </a:bodyPr>
          <a:lstStyle/>
          <a:p>
            <a:r>
              <a:rPr lang="en-US" dirty="0" smtClean="0"/>
              <a:t>The View from PHENIX</a:t>
            </a:r>
            <a:endParaRPr lang="en-US" dirty="0"/>
          </a:p>
        </p:txBody>
      </p:sp>
      <p:sp>
        <p:nvSpPr>
          <p:cNvPr id="3" name="Subtitle 2"/>
          <p:cNvSpPr>
            <a:spLocks noGrp="1"/>
          </p:cNvSpPr>
          <p:nvPr>
            <p:ph type="subTitle" idx="1"/>
          </p:nvPr>
        </p:nvSpPr>
        <p:spPr>
          <a:xfrm>
            <a:off x="1371600" y="1116009"/>
            <a:ext cx="6400800" cy="1232045"/>
          </a:xfrm>
        </p:spPr>
        <p:txBody>
          <a:bodyPr>
            <a:normAutofit/>
          </a:bodyPr>
          <a:lstStyle/>
          <a:p>
            <a:r>
              <a:rPr lang="en-US" sz="2400" dirty="0" smtClean="0"/>
              <a:t>Xiaochun He @ RHIC Run-12 Retreat</a:t>
            </a:r>
          </a:p>
          <a:p>
            <a:r>
              <a:rPr lang="en-US" sz="2400" dirty="0" smtClean="0"/>
              <a:t>Georgia State University</a:t>
            </a:r>
            <a:endParaRPr lang="en-US" sz="2400" dirty="0"/>
          </a:p>
        </p:txBody>
      </p:sp>
      <p:sp>
        <p:nvSpPr>
          <p:cNvPr id="4" name="Date Placeholder 3"/>
          <p:cNvSpPr>
            <a:spLocks noGrp="1"/>
          </p:cNvSpPr>
          <p:nvPr>
            <p:ph type="dt" sz="half" idx="10"/>
          </p:nvPr>
        </p:nvSpPr>
        <p:spPr/>
        <p:txBody>
          <a:bodyPr/>
          <a:lstStyle/>
          <a:p>
            <a:r>
              <a:rPr lang="en-US" smtClean="0"/>
              <a:t>7/25/12</a:t>
            </a:r>
            <a:endParaRPr lang="en-US" dirty="0"/>
          </a:p>
        </p:txBody>
      </p:sp>
      <p:sp>
        <p:nvSpPr>
          <p:cNvPr id="5" name="Slide Number Placeholder 4"/>
          <p:cNvSpPr>
            <a:spLocks noGrp="1"/>
          </p:cNvSpPr>
          <p:nvPr>
            <p:ph type="sldNum" sz="quarter" idx="12"/>
          </p:nvPr>
        </p:nvSpPr>
        <p:spPr/>
        <p:txBody>
          <a:bodyPr/>
          <a:lstStyle/>
          <a:p>
            <a:fld id="{8078FEA8-5276-994A-B294-5DB69C64DE75}"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RHIC Retreat</a:t>
            </a:r>
            <a:endParaRPr lang="en-US"/>
          </a:p>
        </p:txBody>
      </p:sp>
      <p:sp>
        <p:nvSpPr>
          <p:cNvPr id="7" name="Content Placeholder 2"/>
          <p:cNvSpPr txBox="1">
            <a:spLocks/>
          </p:cNvSpPr>
          <p:nvPr/>
        </p:nvSpPr>
        <p:spPr>
          <a:xfrm>
            <a:off x="443971" y="2534661"/>
            <a:ext cx="5045735" cy="3379063"/>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892" b="1" i="0" u="none" strike="noStrike" kern="1200" cap="none" spc="0" normalizeH="0" baseline="0" noProof="0" dirty="0" smtClean="0">
                <a:ln>
                  <a:noFill/>
                </a:ln>
                <a:solidFill>
                  <a:schemeClr val="tx1"/>
                </a:solidFill>
                <a:effectLst/>
                <a:uLnTx/>
                <a:uFillTx/>
                <a:latin typeface="+mn-lt"/>
                <a:ea typeface="+mn-ea"/>
                <a:cs typeface="+mn-cs"/>
              </a:rPr>
              <a:t>Outline</a:t>
            </a:r>
          </a:p>
          <a:p>
            <a:pPr marL="344488" marR="0" lvl="0" indent="-225425"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PHENIX Run-12 goals</a:t>
            </a:r>
          </a:p>
          <a:p>
            <a:pPr marL="344488" marR="0" lvl="0" indent="-225425"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did PHENIX do?</a:t>
            </a:r>
          </a:p>
          <a:p>
            <a:pPr marL="801688" lvl="2" indent="-225425">
              <a:spcBef>
                <a:spcPct val="20000"/>
              </a:spcBef>
              <a:buFont typeface="Arial"/>
              <a:buChar char="•"/>
            </a:pPr>
            <a:r>
              <a:rPr lang="en-US" sz="3027" dirty="0" smtClean="0"/>
              <a:t>Detector commissioning and performance</a:t>
            </a:r>
          </a:p>
          <a:p>
            <a:pPr marL="801688" lvl="2" indent="-225425">
              <a:spcBef>
                <a:spcPct val="20000"/>
              </a:spcBef>
              <a:buFont typeface="Arial"/>
              <a:buChar char="•"/>
            </a:pPr>
            <a:r>
              <a:rPr kumimoji="0" lang="en-US" sz="3027" b="0" i="0" u="none" strike="noStrike" kern="1200" cap="none" spc="0" normalizeH="0" baseline="0" noProof="0" dirty="0" smtClean="0">
                <a:ln>
                  <a:noFill/>
                </a:ln>
                <a:solidFill>
                  <a:schemeClr val="tx1"/>
                </a:solidFill>
                <a:effectLst/>
                <a:uLnTx/>
                <a:uFillTx/>
                <a:latin typeface="+mn-lt"/>
                <a:ea typeface="+mn-ea"/>
                <a:cs typeface="+mn-cs"/>
              </a:rPr>
              <a:t>Data taking</a:t>
            </a:r>
            <a:r>
              <a:rPr kumimoji="0" lang="en-US" sz="3027" b="0" i="0" u="none" strike="noStrike" kern="1200" cap="none" spc="0" normalizeH="0" noProof="0" dirty="0" smtClean="0">
                <a:ln>
                  <a:noFill/>
                </a:ln>
                <a:solidFill>
                  <a:schemeClr val="tx1"/>
                </a:solidFill>
                <a:effectLst/>
                <a:uLnTx/>
                <a:uFillTx/>
                <a:latin typeface="+mn-lt"/>
                <a:ea typeface="+mn-ea"/>
                <a:cs typeface="+mn-cs"/>
              </a:rPr>
              <a:t> and fast analysis</a:t>
            </a:r>
          </a:p>
          <a:p>
            <a:pPr marL="344488" indent="-225425">
              <a:spcBef>
                <a:spcPct val="20000"/>
              </a:spcBef>
              <a:buFont typeface="Arial"/>
              <a:buChar char="•"/>
            </a:pPr>
            <a:r>
              <a:rPr lang="en-US" sz="3027" baseline="0" dirty="0" smtClean="0"/>
              <a:t>General comments</a:t>
            </a:r>
            <a:endParaRPr kumimoji="0" lang="en-US" sz="3027"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11"/>
          <p:cNvGrpSpPr/>
          <p:nvPr/>
        </p:nvGrpSpPr>
        <p:grpSpPr>
          <a:xfrm>
            <a:off x="5691061" y="4034422"/>
            <a:ext cx="2925875" cy="2321927"/>
            <a:chOff x="5557775" y="1215795"/>
            <a:chExt cx="2525121" cy="1921464"/>
          </a:xfrm>
        </p:grpSpPr>
        <p:pic>
          <p:nvPicPr>
            <p:cNvPr id="9" name="Picture 8"/>
            <p:cNvPicPr>
              <a:picLocks noChangeAspect="1"/>
            </p:cNvPicPr>
            <p:nvPr/>
          </p:nvPicPr>
          <p:blipFill>
            <a:blip r:embed="rId3"/>
            <a:stretch>
              <a:fillRect/>
            </a:stretch>
          </p:blipFill>
          <p:spPr>
            <a:xfrm>
              <a:off x="5557775" y="1467911"/>
              <a:ext cx="2476154" cy="1669348"/>
            </a:xfrm>
            <a:prstGeom prst="rect">
              <a:avLst/>
            </a:prstGeom>
          </p:spPr>
        </p:pic>
        <p:sp>
          <p:nvSpPr>
            <p:cNvPr id="10" name="TextBox 9"/>
            <p:cNvSpPr txBox="1"/>
            <p:nvPr/>
          </p:nvSpPr>
          <p:spPr>
            <a:xfrm>
              <a:off x="5829231" y="1215795"/>
              <a:ext cx="2253665" cy="229225"/>
            </a:xfrm>
            <a:prstGeom prst="rect">
              <a:avLst/>
            </a:prstGeom>
            <a:noFill/>
          </p:spPr>
          <p:txBody>
            <a:bodyPr wrap="square" rtlCol="0">
              <a:spAutoFit/>
            </a:bodyPr>
            <a:lstStyle/>
            <a:p>
              <a:r>
                <a:rPr lang="en-US" sz="1200" dirty="0" smtClean="0"/>
                <a:t>Study QCD Matter in Difference Phases</a:t>
              </a:r>
              <a:endParaRPr lang="en-US" sz="1200" dirty="0"/>
            </a:p>
          </p:txBody>
        </p:sp>
      </p:grpSp>
      <p:pic>
        <p:nvPicPr>
          <p:cNvPr id="11" name="Picture 10"/>
          <p:cNvPicPr>
            <a:picLocks noChangeAspect="1"/>
          </p:cNvPicPr>
          <p:nvPr/>
        </p:nvPicPr>
        <p:blipFill>
          <a:blip r:embed="rId4"/>
          <a:stretch>
            <a:fillRect/>
          </a:stretch>
        </p:blipFill>
        <p:spPr>
          <a:xfrm>
            <a:off x="6786066" y="1885015"/>
            <a:ext cx="1972668" cy="2109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3"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plus(in)">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52051" y="101485"/>
            <a:ext cx="7567950" cy="951271"/>
          </a:xfrm>
        </p:spPr>
        <p:txBody>
          <a:bodyPr>
            <a:noAutofit/>
          </a:bodyPr>
          <a:lstStyle/>
          <a:p>
            <a:r>
              <a:rPr lang="en-US" sz="3200" dirty="0" smtClean="0"/>
              <a:t>New detector, better precision physics measurement, with new challenges too.</a:t>
            </a:r>
            <a:endParaRPr lang="en-US" sz="3200" dirty="0"/>
          </a:p>
        </p:txBody>
      </p:sp>
      <p:sp>
        <p:nvSpPr>
          <p:cNvPr id="2" name="Date Placeholder 1"/>
          <p:cNvSpPr>
            <a:spLocks noGrp="1"/>
          </p:cNvSpPr>
          <p:nvPr>
            <p:ph type="dt" sz="half" idx="10"/>
          </p:nvPr>
        </p:nvSpPr>
        <p:spPr/>
        <p:txBody>
          <a:bodyPr/>
          <a:lstStyle/>
          <a:p>
            <a:r>
              <a:rPr lang="en-US" smtClean="0"/>
              <a:t>7/25/12</a:t>
            </a:r>
            <a:endParaRPr lang="en-US"/>
          </a:p>
        </p:txBody>
      </p:sp>
      <p:sp>
        <p:nvSpPr>
          <p:cNvPr id="3" name="Footer Placeholder 2"/>
          <p:cNvSpPr>
            <a:spLocks noGrp="1"/>
          </p:cNvSpPr>
          <p:nvPr>
            <p:ph type="ftr" sz="quarter" idx="11"/>
          </p:nvPr>
        </p:nvSpPr>
        <p:spPr/>
        <p:txBody>
          <a:bodyPr/>
          <a:lstStyle/>
          <a:p>
            <a:r>
              <a:rPr lang="en-US" smtClean="0"/>
              <a:t>RHIC Retreat</a:t>
            </a:r>
            <a:endParaRPr lang="en-US"/>
          </a:p>
        </p:txBody>
      </p:sp>
      <p:sp>
        <p:nvSpPr>
          <p:cNvPr id="4" name="Slide Number Placeholder 3"/>
          <p:cNvSpPr>
            <a:spLocks noGrp="1"/>
          </p:cNvSpPr>
          <p:nvPr>
            <p:ph type="sldNum" sz="quarter" idx="12"/>
          </p:nvPr>
        </p:nvSpPr>
        <p:spPr/>
        <p:txBody>
          <a:bodyPr/>
          <a:lstStyle/>
          <a:p>
            <a:fld id="{32C56329-6C78-AF45-B2B0-06142E3B6BDA}" type="slidenum">
              <a:rPr lang="en-US" smtClean="0"/>
              <a:pPr/>
              <a:t>10</a:t>
            </a:fld>
            <a:endParaRPr lang="en-US"/>
          </a:p>
        </p:txBody>
      </p:sp>
      <p:pic>
        <p:nvPicPr>
          <p:cNvPr id="5" name="Picture 4" descr="FVTX_and_VTX.jpg"/>
          <p:cNvPicPr>
            <a:picLocks noChangeAspect="1"/>
          </p:cNvPicPr>
          <p:nvPr/>
        </p:nvPicPr>
        <p:blipFill>
          <a:blip r:embed="rId2"/>
          <a:stretch>
            <a:fillRect/>
          </a:stretch>
        </p:blipFill>
        <p:spPr>
          <a:xfrm>
            <a:off x="500791" y="1271576"/>
            <a:ext cx="4789617" cy="2939944"/>
          </a:xfrm>
          <a:prstGeom prst="rect">
            <a:avLst/>
          </a:prstGeom>
        </p:spPr>
      </p:pic>
      <p:pic>
        <p:nvPicPr>
          <p:cNvPr id="7" name="Picture 6" descr="vtx_eventdisplay.pdf"/>
          <p:cNvPicPr>
            <a:picLocks noChangeAspect="1"/>
          </p:cNvPicPr>
          <p:nvPr/>
        </p:nvPicPr>
        <mc:AlternateContent>
          <mc:Choice xmlns:ma="http://schemas.microsoft.com/office/mac/drawingml/2008/main" Requires="ma">
            <p:blipFill>
              <a:blip r:embed="rId3"/>
              <a:srcRect l="48972"/>
              <a:stretch>
                <a:fillRect/>
              </a:stretch>
            </p:blipFill>
          </mc:Choice>
          <mc:Fallback>
            <p:blipFill>
              <a:blip r:embed="rId4"/>
              <a:srcRect l="48972"/>
              <a:stretch>
                <a:fillRect/>
              </a:stretch>
            </p:blipFill>
          </mc:Fallback>
        </mc:AlternateContent>
        <p:spPr>
          <a:xfrm>
            <a:off x="6029169" y="1271576"/>
            <a:ext cx="2427443" cy="2744497"/>
          </a:xfrm>
          <a:prstGeom prst="rect">
            <a:avLst/>
          </a:prstGeom>
        </p:spPr>
      </p:pic>
      <p:pic>
        <p:nvPicPr>
          <p:cNvPr id="8" name="Picture 7" descr="FVTX_UU_display.png"/>
          <p:cNvPicPr>
            <a:picLocks noChangeAspect="1"/>
          </p:cNvPicPr>
          <p:nvPr/>
        </p:nvPicPr>
        <p:blipFill>
          <a:blip r:embed="rId5"/>
          <a:stretch>
            <a:fillRect/>
          </a:stretch>
        </p:blipFill>
        <p:spPr>
          <a:xfrm>
            <a:off x="839203" y="4284397"/>
            <a:ext cx="4112794" cy="2208478"/>
          </a:xfrm>
          <a:prstGeom prst="rect">
            <a:avLst/>
          </a:prstGeom>
        </p:spPr>
      </p:pic>
      <p:pic>
        <p:nvPicPr>
          <p:cNvPr id="11" name="Picture 10" descr="20120123-_DSC3394.jpg"/>
          <p:cNvPicPr>
            <a:picLocks noChangeAspect="1"/>
          </p:cNvPicPr>
          <p:nvPr/>
        </p:nvPicPr>
        <p:blipFill>
          <a:blip r:embed="rId6"/>
          <a:stretch>
            <a:fillRect/>
          </a:stretch>
        </p:blipFill>
        <p:spPr>
          <a:xfrm>
            <a:off x="5638437" y="4445356"/>
            <a:ext cx="2818176" cy="1871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37519" y="216113"/>
            <a:ext cx="3217912" cy="700816"/>
          </a:xfrm>
        </p:spPr>
        <p:txBody>
          <a:bodyPr>
            <a:noAutofit/>
          </a:bodyPr>
          <a:lstStyle/>
          <a:p>
            <a:r>
              <a:rPr lang="en-US" sz="4800" dirty="0" smtClean="0"/>
              <a:t>FVTX </a:t>
            </a:r>
            <a:endParaRPr lang="en-US" sz="4800"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11</a:t>
            </a:fld>
            <a:endParaRPr lang="en-US"/>
          </a:p>
        </p:txBody>
      </p:sp>
      <p:sp>
        <p:nvSpPr>
          <p:cNvPr id="6" name="Title 1"/>
          <p:cNvSpPr txBox="1">
            <a:spLocks/>
          </p:cNvSpPr>
          <p:nvPr/>
        </p:nvSpPr>
        <p:spPr>
          <a:xfrm>
            <a:off x="524644" y="1145593"/>
            <a:ext cx="3540225" cy="1897053"/>
          </a:xfrm>
          <a:prstGeom prst="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00FF"/>
                </a:solidFill>
                <a:effectLst/>
                <a:uLnTx/>
                <a:uFillTx/>
                <a:latin typeface="+mj-lt"/>
                <a:ea typeface="+mj-ea"/>
                <a:cs typeface="+mj-cs"/>
              </a:rPr>
              <a:t>Detector Commissioning + Software Development</a:t>
            </a:r>
            <a:endParaRPr kumimoji="0" lang="en-US" sz="3600" b="1" i="0" u="none" strike="noStrike" kern="1200" cap="none" spc="0" normalizeH="0" baseline="0" noProof="0" dirty="0">
              <a:ln>
                <a:noFill/>
              </a:ln>
              <a:solidFill>
                <a:srgbClr val="0000FF"/>
              </a:solidFill>
              <a:effectLst/>
              <a:uLnTx/>
              <a:uFillTx/>
              <a:latin typeface="+mj-lt"/>
              <a:ea typeface="+mj-ea"/>
              <a:cs typeface="+mj-cs"/>
            </a:endParaRPr>
          </a:p>
        </p:txBody>
      </p:sp>
      <p:pic>
        <p:nvPicPr>
          <p:cNvPr id="7" name="Picture 6"/>
          <p:cNvPicPr>
            <a:picLocks noChangeAspect="1"/>
          </p:cNvPicPr>
          <p:nvPr/>
        </p:nvPicPr>
        <p:blipFill>
          <a:blip r:embed="rId2"/>
          <a:stretch>
            <a:fillRect/>
          </a:stretch>
        </p:blipFill>
        <p:spPr>
          <a:xfrm>
            <a:off x="4536301" y="489265"/>
            <a:ext cx="4225028" cy="2865249"/>
          </a:xfrm>
          <a:prstGeom prst="rect">
            <a:avLst/>
          </a:prstGeom>
        </p:spPr>
      </p:pic>
      <p:grpSp>
        <p:nvGrpSpPr>
          <p:cNvPr id="8" name="Group 7"/>
          <p:cNvGrpSpPr/>
          <p:nvPr/>
        </p:nvGrpSpPr>
        <p:grpSpPr>
          <a:xfrm>
            <a:off x="597007" y="3496598"/>
            <a:ext cx="7831626" cy="2533066"/>
            <a:chOff x="-196471" y="1636889"/>
            <a:chExt cx="9340815" cy="3644820"/>
          </a:xfrm>
        </p:grpSpPr>
        <p:pic>
          <p:nvPicPr>
            <p:cNvPr id="9" name="Picture 8"/>
            <p:cNvPicPr>
              <a:picLocks noChangeAspect="1"/>
            </p:cNvPicPr>
            <p:nvPr/>
          </p:nvPicPr>
          <p:blipFill>
            <a:blip r:embed="rId3"/>
            <a:stretch>
              <a:fillRect/>
            </a:stretch>
          </p:blipFill>
          <p:spPr>
            <a:xfrm>
              <a:off x="238402" y="1636889"/>
              <a:ext cx="8463394" cy="3644820"/>
            </a:xfrm>
            <a:prstGeom prst="rect">
              <a:avLst/>
            </a:prstGeom>
          </p:spPr>
        </p:pic>
        <p:sp>
          <p:nvSpPr>
            <p:cNvPr id="10" name="TextBox 9"/>
            <p:cNvSpPr txBox="1"/>
            <p:nvPr/>
          </p:nvSpPr>
          <p:spPr>
            <a:xfrm rot="16200000">
              <a:off x="-1020286" y="3211885"/>
              <a:ext cx="2088134" cy="4405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Close to IR</a:t>
              </a:r>
              <a:endParaRPr lang="en-US" dirty="0"/>
            </a:p>
          </p:txBody>
        </p:sp>
        <p:sp>
          <p:nvSpPr>
            <p:cNvPr id="11" name="TextBox 10"/>
            <p:cNvSpPr txBox="1"/>
            <p:nvPr/>
          </p:nvSpPr>
          <p:spPr>
            <a:xfrm rot="5400000">
              <a:off x="7768913" y="3192476"/>
              <a:ext cx="2310357" cy="4405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Away from IR</a:t>
              </a:r>
              <a:endParaRPr lang="en-US" dirty="0"/>
            </a:p>
          </p:txBody>
        </p:sp>
      </p:grpSp>
      <p:sp>
        <p:nvSpPr>
          <p:cNvPr id="12" name="TextBox 11"/>
          <p:cNvSpPr txBox="1"/>
          <p:nvPr/>
        </p:nvSpPr>
        <p:spPr>
          <a:xfrm>
            <a:off x="979760" y="6018406"/>
            <a:ext cx="7111959" cy="369332"/>
          </a:xfrm>
          <a:prstGeom prst="rect">
            <a:avLst/>
          </a:prstGeom>
          <a:noFill/>
        </p:spPr>
        <p:txBody>
          <a:bodyPr wrap="square" rtlCol="0">
            <a:spAutoFit/>
          </a:bodyPr>
          <a:lstStyle/>
          <a:p>
            <a:r>
              <a:rPr lang="en-US" dirty="0" smtClean="0"/>
              <a:t>Hits distribution from matched tracks from existing </a:t>
            </a:r>
            <a:r>
              <a:rPr lang="en-US" dirty="0" err="1" smtClean="0"/>
              <a:t>muon</a:t>
            </a:r>
            <a:r>
              <a:rPr lang="en-US" dirty="0" smtClean="0"/>
              <a:t> spectrometer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3257" y="153950"/>
            <a:ext cx="7037921" cy="745282"/>
          </a:xfrm>
        </p:spPr>
        <p:txBody>
          <a:bodyPr>
            <a:normAutofit fontScale="90000"/>
          </a:bodyPr>
          <a:lstStyle/>
          <a:p>
            <a:r>
              <a:rPr lang="en-US" dirty="0" smtClean="0"/>
              <a:t>MPC Electronics Upgrade</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8078FEA8-5276-994A-B294-5DB69C64DE75}" type="slidenum">
              <a:rPr lang="en-US" smtClean="0"/>
              <a:pPr/>
              <a:t>12</a:t>
            </a:fld>
            <a:endParaRPr lang="en-US"/>
          </a:p>
        </p:txBody>
      </p:sp>
      <p:pic>
        <p:nvPicPr>
          <p:cNvPr id="6" name="Picture 5" descr="modulesum_atrig_afired_36177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95800" y="1524000"/>
            <a:ext cx="4648200" cy="38862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grpSp>
        <p:nvGrpSpPr>
          <p:cNvPr id="7" name="Group 14"/>
          <p:cNvGrpSpPr>
            <a:grpSpLocks/>
          </p:cNvGrpSpPr>
          <p:nvPr/>
        </p:nvGrpSpPr>
        <p:grpSpPr bwMode="auto">
          <a:xfrm>
            <a:off x="152400" y="1219200"/>
            <a:ext cx="4267200" cy="4343400"/>
            <a:chOff x="48" y="432"/>
            <a:chExt cx="2688" cy="2736"/>
          </a:xfrm>
        </p:grpSpPr>
        <p:pic>
          <p:nvPicPr>
            <p:cNvPr id="8" name="Picture 4" descr="data_mass_itr7_S"/>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8" y="480"/>
              <a:ext cx="2688" cy="267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9" name="Rectangle 8"/>
            <p:cNvSpPr>
              <a:spLocks noChangeArrowheads="1"/>
            </p:cNvSpPr>
            <p:nvPr/>
          </p:nvSpPr>
          <p:spPr bwMode="auto">
            <a:xfrm>
              <a:off x="48" y="432"/>
              <a:ext cx="1344" cy="816"/>
            </a:xfrm>
            <a:prstGeom prst="rect">
              <a:avLst/>
            </a:prstGeom>
            <a:noFill/>
            <a:ln w="9525">
              <a:solidFill>
                <a:srgbClr val="FF0000"/>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10" name="Rectangle 9"/>
            <p:cNvSpPr>
              <a:spLocks noChangeArrowheads="1"/>
            </p:cNvSpPr>
            <p:nvPr/>
          </p:nvSpPr>
          <p:spPr bwMode="auto">
            <a:xfrm>
              <a:off x="1392" y="432"/>
              <a:ext cx="1344" cy="816"/>
            </a:xfrm>
            <a:prstGeom prst="rect">
              <a:avLst/>
            </a:prstGeom>
            <a:noFill/>
            <a:ln w="9525">
              <a:solidFill>
                <a:srgbClr val="FF0000"/>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11" name="Rectangle 10"/>
            <p:cNvSpPr>
              <a:spLocks noChangeArrowheads="1"/>
            </p:cNvSpPr>
            <p:nvPr/>
          </p:nvSpPr>
          <p:spPr bwMode="auto">
            <a:xfrm>
              <a:off x="48" y="2352"/>
              <a:ext cx="1344" cy="816"/>
            </a:xfrm>
            <a:prstGeom prst="rect">
              <a:avLst/>
            </a:prstGeom>
            <a:noFill/>
            <a:ln w="9525">
              <a:solidFill>
                <a:srgbClr val="FF0000"/>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12" name="Rectangle 11"/>
            <p:cNvSpPr>
              <a:spLocks noChangeArrowheads="1"/>
            </p:cNvSpPr>
            <p:nvPr/>
          </p:nvSpPr>
          <p:spPr bwMode="auto">
            <a:xfrm>
              <a:off x="1392" y="2352"/>
              <a:ext cx="1344" cy="816"/>
            </a:xfrm>
            <a:prstGeom prst="rect">
              <a:avLst/>
            </a:prstGeom>
            <a:noFill/>
            <a:ln w="9525">
              <a:solidFill>
                <a:srgbClr val="FF0000"/>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13" name="Rectangle 12"/>
            <p:cNvSpPr>
              <a:spLocks noChangeArrowheads="1"/>
            </p:cNvSpPr>
            <p:nvPr/>
          </p:nvSpPr>
          <p:spPr bwMode="auto">
            <a:xfrm rot="5400000">
              <a:off x="-24" y="1320"/>
              <a:ext cx="1104" cy="960"/>
            </a:xfrm>
            <a:prstGeom prst="rect">
              <a:avLst/>
            </a:prstGeom>
            <a:noFill/>
            <a:ln w="9525">
              <a:solidFill>
                <a:srgbClr val="FF0000"/>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14" name="Rectangle 13"/>
            <p:cNvSpPr>
              <a:spLocks noChangeArrowheads="1"/>
            </p:cNvSpPr>
            <p:nvPr/>
          </p:nvSpPr>
          <p:spPr bwMode="auto">
            <a:xfrm rot="5400000">
              <a:off x="1704" y="1320"/>
              <a:ext cx="1104" cy="960"/>
            </a:xfrm>
            <a:prstGeom prst="rect">
              <a:avLst/>
            </a:prstGeom>
            <a:noFill/>
            <a:ln w="9525">
              <a:solidFill>
                <a:srgbClr val="FF0000"/>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grpSp>
      <p:sp>
        <p:nvSpPr>
          <p:cNvPr id="15" name="Text Box 6"/>
          <p:cNvSpPr txBox="1">
            <a:spLocks noChangeArrowheads="1"/>
          </p:cNvSpPr>
          <p:nvPr/>
        </p:nvSpPr>
        <p:spPr bwMode="auto">
          <a:xfrm>
            <a:off x="5716063" y="1140249"/>
            <a:ext cx="2863850" cy="36671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p>
            <a:r>
              <a:rPr lang="en-US" dirty="0"/>
              <a:t>Run 361772, 03-Mar-2012</a:t>
            </a:r>
          </a:p>
        </p:txBody>
      </p:sp>
      <p:sp>
        <p:nvSpPr>
          <p:cNvPr id="16" name="Text Box 16"/>
          <p:cNvSpPr txBox="1">
            <a:spLocks noChangeArrowheads="1"/>
          </p:cNvSpPr>
          <p:nvPr/>
        </p:nvSpPr>
        <p:spPr bwMode="auto">
          <a:xfrm>
            <a:off x="5068363" y="5562600"/>
            <a:ext cx="3263826" cy="366712"/>
          </a:xfrm>
          <a:prstGeom prst="rect">
            <a:avLst/>
          </a:prstGeo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sym typeface="Symbol" pitchFamily="18" charset="2"/>
              </a:rPr>
              <a:t>Sharp (Digital) Trigger Threshold</a:t>
            </a:r>
          </a:p>
        </p:txBody>
      </p:sp>
      <p:sp>
        <p:nvSpPr>
          <p:cNvPr id="17" name="Text Box 15"/>
          <p:cNvSpPr txBox="1">
            <a:spLocks noChangeArrowheads="1"/>
          </p:cNvSpPr>
          <p:nvPr/>
        </p:nvSpPr>
        <p:spPr bwMode="auto">
          <a:xfrm>
            <a:off x="762000" y="5587515"/>
            <a:ext cx="3073400" cy="366713"/>
          </a:xfrm>
          <a:prstGeom prst="rect">
            <a:avLst/>
          </a:prstGeom>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a:sym typeface="Symbol" pitchFamily="18" charset="2"/>
              </a:rPr>
              <a:t></a:t>
            </a:r>
            <a:r>
              <a:rPr lang="en-US" baseline="30000" dirty="0">
                <a:sym typeface="Symbol" pitchFamily="18" charset="2"/>
              </a:rPr>
              <a:t>0</a:t>
            </a:r>
            <a:r>
              <a:rPr lang="en-US" dirty="0">
                <a:sym typeface="Symbol" pitchFamily="18" charset="2"/>
              </a:rPr>
              <a:t> tower-by-tower calibration</a:t>
            </a:r>
          </a:p>
        </p:txBody>
      </p:sp>
      <p:sp>
        <p:nvSpPr>
          <p:cNvPr id="18" name="TextBox 17"/>
          <p:cNvSpPr txBox="1"/>
          <p:nvPr/>
        </p:nvSpPr>
        <p:spPr>
          <a:xfrm>
            <a:off x="57726" y="6149076"/>
            <a:ext cx="4108368" cy="307777"/>
          </a:xfrm>
          <a:prstGeom prst="rect">
            <a:avLst/>
          </a:prstGeom>
          <a:noFill/>
        </p:spPr>
        <p:txBody>
          <a:bodyPr wrap="square" rtlCol="0">
            <a:spAutoFit/>
          </a:bodyPr>
          <a:lstStyle/>
          <a:p>
            <a:r>
              <a:rPr lang="en-US" sz="1400" dirty="0" smtClean="0"/>
              <a:t>Results from M. Chiu, S. </a:t>
            </a:r>
            <a:r>
              <a:rPr lang="en-US" sz="1400" dirty="0" err="1" smtClean="0"/>
              <a:t>Wolin</a:t>
            </a:r>
            <a:r>
              <a:rPr lang="en-US" sz="1400" dirty="0" smtClean="0"/>
              <a:t>, C. McKinney, E. </a:t>
            </a:r>
            <a:r>
              <a:rPr lang="en-US" sz="1400" dirty="0" err="1" smtClean="0"/>
              <a:t>Zarndt</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PHENIX Data Taking</a:t>
            </a:r>
            <a:endParaRPr lang="en-US" dirty="0"/>
          </a:p>
        </p:txBody>
      </p:sp>
      <p:sp>
        <p:nvSpPr>
          <p:cNvPr id="10" name="Text Placeholder 9"/>
          <p:cNvSpPr>
            <a:spLocks noGrp="1"/>
          </p:cNvSpPr>
          <p:nvPr>
            <p:ph type="body" idx="1"/>
          </p:nvPr>
        </p:nvSpPr>
        <p:spPr>
          <a:xfrm>
            <a:off x="707193" y="3925152"/>
            <a:ext cx="7772400" cy="1500187"/>
          </a:xfrm>
        </p:spPr>
        <p:txBody>
          <a:bodyPr/>
          <a:lstStyle/>
          <a:p>
            <a:r>
              <a:rPr lang="en-US" dirty="0" smtClean="0"/>
              <a:t>Sampled total luminosity, data taking efficiencies</a:t>
            </a:r>
            <a:endParaRPr lang="en-US" dirty="0"/>
          </a:p>
        </p:txBody>
      </p:sp>
      <p:sp>
        <p:nvSpPr>
          <p:cNvPr id="5" name="Date Placeholder 4"/>
          <p:cNvSpPr>
            <a:spLocks noGrp="1"/>
          </p:cNvSpPr>
          <p:nvPr>
            <p:ph type="dt" sz="half" idx="10"/>
          </p:nvPr>
        </p:nvSpPr>
        <p:spPr/>
        <p:txBody>
          <a:bodyPr/>
          <a:lstStyle/>
          <a:p>
            <a:r>
              <a:rPr lang="en-US" smtClean="0"/>
              <a:t>7/25/12</a:t>
            </a:r>
            <a:endParaRPr lang="en-US"/>
          </a:p>
        </p:txBody>
      </p:sp>
      <p:sp>
        <p:nvSpPr>
          <p:cNvPr id="7" name="Footer Placeholder 6"/>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13</a:t>
            </a:fld>
            <a:endParaRPr lang="en-US"/>
          </a:p>
        </p:txBody>
      </p:sp>
      <p:pic>
        <p:nvPicPr>
          <p:cNvPr id="11" name="Picture Placeholder 7" descr="countingHouse.jpg"/>
          <p:cNvPicPr>
            <a:picLocks noChangeAspect="1"/>
          </p:cNvPicPr>
          <p:nvPr/>
        </p:nvPicPr>
        <p:blipFill>
          <a:blip r:embed="rId2"/>
          <a:srcRect l="-5889" r="-5889"/>
          <a:stretch>
            <a:fillRect/>
          </a:stretch>
        </p:blipFill>
        <p:spPr>
          <a:xfrm rot="21540000">
            <a:off x="2056196" y="750395"/>
            <a:ext cx="5031609" cy="3375800"/>
          </a:xfrm>
          <a:prstGeom prst="rect">
            <a:avLst/>
          </a:prstGeo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5486" y="121023"/>
            <a:ext cx="8397038" cy="1429871"/>
          </a:xfrm>
        </p:spPr>
        <p:txBody>
          <a:bodyPr>
            <a:normAutofit fontScale="90000"/>
          </a:bodyPr>
          <a:lstStyle/>
          <a:p>
            <a:r>
              <a:rPr lang="en-US" dirty="0" smtClean="0"/>
              <a:t>Comparison Measurement</a:t>
            </a:r>
            <a:br>
              <a:rPr lang="en-US" dirty="0" smtClean="0"/>
            </a:br>
            <a:r>
              <a:rPr lang="en-US" dirty="0" smtClean="0"/>
              <a:t>200 </a:t>
            </a:r>
            <a:r>
              <a:rPr lang="en-US" dirty="0" err="1" smtClean="0"/>
              <a:t>GeV</a:t>
            </a:r>
            <a:r>
              <a:rPr lang="en-US" dirty="0" smtClean="0"/>
              <a:t> </a:t>
            </a:r>
            <a:r>
              <a:rPr lang="en-US" dirty="0" err="1" smtClean="0"/>
              <a:t>p+p</a:t>
            </a:r>
            <a:r>
              <a:rPr lang="en-US" dirty="0" smtClean="0"/>
              <a:t> (polarized protons)</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14</a:t>
            </a:fld>
            <a:endParaRPr lang="en-US"/>
          </a:p>
        </p:txBody>
      </p:sp>
      <p:pic>
        <p:nvPicPr>
          <p:cNvPr id="6" name="Picture 5"/>
          <p:cNvPicPr>
            <a:picLocks noChangeAspect="1"/>
          </p:cNvPicPr>
          <p:nvPr/>
        </p:nvPicPr>
        <p:blipFill>
          <a:blip r:embed="rId2"/>
          <a:stretch>
            <a:fillRect/>
          </a:stretch>
        </p:blipFill>
        <p:spPr>
          <a:xfrm>
            <a:off x="77493" y="1916033"/>
            <a:ext cx="4486651" cy="3042671"/>
          </a:xfrm>
          <a:prstGeom prst="rect">
            <a:avLst/>
          </a:prstGeom>
        </p:spPr>
      </p:pic>
      <p:pic>
        <p:nvPicPr>
          <p:cNvPr id="7" name="Picture 6"/>
          <p:cNvPicPr>
            <a:picLocks noChangeAspect="1"/>
          </p:cNvPicPr>
          <p:nvPr/>
        </p:nvPicPr>
        <p:blipFill>
          <a:blip r:embed="rId3"/>
          <a:stretch>
            <a:fillRect/>
          </a:stretch>
        </p:blipFill>
        <p:spPr>
          <a:xfrm>
            <a:off x="4617104" y="1916033"/>
            <a:ext cx="4486651" cy="3042671"/>
          </a:xfrm>
          <a:prstGeom prst="rect">
            <a:avLst/>
          </a:prstGeom>
        </p:spPr>
      </p:pic>
      <p:sp>
        <p:nvSpPr>
          <p:cNvPr id="8" name="TextBox 7"/>
          <p:cNvSpPr txBox="1"/>
          <p:nvPr/>
        </p:nvSpPr>
        <p:spPr>
          <a:xfrm>
            <a:off x="576943" y="1550894"/>
            <a:ext cx="3288080" cy="369332"/>
          </a:xfrm>
          <a:prstGeom prst="rect">
            <a:avLst/>
          </a:prstGeom>
          <a:noFill/>
        </p:spPr>
        <p:txBody>
          <a:bodyPr wrap="none" rtlCol="0">
            <a:spAutoFit/>
          </a:bodyPr>
          <a:lstStyle/>
          <a:p>
            <a:r>
              <a:rPr lang="en-US" dirty="0" smtClean="0"/>
              <a:t>Integrated Sampled Luminosity</a:t>
            </a:r>
            <a:endParaRPr lang="en-US" dirty="0"/>
          </a:p>
        </p:txBody>
      </p:sp>
      <p:sp>
        <p:nvSpPr>
          <p:cNvPr id="9" name="TextBox 8"/>
          <p:cNvSpPr txBox="1"/>
          <p:nvPr/>
        </p:nvSpPr>
        <p:spPr>
          <a:xfrm>
            <a:off x="5250747" y="1550894"/>
            <a:ext cx="3097009" cy="369332"/>
          </a:xfrm>
          <a:prstGeom prst="rect">
            <a:avLst/>
          </a:prstGeom>
          <a:noFill/>
        </p:spPr>
        <p:txBody>
          <a:bodyPr wrap="none" rtlCol="0">
            <a:spAutoFit/>
          </a:bodyPr>
          <a:lstStyle/>
          <a:p>
            <a:r>
              <a:rPr lang="en-US" dirty="0" smtClean="0"/>
              <a:t>Collision Vertex Distributions</a:t>
            </a:r>
            <a:endParaRPr lang="en-US" dirty="0"/>
          </a:p>
        </p:txBody>
      </p:sp>
      <p:sp>
        <p:nvSpPr>
          <p:cNvPr id="10" name="TextBox 9"/>
          <p:cNvSpPr txBox="1"/>
          <p:nvPr/>
        </p:nvSpPr>
        <p:spPr>
          <a:xfrm>
            <a:off x="1013107" y="5750730"/>
            <a:ext cx="7102074"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800" dirty="0" smtClean="0"/>
              <a:t>We collected over 4.5 billion physics events !!!</a:t>
            </a:r>
            <a:endParaRPr lang="en-US" sz="2800" dirty="0"/>
          </a:p>
        </p:txBody>
      </p:sp>
      <p:sp>
        <p:nvSpPr>
          <p:cNvPr id="12" name="Rectangle 11"/>
          <p:cNvSpPr/>
          <p:nvPr/>
        </p:nvSpPr>
        <p:spPr>
          <a:xfrm>
            <a:off x="836886" y="5151603"/>
            <a:ext cx="7510869" cy="40011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dirty="0" smtClean="0">
                <a:solidFill>
                  <a:srgbClr val="FF0000"/>
                </a:solidFill>
              </a:rPr>
              <a:t>Goal: 10.5 </a:t>
            </a:r>
            <a:r>
              <a:rPr lang="en-US" sz="2000" dirty="0" smtClean="0">
                <a:solidFill>
                  <a:srgbClr val="FF0000"/>
                </a:solidFill>
                <a:cs typeface="Symbol" charset="2"/>
              </a:rPr>
              <a:t>p</a:t>
            </a:r>
            <a:r>
              <a:rPr lang="en-US" sz="2000" dirty="0" smtClean="0">
                <a:solidFill>
                  <a:srgbClr val="FF0000"/>
                </a:solidFill>
              </a:rPr>
              <a:t>b</a:t>
            </a:r>
            <a:r>
              <a:rPr lang="en-US" sz="2000" baseline="30000" dirty="0" smtClean="0">
                <a:solidFill>
                  <a:srgbClr val="FF0000"/>
                </a:solidFill>
              </a:rPr>
              <a:t>-1 </a:t>
            </a:r>
            <a:r>
              <a:rPr lang="en-US" sz="2000" dirty="0" smtClean="0">
                <a:solidFill>
                  <a:srgbClr val="FF0000"/>
                </a:solidFill>
              </a:rPr>
              <a:t> for |</a:t>
            </a:r>
            <a:r>
              <a:rPr lang="en-US" sz="2000" dirty="0" err="1" smtClean="0">
                <a:solidFill>
                  <a:srgbClr val="FF0000"/>
                </a:solidFill>
              </a:rPr>
              <a:t>z</a:t>
            </a:r>
            <a:r>
              <a:rPr lang="en-US" sz="2000" dirty="0" smtClean="0">
                <a:solidFill>
                  <a:srgbClr val="FF0000"/>
                </a:solidFill>
              </a:rPr>
              <a:t>|&lt;30 cm</a:t>
            </a:r>
            <a:r>
              <a:rPr lang="en-US" sz="2000" baseline="30000" dirty="0" smtClean="0">
                <a:solidFill>
                  <a:srgbClr val="FF0000"/>
                </a:solidFill>
              </a:rPr>
              <a:t> </a:t>
            </a:r>
            <a:r>
              <a:rPr lang="en-US" sz="2000" dirty="0" smtClean="0">
                <a:solidFill>
                  <a:srgbClr val="FF0000"/>
                </a:solidFill>
              </a:rPr>
              <a:t>  &amp;  3.8 </a:t>
            </a:r>
            <a:r>
              <a:rPr lang="en-US" sz="2000" dirty="0" smtClean="0">
                <a:solidFill>
                  <a:srgbClr val="FF0000"/>
                </a:solidFill>
                <a:cs typeface="Symbol" charset="2"/>
              </a:rPr>
              <a:t>p</a:t>
            </a:r>
            <a:r>
              <a:rPr lang="en-US" sz="2000" dirty="0" smtClean="0">
                <a:solidFill>
                  <a:srgbClr val="FF0000"/>
                </a:solidFill>
              </a:rPr>
              <a:t>b</a:t>
            </a:r>
            <a:r>
              <a:rPr lang="en-US" sz="2000" baseline="30000" dirty="0" smtClean="0">
                <a:solidFill>
                  <a:srgbClr val="FF0000"/>
                </a:solidFill>
              </a:rPr>
              <a:t>-1 </a:t>
            </a:r>
            <a:r>
              <a:rPr lang="en-US" sz="2000" dirty="0" smtClean="0">
                <a:solidFill>
                  <a:srgbClr val="FF0000"/>
                </a:solidFill>
              </a:rPr>
              <a:t> for |</a:t>
            </a:r>
            <a:r>
              <a:rPr lang="en-US" sz="2000" dirty="0" err="1" smtClean="0">
                <a:solidFill>
                  <a:srgbClr val="FF0000"/>
                </a:solidFill>
              </a:rPr>
              <a:t>z</a:t>
            </a:r>
            <a:r>
              <a:rPr lang="en-US" sz="2000" dirty="0" smtClean="0">
                <a:solidFill>
                  <a:srgbClr val="FF0000"/>
                </a:solidFill>
              </a:rPr>
              <a:t>|&lt;10 cm</a:t>
            </a:r>
            <a:endParaRPr lang="en-US" sz="2000" baseline="30000" dirty="0">
              <a:solidFill>
                <a:srgbClr val="FF0000"/>
              </a:solidFill>
            </a:endParaRPr>
          </a:p>
        </p:txBody>
      </p:sp>
      <p:grpSp>
        <p:nvGrpSpPr>
          <p:cNvPr id="11" name="Group 18"/>
          <p:cNvGrpSpPr/>
          <p:nvPr/>
        </p:nvGrpSpPr>
        <p:grpSpPr>
          <a:xfrm>
            <a:off x="685800" y="2857500"/>
            <a:ext cx="3405414" cy="1034913"/>
            <a:chOff x="685800" y="2857500"/>
            <a:chExt cx="3405414" cy="1034913"/>
          </a:xfrm>
        </p:grpSpPr>
        <p:sp>
          <p:nvSpPr>
            <p:cNvPr id="13" name="TextBox 12"/>
            <p:cNvSpPr txBox="1"/>
            <p:nvPr/>
          </p:nvSpPr>
          <p:spPr>
            <a:xfrm>
              <a:off x="685801" y="3062905"/>
              <a:ext cx="1447799"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t>88% achieved</a:t>
              </a:r>
              <a:endParaRPr lang="en-US" sz="1600" dirty="0"/>
            </a:p>
          </p:txBody>
        </p:sp>
        <p:cxnSp>
          <p:nvCxnSpPr>
            <p:cNvPr id="15" name="Straight Arrow Connector 14"/>
            <p:cNvCxnSpPr>
              <a:stCxn id="13" idx="3"/>
            </p:cNvCxnSpPr>
            <p:nvPr/>
          </p:nvCxnSpPr>
          <p:spPr>
            <a:xfrm flipV="1">
              <a:off x="2133600" y="2857500"/>
              <a:ext cx="1957614" cy="374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5800" y="3553859"/>
              <a:ext cx="144780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t>76% achieved</a:t>
              </a:r>
              <a:endParaRPr lang="en-US" sz="1600" dirty="0"/>
            </a:p>
          </p:txBody>
        </p:sp>
        <p:cxnSp>
          <p:nvCxnSpPr>
            <p:cNvPr id="18" name="Straight Arrow Connector 17"/>
            <p:cNvCxnSpPr>
              <a:stCxn id="16" idx="3"/>
            </p:cNvCxnSpPr>
            <p:nvPr/>
          </p:nvCxnSpPr>
          <p:spPr>
            <a:xfrm>
              <a:off x="2133600" y="3723136"/>
              <a:ext cx="1957614" cy="50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5375872" y="2416574"/>
            <a:ext cx="10389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solidFill>
                  <a:srgbClr val="0000FF"/>
                </a:solidFill>
              </a:rPr>
              <a:t>P=61.8%</a:t>
            </a:r>
            <a:r>
              <a:rPr lang="en-US" b="1" dirty="0" smtClean="0"/>
              <a:t/>
            </a:r>
            <a:br>
              <a:rPr lang="en-US" b="1" dirty="0" smtClean="0"/>
            </a:br>
            <a:r>
              <a:rPr lang="en-US" b="1" dirty="0" smtClean="0">
                <a:solidFill>
                  <a:srgbClr val="FFC000"/>
                </a:solidFill>
              </a:rPr>
              <a:t>P=56.6%</a:t>
            </a:r>
            <a:endParaRPr lang="en-US"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5486" y="121023"/>
            <a:ext cx="8397038" cy="1429871"/>
          </a:xfrm>
        </p:spPr>
        <p:txBody>
          <a:bodyPr>
            <a:normAutofit fontScale="90000"/>
          </a:bodyPr>
          <a:lstStyle/>
          <a:p>
            <a:r>
              <a:rPr lang="en-US" dirty="0" smtClean="0"/>
              <a:t>W Physics Program</a:t>
            </a:r>
            <a:br>
              <a:rPr lang="en-US" dirty="0" smtClean="0"/>
            </a:br>
            <a:r>
              <a:rPr lang="en-US" dirty="0" smtClean="0"/>
              <a:t>510 </a:t>
            </a:r>
            <a:r>
              <a:rPr lang="en-US" dirty="0" err="1" smtClean="0"/>
              <a:t>GeV</a:t>
            </a:r>
            <a:r>
              <a:rPr lang="en-US" dirty="0" smtClean="0"/>
              <a:t> </a:t>
            </a:r>
            <a:r>
              <a:rPr lang="en-US" dirty="0" err="1" smtClean="0"/>
              <a:t>p+p</a:t>
            </a:r>
            <a:r>
              <a:rPr lang="en-US" dirty="0" smtClean="0"/>
              <a:t> (polarized protons)</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15</a:t>
            </a:fld>
            <a:endParaRPr lang="en-US"/>
          </a:p>
        </p:txBody>
      </p:sp>
      <p:sp>
        <p:nvSpPr>
          <p:cNvPr id="8" name="TextBox 7"/>
          <p:cNvSpPr txBox="1"/>
          <p:nvPr/>
        </p:nvSpPr>
        <p:spPr>
          <a:xfrm>
            <a:off x="576943" y="1550894"/>
            <a:ext cx="3288080" cy="369332"/>
          </a:xfrm>
          <a:prstGeom prst="rect">
            <a:avLst/>
          </a:prstGeom>
          <a:noFill/>
        </p:spPr>
        <p:txBody>
          <a:bodyPr wrap="none" rtlCol="0">
            <a:spAutoFit/>
          </a:bodyPr>
          <a:lstStyle/>
          <a:p>
            <a:r>
              <a:rPr lang="en-US" dirty="0" smtClean="0"/>
              <a:t>Integrated Sampled Luminosity</a:t>
            </a:r>
            <a:endParaRPr lang="en-US" dirty="0"/>
          </a:p>
        </p:txBody>
      </p:sp>
      <p:sp>
        <p:nvSpPr>
          <p:cNvPr id="9" name="TextBox 8"/>
          <p:cNvSpPr txBox="1"/>
          <p:nvPr/>
        </p:nvSpPr>
        <p:spPr>
          <a:xfrm>
            <a:off x="5250747" y="1550894"/>
            <a:ext cx="3097009" cy="369332"/>
          </a:xfrm>
          <a:prstGeom prst="rect">
            <a:avLst/>
          </a:prstGeom>
          <a:noFill/>
        </p:spPr>
        <p:txBody>
          <a:bodyPr wrap="none" rtlCol="0">
            <a:spAutoFit/>
          </a:bodyPr>
          <a:lstStyle/>
          <a:p>
            <a:r>
              <a:rPr lang="en-US" dirty="0" smtClean="0"/>
              <a:t>Collision Vertex Distributions</a:t>
            </a:r>
            <a:endParaRPr lang="en-US" dirty="0"/>
          </a:p>
        </p:txBody>
      </p:sp>
      <p:sp>
        <p:nvSpPr>
          <p:cNvPr id="10" name="TextBox 9"/>
          <p:cNvSpPr txBox="1"/>
          <p:nvPr/>
        </p:nvSpPr>
        <p:spPr>
          <a:xfrm>
            <a:off x="1092790" y="5759801"/>
            <a:ext cx="7102074" cy="52322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800" dirty="0" smtClean="0"/>
              <a:t>We collected over 4.2 billion physics events !!!</a:t>
            </a:r>
            <a:endParaRPr lang="en-US" sz="2800" dirty="0"/>
          </a:p>
        </p:txBody>
      </p:sp>
      <p:sp>
        <p:nvSpPr>
          <p:cNvPr id="12" name="Rectangle 11"/>
          <p:cNvSpPr/>
          <p:nvPr/>
        </p:nvSpPr>
        <p:spPr>
          <a:xfrm>
            <a:off x="836886" y="5151603"/>
            <a:ext cx="7510869" cy="40011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dirty="0" smtClean="0">
                <a:solidFill>
                  <a:srgbClr val="FF0000"/>
                </a:solidFill>
              </a:rPr>
              <a:t>Goal: 30 </a:t>
            </a:r>
            <a:r>
              <a:rPr lang="en-US" sz="2000" dirty="0" smtClean="0">
                <a:solidFill>
                  <a:srgbClr val="FF0000"/>
                </a:solidFill>
                <a:cs typeface="Symbol" charset="2"/>
              </a:rPr>
              <a:t>p</a:t>
            </a:r>
            <a:r>
              <a:rPr lang="en-US" sz="2000" dirty="0" smtClean="0">
                <a:solidFill>
                  <a:srgbClr val="FF0000"/>
                </a:solidFill>
              </a:rPr>
              <a:t>b</a:t>
            </a:r>
            <a:r>
              <a:rPr lang="en-US" sz="2000" baseline="30000" dirty="0" smtClean="0">
                <a:solidFill>
                  <a:srgbClr val="FF0000"/>
                </a:solidFill>
              </a:rPr>
              <a:t>-1 </a:t>
            </a:r>
            <a:r>
              <a:rPr lang="en-US" sz="2000" dirty="0" smtClean="0">
                <a:solidFill>
                  <a:srgbClr val="FF0000"/>
                </a:solidFill>
              </a:rPr>
              <a:t> for |</a:t>
            </a:r>
            <a:r>
              <a:rPr lang="en-US" sz="2000" dirty="0" err="1" smtClean="0">
                <a:solidFill>
                  <a:srgbClr val="FF0000"/>
                </a:solidFill>
              </a:rPr>
              <a:t>z</a:t>
            </a:r>
            <a:r>
              <a:rPr lang="en-US" sz="2000" dirty="0" smtClean="0">
                <a:solidFill>
                  <a:srgbClr val="FF0000"/>
                </a:solidFill>
              </a:rPr>
              <a:t>|&lt;30 cm</a:t>
            </a:r>
            <a:r>
              <a:rPr lang="en-US" sz="2000" baseline="30000" dirty="0" smtClean="0">
                <a:solidFill>
                  <a:srgbClr val="FF0000"/>
                </a:solidFill>
              </a:rPr>
              <a:t> </a:t>
            </a:r>
            <a:r>
              <a:rPr lang="en-US" sz="2000" dirty="0" smtClean="0">
                <a:solidFill>
                  <a:srgbClr val="FF0000"/>
                </a:solidFill>
              </a:rPr>
              <a:t>  &amp;  10 </a:t>
            </a:r>
            <a:r>
              <a:rPr lang="en-US" sz="2000" dirty="0" smtClean="0">
                <a:solidFill>
                  <a:srgbClr val="FF0000"/>
                </a:solidFill>
                <a:cs typeface="Symbol" charset="2"/>
              </a:rPr>
              <a:t>p</a:t>
            </a:r>
            <a:r>
              <a:rPr lang="en-US" sz="2000" dirty="0" smtClean="0">
                <a:solidFill>
                  <a:srgbClr val="FF0000"/>
                </a:solidFill>
              </a:rPr>
              <a:t>b</a:t>
            </a:r>
            <a:r>
              <a:rPr lang="en-US" sz="2000" baseline="30000" dirty="0" smtClean="0">
                <a:solidFill>
                  <a:srgbClr val="FF0000"/>
                </a:solidFill>
              </a:rPr>
              <a:t>-1 </a:t>
            </a:r>
            <a:r>
              <a:rPr lang="en-US" sz="2000" dirty="0" smtClean="0">
                <a:solidFill>
                  <a:srgbClr val="FF0000"/>
                </a:solidFill>
              </a:rPr>
              <a:t> for |</a:t>
            </a:r>
            <a:r>
              <a:rPr lang="en-US" sz="2000" dirty="0" err="1" smtClean="0">
                <a:solidFill>
                  <a:srgbClr val="FF0000"/>
                </a:solidFill>
              </a:rPr>
              <a:t>z</a:t>
            </a:r>
            <a:r>
              <a:rPr lang="en-US" sz="2000" dirty="0" smtClean="0">
                <a:solidFill>
                  <a:srgbClr val="FF0000"/>
                </a:solidFill>
              </a:rPr>
              <a:t>|&lt;10 cm</a:t>
            </a:r>
            <a:endParaRPr lang="en-US" sz="2000" baseline="30000" dirty="0">
              <a:solidFill>
                <a:srgbClr val="FF0000"/>
              </a:solidFill>
            </a:endParaRPr>
          </a:p>
        </p:txBody>
      </p:sp>
      <p:pic>
        <p:nvPicPr>
          <p:cNvPr id="17" name="Picture 16"/>
          <p:cNvPicPr>
            <a:picLocks noChangeAspect="1"/>
          </p:cNvPicPr>
          <p:nvPr/>
        </p:nvPicPr>
        <p:blipFill>
          <a:blip r:embed="rId2"/>
          <a:stretch>
            <a:fillRect/>
          </a:stretch>
        </p:blipFill>
        <p:spPr>
          <a:xfrm>
            <a:off x="46351" y="1916033"/>
            <a:ext cx="4486651" cy="3042671"/>
          </a:xfrm>
          <a:prstGeom prst="rect">
            <a:avLst/>
          </a:prstGeom>
        </p:spPr>
      </p:pic>
      <p:pic>
        <p:nvPicPr>
          <p:cNvPr id="19" name="Picture 18"/>
          <p:cNvPicPr>
            <a:picLocks noChangeAspect="1"/>
          </p:cNvPicPr>
          <p:nvPr/>
        </p:nvPicPr>
        <p:blipFill>
          <a:blip r:embed="rId3"/>
          <a:stretch>
            <a:fillRect/>
          </a:stretch>
        </p:blipFill>
        <p:spPr>
          <a:xfrm>
            <a:off x="4607162" y="1916032"/>
            <a:ext cx="4486650" cy="3042671"/>
          </a:xfrm>
          <a:prstGeom prst="rect">
            <a:avLst/>
          </a:prstGeom>
        </p:spPr>
      </p:pic>
      <p:grpSp>
        <p:nvGrpSpPr>
          <p:cNvPr id="6" name="Group 18"/>
          <p:cNvGrpSpPr/>
          <p:nvPr/>
        </p:nvGrpSpPr>
        <p:grpSpPr>
          <a:xfrm>
            <a:off x="595482" y="2647290"/>
            <a:ext cx="3140452" cy="1034910"/>
            <a:chOff x="685799" y="2857503"/>
            <a:chExt cx="3405415" cy="1034910"/>
          </a:xfrm>
        </p:grpSpPr>
        <p:sp>
          <p:nvSpPr>
            <p:cNvPr id="13" name="TextBox 12"/>
            <p:cNvSpPr txBox="1"/>
            <p:nvPr/>
          </p:nvSpPr>
          <p:spPr>
            <a:xfrm>
              <a:off x="685801" y="3062905"/>
              <a:ext cx="1667888"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t>100% achieved</a:t>
              </a:r>
              <a:endParaRPr lang="en-US" sz="1600" dirty="0"/>
            </a:p>
          </p:txBody>
        </p:sp>
        <p:cxnSp>
          <p:nvCxnSpPr>
            <p:cNvPr id="15" name="Straight Arrow Connector 14"/>
            <p:cNvCxnSpPr>
              <a:stCxn id="13" idx="3"/>
            </p:cNvCxnSpPr>
            <p:nvPr/>
          </p:nvCxnSpPr>
          <p:spPr>
            <a:xfrm flipV="1">
              <a:off x="2353690" y="2857503"/>
              <a:ext cx="1737524" cy="374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5799" y="3553859"/>
              <a:ext cx="1667889"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t>100% achieved</a:t>
              </a:r>
              <a:endParaRPr lang="en-US" sz="1600" dirty="0"/>
            </a:p>
          </p:txBody>
        </p:sp>
        <p:cxnSp>
          <p:nvCxnSpPr>
            <p:cNvPr id="18" name="Straight Arrow Connector 17"/>
            <p:cNvCxnSpPr>
              <a:stCxn id="16" idx="3"/>
            </p:cNvCxnSpPr>
            <p:nvPr/>
          </p:nvCxnSpPr>
          <p:spPr>
            <a:xfrm>
              <a:off x="2353688" y="3723136"/>
              <a:ext cx="1737526" cy="50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5250747" y="2375638"/>
            <a:ext cx="99160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solidFill>
                  <a:srgbClr val="0000FF"/>
                </a:solidFill>
              </a:rPr>
              <a:t>P=50.3%</a:t>
            </a:r>
            <a:r>
              <a:rPr lang="en-US" b="1" dirty="0"/>
              <a:t/>
            </a:r>
            <a:br>
              <a:rPr lang="en-US" b="1" dirty="0"/>
            </a:br>
            <a:r>
              <a:rPr lang="en-US" b="1" dirty="0" smtClean="0">
                <a:solidFill>
                  <a:srgbClr val="FFC000"/>
                </a:solidFill>
              </a:rPr>
              <a:t>P=53.5%</a:t>
            </a:r>
            <a:endParaRPr lang="en-US"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4556733" y="1211063"/>
            <a:ext cx="4590945" cy="3113400"/>
          </a:xfrm>
          <a:prstGeom prst="rect">
            <a:avLst/>
          </a:prstGeom>
        </p:spPr>
      </p:pic>
      <p:sp>
        <p:nvSpPr>
          <p:cNvPr id="2" name="Title 1"/>
          <p:cNvSpPr>
            <a:spLocks noGrp="1"/>
          </p:cNvSpPr>
          <p:nvPr>
            <p:ph type="title"/>
          </p:nvPr>
        </p:nvSpPr>
        <p:spPr>
          <a:xfrm>
            <a:off x="-22335" y="121023"/>
            <a:ext cx="7837718" cy="658617"/>
          </a:xfrm>
        </p:spPr>
        <p:txBody>
          <a:bodyPr>
            <a:noAutofit/>
          </a:bodyPr>
          <a:lstStyle/>
          <a:p>
            <a:r>
              <a:rPr lang="en-US" sz="3900" dirty="0" smtClean="0"/>
              <a:t>Sampled Luminosity (U+U &amp; </a:t>
            </a:r>
            <a:r>
              <a:rPr lang="en-US" sz="3900" dirty="0" err="1" smtClean="0"/>
              <a:t>Cu+Au</a:t>
            </a:r>
            <a:r>
              <a:rPr lang="en-US" sz="3900" dirty="0" smtClean="0"/>
              <a:t>)</a:t>
            </a:r>
            <a:endParaRPr lang="en-US" sz="3900"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16</a:t>
            </a:fld>
            <a:endParaRPr lang="en-US" dirty="0"/>
          </a:p>
        </p:txBody>
      </p:sp>
      <p:sp>
        <p:nvSpPr>
          <p:cNvPr id="7" name="Rectangle 6"/>
          <p:cNvSpPr/>
          <p:nvPr/>
        </p:nvSpPr>
        <p:spPr>
          <a:xfrm>
            <a:off x="510316" y="4476299"/>
            <a:ext cx="3335846" cy="400110"/>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dirty="0" smtClean="0">
                <a:solidFill>
                  <a:srgbClr val="FF0000"/>
                </a:solidFill>
              </a:rPr>
              <a:t>Goal: 60 </a:t>
            </a:r>
            <a:r>
              <a:rPr lang="en-US" sz="2000" dirty="0" smtClean="0">
                <a:solidFill>
                  <a:srgbClr val="FF0000"/>
                </a:solidFill>
                <a:latin typeface="Symbol" charset="2"/>
                <a:cs typeface="Symbol" charset="2"/>
              </a:rPr>
              <a:t>m</a:t>
            </a:r>
            <a:r>
              <a:rPr lang="en-US" sz="2000" dirty="0" smtClean="0">
                <a:solidFill>
                  <a:srgbClr val="FF0000"/>
                </a:solidFill>
              </a:rPr>
              <a:t>b</a:t>
            </a:r>
            <a:r>
              <a:rPr lang="en-US" sz="2000" baseline="30000" dirty="0" smtClean="0">
                <a:solidFill>
                  <a:srgbClr val="FF0000"/>
                </a:solidFill>
              </a:rPr>
              <a:t>-1 </a:t>
            </a:r>
            <a:r>
              <a:rPr lang="en-US" sz="2000" dirty="0" smtClean="0">
                <a:solidFill>
                  <a:srgbClr val="FF0000"/>
                </a:solidFill>
              </a:rPr>
              <a:t> for |</a:t>
            </a:r>
            <a:r>
              <a:rPr lang="en-US" sz="2000" dirty="0" err="1" smtClean="0">
                <a:solidFill>
                  <a:srgbClr val="FF0000"/>
                </a:solidFill>
              </a:rPr>
              <a:t>z</a:t>
            </a:r>
            <a:r>
              <a:rPr lang="en-US" sz="2000" dirty="0" smtClean="0">
                <a:solidFill>
                  <a:srgbClr val="FF0000"/>
                </a:solidFill>
              </a:rPr>
              <a:t>|&lt;10 cm</a:t>
            </a:r>
            <a:endParaRPr lang="en-US" sz="2000" baseline="30000" dirty="0">
              <a:solidFill>
                <a:srgbClr val="FF0000"/>
              </a:solidFill>
            </a:endParaRPr>
          </a:p>
        </p:txBody>
      </p:sp>
      <p:pic>
        <p:nvPicPr>
          <p:cNvPr id="9" name="Picture 8"/>
          <p:cNvPicPr>
            <a:picLocks noChangeAspect="1"/>
          </p:cNvPicPr>
          <p:nvPr/>
        </p:nvPicPr>
        <p:blipFill>
          <a:blip r:embed="rId3"/>
          <a:stretch>
            <a:fillRect/>
          </a:stretch>
        </p:blipFill>
        <p:spPr>
          <a:xfrm>
            <a:off x="-8748" y="1224942"/>
            <a:ext cx="4565482" cy="3099521"/>
          </a:xfrm>
          <a:prstGeom prst="rect">
            <a:avLst/>
          </a:prstGeom>
        </p:spPr>
      </p:pic>
      <p:sp>
        <p:nvSpPr>
          <p:cNvPr id="10" name="TextBox 9"/>
          <p:cNvSpPr txBox="1"/>
          <p:nvPr/>
        </p:nvSpPr>
        <p:spPr>
          <a:xfrm>
            <a:off x="976062" y="2565266"/>
            <a:ext cx="708773" cy="369332"/>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U+U</a:t>
            </a:r>
            <a:endParaRPr lang="en-US" dirty="0"/>
          </a:p>
        </p:txBody>
      </p:sp>
      <p:sp>
        <p:nvSpPr>
          <p:cNvPr id="14" name="TextBox 13"/>
          <p:cNvSpPr txBox="1"/>
          <p:nvPr/>
        </p:nvSpPr>
        <p:spPr>
          <a:xfrm>
            <a:off x="260975" y="5192402"/>
            <a:ext cx="4011669"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Collected over 3 billion events (4/25 – 5/15). Far exceeded the requested goal !!!</a:t>
            </a:r>
            <a:endParaRPr lang="en-US" sz="2000" dirty="0"/>
          </a:p>
        </p:txBody>
      </p:sp>
      <p:sp>
        <p:nvSpPr>
          <p:cNvPr id="19" name="TextBox 18"/>
          <p:cNvSpPr txBox="1"/>
          <p:nvPr/>
        </p:nvSpPr>
        <p:spPr>
          <a:xfrm>
            <a:off x="3710085" y="2240642"/>
            <a:ext cx="72770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150%</a:t>
            </a:r>
            <a:endParaRPr lang="en-US" dirty="0"/>
          </a:p>
        </p:txBody>
      </p:sp>
      <p:grpSp>
        <p:nvGrpSpPr>
          <p:cNvPr id="8" name="Group 19"/>
          <p:cNvGrpSpPr/>
          <p:nvPr/>
        </p:nvGrpSpPr>
        <p:grpSpPr>
          <a:xfrm>
            <a:off x="4810405" y="2235557"/>
            <a:ext cx="4139623" cy="3946884"/>
            <a:chOff x="3660829" y="2134228"/>
            <a:chExt cx="4139623" cy="3946884"/>
          </a:xfrm>
        </p:grpSpPr>
        <p:sp>
          <p:nvSpPr>
            <p:cNvPr id="12" name="Rectangle 11"/>
            <p:cNvSpPr/>
            <p:nvPr/>
          </p:nvSpPr>
          <p:spPr>
            <a:xfrm>
              <a:off x="3978212" y="4360835"/>
              <a:ext cx="3475017" cy="400110"/>
            </a:xfrm>
            <a:prstGeom prst="rect">
              <a:avLst/>
            </a:prstGeom>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000" dirty="0" smtClean="0">
                  <a:solidFill>
                    <a:srgbClr val="FF0000"/>
                  </a:solidFill>
                </a:rPr>
                <a:t>Goal: 2.4 nb</a:t>
              </a:r>
              <a:r>
                <a:rPr lang="en-US" sz="2000" baseline="30000" dirty="0" smtClean="0">
                  <a:solidFill>
                    <a:srgbClr val="FF0000"/>
                  </a:solidFill>
                </a:rPr>
                <a:t>-1 </a:t>
              </a:r>
              <a:r>
                <a:rPr lang="en-US" sz="2000" dirty="0" smtClean="0">
                  <a:solidFill>
                    <a:srgbClr val="FF0000"/>
                  </a:solidFill>
                </a:rPr>
                <a:t> for |</a:t>
              </a:r>
              <a:r>
                <a:rPr lang="en-US" sz="2000" dirty="0" err="1" smtClean="0">
                  <a:solidFill>
                    <a:srgbClr val="FF0000"/>
                  </a:solidFill>
                </a:rPr>
                <a:t>z</a:t>
              </a:r>
              <a:r>
                <a:rPr lang="en-US" sz="2000" dirty="0" smtClean="0">
                  <a:solidFill>
                    <a:srgbClr val="FF0000"/>
                  </a:solidFill>
                </a:rPr>
                <a:t>|&lt;10 cm</a:t>
              </a:r>
              <a:endParaRPr lang="en-US" sz="2000" baseline="30000" dirty="0">
                <a:solidFill>
                  <a:srgbClr val="FF0000"/>
                </a:solidFill>
              </a:endParaRPr>
            </a:p>
          </p:txBody>
        </p:sp>
        <p:sp>
          <p:nvSpPr>
            <p:cNvPr id="15" name="TextBox 14"/>
            <p:cNvSpPr txBox="1"/>
            <p:nvPr/>
          </p:nvSpPr>
          <p:spPr>
            <a:xfrm>
              <a:off x="3660829" y="5065449"/>
              <a:ext cx="4056589"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Collected over 9.8 billion events already, data taking was ended at 8am, June 25. </a:t>
              </a:r>
              <a:endParaRPr lang="en-US" sz="2000" dirty="0"/>
            </a:p>
          </p:txBody>
        </p:sp>
        <p:sp>
          <p:nvSpPr>
            <p:cNvPr id="18" name="TextBox 17"/>
            <p:cNvSpPr txBox="1"/>
            <p:nvPr/>
          </p:nvSpPr>
          <p:spPr>
            <a:xfrm>
              <a:off x="6984829" y="2134228"/>
              <a:ext cx="815623"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~103%</a:t>
              </a:r>
              <a:endParaRPr lang="en-US" dirty="0"/>
            </a:p>
          </p:txBody>
        </p:sp>
      </p:grpSp>
      <p:sp>
        <p:nvSpPr>
          <p:cNvPr id="11" name="TextBox 10"/>
          <p:cNvSpPr txBox="1"/>
          <p:nvPr/>
        </p:nvSpPr>
        <p:spPr>
          <a:xfrm>
            <a:off x="5078517" y="2380600"/>
            <a:ext cx="941283" cy="369332"/>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t>Cu+Au</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864" y="53516"/>
            <a:ext cx="7745278" cy="703501"/>
          </a:xfrm>
        </p:spPr>
        <p:txBody>
          <a:bodyPr>
            <a:noAutofit/>
          </a:bodyPr>
          <a:lstStyle/>
          <a:p>
            <a:r>
              <a:rPr lang="en-US" sz="3200" dirty="0" smtClean="0"/>
              <a:t>Data Taking Efficiency (200 &amp; 510 </a:t>
            </a:r>
            <a:r>
              <a:rPr lang="en-US" sz="3200" dirty="0" err="1" smtClean="0"/>
              <a:t>GeV</a:t>
            </a:r>
            <a:r>
              <a:rPr lang="en-US" sz="3200" dirty="0" smtClean="0"/>
              <a:t> </a:t>
            </a:r>
            <a:r>
              <a:rPr lang="en-US" sz="3200" dirty="0" err="1" smtClean="0"/>
              <a:t>p+p</a:t>
            </a:r>
            <a:r>
              <a:rPr lang="en-US" sz="3200" dirty="0" smtClean="0"/>
              <a:t>)</a:t>
            </a:r>
            <a:endParaRPr lang="en-US" sz="3200"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17</a:t>
            </a:fld>
            <a:endParaRPr lang="en-US"/>
          </a:p>
        </p:txBody>
      </p:sp>
      <p:pic>
        <p:nvPicPr>
          <p:cNvPr id="16" name="Picture 15" descr="peff_2012_200_pp.gif"/>
          <p:cNvPicPr>
            <a:picLocks noChangeAspect="1"/>
          </p:cNvPicPr>
          <p:nvPr/>
        </p:nvPicPr>
        <p:blipFill>
          <a:blip r:embed="rId2"/>
          <a:stretch>
            <a:fillRect/>
          </a:stretch>
        </p:blipFill>
        <p:spPr>
          <a:xfrm>
            <a:off x="-2838" y="968701"/>
            <a:ext cx="9144001" cy="2911475"/>
          </a:xfrm>
          <a:prstGeom prst="rect">
            <a:avLst/>
          </a:prstGeom>
        </p:spPr>
      </p:pic>
      <p:pic>
        <p:nvPicPr>
          <p:cNvPr id="17" name="Picture 16" descr="peff_2012_510_pp.gif"/>
          <p:cNvPicPr>
            <a:picLocks noChangeAspect="1"/>
          </p:cNvPicPr>
          <p:nvPr/>
        </p:nvPicPr>
        <p:blipFill>
          <a:blip r:embed="rId3"/>
          <a:stretch>
            <a:fillRect/>
          </a:stretch>
        </p:blipFill>
        <p:spPr>
          <a:xfrm>
            <a:off x="-8813" y="3696969"/>
            <a:ext cx="9144000" cy="2911475"/>
          </a:xfrm>
          <a:prstGeom prst="rect">
            <a:avLst/>
          </a:prstGeom>
        </p:spPr>
      </p:pic>
      <p:sp>
        <p:nvSpPr>
          <p:cNvPr id="8" name="TextBox 7"/>
          <p:cNvSpPr txBox="1"/>
          <p:nvPr/>
        </p:nvSpPr>
        <p:spPr>
          <a:xfrm>
            <a:off x="1830055" y="1164248"/>
            <a:ext cx="1395285" cy="33855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t>Ave = 67.4%</a:t>
            </a:r>
            <a:endParaRPr lang="en-US" sz="1600" dirty="0"/>
          </a:p>
        </p:txBody>
      </p:sp>
      <p:sp>
        <p:nvSpPr>
          <p:cNvPr id="9" name="TextBox 8"/>
          <p:cNvSpPr txBox="1"/>
          <p:nvPr/>
        </p:nvSpPr>
        <p:spPr>
          <a:xfrm>
            <a:off x="1820434" y="3874914"/>
            <a:ext cx="1395285" cy="33855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t>Ave = 66.6%</a:t>
            </a:r>
            <a:endParaRPr lang="en-US" sz="1600" dirty="0"/>
          </a:p>
        </p:txBody>
      </p:sp>
      <p:sp>
        <p:nvSpPr>
          <p:cNvPr id="10" name="TextBox 9"/>
          <p:cNvSpPr txBox="1"/>
          <p:nvPr/>
        </p:nvSpPr>
        <p:spPr>
          <a:xfrm rot="16200000">
            <a:off x="-530377" y="4622004"/>
            <a:ext cx="1975153" cy="307777"/>
          </a:xfrm>
          <a:prstGeom prst="rect">
            <a:avLst/>
          </a:prstGeom>
          <a:solidFill>
            <a:srgbClr val="FFFFFF"/>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PHENIX Efficiency</a:t>
            </a:r>
            <a:endParaRPr lang="en-US" sz="1400" dirty="0"/>
          </a:p>
        </p:txBody>
      </p:sp>
      <p:sp>
        <p:nvSpPr>
          <p:cNvPr id="11" name="TextBox 10"/>
          <p:cNvSpPr txBox="1"/>
          <p:nvPr/>
        </p:nvSpPr>
        <p:spPr>
          <a:xfrm rot="16200000">
            <a:off x="-455387" y="1934934"/>
            <a:ext cx="1878890" cy="307777"/>
          </a:xfrm>
          <a:prstGeom prst="rect">
            <a:avLst/>
          </a:prstGeom>
          <a:solidFill>
            <a:srgbClr val="FFFFFF"/>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PHENIX Efficiency</a:t>
            </a:r>
            <a:endParaRPr lang="en-US" sz="1400" dirty="0"/>
          </a:p>
        </p:txBody>
      </p:sp>
      <p:sp>
        <p:nvSpPr>
          <p:cNvPr id="12" name="TextBox 11"/>
          <p:cNvSpPr txBox="1"/>
          <p:nvPr/>
        </p:nvSpPr>
        <p:spPr>
          <a:xfrm>
            <a:off x="7891197" y="6329697"/>
            <a:ext cx="459055" cy="307777"/>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dirty="0" smtClean="0">
                <a:solidFill>
                  <a:srgbClr val="000000"/>
                </a:solidFill>
              </a:rPr>
              <a:t>Day</a:t>
            </a:r>
            <a:endParaRPr lang="en-US" sz="1400"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peff_2012_200_CuAu.gif"/>
          <p:cNvPicPr>
            <a:picLocks noChangeAspect="1"/>
          </p:cNvPicPr>
          <p:nvPr/>
        </p:nvPicPr>
        <p:blipFill>
          <a:blip r:embed="rId2"/>
          <a:stretch>
            <a:fillRect/>
          </a:stretch>
        </p:blipFill>
        <p:spPr>
          <a:xfrm>
            <a:off x="3215" y="3523934"/>
            <a:ext cx="9144000" cy="2911475"/>
          </a:xfrm>
          <a:prstGeom prst="rect">
            <a:avLst/>
          </a:prstGeom>
        </p:spPr>
      </p:pic>
      <p:sp>
        <p:nvSpPr>
          <p:cNvPr id="2" name="Title 1"/>
          <p:cNvSpPr>
            <a:spLocks noGrp="1"/>
          </p:cNvSpPr>
          <p:nvPr>
            <p:ph type="title"/>
          </p:nvPr>
        </p:nvSpPr>
        <p:spPr>
          <a:xfrm>
            <a:off x="0" y="53516"/>
            <a:ext cx="7833471" cy="703501"/>
          </a:xfrm>
        </p:spPr>
        <p:txBody>
          <a:bodyPr>
            <a:noAutofit/>
          </a:bodyPr>
          <a:lstStyle/>
          <a:p>
            <a:r>
              <a:rPr lang="en-US" sz="3200" dirty="0" smtClean="0"/>
              <a:t>Data Taking Efficiency (U+U, </a:t>
            </a:r>
            <a:r>
              <a:rPr lang="en-US" sz="3200" dirty="0" err="1" smtClean="0"/>
              <a:t>Cu+Au</a:t>
            </a:r>
            <a:r>
              <a:rPr lang="en-US" sz="3200" dirty="0" smtClean="0"/>
              <a:t>)</a:t>
            </a:r>
            <a:endParaRPr lang="en-US" sz="3200"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18</a:t>
            </a:fld>
            <a:endParaRPr lang="en-US"/>
          </a:p>
        </p:txBody>
      </p:sp>
      <p:grpSp>
        <p:nvGrpSpPr>
          <p:cNvPr id="6" name="Group 13"/>
          <p:cNvGrpSpPr/>
          <p:nvPr/>
        </p:nvGrpSpPr>
        <p:grpSpPr>
          <a:xfrm>
            <a:off x="80183" y="923014"/>
            <a:ext cx="8984215" cy="5445044"/>
            <a:chOff x="80183" y="923014"/>
            <a:chExt cx="8984215" cy="5445044"/>
          </a:xfrm>
        </p:grpSpPr>
        <p:pic>
          <p:nvPicPr>
            <p:cNvPr id="7" name="Picture 6"/>
            <p:cNvPicPr>
              <a:picLocks noChangeAspect="1"/>
            </p:cNvPicPr>
            <p:nvPr/>
          </p:nvPicPr>
          <p:blipFill>
            <a:blip r:embed="rId3"/>
            <a:stretch>
              <a:fillRect/>
            </a:stretch>
          </p:blipFill>
          <p:spPr>
            <a:xfrm>
              <a:off x="80183" y="923014"/>
              <a:ext cx="8984215" cy="2588568"/>
            </a:xfrm>
            <a:prstGeom prst="rect">
              <a:avLst/>
            </a:prstGeom>
          </p:spPr>
        </p:pic>
        <p:sp>
          <p:nvSpPr>
            <p:cNvPr id="8" name="TextBox 7"/>
            <p:cNvSpPr txBox="1"/>
            <p:nvPr/>
          </p:nvSpPr>
          <p:spPr>
            <a:xfrm>
              <a:off x="7772441" y="3167261"/>
              <a:ext cx="459055"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dirty="0" smtClean="0">
                  <a:solidFill>
                    <a:srgbClr val="000000"/>
                  </a:solidFill>
                </a:rPr>
                <a:t>Day</a:t>
              </a:r>
              <a:endParaRPr lang="en-US" sz="1400" dirty="0">
                <a:solidFill>
                  <a:srgbClr val="000000"/>
                </a:solidFill>
              </a:endParaRPr>
            </a:p>
          </p:txBody>
        </p:sp>
        <p:sp>
          <p:nvSpPr>
            <p:cNvPr id="10" name="TextBox 9"/>
            <p:cNvSpPr txBox="1"/>
            <p:nvPr/>
          </p:nvSpPr>
          <p:spPr>
            <a:xfrm rot="16200000">
              <a:off x="-436145" y="1934934"/>
              <a:ext cx="1878890"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PHENIX Efficiency</a:t>
              </a:r>
              <a:endParaRPr lang="en-US" sz="1400" dirty="0"/>
            </a:p>
          </p:txBody>
        </p:sp>
        <p:sp>
          <p:nvSpPr>
            <p:cNvPr id="11" name="TextBox 10"/>
            <p:cNvSpPr txBox="1"/>
            <p:nvPr/>
          </p:nvSpPr>
          <p:spPr>
            <a:xfrm rot="16200000">
              <a:off x="-530377" y="4622004"/>
              <a:ext cx="1975153" cy="3077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PHENIX Efficiency</a:t>
              </a:r>
              <a:endParaRPr lang="en-US" sz="1400" dirty="0"/>
            </a:p>
          </p:txBody>
        </p:sp>
        <p:sp>
          <p:nvSpPr>
            <p:cNvPr id="12" name="TextBox 11"/>
            <p:cNvSpPr txBox="1"/>
            <p:nvPr/>
          </p:nvSpPr>
          <p:spPr>
            <a:xfrm>
              <a:off x="1867956" y="1042805"/>
              <a:ext cx="1395285" cy="33855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t>Ave = 78.8%</a:t>
              </a:r>
              <a:endParaRPr lang="en-US" sz="1600" dirty="0"/>
            </a:p>
          </p:txBody>
        </p:sp>
        <p:sp>
          <p:nvSpPr>
            <p:cNvPr id="13" name="TextBox 12"/>
            <p:cNvSpPr txBox="1"/>
            <p:nvPr/>
          </p:nvSpPr>
          <p:spPr>
            <a:xfrm>
              <a:off x="1839676" y="3730584"/>
              <a:ext cx="1395285" cy="33855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t>Ave = 80.8%</a:t>
              </a:r>
              <a:endParaRPr lang="en-US" sz="1600" dirty="0"/>
            </a:p>
          </p:txBody>
        </p:sp>
        <p:sp>
          <p:nvSpPr>
            <p:cNvPr id="9" name="TextBox 8"/>
            <p:cNvSpPr txBox="1"/>
            <p:nvPr/>
          </p:nvSpPr>
          <p:spPr>
            <a:xfrm>
              <a:off x="7833471" y="6060281"/>
              <a:ext cx="459055"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400" dirty="0" smtClean="0">
                  <a:solidFill>
                    <a:srgbClr val="000000"/>
                  </a:solidFill>
                </a:rPr>
                <a:t>Day</a:t>
              </a:r>
              <a:endParaRPr lang="en-US" sz="1400" dirty="0">
                <a:solidFill>
                  <a:srgbClr val="000000"/>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1742" y="75190"/>
            <a:ext cx="6553200" cy="521367"/>
          </a:xfrm>
        </p:spPr>
        <p:txBody>
          <a:bodyPr>
            <a:noAutofit/>
          </a:bodyPr>
          <a:lstStyle/>
          <a:p>
            <a:r>
              <a:rPr lang="en-US" sz="3200" dirty="0" smtClean="0"/>
              <a:t>Daily Sampled Luminosities</a:t>
            </a:r>
            <a:endParaRPr lang="en-US" sz="3200" dirty="0"/>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19</a:t>
            </a:fld>
            <a:endParaRPr lang="en-US"/>
          </a:p>
        </p:txBody>
      </p:sp>
      <p:grpSp>
        <p:nvGrpSpPr>
          <p:cNvPr id="15" name="Group 14"/>
          <p:cNvGrpSpPr/>
          <p:nvPr/>
        </p:nvGrpSpPr>
        <p:grpSpPr>
          <a:xfrm>
            <a:off x="195373" y="674553"/>
            <a:ext cx="4361955" cy="2958107"/>
            <a:chOff x="195373" y="674553"/>
            <a:chExt cx="4361955" cy="2958107"/>
          </a:xfrm>
        </p:grpSpPr>
        <p:pic>
          <p:nvPicPr>
            <p:cNvPr id="7" name="Picture 6" descr="lumi_day.gif"/>
            <p:cNvPicPr>
              <a:picLocks noChangeAspect="1"/>
            </p:cNvPicPr>
            <p:nvPr/>
          </p:nvPicPr>
          <p:blipFill>
            <a:blip r:embed="rId3"/>
            <a:stretch>
              <a:fillRect/>
            </a:stretch>
          </p:blipFill>
          <p:spPr>
            <a:xfrm>
              <a:off x="195373" y="674553"/>
              <a:ext cx="4361955" cy="2958107"/>
            </a:xfrm>
            <a:prstGeom prst="rect">
              <a:avLst/>
            </a:prstGeom>
          </p:spPr>
        </p:pic>
        <p:sp>
          <p:nvSpPr>
            <p:cNvPr id="11" name="TextBox 10"/>
            <p:cNvSpPr txBox="1"/>
            <p:nvPr/>
          </p:nvSpPr>
          <p:spPr>
            <a:xfrm>
              <a:off x="793254" y="1154626"/>
              <a:ext cx="830388" cy="369332"/>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pp 200</a:t>
              </a:r>
              <a:endParaRPr lang="en-US" dirty="0"/>
            </a:p>
          </p:txBody>
        </p:sp>
      </p:grpSp>
      <p:grpSp>
        <p:nvGrpSpPr>
          <p:cNvPr id="16" name="Group 15"/>
          <p:cNvGrpSpPr/>
          <p:nvPr/>
        </p:nvGrpSpPr>
        <p:grpSpPr>
          <a:xfrm>
            <a:off x="4557327" y="654863"/>
            <a:ext cx="4361954" cy="2958107"/>
            <a:chOff x="4557327" y="654863"/>
            <a:chExt cx="4361954" cy="2958107"/>
          </a:xfrm>
        </p:grpSpPr>
        <p:pic>
          <p:nvPicPr>
            <p:cNvPr id="8" name="Picture 7" descr="lumi_day.gif"/>
            <p:cNvPicPr>
              <a:picLocks noChangeAspect="1"/>
            </p:cNvPicPr>
            <p:nvPr/>
          </p:nvPicPr>
          <p:blipFill>
            <a:blip r:embed="rId4"/>
            <a:stretch>
              <a:fillRect/>
            </a:stretch>
          </p:blipFill>
          <p:spPr>
            <a:xfrm>
              <a:off x="4557327" y="654863"/>
              <a:ext cx="4361954" cy="2958107"/>
            </a:xfrm>
            <a:prstGeom prst="rect">
              <a:avLst/>
            </a:prstGeom>
          </p:spPr>
        </p:pic>
        <p:sp>
          <p:nvSpPr>
            <p:cNvPr id="12" name="TextBox 11"/>
            <p:cNvSpPr txBox="1"/>
            <p:nvPr/>
          </p:nvSpPr>
          <p:spPr>
            <a:xfrm>
              <a:off x="5189412" y="1122360"/>
              <a:ext cx="830388" cy="369332"/>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pp 510</a:t>
              </a:r>
              <a:endParaRPr lang="en-US" dirty="0"/>
            </a:p>
          </p:txBody>
        </p:sp>
      </p:grpSp>
      <p:grpSp>
        <p:nvGrpSpPr>
          <p:cNvPr id="17" name="Group 16"/>
          <p:cNvGrpSpPr/>
          <p:nvPr/>
        </p:nvGrpSpPr>
        <p:grpSpPr>
          <a:xfrm>
            <a:off x="234752" y="3605657"/>
            <a:ext cx="4322575" cy="2931401"/>
            <a:chOff x="234752" y="3605657"/>
            <a:chExt cx="4322575" cy="2931401"/>
          </a:xfrm>
        </p:grpSpPr>
        <p:pic>
          <p:nvPicPr>
            <p:cNvPr id="9" name="Picture 8" descr="lumi_day.gif"/>
            <p:cNvPicPr>
              <a:picLocks noChangeAspect="1"/>
            </p:cNvPicPr>
            <p:nvPr/>
          </p:nvPicPr>
          <p:blipFill>
            <a:blip r:embed="rId5"/>
            <a:stretch>
              <a:fillRect/>
            </a:stretch>
          </p:blipFill>
          <p:spPr>
            <a:xfrm>
              <a:off x="234752" y="3605657"/>
              <a:ext cx="4322575" cy="2931401"/>
            </a:xfrm>
            <a:prstGeom prst="rect">
              <a:avLst/>
            </a:prstGeom>
          </p:spPr>
        </p:pic>
        <p:sp>
          <p:nvSpPr>
            <p:cNvPr id="13" name="TextBox 12"/>
            <p:cNvSpPr txBox="1"/>
            <p:nvPr/>
          </p:nvSpPr>
          <p:spPr>
            <a:xfrm>
              <a:off x="793254" y="4075980"/>
              <a:ext cx="884039" cy="369332"/>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UU 193</a:t>
              </a:r>
              <a:endParaRPr lang="en-US" dirty="0"/>
            </a:p>
          </p:txBody>
        </p:sp>
      </p:grpSp>
      <p:grpSp>
        <p:nvGrpSpPr>
          <p:cNvPr id="18" name="Group 17"/>
          <p:cNvGrpSpPr/>
          <p:nvPr/>
        </p:nvGrpSpPr>
        <p:grpSpPr>
          <a:xfrm>
            <a:off x="4557327" y="3585967"/>
            <a:ext cx="4361954" cy="2958106"/>
            <a:chOff x="4557327" y="3585967"/>
            <a:chExt cx="4361954" cy="2958106"/>
          </a:xfrm>
        </p:grpSpPr>
        <p:pic>
          <p:nvPicPr>
            <p:cNvPr id="10" name="Picture 9" descr="lumi_day.gif"/>
            <p:cNvPicPr>
              <a:picLocks noChangeAspect="1"/>
            </p:cNvPicPr>
            <p:nvPr/>
          </p:nvPicPr>
          <p:blipFill>
            <a:blip r:embed="rId6"/>
            <a:stretch>
              <a:fillRect/>
            </a:stretch>
          </p:blipFill>
          <p:spPr>
            <a:xfrm>
              <a:off x="4557327" y="3585967"/>
              <a:ext cx="4361954" cy="2958106"/>
            </a:xfrm>
            <a:prstGeom prst="rect">
              <a:avLst/>
            </a:prstGeom>
          </p:spPr>
        </p:pic>
        <p:sp>
          <p:nvSpPr>
            <p:cNvPr id="14" name="TextBox 13"/>
            <p:cNvSpPr txBox="1"/>
            <p:nvPr/>
          </p:nvSpPr>
          <p:spPr>
            <a:xfrm>
              <a:off x="5135761" y="4043714"/>
              <a:ext cx="1087031" cy="369332"/>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err="1" smtClean="0"/>
                <a:t>CuAu</a:t>
              </a:r>
              <a:r>
                <a:rPr lang="en-US" dirty="0" smtClean="0"/>
                <a:t> 200</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96901" y="307900"/>
            <a:ext cx="6665937" cy="904458"/>
          </a:xfrm>
        </p:spPr>
        <p:txBody>
          <a:bodyPr>
            <a:normAutofit/>
          </a:bodyPr>
          <a:lstStyle/>
          <a:p>
            <a:r>
              <a:rPr lang="en-US" dirty="0" smtClean="0"/>
              <a:t>Cast and Crew</a:t>
            </a:r>
            <a:endParaRPr lang="en-US" dirty="0"/>
          </a:p>
        </p:txBody>
      </p:sp>
      <p:sp>
        <p:nvSpPr>
          <p:cNvPr id="4" name="Date Placeholder 3"/>
          <p:cNvSpPr>
            <a:spLocks noGrp="1"/>
          </p:cNvSpPr>
          <p:nvPr>
            <p:ph type="dt" sz="half" idx="10"/>
          </p:nvPr>
        </p:nvSpPr>
        <p:spPr/>
        <p:txBody>
          <a:bodyPr/>
          <a:lstStyle/>
          <a:p>
            <a:r>
              <a:rPr lang="en-US" smtClean="0"/>
              <a:t>7/25/12</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RHIC Retreat</a:t>
            </a:r>
            <a:endParaRPr lang="en-US"/>
          </a:p>
        </p:txBody>
      </p:sp>
      <p:grpSp>
        <p:nvGrpSpPr>
          <p:cNvPr id="14" name="Group 8"/>
          <p:cNvGrpSpPr/>
          <p:nvPr/>
        </p:nvGrpSpPr>
        <p:grpSpPr>
          <a:xfrm>
            <a:off x="486578" y="1399304"/>
            <a:ext cx="7970035" cy="2796953"/>
            <a:chOff x="486578" y="3499986"/>
            <a:chExt cx="7970035" cy="2796953"/>
          </a:xfrm>
          <a:effectLst>
            <a:outerShdw blurRad="50800" dist="38100" algn="r">
              <a:srgbClr val="000000">
                <a:alpha val="43000"/>
              </a:srgbClr>
            </a:outerShdw>
          </a:effectLst>
        </p:grpSpPr>
        <p:pic>
          <p:nvPicPr>
            <p:cNvPr id="7" name="Picture 6"/>
            <p:cNvPicPr>
              <a:picLocks noChangeAspect="1"/>
            </p:cNvPicPr>
            <p:nvPr/>
          </p:nvPicPr>
          <p:blipFill>
            <a:blip r:embed="rId3"/>
            <a:stretch>
              <a:fillRect/>
            </a:stretch>
          </p:blipFill>
          <p:spPr>
            <a:xfrm>
              <a:off x="486578" y="3499986"/>
              <a:ext cx="3743292" cy="2796953"/>
            </a:xfrm>
            <a:prstGeom prst="rect">
              <a:avLst/>
            </a:prstGeom>
          </p:spPr>
          <p:style>
            <a:lnRef idx="1">
              <a:schemeClr val="accent4"/>
            </a:lnRef>
            <a:fillRef idx="2">
              <a:schemeClr val="accent4"/>
            </a:fillRef>
            <a:effectRef idx="1">
              <a:schemeClr val="accent4"/>
            </a:effectRef>
            <a:fontRef idx="minor">
              <a:schemeClr val="dk1"/>
            </a:fontRef>
          </p:style>
        </p:pic>
        <p:pic>
          <p:nvPicPr>
            <p:cNvPr id="8" name="Picture 7" descr="BNL_Bulletin.jpg.jpg"/>
            <p:cNvPicPr>
              <a:picLocks noChangeAspect="1"/>
            </p:cNvPicPr>
            <p:nvPr/>
          </p:nvPicPr>
          <p:blipFill>
            <a:blip r:embed="rId4"/>
            <a:stretch>
              <a:fillRect/>
            </a:stretch>
          </p:blipFill>
          <p:spPr>
            <a:xfrm>
              <a:off x="4638164" y="3499986"/>
              <a:ext cx="3818449" cy="2796953"/>
            </a:xfrm>
            <a:prstGeom prst="rect">
              <a:avLst/>
            </a:prstGeom>
          </p:spPr>
          <p:style>
            <a:lnRef idx="1">
              <a:schemeClr val="accent4"/>
            </a:lnRef>
            <a:fillRef idx="2">
              <a:schemeClr val="accent4"/>
            </a:fillRef>
            <a:effectRef idx="1">
              <a:schemeClr val="accent4"/>
            </a:effectRef>
            <a:fontRef idx="minor">
              <a:schemeClr val="dk1"/>
            </a:fontRef>
          </p:style>
        </p:pic>
      </p:grpSp>
      <p:sp>
        <p:nvSpPr>
          <p:cNvPr id="9" name="TextBox 8"/>
          <p:cNvSpPr txBox="1"/>
          <p:nvPr/>
        </p:nvSpPr>
        <p:spPr>
          <a:xfrm>
            <a:off x="515441" y="4522287"/>
            <a:ext cx="7918466" cy="1754327"/>
          </a:xfrm>
          <a:prstGeom prst="rect">
            <a:avLst/>
          </a:prstGeom>
          <a:noFill/>
        </p:spPr>
        <p:txBody>
          <a:bodyPr wrap="square" rtlCol="0">
            <a:spAutoFit/>
          </a:bodyPr>
          <a:lstStyle/>
          <a:p>
            <a:pPr marL="230188" indent="-230188">
              <a:buFont typeface="Arial"/>
              <a:buChar char="•"/>
            </a:pPr>
            <a:r>
              <a:rPr lang="en-US" dirty="0" smtClean="0"/>
              <a:t>There were 246 participants who sat at least one data-taking shift.</a:t>
            </a:r>
          </a:p>
          <a:p>
            <a:pPr marL="230188" indent="-230188">
              <a:buFont typeface="Arial"/>
              <a:buChar char="•"/>
            </a:pPr>
            <a:r>
              <a:rPr lang="en-US" dirty="0" smtClean="0"/>
              <a:t>One run coordinator and one spin coordinator.</a:t>
            </a:r>
          </a:p>
          <a:p>
            <a:pPr marL="230188" indent="-230188">
              <a:buFont typeface="Arial"/>
              <a:buChar char="•"/>
            </a:pPr>
            <a:r>
              <a:rPr lang="en-US" dirty="0" smtClean="0"/>
              <a:t>Thirteen period coordinators.</a:t>
            </a:r>
          </a:p>
          <a:p>
            <a:pPr marL="230188" indent="-230188">
              <a:buFont typeface="Arial"/>
              <a:buChar char="•"/>
            </a:pPr>
            <a:r>
              <a:rPr lang="en-US" dirty="0" smtClean="0"/>
              <a:t>There were twenty-one weeks of fully staffed shifts (4- or 5-person), and three weeks of 2-person watch-shift started on Jan 11</a:t>
            </a:r>
            <a:r>
              <a:rPr lang="en-US" baseline="30000" dirty="0" smtClean="0"/>
              <a:t>th</a:t>
            </a:r>
            <a:r>
              <a:rPr lang="en-US" dirty="0" smtClean="0"/>
              <a:t> at the beginning of the run and three days of 2-person watch-shift ended at midnight on June 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0890" y="102032"/>
            <a:ext cx="7199532" cy="674694"/>
          </a:xfrm>
        </p:spPr>
        <p:txBody>
          <a:bodyPr>
            <a:normAutofit fontScale="90000"/>
          </a:bodyPr>
          <a:lstStyle/>
          <a:p>
            <a:r>
              <a:rPr lang="en-US" dirty="0" smtClean="0"/>
              <a:t>Online Local </a:t>
            </a:r>
            <a:r>
              <a:rPr lang="en-US" dirty="0" err="1" smtClean="0"/>
              <a:t>Polarimetry</a:t>
            </a:r>
            <a:endParaRPr lang="en-US" dirty="0"/>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20</a:t>
            </a:fld>
            <a:endParaRPr lang="en-US"/>
          </a:p>
        </p:txBody>
      </p:sp>
      <p:grpSp>
        <p:nvGrpSpPr>
          <p:cNvPr id="9" name="Group 8"/>
          <p:cNvGrpSpPr/>
          <p:nvPr/>
        </p:nvGrpSpPr>
        <p:grpSpPr>
          <a:xfrm>
            <a:off x="152400" y="992740"/>
            <a:ext cx="8991600" cy="5372100"/>
            <a:chOff x="609600" y="1485900"/>
            <a:chExt cx="8991600" cy="5372100"/>
          </a:xfrm>
        </p:grpSpPr>
        <p:pic>
          <p:nvPicPr>
            <p:cNvPr id="10" name="Picture 3"/>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1485900"/>
              <a:ext cx="6930844" cy="53721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11" name="Straight Arrow Connector 10"/>
            <p:cNvCxnSpPr/>
            <p:nvPr/>
          </p:nvCxnSpPr>
          <p:spPr>
            <a:xfrm flipH="1">
              <a:off x="990600" y="3581400"/>
              <a:ext cx="6248400"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90600" y="4724400"/>
              <a:ext cx="6248400"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34200" y="3724870"/>
              <a:ext cx="2286000" cy="923330"/>
            </a:xfrm>
            <a:prstGeom prst="rect">
              <a:avLst/>
            </a:prstGeom>
            <a:noFill/>
          </p:spPr>
          <p:txBody>
            <a:bodyPr wrap="square" rtlCol="0">
              <a:spAutoFit/>
            </a:bodyPr>
            <a:lstStyle/>
            <a:p>
              <a:r>
                <a:rPr lang="en-US" dirty="0" smtClean="0"/>
                <a:t>Goal zone for residual polarization</a:t>
              </a:r>
              <a:br>
                <a:rPr lang="en-US" dirty="0" smtClean="0"/>
              </a:br>
              <a:r>
                <a:rPr lang="en-US" dirty="0" smtClean="0"/>
                <a:t>P</a:t>
              </a:r>
              <a:r>
                <a:rPr lang="en-US" baseline="-25000" dirty="0" smtClean="0"/>
                <a:t>T</a:t>
              </a:r>
              <a:r>
                <a:rPr lang="en-US" dirty="0" smtClean="0"/>
                <a:t>=2.5%</a:t>
              </a:r>
              <a:endParaRPr lang="en-US" baseline="-25000" dirty="0"/>
            </a:p>
          </p:txBody>
        </p:sp>
        <p:sp>
          <p:nvSpPr>
            <p:cNvPr id="14" name="TextBox 13"/>
            <p:cNvSpPr txBox="1"/>
            <p:nvPr/>
          </p:nvSpPr>
          <p:spPr>
            <a:xfrm>
              <a:off x="7162800" y="4953000"/>
              <a:ext cx="2438400" cy="369332"/>
            </a:xfrm>
            <a:prstGeom prst="rect">
              <a:avLst/>
            </a:prstGeom>
            <a:noFill/>
          </p:spPr>
          <p:txBody>
            <a:bodyPr wrap="square" rtlCol="0">
              <a:spAutoFit/>
            </a:bodyPr>
            <a:lstStyle/>
            <a:p>
              <a:r>
                <a:rPr lang="en-US" dirty="0" smtClean="0"/>
                <a:t>Some large outliers</a:t>
              </a:r>
              <a:endParaRPr lang="en-US" dirty="0"/>
            </a:p>
          </p:txBody>
        </p:sp>
        <p:cxnSp>
          <p:nvCxnSpPr>
            <p:cNvPr id="15" name="Straight Arrow Connector 14"/>
            <p:cNvCxnSpPr>
              <a:stCxn id="14" idx="1"/>
            </p:cNvCxnSpPr>
            <p:nvPr/>
          </p:nvCxnSpPr>
          <p:spPr>
            <a:xfrm flipH="1">
              <a:off x="6324600" y="5137666"/>
              <a:ext cx="83820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00200" y="6091535"/>
              <a:ext cx="4724400" cy="461665"/>
            </a:xfrm>
            <a:prstGeom prst="rect">
              <a:avLst/>
            </a:prstGeom>
            <a:solidFill>
              <a:schemeClr val="bg1"/>
            </a:solidFill>
          </p:spPr>
          <p:txBody>
            <a:bodyPr wrap="square" rtlCol="0">
              <a:spAutoFit/>
            </a:bodyPr>
            <a:lstStyle/>
            <a:p>
              <a:r>
                <a:rPr lang="en-US" sz="2400" b="1" dirty="0" smtClean="0">
                  <a:solidFill>
                    <a:srgbClr val="0000FF"/>
                  </a:solidFill>
                </a:rPr>
                <a:t>Blue</a:t>
              </a:r>
              <a:r>
                <a:rPr lang="en-US" sz="2400" b="1" dirty="0" smtClean="0">
                  <a:solidFill>
                    <a:schemeClr val="accent1">
                      <a:lumMod val="75000"/>
                    </a:schemeClr>
                  </a:solidFill>
                </a:rPr>
                <a:t> </a:t>
              </a:r>
              <a:r>
                <a:rPr lang="en-US" sz="2400" b="1" dirty="0" smtClean="0"/>
                <a:t>and</a:t>
              </a:r>
              <a:r>
                <a:rPr lang="en-US" sz="2400" b="1" dirty="0" smtClean="0">
                  <a:solidFill>
                    <a:schemeClr val="accent1">
                      <a:lumMod val="75000"/>
                    </a:schemeClr>
                  </a:solidFill>
                </a:rPr>
                <a:t> </a:t>
              </a:r>
              <a:r>
                <a:rPr lang="en-US" sz="2400" b="1" dirty="0" smtClean="0">
                  <a:solidFill>
                    <a:srgbClr val="FF0000"/>
                  </a:solidFill>
                </a:rPr>
                <a:t>Yellow</a:t>
              </a:r>
              <a:r>
                <a:rPr lang="en-US" sz="2400" b="1" dirty="0" smtClean="0">
                  <a:solidFill>
                    <a:schemeClr val="accent1">
                      <a:lumMod val="75000"/>
                    </a:schemeClr>
                  </a:solidFill>
                </a:rPr>
                <a:t> </a:t>
              </a:r>
              <a:r>
                <a:rPr lang="en-US" sz="2400" b="1" dirty="0" smtClean="0"/>
                <a:t>beam residual</a:t>
              </a:r>
              <a:endParaRPr lang="en-US" sz="2400" b="1" dirty="0">
                <a:solidFill>
                  <a:srgbClr val="FF0000"/>
                </a:solidFill>
              </a:endParaRPr>
            </a:p>
          </p:txBody>
        </p:sp>
      </p:grpSp>
      <p:sp>
        <p:nvSpPr>
          <p:cNvPr id="17" name="TextBox 16"/>
          <p:cNvSpPr txBox="1"/>
          <p:nvPr/>
        </p:nvSpPr>
        <p:spPr>
          <a:xfrm>
            <a:off x="6480820" y="1082644"/>
            <a:ext cx="2528312"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solidFill>
                  <a:srgbClr val="FF0000"/>
                </a:solidFill>
              </a:rPr>
              <a:t>The large residual component will degrade our precision measurements of A_LL !!!</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Data Analysis </a:t>
            </a:r>
            <a:endParaRPr lang="en-US" dirty="0"/>
          </a:p>
        </p:txBody>
      </p:sp>
      <p:sp>
        <p:nvSpPr>
          <p:cNvPr id="3" name="Subtitle 2"/>
          <p:cNvSpPr>
            <a:spLocks noGrp="1"/>
          </p:cNvSpPr>
          <p:nvPr>
            <p:ph type="body" idx="1"/>
          </p:nvPr>
        </p:nvSpPr>
        <p:spPr>
          <a:xfrm>
            <a:off x="683998" y="4385076"/>
            <a:ext cx="7772400" cy="1500187"/>
          </a:xfrm>
        </p:spPr>
        <p:txBody>
          <a:bodyPr/>
          <a:lstStyle/>
          <a:p>
            <a:r>
              <a:rPr lang="en-US" dirty="0" smtClean="0"/>
              <a:t>Provide near real-time feedback of detector performance </a:t>
            </a:r>
          </a:p>
          <a:p>
            <a:r>
              <a:rPr lang="en-US" dirty="0" smtClean="0"/>
              <a:t>and data quality</a:t>
            </a:r>
            <a:endParaRPr lang="en-US" dirty="0"/>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21</a:t>
            </a:fld>
            <a:endParaRPr lang="en-US"/>
          </a:p>
        </p:txBody>
      </p:sp>
      <p:pic>
        <p:nvPicPr>
          <p:cNvPr id="10" name="Picture Placeholder 7" descr="mass_jpsi.gif"/>
          <p:cNvPicPr>
            <a:picLocks noChangeAspect="1"/>
          </p:cNvPicPr>
          <p:nvPr/>
        </p:nvPicPr>
        <p:blipFill>
          <a:blip r:embed="rId2"/>
          <a:srcRect l="-7223" r="-7223"/>
          <a:stretch>
            <a:fillRect/>
          </a:stretch>
        </p:blipFill>
        <p:spPr>
          <a:xfrm rot="21540000">
            <a:off x="2208596" y="577050"/>
            <a:ext cx="5031609" cy="3375800"/>
          </a:xfrm>
          <a:prstGeom prst="rect">
            <a:avLst/>
          </a:prstGeo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pic>
      <p:pic>
        <p:nvPicPr>
          <p:cNvPr id="11" name="Picture 10" descr="photo.JPG"/>
          <p:cNvPicPr>
            <a:picLocks noChangeAspect="1"/>
          </p:cNvPicPr>
          <p:nvPr/>
        </p:nvPicPr>
        <p:blipFill>
          <a:blip r:embed="rId3"/>
          <a:stretch>
            <a:fillRect/>
          </a:stretch>
        </p:blipFill>
        <p:spPr>
          <a:xfrm rot="20802142">
            <a:off x="625163" y="1376314"/>
            <a:ext cx="1683019" cy="126226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22</a:t>
            </a:fld>
            <a:endParaRPr lang="en-US"/>
          </a:p>
        </p:txBody>
      </p:sp>
      <p:pic>
        <p:nvPicPr>
          <p:cNvPr id="9" name="Picture 8" descr="multOverlayAll.gif"/>
          <p:cNvPicPr>
            <a:picLocks noChangeAspect="1"/>
          </p:cNvPicPr>
          <p:nvPr/>
        </p:nvPicPr>
        <p:blipFill>
          <a:blip r:embed="rId2" cstate="print"/>
          <a:stretch>
            <a:fillRect/>
          </a:stretch>
        </p:blipFill>
        <p:spPr>
          <a:xfrm>
            <a:off x="1048533" y="1084969"/>
            <a:ext cx="6888966" cy="467182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012085" y="5828782"/>
            <a:ext cx="7152211"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tx1"/>
                </a:solidFill>
              </a:rPr>
              <a:t>These are all raw values. No corrections for acceptance, efficiency, etc. have been applied.</a:t>
            </a:r>
            <a:endParaRPr lang="en-US" dirty="0">
              <a:solidFill>
                <a:schemeClr val="tx1"/>
              </a:solidFill>
            </a:endParaRPr>
          </a:p>
        </p:txBody>
      </p:sp>
      <p:sp>
        <p:nvSpPr>
          <p:cNvPr id="11" name="TextBox 10"/>
          <p:cNvSpPr txBox="1"/>
          <p:nvPr/>
        </p:nvSpPr>
        <p:spPr>
          <a:xfrm>
            <a:off x="2657002" y="3547582"/>
            <a:ext cx="941283"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dirty="0" err="1" smtClean="0"/>
              <a:t>Cu+Au</a:t>
            </a:r>
            <a:endParaRPr lang="en-US" dirty="0"/>
          </a:p>
        </p:txBody>
      </p:sp>
      <p:sp>
        <p:nvSpPr>
          <p:cNvPr id="12" name="TextBox 11"/>
          <p:cNvSpPr txBox="1"/>
          <p:nvPr/>
        </p:nvSpPr>
        <p:spPr>
          <a:xfrm>
            <a:off x="5174337" y="3178250"/>
            <a:ext cx="78278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000000"/>
                </a:solidFill>
              </a:rPr>
              <a:t>U+U</a:t>
            </a:r>
            <a:endParaRPr lang="en-US" dirty="0">
              <a:solidFill>
                <a:srgbClr val="000000"/>
              </a:solidFill>
            </a:endParaRPr>
          </a:p>
        </p:txBody>
      </p:sp>
      <p:sp>
        <p:nvSpPr>
          <p:cNvPr id="13" name="Title 12"/>
          <p:cNvSpPr>
            <a:spLocks noGrp="1"/>
          </p:cNvSpPr>
          <p:nvPr>
            <p:ph type="title"/>
          </p:nvPr>
        </p:nvSpPr>
        <p:spPr>
          <a:xfrm>
            <a:off x="685800" y="90052"/>
            <a:ext cx="7770813" cy="818500"/>
          </a:xfrm>
        </p:spPr>
        <p:txBody>
          <a:bodyPr>
            <a:normAutofit/>
          </a:bodyPr>
          <a:lstStyle/>
          <a:p>
            <a:r>
              <a:rPr lang="en-US" dirty="0" smtClean="0"/>
              <a:t>Multiplicity Distributions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4"/>
            <a:ext cx="7770813" cy="683766"/>
          </a:xfrm>
        </p:spPr>
        <p:txBody>
          <a:bodyPr>
            <a:normAutofit fontScale="90000"/>
          </a:bodyPr>
          <a:lstStyle/>
          <a:p>
            <a:r>
              <a:rPr lang="en-US" dirty="0" smtClean="0"/>
              <a:t>E</a:t>
            </a:r>
            <a:r>
              <a:rPr lang="en-US" baseline="-25000" dirty="0" smtClean="0"/>
              <a:t>T</a:t>
            </a:r>
            <a:r>
              <a:rPr lang="en-US" dirty="0" smtClean="0"/>
              <a:t> Distributions</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23</a:t>
            </a:fld>
            <a:endParaRPr lang="en-US"/>
          </a:p>
        </p:txBody>
      </p:sp>
      <p:pic>
        <p:nvPicPr>
          <p:cNvPr id="6" name="Picture 5" descr="etOverlayAll.gif"/>
          <p:cNvPicPr>
            <a:picLocks noChangeAspect="1"/>
          </p:cNvPicPr>
          <p:nvPr/>
        </p:nvPicPr>
        <p:blipFill>
          <a:blip r:embed="rId2" cstate="print"/>
          <a:stretch>
            <a:fillRect/>
          </a:stretch>
        </p:blipFill>
        <p:spPr>
          <a:xfrm>
            <a:off x="1066800" y="933761"/>
            <a:ext cx="7010400" cy="475417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66800" y="5793258"/>
            <a:ext cx="7010400" cy="646331"/>
          </a:xfrm>
          <a:prstGeom prst="rect">
            <a:avLst/>
          </a:prstGeom>
          <a:noFill/>
        </p:spPr>
        <p:txBody>
          <a:bodyPr wrap="square" rtlCol="0">
            <a:spAutoFit/>
          </a:bodyPr>
          <a:lstStyle/>
          <a:p>
            <a:r>
              <a:rPr lang="en-US" dirty="0" smtClean="0"/>
              <a:t>These are all raw values. No corrections for acceptance, efficiency, etc. have been applied.</a:t>
            </a:r>
            <a:endParaRPr lang="en-US" dirty="0"/>
          </a:p>
        </p:txBody>
      </p:sp>
      <p:sp>
        <p:nvSpPr>
          <p:cNvPr id="8" name="TextBox 7"/>
          <p:cNvSpPr txBox="1"/>
          <p:nvPr/>
        </p:nvSpPr>
        <p:spPr>
          <a:xfrm>
            <a:off x="2537048" y="3845003"/>
            <a:ext cx="941283" cy="369332"/>
          </a:xfrm>
          <a:prstGeom prst="rect">
            <a:avLst/>
          </a:prstGeom>
          <a:solidFill>
            <a:srgbClr val="55992B"/>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err="1" smtClean="0"/>
              <a:t>Cu+Au</a:t>
            </a:r>
            <a:endParaRPr lang="en-US" dirty="0"/>
          </a:p>
        </p:txBody>
      </p:sp>
      <p:sp>
        <p:nvSpPr>
          <p:cNvPr id="9" name="TextBox 8"/>
          <p:cNvSpPr txBox="1"/>
          <p:nvPr/>
        </p:nvSpPr>
        <p:spPr>
          <a:xfrm>
            <a:off x="5947942" y="3434703"/>
            <a:ext cx="708773"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dirty="0" smtClean="0">
                <a:solidFill>
                  <a:schemeClr val="tx1"/>
                </a:solidFill>
              </a:rPr>
              <a:t>U+U</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1546"/>
            <a:ext cx="7770813" cy="637159"/>
          </a:xfrm>
        </p:spPr>
        <p:txBody>
          <a:bodyPr>
            <a:normAutofit fontScale="90000"/>
          </a:bodyPr>
          <a:lstStyle/>
          <a:p>
            <a:r>
              <a:rPr lang="en-US" dirty="0" smtClean="0"/>
              <a:t>J/</a:t>
            </a:r>
            <a:r>
              <a:rPr lang="en-US" dirty="0" err="1" smtClean="0">
                <a:latin typeface="Symbol" charset="2"/>
                <a:cs typeface="Symbol" charset="2"/>
              </a:rPr>
              <a:t>y</a:t>
            </a:r>
            <a:r>
              <a:rPr lang="en-US" dirty="0" smtClean="0"/>
              <a:t> Measurements (</a:t>
            </a:r>
            <a:r>
              <a:rPr lang="en-US" dirty="0" err="1" smtClean="0"/>
              <a:t>Cu+Au</a:t>
            </a:r>
            <a:r>
              <a:rPr lang="en-US" dirty="0" smtClean="0"/>
              <a:t>)</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24</a:t>
            </a:fld>
            <a:endParaRPr lang="en-US"/>
          </a:p>
        </p:txBody>
      </p:sp>
      <p:grpSp>
        <p:nvGrpSpPr>
          <p:cNvPr id="6" name="Group 6"/>
          <p:cNvGrpSpPr/>
          <p:nvPr/>
        </p:nvGrpSpPr>
        <p:grpSpPr>
          <a:xfrm>
            <a:off x="308129" y="1345203"/>
            <a:ext cx="8546016" cy="4975755"/>
            <a:chOff x="273381" y="1430019"/>
            <a:chExt cx="8546016" cy="4975755"/>
          </a:xfrm>
        </p:grpSpPr>
        <p:sp>
          <p:nvSpPr>
            <p:cNvPr id="8" name="TextBox 7"/>
            <p:cNvSpPr txBox="1"/>
            <p:nvPr/>
          </p:nvSpPr>
          <p:spPr>
            <a:xfrm>
              <a:off x="273381" y="6036442"/>
              <a:ext cx="854601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More J/</a:t>
              </a:r>
              <a:r>
                <a:rPr lang="en-US" dirty="0" err="1" smtClean="0">
                  <a:latin typeface="Symbol" charset="2"/>
                  <a:cs typeface="Symbol" charset="2"/>
                </a:rPr>
                <a:t>y</a:t>
              </a:r>
              <a:r>
                <a:rPr lang="en-US" dirty="0" smtClean="0"/>
                <a:t> are sampled which allows us to make collision geometry dependent study!!!</a:t>
              </a:r>
              <a:endParaRPr lang="en-US" dirty="0"/>
            </a:p>
          </p:txBody>
        </p:sp>
        <p:sp>
          <p:nvSpPr>
            <p:cNvPr id="9" name="Oval 8"/>
            <p:cNvSpPr/>
            <p:nvPr/>
          </p:nvSpPr>
          <p:spPr>
            <a:xfrm>
              <a:off x="7694119" y="1430019"/>
              <a:ext cx="887690" cy="822960"/>
            </a:xfrm>
            <a:prstGeom prst="ellipse">
              <a:avLst/>
            </a:prstGeom>
            <a:solidFill>
              <a:srgbClr val="FFE90B"/>
            </a:solidFill>
            <a:ln/>
          </p:spPr>
          <p:style>
            <a:lnRef idx="0">
              <a:schemeClr val="accent6"/>
            </a:lnRef>
            <a:fillRef idx="3">
              <a:schemeClr val="accent6"/>
            </a:fillRef>
            <a:effectRef idx="3">
              <a:schemeClr val="accent6"/>
            </a:effectRef>
            <a:fontRef idx="minor">
              <a:schemeClr val="lt1"/>
            </a:fontRef>
          </p:style>
        </p:sp>
        <p:sp>
          <p:nvSpPr>
            <p:cNvPr id="10" name="Oval 9"/>
            <p:cNvSpPr/>
            <p:nvPr/>
          </p:nvSpPr>
          <p:spPr>
            <a:xfrm>
              <a:off x="8429620" y="1667506"/>
              <a:ext cx="377135" cy="385660"/>
            </a:xfrm>
            <a:prstGeom prst="ellipse">
              <a:avLst/>
            </a:prstGeom>
            <a:solidFill>
              <a:srgbClr val="FFD729"/>
            </a:solidFill>
            <a:ln/>
          </p:spPr>
          <p:style>
            <a:lnRef idx="1">
              <a:schemeClr val="accent6"/>
            </a:lnRef>
            <a:fillRef idx="3">
              <a:schemeClr val="accent6"/>
            </a:fillRef>
            <a:effectRef idx="2">
              <a:schemeClr val="accent6"/>
            </a:effectRef>
            <a:fontRef idx="minor">
              <a:schemeClr val="lt1"/>
            </a:fontRef>
          </p:style>
          <p:txBody>
            <a:bodyPr/>
            <a:lstStyle/>
            <a:p>
              <a:endParaRPr lang="en-US" sz="500" dirty="0"/>
            </a:p>
          </p:txBody>
        </p:sp>
        <p:sp>
          <p:nvSpPr>
            <p:cNvPr id="11" name="Oval 10"/>
            <p:cNvSpPr/>
            <p:nvPr/>
          </p:nvSpPr>
          <p:spPr>
            <a:xfrm>
              <a:off x="7704702" y="2884168"/>
              <a:ext cx="887690" cy="822960"/>
            </a:xfrm>
            <a:prstGeom prst="ellipse">
              <a:avLst/>
            </a:prstGeom>
            <a:solidFill>
              <a:srgbClr val="FFE90B"/>
            </a:solidFill>
            <a:ln/>
          </p:spPr>
          <p:style>
            <a:lnRef idx="0">
              <a:schemeClr val="accent6"/>
            </a:lnRef>
            <a:fillRef idx="3">
              <a:schemeClr val="accent6"/>
            </a:fillRef>
            <a:effectRef idx="3">
              <a:schemeClr val="accent6"/>
            </a:effectRef>
            <a:fontRef idx="minor">
              <a:schemeClr val="lt1"/>
            </a:fontRef>
          </p:style>
        </p:sp>
        <p:sp>
          <p:nvSpPr>
            <p:cNvPr id="12" name="Oval 11"/>
            <p:cNvSpPr/>
            <p:nvPr/>
          </p:nvSpPr>
          <p:spPr>
            <a:xfrm>
              <a:off x="8186211" y="3089906"/>
              <a:ext cx="377135" cy="385660"/>
            </a:xfrm>
            <a:prstGeom prst="ellipse">
              <a:avLst/>
            </a:prstGeom>
            <a:solidFill>
              <a:srgbClr val="FFD729"/>
            </a:solidFill>
            <a:ln/>
          </p:spPr>
          <p:style>
            <a:lnRef idx="1">
              <a:schemeClr val="accent6"/>
            </a:lnRef>
            <a:fillRef idx="3">
              <a:schemeClr val="accent6"/>
            </a:fillRef>
            <a:effectRef idx="2">
              <a:schemeClr val="accent6"/>
            </a:effectRef>
            <a:fontRef idx="minor">
              <a:schemeClr val="lt1"/>
            </a:fontRef>
          </p:style>
          <p:txBody>
            <a:bodyPr/>
            <a:lstStyle/>
            <a:p>
              <a:endParaRPr lang="en-US" sz="500" dirty="0"/>
            </a:p>
          </p:txBody>
        </p:sp>
        <p:sp>
          <p:nvSpPr>
            <p:cNvPr id="13" name="Oval 12"/>
            <p:cNvSpPr/>
            <p:nvPr/>
          </p:nvSpPr>
          <p:spPr>
            <a:xfrm>
              <a:off x="7704702" y="4376418"/>
              <a:ext cx="887690" cy="822960"/>
            </a:xfrm>
            <a:prstGeom prst="ellipse">
              <a:avLst/>
            </a:prstGeom>
            <a:solidFill>
              <a:srgbClr val="FFE90B"/>
            </a:solidFill>
            <a:ln/>
          </p:spPr>
          <p:style>
            <a:lnRef idx="0">
              <a:schemeClr val="accent6"/>
            </a:lnRef>
            <a:fillRef idx="3">
              <a:schemeClr val="accent6"/>
            </a:fillRef>
            <a:effectRef idx="3">
              <a:schemeClr val="accent6"/>
            </a:effectRef>
            <a:fontRef idx="minor">
              <a:schemeClr val="lt1"/>
            </a:fontRef>
          </p:style>
        </p:sp>
        <p:sp>
          <p:nvSpPr>
            <p:cNvPr id="14" name="Oval 13"/>
            <p:cNvSpPr/>
            <p:nvPr/>
          </p:nvSpPr>
          <p:spPr>
            <a:xfrm>
              <a:off x="7967821" y="4582156"/>
              <a:ext cx="377135" cy="385660"/>
            </a:xfrm>
            <a:prstGeom prst="ellipse">
              <a:avLst/>
            </a:prstGeom>
            <a:solidFill>
              <a:srgbClr val="FFD729"/>
            </a:solidFill>
            <a:ln/>
          </p:spPr>
          <p:style>
            <a:lnRef idx="1">
              <a:schemeClr val="accent6"/>
            </a:lnRef>
            <a:fillRef idx="3">
              <a:schemeClr val="accent6"/>
            </a:fillRef>
            <a:effectRef idx="2">
              <a:schemeClr val="accent6"/>
            </a:effectRef>
            <a:fontRef idx="minor">
              <a:schemeClr val="lt1"/>
            </a:fontRef>
          </p:style>
          <p:txBody>
            <a:bodyPr/>
            <a:lstStyle/>
            <a:p>
              <a:endParaRPr lang="en-US" sz="500" dirty="0"/>
            </a:p>
          </p:txBody>
        </p:sp>
      </p:grpSp>
      <p:sp>
        <p:nvSpPr>
          <p:cNvPr id="15" name="TextBox 14"/>
          <p:cNvSpPr txBox="1"/>
          <p:nvPr/>
        </p:nvSpPr>
        <p:spPr>
          <a:xfrm>
            <a:off x="406166" y="1024058"/>
            <a:ext cx="2224551" cy="461664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J/</a:t>
            </a:r>
            <a:r>
              <a:rPr lang="en-US" dirty="0" smtClean="0">
                <a:sym typeface="Symbol"/>
              </a:rPr>
              <a:t> yields from the PHENIX </a:t>
            </a:r>
            <a:r>
              <a:rPr lang="en-US" dirty="0" err="1" smtClean="0">
                <a:sym typeface="Symbol"/>
              </a:rPr>
              <a:t>Muon</a:t>
            </a:r>
            <a:r>
              <a:rPr lang="en-US" dirty="0" smtClean="0">
                <a:sym typeface="Symbol"/>
              </a:rPr>
              <a:t> Arms for </a:t>
            </a:r>
            <a:r>
              <a:rPr lang="en-US" dirty="0" err="1" smtClean="0">
                <a:sym typeface="Symbol"/>
              </a:rPr>
              <a:t>Cu+Au</a:t>
            </a:r>
            <a:r>
              <a:rPr lang="en-US" dirty="0" smtClean="0">
                <a:sym typeface="Symbol"/>
              </a:rPr>
              <a:t> Collisions</a:t>
            </a:r>
          </a:p>
          <a:p>
            <a:endParaRPr lang="en-US" baseline="30000" dirty="0" smtClean="0">
              <a:sym typeface="Symbol"/>
            </a:endParaRPr>
          </a:p>
          <a:p>
            <a:r>
              <a:rPr lang="en-US" dirty="0" smtClean="0">
                <a:sym typeface="Symbol"/>
              </a:rPr>
              <a:t>Run12 </a:t>
            </a:r>
            <a:r>
              <a:rPr lang="en-US" dirty="0" err="1" smtClean="0">
                <a:sym typeface="Symbol"/>
              </a:rPr>
              <a:t>Cu+Au</a:t>
            </a:r>
            <a:r>
              <a:rPr lang="en-US" dirty="0" smtClean="0">
                <a:sym typeface="Symbol"/>
              </a:rPr>
              <a:t> expectation: 62k J/ - for PHENIX wide-vertex luminosity goal of 4.6 nb</a:t>
            </a:r>
            <a:r>
              <a:rPr lang="en-US" baseline="30000" dirty="0" smtClean="0">
                <a:sym typeface="Symbol"/>
              </a:rPr>
              <a:t>-1</a:t>
            </a:r>
          </a:p>
          <a:p>
            <a:endParaRPr lang="en-US" baseline="30000" dirty="0" smtClean="0">
              <a:sym typeface="Symbol"/>
            </a:endParaRPr>
          </a:p>
          <a:p>
            <a:r>
              <a:rPr lang="en-US" dirty="0" smtClean="0">
                <a:sym typeface="Symbol"/>
              </a:rPr>
              <a:t>We are only able to process less than 20% of the incoming data in the counting house before sending data to RCF HPSS</a:t>
            </a:r>
          </a:p>
        </p:txBody>
      </p:sp>
      <p:grpSp>
        <p:nvGrpSpPr>
          <p:cNvPr id="7" name="Group 21"/>
          <p:cNvGrpSpPr/>
          <p:nvPr/>
        </p:nvGrpSpPr>
        <p:grpSpPr>
          <a:xfrm>
            <a:off x="3018814" y="909814"/>
            <a:ext cx="4191823" cy="4835381"/>
            <a:chOff x="3018814" y="909814"/>
            <a:chExt cx="4191823" cy="4835381"/>
          </a:xfrm>
        </p:grpSpPr>
        <p:pic>
          <p:nvPicPr>
            <p:cNvPr id="17" name="Picture 16" descr="jpsi_signal_jun12_withBackground.jpg"/>
            <p:cNvPicPr>
              <a:picLocks noChangeAspect="1"/>
            </p:cNvPicPr>
            <p:nvPr/>
          </p:nvPicPr>
          <p:blipFill>
            <a:blip r:embed="rId2"/>
            <a:stretch>
              <a:fillRect/>
            </a:stretch>
          </p:blipFill>
          <p:spPr>
            <a:xfrm>
              <a:off x="3018814" y="909814"/>
              <a:ext cx="4191823" cy="4835381"/>
            </a:xfrm>
            <a:prstGeom prst="rect">
              <a:avLst/>
            </a:prstGeom>
          </p:spPr>
        </p:pic>
        <p:grpSp>
          <p:nvGrpSpPr>
            <p:cNvPr id="16" name="Group 20"/>
            <p:cNvGrpSpPr/>
            <p:nvPr/>
          </p:nvGrpSpPr>
          <p:grpSpPr>
            <a:xfrm>
              <a:off x="3725311" y="4097230"/>
              <a:ext cx="2018144" cy="800220"/>
              <a:chOff x="4560857" y="3891492"/>
              <a:chExt cx="2018144" cy="800220"/>
            </a:xfrm>
          </p:grpSpPr>
          <p:sp>
            <p:nvSpPr>
              <p:cNvPr id="19" name="TextBox 18"/>
              <p:cNvSpPr txBox="1"/>
              <p:nvPr/>
            </p:nvSpPr>
            <p:spPr>
              <a:xfrm>
                <a:off x="4560857" y="4291602"/>
                <a:ext cx="1282731" cy="400110"/>
              </a:xfrm>
              <a:prstGeom prst="rect">
                <a:avLst/>
              </a:prstGeom>
              <a:noFill/>
            </p:spPr>
            <p:txBody>
              <a:bodyPr wrap="square" rtlCol="0">
                <a:spAutoFit/>
              </a:bodyPr>
              <a:lstStyle/>
              <a:p>
                <a:r>
                  <a:rPr lang="en-US" sz="2000" dirty="0" smtClean="0">
                    <a:solidFill>
                      <a:srgbClr val="FF0000"/>
                    </a:solidFill>
                    <a:sym typeface="Symbol"/>
                  </a:rPr>
                  <a:t></a:t>
                </a:r>
                <a:r>
                  <a:rPr lang="en-US" sz="2000" baseline="30000" dirty="0" smtClean="0">
                    <a:solidFill>
                      <a:srgbClr val="FF0000"/>
                    </a:solidFill>
                    <a:sym typeface="Symbol"/>
                  </a:rPr>
                  <a:t>+</a:t>
                </a:r>
                <a:r>
                  <a:rPr lang="en-US" sz="2000" dirty="0" smtClean="0">
                    <a:solidFill>
                      <a:srgbClr val="FF0000"/>
                    </a:solidFill>
                    <a:sym typeface="Symbol"/>
                  </a:rPr>
                  <a:t></a:t>
                </a:r>
                <a:r>
                  <a:rPr lang="en-US" sz="2000" baseline="30000" dirty="0" smtClean="0">
                    <a:solidFill>
                      <a:srgbClr val="FF0000"/>
                    </a:solidFill>
                    <a:sym typeface="Symbol"/>
                  </a:rPr>
                  <a:t>- </a:t>
                </a:r>
                <a:r>
                  <a:rPr lang="en-US" sz="1600" dirty="0" smtClean="0">
                    <a:solidFill>
                      <a:srgbClr val="FF0000"/>
                    </a:solidFill>
                    <a:sym typeface="Symbol"/>
                  </a:rPr>
                  <a:t>signal</a:t>
                </a:r>
                <a:endParaRPr lang="en-US" sz="1600" baseline="30000" dirty="0">
                  <a:solidFill>
                    <a:srgbClr val="FF0000"/>
                  </a:solidFill>
                </a:endParaRPr>
              </a:p>
            </p:txBody>
          </p:sp>
          <p:sp>
            <p:nvSpPr>
              <p:cNvPr id="20" name="TextBox 19"/>
              <p:cNvSpPr txBox="1"/>
              <p:nvPr/>
            </p:nvSpPr>
            <p:spPr>
              <a:xfrm>
                <a:off x="4560857" y="3891492"/>
                <a:ext cx="2018144" cy="400110"/>
              </a:xfrm>
              <a:prstGeom prst="rect">
                <a:avLst/>
              </a:prstGeom>
              <a:noFill/>
            </p:spPr>
            <p:txBody>
              <a:bodyPr wrap="square" rtlCol="0">
                <a:spAutoFit/>
              </a:bodyPr>
              <a:lstStyle/>
              <a:p>
                <a:r>
                  <a:rPr lang="en-US" sz="2000" dirty="0" smtClean="0">
                    <a:solidFill>
                      <a:srgbClr val="00B050"/>
                    </a:solidFill>
                    <a:sym typeface="Symbol"/>
                  </a:rPr>
                  <a:t></a:t>
                </a:r>
                <a:r>
                  <a:rPr lang="en-US" sz="2000" baseline="30000" dirty="0" smtClean="0">
                    <a:solidFill>
                      <a:srgbClr val="00B050"/>
                    </a:solidFill>
                    <a:sym typeface="Symbol"/>
                  </a:rPr>
                  <a:t>±</a:t>
                </a:r>
                <a:r>
                  <a:rPr lang="en-US" sz="2000" dirty="0" smtClean="0">
                    <a:solidFill>
                      <a:srgbClr val="00B050"/>
                    </a:solidFill>
                    <a:sym typeface="Symbol"/>
                  </a:rPr>
                  <a:t></a:t>
                </a:r>
                <a:r>
                  <a:rPr lang="en-US" sz="2000" baseline="30000" dirty="0" smtClean="0">
                    <a:solidFill>
                      <a:srgbClr val="00B050"/>
                    </a:solidFill>
                    <a:sym typeface="Symbol"/>
                  </a:rPr>
                  <a:t>±</a:t>
                </a:r>
                <a:r>
                  <a:rPr lang="en-US" sz="2000" dirty="0" smtClean="0">
                    <a:solidFill>
                      <a:srgbClr val="00B050"/>
                    </a:solidFill>
                    <a:sym typeface="Symbol"/>
                  </a:rPr>
                  <a:t> </a:t>
                </a:r>
                <a:r>
                  <a:rPr lang="en-US" sz="1600" dirty="0" smtClean="0">
                    <a:solidFill>
                      <a:srgbClr val="00B050"/>
                    </a:solidFill>
                    <a:sym typeface="Symbol"/>
                  </a:rPr>
                  <a:t>like-sign </a:t>
                </a:r>
                <a:r>
                  <a:rPr lang="en-US" sz="1600" dirty="0" err="1" smtClean="0">
                    <a:solidFill>
                      <a:srgbClr val="00B050"/>
                    </a:solidFill>
                    <a:sym typeface="Symbol"/>
                  </a:rPr>
                  <a:t>bkgd</a:t>
                </a:r>
                <a:endParaRPr lang="en-US" baseline="30000" dirty="0">
                  <a:solidFill>
                    <a:srgbClr val="00B050"/>
                  </a:solidFill>
                </a:endParaRPr>
              </a:p>
            </p:txBody>
          </p:sp>
        </p:grpSp>
      </p:grpSp>
      <p:pic>
        <p:nvPicPr>
          <p:cNvPr id="18" name="Picture 17" descr="jpsi_signal_jun12.jpg"/>
          <p:cNvPicPr>
            <a:picLocks noChangeAspect="1"/>
          </p:cNvPicPr>
          <p:nvPr/>
        </p:nvPicPr>
        <p:blipFill>
          <a:blip r:embed="rId3"/>
          <a:stretch>
            <a:fillRect/>
          </a:stretch>
        </p:blipFill>
        <p:spPr>
          <a:xfrm>
            <a:off x="3018814" y="909814"/>
            <a:ext cx="4191823" cy="48353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Lessons</a:t>
            </a:r>
            <a:endParaRPr lang="en-US" dirty="0"/>
          </a:p>
        </p:txBody>
      </p:sp>
      <p:sp>
        <p:nvSpPr>
          <p:cNvPr id="10" name="Text Placeholder 9"/>
          <p:cNvSpPr>
            <a:spLocks noGrp="1"/>
          </p:cNvSpPr>
          <p:nvPr>
            <p:ph type="body" idx="1"/>
          </p:nvPr>
        </p:nvSpPr>
        <p:spPr>
          <a:xfrm>
            <a:off x="722313" y="4066800"/>
            <a:ext cx="7772400" cy="1500187"/>
          </a:xfrm>
        </p:spPr>
        <p:txBody>
          <a:bodyPr/>
          <a:lstStyle/>
          <a:p>
            <a:endParaRPr lang="en-US"/>
          </a:p>
        </p:txBody>
      </p:sp>
      <p:sp>
        <p:nvSpPr>
          <p:cNvPr id="5" name="Date Placeholder 4"/>
          <p:cNvSpPr>
            <a:spLocks noGrp="1"/>
          </p:cNvSpPr>
          <p:nvPr>
            <p:ph type="dt" sz="half" idx="10"/>
          </p:nvPr>
        </p:nvSpPr>
        <p:spPr/>
        <p:txBody>
          <a:bodyPr/>
          <a:lstStyle/>
          <a:p>
            <a:r>
              <a:rPr lang="en-US" smtClean="0"/>
              <a:t>7/25/12</a:t>
            </a:r>
            <a:endParaRPr lang="en-US"/>
          </a:p>
        </p:txBody>
      </p:sp>
      <p:sp>
        <p:nvSpPr>
          <p:cNvPr id="7" name="Footer Placeholder 6"/>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25</a:t>
            </a:fld>
            <a:endParaRPr lang="en-US"/>
          </a:p>
        </p:txBody>
      </p:sp>
      <p:pic>
        <p:nvPicPr>
          <p:cNvPr id="11" name="Picture Placeholder 7" descr="dosdonts.jpg"/>
          <p:cNvPicPr>
            <a:picLocks noChangeAspect="1"/>
          </p:cNvPicPr>
          <p:nvPr/>
        </p:nvPicPr>
        <p:blipFill>
          <a:blip r:embed="rId2"/>
          <a:srcRect l="-16502" r="-16502"/>
          <a:stretch>
            <a:fillRect/>
          </a:stretch>
        </p:blipFill>
        <p:spPr>
          <a:xfrm rot="21540000">
            <a:off x="2056196" y="424650"/>
            <a:ext cx="5031609" cy="3375800"/>
          </a:xfrm>
          <a:prstGeom prst="rect">
            <a:avLst/>
          </a:prstGeo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32026" y="1669143"/>
            <a:ext cx="8131189" cy="3594568"/>
          </a:xfrm>
        </p:spPr>
        <p:txBody>
          <a:bodyPr>
            <a:normAutofit/>
          </a:bodyPr>
          <a:lstStyle/>
          <a:p>
            <a:r>
              <a:rPr lang="en-US" sz="2800" dirty="0" smtClean="0"/>
              <a:t>We had great support from CA-D for periodic detector repairs.</a:t>
            </a:r>
          </a:p>
          <a:p>
            <a:r>
              <a:rPr lang="en-US" sz="2800" dirty="0" smtClean="0"/>
              <a:t>Having a pre-planned/fixed CA-D run schedule made running the experiment much smoother.</a:t>
            </a:r>
          </a:p>
          <a:p>
            <a:r>
              <a:rPr lang="en-US" sz="2800" dirty="0" smtClean="0"/>
              <a:t>In the future, we need to plan ahead and agree on the balance between the machine studies and physics measurements.</a:t>
            </a:r>
          </a:p>
          <a:p>
            <a:endParaRPr lang="en-US" sz="2800" dirty="0"/>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7539" y="225793"/>
            <a:ext cx="6984999" cy="907438"/>
          </a:xfrm>
        </p:spPr>
        <p:txBody>
          <a:bodyPr>
            <a:normAutofit fontScale="90000"/>
          </a:bodyPr>
          <a:lstStyle/>
          <a:p>
            <a:r>
              <a:rPr lang="en-US" dirty="0" smtClean="0"/>
              <a:t>Frequent APEX and MD Effect on Luminosity Sampling</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8078FEA8-5276-994A-B294-5DB69C64DE75}" type="slidenum">
              <a:rPr lang="en-US" smtClean="0"/>
              <a:pPr/>
              <a:t>27</a:t>
            </a:fld>
            <a:endParaRPr lang="en-US"/>
          </a:p>
        </p:txBody>
      </p:sp>
      <p:grpSp>
        <p:nvGrpSpPr>
          <p:cNvPr id="6" name="Group 5"/>
          <p:cNvGrpSpPr/>
          <p:nvPr/>
        </p:nvGrpSpPr>
        <p:grpSpPr>
          <a:xfrm>
            <a:off x="1103096" y="1466485"/>
            <a:ext cx="6073381" cy="4160592"/>
            <a:chOff x="4913197" y="601640"/>
            <a:chExt cx="4361954" cy="2958107"/>
          </a:xfrm>
        </p:grpSpPr>
        <p:pic>
          <p:nvPicPr>
            <p:cNvPr id="7" name="Picture 6" descr="lumi_day.gif"/>
            <p:cNvPicPr>
              <a:picLocks noChangeAspect="1"/>
            </p:cNvPicPr>
            <p:nvPr/>
          </p:nvPicPr>
          <p:blipFill>
            <a:blip r:embed="rId2"/>
            <a:stretch>
              <a:fillRect/>
            </a:stretch>
          </p:blipFill>
          <p:spPr>
            <a:xfrm>
              <a:off x="4913197" y="601640"/>
              <a:ext cx="4361954" cy="2958107"/>
            </a:xfrm>
            <a:prstGeom prst="rect">
              <a:avLst/>
            </a:prstGeom>
          </p:spPr>
        </p:pic>
        <p:sp>
          <p:nvSpPr>
            <p:cNvPr id="8" name="TextBox 7"/>
            <p:cNvSpPr txBox="1"/>
            <p:nvPr/>
          </p:nvSpPr>
          <p:spPr>
            <a:xfrm>
              <a:off x="5603943" y="1015342"/>
              <a:ext cx="1042185" cy="262588"/>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smtClean="0"/>
                <a:t>p+p</a:t>
              </a:r>
              <a:r>
                <a:rPr lang="en-US" dirty="0" smtClean="0"/>
                <a:t> 510 </a:t>
              </a:r>
              <a:r>
                <a:rPr lang="en-US" dirty="0" err="1" smtClean="0"/>
                <a:t>GeV</a:t>
              </a:r>
              <a:endParaRPr lang="en-US" dirty="0"/>
            </a:p>
          </p:txBody>
        </p:sp>
      </p:grpSp>
      <p:grpSp>
        <p:nvGrpSpPr>
          <p:cNvPr id="16" name="Group 15"/>
          <p:cNvGrpSpPr/>
          <p:nvPr/>
        </p:nvGrpSpPr>
        <p:grpSpPr>
          <a:xfrm>
            <a:off x="909250" y="4796693"/>
            <a:ext cx="6812884" cy="1476715"/>
            <a:chOff x="909250" y="4796693"/>
            <a:chExt cx="6812884" cy="1476715"/>
          </a:xfrm>
        </p:grpSpPr>
        <p:cxnSp>
          <p:nvCxnSpPr>
            <p:cNvPr id="10" name="Straight Connector 9"/>
            <p:cNvCxnSpPr/>
            <p:nvPr/>
          </p:nvCxnSpPr>
          <p:spPr>
            <a:xfrm flipV="1">
              <a:off x="1774092" y="4796693"/>
              <a:ext cx="4712677" cy="1"/>
            </a:xfrm>
            <a:prstGeom prst="line">
              <a:avLst/>
            </a:prstGeom>
            <a:ln w="57150" cap="flat" cmpd="sng" algn="ctr">
              <a:solidFill>
                <a:srgbClr val="65FF07"/>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09250" y="5627077"/>
              <a:ext cx="68128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For future runs, we request less frequent interventions to increase the number of days when we can record “steady state” luminosity. </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dirty="0"/>
          </a:p>
        </p:txBody>
      </p:sp>
      <p:sp>
        <p:nvSpPr>
          <p:cNvPr id="5" name="Slide Number Placeholder 4"/>
          <p:cNvSpPr>
            <a:spLocks noGrp="1"/>
          </p:cNvSpPr>
          <p:nvPr>
            <p:ph type="sldNum" sz="quarter" idx="12"/>
          </p:nvPr>
        </p:nvSpPr>
        <p:spPr/>
        <p:txBody>
          <a:bodyPr/>
          <a:lstStyle/>
          <a:p>
            <a:fld id="{32C56329-6C78-AF45-B2B0-06142E3B6BDA}" type="slidenum">
              <a:rPr lang="en-US" smtClean="0"/>
              <a:pPr/>
              <a:t>28</a:t>
            </a:fld>
            <a:endParaRPr lang="en-US"/>
          </a:p>
        </p:txBody>
      </p:sp>
      <p:pic>
        <p:nvPicPr>
          <p:cNvPr id="8" name="Picture 7"/>
          <p:cNvPicPr>
            <a:picLocks noChangeAspect="1"/>
          </p:cNvPicPr>
          <p:nvPr/>
        </p:nvPicPr>
        <p:blipFill>
          <a:blip r:embed="rId2"/>
          <a:stretch>
            <a:fillRect/>
          </a:stretch>
        </p:blipFill>
        <p:spPr>
          <a:xfrm>
            <a:off x="-235187" y="3385509"/>
            <a:ext cx="10279064" cy="3107366"/>
          </a:xfrm>
          <a:prstGeom prst="rect">
            <a:avLst/>
          </a:prstGeom>
        </p:spPr>
      </p:pic>
      <p:pic>
        <p:nvPicPr>
          <p:cNvPr id="9" name="Picture 8"/>
          <p:cNvPicPr>
            <a:picLocks noChangeAspect="1"/>
          </p:cNvPicPr>
          <p:nvPr/>
        </p:nvPicPr>
        <p:blipFill>
          <a:blip r:embed="rId3"/>
          <a:stretch>
            <a:fillRect/>
          </a:stretch>
        </p:blipFill>
        <p:spPr>
          <a:xfrm>
            <a:off x="-224514" y="754308"/>
            <a:ext cx="10241579" cy="3051664"/>
          </a:xfrm>
          <a:prstGeom prst="rect">
            <a:avLst/>
          </a:prstGeom>
        </p:spPr>
      </p:pic>
      <p:grpSp>
        <p:nvGrpSpPr>
          <p:cNvPr id="6" name="Group 11"/>
          <p:cNvGrpSpPr/>
          <p:nvPr/>
        </p:nvGrpSpPr>
        <p:grpSpPr>
          <a:xfrm>
            <a:off x="961594" y="957776"/>
            <a:ext cx="7986007" cy="5215724"/>
            <a:chOff x="970601" y="957776"/>
            <a:chExt cx="7986007" cy="5215724"/>
          </a:xfrm>
        </p:grpSpPr>
        <p:sp>
          <p:nvSpPr>
            <p:cNvPr id="10" name="Frame 9"/>
            <p:cNvSpPr/>
            <p:nvPr/>
          </p:nvSpPr>
          <p:spPr>
            <a:xfrm>
              <a:off x="7343046" y="957776"/>
              <a:ext cx="1613562" cy="5215724"/>
            </a:xfrm>
            <a:prstGeom prst="frame">
              <a:avLst>
                <a:gd name="adj1" fmla="val 523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970601" y="1493309"/>
              <a:ext cx="5526585"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We were able to record 25% of the goal of integrated luminosity in one-week alone. Superb RHIC performance!</a:t>
              </a:r>
              <a:endParaRPr lang="en-US" dirty="0"/>
            </a:p>
          </p:txBody>
        </p:sp>
      </p:grpSp>
      <p:sp>
        <p:nvSpPr>
          <p:cNvPr id="13" name="TextBox 12"/>
          <p:cNvSpPr txBox="1"/>
          <p:nvPr/>
        </p:nvSpPr>
        <p:spPr>
          <a:xfrm rot="16200000">
            <a:off x="-816612" y="1876187"/>
            <a:ext cx="2110674"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ZDCNS Rates (Hz)</a:t>
            </a:r>
            <a:endParaRPr lang="en-US" dirty="0"/>
          </a:p>
        </p:txBody>
      </p:sp>
      <p:sp>
        <p:nvSpPr>
          <p:cNvPr id="14" name="TextBox 13"/>
          <p:cNvSpPr txBox="1"/>
          <p:nvPr/>
        </p:nvSpPr>
        <p:spPr>
          <a:xfrm rot="16200000">
            <a:off x="-1276699" y="4676643"/>
            <a:ext cx="2941831"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ZDCNS Rates (Hz) Narrow</a:t>
            </a:r>
            <a:endParaRPr lang="en-US" dirty="0"/>
          </a:p>
        </p:txBody>
      </p:sp>
      <p:sp>
        <p:nvSpPr>
          <p:cNvPr id="2" name="Title 1"/>
          <p:cNvSpPr>
            <a:spLocks noGrp="1"/>
          </p:cNvSpPr>
          <p:nvPr>
            <p:ph type="title"/>
          </p:nvPr>
        </p:nvSpPr>
        <p:spPr>
          <a:xfrm>
            <a:off x="1" y="16550"/>
            <a:ext cx="7590874" cy="719216"/>
          </a:xfrm>
        </p:spPr>
        <p:txBody>
          <a:bodyPr>
            <a:normAutofit/>
          </a:bodyPr>
          <a:lstStyle/>
          <a:p>
            <a:r>
              <a:rPr lang="en-US" sz="3600" dirty="0" smtClean="0"/>
              <a:t>Everyday was a Record Breaking Day</a:t>
            </a:r>
            <a:endParaRPr lang="en-US" sz="3600" dirty="0"/>
          </a:p>
        </p:txBody>
      </p:sp>
      <p:sp>
        <p:nvSpPr>
          <p:cNvPr id="15" name="Right Arrow 14"/>
          <p:cNvSpPr/>
          <p:nvPr/>
        </p:nvSpPr>
        <p:spPr>
          <a:xfrm rot="21141373">
            <a:off x="1365155" y="4283828"/>
            <a:ext cx="5821728" cy="522428"/>
          </a:xfrm>
          <a:prstGeom prst="rightArrow">
            <a:avLst>
              <a:gd name="adj1" fmla="val 20618"/>
              <a:gd name="adj2" fmla="val 4593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00"/>
            <a:ext cx="7153031" cy="732692"/>
          </a:xfrm>
        </p:spPr>
        <p:txBody>
          <a:bodyPr>
            <a:normAutofit fontScale="90000"/>
          </a:bodyPr>
          <a:lstStyle/>
          <a:p>
            <a:r>
              <a:rPr lang="en-US" sz="3600" dirty="0" smtClean="0"/>
              <a:t>Force of Nature Impacted Data Taking</a:t>
            </a:r>
            <a:endParaRPr lang="en-US" sz="3600"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8078FEA8-5276-994A-B294-5DB69C64DE75}" type="slidenum">
              <a:rPr lang="en-US" smtClean="0"/>
              <a:pPr/>
              <a:t>29</a:t>
            </a:fld>
            <a:endParaRPr lang="en-US"/>
          </a:p>
        </p:txBody>
      </p:sp>
      <p:grpSp>
        <p:nvGrpSpPr>
          <p:cNvPr id="6" name="Group 5"/>
          <p:cNvGrpSpPr/>
          <p:nvPr/>
        </p:nvGrpSpPr>
        <p:grpSpPr>
          <a:xfrm>
            <a:off x="755654" y="986692"/>
            <a:ext cx="7470040" cy="4757616"/>
            <a:chOff x="4557327" y="3585967"/>
            <a:chExt cx="4361954" cy="2958106"/>
          </a:xfrm>
        </p:grpSpPr>
        <p:pic>
          <p:nvPicPr>
            <p:cNvPr id="7" name="Picture 6" descr="lumi_day.gif"/>
            <p:cNvPicPr>
              <a:picLocks noChangeAspect="1"/>
            </p:cNvPicPr>
            <p:nvPr/>
          </p:nvPicPr>
          <p:blipFill>
            <a:blip r:embed="rId2"/>
            <a:stretch>
              <a:fillRect/>
            </a:stretch>
          </p:blipFill>
          <p:spPr>
            <a:xfrm>
              <a:off x="4557327" y="3585967"/>
              <a:ext cx="4361954" cy="2958106"/>
            </a:xfrm>
            <a:prstGeom prst="rect">
              <a:avLst/>
            </a:prstGeom>
          </p:spPr>
        </p:pic>
        <p:sp>
          <p:nvSpPr>
            <p:cNvPr id="8" name="TextBox 7"/>
            <p:cNvSpPr txBox="1"/>
            <p:nvPr/>
          </p:nvSpPr>
          <p:spPr>
            <a:xfrm>
              <a:off x="5135762" y="4043714"/>
              <a:ext cx="994012" cy="229637"/>
            </a:xfrm>
            <a:prstGeom prst="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smtClean="0"/>
                <a:t>Cu+Au</a:t>
              </a:r>
              <a:r>
                <a:rPr lang="en-US" dirty="0" smtClean="0"/>
                <a:t> 200 </a:t>
              </a:r>
              <a:r>
                <a:rPr lang="en-US" dirty="0" err="1" smtClean="0"/>
                <a:t>GeV</a:t>
              </a:r>
              <a:endParaRPr lang="en-US" dirty="0"/>
            </a:p>
          </p:txBody>
        </p:sp>
      </p:grpSp>
      <p:grpSp>
        <p:nvGrpSpPr>
          <p:cNvPr id="25" name="Group 24"/>
          <p:cNvGrpSpPr/>
          <p:nvPr/>
        </p:nvGrpSpPr>
        <p:grpSpPr>
          <a:xfrm>
            <a:off x="5832225" y="5158154"/>
            <a:ext cx="2369684" cy="1237030"/>
            <a:chOff x="5832225" y="5158154"/>
            <a:chExt cx="2369684" cy="1237030"/>
          </a:xfrm>
        </p:grpSpPr>
        <p:sp>
          <p:nvSpPr>
            <p:cNvPr id="21" name="Up Arrow 20"/>
            <p:cNvSpPr/>
            <p:nvPr/>
          </p:nvSpPr>
          <p:spPr>
            <a:xfrm>
              <a:off x="6879737" y="5158154"/>
              <a:ext cx="261326" cy="59069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832225" y="5748853"/>
              <a:ext cx="2369684"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~36 hours of downtime caused by a lightning </a:t>
              </a:r>
              <a:endParaRPr lang="en-US" dirty="0"/>
            </a:p>
          </p:txBody>
        </p:sp>
      </p:grpSp>
      <p:grpSp>
        <p:nvGrpSpPr>
          <p:cNvPr id="23" name="Group 22"/>
          <p:cNvGrpSpPr/>
          <p:nvPr/>
        </p:nvGrpSpPr>
        <p:grpSpPr>
          <a:xfrm>
            <a:off x="322384" y="5158154"/>
            <a:ext cx="2500923" cy="1334721"/>
            <a:chOff x="322384" y="5158154"/>
            <a:chExt cx="2500923" cy="1334721"/>
          </a:xfrm>
        </p:grpSpPr>
        <p:sp>
          <p:nvSpPr>
            <p:cNvPr id="20" name="Up Arrow 19"/>
            <p:cNvSpPr/>
            <p:nvPr/>
          </p:nvSpPr>
          <p:spPr>
            <a:xfrm>
              <a:off x="1436078" y="5158154"/>
              <a:ext cx="261326" cy="411391"/>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322384" y="5569545"/>
              <a:ext cx="2500923"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On 5/18, lost 3/4 of MPC detector modules from pre-fire event</a:t>
              </a:r>
              <a:endParaRPr lang="en-US" dirty="0"/>
            </a:p>
          </p:txBody>
        </p:sp>
      </p:grpSp>
      <p:grpSp>
        <p:nvGrpSpPr>
          <p:cNvPr id="24" name="Group 23"/>
          <p:cNvGrpSpPr/>
          <p:nvPr/>
        </p:nvGrpSpPr>
        <p:grpSpPr>
          <a:xfrm>
            <a:off x="3409463" y="5254764"/>
            <a:ext cx="997091" cy="1159958"/>
            <a:chOff x="3409463" y="5254764"/>
            <a:chExt cx="997091" cy="1159958"/>
          </a:xfrm>
        </p:grpSpPr>
        <p:pic>
          <p:nvPicPr>
            <p:cNvPr id="17" name="Picture 16"/>
            <p:cNvPicPr>
              <a:picLocks noChangeAspect="1"/>
            </p:cNvPicPr>
            <p:nvPr/>
          </p:nvPicPr>
          <p:blipFill>
            <a:blip r:embed="rId3"/>
            <a:stretch>
              <a:fillRect/>
            </a:stretch>
          </p:blipFill>
          <p:spPr>
            <a:xfrm>
              <a:off x="3409463" y="5666155"/>
              <a:ext cx="997091" cy="748567"/>
            </a:xfrm>
            <a:prstGeom prst="rect">
              <a:avLst/>
            </a:prstGeom>
          </p:spPr>
        </p:pic>
        <p:sp>
          <p:nvSpPr>
            <p:cNvPr id="22" name="Up Arrow 21"/>
            <p:cNvSpPr/>
            <p:nvPr/>
          </p:nvSpPr>
          <p:spPr>
            <a:xfrm>
              <a:off x="3744058" y="5254764"/>
              <a:ext cx="261326" cy="411391"/>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95090" y="224672"/>
            <a:ext cx="7770813" cy="791328"/>
          </a:xfrm>
          <a:noFill/>
          <a:ln>
            <a:noFill/>
          </a:ln>
        </p:spPr>
        <p:txBody>
          <a:bodyPr>
            <a:noAutofit/>
          </a:bodyPr>
          <a:lstStyle/>
          <a:p>
            <a:r>
              <a:rPr lang="en-US" sz="3200" b="1" dirty="0" smtClean="0"/>
              <a:t>Recent and Future RHIC Run Summary</a:t>
            </a:r>
            <a:endParaRPr lang="en-US" sz="3200" b="1" dirty="0"/>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3</a:t>
            </a:fld>
            <a:endParaRPr lang="en-US"/>
          </a:p>
        </p:txBody>
      </p:sp>
      <p:graphicFrame>
        <p:nvGraphicFramePr>
          <p:cNvPr id="9" name="Table 8"/>
          <p:cNvGraphicFramePr>
            <a:graphicFrameLocks noGrp="1"/>
          </p:cNvGraphicFramePr>
          <p:nvPr/>
        </p:nvGraphicFramePr>
        <p:xfrm>
          <a:off x="136066" y="1179286"/>
          <a:ext cx="8862787" cy="3962399"/>
        </p:xfrm>
        <a:graphic>
          <a:graphicData uri="http://schemas.openxmlformats.org/drawingml/2006/table">
            <a:tbl>
              <a:tblPr firstRow="1" bandRow="1">
                <a:tableStyleId>{5C22544A-7EE6-4342-B048-85BDC9FD1C3A}</a:tableStyleId>
              </a:tblPr>
              <a:tblGrid>
                <a:gridCol w="630838"/>
                <a:gridCol w="951432"/>
                <a:gridCol w="655718"/>
                <a:gridCol w="695470"/>
                <a:gridCol w="1497936"/>
                <a:gridCol w="1008308"/>
                <a:gridCol w="1148563"/>
                <a:gridCol w="2274522"/>
              </a:tblGrid>
              <a:tr h="259702">
                <a:tc>
                  <a:txBody>
                    <a:bodyPr/>
                    <a:lstStyle/>
                    <a:p>
                      <a:r>
                        <a:rPr lang="en-US" sz="1400" dirty="0" smtClean="0">
                          <a:solidFill>
                            <a:schemeClr val="tx1"/>
                          </a:solidFill>
                        </a:rPr>
                        <a:t>Run</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alpha val="0"/>
                      </a:schemeClr>
                    </a:solidFill>
                  </a:tcPr>
                </a:tc>
                <a:tc>
                  <a:txBody>
                    <a:bodyPr/>
                    <a:lstStyle/>
                    <a:p>
                      <a:r>
                        <a:rPr lang="en-US" sz="1400" dirty="0" smtClean="0">
                          <a:solidFill>
                            <a:schemeClr val="tx1"/>
                          </a:solidFill>
                        </a:rPr>
                        <a:t>Species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alpha val="0"/>
                      </a:schemeClr>
                    </a:solidFill>
                  </a:tcPr>
                </a:tc>
                <a:tc>
                  <a:txBody>
                    <a:bodyPr/>
                    <a:lstStyle/>
                    <a:p>
                      <a:r>
                        <a:rPr lang="en-US" sz="1400" dirty="0" smtClean="0">
                          <a:solidFill>
                            <a:schemeClr val="tx1"/>
                          </a:solidFill>
                          <a:sym typeface="Symbol"/>
                        </a:rPr>
                        <a:t></a:t>
                      </a:r>
                      <a:r>
                        <a:rPr lang="en-US" sz="1400" dirty="0" smtClean="0">
                          <a:solidFill>
                            <a:schemeClr val="tx1"/>
                          </a:solidFill>
                        </a:rPr>
                        <a:t>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alpha val="0"/>
                      </a:schemeClr>
                    </a:solidFill>
                  </a:tcPr>
                </a:tc>
                <a:tc>
                  <a:txBody>
                    <a:bodyPr/>
                    <a:lstStyle/>
                    <a:p>
                      <a:r>
                        <a:rPr lang="en-US" sz="1400" dirty="0" smtClean="0">
                          <a:solidFill>
                            <a:schemeClr val="tx1"/>
                          </a:solidFill>
                        </a:rPr>
                        <a:t>Wks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alpha val="0"/>
                      </a:schemeClr>
                    </a:solidFill>
                  </a:tcPr>
                </a:tc>
                <a:tc>
                  <a:txBody>
                    <a:bodyPr/>
                    <a:lstStyle/>
                    <a:p>
                      <a:r>
                        <a:rPr lang="en-US" sz="1400" dirty="0" smtClean="0">
                          <a:solidFill>
                            <a:schemeClr val="tx1"/>
                          </a:solidFill>
                          <a:sym typeface="Symbol"/>
                        </a:rPr>
                        <a:t></a:t>
                      </a:r>
                      <a:r>
                        <a:rPr lang="en-US" sz="1400" dirty="0" smtClean="0">
                          <a:solidFill>
                            <a:schemeClr val="tx1"/>
                          </a:solidFill>
                        </a:rPr>
                        <a:t>30</a:t>
                      </a:r>
                      <a:r>
                        <a:rPr lang="en-US" sz="1400" baseline="0" dirty="0" smtClean="0">
                          <a:solidFill>
                            <a:schemeClr val="tx1"/>
                          </a:solidFill>
                        </a:rPr>
                        <a:t> cm</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alpha val="0"/>
                      </a:schemeClr>
                    </a:solidFill>
                  </a:tcPr>
                </a:tc>
                <a:tc>
                  <a:txBody>
                    <a:bodyPr/>
                    <a:lstStyle/>
                    <a:p>
                      <a:r>
                        <a:rPr lang="en-US" sz="1400" dirty="0" smtClean="0">
                          <a:solidFill>
                            <a:schemeClr val="tx1"/>
                          </a:solidFill>
                          <a:sym typeface="Symbol"/>
                        </a:rPr>
                        <a:t></a:t>
                      </a:r>
                      <a:r>
                        <a:rPr lang="en-US" sz="1400" dirty="0" smtClean="0">
                          <a:solidFill>
                            <a:schemeClr val="tx1"/>
                          </a:solidFill>
                        </a:rPr>
                        <a:t>10 cm</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alpha val="0"/>
                      </a:schemeClr>
                    </a:solidFill>
                  </a:tcPr>
                </a:tc>
                <a:tc>
                  <a:txBody>
                    <a:bodyPr/>
                    <a:lstStyle/>
                    <a:p>
                      <a:r>
                        <a:rPr lang="en-US" sz="1400" dirty="0" smtClean="0">
                          <a:solidFill>
                            <a:schemeClr val="tx1"/>
                          </a:solidFill>
                        </a:rPr>
                        <a:t>Pol</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alpha val="0"/>
                      </a:schemeClr>
                    </a:solidFill>
                  </a:tcPr>
                </a:tc>
                <a:tc>
                  <a:txBody>
                    <a:bodyPr/>
                    <a:lstStyle/>
                    <a:p>
                      <a:r>
                        <a:rPr lang="en-US" sz="1400" dirty="0" smtClean="0">
                          <a:solidFill>
                            <a:schemeClr val="tx1"/>
                          </a:solidFill>
                        </a:rPr>
                        <a:t>Comments</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alpha val="0"/>
                      </a:schemeClr>
                    </a:solidFill>
                  </a:tcPr>
                </a:tc>
              </a:tr>
              <a:tr h="259702">
                <a:tc rowSpan="4">
                  <a:txBody>
                    <a:bodyPr/>
                    <a:lstStyle/>
                    <a:p>
                      <a:r>
                        <a:rPr lang="en-US" sz="1400" dirty="0" smtClean="0">
                          <a:solidFill>
                            <a:schemeClr val="tx1"/>
                          </a:solidFill>
                        </a:rPr>
                        <a:t>11</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p+p</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500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10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27 </a:t>
                      </a:r>
                      <a:r>
                        <a:rPr lang="en-US" sz="1400" dirty="0" smtClean="0">
                          <a:solidFill>
                            <a:schemeClr val="tx1"/>
                          </a:solidFill>
                          <a:sym typeface="Symbol"/>
                        </a:rPr>
                        <a:t>p</a:t>
                      </a:r>
                      <a:r>
                        <a:rPr lang="en-US" sz="1400" dirty="0" smtClean="0">
                          <a:solidFill>
                            <a:schemeClr val="tx1"/>
                          </a:solidFill>
                        </a:rPr>
                        <a:t>b</a:t>
                      </a:r>
                      <a:r>
                        <a:rPr lang="en-US" sz="1400" baseline="30000" dirty="0" smtClean="0">
                          <a:solidFill>
                            <a:schemeClr val="tx1"/>
                          </a:solidFill>
                        </a:rPr>
                        <a:t>-1</a:t>
                      </a:r>
                      <a:endParaRPr lang="en-US" sz="140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50%(L)</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W program + </a:t>
                      </a:r>
                      <a:r>
                        <a:rPr lang="en-US" sz="1400" dirty="0" smtClean="0">
                          <a:solidFill>
                            <a:schemeClr val="tx1"/>
                          </a:solidFill>
                          <a:sym typeface="Symbol"/>
                        </a:rPr>
                        <a:t>G</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r>
              <a:tr h="259702">
                <a:tc vMerge="1">
                  <a:txBody>
                    <a:bodyPr/>
                    <a:lstStyle/>
                    <a:p>
                      <a:endParaRPr lang="en-US" sz="1400" dirty="0"/>
                    </a:p>
                  </a:txBody>
                  <a:tcPr/>
                </a:tc>
                <a:tc>
                  <a:txBody>
                    <a:bodyPr/>
                    <a:lstStyle/>
                    <a:p>
                      <a:r>
                        <a:rPr lang="en-US" sz="1400" dirty="0" smtClean="0">
                          <a:solidFill>
                            <a:schemeClr val="tx1"/>
                          </a:solidFill>
                        </a:rPr>
                        <a:t>Au+Au</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19.6</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1.5</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13.7M MB evts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energy scan</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r>
              <a:tr h="259702">
                <a:tc vMerge="1">
                  <a:txBody>
                    <a:bodyPr/>
                    <a:lstStyle/>
                    <a:p>
                      <a:endParaRPr lang="en-US" sz="1400" dirty="0"/>
                    </a:p>
                  </a:txBody>
                  <a:tcPr/>
                </a:tc>
                <a:tc>
                  <a:txBody>
                    <a:bodyPr/>
                    <a:lstStyle/>
                    <a:p>
                      <a:r>
                        <a:rPr lang="en-US" sz="1400" dirty="0" smtClean="0">
                          <a:solidFill>
                            <a:schemeClr val="tx1"/>
                          </a:solidFill>
                        </a:rPr>
                        <a:t>Au+Au</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200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7</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915 </a:t>
                      </a:r>
                      <a:r>
                        <a:rPr lang="en-US" sz="1400" dirty="0" smtClean="0">
                          <a:solidFill>
                            <a:schemeClr val="tx1"/>
                          </a:solidFill>
                          <a:sym typeface="Symbol"/>
                        </a:rPr>
                        <a:t></a:t>
                      </a:r>
                      <a:r>
                        <a:rPr lang="en-US" sz="1400" dirty="0" smtClean="0">
                          <a:solidFill>
                            <a:schemeClr val="tx1"/>
                          </a:solidFill>
                        </a:rPr>
                        <a:t>b</a:t>
                      </a:r>
                      <a:r>
                        <a:rPr lang="en-US" sz="1400" baseline="30000" dirty="0" smtClean="0">
                          <a:solidFill>
                            <a:schemeClr val="tx1"/>
                          </a:solidFill>
                        </a:rPr>
                        <a:t>-1</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790 </a:t>
                      </a:r>
                      <a:r>
                        <a:rPr lang="en-US" sz="1400" dirty="0" smtClean="0">
                          <a:solidFill>
                            <a:schemeClr val="tx1"/>
                          </a:solidFill>
                          <a:sym typeface="Symbol"/>
                        </a:rPr>
                        <a:t></a:t>
                      </a:r>
                      <a:r>
                        <a:rPr lang="en-US" sz="1400" dirty="0" smtClean="0">
                          <a:solidFill>
                            <a:schemeClr val="tx1"/>
                          </a:solidFill>
                        </a:rPr>
                        <a:t>b</a:t>
                      </a:r>
                      <a:r>
                        <a:rPr lang="en-US" sz="1400" baseline="30000" dirty="0" smtClean="0">
                          <a:solidFill>
                            <a:schemeClr val="tx1"/>
                          </a:solidFill>
                        </a:rPr>
                        <a:t>-1</a:t>
                      </a:r>
                      <a:endParaRPr lang="en-US" sz="1400" baseline="300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heavy flavor (VTX)</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r>
              <a:tr h="259702">
                <a:tc vMerge="1">
                  <a:txBody>
                    <a:bodyPr/>
                    <a:lstStyle/>
                    <a:p>
                      <a:endParaRPr lang="en-US" sz="1400" dirty="0">
                        <a:solidFill>
                          <a:schemeClr val="tx1"/>
                        </a:solidFill>
                      </a:endParaRPr>
                    </a:p>
                  </a:txBody>
                  <a:tcPr/>
                </a:tc>
                <a:tc>
                  <a:txBody>
                    <a:bodyPr/>
                    <a:lstStyle/>
                    <a:p>
                      <a:r>
                        <a:rPr lang="en-US" sz="1400" dirty="0" smtClean="0">
                          <a:solidFill>
                            <a:schemeClr val="tx1"/>
                          </a:solidFill>
                        </a:rPr>
                        <a:t>Au+Au</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27</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1</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5.2 </a:t>
                      </a:r>
                      <a:r>
                        <a:rPr lang="en-US" sz="1400" dirty="0" smtClean="0">
                          <a:solidFill>
                            <a:schemeClr val="tx1"/>
                          </a:solidFill>
                          <a:sym typeface="Symbol"/>
                        </a:rPr>
                        <a:t></a:t>
                      </a:r>
                      <a:r>
                        <a:rPr lang="en-US" sz="1400" dirty="0" smtClean="0">
                          <a:solidFill>
                            <a:schemeClr val="tx1"/>
                          </a:solidFill>
                        </a:rPr>
                        <a:t>b</a:t>
                      </a:r>
                      <a:r>
                        <a:rPr lang="en-US" sz="1400" baseline="30000" dirty="0" smtClean="0">
                          <a:solidFill>
                            <a:schemeClr val="tx1"/>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energy scan</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r>
              <a:tr h="259702">
                <a:tc rowSpan="4">
                  <a:txBody>
                    <a:bodyPr/>
                    <a:lstStyle/>
                    <a:p>
                      <a:r>
                        <a:rPr lang="en-US" sz="1400" b="1" dirty="0" smtClean="0">
                          <a:solidFill>
                            <a:schemeClr val="tx1"/>
                          </a:solidFill>
                        </a:rPr>
                        <a:t>12</a:t>
                      </a:r>
                      <a:endParaRPr lang="en-US" sz="1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p+p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200</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4.4</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9.2 </a:t>
                      </a:r>
                      <a:r>
                        <a:rPr lang="en-US" sz="1400" b="1" dirty="0" smtClean="0">
                          <a:solidFill>
                            <a:srgbClr val="0000FF"/>
                          </a:solidFill>
                          <a:sym typeface="Symbol"/>
                        </a:rPr>
                        <a:t>p</a:t>
                      </a:r>
                      <a:r>
                        <a:rPr lang="en-US" sz="1400" b="1" dirty="0" smtClean="0">
                          <a:solidFill>
                            <a:srgbClr val="0000FF"/>
                          </a:solidFill>
                        </a:rPr>
                        <a:t>b</a:t>
                      </a:r>
                      <a:r>
                        <a:rPr lang="en-US" sz="1400" b="1" baseline="30000" dirty="0" smtClean="0">
                          <a:solidFill>
                            <a:srgbClr val="0000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2.9 </a:t>
                      </a:r>
                      <a:r>
                        <a:rPr lang="en-US" sz="1400" b="1" dirty="0" smtClean="0">
                          <a:solidFill>
                            <a:srgbClr val="0000FF"/>
                          </a:solidFill>
                          <a:sym typeface="Symbol"/>
                        </a:rPr>
                        <a:t>p</a:t>
                      </a:r>
                      <a:r>
                        <a:rPr lang="en-US" sz="1400" b="1" dirty="0" smtClean="0">
                          <a:solidFill>
                            <a:srgbClr val="0000FF"/>
                          </a:solidFill>
                        </a:rPr>
                        <a:t>b</a:t>
                      </a:r>
                      <a:r>
                        <a:rPr lang="en-US" sz="1400" b="1" baseline="30000" dirty="0" smtClean="0">
                          <a:solidFill>
                            <a:srgbClr val="0000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~60%(T)</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HI ref.</a:t>
                      </a:r>
                      <a:r>
                        <a:rPr lang="en-US" sz="1400" b="1" baseline="0" dirty="0" smtClean="0">
                          <a:solidFill>
                            <a:srgbClr val="0000FF"/>
                          </a:solidFill>
                        </a:rPr>
                        <a:t> + transv. spin</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r>
              <a:tr h="259702">
                <a:tc vMerge="1">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p+p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510</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4.9</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30.0 </a:t>
                      </a:r>
                      <a:r>
                        <a:rPr lang="en-US" sz="1400" b="1" dirty="0" smtClean="0">
                          <a:solidFill>
                            <a:srgbClr val="0000FF"/>
                          </a:solidFill>
                          <a:sym typeface="Symbol"/>
                        </a:rPr>
                        <a:t>p</a:t>
                      </a:r>
                      <a:r>
                        <a:rPr lang="en-US" sz="1400" b="1" dirty="0" smtClean="0">
                          <a:solidFill>
                            <a:srgbClr val="0000FF"/>
                          </a:solidFill>
                        </a:rPr>
                        <a:t>b</a:t>
                      </a:r>
                      <a:r>
                        <a:rPr lang="en-US" sz="1400" b="1" baseline="30000" dirty="0" smtClean="0">
                          <a:solidFill>
                            <a:srgbClr val="0000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10 </a:t>
                      </a:r>
                      <a:r>
                        <a:rPr lang="en-US" sz="1400" b="1" dirty="0" smtClean="0">
                          <a:solidFill>
                            <a:srgbClr val="0000FF"/>
                          </a:solidFill>
                          <a:sym typeface="Symbol"/>
                        </a:rPr>
                        <a:t>p</a:t>
                      </a:r>
                      <a:r>
                        <a:rPr lang="en-US" sz="1400" b="1" dirty="0" smtClean="0">
                          <a:solidFill>
                            <a:srgbClr val="0000FF"/>
                          </a:solidFill>
                        </a:rPr>
                        <a:t>b</a:t>
                      </a:r>
                      <a:r>
                        <a:rPr lang="en-US" sz="1400" b="1" baseline="30000" dirty="0" smtClean="0">
                          <a:solidFill>
                            <a:srgbClr val="0000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50%(L)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W program + </a:t>
                      </a:r>
                      <a:r>
                        <a:rPr lang="en-US" sz="1400" b="1" dirty="0" smtClean="0">
                          <a:solidFill>
                            <a:srgbClr val="0000FF"/>
                          </a:solidFill>
                          <a:sym typeface="Symbol"/>
                        </a:rPr>
                        <a:t>G</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r>
              <a:tr h="259702">
                <a:tc vMerge="1">
                  <a:txBody>
                    <a:bodyPr/>
                    <a:lstStyle/>
                    <a:p>
                      <a:endParaRPr lang="en-US" sz="1400" dirty="0"/>
                    </a:p>
                  </a:txBody>
                  <a:tcPr/>
                </a:tc>
                <a:tc>
                  <a:txBody>
                    <a:bodyPr/>
                    <a:lstStyle/>
                    <a:p>
                      <a:r>
                        <a:rPr lang="en-US" sz="1400" b="1" dirty="0" smtClean="0">
                          <a:solidFill>
                            <a:srgbClr val="0000FF"/>
                          </a:solidFill>
                        </a:rPr>
                        <a:t>U+U</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193</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2.9</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171.2 </a:t>
                      </a:r>
                      <a:r>
                        <a:rPr lang="en-US" sz="1400" b="1" dirty="0" smtClean="0">
                          <a:solidFill>
                            <a:srgbClr val="0000FF"/>
                          </a:solidFill>
                          <a:sym typeface="Symbol"/>
                        </a:rPr>
                        <a:t></a:t>
                      </a:r>
                      <a:r>
                        <a:rPr lang="en-US" sz="1400" b="1" dirty="0" smtClean="0">
                          <a:solidFill>
                            <a:srgbClr val="0000FF"/>
                          </a:solidFill>
                        </a:rPr>
                        <a:t>b</a:t>
                      </a:r>
                      <a:r>
                        <a:rPr lang="en-US" sz="1400" b="1" baseline="30000" dirty="0" smtClean="0">
                          <a:solidFill>
                            <a:srgbClr val="0000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89.9 </a:t>
                      </a:r>
                      <a:r>
                        <a:rPr lang="en-US" sz="1400" b="1" dirty="0" smtClean="0">
                          <a:solidFill>
                            <a:srgbClr val="0000FF"/>
                          </a:solidFill>
                          <a:sym typeface="Symbol"/>
                        </a:rPr>
                        <a:t></a:t>
                      </a:r>
                      <a:r>
                        <a:rPr lang="en-US" sz="1400" b="1" dirty="0" smtClean="0">
                          <a:solidFill>
                            <a:srgbClr val="0000FF"/>
                          </a:solidFill>
                        </a:rPr>
                        <a:t>b</a:t>
                      </a:r>
                      <a:r>
                        <a:rPr lang="en-US" sz="1400" b="1" baseline="30000" dirty="0" smtClean="0">
                          <a:solidFill>
                            <a:srgbClr val="0000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explore geometry</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r>
              <a:tr h="259702">
                <a:tc vMerge="1">
                  <a:txBody>
                    <a:bodyPr/>
                    <a:lstStyle/>
                    <a:p>
                      <a:endParaRPr lang="en-US" sz="1400" dirty="0"/>
                    </a:p>
                  </a:txBody>
                  <a:tcPr/>
                </a:tc>
                <a:tc>
                  <a:txBody>
                    <a:bodyPr/>
                    <a:lstStyle/>
                    <a:p>
                      <a:r>
                        <a:rPr lang="en-US" sz="1400" b="1" dirty="0" smtClean="0">
                          <a:solidFill>
                            <a:srgbClr val="0000FF"/>
                          </a:solidFill>
                        </a:rPr>
                        <a:t>Cu+Au</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200</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5.5</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4.96 </a:t>
                      </a:r>
                      <a:r>
                        <a:rPr lang="en-US" sz="1400" b="1" dirty="0" smtClean="0">
                          <a:solidFill>
                            <a:srgbClr val="0000FF"/>
                          </a:solidFill>
                          <a:sym typeface="Symbol"/>
                        </a:rPr>
                        <a:t>n</a:t>
                      </a:r>
                      <a:r>
                        <a:rPr lang="en-US" sz="1400" b="1" dirty="0" smtClean="0">
                          <a:solidFill>
                            <a:srgbClr val="0000FF"/>
                          </a:solidFill>
                        </a:rPr>
                        <a:t>b</a:t>
                      </a:r>
                      <a:r>
                        <a:rPr lang="en-US" sz="1400" b="1" baseline="30000" dirty="0" smtClean="0">
                          <a:solidFill>
                            <a:srgbClr val="0000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2.47 </a:t>
                      </a:r>
                      <a:r>
                        <a:rPr lang="en-US" sz="1400" b="1" dirty="0" smtClean="0">
                          <a:solidFill>
                            <a:srgbClr val="0000FF"/>
                          </a:solidFill>
                          <a:sym typeface="Symbol"/>
                        </a:rPr>
                        <a:t>n</a:t>
                      </a:r>
                      <a:r>
                        <a:rPr lang="en-US" sz="1400" b="1" dirty="0" smtClean="0">
                          <a:solidFill>
                            <a:srgbClr val="0000FF"/>
                          </a:solidFill>
                        </a:rPr>
                        <a:t>b</a:t>
                      </a:r>
                      <a:r>
                        <a:rPr lang="en-US" sz="1400" b="1" baseline="30000" dirty="0" smtClean="0">
                          <a:solidFill>
                            <a:srgbClr val="0000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c>
                  <a:txBody>
                    <a:bodyPr/>
                    <a:lstStyle/>
                    <a:p>
                      <a:r>
                        <a:rPr lang="en-US" sz="1400" b="1" dirty="0" smtClean="0">
                          <a:solidFill>
                            <a:srgbClr val="0000FF"/>
                          </a:solidFill>
                        </a:rPr>
                        <a:t>control</a:t>
                      </a:r>
                      <a:r>
                        <a:rPr lang="en-US" sz="1400" b="1" baseline="0" dirty="0" smtClean="0">
                          <a:solidFill>
                            <a:srgbClr val="0000FF"/>
                          </a:solidFill>
                        </a:rPr>
                        <a:t> </a:t>
                      </a:r>
                      <a:r>
                        <a:rPr lang="en-US" sz="1400" b="1" dirty="0" smtClean="0">
                          <a:solidFill>
                            <a:srgbClr val="0000FF"/>
                          </a:solidFill>
                        </a:rPr>
                        <a:t>geometry</a:t>
                      </a:r>
                      <a:endParaRPr lang="en-US" sz="1400" b="1" dirty="0">
                        <a:solidFill>
                          <a:srgbClr val="0000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0"/>
                      </a:schemeClr>
                    </a:solidFill>
                  </a:tcPr>
                </a:tc>
              </a:tr>
              <a:tr h="259702">
                <a:tc rowSpan="2">
                  <a:txBody>
                    <a:bodyPr/>
                    <a:lstStyle/>
                    <a:p>
                      <a:r>
                        <a:rPr lang="en-US" sz="1400" dirty="0" smtClean="0">
                          <a:solidFill>
                            <a:schemeClr val="tx1"/>
                          </a:solidFill>
                        </a:rPr>
                        <a:t>13</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510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15</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250 </a:t>
                      </a:r>
                      <a:r>
                        <a:rPr lang="en-US" sz="1400" dirty="0" smtClean="0">
                          <a:solidFill>
                            <a:schemeClr val="tx1"/>
                          </a:solidFill>
                          <a:sym typeface="Symbol"/>
                        </a:rPr>
                        <a:t>p</a:t>
                      </a:r>
                      <a:r>
                        <a:rPr lang="en-US" sz="1400" dirty="0" smtClean="0">
                          <a:solidFill>
                            <a:schemeClr val="tx1"/>
                          </a:solidFill>
                        </a:rPr>
                        <a:t>b</a:t>
                      </a:r>
                      <a:r>
                        <a:rPr lang="en-US" sz="1400" baseline="30000" dirty="0" smtClean="0">
                          <a:solidFill>
                            <a:schemeClr val="tx1"/>
                          </a:solidFill>
                        </a:rPr>
                        <a:t>-1</a:t>
                      </a:r>
                      <a:endParaRPr lang="en-US" sz="140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60%(L)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W program</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r>
              <a:tr h="259702">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p+p</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200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~5</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20</a:t>
                      </a:r>
                      <a:r>
                        <a:rPr lang="en-US" sz="1400" baseline="0" dirty="0" smtClean="0">
                          <a:solidFill>
                            <a:schemeClr val="tx1"/>
                          </a:solidFill>
                        </a:rPr>
                        <a:t> </a:t>
                      </a:r>
                      <a:r>
                        <a:rPr lang="en-US" sz="1400" dirty="0" smtClean="0">
                          <a:solidFill>
                            <a:schemeClr val="tx1"/>
                          </a:solidFill>
                          <a:sym typeface="Symbol"/>
                        </a:rPr>
                        <a:t>p</a:t>
                      </a:r>
                      <a:r>
                        <a:rPr lang="en-US" sz="1400" dirty="0" smtClean="0">
                          <a:solidFill>
                            <a:schemeClr val="tx1"/>
                          </a:solidFill>
                        </a:rPr>
                        <a:t>b</a:t>
                      </a:r>
                      <a:r>
                        <a:rPr lang="en-US" sz="1400" baseline="30000" dirty="0" smtClean="0">
                          <a:solidFill>
                            <a:schemeClr val="tx1"/>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5.5 </a:t>
                      </a:r>
                      <a:r>
                        <a:rPr lang="en-US" sz="1400" dirty="0" smtClean="0">
                          <a:solidFill>
                            <a:schemeClr val="tx1"/>
                          </a:solidFill>
                          <a:sym typeface="Symbol"/>
                        </a:rPr>
                        <a:t>p</a:t>
                      </a:r>
                      <a:r>
                        <a:rPr lang="en-US" sz="1400" dirty="0" smtClean="0">
                          <a:solidFill>
                            <a:schemeClr val="tx1"/>
                          </a:solidFill>
                        </a:rPr>
                        <a:t>b</a:t>
                      </a:r>
                      <a:r>
                        <a:rPr lang="en-US" sz="1400" baseline="30000" dirty="0" smtClean="0">
                          <a:solidFill>
                            <a:schemeClr val="tx1"/>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60%(T)</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HI ref.</a:t>
                      </a:r>
                      <a:r>
                        <a:rPr lang="en-US" sz="1400" baseline="0" dirty="0" smtClean="0">
                          <a:solidFill>
                            <a:schemeClr val="tx1"/>
                          </a:solidFill>
                        </a:rPr>
                        <a:t> + transv. spin</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r>
              <a:tr h="259702">
                <a:tc rowSpan="2">
                  <a:txBody>
                    <a:bodyPr/>
                    <a:lstStyle/>
                    <a:p>
                      <a:r>
                        <a:rPr lang="en-US" sz="1400" dirty="0" smtClean="0">
                          <a:solidFill>
                            <a:schemeClr val="tx1"/>
                          </a:solidFill>
                        </a:rPr>
                        <a:t>14</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Au+Au</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200</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6-8</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rPr>
                        <a:t>1.7 </a:t>
                      </a:r>
                      <a:r>
                        <a:rPr lang="en-US" sz="1400" dirty="0" smtClean="0">
                          <a:solidFill>
                            <a:srgbClr val="FFFFFF"/>
                          </a:solidFill>
                          <a:sym typeface="Symbol"/>
                        </a:rPr>
                        <a:t>n</a:t>
                      </a:r>
                      <a:r>
                        <a:rPr lang="en-US" sz="1400" dirty="0" smtClean="0">
                          <a:solidFill>
                            <a:srgbClr val="FFFFFF"/>
                          </a:solidFill>
                        </a:rPr>
                        <a:t>b</a:t>
                      </a:r>
                      <a:r>
                        <a:rPr lang="en-US" sz="1400" baseline="30000" dirty="0" smtClean="0">
                          <a:solidFill>
                            <a:srgbClr val="FFFF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1.0 </a:t>
                      </a:r>
                      <a:r>
                        <a:rPr lang="en-US" sz="1400" dirty="0" smtClean="0">
                          <a:solidFill>
                            <a:schemeClr val="tx1"/>
                          </a:solidFill>
                          <a:sym typeface="Symbol"/>
                        </a:rPr>
                        <a:t>n</a:t>
                      </a:r>
                      <a:r>
                        <a:rPr lang="en-US" sz="1400" dirty="0" smtClean="0">
                          <a:solidFill>
                            <a:schemeClr val="tx1"/>
                          </a:solidFill>
                        </a:rPr>
                        <a:t>b</a:t>
                      </a:r>
                      <a:r>
                        <a:rPr lang="en-US" sz="1400" baseline="30000" dirty="0" smtClean="0">
                          <a:solidFill>
                            <a:schemeClr val="tx1"/>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chemeClr val="tx1"/>
                          </a:solidFill>
                        </a:rPr>
                        <a:t>high bandwidth</a:t>
                      </a:r>
                      <a:endParaRPr lang="en-US" sz="1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r>
              <a:tr h="259702">
                <a:tc vMerge="1">
                  <a:txBody>
                    <a:bodyPr/>
                    <a:lstStyle/>
                    <a:p>
                      <a:endParaRPr lang="en-US" sz="1400" dirty="0"/>
                    </a:p>
                  </a:txBody>
                  <a:tcPr/>
                </a:tc>
                <a:tc>
                  <a:txBody>
                    <a:bodyPr/>
                    <a:lstStyle/>
                    <a:p>
                      <a:r>
                        <a:rPr lang="en-US" sz="1400" dirty="0" smtClean="0">
                          <a:solidFill>
                            <a:srgbClr val="FFFFFF"/>
                          </a:solidFill>
                        </a:rPr>
                        <a:t>d+Au</a:t>
                      </a:r>
                      <a:endParaRPr lang="en-US" sz="1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rgbClr val="FFFFFF"/>
                          </a:solidFill>
                        </a:rPr>
                        <a:t>200</a:t>
                      </a:r>
                      <a:endParaRPr lang="en-US" sz="1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rgbClr val="FFFFFF"/>
                          </a:solidFill>
                        </a:rPr>
                        <a:t>rest</a:t>
                      </a:r>
                      <a:endParaRPr lang="en-US" sz="1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rPr>
                        <a:t>260 </a:t>
                      </a:r>
                      <a:r>
                        <a:rPr lang="en-US" sz="1400" dirty="0" smtClean="0">
                          <a:solidFill>
                            <a:srgbClr val="FFFFFF"/>
                          </a:solidFill>
                          <a:sym typeface="Symbol"/>
                        </a:rPr>
                        <a:t>n</a:t>
                      </a:r>
                      <a:r>
                        <a:rPr lang="en-US" sz="1400" dirty="0" smtClean="0">
                          <a:solidFill>
                            <a:srgbClr val="FFFFFF"/>
                          </a:solidFill>
                        </a:rPr>
                        <a:t>b</a:t>
                      </a:r>
                      <a:r>
                        <a:rPr lang="en-US" sz="1400" baseline="30000" dirty="0" smtClean="0">
                          <a:solidFill>
                            <a:srgbClr val="FFFF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rPr>
                        <a:t>150 </a:t>
                      </a:r>
                      <a:r>
                        <a:rPr lang="en-US" sz="1400" dirty="0" smtClean="0">
                          <a:solidFill>
                            <a:srgbClr val="FFFFFF"/>
                          </a:solidFill>
                          <a:sym typeface="Symbol"/>
                        </a:rPr>
                        <a:t>n</a:t>
                      </a:r>
                      <a:r>
                        <a:rPr lang="en-US" sz="1400" dirty="0" smtClean="0">
                          <a:solidFill>
                            <a:srgbClr val="FFFFFF"/>
                          </a:solidFill>
                        </a:rPr>
                        <a:t>b</a:t>
                      </a:r>
                      <a:r>
                        <a:rPr lang="en-US" sz="1400" baseline="30000" dirty="0" smtClean="0">
                          <a:solidFill>
                            <a:srgbClr val="FFFFFF"/>
                          </a:solidFill>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endParaRPr lang="en-US" sz="1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c>
                  <a:txBody>
                    <a:bodyPr/>
                    <a:lstStyle/>
                    <a:p>
                      <a:r>
                        <a:rPr lang="en-US" sz="1400" dirty="0" smtClean="0">
                          <a:solidFill>
                            <a:srgbClr val="FFFFFF"/>
                          </a:solidFill>
                        </a:rPr>
                        <a:t>CNM</a:t>
                      </a:r>
                      <a:endParaRPr lang="en-US" sz="1400" dirty="0">
                        <a:solidFill>
                          <a:srgbClr val="FFFF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alpha val="0"/>
                      </a:schemeClr>
                    </a:solidFill>
                  </a:tcPr>
                </a:tc>
              </a:tr>
            </a:tbl>
          </a:graphicData>
        </a:graphic>
      </p:graphicFrame>
      <p:sp>
        <p:nvSpPr>
          <p:cNvPr id="7" name="TextBox 6"/>
          <p:cNvSpPr txBox="1"/>
          <p:nvPr/>
        </p:nvSpPr>
        <p:spPr>
          <a:xfrm>
            <a:off x="820524" y="5639740"/>
            <a:ext cx="7507183" cy="369332"/>
          </a:xfrm>
          <a:prstGeom prst="rect">
            <a:avLst/>
          </a:prstGeom>
          <a:noFill/>
        </p:spPr>
        <p:txBody>
          <a:bodyPr wrap="none" rtlCol="0">
            <a:spAutoFit/>
          </a:bodyPr>
          <a:lstStyle/>
          <a:p>
            <a:r>
              <a:rPr lang="en-US" dirty="0" smtClean="0"/>
              <a:t>PHENIX Beam Use Proposal for Run-13 &amp; Run-14 was recently submitted.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076" y="607786"/>
            <a:ext cx="5958759" cy="468614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a:xfrm>
            <a:off x="1804093" y="95812"/>
            <a:ext cx="4605263" cy="648275"/>
          </a:xfrm>
        </p:spPr>
        <p:txBody>
          <a:bodyPr>
            <a:normAutofit fontScale="90000"/>
          </a:bodyPr>
          <a:lstStyle/>
          <a:p>
            <a:r>
              <a:rPr lang="en-US" dirty="0" smtClean="0"/>
              <a:t>About MPC</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8078FEA8-5276-994A-B294-5DB69C64DE75}" type="slidenum">
              <a:rPr lang="en-US" smtClean="0"/>
              <a:pPr/>
              <a:t>30</a:t>
            </a:fld>
            <a:endParaRPr lang="en-US"/>
          </a:p>
        </p:txBody>
      </p:sp>
      <p:pic>
        <p:nvPicPr>
          <p:cNvPr id="7" name="Picture 6"/>
          <p:cNvPicPr>
            <a:picLocks noChangeAspect="1" noChangeArrowheads="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a:stretch>
            <a:fillRect/>
          </a:stretch>
        </p:blipFill>
        <p:spPr bwMode="auto">
          <a:xfrm>
            <a:off x="5127832" y="3389301"/>
            <a:ext cx="3969176" cy="1545555"/>
          </a:xfrm>
          <a:prstGeom prst="rect">
            <a:avLst/>
          </a:prstGeom>
          <a:noFill/>
          <a:ln>
            <a:noFill/>
          </a:ln>
          <a:effectLst/>
          <a:extLst>
            <a:ext uri="{909E8E84-426E-40DD-AFC4-6F175D3DCCD1}">
              <a14:hiddenFill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a:solidFill>
                  <a:schemeClr val="accent1"/>
                </a:solidFill>
              </a14:hiddenFill>
            </a:ext>
            <a:ext uri="{91240B29-F687-4F45-9708-019B960494DF}">
              <a14:hiddenLine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w="9525">
                <a:solidFill>
                  <a:schemeClr val="tx1"/>
                </a:solidFill>
                <a:miter lim="800000"/>
                <a:headEnd/>
                <a:tailEnd/>
              </a14:hiddenLine>
            </a:ext>
            <a:ext uri="{AF507438-7753-43E0-B8FC-AC1667EBCBE1}">
              <a14:hiddenEffects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a:effectLst>
                  <a:outerShdw dist="35921" dir="2700000" algn="ctr" rotWithShape="0">
                    <a:schemeClr val="bg2"/>
                  </a:outerShdw>
                </a:effectLst>
              </a14:hiddenEffects>
            </a:ext>
          </a:extLst>
        </p:spPr>
      </p:pic>
      <p:sp>
        <p:nvSpPr>
          <p:cNvPr id="8" name="TextBox 7"/>
          <p:cNvSpPr txBox="1"/>
          <p:nvPr/>
        </p:nvSpPr>
        <p:spPr>
          <a:xfrm>
            <a:off x="648193" y="5501162"/>
            <a:ext cx="8174033" cy="923330"/>
          </a:xfrm>
          <a:prstGeom prst="rect">
            <a:avLst/>
          </a:prstGeom>
          <a:noFill/>
        </p:spPr>
        <p:txBody>
          <a:bodyPr wrap="square" rtlCol="0">
            <a:spAutoFit/>
          </a:bodyPr>
          <a:lstStyle/>
          <a:p>
            <a:pPr marL="227013" indent="-227013">
              <a:buFont typeface="Arial"/>
              <a:buChar char="•"/>
            </a:pPr>
            <a:r>
              <a:rPr lang="en-US" dirty="0" smtClean="0"/>
              <a:t>Lost APD/preamp was not new to us but NOT in such a large scale.</a:t>
            </a:r>
          </a:p>
          <a:p>
            <a:pPr marL="227013" indent="-227013">
              <a:buFont typeface="Arial"/>
              <a:buChar char="•"/>
            </a:pPr>
            <a:r>
              <a:rPr lang="en-US" dirty="0" smtClean="0"/>
              <a:t>The last significant losses occurred during Run-10 period.  We lost 5 readouts in each of unexpected beam dumps.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304800" y="165100"/>
            <a:ext cx="7233557" cy="914400"/>
          </a:xfrm>
        </p:spPr>
        <p:txBody>
          <a:bodyPr/>
          <a:lstStyle/>
          <a:p>
            <a:r>
              <a:rPr lang="en-US" dirty="0"/>
              <a:t>North MPC, Before and After</a:t>
            </a:r>
          </a:p>
        </p:txBody>
      </p:sp>
      <p:pic>
        <p:nvPicPr>
          <p:cNvPr id="6150" name="Picture 6" descr="MPCMON_4_372006"/>
          <p:cNvPicPr>
            <a:picLocks noChangeAspect="1" noChangeArrowheads="1"/>
          </p:cNvPicPr>
          <p:nvPr/>
        </p:nvPicPr>
        <p:blipFill>
          <a:blip r:embed="rId2"/>
          <a:srcRect t="43594" r="48326" b="19695"/>
          <a:stretch>
            <a:fillRect/>
          </a:stretch>
        </p:blipFill>
        <p:spPr bwMode="auto">
          <a:xfrm>
            <a:off x="0" y="1752600"/>
            <a:ext cx="4572000" cy="4064000"/>
          </a:xfrm>
          <a:prstGeom prst="rect">
            <a:avLst/>
          </a:prstGeom>
          <a:noFill/>
        </p:spPr>
      </p:pic>
      <p:pic>
        <p:nvPicPr>
          <p:cNvPr id="6151" name="Picture 7" descr="MPCMON_4_372817"/>
          <p:cNvPicPr>
            <a:picLocks noChangeAspect="1" noChangeArrowheads="1"/>
          </p:cNvPicPr>
          <p:nvPr/>
        </p:nvPicPr>
        <p:blipFill>
          <a:blip r:embed="rId3"/>
          <a:srcRect t="43594" r="49760" b="20842"/>
          <a:stretch>
            <a:fillRect/>
          </a:stretch>
        </p:blipFill>
        <p:spPr bwMode="auto">
          <a:xfrm>
            <a:off x="4419600" y="1770742"/>
            <a:ext cx="4419600" cy="3914775"/>
          </a:xfrm>
          <a:prstGeom prst="rect">
            <a:avLst/>
          </a:prstGeom>
          <a:noFill/>
        </p:spPr>
      </p:pic>
      <p:sp>
        <p:nvSpPr>
          <p:cNvPr id="5" name="TextBox 4"/>
          <p:cNvSpPr txBox="1"/>
          <p:nvPr/>
        </p:nvSpPr>
        <p:spPr>
          <a:xfrm>
            <a:off x="3197398" y="1130710"/>
            <a:ext cx="246413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Cu beam going direction</a:t>
            </a:r>
            <a:endParaRPr lang="en-US" dirty="0"/>
          </a:p>
        </p:txBody>
      </p:sp>
      <p:cxnSp>
        <p:nvCxnSpPr>
          <p:cNvPr id="7" name="Straight Connector 6"/>
          <p:cNvCxnSpPr/>
          <p:nvPr/>
        </p:nvCxnSpPr>
        <p:spPr>
          <a:xfrm rot="5400000">
            <a:off x="2511982" y="3653930"/>
            <a:ext cx="3825104" cy="9867"/>
          </a:xfrm>
          <a:prstGeom prst="line">
            <a:avLst/>
          </a:prstGeom>
        </p:spPr>
        <p:style>
          <a:lnRef idx="2">
            <a:schemeClr val="accent1"/>
          </a:lnRef>
          <a:fillRef idx="0">
            <a:schemeClr val="accent1"/>
          </a:fillRef>
          <a:effectRef idx="1">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7/25/12</a:t>
            </a:r>
            <a:endParaRPr lang="en-US"/>
          </a:p>
        </p:txBody>
      </p:sp>
      <p:sp>
        <p:nvSpPr>
          <p:cNvPr id="9" name="Slide Number Placeholder 8"/>
          <p:cNvSpPr>
            <a:spLocks noGrp="1"/>
          </p:cNvSpPr>
          <p:nvPr>
            <p:ph type="sldNum" sz="quarter" idx="12"/>
          </p:nvPr>
        </p:nvSpPr>
        <p:spPr/>
        <p:txBody>
          <a:bodyPr/>
          <a:lstStyle/>
          <a:p>
            <a:fld id="{C06AD205-7A15-EB4E-9539-190694A9CF9A}" type="slidenum">
              <a:rPr lang="en-US" smtClean="0"/>
              <a:pPr/>
              <a:t>31</a:t>
            </a:fld>
            <a:endParaRPr lang="en-US"/>
          </a:p>
        </p:txBody>
      </p:sp>
      <p:sp>
        <p:nvSpPr>
          <p:cNvPr id="10" name="Footer Placeholder 9"/>
          <p:cNvSpPr>
            <a:spLocks noGrp="1"/>
          </p:cNvSpPr>
          <p:nvPr>
            <p:ph type="ftr" sz="quarter" idx="11"/>
          </p:nvPr>
        </p:nvSpPr>
        <p:spPr/>
        <p:txBody>
          <a:bodyPr/>
          <a:lstStyle/>
          <a:p>
            <a:r>
              <a:rPr lang="en-US" smtClean="0"/>
              <a:t>RHIC Retreat</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145142"/>
            <a:ext cx="7086600" cy="845457"/>
          </a:xfrm>
        </p:spPr>
        <p:txBody>
          <a:bodyPr/>
          <a:lstStyle/>
          <a:p>
            <a:r>
              <a:rPr lang="en-US" dirty="0"/>
              <a:t>South MPC, Before and After</a:t>
            </a:r>
          </a:p>
        </p:txBody>
      </p:sp>
      <p:pic>
        <p:nvPicPr>
          <p:cNvPr id="9221" name="Picture 5" descr="MPCMON_2_372006"/>
          <p:cNvPicPr>
            <a:picLocks noChangeAspect="1" noChangeArrowheads="1"/>
          </p:cNvPicPr>
          <p:nvPr/>
        </p:nvPicPr>
        <p:blipFill>
          <a:blip r:embed="rId2"/>
          <a:srcRect t="42448" r="49760" b="21988"/>
          <a:stretch>
            <a:fillRect/>
          </a:stretch>
        </p:blipFill>
        <p:spPr bwMode="auto">
          <a:xfrm>
            <a:off x="304800" y="1571180"/>
            <a:ext cx="2667000" cy="2362200"/>
          </a:xfrm>
          <a:prstGeom prst="rect">
            <a:avLst/>
          </a:prstGeom>
          <a:noFill/>
        </p:spPr>
      </p:pic>
      <p:pic>
        <p:nvPicPr>
          <p:cNvPr id="9222" name="Picture 6" descr="MPCMON_2_372817"/>
          <p:cNvPicPr>
            <a:picLocks noChangeAspect="1" noChangeArrowheads="1"/>
          </p:cNvPicPr>
          <p:nvPr/>
        </p:nvPicPr>
        <p:blipFill>
          <a:blip r:embed="rId3"/>
          <a:srcRect t="42447" r="48326" b="21989"/>
          <a:stretch>
            <a:fillRect/>
          </a:stretch>
        </p:blipFill>
        <p:spPr bwMode="auto">
          <a:xfrm>
            <a:off x="4800600" y="1571180"/>
            <a:ext cx="2743200" cy="2362200"/>
          </a:xfrm>
          <a:prstGeom prst="rect">
            <a:avLst/>
          </a:prstGeom>
          <a:noFill/>
        </p:spPr>
      </p:pic>
      <p:pic>
        <p:nvPicPr>
          <p:cNvPr id="9223" name="Picture 7" descr="MPCMON_2_372006"/>
          <p:cNvPicPr>
            <a:picLocks noChangeAspect="1" noChangeArrowheads="1"/>
          </p:cNvPicPr>
          <p:nvPr/>
        </p:nvPicPr>
        <p:blipFill>
          <a:blip r:embed="rId2"/>
          <a:srcRect t="42448" r="49760" b="21988"/>
          <a:stretch>
            <a:fillRect/>
          </a:stretch>
        </p:blipFill>
        <p:spPr bwMode="auto">
          <a:xfrm>
            <a:off x="304800" y="1468760"/>
            <a:ext cx="4038600" cy="3576638"/>
          </a:xfrm>
          <a:prstGeom prst="rect">
            <a:avLst/>
          </a:prstGeom>
          <a:noFill/>
        </p:spPr>
      </p:pic>
      <p:pic>
        <p:nvPicPr>
          <p:cNvPr id="9224" name="Picture 8" descr="MPCMON_2_372817"/>
          <p:cNvPicPr>
            <a:picLocks noChangeAspect="1" noChangeArrowheads="1"/>
          </p:cNvPicPr>
          <p:nvPr/>
        </p:nvPicPr>
        <p:blipFill>
          <a:blip r:embed="rId3"/>
          <a:srcRect t="42447" r="48326" b="21989"/>
          <a:stretch>
            <a:fillRect/>
          </a:stretch>
        </p:blipFill>
        <p:spPr bwMode="auto">
          <a:xfrm>
            <a:off x="4800600" y="1468760"/>
            <a:ext cx="4154488" cy="3578225"/>
          </a:xfrm>
          <a:prstGeom prst="rect">
            <a:avLst/>
          </a:prstGeom>
          <a:noFill/>
        </p:spPr>
      </p:pic>
      <p:sp>
        <p:nvSpPr>
          <p:cNvPr id="7" name="TextBox 6"/>
          <p:cNvSpPr txBox="1"/>
          <p:nvPr/>
        </p:nvSpPr>
        <p:spPr>
          <a:xfrm>
            <a:off x="635026" y="5148259"/>
            <a:ext cx="813568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27013" indent="-227013">
              <a:buFont typeface="Arial"/>
              <a:buChar char="•"/>
            </a:pPr>
            <a:r>
              <a:rPr lang="en-US" dirty="0" smtClean="0"/>
              <a:t>We lost about 300 crystal readout out of 416 in total.</a:t>
            </a:r>
          </a:p>
          <a:p>
            <a:pPr marL="227013" indent="-227013">
              <a:buFont typeface="Arial"/>
              <a:buChar char="•"/>
            </a:pPr>
            <a:r>
              <a:rPr lang="en-US" dirty="0" smtClean="0"/>
              <a:t>The only way to fix the problem is to wait for summer shutdown.</a:t>
            </a:r>
          </a:p>
          <a:p>
            <a:pPr marL="227013" indent="-227013">
              <a:buFont typeface="Arial"/>
              <a:buChar char="•"/>
            </a:pPr>
            <a:r>
              <a:rPr lang="en-US" dirty="0" smtClean="0"/>
              <a:t>Add about 2-week extra work to the planned shutdown activities.</a:t>
            </a:r>
          </a:p>
          <a:p>
            <a:pPr marL="227013" indent="-227013">
              <a:buFont typeface="Arial"/>
              <a:buChar char="•"/>
            </a:pPr>
            <a:r>
              <a:rPr lang="en-US" dirty="0" smtClean="0"/>
              <a:t>Proper collimation between 10:00 and 08:00 clock should be helpful before Run-13</a:t>
            </a:r>
            <a:endParaRPr lang="en-US" dirty="0"/>
          </a:p>
        </p:txBody>
      </p:sp>
      <p:sp>
        <p:nvSpPr>
          <p:cNvPr id="8" name="TextBox 7"/>
          <p:cNvSpPr txBox="1"/>
          <p:nvPr/>
        </p:nvSpPr>
        <p:spPr>
          <a:xfrm>
            <a:off x="3124200" y="1079500"/>
            <a:ext cx="257919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Au beam going direction</a:t>
            </a:r>
            <a:endParaRPr lang="en-US" dirty="0"/>
          </a:p>
        </p:txBody>
      </p:sp>
      <p:cxnSp>
        <p:nvCxnSpPr>
          <p:cNvPr id="9" name="Straight Connector 8"/>
          <p:cNvCxnSpPr/>
          <p:nvPr/>
        </p:nvCxnSpPr>
        <p:spPr>
          <a:xfrm rot="5400000">
            <a:off x="2671986" y="3288710"/>
            <a:ext cx="3514961" cy="1588"/>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 name="Date Placeholder 10"/>
          <p:cNvSpPr>
            <a:spLocks noGrp="1"/>
          </p:cNvSpPr>
          <p:nvPr>
            <p:ph type="dt" sz="half" idx="10"/>
          </p:nvPr>
        </p:nvSpPr>
        <p:spPr/>
        <p:txBody>
          <a:bodyPr/>
          <a:lstStyle/>
          <a:p>
            <a:r>
              <a:rPr lang="en-US" smtClean="0"/>
              <a:t>7/25/12</a:t>
            </a:r>
            <a:endParaRPr lang="en-US"/>
          </a:p>
        </p:txBody>
      </p:sp>
      <p:sp>
        <p:nvSpPr>
          <p:cNvPr id="12" name="Slide Number Placeholder 11"/>
          <p:cNvSpPr>
            <a:spLocks noGrp="1"/>
          </p:cNvSpPr>
          <p:nvPr>
            <p:ph type="sldNum" sz="quarter" idx="12"/>
          </p:nvPr>
        </p:nvSpPr>
        <p:spPr/>
        <p:txBody>
          <a:bodyPr/>
          <a:lstStyle/>
          <a:p>
            <a:fld id="{C06AD205-7A15-EB4E-9539-190694A9CF9A}" type="slidenum">
              <a:rPr lang="en-US" smtClean="0"/>
              <a:pPr/>
              <a:t>32</a:t>
            </a:fld>
            <a:endParaRPr lang="en-US"/>
          </a:p>
        </p:txBody>
      </p:sp>
      <p:sp>
        <p:nvSpPr>
          <p:cNvPr id="13" name="Footer Placeholder 12"/>
          <p:cNvSpPr>
            <a:spLocks noGrp="1"/>
          </p:cNvSpPr>
          <p:nvPr>
            <p:ph type="ftr" sz="quarter" idx="11"/>
          </p:nvPr>
        </p:nvSpPr>
        <p:spPr/>
        <p:txBody>
          <a:bodyPr/>
          <a:lstStyle/>
          <a:p>
            <a:r>
              <a:rPr lang="en-US" smtClean="0"/>
              <a:t>RHIC Retreat</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8716" y="115462"/>
            <a:ext cx="7230351" cy="708386"/>
          </a:xfrm>
        </p:spPr>
        <p:txBody>
          <a:bodyPr>
            <a:noAutofit/>
          </a:bodyPr>
          <a:lstStyle/>
          <a:p>
            <a:r>
              <a:rPr lang="en-US" sz="3000" dirty="0" smtClean="0"/>
              <a:t>Extended Downtime near the End of </a:t>
            </a:r>
            <a:br>
              <a:rPr lang="en-US" sz="3000" dirty="0" smtClean="0"/>
            </a:br>
            <a:r>
              <a:rPr lang="en-US" sz="3000" dirty="0" err="1" smtClean="0"/>
              <a:t>Cu+Au</a:t>
            </a:r>
            <a:r>
              <a:rPr lang="en-US" sz="3000" dirty="0" smtClean="0"/>
              <a:t> Run (from CA-D </a:t>
            </a:r>
            <a:r>
              <a:rPr lang="en-US" sz="3000" dirty="0" err="1" smtClean="0"/>
              <a:t>eLog</a:t>
            </a:r>
            <a:r>
              <a:rPr lang="en-US" sz="3000" dirty="0" smtClean="0"/>
              <a:t>)</a:t>
            </a:r>
            <a:endParaRPr lang="en-US" sz="3000" dirty="0"/>
          </a:p>
        </p:txBody>
      </p:sp>
      <p:pic>
        <p:nvPicPr>
          <p:cNvPr id="4" name="Picture 3" descr="CAD_Elog.jpg"/>
          <p:cNvPicPr>
            <a:picLocks noChangeAspect="1"/>
          </p:cNvPicPr>
          <p:nvPr/>
        </p:nvPicPr>
        <p:blipFill>
          <a:blip r:embed="rId3"/>
          <a:stretch>
            <a:fillRect/>
          </a:stretch>
        </p:blipFill>
        <p:spPr>
          <a:xfrm>
            <a:off x="0" y="1019298"/>
            <a:ext cx="9144000" cy="5523160"/>
          </a:xfrm>
          <a:prstGeom prst="rect">
            <a:avLst/>
          </a:prstGeom>
        </p:spPr>
      </p:pic>
      <p:sp>
        <p:nvSpPr>
          <p:cNvPr id="5" name="Date Placeholder 4"/>
          <p:cNvSpPr>
            <a:spLocks noGrp="1"/>
          </p:cNvSpPr>
          <p:nvPr>
            <p:ph type="dt" sz="half" idx="10"/>
          </p:nvPr>
        </p:nvSpPr>
        <p:spPr/>
        <p:txBody>
          <a:bodyPr/>
          <a:lstStyle/>
          <a:p>
            <a:r>
              <a:rPr lang="en-US" smtClean="0"/>
              <a:t>7/25/12</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RHIC Retreat</a:t>
            </a:r>
            <a:endParaRPr lang="en-US"/>
          </a:p>
        </p:txBody>
      </p:sp>
      <p:sp>
        <p:nvSpPr>
          <p:cNvPr id="8" name="TextBox 7"/>
          <p:cNvSpPr txBox="1"/>
          <p:nvPr/>
        </p:nvSpPr>
        <p:spPr>
          <a:xfrm>
            <a:off x="5765820" y="3194540"/>
            <a:ext cx="2352412" cy="1200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t>It seemed taking too much time to recover!!!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Summary</a:t>
            </a:r>
            <a:endParaRPr lang="en-US" dirty="0"/>
          </a:p>
        </p:txBody>
      </p:sp>
      <p:sp>
        <p:nvSpPr>
          <p:cNvPr id="6" name="Content Placeholder 5"/>
          <p:cNvSpPr>
            <a:spLocks noGrp="1"/>
          </p:cNvSpPr>
          <p:nvPr>
            <p:ph idx="1"/>
          </p:nvPr>
        </p:nvSpPr>
        <p:spPr>
          <a:xfrm>
            <a:off x="409017" y="1550894"/>
            <a:ext cx="8399181" cy="4521590"/>
          </a:xfrm>
        </p:spPr>
        <p:txBody>
          <a:bodyPr>
            <a:normAutofit fontScale="85000" lnSpcReduction="10000"/>
          </a:bodyPr>
          <a:lstStyle/>
          <a:p>
            <a:r>
              <a:rPr lang="en-US" dirty="0" smtClean="0"/>
              <a:t>PHENIX/RHIC Run-12 run is a huge success.</a:t>
            </a:r>
          </a:p>
          <a:p>
            <a:r>
              <a:rPr lang="en-US" dirty="0" smtClean="0"/>
              <a:t>RHIC has demonstrated beautifully its versatile colliding capability of different species and energies in a single run-year:  200 and 510 </a:t>
            </a:r>
            <a:r>
              <a:rPr lang="en-US" dirty="0" err="1" smtClean="0"/>
              <a:t>GeV</a:t>
            </a:r>
            <a:r>
              <a:rPr lang="en-US" dirty="0" smtClean="0"/>
              <a:t> polarized </a:t>
            </a:r>
            <a:r>
              <a:rPr lang="en-US" dirty="0" err="1" smtClean="0"/>
              <a:t>p+p</a:t>
            </a:r>
            <a:r>
              <a:rPr lang="en-US" dirty="0" smtClean="0"/>
              <a:t>; U+U and </a:t>
            </a:r>
            <a:r>
              <a:rPr lang="en-US" dirty="0" err="1" smtClean="0"/>
              <a:t>Cu+Au</a:t>
            </a:r>
            <a:r>
              <a:rPr lang="en-US" dirty="0" smtClean="0"/>
              <a:t> collisions with increasing luminosity.</a:t>
            </a:r>
          </a:p>
          <a:p>
            <a:r>
              <a:rPr lang="en-US" dirty="0" smtClean="0"/>
              <a:t>RHIC computing facility is also a bright spot in Run-12, which supported a record-breaking data storage rates and provides efficient computing power for a fast physics data analysis. </a:t>
            </a:r>
          </a:p>
          <a:p>
            <a:r>
              <a:rPr lang="en-US" dirty="0" smtClean="0"/>
              <a:t>Great communication and feedback between CA-D and PHENIX.</a:t>
            </a:r>
            <a:endParaRPr lang="en-US" dirty="0"/>
          </a:p>
        </p:txBody>
      </p:sp>
      <p:sp>
        <p:nvSpPr>
          <p:cNvPr id="18" name="Date Placeholder 17"/>
          <p:cNvSpPr>
            <a:spLocks noGrp="1"/>
          </p:cNvSpPr>
          <p:nvPr>
            <p:ph type="dt" sz="half" idx="10"/>
          </p:nvPr>
        </p:nvSpPr>
        <p:spPr/>
        <p:txBody>
          <a:bodyPr/>
          <a:lstStyle/>
          <a:p>
            <a:r>
              <a:rPr lang="en-US" smtClean="0"/>
              <a:t>7/25/12</a:t>
            </a:r>
            <a:endParaRPr lang="en-US"/>
          </a:p>
        </p:txBody>
      </p:sp>
      <p:sp>
        <p:nvSpPr>
          <p:cNvPr id="20" name="Footer Placeholder 19"/>
          <p:cNvSpPr>
            <a:spLocks noGrp="1"/>
          </p:cNvSpPr>
          <p:nvPr>
            <p:ph type="ftr" sz="quarter" idx="11"/>
          </p:nvPr>
        </p:nvSpPr>
        <p:spPr/>
        <p:txBody>
          <a:bodyPr/>
          <a:lstStyle/>
          <a:p>
            <a:r>
              <a:rPr lang="en-US" smtClean="0"/>
              <a:t>RHIC Retreat</a:t>
            </a:r>
            <a:endParaRPr lang="en-US"/>
          </a:p>
        </p:txBody>
      </p:sp>
      <p:sp>
        <p:nvSpPr>
          <p:cNvPr id="19" name="Slide Number Placeholder 18"/>
          <p:cNvSpPr>
            <a:spLocks noGrp="1"/>
          </p:cNvSpPr>
          <p:nvPr>
            <p:ph type="sldNum" sz="quarter" idx="12"/>
          </p:nvPr>
        </p:nvSpPr>
        <p:spPr/>
        <p:txBody>
          <a:bodyPr/>
          <a:lstStyle/>
          <a:p>
            <a:fld id="{32C56329-6C78-AF45-B2B0-06142E3B6BDA}"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Newest </a:t>
            </a:r>
            <a:r>
              <a:rPr lang="en-US" dirty="0" err="1" smtClean="0"/>
              <a:t>Phenixians</a:t>
            </a:r>
            <a:endParaRPr lang="en-US" dirty="0"/>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35</a:t>
            </a:fld>
            <a:endParaRPr lang="en-US"/>
          </a:p>
        </p:txBody>
      </p:sp>
      <p:pic>
        <p:nvPicPr>
          <p:cNvPr id="8" name="Picture 7" descr="M1440004s.JPG"/>
          <p:cNvPicPr>
            <a:picLocks noChangeAspect="1"/>
          </p:cNvPicPr>
          <p:nvPr/>
        </p:nvPicPr>
        <p:blipFill>
          <a:blip r:embed="rId2"/>
          <a:stretch>
            <a:fillRect/>
          </a:stretch>
        </p:blipFill>
        <p:spPr>
          <a:xfrm>
            <a:off x="4572025" y="2003387"/>
            <a:ext cx="4114775" cy="3086081"/>
          </a:xfrm>
          <a:prstGeom prst="rect">
            <a:avLst/>
          </a:prstGeom>
        </p:spPr>
      </p:pic>
      <p:sp>
        <p:nvSpPr>
          <p:cNvPr id="9" name="TextBox 8"/>
          <p:cNvSpPr txBox="1"/>
          <p:nvPr/>
        </p:nvSpPr>
        <p:spPr>
          <a:xfrm>
            <a:off x="196400" y="1649850"/>
            <a:ext cx="4375626" cy="4154983"/>
          </a:xfrm>
          <a:prstGeom prst="rect">
            <a:avLst/>
          </a:prstGeom>
          <a:noFill/>
        </p:spPr>
        <p:txBody>
          <a:bodyPr wrap="square" rtlCol="0">
            <a:spAutoFit/>
          </a:bodyPr>
          <a:lstStyle/>
          <a:p>
            <a:r>
              <a:rPr lang="en-US" sz="2400" dirty="0" smtClean="0"/>
              <a:t>In Run-12, as far as I was informed, there were four new </a:t>
            </a:r>
            <a:r>
              <a:rPr lang="en-US" sz="2400" dirty="0" err="1" smtClean="0"/>
              <a:t>Phenixians</a:t>
            </a:r>
            <a:r>
              <a:rPr lang="en-US" sz="2400" dirty="0" smtClean="0"/>
              <a:t> born during this period.  This magically matches the number of four types of collisions we had in Run-12.</a:t>
            </a:r>
          </a:p>
          <a:p>
            <a:endParaRPr lang="en-US" sz="2400" dirty="0" smtClean="0"/>
          </a:p>
          <a:p>
            <a:r>
              <a:rPr lang="en-US" sz="2400" dirty="0" smtClean="0"/>
              <a:t>Lisa (Maya and Takashi are the proud parent) came on June 26, 2012, one day after the end of Run-12 physics run.</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535219"/>
            <a:ext cx="7770813" cy="907142"/>
          </a:xfrm>
        </p:spPr>
        <p:txBody>
          <a:bodyPr anchor="ctr"/>
          <a:lstStyle/>
          <a:p>
            <a:r>
              <a:rPr lang="en-US" dirty="0" smtClean="0"/>
              <a:t>Acknowledgement</a:t>
            </a:r>
            <a:endParaRPr lang="en-US" dirty="0"/>
          </a:p>
        </p:txBody>
      </p:sp>
      <p:sp>
        <p:nvSpPr>
          <p:cNvPr id="7" name="Text Placeholder 6"/>
          <p:cNvSpPr>
            <a:spLocks noGrp="1"/>
          </p:cNvSpPr>
          <p:nvPr>
            <p:ph type="body" idx="1"/>
          </p:nvPr>
        </p:nvSpPr>
        <p:spPr>
          <a:xfrm>
            <a:off x="685800" y="1732639"/>
            <a:ext cx="7770813" cy="898071"/>
          </a:xfrm>
        </p:spPr>
        <p:txBody>
          <a:bodyPr>
            <a:normAutofit/>
          </a:bodyPr>
          <a:lstStyle/>
          <a:p>
            <a:r>
              <a:rPr lang="en-US" dirty="0" smtClean="0"/>
              <a:t>PHENIX would like to thank CA-D for the record-breaking performance in Run-12, especially to three run coordinators: Vincent, </a:t>
            </a:r>
            <a:r>
              <a:rPr lang="en-US" dirty="0" err="1" smtClean="0"/>
              <a:t>Yun</a:t>
            </a:r>
            <a:r>
              <a:rPr lang="en-US" dirty="0" smtClean="0"/>
              <a:t> and </a:t>
            </a:r>
            <a:r>
              <a:rPr lang="en-US" dirty="0" err="1" smtClean="0"/>
              <a:t>Christoph</a:t>
            </a:r>
            <a:r>
              <a:rPr lang="en-US" dirty="0" smtClean="0"/>
              <a:t>.</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36</a:t>
            </a:fld>
            <a:endParaRPr lang="en-US"/>
          </a:p>
        </p:txBody>
      </p:sp>
      <p:pic>
        <p:nvPicPr>
          <p:cNvPr id="11" name="Picture 10" descr="BNL_Bulletin.jpg.jpg"/>
          <p:cNvPicPr>
            <a:picLocks noChangeAspect="1"/>
          </p:cNvPicPr>
          <p:nvPr/>
        </p:nvPicPr>
        <p:blipFill>
          <a:blip r:embed="rId2"/>
          <a:stretch>
            <a:fillRect/>
          </a:stretch>
        </p:blipFill>
        <p:spPr>
          <a:xfrm>
            <a:off x="2148541" y="2809072"/>
            <a:ext cx="4615543" cy="3380811"/>
          </a:xfrm>
          <a:prstGeom prst="rect">
            <a:avLst/>
          </a:prstGeom>
        </p:spPr>
      </p:pic>
      <p:pic>
        <p:nvPicPr>
          <p:cNvPr id="8" name="Picture 7"/>
          <p:cNvPicPr>
            <a:picLocks noChangeAspect="1"/>
          </p:cNvPicPr>
          <p:nvPr/>
        </p:nvPicPr>
        <p:blipFill>
          <a:blip r:embed="rId3"/>
          <a:stretch>
            <a:fillRect/>
          </a:stretch>
        </p:blipFill>
        <p:spPr>
          <a:xfrm>
            <a:off x="6537850" y="-12452"/>
            <a:ext cx="2606150" cy="1824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5750"/>
            <a:ext cx="7770813" cy="622834"/>
          </a:xfrm>
        </p:spPr>
        <p:txBody>
          <a:bodyPr>
            <a:normAutofit fontScale="90000"/>
          </a:bodyPr>
          <a:lstStyle/>
          <a:p>
            <a:r>
              <a:rPr lang="en-US" dirty="0" smtClean="0"/>
              <a:t>Run-12 Physics Programs</a:t>
            </a:r>
            <a:endParaRPr lang="en-US" dirty="0"/>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RHIC Retreat</a:t>
            </a:r>
            <a:endParaRPr lang="en-US"/>
          </a:p>
        </p:txBody>
      </p:sp>
      <p:sp>
        <p:nvSpPr>
          <p:cNvPr id="5" name="Slide Number Placeholder 4"/>
          <p:cNvSpPr>
            <a:spLocks noGrp="1"/>
          </p:cNvSpPr>
          <p:nvPr>
            <p:ph type="sldNum" sz="quarter" idx="12"/>
          </p:nvPr>
        </p:nvSpPr>
        <p:spPr/>
        <p:txBody>
          <a:bodyPr/>
          <a:lstStyle/>
          <a:p>
            <a:fld id="{32C56329-6C78-AF45-B2B0-06142E3B6BDA}" type="slidenum">
              <a:rPr lang="en-US" smtClean="0"/>
              <a:pPr/>
              <a:t>37</a:t>
            </a:fld>
            <a:endParaRPr lang="en-US"/>
          </a:p>
        </p:txBody>
      </p:sp>
      <p:sp>
        <p:nvSpPr>
          <p:cNvPr id="9" name="Content Placeholder 2"/>
          <p:cNvSpPr txBox="1">
            <a:spLocks/>
          </p:cNvSpPr>
          <p:nvPr/>
        </p:nvSpPr>
        <p:spPr>
          <a:xfrm>
            <a:off x="0" y="872366"/>
            <a:ext cx="9144000" cy="317595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2000"/>
              </a:spcBef>
              <a:spcAft>
                <a:spcPts val="0"/>
              </a:spcAft>
              <a:buClrTx/>
              <a:buSzTx/>
              <a:buFontTx/>
              <a:buBlip>
                <a:blip r:embed="rId2"/>
              </a:buBlip>
              <a:tabLst/>
              <a:defRPr/>
            </a:pPr>
            <a:r>
              <a:rPr lang="en-US" sz="2100" noProof="0" dirty="0" smtClean="0"/>
              <a:t>p</a:t>
            </a:r>
            <a:r>
              <a:rPr kumimoji="0" lang="en-US" sz="2100" b="0" i="0" u="none" strike="noStrike" kern="1200" cap="none" spc="0" normalizeH="0" baseline="0" noProof="0" dirty="0" smtClean="0">
                <a:ln>
                  <a:noFill/>
                </a:ln>
                <a:solidFill>
                  <a:schemeClr val="tx1"/>
                </a:solidFill>
                <a:uLnTx/>
                <a:uFillTx/>
                <a:latin typeface="+mn-lt"/>
                <a:ea typeface="+mn-ea"/>
                <a:cs typeface="+mn-cs"/>
              </a:rPr>
              <a:t>+</a:t>
            </a:r>
            <a:r>
              <a:rPr lang="en-US" sz="2100" dirty="0" smtClean="0"/>
              <a:t>p</a:t>
            </a:r>
            <a:r>
              <a:rPr kumimoji="0" lang="en-US" sz="2100" b="0" i="0" u="none" strike="noStrike" kern="1200" cap="none" spc="0" normalizeH="0" baseline="0" noProof="0" dirty="0" smtClean="0">
                <a:ln>
                  <a:noFill/>
                </a:ln>
                <a:solidFill>
                  <a:schemeClr val="tx1"/>
                </a:solidFill>
                <a:uLnTx/>
                <a:uFillTx/>
                <a:latin typeface="+mn-lt"/>
                <a:ea typeface="+mn-ea"/>
                <a:cs typeface="+mn-cs"/>
              </a:rPr>
              <a:t> collisions at 200 </a:t>
            </a:r>
            <a:r>
              <a:rPr kumimoji="0" lang="en-US" sz="2100" b="0" i="0" u="none" strike="noStrike" kern="1200" cap="none" spc="0" normalizeH="0" baseline="0" noProof="0" dirty="0" err="1" smtClean="0">
                <a:ln>
                  <a:noFill/>
                </a:ln>
                <a:solidFill>
                  <a:schemeClr val="tx1"/>
                </a:solidFill>
                <a:uLnTx/>
                <a:uFillTx/>
                <a:latin typeface="+mn-lt"/>
                <a:ea typeface="+mn-ea"/>
                <a:cs typeface="+mn-cs"/>
              </a:rPr>
              <a:t>GeV</a:t>
            </a:r>
            <a:r>
              <a:rPr kumimoji="0" lang="en-US" sz="2100" b="0" i="0" u="none" strike="noStrike" kern="1200" cap="none" spc="0" normalizeH="0" baseline="0" noProof="0" dirty="0" smtClean="0">
                <a:ln>
                  <a:noFill/>
                </a:ln>
                <a:solidFill>
                  <a:schemeClr val="tx1"/>
                </a:solidFill>
                <a:uLnTx/>
                <a:uFillTx/>
                <a:latin typeface="+mn-lt"/>
                <a:ea typeface="+mn-ea"/>
                <a:cs typeface="+mn-cs"/>
              </a:rPr>
              <a:t>:  Heavy ion reference measurements for separating charm</a:t>
            </a:r>
            <a:r>
              <a:rPr kumimoji="0" lang="en-US" sz="2100" b="0" i="0" u="none" strike="noStrike" kern="1200" cap="none" spc="0" normalizeH="0" noProof="0" dirty="0" smtClean="0">
                <a:ln>
                  <a:noFill/>
                </a:ln>
                <a:solidFill>
                  <a:schemeClr val="tx1"/>
                </a:solidFill>
                <a:uLnTx/>
                <a:uFillTx/>
                <a:latin typeface="+mn-lt"/>
                <a:ea typeface="+mn-ea"/>
                <a:cs typeface="+mn-cs"/>
              </a:rPr>
              <a:t> and beauty</a:t>
            </a:r>
            <a:r>
              <a:rPr lang="en-US" sz="2100" dirty="0" smtClean="0"/>
              <a:t>; Measurement of the transverse structure of proton.</a:t>
            </a:r>
            <a:endParaRPr kumimoji="0" lang="en-US" sz="2100" b="0" i="0" u="none" strike="noStrike" kern="1200" cap="none" spc="0" normalizeH="0" baseline="0" noProof="0" dirty="0" smtClean="0">
              <a:ln>
                <a:noFill/>
              </a:ln>
              <a:solidFill>
                <a:schemeClr val="tx1"/>
              </a:solidFill>
              <a:uLnTx/>
              <a:uFillTx/>
              <a:latin typeface="+mn-lt"/>
              <a:ea typeface="+mn-ea"/>
              <a:cs typeface="+mn-cs"/>
            </a:endParaRPr>
          </a:p>
          <a:p>
            <a:pPr marL="342900" indent="-342900" defTabSz="914400">
              <a:spcBef>
                <a:spcPts val="2000"/>
              </a:spcBef>
              <a:buBlip>
                <a:blip r:embed="rId2"/>
              </a:buBlip>
              <a:defRPr/>
            </a:pPr>
            <a:r>
              <a:rPr lang="en-US" sz="2100" dirty="0" err="1" smtClean="0"/>
              <a:t>p+p</a:t>
            </a:r>
            <a:r>
              <a:rPr lang="en-US" sz="2100" dirty="0" smtClean="0"/>
              <a:t> collisions at 510 </a:t>
            </a:r>
            <a:r>
              <a:rPr lang="en-US" sz="2100" dirty="0" err="1" smtClean="0"/>
              <a:t>GeV</a:t>
            </a:r>
            <a:r>
              <a:rPr lang="en-US" sz="2100" dirty="0" smtClean="0"/>
              <a:t>:  Studying the sea quark and gluon spin contribution for resolving the proton spin puzzle.</a:t>
            </a:r>
            <a:endParaRPr kumimoji="0" lang="en-US" sz="2100" b="0" i="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Tx/>
              <a:buSzTx/>
              <a:buFontTx/>
              <a:buBlip>
                <a:blip r:embed="rId2"/>
              </a:buBlip>
              <a:tabLst/>
              <a:defRPr/>
            </a:pPr>
            <a:r>
              <a:rPr kumimoji="0" lang="en-US" sz="2100" b="0" i="0" u="none" strike="noStrike" kern="1200" cap="none" spc="0" normalizeH="0" baseline="0" noProof="0" dirty="0" smtClean="0">
                <a:ln>
                  <a:noFill/>
                </a:ln>
                <a:solidFill>
                  <a:schemeClr val="tx1"/>
                </a:solidFill>
                <a:uLnTx/>
                <a:uFillTx/>
                <a:latin typeface="+mn-lt"/>
                <a:ea typeface="+mn-ea"/>
                <a:cs typeface="+mn-cs"/>
              </a:rPr>
              <a:t>U+U at 193 </a:t>
            </a:r>
            <a:r>
              <a:rPr kumimoji="0" lang="en-US" sz="2100" b="0" i="0" u="none" strike="noStrike" kern="1200" cap="none" spc="0" normalizeH="0" baseline="0" noProof="0" dirty="0" err="1" smtClean="0">
                <a:ln>
                  <a:noFill/>
                </a:ln>
                <a:solidFill>
                  <a:schemeClr val="tx1"/>
                </a:solidFill>
                <a:uLnTx/>
                <a:uFillTx/>
                <a:latin typeface="+mn-lt"/>
                <a:ea typeface="+mn-ea"/>
                <a:cs typeface="+mn-cs"/>
              </a:rPr>
              <a:t>GeV</a:t>
            </a:r>
            <a:r>
              <a:rPr lang="en-US" sz="2100" dirty="0" smtClean="0"/>
              <a:t>:  Exploring colliding geometry.</a:t>
            </a:r>
            <a:endParaRPr kumimoji="0" lang="en-US" sz="2100" b="0" i="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Tx/>
              <a:buSzTx/>
              <a:buFontTx/>
              <a:buBlip>
                <a:blip r:embed="rId2"/>
              </a:buBlip>
              <a:tabLst/>
              <a:defRPr/>
            </a:pPr>
            <a:r>
              <a:rPr kumimoji="0" lang="en-US" sz="2100" b="0" i="0" u="none" strike="noStrike" kern="1200" cap="none" spc="0" normalizeH="0" baseline="0" noProof="0" dirty="0" err="1" smtClean="0">
                <a:ln>
                  <a:noFill/>
                </a:ln>
                <a:solidFill>
                  <a:schemeClr val="tx1"/>
                </a:solidFill>
                <a:uLnTx/>
                <a:uFillTx/>
                <a:latin typeface="+mn-lt"/>
                <a:ea typeface="+mn-ea"/>
                <a:cs typeface="+mn-cs"/>
              </a:rPr>
              <a:t>Cu+Au</a:t>
            </a:r>
            <a:r>
              <a:rPr kumimoji="0" lang="en-US" sz="2100" b="0" i="0" u="none" strike="noStrike" kern="1200" cap="none" spc="0" normalizeH="0" baseline="0" noProof="0" dirty="0" smtClean="0">
                <a:ln>
                  <a:noFill/>
                </a:ln>
                <a:solidFill>
                  <a:schemeClr val="tx1"/>
                </a:solidFill>
                <a:uLnTx/>
                <a:uFillTx/>
                <a:latin typeface="+mn-lt"/>
                <a:ea typeface="+mn-ea"/>
                <a:cs typeface="+mn-cs"/>
              </a:rPr>
              <a:t> at 200 </a:t>
            </a:r>
            <a:r>
              <a:rPr kumimoji="0" lang="en-US" sz="2100" b="0" i="0" u="none" strike="noStrike" kern="1200" cap="none" spc="0" normalizeH="0" baseline="0" noProof="0" dirty="0" err="1" smtClean="0">
                <a:ln>
                  <a:noFill/>
                </a:ln>
                <a:solidFill>
                  <a:schemeClr val="tx1"/>
                </a:solidFill>
                <a:uLnTx/>
                <a:uFillTx/>
                <a:latin typeface="+mn-lt"/>
                <a:ea typeface="+mn-ea"/>
                <a:cs typeface="+mn-cs"/>
              </a:rPr>
              <a:t>GeV</a:t>
            </a:r>
            <a:r>
              <a:rPr kumimoji="0" lang="en-US" sz="2100" b="0" i="0" u="none" strike="noStrike" kern="1200" cap="none" spc="0" normalizeH="0" baseline="0" noProof="0" dirty="0" smtClean="0">
                <a:ln>
                  <a:noFill/>
                </a:ln>
                <a:solidFill>
                  <a:schemeClr val="tx1"/>
                </a:solidFill>
                <a:uLnTx/>
                <a:uFillTx/>
                <a:latin typeface="+mn-lt"/>
                <a:ea typeface="+mn-ea"/>
                <a:cs typeface="+mn-cs"/>
              </a:rPr>
              <a:t>:  Use the unique geometry (core </a:t>
            </a:r>
            <a:r>
              <a:rPr kumimoji="0" lang="en-US" sz="2100" b="0" i="0" u="none" strike="noStrike" kern="1200" cap="none" spc="0" normalizeH="0" baseline="0" noProof="0" dirty="0" err="1" smtClean="0">
                <a:ln>
                  <a:noFill/>
                </a:ln>
                <a:solidFill>
                  <a:schemeClr val="tx1"/>
                </a:solidFill>
                <a:uLnTx/>
                <a:uFillTx/>
                <a:latin typeface="+mn-lt"/>
                <a:ea typeface="+mn-ea"/>
                <a:cs typeface="+mn-cs"/>
              </a:rPr>
              <a:t>vs</a:t>
            </a:r>
            <a:r>
              <a:rPr kumimoji="0" lang="en-US" sz="2100" b="0" i="0" u="none" strike="noStrike" kern="1200" cap="none" spc="0" normalizeH="0" baseline="0" noProof="0" dirty="0" smtClean="0">
                <a:ln>
                  <a:noFill/>
                </a:ln>
                <a:solidFill>
                  <a:schemeClr val="tx1"/>
                </a:solidFill>
                <a:uLnTx/>
                <a:uFillTx/>
                <a:latin typeface="+mn-lt"/>
                <a:ea typeface="+mn-ea"/>
                <a:cs typeface="+mn-cs"/>
              </a:rPr>
              <a:t> corona</a:t>
            </a:r>
            <a:r>
              <a:rPr kumimoji="0" lang="en-US" sz="2100" b="0" i="0" u="none" strike="noStrike" kern="1200" cap="none" spc="0" normalizeH="0" noProof="0" dirty="0" smtClean="0">
                <a:ln>
                  <a:noFill/>
                </a:ln>
                <a:solidFill>
                  <a:schemeClr val="tx1"/>
                </a:solidFill>
                <a:uLnTx/>
                <a:uFillTx/>
                <a:latin typeface="+mn-lt"/>
                <a:ea typeface="+mn-ea"/>
                <a:cs typeface="+mn-cs"/>
              </a:rPr>
              <a:t> and asymmetric peripheral) of the colliding system</a:t>
            </a:r>
            <a:endParaRPr kumimoji="0" lang="en-US" sz="2100" b="0" i="0" u="none" strike="noStrike" kern="1200" cap="none" spc="0" normalizeH="0" baseline="0" noProof="0" dirty="0">
              <a:ln>
                <a:noFill/>
              </a:ln>
              <a:solidFill>
                <a:schemeClr val="tx1"/>
              </a:solidFill>
              <a:uLnTx/>
              <a:uFillTx/>
              <a:latin typeface="+mn-lt"/>
              <a:ea typeface="+mn-ea"/>
              <a:cs typeface="+mn-cs"/>
            </a:endParaRPr>
          </a:p>
        </p:txBody>
      </p:sp>
      <p:graphicFrame>
        <p:nvGraphicFramePr>
          <p:cNvPr id="10" name="Table 9"/>
          <p:cNvGraphicFramePr>
            <a:graphicFrameLocks noGrp="1"/>
          </p:cNvGraphicFramePr>
          <p:nvPr/>
        </p:nvGraphicFramePr>
        <p:xfrm>
          <a:off x="1600290" y="4295377"/>
          <a:ext cx="5880902" cy="1854200"/>
        </p:xfrm>
        <a:graphic>
          <a:graphicData uri="http://schemas.openxmlformats.org/drawingml/2006/table">
            <a:tbl>
              <a:tblPr firstRow="1" bandRow="1">
                <a:tableStyleId>{5C22544A-7EE6-4342-B048-85BDC9FD1C3A}</a:tableStyleId>
              </a:tblPr>
              <a:tblGrid>
                <a:gridCol w="1062208"/>
                <a:gridCol w="1506620"/>
                <a:gridCol w="896501"/>
                <a:gridCol w="2415573"/>
              </a:tblGrid>
              <a:tr h="370840">
                <a:tc>
                  <a:txBody>
                    <a:bodyPr/>
                    <a:lstStyle/>
                    <a:p>
                      <a:r>
                        <a:rPr lang="en-US" dirty="0" smtClean="0"/>
                        <a:t>Species</a:t>
                      </a:r>
                      <a:endParaRPr lang="en-US" dirty="0"/>
                    </a:p>
                  </a:txBody>
                  <a:tcPr/>
                </a:tc>
                <a:tc>
                  <a:txBody>
                    <a:bodyPr/>
                    <a:lstStyle/>
                    <a:p>
                      <a:r>
                        <a:rPr lang="en-US" dirty="0" err="1" smtClean="0"/>
                        <a:t>sqrt(s_NN</a:t>
                      </a:r>
                      <a:r>
                        <a:rPr lang="en-US" dirty="0" smtClean="0"/>
                        <a:t>)</a:t>
                      </a:r>
                      <a:endParaRPr lang="en-US" dirty="0"/>
                    </a:p>
                  </a:txBody>
                  <a:tcPr/>
                </a:tc>
                <a:tc>
                  <a:txBody>
                    <a:bodyPr/>
                    <a:lstStyle/>
                    <a:p>
                      <a:r>
                        <a:rPr lang="en-US" dirty="0" smtClean="0"/>
                        <a:t>Weeks</a:t>
                      </a:r>
                      <a:endParaRPr lang="en-US" dirty="0"/>
                    </a:p>
                  </a:txBody>
                  <a:tcPr/>
                </a:tc>
                <a:tc>
                  <a:txBody>
                    <a:bodyPr/>
                    <a:lstStyle/>
                    <a:p>
                      <a:r>
                        <a:rPr lang="en-US" dirty="0" err="1" smtClean="0"/>
                        <a:t>Int</a:t>
                      </a:r>
                      <a:r>
                        <a:rPr lang="en-US" dirty="0" smtClean="0"/>
                        <a:t> L </a:t>
                      </a:r>
                      <a:r>
                        <a:rPr lang="en-US" dirty="0" err="1" smtClean="0"/>
                        <a:t>dt</a:t>
                      </a:r>
                      <a:r>
                        <a:rPr lang="en-US" dirty="0" smtClean="0"/>
                        <a:t> (|</a:t>
                      </a:r>
                      <a:r>
                        <a:rPr lang="en-US" dirty="0" err="1" smtClean="0"/>
                        <a:t>z</a:t>
                      </a:r>
                      <a:r>
                        <a:rPr lang="en-US" dirty="0" smtClean="0"/>
                        <a:t>| &lt;10</a:t>
                      </a:r>
                      <a:r>
                        <a:rPr lang="en-US" baseline="0" dirty="0" smtClean="0"/>
                        <a:t> cm)</a:t>
                      </a:r>
                      <a:endParaRPr lang="en-US" dirty="0"/>
                    </a:p>
                  </a:txBody>
                  <a:tcPr/>
                </a:tc>
              </a:tr>
              <a:tr h="370840">
                <a:tc>
                  <a:txBody>
                    <a:bodyPr/>
                    <a:lstStyle/>
                    <a:p>
                      <a:r>
                        <a:rPr lang="en-US" dirty="0" err="1" smtClean="0"/>
                        <a:t>p+p</a:t>
                      </a:r>
                      <a:endParaRPr lang="en-US" dirty="0"/>
                    </a:p>
                  </a:txBody>
                  <a:tcPr/>
                </a:tc>
                <a:tc>
                  <a:txBody>
                    <a:bodyPr/>
                    <a:lstStyle/>
                    <a:p>
                      <a:pPr algn="ctr"/>
                      <a:r>
                        <a:rPr lang="en-US" dirty="0" smtClean="0"/>
                        <a:t>200 </a:t>
                      </a:r>
                      <a:r>
                        <a:rPr lang="en-US" dirty="0" err="1" smtClean="0"/>
                        <a:t>GeV</a:t>
                      </a:r>
                      <a:endParaRPr lang="en-US" dirty="0"/>
                    </a:p>
                  </a:txBody>
                  <a:tcPr/>
                </a:tc>
                <a:tc>
                  <a:txBody>
                    <a:bodyPr/>
                    <a:lstStyle/>
                    <a:p>
                      <a:pPr algn="ctr"/>
                      <a:r>
                        <a:rPr lang="en-US" dirty="0" smtClean="0"/>
                        <a:t>4</a:t>
                      </a:r>
                      <a:endParaRPr lang="en-US" dirty="0"/>
                    </a:p>
                  </a:txBody>
                  <a:tcPr/>
                </a:tc>
                <a:tc>
                  <a:txBody>
                    <a:bodyPr/>
                    <a:lstStyle/>
                    <a:p>
                      <a:pPr algn="ctr"/>
                      <a:r>
                        <a:rPr lang="en-US" baseline="0" dirty="0" smtClean="0"/>
                        <a:t>3.8 p</a:t>
                      </a:r>
                      <a:r>
                        <a:rPr lang="en-US" dirty="0" smtClean="0"/>
                        <a:t>b</a:t>
                      </a:r>
                      <a:r>
                        <a:rPr lang="en-US" baseline="30000" dirty="0" smtClean="0"/>
                        <a:t>-1</a:t>
                      </a:r>
                      <a:endParaRPr lang="en-US" baseline="0" dirty="0"/>
                    </a:p>
                  </a:txBody>
                  <a:tcPr/>
                </a:tc>
              </a:tr>
              <a:tr h="370840">
                <a:tc>
                  <a:txBody>
                    <a:bodyPr/>
                    <a:lstStyle/>
                    <a:p>
                      <a:r>
                        <a:rPr lang="en-US" dirty="0" err="1" smtClean="0"/>
                        <a:t>p+p</a:t>
                      </a:r>
                      <a:endParaRPr lang="en-US" dirty="0"/>
                    </a:p>
                  </a:txBody>
                  <a:tcPr/>
                </a:tc>
                <a:tc>
                  <a:txBody>
                    <a:bodyPr/>
                    <a:lstStyle/>
                    <a:p>
                      <a:pPr algn="ctr"/>
                      <a:r>
                        <a:rPr lang="en-US" dirty="0" smtClean="0"/>
                        <a:t>510 </a:t>
                      </a:r>
                      <a:r>
                        <a:rPr lang="en-US" dirty="0" err="1" smtClean="0"/>
                        <a:t>GeV</a:t>
                      </a:r>
                      <a:endParaRPr lang="en-US" dirty="0"/>
                    </a:p>
                  </a:txBody>
                  <a:tcPr/>
                </a:tc>
                <a:tc>
                  <a:txBody>
                    <a:bodyPr/>
                    <a:lstStyle/>
                    <a:p>
                      <a:pPr algn="ctr"/>
                      <a:r>
                        <a:rPr lang="en-US" dirty="0" smtClean="0"/>
                        <a:t>5</a:t>
                      </a:r>
                      <a:endParaRPr lang="en-US" dirty="0"/>
                    </a:p>
                  </a:txBody>
                  <a:tcPr/>
                </a:tc>
                <a:tc>
                  <a:txBody>
                    <a:bodyPr/>
                    <a:lstStyle/>
                    <a:p>
                      <a:pPr algn="ctr"/>
                      <a:r>
                        <a:rPr lang="en-US" baseline="0" dirty="0" smtClean="0"/>
                        <a:t>9.9 p</a:t>
                      </a:r>
                      <a:r>
                        <a:rPr lang="en-US" dirty="0" smtClean="0"/>
                        <a:t>b</a:t>
                      </a:r>
                      <a:r>
                        <a:rPr lang="en-US" baseline="30000" dirty="0" smtClean="0"/>
                        <a:t>-1</a:t>
                      </a:r>
                      <a:endParaRPr lang="en-US" baseline="0" dirty="0"/>
                    </a:p>
                  </a:txBody>
                  <a:tcPr/>
                </a:tc>
              </a:tr>
              <a:tr h="370840">
                <a:tc>
                  <a:txBody>
                    <a:bodyPr/>
                    <a:lstStyle/>
                    <a:p>
                      <a:r>
                        <a:rPr lang="en-US" dirty="0" smtClean="0"/>
                        <a:t>U+U</a:t>
                      </a:r>
                      <a:endParaRPr lang="en-US" dirty="0"/>
                    </a:p>
                  </a:txBody>
                  <a:tcPr/>
                </a:tc>
                <a:tc>
                  <a:txBody>
                    <a:bodyPr/>
                    <a:lstStyle/>
                    <a:p>
                      <a:pPr algn="ctr"/>
                      <a:r>
                        <a:rPr lang="en-US" dirty="0" smtClean="0"/>
                        <a:t>193 </a:t>
                      </a:r>
                      <a:r>
                        <a:rPr lang="en-US" dirty="0" err="1" smtClean="0"/>
                        <a:t>GeV</a:t>
                      </a:r>
                      <a:endParaRPr lang="en-US" dirty="0"/>
                    </a:p>
                  </a:txBody>
                  <a:tcPr/>
                </a:tc>
                <a:tc>
                  <a:txBody>
                    <a:bodyPr/>
                    <a:lstStyle/>
                    <a:p>
                      <a:pPr algn="ctr"/>
                      <a:r>
                        <a:rPr lang="en-US" dirty="0" smtClean="0"/>
                        <a:t>3</a:t>
                      </a:r>
                      <a:endParaRPr lang="en-US" dirty="0"/>
                    </a:p>
                  </a:txBody>
                  <a:tcPr/>
                </a:tc>
                <a:tc>
                  <a:txBody>
                    <a:bodyPr/>
                    <a:lstStyle/>
                    <a:p>
                      <a:pPr algn="ctr"/>
                      <a:r>
                        <a:rPr lang="en-US" dirty="0" smtClean="0"/>
                        <a:t>60 </a:t>
                      </a:r>
                      <a:r>
                        <a:rPr lang="en-US" dirty="0" smtClean="0">
                          <a:latin typeface="Symbol" charset="2"/>
                          <a:cs typeface="Symbol" charset="2"/>
                        </a:rPr>
                        <a:t>m</a:t>
                      </a:r>
                      <a:r>
                        <a:rPr lang="en-US" dirty="0" smtClean="0"/>
                        <a:t>b</a:t>
                      </a:r>
                      <a:r>
                        <a:rPr lang="en-US" baseline="30000" dirty="0" smtClean="0"/>
                        <a:t>-1</a:t>
                      </a:r>
                      <a:endParaRPr lang="en-US" baseline="30000" dirty="0"/>
                    </a:p>
                  </a:txBody>
                  <a:tcPr/>
                </a:tc>
              </a:tr>
              <a:tr h="370840">
                <a:tc>
                  <a:txBody>
                    <a:bodyPr/>
                    <a:lstStyle/>
                    <a:p>
                      <a:r>
                        <a:rPr lang="en-US" dirty="0" err="1" smtClean="0"/>
                        <a:t>Cu+Au</a:t>
                      </a:r>
                      <a:endParaRPr lang="en-US" dirty="0"/>
                    </a:p>
                  </a:txBody>
                  <a:tcPr/>
                </a:tc>
                <a:tc>
                  <a:txBody>
                    <a:bodyPr/>
                    <a:lstStyle/>
                    <a:p>
                      <a:pPr algn="ctr"/>
                      <a:r>
                        <a:rPr lang="en-US" dirty="0" smtClean="0"/>
                        <a:t>200 </a:t>
                      </a:r>
                      <a:r>
                        <a:rPr lang="en-US" dirty="0" err="1" smtClean="0"/>
                        <a:t>GeV</a:t>
                      </a:r>
                      <a:endParaRPr lang="en-US" dirty="0"/>
                    </a:p>
                  </a:txBody>
                  <a:tcPr/>
                </a:tc>
                <a:tc>
                  <a:txBody>
                    <a:bodyPr/>
                    <a:lstStyle/>
                    <a:p>
                      <a:pPr algn="ctr"/>
                      <a:r>
                        <a:rPr lang="en-US" dirty="0" smtClean="0"/>
                        <a:t>5</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2.4 nb</a:t>
                      </a:r>
                      <a:r>
                        <a:rPr lang="en-US" baseline="30000" dirty="0" smtClean="0"/>
                        <a:t>-1</a:t>
                      </a:r>
                    </a:p>
                  </a:txBody>
                  <a:tcPr/>
                </a:tc>
              </a:tr>
            </a:tbl>
          </a:graphicData>
        </a:graphic>
      </p:graphicFrame>
      <p:sp>
        <p:nvSpPr>
          <p:cNvPr id="11" name="TextBox 10"/>
          <p:cNvSpPr txBox="1"/>
          <p:nvPr/>
        </p:nvSpPr>
        <p:spPr>
          <a:xfrm>
            <a:off x="4693249" y="3853119"/>
            <a:ext cx="278794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Projected Data Taking Goals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for Good Physics Runs</a:t>
            </a:r>
            <a:endParaRPr lang="en-US" dirty="0"/>
          </a:p>
        </p:txBody>
      </p:sp>
      <p:sp>
        <p:nvSpPr>
          <p:cNvPr id="3" name="Content Placeholder 2"/>
          <p:cNvSpPr>
            <a:spLocks noGrp="1"/>
          </p:cNvSpPr>
          <p:nvPr>
            <p:ph idx="1"/>
          </p:nvPr>
        </p:nvSpPr>
        <p:spPr/>
        <p:txBody>
          <a:bodyPr>
            <a:normAutofit fontScale="92500"/>
          </a:bodyPr>
          <a:lstStyle/>
          <a:p>
            <a:r>
              <a:rPr lang="en-US" dirty="0" smtClean="0"/>
              <a:t>2012 200 pp</a:t>
            </a:r>
          </a:p>
          <a:p>
            <a:pPr lvl="1"/>
            <a:r>
              <a:rPr lang="en-US" dirty="0" smtClean="0"/>
              <a:t>Efficiency for Good Physics Runs </a:t>
            </a:r>
            <a:r>
              <a:rPr lang="en-US" dirty="0" err="1" smtClean="0"/>
              <a:t>vs</a:t>
            </a:r>
            <a:r>
              <a:rPr lang="en-US" dirty="0" smtClean="0"/>
              <a:t> All Runs = 0.829</a:t>
            </a:r>
          </a:p>
          <a:p>
            <a:r>
              <a:rPr lang="en-US" dirty="0" smtClean="0"/>
              <a:t>2012 510 pp</a:t>
            </a:r>
          </a:p>
          <a:p>
            <a:pPr lvl="1"/>
            <a:r>
              <a:rPr lang="en-US" dirty="0" smtClean="0"/>
              <a:t>Efficiency for Good Physics Runs </a:t>
            </a:r>
            <a:r>
              <a:rPr lang="en-US" dirty="0" err="1" smtClean="0"/>
              <a:t>vs</a:t>
            </a:r>
            <a:r>
              <a:rPr lang="en-US" dirty="0" smtClean="0"/>
              <a:t> All Runs = 0.881</a:t>
            </a:r>
          </a:p>
          <a:p>
            <a:r>
              <a:rPr lang="en-US" dirty="0" smtClean="0"/>
              <a:t>2012 193 UU</a:t>
            </a:r>
          </a:p>
          <a:p>
            <a:pPr lvl="1"/>
            <a:r>
              <a:rPr lang="en-US" dirty="0" smtClean="0"/>
              <a:t>Efficiency for Good Physics Runs </a:t>
            </a:r>
            <a:r>
              <a:rPr lang="en-US" dirty="0" err="1" smtClean="0"/>
              <a:t>vs</a:t>
            </a:r>
            <a:r>
              <a:rPr lang="en-US" dirty="0" smtClean="0"/>
              <a:t> All Runs = 0.971</a:t>
            </a:r>
          </a:p>
          <a:p>
            <a:r>
              <a:rPr lang="en-US" dirty="0" smtClean="0"/>
              <a:t>2012 200 </a:t>
            </a:r>
            <a:r>
              <a:rPr lang="en-US" dirty="0" err="1" smtClean="0"/>
              <a:t>CuAu</a:t>
            </a:r>
            <a:endParaRPr lang="en-US" dirty="0" smtClean="0"/>
          </a:p>
          <a:p>
            <a:pPr lvl="1"/>
            <a:r>
              <a:rPr lang="en-US" dirty="0" smtClean="0"/>
              <a:t>Efficiency for Good Physics Runs </a:t>
            </a:r>
            <a:r>
              <a:rPr lang="en-US" dirty="0" err="1" smtClean="0"/>
              <a:t>vs</a:t>
            </a:r>
            <a:r>
              <a:rPr lang="en-US" dirty="0" smtClean="0"/>
              <a:t> All Runs = 0.970</a:t>
            </a:r>
            <a:endParaRPr lang="en-US" dirty="0"/>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8078FEA8-5276-994A-B294-5DB69C64DE75}" type="slidenum">
              <a:rPr lang="en-US" smtClean="0"/>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Run-12 Physics Goals</a:t>
            </a:r>
            <a:endParaRPr lang="en-US" dirty="0"/>
          </a:p>
        </p:txBody>
      </p:sp>
      <p:sp>
        <p:nvSpPr>
          <p:cNvPr id="12" name="Subtitle 11"/>
          <p:cNvSpPr>
            <a:spLocks noGrp="1"/>
          </p:cNvSpPr>
          <p:nvPr>
            <p:ph type="body" idx="1"/>
          </p:nvPr>
        </p:nvSpPr>
        <p:spPr>
          <a:xfrm>
            <a:off x="722313" y="4301074"/>
            <a:ext cx="7772400" cy="1500187"/>
          </a:xfrm>
        </p:spPr>
        <p:txBody>
          <a:bodyPr>
            <a:normAutofit/>
          </a:bodyPr>
          <a:lstStyle/>
          <a:p>
            <a:r>
              <a:rPr lang="en-US" dirty="0" smtClean="0"/>
              <a:t>Study QCD Matter Properties at Extreme High Temperature and Density, and Resolve the Puzzle of Proton Spin</a:t>
            </a:r>
            <a:endParaRPr lang="en-US" dirty="0"/>
          </a:p>
        </p:txBody>
      </p:sp>
      <p:sp>
        <p:nvSpPr>
          <p:cNvPr id="14" name="Date Placeholder 13"/>
          <p:cNvSpPr>
            <a:spLocks noGrp="1"/>
          </p:cNvSpPr>
          <p:nvPr>
            <p:ph type="dt" sz="half" idx="10"/>
          </p:nvPr>
        </p:nvSpPr>
        <p:spPr/>
        <p:txBody>
          <a:bodyPr/>
          <a:lstStyle/>
          <a:p>
            <a:r>
              <a:rPr lang="en-US" smtClean="0"/>
              <a:t>7/25/12</a:t>
            </a:r>
            <a:endParaRPr lang="en-US"/>
          </a:p>
        </p:txBody>
      </p:sp>
      <p:sp>
        <p:nvSpPr>
          <p:cNvPr id="16" name="Footer Placeholder 15"/>
          <p:cNvSpPr>
            <a:spLocks noGrp="1"/>
          </p:cNvSpPr>
          <p:nvPr>
            <p:ph type="ftr" sz="quarter" idx="11"/>
          </p:nvPr>
        </p:nvSpPr>
        <p:spPr/>
        <p:txBody>
          <a:bodyPr/>
          <a:lstStyle/>
          <a:p>
            <a:r>
              <a:rPr lang="en-US" smtClean="0"/>
              <a:t>RHIC Retreat</a:t>
            </a:r>
            <a:endParaRPr lang="en-US"/>
          </a:p>
        </p:txBody>
      </p:sp>
      <p:sp>
        <p:nvSpPr>
          <p:cNvPr id="15" name="Slide Number Placeholder 14"/>
          <p:cNvSpPr>
            <a:spLocks noGrp="1"/>
          </p:cNvSpPr>
          <p:nvPr>
            <p:ph type="sldNum" sz="quarter" idx="12"/>
          </p:nvPr>
        </p:nvSpPr>
        <p:spPr/>
        <p:txBody>
          <a:bodyPr/>
          <a:lstStyle/>
          <a:p>
            <a:fld id="{32C56329-6C78-AF45-B2B0-06142E3B6BDA}" type="slidenum">
              <a:rPr lang="en-US" smtClean="0"/>
              <a:pPr/>
              <a:t>4</a:t>
            </a:fld>
            <a:endParaRPr lang="en-US"/>
          </a:p>
        </p:txBody>
      </p:sp>
      <p:pic>
        <p:nvPicPr>
          <p:cNvPr id="9" name="Picture Placeholder 16" descr="phenix_wings.gif"/>
          <p:cNvPicPr>
            <a:picLocks noChangeAspect="1"/>
          </p:cNvPicPr>
          <p:nvPr/>
        </p:nvPicPr>
        <p:blipFill>
          <a:blip r:embed="rId3"/>
          <a:srcRect l="-24518" r="-24518"/>
          <a:stretch>
            <a:fillRect/>
          </a:stretch>
        </p:blipFill>
        <p:spPr>
          <a:xfrm rot="21540000">
            <a:off x="2056196" y="707958"/>
            <a:ext cx="5031609" cy="3375800"/>
          </a:xfrm>
          <a:prstGeom prst="rect">
            <a:avLst/>
          </a:prstGeo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034"/>
            <a:ext cx="8229600" cy="525960"/>
          </a:xfrm>
        </p:spPr>
        <p:txBody>
          <a:bodyPr>
            <a:normAutofit fontScale="90000"/>
          </a:bodyPr>
          <a:lstStyle/>
          <a:p>
            <a:r>
              <a:rPr lang="en-US" dirty="0" smtClean="0"/>
              <a:t>PHENIX Run12 Spin Goals</a:t>
            </a:r>
            <a:endParaRPr lang="en-US" dirty="0"/>
          </a:p>
        </p:txBody>
      </p:sp>
      <p:sp>
        <p:nvSpPr>
          <p:cNvPr id="3" name="Content Placeholder 2"/>
          <p:cNvSpPr>
            <a:spLocks noGrp="1"/>
          </p:cNvSpPr>
          <p:nvPr>
            <p:ph idx="1"/>
          </p:nvPr>
        </p:nvSpPr>
        <p:spPr>
          <a:xfrm>
            <a:off x="135373" y="1217142"/>
            <a:ext cx="4769653" cy="5129424"/>
          </a:xfrm>
        </p:spPr>
        <p:txBody>
          <a:bodyPr/>
          <a:lstStyle/>
          <a:p>
            <a:r>
              <a:rPr lang="en-US" dirty="0" smtClean="0"/>
              <a:t>200 </a:t>
            </a:r>
            <a:r>
              <a:rPr lang="en-US" dirty="0" err="1" smtClean="0"/>
              <a:t>GeV</a:t>
            </a:r>
            <a:r>
              <a:rPr lang="en-US" dirty="0" smtClean="0"/>
              <a:t> with Transverse Polarization</a:t>
            </a:r>
          </a:p>
          <a:p>
            <a:pPr lvl="1"/>
            <a:r>
              <a:rPr lang="en-US" dirty="0" smtClean="0"/>
              <a:t>What is transverse structure of proton?</a:t>
            </a:r>
          </a:p>
          <a:p>
            <a:r>
              <a:rPr lang="en-US" dirty="0" smtClean="0"/>
              <a:t>510 </a:t>
            </a:r>
            <a:r>
              <a:rPr lang="en-US" dirty="0" err="1" smtClean="0"/>
              <a:t>GeV</a:t>
            </a:r>
            <a:endParaRPr lang="en-US" dirty="0" smtClean="0"/>
          </a:p>
          <a:p>
            <a:pPr lvl="1"/>
            <a:r>
              <a:rPr lang="en-US" dirty="0" smtClean="0"/>
              <a:t>What is the sea quark and gluon spin contribution to the proton?</a:t>
            </a:r>
            <a:endParaRPr lang="en-US" dirty="0"/>
          </a:p>
        </p:txBody>
      </p:sp>
      <p:sp>
        <p:nvSpPr>
          <p:cNvPr id="4" name="Slide Number Placeholder 3"/>
          <p:cNvSpPr>
            <a:spLocks noGrp="1"/>
          </p:cNvSpPr>
          <p:nvPr>
            <p:ph type="sldNum" sz="quarter" idx="12"/>
          </p:nvPr>
        </p:nvSpPr>
        <p:spPr/>
        <p:txBody>
          <a:bodyPr/>
          <a:lstStyle/>
          <a:p>
            <a:fld id="{39C11C3C-0193-45D9-9957-B56CBC3B2FB6}" type="slidenum">
              <a:rPr lang="en-US" smtClean="0"/>
              <a:pPr/>
              <a:t>5</a:t>
            </a:fld>
            <a:endParaRPr lang="en-US"/>
          </a:p>
        </p:txBody>
      </p:sp>
      <p:pic>
        <p:nvPicPr>
          <p:cNvPr id="1026"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00660" y="3257218"/>
            <a:ext cx="3530044" cy="3263537"/>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00660" y="941352"/>
            <a:ext cx="3181616" cy="2356494"/>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Rectangle 4"/>
          <p:cNvSpPr/>
          <p:nvPr/>
        </p:nvSpPr>
        <p:spPr>
          <a:xfrm>
            <a:off x="196789" y="5848070"/>
            <a:ext cx="3288785" cy="523220"/>
          </a:xfrm>
          <a:prstGeom prst="rect">
            <a:avLst/>
          </a:prstGeom>
        </p:spPr>
        <p:txBody>
          <a:bodyPr wrap="none">
            <a:spAutoFit/>
          </a:bodyPr>
          <a:lstStyle/>
          <a:p>
            <a:r>
              <a:rPr lang="en-US" sz="1400" dirty="0" err="1" smtClean="0"/>
              <a:t>Transversity</a:t>
            </a:r>
            <a:r>
              <a:rPr lang="en-US" sz="1400" dirty="0" smtClean="0"/>
              <a:t> distributions from A. </a:t>
            </a:r>
            <a:r>
              <a:rPr lang="en-US" sz="1400" dirty="0" err="1" smtClean="0"/>
              <a:t>Prokudin</a:t>
            </a:r>
            <a:r>
              <a:rPr lang="en-US" sz="1400" dirty="0" smtClean="0"/>
              <a:t/>
            </a:r>
            <a:br>
              <a:rPr lang="en-US" sz="1400" dirty="0" smtClean="0"/>
            </a:br>
            <a:r>
              <a:rPr lang="en-US" sz="1400" dirty="0" smtClean="0"/>
              <a:t>DSSV</a:t>
            </a:r>
            <a:r>
              <a:rPr lang="en-US" sz="1400" dirty="0"/>
              <a:t>: </a:t>
            </a:r>
            <a:r>
              <a:rPr lang="en-US" sz="1400" i="1" dirty="0"/>
              <a:t>Phys.Rev.Lett.101:072001,2008</a:t>
            </a:r>
            <a:endParaRPr lang="en-US" sz="1400" dirty="0"/>
          </a:p>
        </p:txBody>
      </p:sp>
      <p:sp>
        <p:nvSpPr>
          <p:cNvPr id="8" name="Date Placeholder 7"/>
          <p:cNvSpPr>
            <a:spLocks noGrp="1"/>
          </p:cNvSpPr>
          <p:nvPr>
            <p:ph type="dt" sz="half" idx="10"/>
          </p:nvPr>
        </p:nvSpPr>
        <p:spPr/>
        <p:txBody>
          <a:bodyPr/>
          <a:lstStyle/>
          <a:p>
            <a:r>
              <a:rPr lang="en-US" smtClean="0"/>
              <a:t>7/25/12</a:t>
            </a:r>
            <a:endParaRPr lang="en-US"/>
          </a:p>
        </p:txBody>
      </p:sp>
      <p:sp>
        <p:nvSpPr>
          <p:cNvPr id="9" name="Footer Placeholder 8"/>
          <p:cNvSpPr>
            <a:spLocks noGrp="1"/>
          </p:cNvSpPr>
          <p:nvPr>
            <p:ph type="ftr" sz="quarter" idx="11"/>
          </p:nvPr>
        </p:nvSpPr>
        <p:spPr/>
        <p:txBody>
          <a:bodyPr/>
          <a:lstStyle/>
          <a:p>
            <a:r>
              <a:rPr lang="en-US" smtClean="0"/>
              <a:t>RHIC Retreat</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0430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 name="Title 70"/>
          <p:cNvSpPr>
            <a:spLocks noGrp="1"/>
          </p:cNvSpPr>
          <p:nvPr>
            <p:ph type="title"/>
          </p:nvPr>
        </p:nvSpPr>
        <p:spPr>
          <a:xfrm>
            <a:off x="685800" y="121024"/>
            <a:ext cx="7770813" cy="824168"/>
          </a:xfrm>
        </p:spPr>
        <p:txBody>
          <a:bodyPr/>
          <a:lstStyle/>
          <a:p>
            <a:r>
              <a:rPr lang="en-US" dirty="0" smtClean="0"/>
              <a:t>U+U Collisions</a:t>
            </a:r>
            <a:endParaRPr lang="en-US" dirty="0"/>
          </a:p>
        </p:txBody>
      </p:sp>
      <p:sp>
        <p:nvSpPr>
          <p:cNvPr id="2" name="Date Placeholder 1"/>
          <p:cNvSpPr>
            <a:spLocks noGrp="1"/>
          </p:cNvSpPr>
          <p:nvPr>
            <p:ph type="dt" sz="half" idx="10"/>
          </p:nvPr>
        </p:nvSpPr>
        <p:spPr/>
        <p:txBody>
          <a:bodyPr/>
          <a:lstStyle/>
          <a:p>
            <a:r>
              <a:rPr lang="en-US" smtClean="0"/>
              <a:t>7/25/12</a:t>
            </a:r>
            <a:endParaRPr lang="en-US" dirty="0"/>
          </a:p>
        </p:txBody>
      </p:sp>
      <p:sp>
        <p:nvSpPr>
          <p:cNvPr id="3" name="Footer Placeholder 2"/>
          <p:cNvSpPr>
            <a:spLocks noGrp="1"/>
          </p:cNvSpPr>
          <p:nvPr>
            <p:ph type="ftr" sz="quarter" idx="11"/>
          </p:nvPr>
        </p:nvSpPr>
        <p:spPr/>
        <p:txBody>
          <a:bodyPr/>
          <a:lstStyle/>
          <a:p>
            <a:r>
              <a:rPr lang="en-US" smtClean="0"/>
              <a:t>RHIC Retreat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grpSp>
        <p:nvGrpSpPr>
          <p:cNvPr id="5" name="Group 66"/>
          <p:cNvGrpSpPr/>
          <p:nvPr/>
        </p:nvGrpSpPr>
        <p:grpSpPr>
          <a:xfrm>
            <a:off x="511438" y="3622805"/>
            <a:ext cx="2384162" cy="2344591"/>
            <a:chOff x="1924645" y="1114148"/>
            <a:chExt cx="2010477" cy="1905895"/>
          </a:xfrm>
        </p:grpSpPr>
        <p:pic>
          <p:nvPicPr>
            <p:cNvPr id="6" name="Picture 1" descr="C:\Documents and Settings\leitch\My Documents\physics\2011\users_mtg\decadal_plan_figs\figure_uranium_multselect_tiptip.png"/>
            <p:cNvPicPr>
              <a:picLocks noChangeAspect="1" noChangeArrowheads="1"/>
            </p:cNvPicPr>
            <p:nvPr/>
          </p:nvPicPr>
          <p:blipFill>
            <a:blip r:embed="rId3" cstate="print"/>
            <a:srcRect l="2540" t="8554" r="8890" b="1426"/>
            <a:stretch>
              <a:fillRect/>
            </a:stretch>
          </p:blipFill>
          <p:spPr bwMode="auto">
            <a:xfrm>
              <a:off x="1924645" y="1114148"/>
              <a:ext cx="2010477" cy="1820343"/>
            </a:xfrm>
            <a:prstGeom prst="rect">
              <a:avLst/>
            </a:prstGeom>
            <a:noFill/>
          </p:spPr>
        </p:pic>
        <p:sp>
          <p:nvSpPr>
            <p:cNvPr id="12" name="TextBox 11"/>
            <p:cNvSpPr txBox="1"/>
            <p:nvPr/>
          </p:nvSpPr>
          <p:spPr>
            <a:xfrm>
              <a:off x="3040505" y="2122064"/>
              <a:ext cx="508473" cy="212660"/>
            </a:xfrm>
            <a:prstGeom prst="rect">
              <a:avLst/>
            </a:prstGeom>
            <a:noFill/>
          </p:spPr>
          <p:txBody>
            <a:bodyPr wrap="square" rtlCol="0">
              <a:spAutoFit/>
            </a:bodyPr>
            <a:lstStyle/>
            <a:p>
              <a:r>
                <a:rPr lang="en-US" sz="1100" dirty="0" smtClean="0">
                  <a:solidFill>
                    <a:srgbClr val="FF0000"/>
                  </a:solidFill>
                  <a:latin typeface="Comic Sans MS" pitchFamily="66" charset="0"/>
                </a:rPr>
                <a:t>0.2%</a:t>
              </a:r>
            </a:p>
          </p:txBody>
        </p:sp>
        <p:sp>
          <p:nvSpPr>
            <p:cNvPr id="13" name="TextBox 12"/>
            <p:cNvSpPr txBox="1"/>
            <p:nvPr/>
          </p:nvSpPr>
          <p:spPr>
            <a:xfrm>
              <a:off x="3040505" y="2579264"/>
              <a:ext cx="595035" cy="212660"/>
            </a:xfrm>
            <a:prstGeom prst="rect">
              <a:avLst/>
            </a:prstGeom>
            <a:noFill/>
          </p:spPr>
          <p:txBody>
            <a:bodyPr wrap="square" rtlCol="0">
              <a:spAutoFit/>
            </a:bodyPr>
            <a:lstStyle/>
            <a:p>
              <a:r>
                <a:rPr lang="en-US" sz="1100" dirty="0" smtClean="0">
                  <a:solidFill>
                    <a:srgbClr val="0000FF"/>
                  </a:solidFill>
                  <a:latin typeface="Comic Sans MS" pitchFamily="66" charset="0"/>
                </a:rPr>
                <a:t>0.04%</a:t>
              </a:r>
            </a:p>
          </p:txBody>
        </p:sp>
        <p:sp>
          <p:nvSpPr>
            <p:cNvPr id="14" name="TextBox 13"/>
            <p:cNvSpPr txBox="1"/>
            <p:nvPr/>
          </p:nvSpPr>
          <p:spPr>
            <a:xfrm>
              <a:off x="2187740" y="1501558"/>
              <a:ext cx="1447800" cy="52539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latin typeface="Comic Sans MS" pitchFamily="66" charset="0"/>
                </a:rPr>
                <a:t>U+U simulation</a:t>
              </a:r>
            </a:p>
          </p:txBody>
        </p:sp>
        <p:sp>
          <p:nvSpPr>
            <p:cNvPr id="35" name="TextBox 34"/>
            <p:cNvSpPr txBox="1"/>
            <p:nvPr/>
          </p:nvSpPr>
          <p:spPr>
            <a:xfrm>
              <a:off x="1978337" y="2844911"/>
              <a:ext cx="1942840" cy="1751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r>
                <a:rPr lang="en-US" sz="1400" dirty="0" smtClean="0">
                  <a:latin typeface="Comic Sans MS" pitchFamily="66" charset="0"/>
                </a:rPr>
                <a:t> Uranium </a:t>
              </a:r>
              <a:r>
                <a:rPr lang="en-US" sz="1400" dirty="0" smtClean="0">
                  <a:latin typeface="Comic Sans MS" pitchFamily="66" charset="0"/>
                  <a:sym typeface="Symbol"/>
                </a:rPr>
                <a:t> Angle (deg)</a:t>
              </a:r>
              <a:endParaRPr lang="en-US" sz="1400" baseline="-25000" dirty="0" smtClean="0">
                <a:latin typeface="Comic Sans MS" pitchFamily="66" charset="0"/>
              </a:endParaRPr>
            </a:p>
          </p:txBody>
        </p:sp>
      </p:grpSp>
      <p:grpSp>
        <p:nvGrpSpPr>
          <p:cNvPr id="7" name="Group 65"/>
          <p:cNvGrpSpPr/>
          <p:nvPr/>
        </p:nvGrpSpPr>
        <p:grpSpPr>
          <a:xfrm>
            <a:off x="177135" y="2302540"/>
            <a:ext cx="1688708" cy="564912"/>
            <a:chOff x="264381" y="302379"/>
            <a:chExt cx="1688708" cy="564912"/>
          </a:xfrm>
        </p:grpSpPr>
        <p:grpSp>
          <p:nvGrpSpPr>
            <p:cNvPr id="8" name="Group 53"/>
            <p:cNvGrpSpPr/>
            <p:nvPr/>
          </p:nvGrpSpPr>
          <p:grpSpPr>
            <a:xfrm>
              <a:off x="264381" y="689854"/>
              <a:ext cx="1688708" cy="177437"/>
              <a:chOff x="589113" y="1514054"/>
              <a:chExt cx="1688708" cy="177437"/>
            </a:xfrm>
          </p:grpSpPr>
          <p:sp>
            <p:nvSpPr>
              <p:cNvPr id="44" name="Connector 43"/>
              <p:cNvSpPr/>
              <p:nvPr/>
            </p:nvSpPr>
            <p:spPr>
              <a:xfrm rot="16200000">
                <a:off x="810456" y="1292711"/>
                <a:ext cx="177437" cy="620123"/>
              </a:xfrm>
              <a:prstGeom prst="flowChartConnector">
                <a:avLst/>
              </a:prstGeom>
              <a:ln/>
            </p:spPr>
            <p:style>
              <a:lnRef idx="1">
                <a:schemeClr val="accent1"/>
              </a:lnRef>
              <a:fillRef idx="3">
                <a:schemeClr val="accent1"/>
              </a:fillRef>
              <a:effectRef idx="2">
                <a:schemeClr val="accent1"/>
              </a:effectRef>
              <a:fontRef idx="minor">
                <a:schemeClr val="lt1"/>
              </a:fontRef>
            </p:style>
          </p:sp>
          <p:sp>
            <p:nvSpPr>
              <p:cNvPr id="45" name="Connector 44"/>
              <p:cNvSpPr/>
              <p:nvPr/>
            </p:nvSpPr>
            <p:spPr>
              <a:xfrm rot="16200000">
                <a:off x="1879041" y="1292711"/>
                <a:ext cx="177437" cy="620123"/>
              </a:xfrm>
              <a:prstGeom prst="flowChartConnector">
                <a:avLst/>
              </a:prstGeom>
              <a:ln/>
            </p:spPr>
            <p:style>
              <a:lnRef idx="1">
                <a:schemeClr val="accent1"/>
              </a:lnRef>
              <a:fillRef idx="3">
                <a:schemeClr val="accent1"/>
              </a:fillRef>
              <a:effectRef idx="2">
                <a:schemeClr val="accent1"/>
              </a:effectRef>
              <a:fontRef idx="minor">
                <a:schemeClr val="lt1"/>
              </a:fontRef>
            </p:style>
          </p:sp>
          <p:cxnSp>
            <p:nvCxnSpPr>
              <p:cNvPr id="46" name="Straight Arrow Connector 45"/>
              <p:cNvCxnSpPr/>
              <p:nvPr/>
            </p:nvCxnSpPr>
            <p:spPr>
              <a:xfrm rot="10800000">
                <a:off x="1466836" y="1595692"/>
                <a:ext cx="190863" cy="1588"/>
              </a:xfrm>
              <a:prstGeom prst="straightConnector1">
                <a:avLst/>
              </a:prstGeom>
              <a:ln>
                <a:tailEnd type="arrow"/>
              </a:ln>
            </p:spPr>
            <p:style>
              <a:lnRef idx="1">
                <a:schemeClr val="accent4"/>
              </a:lnRef>
              <a:fillRef idx="3">
                <a:schemeClr val="accent4"/>
              </a:fillRef>
              <a:effectRef idx="2">
                <a:schemeClr val="accent4"/>
              </a:effectRef>
              <a:fontRef idx="minor">
                <a:schemeClr val="lt1"/>
              </a:fontRef>
            </p:style>
          </p:cxnSp>
          <p:cxnSp>
            <p:nvCxnSpPr>
              <p:cNvPr id="47" name="Straight Arrow Connector 46"/>
              <p:cNvCxnSpPr/>
              <p:nvPr/>
            </p:nvCxnSpPr>
            <p:spPr>
              <a:xfrm rot="10800000" flipH="1">
                <a:off x="1211041" y="1602956"/>
                <a:ext cx="190863" cy="1588"/>
              </a:xfrm>
              <a:prstGeom prst="straightConnector1">
                <a:avLst/>
              </a:prstGeom>
              <a:ln>
                <a:tailEnd type="arrow"/>
              </a:ln>
            </p:spPr>
            <p:style>
              <a:lnRef idx="1">
                <a:schemeClr val="accent4"/>
              </a:lnRef>
              <a:fillRef idx="3">
                <a:schemeClr val="accent4"/>
              </a:fillRef>
              <a:effectRef idx="2">
                <a:schemeClr val="accent4"/>
              </a:effectRef>
              <a:fontRef idx="minor">
                <a:schemeClr val="lt1"/>
              </a:fontRef>
            </p:style>
          </p:cxnSp>
        </p:grpSp>
        <p:sp>
          <p:nvSpPr>
            <p:cNvPr id="56" name="TextBox 55"/>
            <p:cNvSpPr txBox="1"/>
            <p:nvPr/>
          </p:nvSpPr>
          <p:spPr>
            <a:xfrm>
              <a:off x="690861" y="302379"/>
              <a:ext cx="847746" cy="369332"/>
            </a:xfrm>
            <a:prstGeom prst="rect">
              <a:avLst/>
            </a:prstGeom>
            <a:noFill/>
          </p:spPr>
          <p:txBody>
            <a:bodyPr wrap="none" rtlCol="0">
              <a:spAutoFit/>
            </a:bodyPr>
            <a:lstStyle/>
            <a:p>
              <a:r>
                <a:rPr lang="en-US" dirty="0" smtClean="0"/>
                <a:t>Tip-tip</a:t>
              </a:r>
              <a:endParaRPr lang="en-US" dirty="0"/>
            </a:p>
          </p:txBody>
        </p:sp>
      </p:grpSp>
      <p:grpSp>
        <p:nvGrpSpPr>
          <p:cNvPr id="9" name="Group 64"/>
          <p:cNvGrpSpPr/>
          <p:nvPr/>
        </p:nvGrpSpPr>
        <p:grpSpPr>
          <a:xfrm>
            <a:off x="2189247" y="2228349"/>
            <a:ext cx="1249060" cy="923330"/>
            <a:chOff x="507068" y="941068"/>
            <a:chExt cx="1249060" cy="923330"/>
          </a:xfrm>
        </p:grpSpPr>
        <p:grpSp>
          <p:nvGrpSpPr>
            <p:cNvPr id="10" name="Group 54"/>
            <p:cNvGrpSpPr/>
            <p:nvPr/>
          </p:nvGrpSpPr>
          <p:grpSpPr>
            <a:xfrm>
              <a:off x="694539" y="1244274"/>
              <a:ext cx="765266" cy="620124"/>
              <a:chOff x="4142906" y="1294483"/>
              <a:chExt cx="765266" cy="620124"/>
            </a:xfrm>
          </p:grpSpPr>
          <p:sp>
            <p:nvSpPr>
              <p:cNvPr id="48" name="Connector 47"/>
              <p:cNvSpPr/>
              <p:nvPr/>
            </p:nvSpPr>
            <p:spPr>
              <a:xfrm rot="10800000">
                <a:off x="4142906" y="1294484"/>
                <a:ext cx="177437" cy="620123"/>
              </a:xfrm>
              <a:prstGeom prst="flowChartConnector">
                <a:avLst/>
              </a:prstGeom>
              <a:ln/>
            </p:spPr>
            <p:style>
              <a:lnRef idx="1">
                <a:schemeClr val="accent1"/>
              </a:lnRef>
              <a:fillRef idx="3">
                <a:schemeClr val="accent1"/>
              </a:fillRef>
              <a:effectRef idx="2">
                <a:schemeClr val="accent1"/>
              </a:effectRef>
              <a:fontRef idx="minor">
                <a:schemeClr val="lt1"/>
              </a:fontRef>
            </p:style>
          </p:sp>
          <p:sp>
            <p:nvSpPr>
              <p:cNvPr id="49" name="Connector 48"/>
              <p:cNvSpPr/>
              <p:nvPr/>
            </p:nvSpPr>
            <p:spPr>
              <a:xfrm rot="10800000">
                <a:off x="4730735" y="1294483"/>
                <a:ext cx="177437" cy="620123"/>
              </a:xfrm>
              <a:prstGeom prst="flowChartConnector">
                <a:avLst/>
              </a:prstGeom>
              <a:ln/>
            </p:spPr>
            <p:style>
              <a:lnRef idx="1">
                <a:schemeClr val="accent1"/>
              </a:lnRef>
              <a:fillRef idx="3">
                <a:schemeClr val="accent1"/>
              </a:fillRef>
              <a:effectRef idx="2">
                <a:schemeClr val="accent1"/>
              </a:effectRef>
              <a:fontRef idx="minor">
                <a:schemeClr val="lt1"/>
              </a:fontRef>
            </p:style>
          </p:sp>
          <p:cxnSp>
            <p:nvCxnSpPr>
              <p:cNvPr id="52" name="Straight Arrow Connector 51"/>
              <p:cNvCxnSpPr/>
              <p:nvPr/>
            </p:nvCxnSpPr>
            <p:spPr>
              <a:xfrm rot="10800000">
                <a:off x="4563102" y="1586840"/>
                <a:ext cx="190863" cy="1588"/>
              </a:xfrm>
              <a:prstGeom prst="straightConnector1">
                <a:avLst/>
              </a:prstGeom>
              <a:ln>
                <a:tailEnd type="arrow"/>
              </a:ln>
            </p:spPr>
            <p:style>
              <a:lnRef idx="1">
                <a:schemeClr val="accent4"/>
              </a:lnRef>
              <a:fillRef idx="3">
                <a:schemeClr val="accent4"/>
              </a:fillRef>
              <a:effectRef idx="2">
                <a:schemeClr val="accent4"/>
              </a:effectRef>
              <a:fontRef idx="minor">
                <a:schemeClr val="lt1"/>
              </a:fontRef>
            </p:style>
          </p:cxnSp>
          <p:cxnSp>
            <p:nvCxnSpPr>
              <p:cNvPr id="53" name="Straight Arrow Connector 52"/>
              <p:cNvCxnSpPr/>
              <p:nvPr/>
            </p:nvCxnSpPr>
            <p:spPr>
              <a:xfrm rot="10800000" flipH="1">
                <a:off x="4307307" y="1594104"/>
                <a:ext cx="190863" cy="1588"/>
              </a:xfrm>
              <a:prstGeom prst="straightConnector1">
                <a:avLst/>
              </a:prstGeom>
              <a:ln>
                <a:tailEnd type="arrow"/>
              </a:ln>
            </p:spPr>
            <p:style>
              <a:lnRef idx="1">
                <a:schemeClr val="accent4"/>
              </a:lnRef>
              <a:fillRef idx="3">
                <a:schemeClr val="accent4"/>
              </a:fillRef>
              <a:effectRef idx="2">
                <a:schemeClr val="accent4"/>
              </a:effectRef>
              <a:fontRef idx="minor">
                <a:schemeClr val="lt1"/>
              </a:fontRef>
            </p:style>
          </p:cxnSp>
        </p:grpSp>
        <p:sp>
          <p:nvSpPr>
            <p:cNvPr id="57" name="TextBox 56"/>
            <p:cNvSpPr txBox="1"/>
            <p:nvPr/>
          </p:nvSpPr>
          <p:spPr>
            <a:xfrm>
              <a:off x="507068" y="941068"/>
              <a:ext cx="1249060" cy="369332"/>
            </a:xfrm>
            <a:prstGeom prst="rect">
              <a:avLst/>
            </a:prstGeom>
            <a:noFill/>
          </p:spPr>
          <p:txBody>
            <a:bodyPr wrap="none" rtlCol="0">
              <a:spAutoFit/>
            </a:bodyPr>
            <a:lstStyle/>
            <a:p>
              <a:r>
                <a:rPr lang="en-US" dirty="0" smtClean="0"/>
                <a:t>Body-body</a:t>
              </a:r>
              <a:endParaRPr lang="en-US" dirty="0"/>
            </a:p>
          </p:txBody>
        </p:sp>
      </p:grpSp>
      <p:grpSp>
        <p:nvGrpSpPr>
          <p:cNvPr id="11" name="Group 71"/>
          <p:cNvGrpSpPr/>
          <p:nvPr/>
        </p:nvGrpSpPr>
        <p:grpSpPr>
          <a:xfrm>
            <a:off x="3638863" y="2154709"/>
            <a:ext cx="5348062" cy="2887130"/>
            <a:chOff x="3680163" y="2092765"/>
            <a:chExt cx="5348062" cy="2887130"/>
          </a:xfrm>
        </p:grpSpPr>
        <p:sp>
          <p:nvSpPr>
            <p:cNvPr id="28" name="TextBox 27"/>
            <p:cNvSpPr txBox="1"/>
            <p:nvPr/>
          </p:nvSpPr>
          <p:spPr>
            <a:xfrm>
              <a:off x="7990475" y="3324276"/>
              <a:ext cx="103775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solidFill>
                    <a:srgbClr val="0000FF"/>
                  </a:solidFill>
                  <a:latin typeface="Comic Sans MS" pitchFamily="66" charset="0"/>
                </a:rPr>
                <a:t>U+U energy density (65% larger than Au+Au for tip-tip)</a:t>
              </a:r>
            </a:p>
          </p:txBody>
        </p:sp>
        <p:sp>
          <p:nvSpPr>
            <p:cNvPr id="39" name="TextBox 38"/>
            <p:cNvSpPr txBox="1"/>
            <p:nvPr/>
          </p:nvSpPr>
          <p:spPr>
            <a:xfrm>
              <a:off x="7998271" y="2114666"/>
              <a:ext cx="740908" cy="26161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100" dirty="0" smtClean="0">
                  <a:latin typeface="Comic Sans MS" pitchFamily="66" charset="0"/>
                </a:rPr>
                <a:t>U. Heinz</a:t>
              </a:r>
            </a:p>
          </p:txBody>
        </p:sp>
        <p:pic>
          <p:nvPicPr>
            <p:cNvPr id="68" name="Picture 67" descr="UU_coll_part.jpg"/>
            <p:cNvPicPr>
              <a:picLocks noChangeAspect="1"/>
            </p:cNvPicPr>
            <p:nvPr/>
          </p:nvPicPr>
          <p:blipFill>
            <a:blip r:embed="rId4"/>
            <a:stretch>
              <a:fillRect/>
            </a:stretch>
          </p:blipFill>
          <p:spPr>
            <a:xfrm>
              <a:off x="3680163" y="2092765"/>
              <a:ext cx="4248362" cy="2887130"/>
            </a:xfrm>
            <a:prstGeom prst="rect">
              <a:avLst/>
            </a:prstGeom>
          </p:spPr>
        </p:pic>
      </p:grpSp>
      <p:sp>
        <p:nvSpPr>
          <p:cNvPr id="69" name="TextBox 68"/>
          <p:cNvSpPr txBox="1"/>
          <p:nvPr/>
        </p:nvSpPr>
        <p:spPr>
          <a:xfrm>
            <a:off x="3485653" y="5290287"/>
            <a:ext cx="4885403" cy="923330"/>
          </a:xfrm>
          <a:prstGeom prst="rect">
            <a:avLst/>
          </a:prstGeom>
          <a:noFill/>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solidFill>
                  <a:srgbClr val="000000"/>
                </a:solidFill>
              </a:rPr>
              <a:t>The key to utilizing UU collisions for these purposes is the ability to disentangle the various geometries of the individual interaction !!! </a:t>
            </a:r>
            <a:endParaRPr lang="en-US" dirty="0">
              <a:solidFill>
                <a:srgbClr val="000000"/>
              </a:solidFill>
            </a:endParaRPr>
          </a:p>
        </p:txBody>
      </p:sp>
      <p:sp>
        <p:nvSpPr>
          <p:cNvPr id="70" name="TextBox 69"/>
          <p:cNvSpPr txBox="1"/>
          <p:nvPr/>
        </p:nvSpPr>
        <p:spPr>
          <a:xfrm>
            <a:off x="682429" y="1005581"/>
            <a:ext cx="7688627" cy="923330"/>
          </a:xfrm>
          <a:prstGeom prst="rect">
            <a:avLst/>
          </a:prstGeom>
          <a:noFill/>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solidFill>
                  <a:srgbClr val="000000"/>
                </a:solidFill>
              </a:rPr>
              <a:t>Allow us to explore early time dynamics and </a:t>
            </a:r>
            <a:r>
              <a:rPr lang="en-US" dirty="0" err="1" smtClean="0">
                <a:solidFill>
                  <a:srgbClr val="000000"/>
                </a:solidFill>
              </a:rPr>
              <a:t>thermalization</a:t>
            </a:r>
            <a:r>
              <a:rPr lang="en-US" dirty="0" smtClean="0">
                <a:solidFill>
                  <a:srgbClr val="000000"/>
                </a:solidFill>
              </a:rPr>
              <a:t>:  a) varying the eccentricity for flow studies;  </a:t>
            </a:r>
            <a:r>
              <a:rPr lang="en-US" dirty="0" err="1" smtClean="0">
                <a:solidFill>
                  <a:srgbClr val="000000"/>
                </a:solidFill>
              </a:rPr>
              <a:t>b</a:t>
            </a:r>
            <a:r>
              <a:rPr lang="en-US" dirty="0" smtClean="0">
                <a:solidFill>
                  <a:srgbClr val="000000"/>
                </a:solidFill>
              </a:rPr>
              <a:t>) varying path length for </a:t>
            </a:r>
            <a:r>
              <a:rPr lang="en-US" dirty="0" err="1" smtClean="0">
                <a:solidFill>
                  <a:srgbClr val="000000"/>
                </a:solidFill>
              </a:rPr>
              <a:t>parton</a:t>
            </a:r>
            <a:r>
              <a:rPr lang="en-US" dirty="0" smtClean="0">
                <a:solidFill>
                  <a:srgbClr val="000000"/>
                </a:solidFill>
              </a:rPr>
              <a:t> suppression studies.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00377"/>
            <a:ext cx="7770813" cy="570910"/>
          </a:xfrm>
        </p:spPr>
        <p:txBody>
          <a:bodyPr>
            <a:normAutofit fontScale="90000"/>
          </a:bodyPr>
          <a:lstStyle/>
          <a:p>
            <a:r>
              <a:rPr lang="en-US" dirty="0" err="1" smtClean="0"/>
              <a:t>Cu+Au</a:t>
            </a:r>
            <a:r>
              <a:rPr lang="en-US" dirty="0" smtClean="0"/>
              <a:t> Collisions</a:t>
            </a:r>
            <a:endParaRPr lang="en-US" dirty="0"/>
          </a:p>
        </p:txBody>
      </p:sp>
      <p:sp>
        <p:nvSpPr>
          <p:cNvPr id="11" name="Content Placeholder 10"/>
          <p:cNvSpPr>
            <a:spLocks noGrp="1"/>
          </p:cNvSpPr>
          <p:nvPr>
            <p:ph idx="1"/>
          </p:nvPr>
        </p:nvSpPr>
        <p:spPr>
          <a:xfrm>
            <a:off x="208202" y="791381"/>
            <a:ext cx="8771308" cy="2912033"/>
          </a:xfrm>
        </p:spPr>
        <p:txBody>
          <a:bodyPr>
            <a:noAutofit/>
          </a:bodyPr>
          <a:lstStyle/>
          <a:p>
            <a:r>
              <a:rPr lang="en-US" sz="2800" dirty="0" smtClean="0"/>
              <a:t>Cu buried inside Au for most central collisions</a:t>
            </a:r>
          </a:p>
          <a:p>
            <a:pPr lvl="1"/>
            <a:r>
              <a:rPr lang="en-US" sz="2200" dirty="0" smtClean="0"/>
              <a:t>Minimize effects of the surface on hard probes</a:t>
            </a:r>
          </a:p>
          <a:p>
            <a:pPr lvl="1"/>
            <a:r>
              <a:rPr lang="en-US" sz="2200" dirty="0" smtClean="0"/>
              <a:t>Select top 3% centrality class for this study</a:t>
            </a:r>
          </a:p>
          <a:p>
            <a:r>
              <a:rPr lang="en-US" sz="2800" dirty="0" smtClean="0"/>
              <a:t>Eccentricity w/o left/right symmetry for non-central collisions</a:t>
            </a:r>
          </a:p>
          <a:p>
            <a:pPr lvl="1"/>
            <a:r>
              <a:rPr lang="en-US" sz="2200" dirty="0" smtClean="0"/>
              <a:t>Non-fluctuation source of odd harmonics.</a:t>
            </a:r>
          </a:p>
          <a:p>
            <a:endParaRPr lang="en-US" dirty="0"/>
          </a:p>
        </p:txBody>
      </p:sp>
      <p:sp>
        <p:nvSpPr>
          <p:cNvPr id="2" name="Date Placeholder 1"/>
          <p:cNvSpPr>
            <a:spLocks noGrp="1"/>
          </p:cNvSpPr>
          <p:nvPr>
            <p:ph type="dt" sz="half" idx="10"/>
          </p:nvPr>
        </p:nvSpPr>
        <p:spPr/>
        <p:txBody>
          <a:bodyPr/>
          <a:lstStyle/>
          <a:p>
            <a:r>
              <a:rPr lang="en-US" smtClean="0"/>
              <a:t>7/25/12</a:t>
            </a:r>
            <a:endParaRPr lang="en-US"/>
          </a:p>
        </p:txBody>
      </p:sp>
      <p:sp>
        <p:nvSpPr>
          <p:cNvPr id="3" name="Footer Placeholder 2"/>
          <p:cNvSpPr>
            <a:spLocks noGrp="1"/>
          </p:cNvSpPr>
          <p:nvPr>
            <p:ph type="ftr" sz="quarter" idx="11"/>
          </p:nvPr>
        </p:nvSpPr>
        <p:spPr/>
        <p:txBody>
          <a:bodyPr/>
          <a:lstStyle/>
          <a:p>
            <a:r>
              <a:rPr lang="en-US" smtClean="0"/>
              <a:t>RHIC Retreat</a:t>
            </a:r>
            <a:endParaRPr lang="en-US"/>
          </a:p>
        </p:txBody>
      </p:sp>
      <p:sp>
        <p:nvSpPr>
          <p:cNvPr id="4" name="Slide Number Placeholder 3"/>
          <p:cNvSpPr>
            <a:spLocks noGrp="1"/>
          </p:cNvSpPr>
          <p:nvPr>
            <p:ph type="sldNum" sz="quarter" idx="12"/>
          </p:nvPr>
        </p:nvSpPr>
        <p:spPr/>
        <p:txBody>
          <a:bodyPr/>
          <a:lstStyle/>
          <a:p>
            <a:fld id="{32C56329-6C78-AF45-B2B0-06142E3B6BDA}" type="slidenum">
              <a:rPr lang="en-US" smtClean="0"/>
              <a:pPr/>
              <a:t>7</a:t>
            </a:fld>
            <a:endParaRPr lang="en-US"/>
          </a:p>
        </p:txBody>
      </p:sp>
      <p:pic>
        <p:nvPicPr>
          <p:cNvPr id="7" name="Picture 6"/>
          <p:cNvPicPr>
            <a:picLocks noChangeAspect="1" noChangeArrowheads="1"/>
          </p:cNvPicPr>
          <p:nvPr/>
        </p:nvPicPr>
        <p:blipFill>
          <a:blip r:embed="rId2" cstate="print"/>
          <a:srcRect/>
          <a:stretch>
            <a:fillRect/>
          </a:stretch>
        </p:blipFill>
        <p:spPr bwMode="auto">
          <a:xfrm>
            <a:off x="451898" y="3488437"/>
            <a:ext cx="4277803" cy="3016649"/>
          </a:xfrm>
          <a:prstGeom prst="rect">
            <a:avLst/>
          </a:prstGeom>
          <a:noFill/>
          <a:ln w="9525">
            <a:noFill/>
            <a:miter lim="800000"/>
            <a:headEnd/>
            <a:tailEnd/>
          </a:ln>
        </p:spPr>
      </p:pic>
      <p:pic>
        <p:nvPicPr>
          <p:cNvPr id="9" name="Picture 8"/>
          <p:cNvPicPr>
            <a:picLocks noChangeAspect="1"/>
          </p:cNvPicPr>
          <p:nvPr/>
        </p:nvPicPr>
        <p:blipFill>
          <a:blip r:embed="rId3"/>
          <a:srcRect t="5484"/>
          <a:stretch>
            <a:fillRect/>
          </a:stretch>
        </p:blipFill>
        <p:spPr>
          <a:xfrm>
            <a:off x="4931533" y="3980784"/>
            <a:ext cx="3675401" cy="2202234"/>
          </a:xfrm>
          <a:prstGeom prst="rect">
            <a:avLst/>
          </a:prstGeom>
        </p:spPr>
      </p:pic>
      <p:grpSp>
        <p:nvGrpSpPr>
          <p:cNvPr id="6" name="Group 39"/>
          <p:cNvGrpSpPr/>
          <p:nvPr/>
        </p:nvGrpSpPr>
        <p:grpSpPr>
          <a:xfrm>
            <a:off x="3477830" y="4865088"/>
            <a:ext cx="618478" cy="533400"/>
            <a:chOff x="3505200" y="1981200"/>
            <a:chExt cx="838200" cy="762000"/>
          </a:xfrm>
        </p:grpSpPr>
        <p:sp>
          <p:nvSpPr>
            <p:cNvPr id="14" name="Oval 13"/>
            <p:cNvSpPr/>
            <p:nvPr/>
          </p:nvSpPr>
          <p:spPr>
            <a:xfrm>
              <a:off x="3505200" y="1981200"/>
              <a:ext cx="838200" cy="762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613210" y="2092912"/>
              <a:ext cx="609600" cy="533400"/>
            </a:xfrm>
            <a:prstGeom prst="ellipse">
              <a:avLst/>
            </a:prstGeom>
            <a:solidFill>
              <a:srgbClr val="FF000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15"/>
          <p:cNvGrpSpPr/>
          <p:nvPr/>
        </p:nvGrpSpPr>
        <p:grpSpPr>
          <a:xfrm rot="16200000">
            <a:off x="7133438" y="2103042"/>
            <a:ext cx="517954" cy="2101287"/>
            <a:chOff x="7694119" y="1430019"/>
            <a:chExt cx="1112636" cy="3769359"/>
          </a:xfrm>
          <a:effectLst/>
        </p:grpSpPr>
        <p:sp>
          <p:nvSpPr>
            <p:cNvPr id="17" name="Oval 16"/>
            <p:cNvSpPr/>
            <p:nvPr/>
          </p:nvSpPr>
          <p:spPr>
            <a:xfrm>
              <a:off x="7694119" y="1430019"/>
              <a:ext cx="887690" cy="822960"/>
            </a:xfrm>
            <a:prstGeom prst="ellipse">
              <a:avLst/>
            </a:prstGeom>
            <a:solidFill>
              <a:srgbClr val="FFE90B"/>
            </a:solidFill>
            <a:ln/>
            <a:effectLst/>
          </p:spPr>
          <p:style>
            <a:lnRef idx="0">
              <a:schemeClr val="accent6"/>
            </a:lnRef>
            <a:fillRef idx="3">
              <a:schemeClr val="accent6"/>
            </a:fillRef>
            <a:effectRef idx="3">
              <a:schemeClr val="accent6"/>
            </a:effectRef>
            <a:fontRef idx="minor">
              <a:schemeClr val="lt1"/>
            </a:fontRef>
          </p:style>
        </p:sp>
        <p:sp>
          <p:nvSpPr>
            <p:cNvPr id="18" name="Oval 17"/>
            <p:cNvSpPr/>
            <p:nvPr/>
          </p:nvSpPr>
          <p:spPr>
            <a:xfrm>
              <a:off x="8429620" y="1667506"/>
              <a:ext cx="377135" cy="385660"/>
            </a:xfrm>
            <a:prstGeom prst="ellipse">
              <a:avLst/>
            </a:prstGeom>
            <a:solidFill>
              <a:srgbClr val="FFD729"/>
            </a:solidFill>
            <a:ln/>
            <a:effectLst/>
          </p:spPr>
          <p:style>
            <a:lnRef idx="1">
              <a:schemeClr val="accent6"/>
            </a:lnRef>
            <a:fillRef idx="3">
              <a:schemeClr val="accent6"/>
            </a:fillRef>
            <a:effectRef idx="2">
              <a:schemeClr val="accent6"/>
            </a:effectRef>
            <a:fontRef idx="minor">
              <a:schemeClr val="lt1"/>
            </a:fontRef>
          </p:style>
          <p:txBody>
            <a:bodyPr/>
            <a:lstStyle/>
            <a:p>
              <a:endParaRPr lang="en-US" sz="500" dirty="0"/>
            </a:p>
          </p:txBody>
        </p:sp>
        <p:sp>
          <p:nvSpPr>
            <p:cNvPr id="19" name="Oval 18"/>
            <p:cNvSpPr/>
            <p:nvPr/>
          </p:nvSpPr>
          <p:spPr>
            <a:xfrm>
              <a:off x="7704702" y="2884168"/>
              <a:ext cx="887690" cy="822960"/>
            </a:xfrm>
            <a:prstGeom prst="ellipse">
              <a:avLst/>
            </a:prstGeom>
            <a:solidFill>
              <a:srgbClr val="FFE90B"/>
            </a:solidFill>
            <a:ln/>
            <a:effectLst/>
          </p:spPr>
          <p:style>
            <a:lnRef idx="0">
              <a:schemeClr val="accent6"/>
            </a:lnRef>
            <a:fillRef idx="3">
              <a:schemeClr val="accent6"/>
            </a:fillRef>
            <a:effectRef idx="3">
              <a:schemeClr val="accent6"/>
            </a:effectRef>
            <a:fontRef idx="minor">
              <a:schemeClr val="lt1"/>
            </a:fontRef>
          </p:style>
        </p:sp>
        <p:sp>
          <p:nvSpPr>
            <p:cNvPr id="20" name="Oval 19"/>
            <p:cNvSpPr/>
            <p:nvPr/>
          </p:nvSpPr>
          <p:spPr>
            <a:xfrm>
              <a:off x="8186211" y="3089906"/>
              <a:ext cx="377135" cy="385660"/>
            </a:xfrm>
            <a:prstGeom prst="ellipse">
              <a:avLst/>
            </a:prstGeom>
            <a:solidFill>
              <a:srgbClr val="FFD729"/>
            </a:solidFill>
            <a:ln/>
            <a:effectLst/>
          </p:spPr>
          <p:style>
            <a:lnRef idx="1">
              <a:schemeClr val="accent6"/>
            </a:lnRef>
            <a:fillRef idx="3">
              <a:schemeClr val="accent6"/>
            </a:fillRef>
            <a:effectRef idx="2">
              <a:schemeClr val="accent6"/>
            </a:effectRef>
            <a:fontRef idx="minor">
              <a:schemeClr val="lt1"/>
            </a:fontRef>
          </p:style>
          <p:txBody>
            <a:bodyPr/>
            <a:lstStyle/>
            <a:p>
              <a:endParaRPr lang="en-US" sz="500" dirty="0"/>
            </a:p>
          </p:txBody>
        </p:sp>
        <p:sp>
          <p:nvSpPr>
            <p:cNvPr id="21" name="Oval 20"/>
            <p:cNvSpPr/>
            <p:nvPr/>
          </p:nvSpPr>
          <p:spPr>
            <a:xfrm>
              <a:off x="7704702" y="4376418"/>
              <a:ext cx="887690" cy="822960"/>
            </a:xfrm>
            <a:prstGeom prst="ellipse">
              <a:avLst/>
            </a:prstGeom>
            <a:solidFill>
              <a:srgbClr val="FFE90B"/>
            </a:solidFill>
            <a:ln/>
            <a:effectLst/>
          </p:spPr>
          <p:style>
            <a:lnRef idx="0">
              <a:schemeClr val="accent6"/>
            </a:lnRef>
            <a:fillRef idx="3">
              <a:schemeClr val="accent6"/>
            </a:fillRef>
            <a:effectRef idx="3">
              <a:schemeClr val="accent6"/>
            </a:effectRef>
            <a:fontRef idx="minor">
              <a:schemeClr val="lt1"/>
            </a:fontRef>
          </p:style>
        </p:sp>
        <p:sp>
          <p:nvSpPr>
            <p:cNvPr id="22" name="Oval 21"/>
            <p:cNvSpPr/>
            <p:nvPr/>
          </p:nvSpPr>
          <p:spPr>
            <a:xfrm>
              <a:off x="7967821" y="4582156"/>
              <a:ext cx="377135" cy="385660"/>
            </a:xfrm>
            <a:prstGeom prst="ellipse">
              <a:avLst/>
            </a:prstGeom>
            <a:solidFill>
              <a:srgbClr val="FFD729"/>
            </a:solidFill>
            <a:ln/>
            <a:effectLst/>
          </p:spPr>
          <p:style>
            <a:lnRef idx="1">
              <a:schemeClr val="accent6"/>
            </a:lnRef>
            <a:fillRef idx="3">
              <a:schemeClr val="accent6"/>
            </a:fillRef>
            <a:effectRef idx="2">
              <a:schemeClr val="accent6"/>
            </a:effectRef>
            <a:fontRef idx="minor">
              <a:schemeClr val="lt1"/>
            </a:fontRef>
          </p:style>
          <p:txBody>
            <a:bodyPr/>
            <a:lstStyle/>
            <a:p>
              <a:endParaRPr lang="en-US" sz="5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PHENIX Detectors</a:t>
            </a:r>
            <a:endParaRPr lang="en-US" dirty="0"/>
          </a:p>
        </p:txBody>
      </p:sp>
      <p:sp>
        <p:nvSpPr>
          <p:cNvPr id="3" name="Subtitle 2"/>
          <p:cNvSpPr>
            <a:spLocks noGrp="1"/>
          </p:cNvSpPr>
          <p:nvPr>
            <p:ph type="body" idx="1"/>
          </p:nvPr>
        </p:nvSpPr>
        <p:spPr>
          <a:xfrm>
            <a:off x="722313" y="4019638"/>
            <a:ext cx="7772400" cy="1500187"/>
          </a:xfrm>
        </p:spPr>
        <p:txBody>
          <a:bodyPr/>
          <a:lstStyle/>
          <a:p>
            <a:r>
              <a:rPr lang="en-US" dirty="0" smtClean="0"/>
              <a:t>Emphasize newly commissioned detectors</a:t>
            </a:r>
            <a:endParaRPr lang="en-US" dirty="0"/>
          </a:p>
        </p:txBody>
      </p:sp>
      <p:sp>
        <p:nvSpPr>
          <p:cNvPr id="5" name="Date Placeholder 4"/>
          <p:cNvSpPr>
            <a:spLocks noGrp="1"/>
          </p:cNvSpPr>
          <p:nvPr>
            <p:ph type="dt" sz="half" idx="10"/>
          </p:nvPr>
        </p:nvSpPr>
        <p:spPr/>
        <p:txBody>
          <a:bodyPr/>
          <a:lstStyle/>
          <a:p>
            <a:r>
              <a:rPr lang="en-US" smtClean="0"/>
              <a:t>7/25/12</a:t>
            </a:r>
            <a:endParaRPr lang="en-US"/>
          </a:p>
        </p:txBody>
      </p:sp>
      <p:sp>
        <p:nvSpPr>
          <p:cNvPr id="7" name="Footer Placeholder 6"/>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8</a:t>
            </a:fld>
            <a:endParaRPr lang="en-US"/>
          </a:p>
        </p:txBody>
      </p:sp>
      <p:pic>
        <p:nvPicPr>
          <p:cNvPr id="8" name="Picture Placeholder 8" descr="phenix.jpg"/>
          <p:cNvPicPr>
            <a:picLocks noChangeAspect="1"/>
          </p:cNvPicPr>
          <p:nvPr/>
        </p:nvPicPr>
        <p:blipFill>
          <a:blip r:embed="rId2"/>
          <a:srcRect t="-1505" b="-1505"/>
          <a:stretch>
            <a:fillRect/>
          </a:stretch>
        </p:blipFill>
        <p:spPr>
          <a:xfrm rot="21540000">
            <a:off x="1952239" y="621189"/>
            <a:ext cx="5031609" cy="3375800"/>
          </a:xfrm>
          <a:prstGeom prst="rect">
            <a:avLst/>
          </a:prstGeo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Phenix_2012.jpg"/>
          <p:cNvPicPr>
            <a:picLocks noChangeAspect="1"/>
          </p:cNvPicPr>
          <p:nvPr/>
        </p:nvPicPr>
        <p:blipFill>
          <a:blip r:embed="rId2"/>
          <a:stretch>
            <a:fillRect/>
          </a:stretch>
        </p:blipFill>
        <p:spPr>
          <a:xfrm>
            <a:off x="3875438" y="287156"/>
            <a:ext cx="5002496" cy="6069194"/>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r>
              <a:rPr lang="en-US" smtClean="0"/>
              <a:t>7/25/12</a:t>
            </a:r>
            <a:endParaRPr lang="en-US" dirty="0"/>
          </a:p>
        </p:txBody>
      </p:sp>
      <p:sp>
        <p:nvSpPr>
          <p:cNvPr id="5" name="Footer Placeholder 4"/>
          <p:cNvSpPr>
            <a:spLocks noGrp="1"/>
          </p:cNvSpPr>
          <p:nvPr>
            <p:ph type="ftr" sz="quarter" idx="11"/>
          </p:nvPr>
        </p:nvSpPr>
        <p:spPr/>
        <p:txBody>
          <a:bodyPr/>
          <a:lstStyle/>
          <a:p>
            <a:r>
              <a:rPr lang="en-US" smtClean="0"/>
              <a:t>RHIC Retreat</a:t>
            </a:r>
            <a:endParaRPr lang="en-US"/>
          </a:p>
        </p:txBody>
      </p:sp>
      <p:sp>
        <p:nvSpPr>
          <p:cNvPr id="6" name="Slide Number Placeholder 5"/>
          <p:cNvSpPr>
            <a:spLocks noGrp="1"/>
          </p:cNvSpPr>
          <p:nvPr>
            <p:ph type="sldNum" sz="quarter" idx="12"/>
          </p:nvPr>
        </p:nvSpPr>
        <p:spPr/>
        <p:txBody>
          <a:bodyPr/>
          <a:lstStyle/>
          <a:p>
            <a:fld id="{32C56329-6C78-AF45-B2B0-06142E3B6BDA}" type="slidenum">
              <a:rPr lang="en-US" smtClean="0"/>
              <a:pPr/>
              <a:t>9</a:t>
            </a:fld>
            <a:endParaRPr lang="en-US"/>
          </a:p>
        </p:txBody>
      </p:sp>
      <p:sp>
        <p:nvSpPr>
          <p:cNvPr id="9" name="TextBox 12"/>
          <p:cNvSpPr txBox="1">
            <a:spLocks noChangeArrowheads="1"/>
          </p:cNvSpPr>
          <p:nvPr/>
        </p:nvSpPr>
        <p:spPr bwMode="auto">
          <a:xfrm>
            <a:off x="264193" y="561173"/>
            <a:ext cx="3435350" cy="120032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ko-KR" dirty="0">
                <a:latin typeface="Times New Roman" pitchFamily="18" charset="0"/>
                <a:cs typeface="Times New Roman" pitchFamily="18" charset="0"/>
              </a:rPr>
              <a:t>Central Arms:</a:t>
            </a:r>
          </a:p>
          <a:p>
            <a:pPr>
              <a:buFont typeface="Wingdings" pitchFamily="2" charset="2"/>
              <a:buChar char="§"/>
            </a:pPr>
            <a:r>
              <a:rPr lang="en-US" altLang="ko-KR" dirty="0">
                <a:latin typeface="Times New Roman" pitchFamily="18" charset="0"/>
                <a:cs typeface="Times New Roman" pitchFamily="18" charset="0"/>
              </a:rPr>
              <a:t>hadrons, photons, electrons</a:t>
            </a:r>
            <a:endParaRPr lang="el-GR" altLang="ko-KR" dirty="0">
              <a:latin typeface="Times New Roman" pitchFamily="18" charset="0"/>
              <a:cs typeface="Times New Roman" pitchFamily="18" charset="0"/>
            </a:endParaRPr>
          </a:p>
          <a:p>
            <a:pPr>
              <a:buFont typeface="Wingdings" pitchFamily="2" charset="2"/>
              <a:buChar char="§"/>
            </a:pPr>
            <a:r>
              <a:rPr lang="el-GR" altLang="ko-KR" dirty="0">
                <a:latin typeface="Times New Roman" pitchFamily="18" charset="0"/>
                <a:cs typeface="Times New Roman" pitchFamily="18" charset="0"/>
              </a:rPr>
              <a:t> |η|</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&lt;</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0.35</a:t>
            </a:r>
            <a:endParaRPr lang="en-US" altLang="ko-KR" dirty="0">
              <a:latin typeface="Times New Roman" pitchFamily="18" charset="0"/>
              <a:cs typeface="Times New Roman" pitchFamily="18" charset="0"/>
            </a:endParaRPr>
          </a:p>
          <a:p>
            <a:pPr>
              <a:buFont typeface="Wingdings" pitchFamily="2" charset="2"/>
              <a:buChar char="§"/>
            </a:pP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Δφ</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π</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(2 </a:t>
            </a:r>
            <a:r>
              <a:rPr lang="en-US" altLang="ko-KR" dirty="0">
                <a:latin typeface="Times New Roman" pitchFamily="18" charset="0"/>
                <a:cs typeface="Times New Roman" pitchFamily="18" charset="0"/>
              </a:rPr>
              <a:t>arms </a:t>
            </a:r>
            <a:r>
              <a:rPr lang="en-US" altLang="ko-KR" dirty="0" err="1">
                <a:latin typeface="Times New Roman" pitchFamily="18" charset="0"/>
                <a:cs typeface="Times New Roman" pitchFamily="18" charset="0"/>
              </a:rPr>
              <a:t>x</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π/2)</a:t>
            </a:r>
          </a:p>
        </p:txBody>
      </p:sp>
      <p:sp>
        <p:nvSpPr>
          <p:cNvPr id="10" name="TextBox 9"/>
          <p:cNvSpPr txBox="1"/>
          <p:nvPr/>
        </p:nvSpPr>
        <p:spPr>
          <a:xfrm>
            <a:off x="506505" y="3106739"/>
            <a:ext cx="289560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US" altLang="ko-KR" dirty="0" err="1">
                <a:latin typeface="Times New Roman" pitchFamily="18" charset="0"/>
                <a:cs typeface="Times New Roman" pitchFamily="18" charset="0"/>
              </a:rPr>
              <a:t>Muon</a:t>
            </a:r>
            <a:r>
              <a:rPr lang="en-US" altLang="ko-KR" dirty="0">
                <a:latin typeface="Times New Roman" pitchFamily="18" charset="0"/>
                <a:cs typeface="Times New Roman" pitchFamily="18" charset="0"/>
              </a:rPr>
              <a:t> Arms:</a:t>
            </a:r>
          </a:p>
          <a:p>
            <a:pPr>
              <a:buFont typeface="Wingdings" pitchFamily="2" charset="2"/>
              <a:buChar char="§"/>
              <a:defRPr/>
            </a:pPr>
            <a:r>
              <a:rPr lang="en-US" altLang="ko-KR" dirty="0">
                <a:latin typeface="Times New Roman" pitchFamily="18" charset="0"/>
                <a:cs typeface="Times New Roman" pitchFamily="18" charset="0"/>
              </a:rPr>
              <a:t> </a:t>
            </a:r>
            <a:r>
              <a:rPr lang="en-US" altLang="ko-KR" dirty="0" err="1">
                <a:latin typeface="Times New Roman" pitchFamily="18" charset="0"/>
                <a:cs typeface="Times New Roman" pitchFamily="18" charset="0"/>
              </a:rPr>
              <a:t>muons</a:t>
            </a:r>
            <a:endParaRPr lang="el-GR" altLang="ko-KR" dirty="0">
              <a:latin typeface="Times New Roman" pitchFamily="18" charset="0"/>
              <a:cs typeface="Times New Roman" pitchFamily="18" charset="0"/>
            </a:endParaRPr>
          </a:p>
          <a:p>
            <a:pPr>
              <a:buFont typeface="Wingdings" pitchFamily="2" charset="2"/>
              <a:buChar char="§"/>
              <a:defRPr/>
            </a:pPr>
            <a:r>
              <a:rPr lang="el-GR" altLang="ko-KR" dirty="0">
                <a:latin typeface="Times New Roman" pitchFamily="18" charset="0"/>
                <a:cs typeface="Times New Roman" pitchFamily="18" charset="0"/>
              </a:rPr>
              <a:t> 1.2</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&lt;</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|η|</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&lt;</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2.2</a:t>
            </a:r>
            <a:endParaRPr lang="en-US" altLang="ko-KR" dirty="0">
              <a:latin typeface="Times New Roman" pitchFamily="18" charset="0"/>
              <a:cs typeface="Times New Roman" pitchFamily="18" charset="0"/>
            </a:endParaRPr>
          </a:p>
          <a:p>
            <a:pPr>
              <a:buFont typeface="Wingdings" pitchFamily="2" charset="2"/>
              <a:buChar char="§"/>
              <a:defRPr/>
            </a:pP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Δφ = 2π</a:t>
            </a:r>
          </a:p>
        </p:txBody>
      </p:sp>
      <p:sp>
        <p:nvSpPr>
          <p:cNvPr id="11" name="TextBox 15"/>
          <p:cNvSpPr txBox="1">
            <a:spLocks noChangeArrowheads="1"/>
          </p:cNvSpPr>
          <p:nvPr/>
        </p:nvSpPr>
        <p:spPr bwMode="auto">
          <a:xfrm>
            <a:off x="264193" y="1974662"/>
            <a:ext cx="3429000"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ko-KR" dirty="0">
                <a:latin typeface="Times New Roman" pitchFamily="18" charset="0"/>
                <a:cs typeface="Times New Roman" pitchFamily="18" charset="0"/>
              </a:rPr>
              <a:t>Global Detectors:</a:t>
            </a:r>
          </a:p>
          <a:p>
            <a:pPr>
              <a:buFont typeface="Wingdings" pitchFamily="2" charset="2"/>
              <a:buChar char="§"/>
            </a:pPr>
            <a:r>
              <a:rPr lang="en-US" altLang="ko-KR" dirty="0">
                <a:latin typeface="Times New Roman" pitchFamily="18" charset="0"/>
                <a:cs typeface="Times New Roman" pitchFamily="18" charset="0"/>
              </a:rPr>
              <a:t>Beam-Beam Counter (BBC)</a:t>
            </a:r>
          </a:p>
          <a:p>
            <a:pPr>
              <a:buFont typeface="Wingdings" pitchFamily="2" charset="2"/>
              <a:buChar char="§"/>
            </a:pPr>
            <a:r>
              <a:rPr lang="en-US" altLang="ko-KR" dirty="0">
                <a:latin typeface="Times New Roman" pitchFamily="18" charset="0"/>
                <a:cs typeface="Times New Roman" pitchFamily="18" charset="0"/>
              </a:rPr>
              <a:t>Zero Degree Calorimeter (ZDC)</a:t>
            </a:r>
          </a:p>
        </p:txBody>
      </p:sp>
      <p:sp>
        <p:nvSpPr>
          <p:cNvPr id="13" name="TextBox 12"/>
          <p:cNvSpPr txBox="1"/>
          <p:nvPr/>
        </p:nvSpPr>
        <p:spPr>
          <a:xfrm>
            <a:off x="506505" y="4521076"/>
            <a:ext cx="28956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r>
              <a:rPr lang="en-US" altLang="ko-KR" dirty="0" smtClean="0">
                <a:latin typeface="Times New Roman" pitchFamily="18" charset="0"/>
                <a:cs typeface="Times New Roman" pitchFamily="18" charset="0"/>
              </a:rPr>
              <a:t>MPC:</a:t>
            </a:r>
          </a:p>
          <a:p>
            <a:pPr>
              <a:buFont typeface="Wingdings" pitchFamily="2" charset="2"/>
              <a:buChar char="§"/>
              <a:defRPr/>
            </a:pPr>
            <a:r>
              <a:rPr lang="en-US" altLang="ko-KR" dirty="0" smtClean="0">
                <a:latin typeface="Times New Roman" pitchFamily="18" charset="0"/>
                <a:cs typeface="Times New Roman" pitchFamily="18" charset="0"/>
              </a:rPr>
              <a:t> 3.1 </a:t>
            </a:r>
            <a:r>
              <a:rPr lang="el-GR" altLang="ko-KR" dirty="0">
                <a:latin typeface="Times New Roman" pitchFamily="18" charset="0"/>
                <a:cs typeface="Times New Roman" pitchFamily="18" charset="0"/>
              </a:rPr>
              <a:t>&lt;</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|η|</a:t>
            </a:r>
            <a:r>
              <a:rPr lang="en-US" altLang="ko-KR" dirty="0">
                <a:latin typeface="Times New Roman" pitchFamily="18" charset="0"/>
                <a:cs typeface="Times New Roman" pitchFamily="18" charset="0"/>
              </a:rPr>
              <a:t> </a:t>
            </a:r>
            <a:r>
              <a:rPr lang="el-GR" altLang="ko-KR" dirty="0">
                <a:latin typeface="Times New Roman" pitchFamily="18" charset="0"/>
                <a:cs typeface="Times New Roman" pitchFamily="18" charset="0"/>
              </a:rPr>
              <a:t>&lt;</a:t>
            </a:r>
            <a:r>
              <a:rPr lang="en-US" altLang="ko-KR" dirty="0" smtClean="0">
                <a:latin typeface="Times New Roman" pitchFamily="18" charset="0"/>
                <a:cs typeface="Times New Roman" pitchFamily="18" charset="0"/>
              </a:rPr>
              <a:t> 3.9</a:t>
            </a:r>
          </a:p>
          <a:p>
            <a:pPr>
              <a:buFont typeface="Wingdings" pitchFamily="2" charset="2"/>
              <a:buChar char="§"/>
              <a:defRPr/>
            </a:pPr>
            <a:r>
              <a:rPr lang="en-US" altLang="ko-KR" dirty="0" smtClean="0">
                <a:latin typeface="Times New Roman" pitchFamily="18" charset="0"/>
                <a:cs typeface="Times New Roman" pitchFamily="18" charset="0"/>
              </a:rPr>
              <a:t> </a:t>
            </a:r>
            <a:r>
              <a:rPr lang="el-GR" altLang="ko-KR" dirty="0" smtClean="0">
                <a:latin typeface="Times New Roman" pitchFamily="18" charset="0"/>
                <a:cs typeface="Times New Roman" pitchFamily="18" charset="0"/>
              </a:rPr>
              <a:t>Δφ </a:t>
            </a:r>
            <a:r>
              <a:rPr lang="el-GR" altLang="ko-KR" dirty="0">
                <a:latin typeface="Times New Roman" pitchFamily="18" charset="0"/>
                <a:cs typeface="Times New Roman" pitchFamily="18" charset="0"/>
              </a:rPr>
              <a:t>= 2π</a:t>
            </a:r>
          </a:p>
        </p:txBody>
      </p:sp>
      <p:grpSp>
        <p:nvGrpSpPr>
          <p:cNvPr id="2" name="Group 24"/>
          <p:cNvGrpSpPr/>
          <p:nvPr/>
        </p:nvGrpSpPr>
        <p:grpSpPr>
          <a:xfrm>
            <a:off x="1060091" y="4576281"/>
            <a:ext cx="5983576" cy="1557142"/>
            <a:chOff x="1060091" y="4576281"/>
            <a:chExt cx="5983576" cy="1557142"/>
          </a:xfrm>
        </p:grpSpPr>
        <p:grpSp>
          <p:nvGrpSpPr>
            <p:cNvPr id="3" name="Group 16"/>
            <p:cNvGrpSpPr/>
            <p:nvPr/>
          </p:nvGrpSpPr>
          <p:grpSpPr>
            <a:xfrm>
              <a:off x="5588163" y="4576281"/>
              <a:ext cx="1455504" cy="541255"/>
              <a:chOff x="5588163" y="4576281"/>
              <a:chExt cx="1455504" cy="541255"/>
            </a:xfrm>
          </p:grpSpPr>
          <p:sp>
            <p:nvSpPr>
              <p:cNvPr id="14" name="Donut 13"/>
              <p:cNvSpPr/>
              <p:nvPr/>
            </p:nvSpPr>
            <p:spPr>
              <a:xfrm>
                <a:off x="6052664" y="4576281"/>
                <a:ext cx="502446" cy="541255"/>
              </a:xfrm>
              <a:prstGeom prst="donut">
                <a:avLst>
                  <a:gd name="adj" fmla="val 340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5588163" y="4728681"/>
                <a:ext cx="249727" cy="248771"/>
              </a:xfrm>
              <a:prstGeom prst="donut">
                <a:avLst>
                  <a:gd name="adj" fmla="val 340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6793940" y="4691325"/>
                <a:ext cx="249727" cy="248771"/>
              </a:xfrm>
              <a:prstGeom prst="donut">
                <a:avLst>
                  <a:gd name="adj" fmla="val 340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grpSp>
        <p:grpSp>
          <p:nvGrpSpPr>
            <p:cNvPr id="7" name="Group 20"/>
            <p:cNvGrpSpPr/>
            <p:nvPr/>
          </p:nvGrpSpPr>
          <p:grpSpPr>
            <a:xfrm>
              <a:off x="1060091" y="5038271"/>
              <a:ext cx="5066155" cy="1095152"/>
              <a:chOff x="1060091" y="5038271"/>
              <a:chExt cx="5066155" cy="1095152"/>
            </a:xfrm>
          </p:grpSpPr>
          <p:sp>
            <p:nvSpPr>
              <p:cNvPr id="18" name="TextBox 17"/>
              <p:cNvSpPr txBox="1"/>
              <p:nvPr/>
            </p:nvSpPr>
            <p:spPr>
              <a:xfrm>
                <a:off x="1060091" y="5671758"/>
                <a:ext cx="1835509" cy="46166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400" dirty="0" smtClean="0"/>
                  <a:t>VTX/FVTX</a:t>
                </a:r>
                <a:endParaRPr lang="en-US" sz="2400" dirty="0"/>
              </a:p>
            </p:txBody>
          </p:sp>
          <p:cxnSp>
            <p:nvCxnSpPr>
              <p:cNvPr id="20" name="Straight Arrow Connector 19"/>
              <p:cNvCxnSpPr>
                <a:stCxn id="18" idx="3"/>
                <a:endCxn id="14" idx="3"/>
              </p:cNvCxnSpPr>
              <p:nvPr/>
            </p:nvCxnSpPr>
            <p:spPr>
              <a:xfrm flipV="1">
                <a:off x="2895600" y="5038271"/>
                <a:ext cx="3230646" cy="864320"/>
              </a:xfrm>
              <a:prstGeom prst="straightConnector1">
                <a:avLst/>
              </a:prstGeom>
              <a:ln w="381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a:endCxn id="15" idx="2"/>
            </p:cNvCxnSpPr>
            <p:nvPr/>
          </p:nvCxnSpPr>
          <p:spPr>
            <a:xfrm>
              <a:off x="3402105" y="4728681"/>
              <a:ext cx="2186058" cy="12438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6" idx="2"/>
            </p:cNvCxnSpPr>
            <p:nvPr/>
          </p:nvCxnSpPr>
          <p:spPr>
            <a:xfrm flipV="1">
              <a:off x="3402105" y="4815711"/>
              <a:ext cx="3391835" cy="427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1376</TotalTime>
  <Words>2896</Words>
  <Application>Microsoft Macintosh PowerPoint</Application>
  <PresentationFormat>On-screen Show (4:3)</PresentationFormat>
  <Paragraphs>445</Paragraphs>
  <Slides>38</Slides>
  <Notes>10</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Office Theme</vt:lpstr>
      <vt:lpstr>The View from PHENIX</vt:lpstr>
      <vt:lpstr>Cast and Crew</vt:lpstr>
      <vt:lpstr>Recent and Future RHIC Run Summary</vt:lpstr>
      <vt:lpstr>Run-12 Physics Goals</vt:lpstr>
      <vt:lpstr>PHENIX Run12 Spin Goals</vt:lpstr>
      <vt:lpstr>U+U Collisions</vt:lpstr>
      <vt:lpstr>Cu+Au Collisions</vt:lpstr>
      <vt:lpstr>PHENIX Detectors</vt:lpstr>
      <vt:lpstr>Slide 9</vt:lpstr>
      <vt:lpstr>New detector, better precision physics measurement, with new challenges too.</vt:lpstr>
      <vt:lpstr>FVTX </vt:lpstr>
      <vt:lpstr>MPC Electronics Upgrade</vt:lpstr>
      <vt:lpstr>PHENIX Data Taking</vt:lpstr>
      <vt:lpstr>Comparison Measurement 200 GeV p+p (polarized protons)</vt:lpstr>
      <vt:lpstr>W Physics Program 510 GeV p+p (polarized protons)</vt:lpstr>
      <vt:lpstr>Sampled Luminosity (U+U &amp; Cu+Au)</vt:lpstr>
      <vt:lpstr>Data Taking Efficiency (200 &amp; 510 GeV p+p)</vt:lpstr>
      <vt:lpstr>Data Taking Efficiency (U+U, Cu+Au)</vt:lpstr>
      <vt:lpstr>Daily Sampled Luminosities</vt:lpstr>
      <vt:lpstr>Online Local Polarimetry</vt:lpstr>
      <vt:lpstr>Fast Data Analysis </vt:lpstr>
      <vt:lpstr>Multiplicity Distributions</vt:lpstr>
      <vt:lpstr>ET Distributions</vt:lpstr>
      <vt:lpstr>J/y Measurements (Cu+Au)</vt:lpstr>
      <vt:lpstr>Operational Lessons</vt:lpstr>
      <vt:lpstr>Slide 26</vt:lpstr>
      <vt:lpstr>Frequent APEX and MD Effect on Luminosity Sampling</vt:lpstr>
      <vt:lpstr>Everyday was a Record Breaking Day</vt:lpstr>
      <vt:lpstr>Force of Nature Impacted Data Taking</vt:lpstr>
      <vt:lpstr>About MPC</vt:lpstr>
      <vt:lpstr>North MPC, Before and After</vt:lpstr>
      <vt:lpstr>South MPC, Before and After</vt:lpstr>
      <vt:lpstr>Extended Downtime near the End of  Cu+Au Run (from CA-D eLog)</vt:lpstr>
      <vt:lpstr>Summary</vt:lpstr>
      <vt:lpstr>Newest Phenixians</vt:lpstr>
      <vt:lpstr>Acknowledgement</vt:lpstr>
      <vt:lpstr>Run-12 Physics Programs</vt:lpstr>
      <vt:lpstr>Efficiency for Good Physics Runs</vt:lpstr>
    </vt:vector>
  </TitlesOfParts>
  <Manager/>
  <Company>Georgia State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PHENIX Report - RHIC Retreat</dc:title>
  <dc:subject/>
  <dc:creator>Xiaochun He</dc:creator>
  <cp:keywords/>
  <dc:description/>
  <cp:lastModifiedBy>Xiaochun He</cp:lastModifiedBy>
  <cp:revision>41</cp:revision>
  <dcterms:created xsi:type="dcterms:W3CDTF">2012-07-25T05:00:21Z</dcterms:created>
  <dcterms:modified xsi:type="dcterms:W3CDTF">2012-07-25T05:13:13Z</dcterms:modified>
  <cp:category/>
</cp:coreProperties>
</file>