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9"/>
  </p:notesMasterIdLst>
  <p:sldIdLst>
    <p:sldId id="256" r:id="rId2"/>
    <p:sldId id="370" r:id="rId3"/>
    <p:sldId id="486" r:id="rId4"/>
    <p:sldId id="484" r:id="rId5"/>
    <p:sldId id="481" r:id="rId6"/>
    <p:sldId id="473" r:id="rId7"/>
    <p:sldId id="471" r:id="rId8"/>
    <p:sldId id="468" r:id="rId9"/>
    <p:sldId id="483" r:id="rId10"/>
    <p:sldId id="482" r:id="rId11"/>
    <p:sldId id="477" r:id="rId12"/>
    <p:sldId id="480" r:id="rId13"/>
    <p:sldId id="489" r:id="rId14"/>
    <p:sldId id="465" r:id="rId15"/>
    <p:sldId id="469" r:id="rId16"/>
    <p:sldId id="470" r:id="rId17"/>
    <p:sldId id="488"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4015" autoAdjust="0"/>
    <p:restoredTop sz="94652" autoAdjust="0"/>
  </p:normalViewPr>
  <p:slideViewPr>
    <p:cSldViewPr>
      <p:cViewPr>
        <p:scale>
          <a:sx n="100" d="100"/>
          <a:sy n="100" d="100"/>
        </p:scale>
        <p:origin x="-22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DE189-E7BA-433A-9DD8-E95EACBAC51E}" type="datetimeFigureOut">
              <a:rPr lang="en-US" smtClean="0"/>
              <a:pPr/>
              <a:t>7/25/12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C5721-9005-419B-B7AF-E17B36350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EE647C-5E37-4D61-A019-DB37EF77A8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D72CA4-C8BF-4C1D-98CF-FC05543F60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2D39AA-91DD-44C6-93DA-A9520771574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2B0D24-B2FD-4B12-BBB6-F45C2D5C4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76EA96-9B79-4A2E-B7DD-B37F083D27D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3C8038-FFB8-4C60-B717-29C269F26E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C266C74-5A8E-4672-A2C5-3B68AC2BDE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0BDA77-6EF2-449A-A728-B69DD9640D1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5B40CF-8C40-4D43-A8CC-CD1B7B81789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9AADE2-003D-4FB1-AA22-1B811D8779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E098A-04D1-42AD-A2AB-5EECC1FBD00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B9AB3E-42B3-4F11-9AF8-59AEC17E53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676400"/>
            <a:ext cx="8610600" cy="2133600"/>
          </a:xfrm>
        </p:spPr>
        <p:txBody>
          <a:bodyPr/>
          <a:lstStyle/>
          <a:p>
            <a:r>
              <a:rPr lang="en-US" b="1" dirty="0" smtClean="0">
                <a:solidFill>
                  <a:srgbClr val="FF0000"/>
                </a:solidFill>
              </a:rPr>
              <a:t>AGS Polarized Protons: </a:t>
            </a:r>
            <a:br>
              <a:rPr lang="en-US" b="1" dirty="0" smtClean="0">
                <a:solidFill>
                  <a:srgbClr val="FF0000"/>
                </a:solidFill>
              </a:rPr>
            </a:br>
            <a:r>
              <a:rPr lang="en-US" b="1" dirty="0" smtClean="0">
                <a:solidFill>
                  <a:srgbClr val="FF0000"/>
                </a:solidFill>
              </a:rPr>
              <a:t>What Now?</a:t>
            </a:r>
            <a:endParaRPr lang="en-US" b="1" dirty="0">
              <a:solidFill>
                <a:srgbClr val="FF0000"/>
              </a:solidFill>
            </a:endParaRPr>
          </a:p>
        </p:txBody>
      </p:sp>
      <p:sp>
        <p:nvSpPr>
          <p:cNvPr id="5" name="TextBox 4"/>
          <p:cNvSpPr txBox="1"/>
          <p:nvPr/>
        </p:nvSpPr>
        <p:spPr>
          <a:xfrm>
            <a:off x="3657600" y="3733800"/>
            <a:ext cx="1919115" cy="461665"/>
          </a:xfrm>
          <a:prstGeom prst="rect">
            <a:avLst/>
          </a:prstGeom>
          <a:noFill/>
        </p:spPr>
        <p:txBody>
          <a:bodyPr wrap="none" rtlCol="0">
            <a:spAutoFit/>
          </a:bodyPr>
          <a:lstStyle/>
          <a:p>
            <a:r>
              <a:rPr lang="en-US" dirty="0" smtClean="0">
                <a:solidFill>
                  <a:srgbClr val="0070C0"/>
                </a:solidFill>
              </a:rPr>
              <a:t>Haixin Huang</a:t>
            </a:r>
            <a:endParaRPr lang="en-US" dirty="0">
              <a:solidFill>
                <a:srgbClr val="0070C0"/>
              </a:solidFill>
            </a:endParaRPr>
          </a:p>
        </p:txBody>
      </p:sp>
      <p:sp>
        <p:nvSpPr>
          <p:cNvPr id="6" name="TextBox 5"/>
          <p:cNvSpPr txBox="1"/>
          <p:nvPr/>
        </p:nvSpPr>
        <p:spPr>
          <a:xfrm>
            <a:off x="609600" y="5791200"/>
            <a:ext cx="2590874" cy="830997"/>
          </a:xfrm>
          <a:prstGeom prst="rect">
            <a:avLst/>
          </a:prstGeom>
          <a:noFill/>
        </p:spPr>
        <p:txBody>
          <a:bodyPr wrap="none" rtlCol="0">
            <a:spAutoFit/>
          </a:bodyPr>
          <a:lstStyle/>
          <a:p>
            <a:r>
              <a:rPr lang="en-US" dirty="0" smtClean="0">
                <a:solidFill>
                  <a:srgbClr val="002060"/>
                </a:solidFill>
              </a:rPr>
              <a:t>RHIC Retreat 2012</a:t>
            </a:r>
          </a:p>
          <a:p>
            <a:r>
              <a:rPr lang="en-US" dirty="0" smtClean="0">
                <a:solidFill>
                  <a:srgbClr val="002060"/>
                </a:solidFill>
              </a:rPr>
              <a:t>July 25, 2012</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10</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Polarization  RHIC Jet @ Injection</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None/>
            </a:pPr>
            <a:r>
              <a:rPr lang="en-US" sz="2400" dirty="0" smtClean="0">
                <a:solidFill>
                  <a:srgbClr val="000090"/>
                </a:solidFill>
              </a:rPr>
              <a:t>Yellow Injection measurement with jet: </a:t>
            </a:r>
            <a:r>
              <a:rPr lang="en-US" sz="2400" dirty="0" smtClean="0">
                <a:solidFill>
                  <a:srgbClr val="FF0000"/>
                </a:solidFill>
              </a:rPr>
              <a:t>63+-4.4</a:t>
            </a:r>
            <a:r>
              <a:rPr lang="en-US" sz="2400" dirty="0" smtClean="0">
                <a:solidFill>
                  <a:srgbClr val="000090"/>
                </a:solidFill>
              </a:rPr>
              <a:t>% (whole beam)</a:t>
            </a:r>
          </a:p>
          <a:p>
            <a:pPr>
              <a:lnSpc>
                <a:spcPct val="90000"/>
              </a:lnSpc>
              <a:buClr>
                <a:srgbClr val="FF0000"/>
              </a:buClr>
              <a:buSzPct val="85000"/>
              <a:buNone/>
            </a:pPr>
            <a:r>
              <a:rPr lang="en-US" sz="2400" dirty="0" smtClean="0">
                <a:solidFill>
                  <a:srgbClr val="000090"/>
                </a:solidFill>
              </a:rPr>
              <a:t>No. 		V2 target 	H1 target</a:t>
            </a:r>
          </a:p>
          <a:p>
            <a:pPr>
              <a:lnSpc>
                <a:spcPct val="90000"/>
              </a:lnSpc>
              <a:buClr>
                <a:srgbClr val="FF0000"/>
              </a:buClr>
              <a:buSzPct val="85000"/>
              <a:buNone/>
            </a:pPr>
            <a:r>
              <a:rPr lang="en-US" sz="2400" dirty="0" smtClean="0">
                <a:solidFill>
                  <a:srgbClr val="000090"/>
                </a:solidFill>
              </a:rPr>
              <a:t>1st 	          63.84+-0.95 	68.41+-1.66</a:t>
            </a:r>
          </a:p>
          <a:p>
            <a:pPr>
              <a:lnSpc>
                <a:spcPct val="90000"/>
              </a:lnSpc>
              <a:buClr>
                <a:srgbClr val="FF0000"/>
              </a:buClr>
              <a:buSzPct val="85000"/>
              <a:buNone/>
            </a:pPr>
            <a:r>
              <a:rPr lang="en-US" sz="2400" dirty="0" smtClean="0">
                <a:solidFill>
                  <a:srgbClr val="000090"/>
                </a:solidFill>
              </a:rPr>
              <a:t>2nd 	          63.92+-1.08 	70.98+-1.36</a:t>
            </a:r>
          </a:p>
          <a:p>
            <a:pPr>
              <a:lnSpc>
                <a:spcPct val="90000"/>
              </a:lnSpc>
              <a:buClr>
                <a:srgbClr val="FF0000"/>
              </a:buClr>
              <a:buSzPct val="85000"/>
              <a:buNone/>
            </a:pPr>
            <a:r>
              <a:rPr lang="en-US" sz="2400" dirty="0" smtClean="0">
                <a:solidFill>
                  <a:srgbClr val="000090"/>
                </a:solidFill>
              </a:rPr>
              <a:t>3rd 	          65.69+-1.09 	65.08+-1.38</a:t>
            </a:r>
          </a:p>
          <a:p>
            <a:pPr>
              <a:lnSpc>
                <a:spcPct val="90000"/>
              </a:lnSpc>
              <a:buClr>
                <a:srgbClr val="FF0000"/>
              </a:buClr>
              <a:buSzPct val="85000"/>
              <a:buNone/>
            </a:pPr>
            <a:r>
              <a:rPr lang="en-US" sz="2400" dirty="0" smtClean="0">
                <a:solidFill>
                  <a:srgbClr val="008000"/>
                </a:solidFill>
              </a:rPr>
              <a:t>Average         64.42+-0.60  	68.23+-0.70</a:t>
            </a:r>
          </a:p>
          <a:p>
            <a:pPr>
              <a:lnSpc>
                <a:spcPct val="90000"/>
              </a:lnSpc>
              <a:buClr>
                <a:srgbClr val="FF0000"/>
              </a:buClr>
              <a:buSzPct val="85000"/>
              <a:buNone/>
            </a:pPr>
            <a:r>
              <a:rPr lang="en-US" sz="2400" dirty="0" smtClean="0">
                <a:solidFill>
                  <a:srgbClr val="000090"/>
                </a:solidFill>
              </a:rPr>
              <a:t>V2 target is the one we used most for RHIC fill during run12. </a:t>
            </a:r>
          </a:p>
          <a:p>
            <a:pPr marL="457200" indent="-457200">
              <a:lnSpc>
                <a:spcPct val="90000"/>
              </a:lnSpc>
              <a:buClr>
                <a:srgbClr val="FF0000"/>
              </a:buClr>
              <a:buSzPct val="85000"/>
              <a:buAutoNum type="arabicPeriod"/>
            </a:pPr>
            <a:r>
              <a:rPr lang="en-US" sz="2400" dirty="0" smtClean="0">
                <a:solidFill>
                  <a:srgbClr val="000090"/>
                </a:solidFill>
              </a:rPr>
              <a:t>the spin match factor for yellow is 0.991 (meaning yellow should be lower than AGS by less than 1%).</a:t>
            </a:r>
          </a:p>
          <a:p>
            <a:pPr marL="457200" indent="-457200">
              <a:lnSpc>
                <a:spcPct val="90000"/>
              </a:lnSpc>
              <a:buClr>
                <a:srgbClr val="FF0000"/>
              </a:buClr>
              <a:buSzPct val="85000"/>
              <a:buAutoNum type="arabicPeriod"/>
            </a:pPr>
            <a:r>
              <a:rPr lang="en-US" sz="2400" dirty="0" smtClean="0">
                <a:solidFill>
                  <a:srgbClr val="000090"/>
                </a:solidFill>
              </a:rPr>
              <a:t> AGS measurements were fixed target measurement. With polarization profile, the corresponding polarization with whole beam should be lower. Given the R value of 0.067 in both planes (in the AGS), the numbers for V2 and H1 targets are 62.33 and 66.01,respectively for the whole beam. Taking into account the 0.991 factor, the numbers are </a:t>
            </a:r>
            <a:r>
              <a:rPr lang="en-US" sz="2400" dirty="0" smtClean="0">
                <a:solidFill>
                  <a:srgbClr val="FF0000"/>
                </a:solidFill>
              </a:rPr>
              <a:t>61.77+-0.60</a:t>
            </a:r>
            <a:r>
              <a:rPr lang="en-US" sz="2400" dirty="0" smtClean="0">
                <a:solidFill>
                  <a:srgbClr val="000090"/>
                </a:solidFill>
              </a:rPr>
              <a:t> and </a:t>
            </a:r>
            <a:r>
              <a:rPr lang="en-US" sz="2400" dirty="0" smtClean="0">
                <a:solidFill>
                  <a:srgbClr val="FF0000"/>
                </a:solidFill>
              </a:rPr>
              <a:t>65.42+-0.70</a:t>
            </a:r>
            <a:r>
              <a:rPr lang="en-US" sz="2400" dirty="0" smtClean="0">
                <a:solidFill>
                  <a:srgbClr val="000090"/>
                </a:solidFill>
              </a:rPr>
              <a:t>, respectively. </a:t>
            </a:r>
            <a:endParaRPr lang="en-US" sz="2200" dirty="0" smtClean="0">
              <a:solidFill>
                <a:srgbClr val="00009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639762"/>
          </a:xfrm>
        </p:spPr>
        <p:txBody>
          <a:bodyPr>
            <a:normAutofit fontScale="90000"/>
          </a:bodyPr>
          <a:lstStyle/>
          <a:p>
            <a:pPr algn="l"/>
            <a:r>
              <a:rPr lang="en-US" b="1" dirty="0" smtClean="0">
                <a:solidFill>
                  <a:srgbClr val="FF0000"/>
                </a:solidFill>
              </a:rPr>
              <a:t>AGS IPM Emittance </a:t>
            </a:r>
            <a:endParaRPr lang="en-US" b="1" dirty="0">
              <a:solidFill>
                <a:srgbClr val="FF0000"/>
              </a:solidFill>
            </a:endParaRPr>
          </a:p>
        </p:txBody>
      </p:sp>
      <p:pic>
        <p:nvPicPr>
          <p:cNvPr id="4" name="Content Placeholder 3" descr="Mon_Jul_16_100324_2012-1.gif"/>
          <p:cNvPicPr>
            <a:picLocks noGrp="1" noChangeAspect="1"/>
          </p:cNvPicPr>
          <p:nvPr>
            <p:ph idx="1"/>
          </p:nvPr>
        </p:nvPicPr>
        <p:blipFill>
          <a:blip r:embed="rId2"/>
          <a:srcRect l="-19080" r="-19080"/>
          <a:stretch>
            <a:fillRect/>
          </a:stretch>
        </p:blipFill>
        <p:spPr>
          <a:xfrm>
            <a:off x="-1295400" y="639762"/>
            <a:ext cx="9677400" cy="6218238"/>
          </a:xfrm>
        </p:spPr>
      </p:pic>
      <p:sp>
        <p:nvSpPr>
          <p:cNvPr id="5" name="TextBox 4"/>
          <p:cNvSpPr txBox="1"/>
          <p:nvPr/>
        </p:nvSpPr>
        <p:spPr>
          <a:xfrm>
            <a:off x="6629400" y="685800"/>
            <a:ext cx="2667000" cy="4832092"/>
          </a:xfrm>
          <a:prstGeom prst="rect">
            <a:avLst/>
          </a:prstGeom>
          <a:solidFill>
            <a:schemeClr val="bg1"/>
          </a:solidFill>
        </p:spPr>
        <p:txBody>
          <a:bodyPr wrap="square" rtlCol="0">
            <a:spAutoFit/>
          </a:bodyPr>
          <a:lstStyle/>
          <a:p>
            <a:pPr>
              <a:buClr>
                <a:srgbClr val="FF0000"/>
              </a:buClr>
              <a:buFont typeface="Arial"/>
              <a:buChar char="•"/>
            </a:pPr>
            <a:r>
              <a:rPr lang="en-US" sz="2000" dirty="0" smtClean="0">
                <a:solidFill>
                  <a:srgbClr val="0000FF"/>
                </a:solidFill>
              </a:rPr>
              <a:t>Variation of +-2pi  due to fitting.</a:t>
            </a:r>
          </a:p>
          <a:p>
            <a:pPr>
              <a:buClr>
                <a:srgbClr val="FF0000"/>
              </a:buClr>
              <a:buFont typeface="Arial"/>
              <a:buChar char="•"/>
            </a:pPr>
            <a:r>
              <a:rPr lang="en-US" sz="2000" dirty="0" smtClean="0">
                <a:solidFill>
                  <a:srgbClr val="0000FF"/>
                </a:solidFill>
              </a:rPr>
              <a:t>RF off (@800ms) data showed the effect from space charge.</a:t>
            </a:r>
          </a:p>
          <a:p>
            <a:pPr>
              <a:buClr>
                <a:srgbClr val="FF0000"/>
              </a:buClr>
              <a:buFont typeface="Arial"/>
              <a:buChar char="•"/>
            </a:pPr>
            <a:r>
              <a:rPr lang="en-US" sz="2000" dirty="0" smtClean="0">
                <a:solidFill>
                  <a:srgbClr val="0000FF"/>
                </a:solidFill>
              </a:rPr>
              <a:t>Beta function: 22m  used everywhere. In reality (from model and some from measurement): </a:t>
            </a:r>
            <a:r>
              <a:rPr lang="en-US" sz="2000" dirty="0" err="1" smtClean="0">
                <a:solidFill>
                  <a:srgbClr val="0000FF"/>
                </a:solidFill>
              </a:rPr>
              <a:t>β</a:t>
            </a:r>
            <a:r>
              <a:rPr lang="en-US" sz="2000" baseline="-25000" dirty="0" err="1" smtClean="0">
                <a:solidFill>
                  <a:srgbClr val="0000FF"/>
                </a:solidFill>
              </a:rPr>
              <a:t>x</a:t>
            </a:r>
            <a:r>
              <a:rPr lang="en-US" sz="2000" dirty="0" smtClean="0">
                <a:solidFill>
                  <a:srgbClr val="0000FF"/>
                </a:solidFill>
              </a:rPr>
              <a:t>=55m,       </a:t>
            </a:r>
            <a:r>
              <a:rPr lang="en-US" sz="2000" dirty="0" err="1" smtClean="0">
                <a:solidFill>
                  <a:srgbClr val="0000FF"/>
                </a:solidFill>
              </a:rPr>
              <a:t>β</a:t>
            </a:r>
            <a:r>
              <a:rPr lang="en-US" sz="2000" baseline="-25000" dirty="0" err="1" smtClean="0">
                <a:solidFill>
                  <a:srgbClr val="0000FF"/>
                </a:solidFill>
              </a:rPr>
              <a:t>y</a:t>
            </a:r>
            <a:r>
              <a:rPr lang="en-US" sz="2000" dirty="0" smtClean="0">
                <a:solidFill>
                  <a:srgbClr val="0000FF"/>
                </a:solidFill>
              </a:rPr>
              <a:t>=12m @ injection; </a:t>
            </a:r>
            <a:r>
              <a:rPr lang="en-US" sz="2000" dirty="0" err="1" smtClean="0">
                <a:solidFill>
                  <a:srgbClr val="0000FF"/>
                </a:solidFill>
              </a:rPr>
              <a:t>β</a:t>
            </a:r>
            <a:r>
              <a:rPr lang="en-US" sz="2000" baseline="-25000" dirty="0" err="1" smtClean="0">
                <a:solidFill>
                  <a:srgbClr val="0000FF"/>
                </a:solidFill>
              </a:rPr>
              <a:t>x</a:t>
            </a:r>
            <a:r>
              <a:rPr lang="en-US" sz="2000" dirty="0" smtClean="0">
                <a:solidFill>
                  <a:srgbClr val="0000FF"/>
                </a:solidFill>
              </a:rPr>
              <a:t>=</a:t>
            </a:r>
            <a:r>
              <a:rPr lang="en-US" sz="2000" dirty="0" err="1" smtClean="0">
                <a:solidFill>
                  <a:srgbClr val="0000FF"/>
                </a:solidFill>
              </a:rPr>
              <a:t>β</a:t>
            </a:r>
            <a:r>
              <a:rPr lang="en-US" sz="2000" baseline="-25000" dirty="0" err="1" smtClean="0">
                <a:solidFill>
                  <a:srgbClr val="0000FF"/>
                </a:solidFill>
              </a:rPr>
              <a:t>y</a:t>
            </a:r>
            <a:r>
              <a:rPr lang="en-US" sz="2000" dirty="0" smtClean="0">
                <a:solidFill>
                  <a:srgbClr val="0000FF"/>
                </a:solidFill>
              </a:rPr>
              <a:t>=23m @ flattop (600ms).</a:t>
            </a:r>
          </a:p>
          <a:p>
            <a:endParaRPr lang="en-US" dirty="0" smtClean="0"/>
          </a:p>
          <a:p>
            <a:endParaRPr lang="en-US" dirty="0"/>
          </a:p>
        </p:txBody>
      </p:sp>
      <p:sp>
        <p:nvSpPr>
          <p:cNvPr id="6" name="TextBox 5"/>
          <p:cNvSpPr txBox="1"/>
          <p:nvPr/>
        </p:nvSpPr>
        <p:spPr>
          <a:xfrm>
            <a:off x="1295400" y="1143000"/>
            <a:ext cx="4953000" cy="1323439"/>
          </a:xfrm>
          <a:prstGeom prst="rect">
            <a:avLst/>
          </a:prstGeom>
          <a:noFill/>
        </p:spPr>
        <p:txBody>
          <a:bodyPr wrap="square" rtlCol="0">
            <a:spAutoFit/>
          </a:bodyPr>
          <a:lstStyle/>
          <a:p>
            <a:r>
              <a:rPr lang="en-US" sz="2000" dirty="0" smtClean="0">
                <a:solidFill>
                  <a:srgbClr val="FF0000"/>
                </a:solidFill>
              </a:rPr>
              <a:t>Vert. emittance: 8.7pi(inj.)-&gt;12.7pi(ext.)</a:t>
            </a:r>
          </a:p>
          <a:p>
            <a:r>
              <a:rPr lang="en-US" sz="2000" dirty="0" smtClean="0"/>
              <a:t>Hori. emittance: 10.2pi(inj.)-&gt;11.2pi(ext.)</a:t>
            </a:r>
          </a:p>
          <a:p>
            <a:r>
              <a:rPr lang="en-US" sz="2000" dirty="0" smtClean="0"/>
              <a:t>For 10^11. The modest growth shown here will be larger for higher intensity.</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formula.png"/>
          <p:cNvPicPr>
            <a:picLocks noChangeAspect="1"/>
          </p:cNvPicPr>
          <p:nvPr/>
        </p:nvPicPr>
        <p:blipFill>
          <a:blip r:embed="rId2"/>
          <a:stretch>
            <a:fillRect/>
          </a:stretch>
        </p:blipFill>
        <p:spPr>
          <a:xfrm>
            <a:off x="2971800" y="1371600"/>
            <a:ext cx="2781300" cy="914400"/>
          </a:xfrm>
          <a:prstGeom prst="rect">
            <a:avLst/>
          </a:prstGeom>
        </p:spPr>
      </p:pic>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12</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err="1" smtClean="0">
                <a:solidFill>
                  <a:srgbClr val="FF0000"/>
                </a:solidFill>
              </a:rPr>
              <a:t>Emittances</a:t>
            </a:r>
            <a:r>
              <a:rPr lang="en-US" sz="3200" b="1" dirty="0" smtClean="0">
                <a:solidFill>
                  <a:srgbClr val="FF0000"/>
                </a:solidFill>
              </a:rPr>
              <a:t> from run9 to run12</a:t>
            </a:r>
            <a:endParaRPr lang="en-US" sz="3200" b="1" dirty="0">
              <a:solidFill>
                <a:srgbClr val="FF0000"/>
              </a:solidFill>
            </a:endParaRPr>
          </a:p>
        </p:txBody>
      </p:sp>
      <p:sp>
        <p:nvSpPr>
          <p:cNvPr id="891907" name="Rectangle 3"/>
          <p:cNvSpPr>
            <a:spLocks noGrp="1" noChangeArrowheads="1"/>
          </p:cNvSpPr>
          <p:nvPr>
            <p:ph type="body" idx="1"/>
          </p:nvPr>
        </p:nvSpPr>
        <p:spPr>
          <a:xfrm>
            <a:off x="0" y="2133600"/>
            <a:ext cx="9144000" cy="4724400"/>
          </a:xfrm>
          <a:solidFill>
            <a:schemeClr val="bg1"/>
          </a:solidFill>
        </p:spPr>
        <p:txBody>
          <a:bodyPr/>
          <a:lstStyle/>
          <a:p>
            <a:pPr>
              <a:lnSpc>
                <a:spcPct val="90000"/>
              </a:lnSpc>
              <a:buClr>
                <a:srgbClr val="FF0000"/>
              </a:buClr>
              <a:buSzPct val="85000"/>
              <a:buNone/>
            </a:pPr>
            <a:r>
              <a:rPr lang="en-US" sz="2000" dirty="0" smtClean="0">
                <a:solidFill>
                  <a:srgbClr val="000090"/>
                </a:solidFill>
              </a:rPr>
              <a:t>The parameter </a:t>
            </a:r>
            <a:r>
              <a:rPr lang="en-US" sz="2000" i="1" dirty="0" err="1" smtClean="0">
                <a:solidFill>
                  <a:srgbClr val="000090"/>
                </a:solidFill>
              </a:rPr>
              <a:t>c</a:t>
            </a:r>
            <a:r>
              <a:rPr lang="en-US" sz="2000" dirty="0" smtClean="0">
                <a:solidFill>
                  <a:srgbClr val="000090"/>
                </a:solidFill>
              </a:rPr>
              <a:t> was fitted from the RF on/off measurements (assuming RF off gives the true beam emittance).  </a:t>
            </a:r>
            <a:r>
              <a:rPr lang="en-US" sz="2000" i="1" dirty="0" err="1" smtClean="0">
                <a:solidFill>
                  <a:srgbClr val="000090"/>
                </a:solidFill>
              </a:rPr>
              <a:t>c</a:t>
            </a:r>
            <a:r>
              <a:rPr lang="en-US" sz="2000" dirty="0" smtClean="0">
                <a:solidFill>
                  <a:srgbClr val="000090"/>
                </a:solidFill>
              </a:rPr>
              <a:t>=1.546 for vertical and </a:t>
            </a:r>
            <a:r>
              <a:rPr lang="en-US" sz="2000" i="1" dirty="0" err="1" smtClean="0">
                <a:solidFill>
                  <a:srgbClr val="000090"/>
                </a:solidFill>
              </a:rPr>
              <a:t>c</a:t>
            </a:r>
            <a:r>
              <a:rPr lang="en-US" sz="2000" dirty="0" smtClean="0">
                <a:solidFill>
                  <a:srgbClr val="000090"/>
                </a:solidFill>
              </a:rPr>
              <a:t>=1.141 for horizontal from fitting the intensity scan emittance data. For 1.5*10^11 intensity, here is the list of </a:t>
            </a:r>
            <a:r>
              <a:rPr lang="en-US" sz="2000" dirty="0" err="1" smtClean="0">
                <a:solidFill>
                  <a:srgbClr val="000090"/>
                </a:solidFill>
              </a:rPr>
              <a:t>emittances</a:t>
            </a:r>
            <a:r>
              <a:rPr lang="en-US" sz="2000" dirty="0" smtClean="0">
                <a:solidFill>
                  <a:srgbClr val="000090"/>
                </a:solidFill>
              </a:rPr>
              <a:t> from past a few years:</a:t>
            </a:r>
          </a:p>
          <a:p>
            <a:pPr>
              <a:lnSpc>
                <a:spcPct val="90000"/>
              </a:lnSpc>
              <a:buClr>
                <a:srgbClr val="FF0000"/>
              </a:buClr>
              <a:buSzPct val="85000"/>
              <a:buNone/>
            </a:pPr>
            <a:r>
              <a:rPr lang="en-US" sz="2000" dirty="0" smtClean="0">
                <a:solidFill>
                  <a:srgbClr val="000090"/>
                </a:solidFill>
              </a:rPr>
              <a:t>              inj. </a:t>
            </a:r>
            <a:r>
              <a:rPr lang="en-US" sz="2000" dirty="0" err="1" smtClean="0">
                <a:solidFill>
                  <a:srgbClr val="000090"/>
                </a:solidFill>
              </a:rPr>
              <a:t>E</a:t>
            </a:r>
            <a:r>
              <a:rPr lang="en-US" sz="2000" baseline="-25000" dirty="0" err="1" smtClean="0">
                <a:solidFill>
                  <a:srgbClr val="000090"/>
                </a:solidFill>
              </a:rPr>
              <a:t>y</a:t>
            </a:r>
            <a:r>
              <a:rPr lang="en-US" sz="2000" dirty="0" smtClean="0">
                <a:solidFill>
                  <a:srgbClr val="000090"/>
                </a:solidFill>
              </a:rPr>
              <a:t>            inj.  E</a:t>
            </a:r>
            <a:r>
              <a:rPr lang="en-US" sz="2000" baseline="-25000" dirty="0" smtClean="0">
                <a:solidFill>
                  <a:srgbClr val="000090"/>
                </a:solidFill>
              </a:rPr>
              <a:t>x</a:t>
            </a:r>
            <a:r>
              <a:rPr lang="en-US" sz="2000" dirty="0" smtClean="0">
                <a:solidFill>
                  <a:srgbClr val="000090"/>
                </a:solidFill>
              </a:rPr>
              <a:t>         ext. </a:t>
            </a:r>
            <a:r>
              <a:rPr lang="en-US" sz="2000" dirty="0" err="1" smtClean="0">
                <a:solidFill>
                  <a:srgbClr val="000090"/>
                </a:solidFill>
              </a:rPr>
              <a:t>E</a:t>
            </a:r>
            <a:r>
              <a:rPr lang="en-US" sz="2000" baseline="-25000" dirty="0" err="1" smtClean="0">
                <a:solidFill>
                  <a:srgbClr val="000090"/>
                </a:solidFill>
              </a:rPr>
              <a:t>y</a:t>
            </a:r>
            <a:r>
              <a:rPr lang="en-US" sz="2000" dirty="0" smtClean="0">
                <a:solidFill>
                  <a:srgbClr val="000090"/>
                </a:solidFill>
              </a:rPr>
              <a:t>             ext.  E</a:t>
            </a:r>
            <a:r>
              <a:rPr lang="en-US" sz="2000" baseline="-25000" dirty="0" smtClean="0">
                <a:solidFill>
                  <a:srgbClr val="000090"/>
                </a:solidFill>
              </a:rPr>
              <a:t>x       </a:t>
            </a:r>
            <a:r>
              <a:rPr lang="en-US" sz="2000" dirty="0" smtClean="0">
                <a:solidFill>
                  <a:srgbClr val="000090"/>
                </a:solidFill>
              </a:rPr>
              <a:t>Booster Input</a:t>
            </a:r>
          </a:p>
          <a:p>
            <a:pPr>
              <a:lnSpc>
                <a:spcPct val="90000"/>
              </a:lnSpc>
              <a:buClr>
                <a:srgbClr val="FF0000"/>
              </a:buClr>
              <a:buSzPct val="85000"/>
              <a:buNone/>
            </a:pPr>
            <a:r>
              <a:rPr lang="en-US" sz="2000" dirty="0" smtClean="0">
                <a:solidFill>
                  <a:srgbClr val="000090"/>
                </a:solidFill>
              </a:rPr>
              <a:t>Run9     10.20	            7.90	   14.82	         11.37        4.2*10^11</a:t>
            </a:r>
          </a:p>
          <a:p>
            <a:pPr>
              <a:lnSpc>
                <a:spcPct val="90000"/>
              </a:lnSpc>
              <a:buClr>
                <a:srgbClr val="FF0000"/>
              </a:buClr>
              <a:buSzPct val="85000"/>
              <a:buNone/>
            </a:pPr>
            <a:r>
              <a:rPr lang="en-US" sz="2000" dirty="0" smtClean="0">
                <a:solidFill>
                  <a:srgbClr val="000090"/>
                </a:solidFill>
              </a:rPr>
              <a:t>Run11     9.10	          10.53	   17.21	         12.59        3.3*10^11</a:t>
            </a:r>
          </a:p>
          <a:p>
            <a:pPr>
              <a:lnSpc>
                <a:spcPct val="90000"/>
              </a:lnSpc>
              <a:buClr>
                <a:srgbClr val="FF0000"/>
              </a:buClr>
              <a:buSzPct val="85000"/>
              <a:buNone/>
            </a:pPr>
            <a:r>
              <a:rPr lang="en-US" sz="2000" dirty="0" smtClean="0">
                <a:solidFill>
                  <a:srgbClr val="000090"/>
                </a:solidFill>
              </a:rPr>
              <a:t>Run12     8.41	            9.65	   13.89	         11.09        3.7*10^11</a:t>
            </a:r>
          </a:p>
          <a:p>
            <a:pPr>
              <a:lnSpc>
                <a:spcPct val="90000"/>
              </a:lnSpc>
              <a:buClr>
                <a:srgbClr val="FF0000"/>
              </a:buClr>
              <a:buSzPct val="85000"/>
              <a:buFont typeface="Arial"/>
              <a:buChar char="•"/>
            </a:pPr>
            <a:r>
              <a:rPr lang="en-US" sz="2000" dirty="0" smtClean="0">
                <a:solidFill>
                  <a:srgbClr val="000090"/>
                </a:solidFill>
              </a:rPr>
              <a:t>The difference between run11 and 12: more Booster input, higher vertical chromaticity around 200-300ms.</a:t>
            </a:r>
          </a:p>
          <a:p>
            <a:pPr>
              <a:lnSpc>
                <a:spcPct val="90000"/>
              </a:lnSpc>
              <a:buClr>
                <a:srgbClr val="FF0000"/>
              </a:buClr>
              <a:buSzPct val="85000"/>
              <a:buFont typeface="Arial"/>
              <a:buChar char="•"/>
            </a:pPr>
            <a:r>
              <a:rPr lang="en-US" sz="2000" dirty="0" smtClean="0">
                <a:solidFill>
                  <a:srgbClr val="000090"/>
                </a:solidFill>
              </a:rPr>
              <a:t>Using beta functions derived from run12 machine is a fat assumption.</a:t>
            </a:r>
          </a:p>
          <a:p>
            <a:pPr>
              <a:lnSpc>
                <a:spcPct val="90000"/>
              </a:lnSpc>
              <a:buClr>
                <a:srgbClr val="FF0000"/>
              </a:buClr>
              <a:buSzPct val="85000"/>
              <a:buFont typeface="Arial"/>
              <a:buChar char="•"/>
            </a:pPr>
            <a:r>
              <a:rPr lang="en-US" sz="2000" dirty="0" smtClean="0">
                <a:solidFill>
                  <a:srgbClr val="000090"/>
                </a:solidFill>
              </a:rPr>
              <a:t>Injection emittance is not corrected by space charge. </a:t>
            </a:r>
          </a:p>
          <a:p>
            <a:pPr>
              <a:lnSpc>
                <a:spcPct val="90000"/>
              </a:lnSpc>
              <a:buClr>
                <a:srgbClr val="FF0000"/>
              </a:buClr>
              <a:buSzPct val="85000"/>
              <a:buFont typeface="Arial"/>
              <a:buChar char="•"/>
            </a:pPr>
            <a:r>
              <a:rPr lang="en-US" sz="2000" dirty="0" smtClean="0">
                <a:solidFill>
                  <a:srgbClr val="000090"/>
                </a:solidFill>
              </a:rPr>
              <a:t>The data were taken throughout the run, but not in RHIC fill mode (less Booster input intensity).</a:t>
            </a:r>
          </a:p>
          <a:p>
            <a:pPr>
              <a:lnSpc>
                <a:spcPct val="90000"/>
              </a:lnSpc>
              <a:buClr>
                <a:srgbClr val="FF0000"/>
              </a:buClr>
              <a:buSzPct val="85000"/>
              <a:buNone/>
            </a:pPr>
            <a:endParaRPr lang="en-US" sz="2200" dirty="0" smtClean="0">
              <a:solidFill>
                <a:srgbClr val="000090"/>
              </a:solidFill>
            </a:endParaRPr>
          </a:p>
        </p:txBody>
      </p:sp>
      <p:sp>
        <p:nvSpPr>
          <p:cNvPr id="7" name="Rectangle 3"/>
          <p:cNvSpPr txBox="1">
            <a:spLocks noChangeArrowheads="1"/>
          </p:cNvSpPr>
          <p:nvPr/>
        </p:nvSpPr>
        <p:spPr bwMode="auto">
          <a:xfrm>
            <a:off x="0" y="609600"/>
            <a:ext cx="9144000" cy="152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rgbClr val="FF0000"/>
              </a:buClr>
              <a:buSzPct val="85000"/>
              <a:buFont typeface="Arial"/>
              <a:buChar char="•"/>
              <a:tabLst/>
              <a:defRPr/>
            </a:pPr>
            <a:r>
              <a:rPr kumimoji="0" lang="en-US" sz="2200" b="0" i="0" u="none" strike="noStrike" kern="0" cap="none" spc="0" normalizeH="0" baseline="0" noProof="0" dirty="0" smtClean="0">
                <a:ln>
                  <a:noFill/>
                </a:ln>
                <a:solidFill>
                  <a:srgbClr val="000090"/>
                </a:solidFill>
                <a:effectLst/>
                <a:uLnTx/>
                <a:uFillTx/>
                <a:latin typeface="+mn-lt"/>
                <a:ea typeface="+mn-ea"/>
                <a:cs typeface="+mn-cs"/>
              </a:rPr>
              <a:t>There</a:t>
            </a:r>
            <a:r>
              <a:rPr kumimoji="0" lang="en-US" sz="2200" b="0" i="0" u="none" strike="noStrike" kern="0" cap="none" spc="0" normalizeH="0" noProof="0" dirty="0" smtClean="0">
                <a:ln>
                  <a:noFill/>
                </a:ln>
                <a:solidFill>
                  <a:srgbClr val="000090"/>
                </a:solidFill>
                <a:effectLst/>
                <a:uLnTx/>
                <a:uFillTx/>
                <a:latin typeface="+mn-lt"/>
                <a:ea typeface="+mn-ea"/>
                <a:cs typeface="+mn-cs"/>
              </a:rPr>
              <a:t> is not much difference of </a:t>
            </a:r>
            <a:r>
              <a:rPr kumimoji="0" lang="en-US" sz="2200" b="0" i="0" u="none" strike="noStrike" kern="0" cap="none" spc="0" normalizeH="0" noProof="0" dirty="0" err="1" smtClean="0">
                <a:ln>
                  <a:noFill/>
                </a:ln>
                <a:solidFill>
                  <a:srgbClr val="000090"/>
                </a:solidFill>
                <a:effectLst/>
                <a:uLnTx/>
                <a:uFillTx/>
                <a:latin typeface="+mn-lt"/>
                <a:ea typeface="+mn-ea"/>
                <a:cs typeface="+mn-cs"/>
              </a:rPr>
              <a:t>emittances</a:t>
            </a:r>
            <a:r>
              <a:rPr kumimoji="0" lang="en-US" sz="2200" b="0" i="0" u="none" strike="noStrike" kern="0" cap="none" spc="0" normalizeH="0" noProof="0" dirty="0" smtClean="0">
                <a:ln>
                  <a:noFill/>
                </a:ln>
                <a:solidFill>
                  <a:srgbClr val="000090"/>
                </a:solidFill>
                <a:effectLst/>
                <a:uLnTx/>
                <a:uFillTx/>
                <a:latin typeface="+mn-lt"/>
                <a:ea typeface="+mn-ea"/>
                <a:cs typeface="+mn-cs"/>
              </a:rPr>
              <a:t> reported from the </a:t>
            </a:r>
            <a:r>
              <a:rPr kumimoji="0" lang="en-US" sz="2200" b="0" i="0" u="none" strike="noStrike" kern="0" cap="none" spc="0" normalizeH="0" noProof="0" dirty="0" err="1" smtClean="0">
                <a:ln>
                  <a:noFill/>
                </a:ln>
                <a:solidFill>
                  <a:srgbClr val="000090"/>
                </a:solidFill>
                <a:effectLst/>
                <a:uLnTx/>
                <a:uFillTx/>
                <a:latin typeface="+mn-lt"/>
                <a:ea typeface="+mn-ea"/>
                <a:cs typeface="+mn-cs"/>
              </a:rPr>
              <a:t>BtA</a:t>
            </a:r>
            <a:r>
              <a:rPr kumimoji="0" lang="en-US" sz="2200" b="0" i="0" u="none" strike="noStrike" kern="0" cap="none" spc="0" normalizeH="0" noProof="0" dirty="0" smtClean="0">
                <a:ln>
                  <a:noFill/>
                </a:ln>
                <a:solidFill>
                  <a:srgbClr val="000090"/>
                </a:solidFill>
                <a:effectLst/>
                <a:uLnTx/>
                <a:uFillTx/>
                <a:latin typeface="+mn-lt"/>
                <a:ea typeface="+mn-ea"/>
                <a:cs typeface="+mn-cs"/>
              </a:rPr>
              <a:t> multi-wire this year </a:t>
            </a:r>
            <a:r>
              <a:rPr kumimoji="0" lang="en-US" sz="2200" b="0" i="0" u="none" strike="noStrike" kern="0" cap="none" spc="0" normalizeH="0" noProof="0" dirty="0" err="1" smtClean="0">
                <a:ln>
                  <a:noFill/>
                </a:ln>
                <a:solidFill>
                  <a:srgbClr val="000090"/>
                </a:solidFill>
                <a:effectLst/>
                <a:uLnTx/>
                <a:uFillTx/>
                <a:latin typeface="+mn-lt"/>
                <a:ea typeface="+mn-ea"/>
                <a:cs typeface="+mn-cs"/>
              </a:rPr>
              <a:t>vs</a:t>
            </a:r>
            <a:r>
              <a:rPr kumimoji="0" lang="en-US" sz="2200" b="0" i="0" u="none" strike="noStrike" kern="0" cap="none" spc="0" normalizeH="0" noProof="0" dirty="0" smtClean="0">
                <a:ln>
                  <a:noFill/>
                </a:ln>
                <a:solidFill>
                  <a:srgbClr val="000090"/>
                </a:solidFill>
                <a:effectLst/>
                <a:uLnTx/>
                <a:uFillTx/>
                <a:latin typeface="+mn-lt"/>
                <a:ea typeface="+mn-ea"/>
                <a:cs typeface="+mn-cs"/>
              </a:rPr>
              <a:t> past. The </a:t>
            </a:r>
            <a:r>
              <a:rPr lang="en-US" sz="2200" kern="0" dirty="0" smtClean="0">
                <a:solidFill>
                  <a:srgbClr val="000090"/>
                </a:solidFill>
                <a:latin typeface="+mn-lt"/>
              </a:rPr>
              <a:t>reduction of emittance seen this year is believed to be in the AGS.</a:t>
            </a:r>
            <a:endParaRPr kumimoji="0" lang="en-US" sz="2200" b="0" i="0" u="none" strike="noStrike" kern="0" cap="none" spc="0" normalizeH="0" baseline="0" noProof="0" dirty="0" smtClean="0">
              <a:ln>
                <a:noFill/>
              </a:ln>
              <a:solidFill>
                <a:srgbClr val="00009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Content Placeholder 12" descr="run11-12emit.png"/>
          <p:cNvPicPr>
            <a:picLocks noChangeAspect="1"/>
          </p:cNvPicPr>
          <p:nvPr/>
        </p:nvPicPr>
        <p:blipFill>
          <a:blip r:embed="rId2"/>
          <a:srcRect l="-22980" r="-22980"/>
          <a:stretch>
            <a:fillRect/>
          </a:stretch>
        </p:blipFill>
        <p:spPr bwMode="auto">
          <a:xfrm>
            <a:off x="-1828800" y="762000"/>
            <a:ext cx="10972800" cy="5809130"/>
          </a:xfrm>
          <a:prstGeom prst="rect">
            <a:avLst/>
          </a:prstGeom>
          <a:noFill/>
          <a:ln w="9525">
            <a:noFill/>
            <a:miter lim="800000"/>
            <a:headEnd/>
            <a:tailEnd/>
          </a:ln>
          <a:effectLst/>
        </p:spPr>
      </p:pic>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13</a:t>
            </a:fld>
            <a:endParaRPr lang="en-US" altLang="ja-JP" dirty="0"/>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Emittance Seen by IPM</a:t>
            </a:r>
            <a:endParaRPr lang="en-US" sz="3200" b="1" dirty="0">
              <a:solidFill>
                <a:srgbClr val="FF0000"/>
              </a:solidFill>
            </a:endParaRPr>
          </a:p>
        </p:txBody>
      </p:sp>
      <p:sp>
        <p:nvSpPr>
          <p:cNvPr id="8" name="TextBox 7"/>
          <p:cNvSpPr txBox="1"/>
          <p:nvPr/>
        </p:nvSpPr>
        <p:spPr>
          <a:xfrm>
            <a:off x="228600" y="685800"/>
            <a:ext cx="8686800" cy="830997"/>
          </a:xfrm>
          <a:prstGeom prst="rect">
            <a:avLst/>
          </a:prstGeom>
          <a:noFill/>
        </p:spPr>
        <p:txBody>
          <a:bodyPr wrap="square" rtlCol="0">
            <a:spAutoFit/>
          </a:bodyPr>
          <a:lstStyle/>
          <a:p>
            <a:r>
              <a:rPr lang="en-US" dirty="0" smtClean="0"/>
              <a:t>4/12/2011 vs. 1/24/2012 with same intensity 1.8*10^11. Both planes are smaller this year.</a:t>
            </a:r>
            <a:endParaRPr lang="en-US" dirty="0"/>
          </a:p>
        </p:txBody>
      </p:sp>
      <p:sp>
        <p:nvSpPr>
          <p:cNvPr id="11" name="Line 7"/>
          <p:cNvSpPr>
            <a:spLocks noChangeShapeType="1"/>
          </p:cNvSpPr>
          <p:nvPr/>
        </p:nvSpPr>
        <p:spPr bwMode="auto">
          <a:xfrm flipV="1">
            <a:off x="1402082" y="5867400"/>
            <a:ext cx="45719" cy="4572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12" name="TextBox 11"/>
          <p:cNvSpPr txBox="1"/>
          <p:nvPr/>
        </p:nvSpPr>
        <p:spPr>
          <a:xfrm>
            <a:off x="381000" y="6172200"/>
            <a:ext cx="2808431" cy="461665"/>
          </a:xfrm>
          <a:prstGeom prst="rect">
            <a:avLst/>
          </a:prstGeom>
          <a:solidFill>
            <a:schemeClr val="bg1"/>
          </a:solidFill>
        </p:spPr>
        <p:txBody>
          <a:bodyPr wrap="none" rtlCol="0">
            <a:spAutoFit/>
          </a:bodyPr>
          <a:lstStyle/>
          <a:p>
            <a:r>
              <a:rPr lang="en-US" dirty="0" smtClean="0"/>
              <a:t>Deviation starts here. </a:t>
            </a:r>
            <a:endParaRPr lang="en-US" dirty="0"/>
          </a:p>
        </p:txBody>
      </p:sp>
      <p:sp>
        <p:nvSpPr>
          <p:cNvPr id="14" name="TextBox 13"/>
          <p:cNvSpPr txBox="1"/>
          <p:nvPr/>
        </p:nvSpPr>
        <p:spPr>
          <a:xfrm>
            <a:off x="2286000" y="4572000"/>
            <a:ext cx="2176197" cy="830997"/>
          </a:xfrm>
          <a:prstGeom prst="rect">
            <a:avLst/>
          </a:prstGeom>
          <a:noFill/>
        </p:spPr>
        <p:txBody>
          <a:bodyPr wrap="none" rtlCol="0">
            <a:spAutoFit/>
          </a:bodyPr>
          <a:lstStyle/>
          <a:p>
            <a:r>
              <a:rPr lang="en-US" dirty="0" smtClean="0">
                <a:solidFill>
                  <a:srgbClr val="FF0000"/>
                </a:solidFill>
              </a:rPr>
              <a:t>Red: vertical</a:t>
            </a:r>
          </a:p>
          <a:p>
            <a:r>
              <a:rPr lang="en-US" dirty="0" smtClean="0">
                <a:solidFill>
                  <a:srgbClr val="0000FF"/>
                </a:solidFill>
              </a:rPr>
              <a:t>Blue: horizontal</a:t>
            </a:r>
            <a:endParaRPr lang="en-US" dirty="0">
              <a:solidFill>
                <a:srgbClr val="0000FF"/>
              </a:solidFill>
            </a:endParaRPr>
          </a:p>
        </p:txBody>
      </p:sp>
      <p:sp>
        <p:nvSpPr>
          <p:cNvPr id="15" name="Rectangle 14"/>
          <p:cNvSpPr/>
          <p:nvPr/>
        </p:nvSpPr>
        <p:spPr>
          <a:xfrm>
            <a:off x="6629400" y="1295400"/>
            <a:ext cx="2514600" cy="4668456"/>
          </a:xfrm>
          <a:prstGeom prst="rect">
            <a:avLst/>
          </a:prstGeom>
        </p:spPr>
        <p:txBody>
          <a:bodyPr wrap="square">
            <a:spAutoFit/>
          </a:bodyPr>
          <a:lstStyle/>
          <a:p>
            <a:pPr>
              <a:lnSpc>
                <a:spcPct val="90000"/>
              </a:lnSpc>
              <a:buClr>
                <a:srgbClr val="FF0000"/>
              </a:buClr>
              <a:buSzPct val="85000"/>
            </a:pPr>
            <a:r>
              <a:rPr lang="en-US" sz="2200" dirty="0" smtClean="0">
                <a:solidFill>
                  <a:srgbClr val="0000FF"/>
                </a:solidFill>
              </a:rPr>
              <a:t>The reduction of emittance is likely due to more Booster </a:t>
            </a:r>
            <a:r>
              <a:rPr lang="en-US" sz="2200" dirty="0" err="1" smtClean="0">
                <a:solidFill>
                  <a:srgbClr val="0000FF"/>
                </a:solidFill>
              </a:rPr>
              <a:t>acraping</a:t>
            </a:r>
            <a:r>
              <a:rPr lang="en-US" sz="2200" dirty="0" smtClean="0">
                <a:solidFill>
                  <a:srgbClr val="0000FF"/>
                </a:solidFill>
              </a:rPr>
              <a:t> and the AGS injection and ramp setup (subtle difference in vertical </a:t>
            </a:r>
            <a:r>
              <a:rPr lang="en-US" sz="2200" dirty="0" err="1" smtClean="0">
                <a:solidFill>
                  <a:srgbClr val="0000FF"/>
                </a:solidFill>
              </a:rPr>
              <a:t>chrom</a:t>
            </a:r>
            <a:r>
              <a:rPr lang="en-US" sz="2200" dirty="0" smtClean="0">
                <a:solidFill>
                  <a:srgbClr val="0000FF"/>
                </a:solidFill>
              </a:rPr>
              <a:t> settings between 200-300ms, better matching between the two jump quads). Further study is needed.</a:t>
            </a:r>
          </a:p>
          <a:p>
            <a:pPr>
              <a:lnSpc>
                <a:spcPct val="90000"/>
              </a:lnSpc>
              <a:buClr>
                <a:srgbClr val="FF0000"/>
              </a:buClr>
              <a:buSzPct val="85000"/>
            </a:pPr>
            <a:r>
              <a:rPr lang="en-US" sz="2200" dirty="0" smtClean="0">
                <a:solidFill>
                  <a:srgbClr val="0000FF"/>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14</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Some Running Issues</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400" dirty="0" smtClean="0">
                <a:solidFill>
                  <a:srgbClr val="000090"/>
                </a:solidFill>
              </a:rPr>
              <a:t>Vertical dipole corrector lurch disappeared in the end of Feb. It came back in the end of March. It disappeared by itself after one switch to uranium user. It reappeared in the last three days and we did not find the source of it. Offline analysis showed that it could be due to correctors in phase with D12. P/S test is going on.</a:t>
            </a:r>
          </a:p>
          <a:p>
            <a:pPr>
              <a:lnSpc>
                <a:spcPct val="90000"/>
              </a:lnSpc>
              <a:buClr>
                <a:srgbClr val="FF0000"/>
              </a:buClr>
              <a:buSzPct val="85000"/>
              <a:buFont typeface="Arial"/>
              <a:buChar char="•"/>
            </a:pPr>
            <a:r>
              <a:rPr lang="en-US" sz="2400" dirty="0" smtClean="0">
                <a:solidFill>
                  <a:srgbClr val="000090"/>
                </a:solidFill>
              </a:rPr>
              <a:t>CNI horizontal target drive jump several mm suddenly. It happened less when the speed was reduced.  This drive needs to be checked and probably replaced during summer shutdown. This requires repair or replacement. </a:t>
            </a:r>
          </a:p>
          <a:p>
            <a:pPr>
              <a:lnSpc>
                <a:spcPct val="90000"/>
              </a:lnSpc>
              <a:buClr>
                <a:srgbClr val="FF0000"/>
              </a:buClr>
              <a:buSzPct val="85000"/>
              <a:buFont typeface="Arial"/>
              <a:buChar char="•"/>
            </a:pPr>
            <a:r>
              <a:rPr lang="en-US" sz="2400" dirty="0" smtClean="0">
                <a:solidFill>
                  <a:srgbClr val="000090"/>
                </a:solidFill>
              </a:rPr>
              <a:t>We don’t have a model for the jump quad P/S so that we can “predict” what voltage is needed for a given jump pulse. This makes changing jump quads pulse function very difficult, if not impossible.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15</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Polarization Front</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200" dirty="0" smtClean="0">
                <a:solidFill>
                  <a:srgbClr val="000090"/>
                </a:solidFill>
              </a:rPr>
              <a:t>ZGOUBI has been setup to do spin tracking for the AGS. It can provide parameter scans for jump quads setup ( JQ timing, 3-D emittance,  ramp rate, jump quad pulse shape). With several sets of designed JQ comparison measurements (JQ on/off, JQ timing scan), we can compare the simulation with experimental data. </a:t>
            </a:r>
          </a:p>
          <a:p>
            <a:pPr>
              <a:lnSpc>
                <a:spcPct val="90000"/>
              </a:lnSpc>
              <a:buClr>
                <a:srgbClr val="FF0000"/>
              </a:buClr>
              <a:buSzPct val="85000"/>
              <a:buFont typeface="Arial"/>
              <a:buChar char="•"/>
            </a:pPr>
            <a:r>
              <a:rPr lang="en-US" sz="2200" dirty="0" smtClean="0">
                <a:solidFill>
                  <a:srgbClr val="000090"/>
                </a:solidFill>
              </a:rPr>
              <a:t>The new JQ timing function derived from the horizontal tune measured this year gave lower polarization. The polarization with last three pulses only showed comparable results from both new and old JQ timing functions. They are better than the JQ off and close to JQ on old JQ timing function. However, the measurements with old JQ timing gave higher polarization when all pulses on.  It is a puzzle. To make sense, some JQ pulses in the middle of the energy ramp have to hurt polarization. We don’t have explanation for that yet.</a:t>
            </a:r>
          </a:p>
          <a:p>
            <a:pPr>
              <a:lnSpc>
                <a:spcPct val="90000"/>
              </a:lnSpc>
              <a:buClr>
                <a:srgbClr val="FF0000"/>
              </a:buClr>
              <a:buSzPct val="85000"/>
              <a:buFont typeface="Arial"/>
              <a:buChar char="•"/>
            </a:pPr>
            <a:r>
              <a:rPr lang="en-US" sz="2200" dirty="0" smtClean="0">
                <a:solidFill>
                  <a:srgbClr val="000090"/>
                </a:solidFill>
              </a:rPr>
              <a:t>It seems that we did not get all the benefit of jump quads in the early part of the ramp. Further simulation and experiment are needed. In addition, there is no visible emittance growth when left the jump quads on across transition. We should try to jump throw more resonances next run.</a:t>
            </a:r>
          </a:p>
          <a:p>
            <a:pPr>
              <a:lnSpc>
                <a:spcPct val="90000"/>
              </a:lnSpc>
              <a:buClr>
                <a:srgbClr val="FF0000"/>
              </a:buClr>
              <a:buSzPct val="85000"/>
              <a:buFont typeface="Arial"/>
              <a:buChar char="•"/>
            </a:pPr>
            <a:endParaRPr lang="en-US" sz="2200" dirty="0" smtClean="0">
              <a:solidFill>
                <a:srgbClr val="00009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16</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What Now?</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100" dirty="0" smtClean="0">
                <a:solidFill>
                  <a:srgbClr val="000090"/>
                </a:solidFill>
              </a:rPr>
              <a:t>Add RHIC type IPM into AGS (horizontal first), which can provide turn-by-turn emittance (critical for injection match) and does not have space charge problem.</a:t>
            </a:r>
          </a:p>
          <a:p>
            <a:pPr>
              <a:lnSpc>
                <a:spcPct val="90000"/>
              </a:lnSpc>
              <a:buClr>
                <a:srgbClr val="FF0000"/>
              </a:buClr>
              <a:buSzPct val="85000"/>
              <a:buFont typeface="Arial"/>
              <a:buChar char="•"/>
            </a:pPr>
            <a:r>
              <a:rPr lang="en-US" sz="2100" dirty="0" smtClean="0">
                <a:solidFill>
                  <a:srgbClr val="000090"/>
                </a:solidFill>
              </a:rPr>
              <a:t>With higher input intensity from source next year, it is possible to capture at Booster with two or even three buckets. The direct benefit is smaller longitudinal emittance, which should allow higher intensity at RHIC </a:t>
            </a:r>
            <a:r>
              <a:rPr lang="en-US" sz="2100" dirty="0" err="1" smtClean="0">
                <a:solidFill>
                  <a:srgbClr val="000090"/>
                </a:solidFill>
              </a:rPr>
              <a:t>rebucketing</a:t>
            </a:r>
            <a:r>
              <a:rPr lang="en-US" sz="2100" dirty="0" smtClean="0">
                <a:solidFill>
                  <a:srgbClr val="000090"/>
                </a:solidFill>
              </a:rPr>
              <a:t>.  We can fill yellow with two bunches (same sign) or even blue, if experiments agrees.</a:t>
            </a:r>
          </a:p>
          <a:p>
            <a:pPr>
              <a:lnSpc>
                <a:spcPct val="90000"/>
              </a:lnSpc>
              <a:buClr>
                <a:srgbClr val="FF0000"/>
              </a:buClr>
              <a:buSzPct val="85000"/>
              <a:buFont typeface="Arial"/>
              <a:buChar char="•"/>
            </a:pPr>
            <a:r>
              <a:rPr lang="en-US" sz="2100" smtClean="0">
                <a:solidFill>
                  <a:srgbClr val="000090"/>
                </a:solidFill>
              </a:rPr>
              <a:t>AGS</a:t>
            </a:r>
            <a:r>
              <a:rPr lang="en-US" sz="2100" smtClean="0">
                <a:solidFill>
                  <a:srgbClr val="000090"/>
                </a:solidFill>
              </a:rPr>
              <a:t> cycle </a:t>
            </a:r>
            <a:r>
              <a:rPr lang="en-US" sz="2100" dirty="0" smtClean="0">
                <a:solidFill>
                  <a:srgbClr val="000090"/>
                </a:solidFill>
              </a:rPr>
              <a:t>shorter cycle: 4s. -&gt; 3s. This is to reduce RHIC filling time to reduce emittance growth at RHIC injection. The jump quads LV PS needs modification. </a:t>
            </a:r>
          </a:p>
          <a:p>
            <a:pPr>
              <a:lnSpc>
                <a:spcPct val="90000"/>
              </a:lnSpc>
              <a:buClr>
                <a:srgbClr val="FF0000"/>
              </a:buClr>
              <a:buSzPct val="85000"/>
              <a:buFont typeface="Arial"/>
              <a:buChar char="•"/>
            </a:pPr>
            <a:r>
              <a:rPr lang="en-US" sz="2100" dirty="0" smtClean="0">
                <a:solidFill>
                  <a:srgbClr val="000090"/>
                </a:solidFill>
              </a:rPr>
              <a:t>New C5 corrector for horizontal beta function measurement. </a:t>
            </a:r>
          </a:p>
          <a:p>
            <a:pPr>
              <a:lnSpc>
                <a:spcPct val="90000"/>
              </a:lnSpc>
              <a:buClr>
                <a:srgbClr val="FF0000"/>
              </a:buClr>
              <a:buSzPct val="85000"/>
              <a:buFont typeface="Arial"/>
              <a:buChar char="•"/>
            </a:pPr>
            <a:r>
              <a:rPr lang="en-US" sz="2100" dirty="0" smtClean="0">
                <a:solidFill>
                  <a:srgbClr val="000090"/>
                </a:solidFill>
              </a:rPr>
              <a:t>Test of extraction-on-the-fly. But first need expert to check the feasibility with 9MHz cavity.</a:t>
            </a:r>
          </a:p>
          <a:p>
            <a:pPr>
              <a:lnSpc>
                <a:spcPct val="90000"/>
              </a:lnSpc>
              <a:buClr>
                <a:srgbClr val="FF0000"/>
              </a:buClr>
              <a:buSzPct val="85000"/>
              <a:buFont typeface="Arial"/>
              <a:buChar char="•"/>
            </a:pPr>
            <a:r>
              <a:rPr lang="en-US" sz="2100" dirty="0" smtClean="0">
                <a:solidFill>
                  <a:srgbClr val="000090"/>
                </a:solidFill>
              </a:rPr>
              <a:t>AGS ZGOUBI model as (semi-) online model, behind optical control, IPM.</a:t>
            </a:r>
          </a:p>
          <a:p>
            <a:pPr>
              <a:lnSpc>
                <a:spcPct val="90000"/>
              </a:lnSpc>
              <a:buClr>
                <a:srgbClr val="FF0000"/>
              </a:buClr>
              <a:buSzPct val="85000"/>
              <a:buFont typeface="Arial"/>
              <a:buChar char="•"/>
            </a:pPr>
            <a:r>
              <a:rPr lang="en-US" sz="2100" dirty="0" smtClean="0">
                <a:solidFill>
                  <a:srgbClr val="000090"/>
                </a:solidFill>
              </a:rPr>
              <a:t>Automatic IPM beta function measurement.</a:t>
            </a:r>
          </a:p>
          <a:p>
            <a:pPr>
              <a:lnSpc>
                <a:spcPct val="90000"/>
              </a:lnSpc>
              <a:buClr>
                <a:srgbClr val="FF0000"/>
              </a:buClr>
              <a:buSzPct val="85000"/>
              <a:buFont typeface="Arial"/>
              <a:buChar char="•"/>
            </a:pPr>
            <a:r>
              <a:rPr lang="en-US" sz="2100" dirty="0" smtClean="0">
                <a:solidFill>
                  <a:srgbClr val="000090"/>
                </a:solidFill>
              </a:rPr>
              <a:t>Automatic emittance correction (from space charge, dispersion-&gt; requires longitudinal dimension measurement).</a:t>
            </a:r>
          </a:p>
          <a:p>
            <a:pPr>
              <a:lnSpc>
                <a:spcPct val="90000"/>
              </a:lnSpc>
              <a:buClr>
                <a:srgbClr val="FF0000"/>
              </a:buClr>
              <a:buSzPct val="85000"/>
              <a:buFont typeface="Arial"/>
              <a:buChar char="•"/>
            </a:pPr>
            <a:r>
              <a:rPr lang="en-US" sz="2100" dirty="0" smtClean="0">
                <a:solidFill>
                  <a:srgbClr val="000090"/>
                </a:solidFill>
              </a:rPr>
              <a:t>Automatic chromaticity measurement.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17</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Summary</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800" dirty="0" smtClean="0">
                <a:solidFill>
                  <a:srgbClr val="000090"/>
                </a:solidFill>
              </a:rPr>
              <a:t>We have seen higher polarization and smaller transverse emittance this year. Polarization is higher as we push bunch intensity the same time. </a:t>
            </a:r>
          </a:p>
          <a:p>
            <a:pPr>
              <a:lnSpc>
                <a:spcPct val="90000"/>
              </a:lnSpc>
              <a:buClr>
                <a:srgbClr val="FF0000"/>
              </a:buClr>
              <a:buSzPct val="85000"/>
              <a:buFont typeface="Arial"/>
              <a:buChar char="•"/>
            </a:pPr>
            <a:r>
              <a:rPr lang="en-US" sz="2800" dirty="0" smtClean="0">
                <a:solidFill>
                  <a:srgbClr val="000090"/>
                </a:solidFill>
              </a:rPr>
              <a:t>The gain of polarization is due to higher injection polarization, smaller </a:t>
            </a:r>
            <a:r>
              <a:rPr lang="en-US" sz="2800" dirty="0" err="1" smtClean="0">
                <a:solidFill>
                  <a:srgbClr val="000090"/>
                </a:solidFill>
              </a:rPr>
              <a:t>emittances</a:t>
            </a:r>
            <a:r>
              <a:rPr lang="en-US" sz="2800" dirty="0" smtClean="0">
                <a:solidFill>
                  <a:srgbClr val="000090"/>
                </a:solidFill>
              </a:rPr>
              <a:t>. </a:t>
            </a:r>
          </a:p>
          <a:p>
            <a:pPr>
              <a:lnSpc>
                <a:spcPct val="90000"/>
              </a:lnSpc>
              <a:buClr>
                <a:srgbClr val="FF0000"/>
              </a:buClr>
              <a:buSzPct val="85000"/>
              <a:buFont typeface="Arial"/>
              <a:buChar char="•"/>
            </a:pPr>
            <a:r>
              <a:rPr lang="en-US" sz="2800" dirty="0" smtClean="0">
                <a:solidFill>
                  <a:srgbClr val="000090"/>
                </a:solidFill>
              </a:rPr>
              <a:t>In the coming run, polarization gain has to come from further reduction of emittance and optimization of tune jump quads operation.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2</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Improvement in Run12</a:t>
            </a:r>
            <a:endParaRPr lang="en-US" sz="3200" b="1" dirty="0">
              <a:solidFill>
                <a:srgbClr val="FF0000"/>
              </a:solidFill>
            </a:endParaRPr>
          </a:p>
        </p:txBody>
      </p:sp>
      <p:sp>
        <p:nvSpPr>
          <p:cNvPr id="891907" name="Rectangle 3"/>
          <p:cNvSpPr>
            <a:spLocks noGrp="1" noChangeArrowheads="1"/>
          </p:cNvSpPr>
          <p:nvPr>
            <p:ph type="body" idx="1"/>
          </p:nvPr>
        </p:nvSpPr>
        <p:spPr>
          <a:xfrm>
            <a:off x="0" y="533400"/>
            <a:ext cx="9144000" cy="6172200"/>
          </a:xfrm>
        </p:spPr>
        <p:txBody>
          <a:bodyPr/>
          <a:lstStyle/>
          <a:p>
            <a:pPr>
              <a:lnSpc>
                <a:spcPct val="90000"/>
              </a:lnSpc>
              <a:buClr>
                <a:srgbClr val="FF0000"/>
              </a:buClr>
              <a:buSzPct val="85000"/>
              <a:buFont typeface="Arial"/>
              <a:buChar char="•"/>
            </a:pPr>
            <a:r>
              <a:rPr lang="en-US" sz="2400" dirty="0" smtClean="0">
                <a:solidFill>
                  <a:srgbClr val="000090"/>
                </a:solidFill>
              </a:rPr>
              <a:t>Surveyed AGS ring (moved 70+ magnets).</a:t>
            </a:r>
          </a:p>
          <a:p>
            <a:pPr>
              <a:lnSpc>
                <a:spcPct val="90000"/>
              </a:lnSpc>
              <a:buClr>
                <a:srgbClr val="FF0000"/>
              </a:buClr>
              <a:buSzPct val="85000"/>
              <a:buFont typeface="Arial"/>
              <a:buChar char="•"/>
            </a:pPr>
            <a:r>
              <a:rPr lang="en-US" sz="2400" dirty="0" smtClean="0">
                <a:solidFill>
                  <a:srgbClr val="000090"/>
                </a:solidFill>
              </a:rPr>
              <a:t>Booster radius wobble at 98ms was found and corrected, which improves intensity efficiency in the Booster.</a:t>
            </a:r>
          </a:p>
          <a:p>
            <a:pPr>
              <a:lnSpc>
                <a:spcPct val="90000"/>
              </a:lnSpc>
              <a:buClr>
                <a:srgbClr val="FF0000"/>
              </a:buClr>
              <a:buSzPct val="85000"/>
              <a:buFont typeface="Arial"/>
              <a:buChar char="•"/>
            </a:pPr>
            <a:r>
              <a:rPr lang="en-US" sz="2400" dirty="0" smtClean="0">
                <a:solidFill>
                  <a:srgbClr val="000090"/>
                </a:solidFill>
              </a:rPr>
              <a:t>CNI injection measurement (reproducible, fast) for the first time.</a:t>
            </a:r>
          </a:p>
          <a:p>
            <a:pPr>
              <a:lnSpc>
                <a:spcPct val="90000"/>
              </a:lnSpc>
              <a:buClr>
                <a:srgbClr val="FF0000"/>
              </a:buClr>
              <a:buSzPct val="85000"/>
              <a:buFont typeface="Arial"/>
              <a:buChar char="•"/>
            </a:pPr>
            <a:r>
              <a:rPr lang="en-US" sz="2400" dirty="0" smtClean="0">
                <a:solidFill>
                  <a:srgbClr val="000090"/>
                </a:solidFill>
              </a:rPr>
              <a:t>The measurement allows to improve the Booster Gγ=3 correction.</a:t>
            </a:r>
          </a:p>
          <a:p>
            <a:pPr>
              <a:lnSpc>
                <a:spcPct val="90000"/>
              </a:lnSpc>
              <a:buClr>
                <a:srgbClr val="FF0000"/>
              </a:buClr>
              <a:buSzPct val="85000"/>
              <a:buFont typeface="Arial"/>
              <a:buChar char="•"/>
            </a:pPr>
            <a:r>
              <a:rPr lang="en-US" sz="2400" dirty="0" smtClean="0">
                <a:solidFill>
                  <a:srgbClr val="000090"/>
                </a:solidFill>
              </a:rPr>
              <a:t>New analysis was in use for CNI polarimeter: fast; same A</a:t>
            </a:r>
            <a:r>
              <a:rPr lang="en-US" sz="2400" baseline="-25000" dirty="0" smtClean="0">
                <a:solidFill>
                  <a:srgbClr val="000090"/>
                </a:solidFill>
              </a:rPr>
              <a:t>N</a:t>
            </a:r>
            <a:r>
              <a:rPr lang="en-US" sz="2400" dirty="0" smtClean="0">
                <a:solidFill>
                  <a:srgbClr val="000090"/>
                </a:solidFill>
              </a:rPr>
              <a:t> as in RHIC, but added rate correction factor.</a:t>
            </a:r>
          </a:p>
          <a:p>
            <a:pPr>
              <a:lnSpc>
                <a:spcPct val="90000"/>
              </a:lnSpc>
              <a:buClr>
                <a:srgbClr val="FF0000"/>
              </a:buClr>
              <a:buSzPct val="85000"/>
              <a:buFont typeface="Arial"/>
              <a:buChar char="•"/>
            </a:pPr>
            <a:r>
              <a:rPr lang="en-US" sz="2400" dirty="0" smtClean="0">
                <a:solidFill>
                  <a:srgbClr val="000090"/>
                </a:solidFill>
              </a:rPr>
              <a:t>Sweep mode (similar to RHIC) works to give precise polarization profiles.</a:t>
            </a:r>
          </a:p>
          <a:p>
            <a:pPr>
              <a:lnSpc>
                <a:spcPct val="90000"/>
              </a:lnSpc>
              <a:buClr>
                <a:srgbClr val="FF0000"/>
              </a:buClr>
              <a:buSzPct val="85000"/>
              <a:buFont typeface="Arial"/>
              <a:buChar char="•"/>
            </a:pPr>
            <a:r>
              <a:rPr lang="en-US" sz="2400" dirty="0" smtClean="0">
                <a:solidFill>
                  <a:srgbClr val="000090"/>
                </a:solidFill>
              </a:rPr>
              <a:t>9</a:t>
            </a:r>
            <a:r>
              <a:rPr lang="en-US" sz="2400" baseline="30000" dirty="0" smtClean="0">
                <a:solidFill>
                  <a:srgbClr val="000090"/>
                </a:solidFill>
              </a:rPr>
              <a:t>th</a:t>
            </a:r>
            <a:r>
              <a:rPr lang="en-US" sz="2400" dirty="0" smtClean="0">
                <a:solidFill>
                  <a:srgbClr val="000090"/>
                </a:solidFill>
              </a:rPr>
              <a:t> harmonic feed-forward (</a:t>
            </a:r>
            <a:r>
              <a:rPr lang="en-US" sz="2400" dirty="0" err="1" smtClean="0">
                <a:solidFill>
                  <a:srgbClr val="000090"/>
                </a:solidFill>
              </a:rPr>
              <a:t>Sev</a:t>
            </a:r>
            <a:r>
              <a:rPr lang="en-US" sz="2400" dirty="0" smtClean="0">
                <a:solidFill>
                  <a:srgbClr val="000090"/>
                </a:solidFill>
              </a:rPr>
              <a:t>, Leif) greatly reduced the tuning time.</a:t>
            </a:r>
          </a:p>
          <a:p>
            <a:pPr>
              <a:lnSpc>
                <a:spcPct val="90000"/>
              </a:lnSpc>
              <a:buClr>
                <a:srgbClr val="FF0000"/>
              </a:buClr>
              <a:buSzPct val="85000"/>
              <a:buFont typeface="Arial"/>
              <a:buChar char="•"/>
            </a:pPr>
            <a:r>
              <a:rPr lang="en-US" sz="2400" dirty="0" smtClean="0">
                <a:solidFill>
                  <a:srgbClr val="000090"/>
                </a:solidFill>
              </a:rPr>
              <a:t>JQ timing real time measurement (Peter </a:t>
            </a:r>
            <a:r>
              <a:rPr lang="en-US" sz="2400" dirty="0" err="1" smtClean="0">
                <a:solidFill>
                  <a:srgbClr val="000090"/>
                </a:solidFill>
              </a:rPr>
              <a:t>Thieberger</a:t>
            </a:r>
            <a:r>
              <a:rPr lang="en-US" sz="2400" dirty="0" smtClean="0">
                <a:solidFill>
                  <a:srgbClr val="000090"/>
                </a:solidFill>
              </a:rPr>
              <a:t>). Found accumulated error in JQ timing (control software bugs) and consistent wrong up (30μs) and down (30μs) timing. But improvement in polarization is not easily visible.</a:t>
            </a:r>
          </a:p>
          <a:p>
            <a:pPr>
              <a:lnSpc>
                <a:spcPct val="90000"/>
              </a:lnSpc>
              <a:buClr>
                <a:srgbClr val="FF0000"/>
              </a:buClr>
              <a:buSzPct val="85000"/>
              <a:buFont typeface="Arial"/>
              <a:buChar char="•"/>
            </a:pPr>
            <a:r>
              <a:rPr lang="en-US" sz="2400" dirty="0" smtClean="0">
                <a:solidFill>
                  <a:srgbClr val="000090"/>
                </a:solidFill>
              </a:rPr>
              <a:t>Vertical Beta function measurement with new dipole at vertical IPM (Leif).</a:t>
            </a:r>
          </a:p>
          <a:p>
            <a:pPr>
              <a:lnSpc>
                <a:spcPct val="90000"/>
              </a:lnSpc>
              <a:buClr>
                <a:srgbClr val="FF0000"/>
              </a:buClr>
              <a:buSzPct val="85000"/>
              <a:buFont typeface="Arial"/>
              <a:buChar char="•"/>
            </a:pPr>
            <a:endParaRPr lang="en-US" sz="2200" dirty="0" smtClean="0">
              <a:solidFill>
                <a:srgbClr val="00009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0"/>
            <a:ext cx="9144000" cy="6770850"/>
          </a:xfrm>
          <a:prstGeom prst="rect">
            <a:avLst/>
          </a:prstGeom>
          <a:noFill/>
          <a:ln w="9525">
            <a:noFill/>
            <a:miter lim="800000"/>
            <a:headEnd/>
            <a:tailEnd/>
          </a:ln>
        </p:spPr>
      </p:pic>
      <p:sp>
        <p:nvSpPr>
          <p:cNvPr id="3" name="TextBox 2"/>
          <p:cNvSpPr txBox="1"/>
          <p:nvPr/>
        </p:nvSpPr>
        <p:spPr>
          <a:xfrm>
            <a:off x="1600200" y="1066800"/>
            <a:ext cx="6629400" cy="369332"/>
          </a:xfrm>
          <a:prstGeom prst="rect">
            <a:avLst/>
          </a:prstGeom>
          <a:noFill/>
        </p:spPr>
        <p:txBody>
          <a:bodyPr wrap="square" rtlCol="0">
            <a:spAutoFit/>
          </a:bodyPr>
          <a:lstStyle/>
          <a:p>
            <a:r>
              <a:rPr lang="en-US" b="1" dirty="0" smtClean="0">
                <a:solidFill>
                  <a:srgbClr val="FF0000"/>
                </a:solidFill>
              </a:rPr>
              <a:t>Note: the ~30 </a:t>
            </a:r>
            <a:r>
              <a:rPr lang="en-US" b="1" dirty="0" smtClean="0">
                <a:solidFill>
                  <a:srgbClr val="FF0000"/>
                </a:solidFill>
                <a:latin typeface="Symbol" pitchFamily="18" charset="2"/>
              </a:rPr>
              <a:t>m</a:t>
            </a:r>
            <a:r>
              <a:rPr lang="en-US" b="1" dirty="0" smtClean="0">
                <a:solidFill>
                  <a:srgbClr val="FF0000"/>
                </a:solidFill>
              </a:rPr>
              <a:t>s are due to pulse mid-point vs. edge timing</a:t>
            </a:r>
            <a:endParaRPr lang="en-US" b="1" dirty="0">
              <a:solidFill>
                <a:srgbClr val="FF0000"/>
              </a:solidFill>
            </a:endParaRPr>
          </a:p>
        </p:txBody>
      </p:sp>
      <p:sp>
        <p:nvSpPr>
          <p:cNvPr id="4" name="TextBox 3"/>
          <p:cNvSpPr txBox="1"/>
          <p:nvPr/>
        </p:nvSpPr>
        <p:spPr>
          <a:xfrm>
            <a:off x="5486400" y="6172200"/>
            <a:ext cx="2552351" cy="461665"/>
          </a:xfrm>
          <a:prstGeom prst="rect">
            <a:avLst/>
          </a:prstGeom>
          <a:noFill/>
        </p:spPr>
        <p:txBody>
          <a:bodyPr wrap="none" rtlCol="0">
            <a:spAutoFit/>
          </a:bodyPr>
          <a:lstStyle/>
          <a:p>
            <a:r>
              <a:rPr lang="en-US" dirty="0" smtClean="0"/>
              <a:t>(Leif, John Morris)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228600" y="1219200"/>
            <a:ext cx="8915400" cy="1938992"/>
          </a:xfrm>
          <a:prstGeom prst="rect">
            <a:avLst/>
          </a:prstGeom>
          <a:solidFill>
            <a:schemeClr val="bg1"/>
          </a:solidFill>
          <a:ln w="9525">
            <a:noFill/>
            <a:miter lim="800000"/>
            <a:headEnd/>
            <a:tailEnd/>
          </a:ln>
          <a:effectLst/>
        </p:spPr>
        <p:txBody>
          <a:bodyPr wrap="square">
            <a:prstTxWarp prst="textNoShape">
              <a:avLst/>
            </a:prstTxWarp>
            <a:spAutoFit/>
          </a:bodyPr>
          <a:lstStyle/>
          <a:p>
            <a:r>
              <a:rPr lang="en-US" altLang="ja-JP" sz="2400" dirty="0">
                <a:latin typeface="Times New Roman" pitchFamily="-65" charset="0"/>
                <a:ea typeface="Courier New" pitchFamily="-65" charset="0"/>
                <a:cs typeface="Courier New" pitchFamily="-65" charset="0"/>
              </a:rPr>
              <a:t>Date Time     </a:t>
            </a:r>
            <a:r>
              <a:rPr lang="en-US" altLang="ja-JP" sz="2400" dirty="0" smtClean="0">
                <a:latin typeface="Times New Roman" pitchFamily="-65" charset="0"/>
                <a:ea typeface="Courier New" pitchFamily="-65" charset="0"/>
                <a:cs typeface="Courier New" pitchFamily="-65" charset="0"/>
              </a:rPr>
              <a:t> Asymmetry   Err         Pol</a:t>
            </a:r>
            <a:r>
              <a:rPr lang="en-US" altLang="ja-JP" sz="2400" dirty="0">
                <a:latin typeface="Times New Roman" pitchFamily="-65" charset="0"/>
                <a:ea typeface="Courier New" pitchFamily="-65" charset="0"/>
                <a:cs typeface="Courier New" pitchFamily="-65" charset="0"/>
              </a:rPr>
              <a:t>(200MeV</a:t>
            </a:r>
            <a:r>
              <a:rPr lang="en-US" altLang="ja-JP" sz="2400" dirty="0" smtClean="0">
                <a:latin typeface="Times New Roman" pitchFamily="-65" charset="0"/>
                <a:ea typeface="Courier New" pitchFamily="-65" charset="0"/>
                <a:cs typeface="Courier New" pitchFamily="-65" charset="0"/>
              </a:rPr>
              <a:t>)  Normalized </a:t>
            </a:r>
            <a:r>
              <a:rPr lang="en-US" altLang="ja-JP" sz="2400" dirty="0" err="1" smtClean="0">
                <a:latin typeface="Times New Roman" pitchFamily="-65" charset="0"/>
                <a:ea typeface="Courier New" pitchFamily="-65" charset="0"/>
                <a:cs typeface="Courier New" pitchFamily="-65" charset="0"/>
              </a:rPr>
              <a:t>Asym</a:t>
            </a:r>
            <a:r>
              <a:rPr lang="en-US" altLang="ja-JP" sz="2400" dirty="0" smtClean="0">
                <a:latin typeface="Times New Roman" pitchFamily="-65" charset="0"/>
                <a:ea typeface="Courier New" pitchFamily="-65" charset="0"/>
                <a:cs typeface="Courier New" pitchFamily="-65" charset="0"/>
              </a:rPr>
              <a:t>.</a:t>
            </a:r>
            <a:endParaRPr lang="en-US" altLang="ja-JP" sz="2400" dirty="0" smtClean="0">
              <a:solidFill>
                <a:srgbClr val="FF0000"/>
              </a:solidFill>
              <a:latin typeface="Times New Roman" pitchFamily="-65" charset="0"/>
              <a:ea typeface="Times New Roman" pitchFamily="-65" charset="0"/>
              <a:cs typeface="Times New Roman" pitchFamily="-65" charset="0"/>
            </a:endParaRPr>
          </a:p>
          <a:p>
            <a:pPr eaLnBrk="0" hangingPunct="0"/>
            <a:r>
              <a:rPr lang="en-US" altLang="ja-JP" dirty="0" smtClean="0">
                <a:latin typeface="Times New Roman" pitchFamily="-65" charset="0"/>
                <a:ea typeface="Courier New" pitchFamily="-65" charset="0"/>
                <a:cs typeface="Courier New" pitchFamily="-65" charset="0"/>
              </a:rPr>
              <a:t>                             (10^-3) (10^-3)</a:t>
            </a:r>
            <a:endParaRPr lang="en-US" altLang="ja-JP" sz="2400" dirty="0" smtClean="0">
              <a:solidFill>
                <a:srgbClr val="FF0000"/>
              </a:solidFill>
              <a:latin typeface="Times New Roman" pitchFamily="-65" charset="0"/>
              <a:ea typeface="Times New Roman" pitchFamily="-65" charset="0"/>
              <a:cs typeface="Times New Roman" pitchFamily="-65" charset="0"/>
            </a:endParaRPr>
          </a:p>
          <a:p>
            <a:pPr eaLnBrk="0" hangingPunct="0"/>
            <a:r>
              <a:rPr lang="en-US" altLang="ja-JP" dirty="0" smtClean="0">
                <a:solidFill>
                  <a:srgbClr val="000090"/>
                </a:solidFill>
                <a:latin typeface="Times New Roman" pitchFamily="-65" charset="0"/>
                <a:ea typeface="Courier New" pitchFamily="-65" charset="0"/>
                <a:cs typeface="Courier New" pitchFamily="-65" charset="0"/>
              </a:rPr>
              <a:t>2</a:t>
            </a:r>
            <a:r>
              <a:rPr lang="en-US" altLang="ja-JP" sz="2400" dirty="0" smtClean="0">
                <a:solidFill>
                  <a:srgbClr val="000090"/>
                </a:solidFill>
                <a:latin typeface="Times New Roman" pitchFamily="-65" charset="0"/>
                <a:ea typeface="Courier New" pitchFamily="-65" charset="0"/>
                <a:cs typeface="Courier New" pitchFamily="-65" charset="0"/>
              </a:rPr>
              <a:t>/15/2008               61.4       0.20        76.0			64.63</a:t>
            </a:r>
            <a:endParaRPr lang="en-US" altLang="ja-JP" sz="2400" dirty="0" smtClean="0">
              <a:solidFill>
                <a:srgbClr val="000090"/>
              </a:solidFill>
              <a:latin typeface="Times New Roman" pitchFamily="-65" charset="0"/>
              <a:ea typeface="Times New Roman" pitchFamily="-65" charset="0"/>
              <a:cs typeface="Times New Roman" pitchFamily="-65" charset="0"/>
            </a:endParaRPr>
          </a:p>
          <a:p>
            <a:pPr eaLnBrk="0" hangingPunct="0"/>
            <a:r>
              <a:rPr lang="en-US" altLang="ja-JP" dirty="0">
                <a:solidFill>
                  <a:srgbClr val="000090"/>
                </a:solidFill>
                <a:latin typeface="Times New Roman" pitchFamily="-65" charset="0"/>
                <a:ea typeface="Courier New" pitchFamily="-65" charset="0"/>
                <a:cs typeface="Courier New" pitchFamily="-65" charset="0"/>
              </a:rPr>
              <a:t>2</a:t>
            </a:r>
            <a:r>
              <a:rPr lang="en-US" altLang="ja-JP" sz="2400" dirty="0" smtClean="0">
                <a:solidFill>
                  <a:srgbClr val="000090"/>
                </a:solidFill>
                <a:latin typeface="Times New Roman" pitchFamily="-65" charset="0"/>
                <a:ea typeface="Courier New" pitchFamily="-65" charset="0"/>
                <a:cs typeface="Courier New" pitchFamily="-65" charset="0"/>
              </a:rPr>
              <a:t>/5/2011  	       63.8       1.10        79.1			64.52</a:t>
            </a:r>
            <a:endParaRPr lang="en-US" altLang="ja-JP" sz="2400" dirty="0" smtClean="0">
              <a:solidFill>
                <a:srgbClr val="000090"/>
              </a:solidFill>
              <a:latin typeface="Times New Roman" pitchFamily="-65" charset="0"/>
              <a:ea typeface="Times New Roman" pitchFamily="-65" charset="0"/>
              <a:cs typeface="Times New Roman" pitchFamily="-65" charset="0"/>
            </a:endParaRPr>
          </a:p>
          <a:p>
            <a:pPr eaLnBrk="0" hangingPunct="0"/>
            <a:r>
              <a:rPr lang="en-US" altLang="ja-JP" dirty="0" smtClean="0">
                <a:solidFill>
                  <a:srgbClr val="000090"/>
                </a:solidFill>
                <a:latin typeface="Times New Roman" pitchFamily="-65" charset="0"/>
                <a:ea typeface="Courier New" pitchFamily="-65" charset="0"/>
                <a:cs typeface="Courier New" pitchFamily="-65" charset="0"/>
              </a:rPr>
              <a:t>1</a:t>
            </a:r>
            <a:r>
              <a:rPr lang="en-US" altLang="ja-JP" sz="2400" dirty="0" smtClean="0">
                <a:solidFill>
                  <a:srgbClr val="000090"/>
                </a:solidFill>
                <a:latin typeface="Times New Roman" pitchFamily="-65" charset="0"/>
                <a:ea typeface="Courier New" pitchFamily="-65" charset="0"/>
                <a:cs typeface="Courier New" pitchFamily="-65" charset="0"/>
              </a:rPr>
              <a:t>/23-27/2012         68.0       0.46      </a:t>
            </a:r>
            <a:r>
              <a:rPr lang="en-US" altLang="ja-JP" dirty="0" smtClean="0">
                <a:solidFill>
                  <a:srgbClr val="000090"/>
                </a:solidFill>
                <a:latin typeface="Times New Roman" pitchFamily="-65" charset="0"/>
                <a:ea typeface="Courier New" pitchFamily="-65" charset="0"/>
                <a:cs typeface="Courier New" pitchFamily="-65" charset="0"/>
              </a:rPr>
              <a:t>  79.6			68.34</a:t>
            </a:r>
            <a:endParaRPr lang="en-US" altLang="ja-JP" sz="2400" dirty="0">
              <a:solidFill>
                <a:srgbClr val="000090"/>
              </a:solidFill>
              <a:latin typeface="Times New Roman" pitchFamily="-65" charset="0"/>
              <a:ea typeface="Times New Roman" pitchFamily="-65" charset="0"/>
              <a:cs typeface="Times New Roman" pitchFamily="-65" charset="0"/>
            </a:endParaRPr>
          </a:p>
        </p:txBody>
      </p:sp>
      <p:sp>
        <p:nvSpPr>
          <p:cNvPr id="19458" name="Rectangle 2"/>
          <p:cNvSpPr>
            <a:spLocks noGrp="1" noChangeArrowheads="1"/>
          </p:cNvSpPr>
          <p:nvPr>
            <p:ph type="title"/>
          </p:nvPr>
        </p:nvSpPr>
        <p:spPr>
          <a:xfrm>
            <a:off x="228600" y="0"/>
            <a:ext cx="7772400" cy="990600"/>
          </a:xfrm>
        </p:spPr>
        <p:txBody>
          <a:bodyPr/>
          <a:lstStyle/>
          <a:p>
            <a:pPr algn="l"/>
            <a:r>
              <a:rPr lang="en-US" sz="3200" b="1" dirty="0" smtClean="0">
                <a:solidFill>
                  <a:srgbClr val="FF0000"/>
                </a:solidFill>
                <a:latin typeface="Times New Roman" pitchFamily="-65" charset="0"/>
              </a:rPr>
              <a:t>AGS Injection </a:t>
            </a:r>
            <a:r>
              <a:rPr lang="en-US" sz="3200" b="1" dirty="0">
                <a:solidFill>
                  <a:srgbClr val="FF0000"/>
                </a:solidFill>
                <a:latin typeface="Times New Roman" pitchFamily="-65" charset="0"/>
              </a:rPr>
              <a:t>Polarization Measurements</a:t>
            </a:r>
          </a:p>
        </p:txBody>
      </p:sp>
      <p:sp>
        <p:nvSpPr>
          <p:cNvPr id="19461" name="Text Box 5"/>
          <p:cNvSpPr txBox="1">
            <a:spLocks noChangeArrowheads="1"/>
          </p:cNvSpPr>
          <p:nvPr/>
        </p:nvSpPr>
        <p:spPr bwMode="auto">
          <a:xfrm>
            <a:off x="228600" y="3505200"/>
            <a:ext cx="8458200" cy="2308324"/>
          </a:xfrm>
          <a:prstGeom prst="rect">
            <a:avLst/>
          </a:prstGeom>
          <a:noFill/>
          <a:ln w="9525">
            <a:noFill/>
            <a:miter lim="800000"/>
            <a:headEnd/>
            <a:tailEnd/>
          </a:ln>
          <a:effectLst/>
        </p:spPr>
        <p:txBody>
          <a:bodyPr wrap="square">
            <a:prstTxWarp prst="textNoShape">
              <a:avLst/>
            </a:prstTxWarp>
            <a:spAutoFit/>
          </a:bodyPr>
          <a:lstStyle/>
          <a:p>
            <a:r>
              <a:rPr lang="en-US" sz="2400" dirty="0" smtClean="0">
                <a:solidFill>
                  <a:srgbClr val="FF0000"/>
                </a:solidFill>
                <a:latin typeface="Times New Roman" pitchFamily="-65" charset="0"/>
              </a:rPr>
              <a:t>Injection polarization (by e880 polarimeter) is higher this year by a few percent. The </a:t>
            </a:r>
            <a:r>
              <a:rPr lang="en-US" dirty="0" smtClean="0">
                <a:solidFill>
                  <a:srgbClr val="FF0000"/>
                </a:solidFill>
                <a:latin typeface="Times New Roman" pitchFamily="-65" charset="0"/>
              </a:rPr>
              <a:t> gain vs. last year could be due to different Booster harmonic correction.</a:t>
            </a:r>
          </a:p>
          <a:p>
            <a:r>
              <a:rPr lang="en-US" sz="2400" dirty="0" smtClean="0">
                <a:solidFill>
                  <a:schemeClr val="tx2"/>
                </a:solidFill>
                <a:latin typeface="Times New Roman" pitchFamily="-65" charset="0"/>
              </a:rPr>
              <a:t>200MeV polarimeter had background issue before run9, but I ignored them here and assume the values are correct. </a:t>
            </a:r>
          </a:p>
          <a:p>
            <a:endParaRPr lang="en-US" sz="2400" dirty="0">
              <a:solidFill>
                <a:schemeClr val="tx2"/>
              </a:solidFill>
              <a:latin typeface="Times New Roman" pitchFamily="-65" charset="0"/>
            </a:endParaRPr>
          </a:p>
        </p:txBody>
      </p:sp>
      <p:sp>
        <p:nvSpPr>
          <p:cNvPr id="19464" name="Text Box 8"/>
          <p:cNvSpPr txBox="1">
            <a:spLocks noChangeArrowheads="1"/>
          </p:cNvSpPr>
          <p:nvPr/>
        </p:nvSpPr>
        <p:spPr bwMode="auto">
          <a:xfrm>
            <a:off x="7086600" y="2286000"/>
            <a:ext cx="990600" cy="2843213"/>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k45U90U.png"/>
          <p:cNvPicPr>
            <a:picLocks noChangeAspect="1"/>
          </p:cNvPicPr>
          <p:nvPr/>
        </p:nvPicPr>
        <p:blipFill>
          <a:blip r:embed="rId2" cstate="print"/>
          <a:stretch>
            <a:fillRect/>
          </a:stretch>
        </p:blipFill>
        <p:spPr>
          <a:xfrm>
            <a:off x="6705600" y="1371600"/>
            <a:ext cx="2018708" cy="1957842"/>
          </a:xfrm>
          <a:prstGeom prst="rect">
            <a:avLst/>
          </a:prstGeom>
        </p:spPr>
      </p:pic>
      <p:pic>
        <p:nvPicPr>
          <p:cNvPr id="6" name="Picture 5" descr="dPdI.png"/>
          <p:cNvPicPr>
            <a:picLocks noChangeAspect="1"/>
          </p:cNvPicPr>
          <p:nvPr/>
        </p:nvPicPr>
        <p:blipFill>
          <a:blip r:embed="rId3" cstate="print"/>
          <a:stretch>
            <a:fillRect/>
          </a:stretch>
        </p:blipFill>
        <p:spPr>
          <a:xfrm>
            <a:off x="4953000" y="4038600"/>
            <a:ext cx="3848100" cy="2609631"/>
          </a:xfrm>
          <a:prstGeom prst="rect">
            <a:avLst/>
          </a:prstGeom>
        </p:spPr>
      </p:pic>
      <p:pic>
        <p:nvPicPr>
          <p:cNvPr id="7" name="Picture 6" descr="Profile.png"/>
          <p:cNvPicPr>
            <a:picLocks noChangeAspect="1"/>
          </p:cNvPicPr>
          <p:nvPr/>
        </p:nvPicPr>
        <p:blipFill>
          <a:blip r:embed="rId4" cstate="print"/>
          <a:stretch>
            <a:fillRect/>
          </a:stretch>
        </p:blipFill>
        <p:spPr>
          <a:xfrm>
            <a:off x="457200" y="4038600"/>
            <a:ext cx="3842805" cy="2606040"/>
          </a:xfrm>
          <a:prstGeom prst="rect">
            <a:avLst/>
          </a:prstGeom>
        </p:spPr>
      </p:pic>
      <p:pic>
        <p:nvPicPr>
          <p:cNvPr id="8" name="Picture 7" descr="RelRate.png"/>
          <p:cNvPicPr>
            <a:picLocks noChangeAspect="1"/>
          </p:cNvPicPr>
          <p:nvPr/>
        </p:nvPicPr>
        <p:blipFill>
          <a:blip r:embed="rId5" cstate="print"/>
          <a:stretch>
            <a:fillRect/>
          </a:stretch>
        </p:blipFill>
        <p:spPr>
          <a:xfrm>
            <a:off x="3200400" y="1371600"/>
            <a:ext cx="2876550" cy="2067069"/>
          </a:xfrm>
          <a:prstGeom prst="rect">
            <a:avLst/>
          </a:prstGeom>
        </p:spPr>
      </p:pic>
      <p:sp>
        <p:nvSpPr>
          <p:cNvPr id="9" name="TextBox 8"/>
          <p:cNvSpPr txBox="1"/>
          <p:nvPr/>
        </p:nvSpPr>
        <p:spPr>
          <a:xfrm>
            <a:off x="1066800" y="3810000"/>
            <a:ext cx="3124200" cy="338554"/>
          </a:xfrm>
          <a:prstGeom prst="rect">
            <a:avLst/>
          </a:prstGeom>
          <a:noFill/>
        </p:spPr>
        <p:txBody>
          <a:bodyPr wrap="square" rtlCol="0">
            <a:spAutoFit/>
          </a:bodyPr>
          <a:lstStyle/>
          <a:p>
            <a:r>
              <a:rPr lang="en-US" sz="1600" b="1" i="1" dirty="0" smtClean="0"/>
              <a:t>Horizontal Polarization Profile</a:t>
            </a:r>
            <a:endParaRPr lang="en-US" sz="1600" b="1" i="1" dirty="0"/>
          </a:p>
        </p:txBody>
      </p:sp>
      <p:sp>
        <p:nvSpPr>
          <p:cNvPr id="10" name="TextBox 9"/>
          <p:cNvSpPr txBox="1"/>
          <p:nvPr/>
        </p:nvSpPr>
        <p:spPr>
          <a:xfrm>
            <a:off x="5257800" y="3733800"/>
            <a:ext cx="3429000" cy="338554"/>
          </a:xfrm>
          <a:prstGeom prst="rect">
            <a:avLst/>
          </a:prstGeom>
          <a:noFill/>
        </p:spPr>
        <p:txBody>
          <a:bodyPr wrap="square" rtlCol="0">
            <a:spAutoFit/>
          </a:bodyPr>
          <a:lstStyle/>
          <a:p>
            <a:r>
              <a:rPr lang="en-US" sz="1600" b="1" i="1" dirty="0" smtClean="0"/>
              <a:t>Polarization in RHIC reference runs</a:t>
            </a:r>
            <a:endParaRPr lang="en-US" sz="1600" b="1" i="1" dirty="0"/>
          </a:p>
        </p:txBody>
      </p:sp>
      <p:sp>
        <p:nvSpPr>
          <p:cNvPr id="11" name="Right Arrow 10"/>
          <p:cNvSpPr/>
          <p:nvPr/>
        </p:nvSpPr>
        <p:spPr>
          <a:xfrm>
            <a:off x="6324600" y="2057400"/>
            <a:ext cx="304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28600" y="990600"/>
            <a:ext cx="2819400" cy="2246769"/>
          </a:xfrm>
          <a:prstGeom prst="rect">
            <a:avLst/>
          </a:prstGeom>
          <a:solidFill>
            <a:schemeClr val="accent6">
              <a:lumMod val="20000"/>
              <a:lumOff val="80000"/>
            </a:schemeClr>
          </a:solidFill>
        </p:spPr>
        <p:txBody>
          <a:bodyPr wrap="square" rtlCol="0">
            <a:spAutoFit/>
          </a:bodyPr>
          <a:lstStyle/>
          <a:p>
            <a:r>
              <a:rPr lang="en-US" sz="1400" b="1" i="1" dirty="0" smtClean="0"/>
              <a:t>Rate dependence of signal detection efficiency (due to pileup)</a:t>
            </a:r>
          </a:p>
          <a:p>
            <a:pPr algn="ctr"/>
            <a:r>
              <a:rPr lang="en-US" sz="1400" b="1" i="1" dirty="0" smtClean="0">
                <a:solidFill>
                  <a:srgbClr val="0000FF"/>
                </a:solidFill>
                <a:sym typeface="Symbol"/>
              </a:rPr>
              <a:t>(r) = e</a:t>
            </a:r>
            <a:r>
              <a:rPr lang="en-US" sz="1400" b="1" i="1" baseline="30000" dirty="0" smtClean="0">
                <a:solidFill>
                  <a:srgbClr val="0000FF"/>
                </a:solidFill>
                <a:sym typeface="Symbol"/>
              </a:rPr>
              <a:t>-</a:t>
            </a:r>
            <a:r>
              <a:rPr lang="en-US" sz="1400" b="1" i="1" baseline="30000" dirty="0" err="1" smtClean="0">
                <a:solidFill>
                  <a:srgbClr val="0000FF"/>
                </a:solidFill>
                <a:sym typeface="Symbol"/>
              </a:rPr>
              <a:t>kr</a:t>
            </a:r>
            <a:r>
              <a:rPr lang="en-US" sz="1400" b="1" i="1" dirty="0" smtClean="0">
                <a:solidFill>
                  <a:srgbClr val="0000FF"/>
                </a:solidFill>
                <a:sym typeface="Symbol"/>
              </a:rPr>
              <a:t> ≈ 1-kr</a:t>
            </a:r>
          </a:p>
          <a:p>
            <a:r>
              <a:rPr lang="en-US" sz="1400" b="1" i="1" dirty="0">
                <a:sym typeface="Symbol"/>
              </a:rPr>
              <a:t>r</a:t>
            </a:r>
            <a:r>
              <a:rPr lang="en-US" sz="1400" b="1" i="1" dirty="0" smtClean="0">
                <a:sym typeface="Symbol"/>
              </a:rPr>
              <a:t>esults in systematic error of polarization measurements</a:t>
            </a:r>
          </a:p>
          <a:p>
            <a:pPr algn="ctr"/>
            <a:r>
              <a:rPr lang="en-US" sz="1400" b="1" i="1" dirty="0" smtClean="0">
                <a:solidFill>
                  <a:srgbClr val="0000FF"/>
                </a:solidFill>
                <a:sym typeface="Symbol"/>
              </a:rPr>
              <a:t>P</a:t>
            </a:r>
            <a:r>
              <a:rPr lang="en-US" sz="1400" b="1" i="1" baseline="-25000" dirty="0" smtClean="0">
                <a:solidFill>
                  <a:srgbClr val="0000FF"/>
                </a:solidFill>
                <a:sym typeface="Symbol"/>
              </a:rPr>
              <a:t>meas. </a:t>
            </a:r>
            <a:r>
              <a:rPr lang="en-US" sz="1400" b="1" i="1" dirty="0" smtClean="0">
                <a:solidFill>
                  <a:srgbClr val="0000FF"/>
                </a:solidFill>
                <a:sym typeface="Symbol"/>
              </a:rPr>
              <a:t>≈ P</a:t>
            </a:r>
            <a:r>
              <a:rPr lang="en-US" sz="1400" b="1" i="1" baseline="-25000" dirty="0" smtClean="0">
                <a:solidFill>
                  <a:srgbClr val="0000FF"/>
                </a:solidFill>
                <a:sym typeface="Symbol"/>
              </a:rPr>
              <a:t>true</a:t>
            </a:r>
            <a:r>
              <a:rPr lang="en-US" sz="1400" b="1" i="1" dirty="0" smtClean="0">
                <a:solidFill>
                  <a:srgbClr val="0000FF"/>
                </a:solidFill>
                <a:sym typeface="Symbol"/>
              </a:rPr>
              <a:t> × (1-kr)</a:t>
            </a:r>
          </a:p>
          <a:p>
            <a:endParaRPr lang="en-US" sz="1400" b="1" i="1" dirty="0">
              <a:sym typeface="Symbol"/>
            </a:endParaRPr>
          </a:p>
          <a:p>
            <a:r>
              <a:rPr lang="en-US" sz="1400" b="1" i="1" dirty="0" smtClean="0">
                <a:sym typeface="Symbol"/>
              </a:rPr>
              <a:t>In AGS    </a:t>
            </a:r>
            <a:r>
              <a:rPr lang="en-US" sz="1400" b="1" i="1" dirty="0" smtClean="0">
                <a:solidFill>
                  <a:srgbClr val="0000FF"/>
                </a:solidFill>
                <a:sym typeface="Symbol"/>
              </a:rPr>
              <a:t>r ≈ 0.1-0.15</a:t>
            </a:r>
            <a:r>
              <a:rPr lang="en-US" sz="1400" b="1" i="1" dirty="0" smtClean="0">
                <a:sym typeface="Symbol"/>
              </a:rPr>
              <a:t> (Run12)</a:t>
            </a:r>
          </a:p>
          <a:p>
            <a:r>
              <a:rPr lang="en-US" sz="1400" b="1" i="1" dirty="0" smtClean="0">
                <a:sym typeface="Symbol"/>
              </a:rPr>
              <a:t>Naive estimate:   </a:t>
            </a:r>
            <a:r>
              <a:rPr lang="en-US" sz="1400" b="1" i="1" dirty="0" smtClean="0">
                <a:solidFill>
                  <a:srgbClr val="0000FF"/>
                </a:solidFill>
                <a:sym typeface="Symbol"/>
              </a:rPr>
              <a:t>k ≈ 0.75</a:t>
            </a:r>
            <a:endParaRPr lang="en-US" sz="1400" b="1" i="1" dirty="0">
              <a:solidFill>
                <a:srgbClr val="0000FF"/>
              </a:solidFill>
              <a:sym typeface="Symbol"/>
            </a:endParaRPr>
          </a:p>
          <a:p>
            <a:pPr algn="ctr"/>
            <a:endParaRPr lang="en-US" sz="1400" b="1" i="1" dirty="0">
              <a:solidFill>
                <a:srgbClr val="0000FF"/>
              </a:solidFill>
            </a:endParaRPr>
          </a:p>
        </p:txBody>
      </p:sp>
      <p:sp>
        <p:nvSpPr>
          <p:cNvPr id="13" name="TextBox 12"/>
          <p:cNvSpPr txBox="1"/>
          <p:nvPr/>
        </p:nvSpPr>
        <p:spPr>
          <a:xfrm>
            <a:off x="3581400" y="685800"/>
            <a:ext cx="4953000" cy="523220"/>
          </a:xfrm>
          <a:prstGeom prst="rect">
            <a:avLst/>
          </a:prstGeom>
          <a:solidFill>
            <a:srgbClr val="FFFF99"/>
          </a:solidFill>
        </p:spPr>
        <p:txBody>
          <a:bodyPr wrap="square" rtlCol="0">
            <a:spAutoFit/>
          </a:bodyPr>
          <a:lstStyle/>
          <a:p>
            <a:r>
              <a:rPr lang="en-US" sz="1400" b="1" i="1" dirty="0" smtClean="0"/>
              <a:t>In the 90 degree detectors the rate is strip dependent. It may be employed  for experimental determination of the parameter </a:t>
            </a:r>
            <a:r>
              <a:rPr lang="en-US" sz="1400" b="1" i="1" dirty="0" smtClean="0">
                <a:solidFill>
                  <a:srgbClr val="0000FF"/>
                </a:solidFill>
              </a:rPr>
              <a:t>k</a:t>
            </a:r>
            <a:endParaRPr lang="en-US" sz="1400" b="1" i="1" dirty="0">
              <a:solidFill>
                <a:srgbClr val="0000FF"/>
              </a:solidFill>
            </a:endParaRPr>
          </a:p>
        </p:txBody>
      </p:sp>
      <p:sp>
        <p:nvSpPr>
          <p:cNvPr id="14" name="TextBox 13"/>
          <p:cNvSpPr txBox="1"/>
          <p:nvPr/>
        </p:nvSpPr>
        <p:spPr>
          <a:xfrm>
            <a:off x="3733800" y="1524000"/>
            <a:ext cx="457200" cy="276999"/>
          </a:xfrm>
          <a:prstGeom prst="rect">
            <a:avLst/>
          </a:prstGeom>
          <a:noFill/>
        </p:spPr>
        <p:txBody>
          <a:bodyPr wrap="square" rtlCol="0">
            <a:spAutoFit/>
          </a:bodyPr>
          <a:lstStyle/>
          <a:p>
            <a:pPr algn="ctr"/>
            <a:r>
              <a:rPr lang="en-US" sz="1200" b="1" i="1" dirty="0" smtClean="0">
                <a:solidFill>
                  <a:srgbClr val="FF0000"/>
                </a:solidFill>
              </a:rPr>
              <a:t>45U</a:t>
            </a:r>
            <a:endParaRPr lang="en-US" sz="1200" b="1" i="1" dirty="0">
              <a:solidFill>
                <a:srgbClr val="FF0000"/>
              </a:solidFill>
            </a:endParaRPr>
          </a:p>
        </p:txBody>
      </p:sp>
      <p:sp>
        <p:nvSpPr>
          <p:cNvPr id="15" name="TextBox 14"/>
          <p:cNvSpPr txBox="1"/>
          <p:nvPr/>
        </p:nvSpPr>
        <p:spPr>
          <a:xfrm>
            <a:off x="4267200" y="1524000"/>
            <a:ext cx="457200" cy="276999"/>
          </a:xfrm>
          <a:prstGeom prst="rect">
            <a:avLst/>
          </a:prstGeom>
          <a:noFill/>
        </p:spPr>
        <p:txBody>
          <a:bodyPr wrap="square" rtlCol="0">
            <a:spAutoFit/>
          </a:bodyPr>
          <a:lstStyle/>
          <a:p>
            <a:pPr algn="ctr"/>
            <a:r>
              <a:rPr lang="en-US" sz="1200" b="1" i="1" dirty="0" smtClean="0">
                <a:solidFill>
                  <a:srgbClr val="0000FF"/>
                </a:solidFill>
              </a:rPr>
              <a:t>90U</a:t>
            </a:r>
            <a:endParaRPr lang="en-US" sz="1200" b="1" i="1" dirty="0">
              <a:solidFill>
                <a:srgbClr val="0000FF"/>
              </a:solidFill>
            </a:endParaRPr>
          </a:p>
        </p:txBody>
      </p:sp>
      <p:sp>
        <p:nvSpPr>
          <p:cNvPr id="16" name="TextBox 15"/>
          <p:cNvSpPr txBox="1"/>
          <p:nvPr/>
        </p:nvSpPr>
        <p:spPr>
          <a:xfrm>
            <a:off x="4800600" y="1524000"/>
            <a:ext cx="457200" cy="276999"/>
          </a:xfrm>
          <a:prstGeom prst="rect">
            <a:avLst/>
          </a:prstGeom>
          <a:noFill/>
        </p:spPr>
        <p:txBody>
          <a:bodyPr wrap="square" rtlCol="0">
            <a:spAutoFit/>
          </a:bodyPr>
          <a:lstStyle/>
          <a:p>
            <a:pPr algn="ctr"/>
            <a:r>
              <a:rPr lang="en-US" sz="1200" b="1" i="1" dirty="0" smtClean="0">
                <a:solidFill>
                  <a:srgbClr val="00B0F0"/>
                </a:solidFill>
              </a:rPr>
              <a:t>90D</a:t>
            </a:r>
            <a:endParaRPr lang="en-US" sz="1200" b="1" i="1" dirty="0">
              <a:solidFill>
                <a:srgbClr val="00B0F0"/>
              </a:solidFill>
            </a:endParaRPr>
          </a:p>
        </p:txBody>
      </p:sp>
      <p:sp>
        <p:nvSpPr>
          <p:cNvPr id="17" name="TextBox 16"/>
          <p:cNvSpPr txBox="1"/>
          <p:nvPr/>
        </p:nvSpPr>
        <p:spPr>
          <a:xfrm>
            <a:off x="5410200" y="1527048"/>
            <a:ext cx="457200" cy="276999"/>
          </a:xfrm>
          <a:prstGeom prst="rect">
            <a:avLst/>
          </a:prstGeom>
          <a:noFill/>
        </p:spPr>
        <p:txBody>
          <a:bodyPr wrap="square" rtlCol="0">
            <a:spAutoFit/>
          </a:bodyPr>
          <a:lstStyle/>
          <a:p>
            <a:pPr algn="ctr"/>
            <a:r>
              <a:rPr lang="en-US" sz="1200" b="1" i="1" dirty="0" smtClean="0">
                <a:solidFill>
                  <a:srgbClr val="CC3399"/>
                </a:solidFill>
              </a:rPr>
              <a:t>45D</a:t>
            </a:r>
            <a:endParaRPr lang="en-US" sz="1200" b="1" i="1" dirty="0">
              <a:solidFill>
                <a:srgbClr val="CC3399"/>
              </a:solidFill>
            </a:endParaRPr>
          </a:p>
        </p:txBody>
      </p:sp>
      <p:sp>
        <p:nvSpPr>
          <p:cNvPr id="18" name="TextBox 17"/>
          <p:cNvSpPr txBox="1"/>
          <p:nvPr/>
        </p:nvSpPr>
        <p:spPr>
          <a:xfrm>
            <a:off x="0" y="0"/>
            <a:ext cx="9144000" cy="584776"/>
          </a:xfrm>
          <a:prstGeom prst="rect">
            <a:avLst/>
          </a:prstGeom>
          <a:noFill/>
        </p:spPr>
        <p:txBody>
          <a:bodyPr wrap="square" rtlCol="0">
            <a:spAutoFit/>
          </a:bodyPr>
          <a:lstStyle/>
          <a:p>
            <a:r>
              <a:rPr lang="en-US" sz="3200" b="1" dirty="0" smtClean="0">
                <a:solidFill>
                  <a:srgbClr val="FF0000"/>
                </a:solidFill>
              </a:rPr>
              <a:t>Rate Corrections for the CNI polarimeter</a:t>
            </a:r>
            <a:endParaRPr lang="en-US" sz="3200" b="1" dirty="0">
              <a:solidFill>
                <a:srgbClr val="FF0000"/>
              </a:solidFill>
            </a:endParaRPr>
          </a:p>
        </p:txBody>
      </p:sp>
      <p:sp>
        <p:nvSpPr>
          <p:cNvPr id="19" name="TextBox 18"/>
          <p:cNvSpPr txBox="1"/>
          <p:nvPr/>
        </p:nvSpPr>
        <p:spPr>
          <a:xfrm>
            <a:off x="7543800" y="228600"/>
            <a:ext cx="1347093" cy="461665"/>
          </a:xfrm>
          <a:prstGeom prst="rect">
            <a:avLst/>
          </a:prstGeom>
          <a:noFill/>
        </p:spPr>
        <p:txBody>
          <a:bodyPr wrap="none" rtlCol="0">
            <a:spAutoFit/>
          </a:bodyPr>
          <a:lstStyle/>
          <a:p>
            <a:r>
              <a:rPr lang="zh-CN" altLang="en-US" dirty="0" smtClean="0"/>
              <a:t>（</a:t>
            </a:r>
            <a:r>
              <a:rPr lang="en-US" altLang="zh-CN" dirty="0" smtClean="0"/>
              <a:t>Andrei</a:t>
            </a:r>
            <a:r>
              <a:rPr lang="zh-CN" alt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411162"/>
          </a:xfrm>
        </p:spPr>
        <p:txBody>
          <a:bodyPr>
            <a:noAutofit/>
          </a:bodyPr>
          <a:lstStyle/>
          <a:p>
            <a:pPr algn="l"/>
            <a:r>
              <a:rPr lang="en-US" sz="3600" b="1" dirty="0" smtClean="0">
                <a:solidFill>
                  <a:srgbClr val="FF0000"/>
                </a:solidFill>
              </a:rPr>
              <a:t>Run 2012 Polarization Profiles</a:t>
            </a:r>
            <a:endParaRPr lang="en-US" sz="3600" b="1" dirty="0">
              <a:solidFill>
                <a:srgbClr val="FF0000"/>
              </a:solidFill>
            </a:endParaRPr>
          </a:p>
        </p:txBody>
      </p:sp>
      <p:pic>
        <p:nvPicPr>
          <p:cNvPr id="5" name="Picture 4" descr="JQ_V2.png"/>
          <p:cNvPicPr>
            <a:picLocks noChangeAspect="1"/>
          </p:cNvPicPr>
          <p:nvPr/>
        </p:nvPicPr>
        <p:blipFill>
          <a:blip r:embed="rId2" cstate="print"/>
          <a:stretch>
            <a:fillRect/>
          </a:stretch>
        </p:blipFill>
        <p:spPr>
          <a:xfrm>
            <a:off x="0" y="454152"/>
            <a:ext cx="4572000" cy="3285407"/>
          </a:xfrm>
          <a:prstGeom prst="rect">
            <a:avLst/>
          </a:prstGeom>
        </p:spPr>
      </p:pic>
      <p:pic>
        <p:nvPicPr>
          <p:cNvPr id="6" name="Picture 5" descr="JQ_H3.png"/>
          <p:cNvPicPr>
            <a:picLocks noChangeAspect="1"/>
          </p:cNvPicPr>
          <p:nvPr/>
        </p:nvPicPr>
        <p:blipFill>
          <a:blip r:embed="rId3" cstate="print"/>
          <a:stretch>
            <a:fillRect/>
          </a:stretch>
        </p:blipFill>
        <p:spPr>
          <a:xfrm>
            <a:off x="4572000" y="457200"/>
            <a:ext cx="4572000" cy="3285407"/>
          </a:xfrm>
          <a:prstGeom prst="rect">
            <a:avLst/>
          </a:prstGeom>
        </p:spPr>
      </p:pic>
      <p:sp>
        <p:nvSpPr>
          <p:cNvPr id="7" name="TextBox 6"/>
          <p:cNvSpPr txBox="1"/>
          <p:nvPr/>
        </p:nvSpPr>
        <p:spPr>
          <a:xfrm>
            <a:off x="0" y="5657672"/>
            <a:ext cx="8771187" cy="1200328"/>
          </a:xfrm>
          <a:prstGeom prst="rect">
            <a:avLst/>
          </a:prstGeom>
          <a:noFill/>
        </p:spPr>
        <p:txBody>
          <a:bodyPr wrap="square" rtlCol="0">
            <a:spAutoFit/>
          </a:bodyPr>
          <a:lstStyle/>
          <a:p>
            <a:r>
              <a:rPr lang="en-US" dirty="0" smtClean="0"/>
              <a:t>Not a perfect experiment: there was beam loss around 230ms, as the orbit was not corrected  without beam loss for both jump quads on and off states.   </a:t>
            </a:r>
            <a:endParaRPr lang="en-US" dirty="0"/>
          </a:p>
        </p:txBody>
      </p:sp>
      <p:sp>
        <p:nvSpPr>
          <p:cNvPr id="8" name="Rectangle 7"/>
          <p:cNvSpPr/>
          <p:nvPr/>
        </p:nvSpPr>
        <p:spPr>
          <a:xfrm>
            <a:off x="0" y="3886200"/>
            <a:ext cx="9144000" cy="2308324"/>
          </a:xfrm>
          <a:prstGeom prst="rect">
            <a:avLst/>
          </a:prstGeom>
        </p:spPr>
        <p:txBody>
          <a:bodyPr wrap="square">
            <a:spAutoFit/>
          </a:bodyPr>
          <a:lstStyle/>
          <a:p>
            <a:r>
              <a:rPr lang="en-US" sz="2000" i="1" dirty="0" smtClean="0">
                <a:solidFill>
                  <a:srgbClr val="000090"/>
                </a:solidFill>
              </a:rPr>
              <a:t>P</a:t>
            </a:r>
            <a:r>
              <a:rPr lang="en-US" sz="2000" i="1" baseline="-25000" dirty="0" smtClean="0">
                <a:solidFill>
                  <a:srgbClr val="000090"/>
                </a:solidFill>
              </a:rPr>
              <a:t>0</a:t>
            </a:r>
            <a:r>
              <a:rPr lang="en-US" sz="2000" i="1" dirty="0" smtClean="0">
                <a:solidFill>
                  <a:srgbClr val="000090"/>
                </a:solidFill>
              </a:rPr>
              <a:t> = &lt;P&gt; (1+&lt;R</a:t>
            </a:r>
            <a:r>
              <a:rPr lang="en-US" sz="2000" i="1" baseline="-25000" dirty="0" smtClean="0">
                <a:solidFill>
                  <a:srgbClr val="000090"/>
                </a:solidFill>
              </a:rPr>
              <a:t>H</a:t>
            </a:r>
            <a:r>
              <a:rPr lang="en-US" sz="2000" i="1" dirty="0" smtClean="0">
                <a:solidFill>
                  <a:srgbClr val="000090"/>
                </a:solidFill>
              </a:rPr>
              <a:t>&gt;) (1+&lt;R</a:t>
            </a:r>
            <a:r>
              <a:rPr lang="en-US" sz="2000" i="1" baseline="-25000" dirty="0" smtClean="0">
                <a:solidFill>
                  <a:srgbClr val="000090"/>
                </a:solidFill>
              </a:rPr>
              <a:t>V</a:t>
            </a:r>
            <a:r>
              <a:rPr lang="en-US" sz="2000" i="1" dirty="0" smtClean="0">
                <a:solidFill>
                  <a:srgbClr val="000090"/>
                </a:solidFill>
              </a:rPr>
              <a:t>&gt;)</a:t>
            </a:r>
          </a:p>
          <a:p>
            <a:r>
              <a:rPr lang="en-US" sz="2000" dirty="0" smtClean="0">
                <a:solidFill>
                  <a:srgbClr val="000090"/>
                </a:solidFill>
              </a:rPr>
              <a:t>P</a:t>
            </a:r>
            <a:r>
              <a:rPr lang="en-US" sz="2000" baseline="-25000" dirty="0" smtClean="0">
                <a:solidFill>
                  <a:srgbClr val="000090"/>
                </a:solidFill>
              </a:rPr>
              <a:t>0</a:t>
            </a:r>
            <a:r>
              <a:rPr lang="en-US" sz="2000" dirty="0" smtClean="0">
                <a:solidFill>
                  <a:srgbClr val="000090"/>
                </a:solidFill>
              </a:rPr>
              <a:t>, the polarization of the core particle, should be equal to the maximum achievable polarization.</a:t>
            </a:r>
          </a:p>
          <a:p>
            <a:r>
              <a:rPr lang="en-US" sz="2000" dirty="0" smtClean="0">
                <a:solidFill>
                  <a:srgbClr val="000090"/>
                </a:solidFill>
              </a:rPr>
              <a:t>Horizontal profile: JQ on/off: P</a:t>
            </a:r>
            <a:r>
              <a:rPr lang="en-US" sz="2000" baseline="-25000" dirty="0" smtClean="0">
                <a:solidFill>
                  <a:srgbClr val="000090"/>
                </a:solidFill>
              </a:rPr>
              <a:t>0 </a:t>
            </a:r>
            <a:r>
              <a:rPr lang="en-US" sz="2000" dirty="0" smtClean="0">
                <a:solidFill>
                  <a:srgbClr val="000090"/>
                </a:solidFill>
              </a:rPr>
              <a:t>is 70.2/73.4, consistent. </a:t>
            </a:r>
          </a:p>
          <a:p>
            <a:r>
              <a:rPr lang="en-US" sz="2000" dirty="0" smtClean="0">
                <a:solidFill>
                  <a:srgbClr val="000090"/>
                </a:solidFill>
              </a:rPr>
              <a:t>Vertical profiles: JQ on/off: P</a:t>
            </a:r>
            <a:r>
              <a:rPr lang="en-US" sz="2000" baseline="-25000" dirty="0" smtClean="0">
                <a:solidFill>
                  <a:srgbClr val="000090"/>
                </a:solidFill>
              </a:rPr>
              <a:t>0 </a:t>
            </a:r>
            <a:r>
              <a:rPr lang="en-US" sz="2000" dirty="0" smtClean="0">
                <a:solidFill>
                  <a:srgbClr val="000090"/>
                </a:solidFill>
              </a:rPr>
              <a:t>is 76.4/85.1, not consistent.</a:t>
            </a:r>
          </a:p>
          <a:p>
            <a:r>
              <a:rPr lang="en-US" sz="2000" dirty="0" smtClean="0">
                <a:solidFill>
                  <a:srgbClr val="000090"/>
                </a:solidFill>
              </a:rPr>
              <a:t>But note the large error bars of all R values. </a:t>
            </a:r>
          </a:p>
          <a:p>
            <a:endParaRPr lang="en-US" dirty="0" smtClean="0"/>
          </a:p>
        </p:txBody>
      </p:sp>
      <p:sp>
        <p:nvSpPr>
          <p:cNvPr id="9" name="TextBox 8"/>
          <p:cNvSpPr txBox="1"/>
          <p:nvPr/>
        </p:nvSpPr>
        <p:spPr>
          <a:xfrm>
            <a:off x="1828800" y="2667000"/>
            <a:ext cx="1500832" cy="461665"/>
          </a:xfrm>
          <a:prstGeom prst="rect">
            <a:avLst/>
          </a:prstGeom>
          <a:noFill/>
        </p:spPr>
        <p:txBody>
          <a:bodyPr wrap="none" rtlCol="0">
            <a:spAutoFit/>
          </a:bodyPr>
          <a:lstStyle/>
          <a:p>
            <a:r>
              <a:rPr lang="en-US" dirty="0" smtClean="0"/>
              <a:t>Horizontal</a:t>
            </a:r>
            <a:endParaRPr lang="en-US" dirty="0"/>
          </a:p>
        </p:txBody>
      </p:sp>
      <p:sp>
        <p:nvSpPr>
          <p:cNvPr id="10" name="TextBox 9"/>
          <p:cNvSpPr txBox="1"/>
          <p:nvPr/>
        </p:nvSpPr>
        <p:spPr>
          <a:xfrm>
            <a:off x="6553200" y="2743200"/>
            <a:ext cx="1141659" cy="461665"/>
          </a:xfrm>
          <a:prstGeom prst="rect">
            <a:avLst/>
          </a:prstGeom>
          <a:noFill/>
        </p:spPr>
        <p:txBody>
          <a:bodyPr wrap="none" rtlCol="0">
            <a:spAutoFit/>
          </a:bodyPr>
          <a:lstStyle/>
          <a:p>
            <a:r>
              <a:rPr lang="en-US" dirty="0" smtClean="0"/>
              <a:t>Vertical</a:t>
            </a:r>
            <a:endParaRPr lang="en-US" dirty="0"/>
          </a:p>
        </p:txBody>
      </p:sp>
      <p:sp>
        <p:nvSpPr>
          <p:cNvPr id="11" name="TextBox 10"/>
          <p:cNvSpPr txBox="1"/>
          <p:nvPr/>
        </p:nvSpPr>
        <p:spPr>
          <a:xfrm>
            <a:off x="6629400" y="152400"/>
            <a:ext cx="1347093" cy="461665"/>
          </a:xfrm>
          <a:prstGeom prst="rect">
            <a:avLst/>
          </a:prstGeom>
          <a:noFill/>
        </p:spPr>
        <p:txBody>
          <a:bodyPr wrap="none" rtlCol="0">
            <a:spAutoFit/>
          </a:bodyPr>
          <a:lstStyle/>
          <a:p>
            <a:r>
              <a:rPr lang="zh-CN" altLang="en-US" dirty="0" smtClean="0"/>
              <a:t>（</a:t>
            </a:r>
            <a:r>
              <a:rPr lang="en-US" altLang="zh-CN" dirty="0" smtClean="0"/>
              <a:t>Andrei</a:t>
            </a:r>
            <a:r>
              <a:rPr lang="zh-CN" alt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 name="Picture 8" descr="ramp_run9-11-12early.png"/>
          <p:cNvPicPr>
            <a:picLocks noChangeAspect="1"/>
          </p:cNvPicPr>
          <p:nvPr/>
        </p:nvPicPr>
        <p:blipFill>
          <a:blip r:embed="rId2"/>
          <a:stretch>
            <a:fillRect/>
          </a:stretch>
        </p:blipFill>
        <p:spPr>
          <a:xfrm>
            <a:off x="0" y="0"/>
            <a:ext cx="4733365" cy="3657600"/>
          </a:xfrm>
          <a:prstGeom prst="rect">
            <a:avLst/>
          </a:prstGeom>
        </p:spPr>
      </p:pic>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7</a:t>
            </a:fld>
            <a:endParaRPr lang="en-US" altLang="ja-JP"/>
          </a:p>
        </p:txBody>
      </p:sp>
      <p:sp>
        <p:nvSpPr>
          <p:cNvPr id="891906" name="Rectangle 2"/>
          <p:cNvSpPr>
            <a:spLocks noGrp="1" noChangeArrowheads="1"/>
          </p:cNvSpPr>
          <p:nvPr>
            <p:ph type="title"/>
          </p:nvPr>
        </p:nvSpPr>
        <p:spPr>
          <a:xfrm>
            <a:off x="304800" y="0"/>
            <a:ext cx="8229600" cy="457200"/>
          </a:xfrm>
        </p:spPr>
        <p:txBody>
          <a:bodyPr/>
          <a:lstStyle/>
          <a:p>
            <a:pPr algn="l"/>
            <a:r>
              <a:rPr lang="en-US" sz="3200" b="1" dirty="0" smtClean="0">
                <a:solidFill>
                  <a:srgbClr val="FF0000"/>
                </a:solidFill>
              </a:rPr>
              <a:t>The Polarization Gain at Last One is Large</a:t>
            </a:r>
            <a:endParaRPr lang="en-US" sz="3200" b="1" dirty="0">
              <a:solidFill>
                <a:srgbClr val="FF0000"/>
              </a:solidFill>
            </a:endParaRPr>
          </a:p>
        </p:txBody>
      </p:sp>
      <p:sp>
        <p:nvSpPr>
          <p:cNvPr id="11" name="TextBox 10"/>
          <p:cNvSpPr txBox="1"/>
          <p:nvPr/>
        </p:nvSpPr>
        <p:spPr>
          <a:xfrm>
            <a:off x="4495800" y="685800"/>
            <a:ext cx="4150295" cy="461665"/>
          </a:xfrm>
          <a:prstGeom prst="rect">
            <a:avLst/>
          </a:prstGeom>
          <a:noFill/>
        </p:spPr>
        <p:txBody>
          <a:bodyPr wrap="none" rtlCol="0">
            <a:spAutoFit/>
          </a:bodyPr>
          <a:lstStyle/>
          <a:p>
            <a:r>
              <a:rPr lang="en-US" dirty="0" smtClean="0"/>
              <a:t>(ramp measurements from Kin)</a:t>
            </a:r>
            <a:endParaRPr lang="en-US" dirty="0"/>
          </a:p>
        </p:txBody>
      </p:sp>
      <p:pic>
        <p:nvPicPr>
          <p:cNvPr id="8" name="Content Placeholder 7" descr="run12on_offgain.png"/>
          <p:cNvPicPr>
            <a:picLocks noGrp="1" noChangeAspect="1"/>
          </p:cNvPicPr>
          <p:nvPr>
            <p:ph idx="1"/>
          </p:nvPr>
        </p:nvPicPr>
        <p:blipFill>
          <a:blip r:embed="rId3"/>
          <a:srcRect l="-22980" r="-22980"/>
          <a:stretch>
            <a:fillRect/>
          </a:stretch>
        </p:blipFill>
        <p:spPr>
          <a:xfrm>
            <a:off x="2971800" y="2514600"/>
            <a:ext cx="7772400" cy="4114800"/>
          </a:xfrm>
        </p:spPr>
      </p:pic>
      <p:sp>
        <p:nvSpPr>
          <p:cNvPr id="12" name="TextBox 11"/>
          <p:cNvSpPr txBox="1"/>
          <p:nvPr/>
        </p:nvSpPr>
        <p:spPr>
          <a:xfrm>
            <a:off x="0" y="3429000"/>
            <a:ext cx="4267200" cy="1785104"/>
          </a:xfrm>
          <a:prstGeom prst="rect">
            <a:avLst/>
          </a:prstGeom>
          <a:noFill/>
        </p:spPr>
        <p:txBody>
          <a:bodyPr wrap="square" rtlCol="0">
            <a:spAutoFit/>
          </a:bodyPr>
          <a:lstStyle/>
          <a:p>
            <a:r>
              <a:rPr lang="en-US" sz="2200" dirty="0" smtClean="0">
                <a:solidFill>
                  <a:srgbClr val="000090"/>
                </a:solidFill>
              </a:rPr>
              <a:t>Gγ  12 off    12 on   11on    9off </a:t>
            </a:r>
          </a:p>
          <a:p>
            <a:r>
              <a:rPr lang="en-US" sz="2200" dirty="0" smtClean="0">
                <a:solidFill>
                  <a:srgbClr val="000090"/>
                </a:solidFill>
              </a:rPr>
              <a:t>5.5  .0720    .0729  .0715    .0677</a:t>
            </a:r>
          </a:p>
          <a:p>
            <a:r>
              <a:rPr lang="en-US" sz="2200" dirty="0" smtClean="0">
                <a:solidFill>
                  <a:srgbClr val="000090"/>
                </a:solidFill>
              </a:rPr>
              <a:t>6.5  .0569    .0582  .0563    .0539</a:t>
            </a:r>
          </a:p>
          <a:p>
            <a:r>
              <a:rPr lang="en-US" sz="2200" dirty="0" smtClean="0">
                <a:solidFill>
                  <a:srgbClr val="000090"/>
                </a:solidFill>
              </a:rPr>
              <a:t>7.5  .0468    .0478  .0463    .0443</a:t>
            </a:r>
          </a:p>
          <a:p>
            <a:r>
              <a:rPr lang="en-US" sz="2200" dirty="0" smtClean="0">
                <a:solidFill>
                  <a:srgbClr val="000090"/>
                </a:solidFill>
              </a:rPr>
              <a:t>8.5  .0398    .0422  .0392    .0400</a:t>
            </a:r>
            <a:endParaRPr lang="en-US" sz="2200" dirty="0">
              <a:solidFill>
                <a:srgbClr val="000090"/>
              </a:solidFill>
            </a:endParaRPr>
          </a:p>
        </p:txBody>
      </p:sp>
      <p:sp>
        <p:nvSpPr>
          <p:cNvPr id="13" name="TextBox 12"/>
          <p:cNvSpPr txBox="1"/>
          <p:nvPr/>
        </p:nvSpPr>
        <p:spPr>
          <a:xfrm>
            <a:off x="0" y="5226784"/>
            <a:ext cx="4267200" cy="1631216"/>
          </a:xfrm>
          <a:prstGeom prst="rect">
            <a:avLst/>
          </a:prstGeom>
          <a:solidFill>
            <a:schemeClr val="bg1"/>
          </a:solidFill>
        </p:spPr>
        <p:txBody>
          <a:bodyPr wrap="square" rtlCol="0">
            <a:spAutoFit/>
          </a:bodyPr>
          <a:lstStyle/>
          <a:p>
            <a:r>
              <a:rPr lang="en-US" sz="2000" dirty="0" smtClean="0">
                <a:solidFill>
                  <a:srgbClr val="000090"/>
                </a:solidFill>
              </a:rPr>
              <a:t>Smaller difference between run12 and run11 than the injection measurements showed. The Booster sin3v correction may not be the only reason for higher polarization at extraction.</a:t>
            </a:r>
            <a:endParaRPr lang="en-US" sz="2000" dirty="0">
              <a:solidFill>
                <a:srgbClr val="000090"/>
              </a:solidFill>
            </a:endParaRPr>
          </a:p>
        </p:txBody>
      </p:sp>
      <p:sp>
        <p:nvSpPr>
          <p:cNvPr id="14" name="TextBox 13"/>
          <p:cNvSpPr txBox="1"/>
          <p:nvPr/>
        </p:nvSpPr>
        <p:spPr>
          <a:xfrm>
            <a:off x="4343400" y="1676400"/>
            <a:ext cx="4419600" cy="1200328"/>
          </a:xfrm>
          <a:prstGeom prst="rect">
            <a:avLst/>
          </a:prstGeom>
          <a:noFill/>
        </p:spPr>
        <p:txBody>
          <a:bodyPr wrap="square" rtlCol="0">
            <a:spAutoFit/>
          </a:bodyPr>
          <a:lstStyle/>
          <a:p>
            <a:r>
              <a:rPr lang="en-US" dirty="0" smtClean="0"/>
              <a:t>The relative gain from JQ shows in last a few jumps: overall 10.0+-2.6%.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Content Placeholder 7" descr="last3simulation.png"/>
          <p:cNvPicPr>
            <a:picLocks noGrp="1" noChangeAspect="1"/>
          </p:cNvPicPr>
          <p:nvPr>
            <p:ph idx="1"/>
          </p:nvPr>
        </p:nvPicPr>
        <p:blipFill>
          <a:blip r:embed="rId2"/>
          <a:srcRect l="-8898" r="-8898"/>
          <a:stretch>
            <a:fillRect/>
          </a:stretch>
        </p:blipFill>
        <p:spPr>
          <a:xfrm>
            <a:off x="-457200" y="457200"/>
            <a:ext cx="8492066" cy="4495800"/>
          </a:xfrm>
        </p:spPr>
      </p:pic>
      <p:sp>
        <p:nvSpPr>
          <p:cNvPr id="35" name="Footer Placeholder 4"/>
          <p:cNvSpPr>
            <a:spLocks noGrp="1"/>
          </p:cNvSpPr>
          <p:nvPr>
            <p:ph type="ftr" sz="quarter" idx="11"/>
          </p:nvPr>
        </p:nvSpPr>
        <p:spPr/>
        <p:txBody>
          <a:bodyPr/>
          <a:lstStyle/>
          <a:p>
            <a:r>
              <a:rPr lang="ja-JP" altLang="en-US"/>
              <a:t>Haixin Huang</a:t>
            </a:r>
            <a:endParaRPr lang="en-US" altLang="ja-JP"/>
          </a:p>
        </p:txBody>
      </p:sp>
      <p:sp>
        <p:nvSpPr>
          <p:cNvPr id="36" name="Slide Number Placeholder 5"/>
          <p:cNvSpPr>
            <a:spLocks noGrp="1"/>
          </p:cNvSpPr>
          <p:nvPr>
            <p:ph type="sldNum" sz="quarter" idx="12"/>
          </p:nvPr>
        </p:nvSpPr>
        <p:spPr/>
        <p:txBody>
          <a:bodyPr/>
          <a:lstStyle/>
          <a:p>
            <a:fld id="{B8B44E2B-2CAC-4A61-A712-76563735E2D8}" type="slidenum">
              <a:rPr lang="ja-JP" altLang="en-US"/>
              <a:pPr/>
              <a:t>8</a:t>
            </a:fld>
            <a:endParaRPr lang="en-US" altLang="ja-JP"/>
          </a:p>
        </p:txBody>
      </p:sp>
      <p:sp>
        <p:nvSpPr>
          <p:cNvPr id="891906" name="Rectangle 2"/>
          <p:cNvSpPr>
            <a:spLocks noGrp="1" noChangeArrowheads="1"/>
          </p:cNvSpPr>
          <p:nvPr>
            <p:ph type="title"/>
          </p:nvPr>
        </p:nvSpPr>
        <p:spPr>
          <a:xfrm>
            <a:off x="0" y="0"/>
            <a:ext cx="8229600" cy="457200"/>
          </a:xfrm>
        </p:spPr>
        <p:txBody>
          <a:bodyPr/>
          <a:lstStyle/>
          <a:p>
            <a:pPr algn="l"/>
            <a:r>
              <a:rPr lang="en-US" sz="3200" b="1" dirty="0" smtClean="0">
                <a:solidFill>
                  <a:srgbClr val="FF0000"/>
                </a:solidFill>
              </a:rPr>
              <a:t>Polarization Gain @ last 3 Jump</a:t>
            </a:r>
            <a:endParaRPr lang="en-US" sz="3200" b="1" dirty="0">
              <a:solidFill>
                <a:srgbClr val="FF0000"/>
              </a:solidFill>
            </a:endParaRPr>
          </a:p>
        </p:txBody>
      </p:sp>
      <p:sp>
        <p:nvSpPr>
          <p:cNvPr id="10" name="TextBox 9"/>
          <p:cNvSpPr txBox="1"/>
          <p:nvPr/>
        </p:nvSpPr>
        <p:spPr>
          <a:xfrm>
            <a:off x="0" y="4724400"/>
            <a:ext cx="5943600" cy="1938992"/>
          </a:xfrm>
          <a:prstGeom prst="rect">
            <a:avLst/>
          </a:prstGeom>
          <a:noFill/>
        </p:spPr>
        <p:txBody>
          <a:bodyPr wrap="square" rtlCol="0">
            <a:spAutoFit/>
          </a:bodyPr>
          <a:lstStyle/>
          <a:p>
            <a:r>
              <a:rPr lang="en-US" dirty="0" smtClean="0"/>
              <a:t>The average of  JQ timing scan:</a:t>
            </a:r>
          </a:p>
          <a:p>
            <a:r>
              <a:rPr lang="en-US" dirty="0" smtClean="0"/>
              <a:t>Normal one : 69.04+-0.90</a:t>
            </a:r>
          </a:p>
          <a:p>
            <a:r>
              <a:rPr lang="en-US" dirty="0" smtClean="0"/>
              <a:t>New last 3 : 67.90+-0.97</a:t>
            </a:r>
          </a:p>
          <a:p>
            <a:r>
              <a:rPr lang="en-US" dirty="0" smtClean="0"/>
              <a:t>Normal last 3: 68.55+-0.97</a:t>
            </a:r>
          </a:p>
          <a:p>
            <a:r>
              <a:rPr lang="en-US" dirty="0" smtClean="0"/>
              <a:t>JQ off : 63.81+-0.97</a:t>
            </a:r>
            <a:endParaRPr lang="en-US" dirty="0"/>
          </a:p>
        </p:txBody>
      </p:sp>
      <p:sp>
        <p:nvSpPr>
          <p:cNvPr id="12" name="TextBox 11"/>
          <p:cNvSpPr txBox="1"/>
          <p:nvPr/>
        </p:nvSpPr>
        <p:spPr>
          <a:xfrm>
            <a:off x="7315200" y="3124200"/>
            <a:ext cx="1828800" cy="1200329"/>
          </a:xfrm>
          <a:prstGeom prst="rect">
            <a:avLst/>
          </a:prstGeom>
          <a:noFill/>
        </p:spPr>
        <p:txBody>
          <a:bodyPr wrap="square" rtlCol="0">
            <a:spAutoFit/>
          </a:bodyPr>
          <a:lstStyle/>
          <a:p>
            <a:r>
              <a:rPr lang="en-US" sz="1800" dirty="0" smtClean="0">
                <a:solidFill>
                  <a:srgbClr val="000090"/>
                </a:solidFill>
              </a:rPr>
              <a:t>Extraction on the fly only helps last 2 </a:t>
            </a:r>
            <a:r>
              <a:rPr lang="en-US" sz="1800" dirty="0" err="1" smtClean="0">
                <a:solidFill>
                  <a:srgbClr val="000090"/>
                </a:solidFill>
              </a:rPr>
              <a:t>hori</a:t>
            </a:r>
            <a:r>
              <a:rPr lang="en-US" sz="1800" dirty="0" smtClean="0">
                <a:solidFill>
                  <a:srgbClr val="000090"/>
                </a:solidFill>
              </a:rPr>
              <a:t>. res., but it is  a 4% effect</a:t>
            </a:r>
            <a:endParaRPr lang="en-US" sz="1800" dirty="0">
              <a:solidFill>
                <a:srgbClr val="000090"/>
              </a:solidFill>
            </a:endParaRPr>
          </a:p>
        </p:txBody>
      </p:sp>
      <p:sp>
        <p:nvSpPr>
          <p:cNvPr id="13" name="TextBox 12"/>
          <p:cNvSpPr txBox="1"/>
          <p:nvPr/>
        </p:nvSpPr>
        <p:spPr>
          <a:xfrm>
            <a:off x="5105400" y="4800600"/>
            <a:ext cx="3733800" cy="2308324"/>
          </a:xfrm>
          <a:prstGeom prst="rect">
            <a:avLst/>
          </a:prstGeom>
          <a:solidFill>
            <a:schemeClr val="bg1"/>
          </a:solidFill>
        </p:spPr>
        <p:txBody>
          <a:bodyPr wrap="square" rtlCol="0">
            <a:spAutoFit/>
          </a:bodyPr>
          <a:lstStyle/>
          <a:p>
            <a:r>
              <a:rPr lang="en-US" dirty="0" smtClean="0"/>
              <a:t>JQ on/off gain:</a:t>
            </a:r>
          </a:p>
          <a:p>
            <a:r>
              <a:rPr lang="en-US" dirty="0" smtClean="0"/>
              <a:t>New last 3:          6.4+-2.2%</a:t>
            </a:r>
          </a:p>
          <a:p>
            <a:r>
              <a:rPr lang="en-US" dirty="0" smtClean="0">
                <a:solidFill>
                  <a:srgbClr val="FF6600"/>
                </a:solidFill>
              </a:rPr>
              <a:t>Normal last 3:     7.4+-2.2%</a:t>
            </a:r>
          </a:p>
          <a:p>
            <a:r>
              <a:rPr lang="en-US" dirty="0" smtClean="0"/>
              <a:t>Normal all:          8.2+-2.2%</a:t>
            </a:r>
          </a:p>
          <a:p>
            <a:r>
              <a:rPr lang="en-US" dirty="0" smtClean="0">
                <a:solidFill>
                  <a:srgbClr val="FF0000"/>
                </a:solidFill>
              </a:rPr>
              <a:t>Simulation last 3: 6.4%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 name="Content Placeholder 10" descr="run11-12all.png"/>
          <p:cNvPicPr>
            <a:picLocks noGrp="1" noChangeAspect="1"/>
          </p:cNvPicPr>
          <p:nvPr>
            <p:ph idx="1"/>
          </p:nvPr>
        </p:nvPicPr>
        <p:blipFill>
          <a:blip r:embed="rId2"/>
          <a:srcRect l="-22980" r="-22980"/>
          <a:stretch>
            <a:fillRect/>
          </a:stretch>
        </p:blipFill>
        <p:spPr>
          <a:xfrm>
            <a:off x="-1676400" y="304800"/>
            <a:ext cx="10651066" cy="5638800"/>
          </a:xfrm>
        </p:spPr>
      </p:pic>
      <p:sp>
        <p:nvSpPr>
          <p:cNvPr id="35" name="Footer Placeholder 4"/>
          <p:cNvSpPr>
            <a:spLocks noGrp="1"/>
          </p:cNvSpPr>
          <p:nvPr>
            <p:ph type="ftr" sz="quarter" idx="11"/>
          </p:nvPr>
        </p:nvSpPr>
        <p:spPr/>
        <p:txBody>
          <a:bodyPr/>
          <a:lstStyle/>
          <a:p>
            <a:r>
              <a:rPr lang="ja-JP" altLang="en-US" dirty="0"/>
              <a:t>Haixin Huang</a:t>
            </a:r>
            <a:endParaRPr lang="en-US" altLang="ja-JP" dirty="0"/>
          </a:p>
        </p:txBody>
      </p:sp>
      <p:sp>
        <p:nvSpPr>
          <p:cNvPr id="36" name="Slide Number Placeholder 5"/>
          <p:cNvSpPr>
            <a:spLocks noGrp="1"/>
          </p:cNvSpPr>
          <p:nvPr>
            <p:ph type="sldNum" sz="quarter" idx="12"/>
          </p:nvPr>
        </p:nvSpPr>
        <p:spPr/>
        <p:txBody>
          <a:bodyPr/>
          <a:lstStyle/>
          <a:p>
            <a:fld id="{B8B44E2B-2CAC-4A61-A712-76563735E2D8}" type="slidenum">
              <a:rPr lang="ja-JP" altLang="en-US"/>
              <a:pPr/>
              <a:t>9</a:t>
            </a:fld>
            <a:endParaRPr lang="en-US" altLang="ja-JP"/>
          </a:p>
        </p:txBody>
      </p:sp>
      <p:sp>
        <p:nvSpPr>
          <p:cNvPr id="891906" name="Rectangle 2"/>
          <p:cNvSpPr>
            <a:spLocks noGrp="1" noChangeArrowheads="1"/>
          </p:cNvSpPr>
          <p:nvPr>
            <p:ph type="title"/>
          </p:nvPr>
        </p:nvSpPr>
        <p:spPr>
          <a:xfrm>
            <a:off x="304800" y="152400"/>
            <a:ext cx="8229600" cy="457200"/>
          </a:xfrm>
        </p:spPr>
        <p:txBody>
          <a:bodyPr/>
          <a:lstStyle/>
          <a:p>
            <a:pPr algn="l"/>
            <a:r>
              <a:rPr lang="en-US" sz="3200" b="1" dirty="0" smtClean="0">
                <a:solidFill>
                  <a:srgbClr val="FF0000"/>
                </a:solidFill>
              </a:rPr>
              <a:t>Better Polarization This Year</a:t>
            </a:r>
            <a:endParaRPr lang="en-US" sz="3200" b="1" dirty="0">
              <a:solidFill>
                <a:srgbClr val="FF0000"/>
              </a:solidFill>
            </a:endParaRPr>
          </a:p>
        </p:txBody>
      </p:sp>
      <p:sp>
        <p:nvSpPr>
          <p:cNvPr id="10" name="TextBox 9"/>
          <p:cNvSpPr txBox="1"/>
          <p:nvPr/>
        </p:nvSpPr>
        <p:spPr>
          <a:xfrm>
            <a:off x="990600" y="6248400"/>
            <a:ext cx="7364216" cy="461665"/>
          </a:xfrm>
          <a:prstGeom prst="rect">
            <a:avLst/>
          </a:prstGeom>
          <a:solidFill>
            <a:schemeClr val="accent3"/>
          </a:solidFill>
        </p:spPr>
        <p:txBody>
          <a:bodyPr wrap="none" rtlCol="0">
            <a:spAutoFit/>
          </a:bodyPr>
          <a:lstStyle/>
          <a:p>
            <a:r>
              <a:rPr lang="en-US" dirty="0" smtClean="0"/>
              <a:t>Same Analysis process for both runs (with rate correction)</a:t>
            </a:r>
            <a:endParaRPr lang="en-US" dirty="0"/>
          </a:p>
        </p:txBody>
      </p:sp>
      <p:sp>
        <p:nvSpPr>
          <p:cNvPr id="7" name="TextBox 6"/>
          <p:cNvSpPr txBox="1"/>
          <p:nvPr/>
        </p:nvSpPr>
        <p:spPr>
          <a:xfrm>
            <a:off x="6477001" y="1828800"/>
            <a:ext cx="2667000" cy="1938992"/>
          </a:xfrm>
          <a:prstGeom prst="rect">
            <a:avLst/>
          </a:prstGeom>
          <a:noFill/>
        </p:spPr>
        <p:txBody>
          <a:bodyPr wrap="square" rtlCol="0">
            <a:spAutoFit/>
          </a:bodyPr>
          <a:lstStyle/>
          <a:p>
            <a:r>
              <a:rPr lang="en-US" dirty="0" smtClean="0"/>
              <a:t>Fit @1.5*10^11:</a:t>
            </a:r>
          </a:p>
          <a:p>
            <a:r>
              <a:rPr lang="en-US" dirty="0" smtClean="0">
                <a:solidFill>
                  <a:srgbClr val="FF0000"/>
                </a:solidFill>
              </a:rPr>
              <a:t>65.5+-0.8% (run11)</a:t>
            </a:r>
          </a:p>
          <a:p>
            <a:r>
              <a:rPr lang="en-US" dirty="0" smtClean="0"/>
              <a:t>70.1+-0.4% (run12)</a:t>
            </a:r>
          </a:p>
          <a:p>
            <a:r>
              <a:rPr lang="en-US" dirty="0" smtClean="0"/>
              <a:t>Relative gain of 7.1+-1.4%</a:t>
            </a:r>
            <a:endParaRPr lang="en-US" dirty="0"/>
          </a:p>
        </p:txBody>
      </p:sp>
      <p:sp>
        <p:nvSpPr>
          <p:cNvPr id="12" name="TextBox 11"/>
          <p:cNvSpPr txBox="1"/>
          <p:nvPr/>
        </p:nvSpPr>
        <p:spPr>
          <a:xfrm>
            <a:off x="6781800" y="3886200"/>
            <a:ext cx="2209800" cy="1200328"/>
          </a:xfrm>
          <a:prstGeom prst="rect">
            <a:avLst/>
          </a:prstGeom>
          <a:noFill/>
        </p:spPr>
        <p:txBody>
          <a:bodyPr wrap="square" rtlCol="0">
            <a:spAutoFit/>
          </a:bodyPr>
          <a:lstStyle/>
          <a:p>
            <a:r>
              <a:rPr lang="en-US" dirty="0" smtClean="0">
                <a:solidFill>
                  <a:srgbClr val="000090"/>
                </a:solidFill>
              </a:rPr>
              <a:t>Smaller slope due to emittance improvement.</a:t>
            </a:r>
            <a:endParaRPr lang="en-US" dirty="0">
              <a:solidFill>
                <a:srgbClr val="00009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62974</TotalTime>
  <Words>2102</Words>
  <Application>Microsoft Office PowerPoint</Application>
  <PresentationFormat>On-screen Show (4:3)</PresentationFormat>
  <Paragraphs>162</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Default Design</vt:lpstr>
      <vt:lpstr>AGS Polarized Protons:  What Now?</vt:lpstr>
      <vt:lpstr>Improvement in Run12</vt:lpstr>
      <vt:lpstr>Slide 3</vt:lpstr>
      <vt:lpstr>AGS Injection Polarization Measurements</vt:lpstr>
      <vt:lpstr>Slide 5</vt:lpstr>
      <vt:lpstr>Run 2012 Polarization Profiles</vt:lpstr>
      <vt:lpstr>The Polarization Gain at Last One is Large</vt:lpstr>
      <vt:lpstr>Polarization Gain @ last 3 Jump</vt:lpstr>
      <vt:lpstr>Better Polarization This Year</vt:lpstr>
      <vt:lpstr>Polarization  RHIC Jet @ Injection</vt:lpstr>
      <vt:lpstr>AGS IPM Emittance </vt:lpstr>
      <vt:lpstr>Emittances from run9 to run12</vt:lpstr>
      <vt:lpstr>Emittance Seen by IPM</vt:lpstr>
      <vt:lpstr>Some Running Issues</vt:lpstr>
      <vt:lpstr>Polarization Front</vt:lpstr>
      <vt:lpstr>What Now?</vt:lpstr>
      <vt:lpstr>Summary</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Transverse Emittance in Booster and AGS</dc:title>
  <dc:creator>zeno</dc:creator>
  <cp:lastModifiedBy>Haixin Huang</cp:lastModifiedBy>
  <cp:revision>224</cp:revision>
  <dcterms:created xsi:type="dcterms:W3CDTF">2012-07-25T18:59:59Z</dcterms:created>
  <dcterms:modified xsi:type="dcterms:W3CDTF">2012-07-25T19:06:37Z</dcterms:modified>
</cp:coreProperties>
</file>