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538" r:id="rId3"/>
    <p:sldId id="447" r:id="rId4"/>
    <p:sldId id="517" r:id="rId5"/>
    <p:sldId id="437" r:id="rId6"/>
    <p:sldId id="527" r:id="rId7"/>
    <p:sldId id="528" r:id="rId8"/>
    <p:sldId id="525" r:id="rId9"/>
    <p:sldId id="535" r:id="rId10"/>
    <p:sldId id="551" r:id="rId11"/>
    <p:sldId id="536" r:id="rId12"/>
    <p:sldId id="550" r:id="rId13"/>
    <p:sldId id="537" r:id="rId14"/>
    <p:sldId id="493" r:id="rId15"/>
    <p:sldId id="545" r:id="rId16"/>
    <p:sldId id="552" r:id="rId17"/>
    <p:sldId id="546" r:id="rId18"/>
    <p:sldId id="548" r:id="rId19"/>
    <p:sldId id="520" r:id="rId20"/>
    <p:sldId id="497" r:id="rId21"/>
    <p:sldId id="531" r:id="rId22"/>
    <p:sldId id="532" r:id="rId23"/>
    <p:sldId id="523" r:id="rId24"/>
    <p:sldId id="553" r:id="rId25"/>
  </p:sldIdLst>
  <p:sldSz cx="9144000" cy="6858000" type="screen4x3"/>
  <p:notesSz cx="9939338" cy="6805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00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226" autoAdjust="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6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9275" y="0"/>
            <a:ext cx="4308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64300"/>
            <a:ext cx="4306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9275" y="6464300"/>
            <a:ext cx="4308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70BFA45-0209-44E2-A245-5C6CB45AB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6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0863" y="0"/>
            <a:ext cx="4306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8663" y="511175"/>
            <a:ext cx="3402012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32150"/>
            <a:ext cx="7951788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64300"/>
            <a:ext cx="4306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0863" y="6464300"/>
            <a:ext cx="4306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A71E831-5482-4FB9-9153-B61FE6FED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806364-A8DE-492C-860A-9464A392AD91}" type="slidenum">
              <a:rPr lang="ja-JP" altLang="en-US" smtClean="0"/>
              <a:pPr/>
              <a:t>7</a:t>
            </a:fld>
            <a:endParaRPr lang="en-US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88BFC-9FF1-436B-A9A8-571C5D055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6ADB2-B00A-4A24-B683-ABB3D9B48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079D3-A655-4634-B484-AFF24C586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F4465-AFC3-4846-BBCA-07D2CB7AB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E09AE-8E9F-488E-AF40-9F020EAD2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FF22E-9B6C-434E-A468-946DBE876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FAB61-67E8-42B0-B3C9-48165166E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65DD9-9F34-442E-BBE6-D62AE926B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61ED7-5CFC-4321-A717-347540693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2B2C6-FB2A-45C1-8FAC-E6BECCCE1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AE4F2-1D20-4311-B8C3-5C3BD76AF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BC8C055-388B-4C38-8AC3-5214B80B0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DEF3E4-1FD5-4FF3-9067-8EE20BC4315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475656" y="2420888"/>
            <a:ext cx="669674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W. Fischer† , Z. Altinbas, M. Anerella, E. Beebe, M. Blaskiewicz, D. Bruno, W.C. Dawson, D.M. Gassner, X. Gu, R.C. Gupta, K. Hamdi, J. Hock, L.T. Hoff, A.K. Jain, R. Lambiase, Y. Luo, M. Mapes, A. </a:t>
            </a:r>
            <a:r>
              <a:rPr lang="en-US" sz="1400" dirty="0" err="1" smtClean="0"/>
              <a:t>Marone</a:t>
            </a:r>
            <a:r>
              <a:rPr lang="en-US" sz="1400" dirty="0" smtClean="0"/>
              <a:t>, T.A. Miller, M. Minty, C. Montag, M. Okamura, A.I. Pikin, S.R. Plate, D. Raparia, Y. Tan, C. Theisen, P. Thieberger, J. Tuozzolo, P. Wanderer, S.M. White and W. Zhang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0" y="6526213"/>
            <a:ext cx="9144000" cy="714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1052736"/>
            <a:ext cx="8713788" cy="83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1" tIns="45705" rIns="91411" bIns="45705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RHIC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Elens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Status and Its Commissioning Plan </a:t>
            </a:r>
          </a:p>
          <a:p>
            <a:pPr algn="ctr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for Run 13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0" y="544513"/>
            <a:ext cx="9144000" cy="76200"/>
          </a:xfrm>
          <a:prstGeom prst="rect">
            <a:avLst/>
          </a:prstGeom>
          <a:gradFill rotWithShape="0">
            <a:gsLst>
              <a:gs pos="0">
                <a:srgbClr val="0099FF"/>
              </a:gs>
              <a:gs pos="100000">
                <a:srgbClr val="0047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1311275" y="44608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056" name="Text Box 11"/>
          <p:cNvSpPr txBox="1">
            <a:spLocks noChangeArrowheads="1"/>
          </p:cNvSpPr>
          <p:nvPr/>
        </p:nvSpPr>
        <p:spPr bwMode="auto">
          <a:xfrm>
            <a:off x="2267744" y="4005064"/>
            <a:ext cx="46805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25 July 2012, Brookhaven National Lab.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Picture 13" descr="C:\Users\xgu\Desktop\2010-0928 Electron lens logo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0325" y="0"/>
            <a:ext cx="14636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2388"/>
            <a:ext cx="14747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elensblueinstl_mod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4725144"/>
            <a:ext cx="4824536" cy="1762848"/>
          </a:xfrm>
          <a:prstGeom prst="rect">
            <a:avLst/>
          </a:prstGeom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0" y="6583363"/>
            <a:ext cx="1044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Comic Sans MS" pitchFamily="66" charset="0"/>
              </a:rPr>
              <a:t>Xiaofeng Gu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176975-B53A-41BB-8EA9-C73301B999EA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0" y="6583363"/>
            <a:ext cx="1044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omic Sans MS" pitchFamily="66" charset="0"/>
              </a:rPr>
              <a:t>Xiaofeng Gu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0" y="6526213"/>
            <a:ext cx="9144000" cy="714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544513"/>
            <a:ext cx="9144000" cy="76200"/>
          </a:xfrm>
          <a:prstGeom prst="rect">
            <a:avLst/>
          </a:prstGeom>
          <a:gradFill rotWithShape="0">
            <a:gsLst>
              <a:gs pos="0">
                <a:srgbClr val="0099FF"/>
              </a:gs>
              <a:gs pos="100000">
                <a:srgbClr val="0047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1311275" y="44608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50825" y="115888"/>
            <a:ext cx="43099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Status: Electron Gun Current (</a:t>
            </a:r>
            <a:r>
              <a:rPr lang="en-US" sz="1600" b="1" dirty="0" smtClean="0">
                <a:solidFill>
                  <a:srgbClr val="0000FF"/>
                </a:solidFill>
                <a:latin typeface="+mn-lt"/>
                <a:cs typeface="+mn-cs"/>
              </a:rPr>
              <a:t>Test Bench)</a:t>
            </a:r>
            <a:endParaRPr lang="en-US" sz="1600" b="1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pic>
        <p:nvPicPr>
          <p:cNvPr id="21512" name="Picture 8" descr="http://www.cadops.bnl.gov/elog/graphics/rhic-CuAu_2012/Mon_Jul_23_2012_172137_2541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6843582" cy="5328591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7236296" y="3212976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 Pulse Mode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176975-B53A-41BB-8EA9-C73301B999E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0" y="6583363"/>
            <a:ext cx="1044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omic Sans MS" pitchFamily="66" charset="0"/>
              </a:rPr>
              <a:t>Xiaofeng Gu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0" y="6526213"/>
            <a:ext cx="9144000" cy="714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544513"/>
            <a:ext cx="9144000" cy="76200"/>
          </a:xfrm>
          <a:prstGeom prst="rect">
            <a:avLst/>
          </a:prstGeom>
          <a:gradFill rotWithShape="0">
            <a:gsLst>
              <a:gs pos="0">
                <a:srgbClr val="0099FF"/>
              </a:gs>
              <a:gs pos="100000">
                <a:srgbClr val="0047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50825" y="115888"/>
            <a:ext cx="46881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Status: Electron Gun Profile YAG (</a:t>
            </a:r>
            <a:r>
              <a:rPr lang="en-US" sz="1600" b="1" dirty="0" smtClean="0">
                <a:solidFill>
                  <a:srgbClr val="0000FF"/>
                </a:solidFill>
                <a:latin typeface="+mn-lt"/>
                <a:cs typeface="+mn-cs"/>
              </a:rPr>
              <a:t>Test Bench)</a:t>
            </a:r>
            <a:endParaRPr lang="en-US" sz="1600" b="1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pic>
        <p:nvPicPr>
          <p:cNvPr id="20482" name="Picture 2" descr="http://www.cadops.bnl.gov/elog/graphics/rhic-CuAu_2012/Mon_Jul_23_2012_162804_2368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56992"/>
            <a:ext cx="3312368" cy="3191969"/>
          </a:xfrm>
          <a:prstGeom prst="rect">
            <a:avLst/>
          </a:prstGeom>
          <a:noFill/>
        </p:spPr>
      </p:pic>
      <p:pic>
        <p:nvPicPr>
          <p:cNvPr id="20484" name="Picture 4" descr="http://www.cadops.bnl.gov/elog/graphics/rhic-CuAu_2012/Mon_Jul_23_2012_165050_247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403987"/>
            <a:ext cx="3530106" cy="3121357"/>
          </a:xfrm>
          <a:prstGeom prst="rect">
            <a:avLst/>
          </a:prstGeom>
          <a:noFill/>
        </p:spPr>
      </p:pic>
      <p:pic>
        <p:nvPicPr>
          <p:cNvPr id="20488" name="Picture 8" descr="http://www.cadops.bnl.gov/elog/graphics/rhic-CuAu_2012/Mon_Jul_23_2012_162808_23703.gif"/>
          <p:cNvPicPr>
            <a:picLocks noChangeAspect="1" noChangeArrowheads="1"/>
          </p:cNvPicPr>
          <p:nvPr/>
        </p:nvPicPr>
        <p:blipFill>
          <a:blip r:embed="rId4" cstate="print"/>
          <a:srcRect b="25133"/>
          <a:stretch>
            <a:fillRect/>
          </a:stretch>
        </p:blipFill>
        <p:spPr bwMode="auto">
          <a:xfrm>
            <a:off x="395536" y="661492"/>
            <a:ext cx="3600400" cy="2695500"/>
          </a:xfrm>
          <a:prstGeom prst="rect">
            <a:avLst/>
          </a:prstGeom>
          <a:noFill/>
        </p:spPr>
      </p:pic>
      <p:pic>
        <p:nvPicPr>
          <p:cNvPr id="20490" name="Picture 10" descr="http://www.cadops.bnl.gov/elog/graphics/rhic-CuAu_2012/Mon_Jul_23_2012_162814_23719.gif"/>
          <p:cNvPicPr>
            <a:picLocks noChangeAspect="1" noChangeArrowheads="1"/>
          </p:cNvPicPr>
          <p:nvPr/>
        </p:nvPicPr>
        <p:blipFill>
          <a:blip r:embed="rId5" cstate="print"/>
          <a:srcRect b="23916"/>
          <a:stretch>
            <a:fillRect/>
          </a:stretch>
        </p:blipFill>
        <p:spPr bwMode="auto">
          <a:xfrm>
            <a:off x="4932039" y="620688"/>
            <a:ext cx="3501781" cy="26642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176975-B53A-41BB-8EA9-C73301B999E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0" y="6583363"/>
            <a:ext cx="1044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omic Sans MS" pitchFamily="66" charset="0"/>
              </a:rPr>
              <a:t>Xiaofeng Gu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0" y="6526213"/>
            <a:ext cx="9144000" cy="714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544513"/>
            <a:ext cx="9144000" cy="76200"/>
          </a:xfrm>
          <a:prstGeom prst="rect">
            <a:avLst/>
          </a:prstGeom>
          <a:gradFill rotWithShape="0">
            <a:gsLst>
              <a:gs pos="0">
                <a:srgbClr val="0099FF"/>
              </a:gs>
              <a:gs pos="100000">
                <a:srgbClr val="0047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50825" y="115888"/>
            <a:ext cx="46881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Status: Electron Gun Profile YAG (</a:t>
            </a:r>
            <a:r>
              <a:rPr lang="en-US" sz="1600" b="1" dirty="0" smtClean="0">
                <a:solidFill>
                  <a:srgbClr val="0000FF"/>
                </a:solidFill>
                <a:latin typeface="+mn-lt"/>
                <a:cs typeface="+mn-cs"/>
              </a:rPr>
              <a:t>Test Bench)</a:t>
            </a:r>
            <a:endParaRPr lang="en-US" sz="1600" b="1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pic>
        <p:nvPicPr>
          <p:cNvPr id="45058" name="Picture 2" descr="http://www.cadops.bnl.gov/elog/graphics/rhic-CuAu_2012/Mon_Jul_23_2012_163831_2423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4366589" cy="2952328"/>
          </a:xfrm>
          <a:prstGeom prst="rect">
            <a:avLst/>
          </a:prstGeom>
          <a:noFill/>
        </p:spPr>
      </p:pic>
      <p:pic>
        <p:nvPicPr>
          <p:cNvPr id="45060" name="Picture 4" descr="http://www.cadops.bnl.gov/elog/graphics/rhic-CuAu_2012/Mon_Jul_23_2012_163941_2426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20689"/>
            <a:ext cx="4248472" cy="2952328"/>
          </a:xfrm>
          <a:prstGeom prst="rect">
            <a:avLst/>
          </a:prstGeom>
          <a:noFill/>
        </p:spPr>
      </p:pic>
      <p:pic>
        <p:nvPicPr>
          <p:cNvPr id="45062" name="Picture 6" descr="http://www.cadops.bnl.gov/elog/graphics/rhic-CuAu_2012/Mon_Jul_23_2012_164413_2444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17032"/>
            <a:ext cx="4211960" cy="2805279"/>
          </a:xfrm>
          <a:prstGeom prst="rect">
            <a:avLst/>
          </a:prstGeom>
          <a:noFill/>
        </p:spPr>
      </p:pic>
      <p:pic>
        <p:nvPicPr>
          <p:cNvPr id="45064" name="Picture 8" descr="http://www.cadops.bnl.gov/elog/graphics/rhic-CuAu_2012/Mon_Jul_23_2012_164418_2446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9089" y="3645024"/>
            <a:ext cx="4271383" cy="28803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176975-B53A-41BB-8EA9-C73301B999E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0" y="6583363"/>
            <a:ext cx="1044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omic Sans MS" pitchFamily="66" charset="0"/>
              </a:rPr>
              <a:t>Xiaofeng Gu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0" y="6526213"/>
            <a:ext cx="9144000" cy="714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544513"/>
            <a:ext cx="9144000" cy="76200"/>
          </a:xfrm>
          <a:prstGeom prst="rect">
            <a:avLst/>
          </a:prstGeom>
          <a:gradFill rotWithShape="0">
            <a:gsLst>
              <a:gs pos="0">
                <a:srgbClr val="0099FF"/>
              </a:gs>
              <a:gs pos="100000">
                <a:srgbClr val="0047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81250" name="Picture 2" descr="http://www.cadops.bnl.gov/elog/graphics/rhic-CuAu_2012/Wed_Jun_27_2012_174457_1206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64704"/>
            <a:ext cx="5364088" cy="5364088"/>
          </a:xfrm>
          <a:prstGeom prst="rect">
            <a:avLst/>
          </a:prstGeom>
          <a:noFill/>
        </p:spPr>
      </p:pic>
      <p:pic>
        <p:nvPicPr>
          <p:cNvPr id="181252" name="Picture 4" descr="http://www.cadops.bnl.gov/elog/graphics/rhic-CuAu_2012/Wed_Jun_27_2012_174508_12087.gif"/>
          <p:cNvPicPr>
            <a:picLocks noChangeAspect="1" noChangeArrowheads="1"/>
          </p:cNvPicPr>
          <p:nvPr/>
        </p:nvPicPr>
        <p:blipFill>
          <a:blip r:embed="rId3" cstate="print"/>
          <a:srcRect b="23422"/>
          <a:stretch>
            <a:fillRect/>
          </a:stretch>
        </p:blipFill>
        <p:spPr bwMode="auto">
          <a:xfrm>
            <a:off x="5570761" y="764704"/>
            <a:ext cx="3573239" cy="2736304"/>
          </a:xfrm>
          <a:prstGeom prst="rect">
            <a:avLst/>
          </a:prstGeom>
          <a:noFill/>
        </p:spPr>
      </p:pic>
      <p:pic>
        <p:nvPicPr>
          <p:cNvPr id="181254" name="Picture 6" descr="http://www.cadops.bnl.gov/elog/graphics/rhic-CuAu_2012/Wed_Jun_27_2012_174516_12103.gif"/>
          <p:cNvPicPr>
            <a:picLocks noChangeAspect="1" noChangeArrowheads="1"/>
          </p:cNvPicPr>
          <p:nvPr/>
        </p:nvPicPr>
        <p:blipFill>
          <a:blip r:embed="rId4" cstate="print"/>
          <a:srcRect b="22889"/>
          <a:stretch>
            <a:fillRect/>
          </a:stretch>
        </p:blipFill>
        <p:spPr bwMode="auto">
          <a:xfrm>
            <a:off x="5580112" y="3489165"/>
            <a:ext cx="3563888" cy="2748147"/>
          </a:xfrm>
          <a:prstGeom prst="rect">
            <a:avLst/>
          </a:prstGeom>
          <a:noFill/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50825" y="115888"/>
            <a:ext cx="56452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Status: Electron Gun Profile Pin-Hole Scan (</a:t>
            </a:r>
            <a:r>
              <a:rPr lang="en-US" sz="1600" b="1" dirty="0" smtClean="0">
                <a:solidFill>
                  <a:srgbClr val="0000FF"/>
                </a:solidFill>
                <a:latin typeface="+mn-lt"/>
                <a:cs typeface="+mn-cs"/>
              </a:rPr>
              <a:t>Test Bench)</a:t>
            </a:r>
            <a:endParaRPr lang="en-US" sz="1600" b="1" dirty="0">
              <a:solidFill>
                <a:srgbClr val="0000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176975-B53A-41BB-8EA9-C73301B999EA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0" y="6583363"/>
            <a:ext cx="1044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omic Sans MS" pitchFamily="66" charset="0"/>
              </a:rPr>
              <a:t>Xiaofeng Gu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0" y="6526213"/>
            <a:ext cx="9144000" cy="714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544513"/>
            <a:ext cx="9144000" cy="76200"/>
          </a:xfrm>
          <a:prstGeom prst="rect">
            <a:avLst/>
          </a:prstGeom>
          <a:gradFill rotWithShape="0">
            <a:gsLst>
              <a:gs pos="0">
                <a:srgbClr val="0099FF"/>
              </a:gs>
              <a:gs pos="100000">
                <a:srgbClr val="0047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1311275" y="44608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9552" y="3501008"/>
            <a:ext cx="82809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E-Beam Diagnostics Quantities</a:t>
            </a:r>
          </a:p>
          <a:p>
            <a:endParaRPr lang="en-US" sz="16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Beam Alignment    : BPM (2) (also for p-beam), 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Backscattered electron monitor(1)</a:t>
            </a:r>
          </a:p>
          <a:p>
            <a:endParaRPr lang="en-US" sz="16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E-beam Current    :  BCT (3), e-beam Loss (drift tubes)</a:t>
            </a:r>
          </a:p>
          <a:p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E-beam Profile      :  YAG Screen (1), Pin-hole detector (1)</a:t>
            </a:r>
          </a:p>
          <a:p>
            <a:endParaRPr lang="en-US" sz="16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Ion Current            : Ion collector (1)  </a:t>
            </a:r>
          </a:p>
          <a:p>
            <a:endParaRPr lang="en-US" sz="16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Collector Temperature: RTD (8)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50825" y="115888"/>
            <a:ext cx="17363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+mn-lt"/>
                <a:cs typeface="+mn-cs"/>
              </a:rPr>
              <a:t>Instrumentation</a:t>
            </a:r>
            <a:endParaRPr lang="en-US" sz="1600" b="1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280920" cy="270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176975-B53A-41BB-8EA9-C73301B999E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0" y="6583363"/>
            <a:ext cx="1044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omic Sans MS" pitchFamily="66" charset="0"/>
              </a:rPr>
              <a:t>Xiaofeng Gu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0" y="6526213"/>
            <a:ext cx="9144000" cy="714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544513"/>
            <a:ext cx="9144000" cy="76200"/>
          </a:xfrm>
          <a:prstGeom prst="rect">
            <a:avLst/>
          </a:prstGeom>
          <a:gradFill rotWithShape="0">
            <a:gsLst>
              <a:gs pos="0">
                <a:srgbClr val="0099FF"/>
              </a:gs>
              <a:gs pos="100000">
                <a:srgbClr val="0047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052736"/>
            <a:ext cx="4513275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0384" y="1052736"/>
            <a:ext cx="453812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889750" y="6248400"/>
            <a:ext cx="14061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Courtesy of </a:t>
            </a:r>
            <a:r>
              <a:rPr lang="en-US" sz="1200" dirty="0" smtClean="0">
                <a:solidFill>
                  <a:srgbClr val="0000FF"/>
                </a:solidFill>
              </a:rPr>
              <a:t>Steve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50825" y="115888"/>
            <a:ext cx="16450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+mn-lt"/>
                <a:cs typeface="+mn-cs"/>
              </a:rPr>
              <a:t>Lattice Design </a:t>
            </a:r>
            <a:endParaRPr lang="en-US" sz="1600" b="1" dirty="0">
              <a:solidFill>
                <a:srgbClr val="0000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176975-B53A-41BB-8EA9-C73301B999E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0" y="6583363"/>
            <a:ext cx="1044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omic Sans MS" pitchFamily="66" charset="0"/>
              </a:rPr>
              <a:t>Xiaofeng Gu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0" y="6526213"/>
            <a:ext cx="9144000" cy="714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544513"/>
            <a:ext cx="9144000" cy="76200"/>
          </a:xfrm>
          <a:prstGeom prst="rect">
            <a:avLst/>
          </a:prstGeom>
          <a:gradFill rotWithShape="0">
            <a:gsLst>
              <a:gs pos="0">
                <a:srgbClr val="0099FF"/>
              </a:gs>
              <a:gs pos="100000">
                <a:srgbClr val="0047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19672" y="1556792"/>
            <a:ext cx="3942105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b="1" dirty="0" smtClean="0">
                <a:solidFill>
                  <a:srgbClr val="0000FF"/>
                </a:solidFill>
              </a:rPr>
              <a:t>Now, we are also working on: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dirty="0" smtClean="0">
                <a:solidFill>
                  <a:srgbClr val="0000FF"/>
                </a:solidFill>
              </a:rPr>
              <a:t>Control software and applications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dirty="0" smtClean="0">
                <a:solidFill>
                  <a:srgbClr val="0000FF"/>
                </a:solidFill>
              </a:rPr>
              <a:t>78.8 k Hz modulator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dirty="0" smtClean="0">
                <a:solidFill>
                  <a:srgbClr val="0000FF"/>
                </a:solidFill>
              </a:rPr>
              <a:t>Backscattered electron detector 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dirty="0" smtClean="0">
                <a:solidFill>
                  <a:srgbClr val="0000FF"/>
                </a:solidFill>
              </a:rPr>
              <a:t>Tunnel installation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dirty="0" smtClean="0">
                <a:solidFill>
                  <a:srgbClr val="0000FF"/>
                </a:solidFill>
              </a:rPr>
              <a:t>Superconducting solenoids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50825" y="115888"/>
            <a:ext cx="8467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+mn-lt"/>
                <a:cs typeface="+mn-cs"/>
              </a:rPr>
              <a:t>Others</a:t>
            </a:r>
            <a:endParaRPr lang="en-US" sz="1600" b="1" dirty="0">
              <a:solidFill>
                <a:srgbClr val="0000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176975-B53A-41BB-8EA9-C73301B999E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0" y="6583363"/>
            <a:ext cx="1044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omic Sans MS" pitchFamily="66" charset="0"/>
              </a:rPr>
              <a:t>Xiaofeng Gu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0" y="6526213"/>
            <a:ext cx="9144000" cy="714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544513"/>
            <a:ext cx="9144000" cy="76200"/>
          </a:xfrm>
          <a:prstGeom prst="rect">
            <a:avLst/>
          </a:prstGeom>
          <a:gradFill rotWithShape="0">
            <a:gsLst>
              <a:gs pos="0">
                <a:srgbClr val="0099FF"/>
              </a:gs>
              <a:gs pos="100000">
                <a:srgbClr val="0047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19672" y="2708920"/>
            <a:ext cx="5977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dirty="0" smtClean="0">
                <a:solidFill>
                  <a:srgbClr val="0000FF"/>
                </a:solidFill>
              </a:rPr>
              <a:t>B       </a:t>
            </a:r>
            <a:r>
              <a:rPr lang="en-US" dirty="0" err="1" smtClean="0">
                <a:solidFill>
                  <a:srgbClr val="0000FF"/>
                </a:solidFill>
              </a:rPr>
              <a:t>Elens</a:t>
            </a:r>
            <a:r>
              <a:rPr lang="en-US" dirty="0" smtClean="0">
                <a:solidFill>
                  <a:srgbClr val="0000FF"/>
                </a:solidFill>
              </a:rPr>
              <a:t> Commissioning and Its Effects on Operation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176975-B53A-41BB-8EA9-C73301B999E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0" y="6583363"/>
            <a:ext cx="1044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omic Sans MS" pitchFamily="66" charset="0"/>
              </a:rPr>
              <a:t>Xiaofeng Gu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0" y="6526213"/>
            <a:ext cx="9144000" cy="714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544513"/>
            <a:ext cx="9144000" cy="76200"/>
          </a:xfrm>
          <a:prstGeom prst="rect">
            <a:avLst/>
          </a:prstGeom>
          <a:gradFill rotWithShape="0">
            <a:gsLst>
              <a:gs pos="0">
                <a:srgbClr val="0099FF"/>
              </a:gs>
              <a:gs pos="100000">
                <a:srgbClr val="0047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27584" y="764704"/>
            <a:ext cx="740408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q"/>
            </a:pPr>
            <a:r>
              <a:rPr lang="en-US" sz="1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Elens</a:t>
            </a: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Hardware Commissioning (Before Cooling Down)</a:t>
            </a:r>
          </a:p>
          <a:p>
            <a:pPr marL="342900" lvl="0" indent="-342900">
              <a:buFont typeface="Wingdings" pitchFamily="2" charset="2"/>
              <a:buChar char="q"/>
            </a:pPr>
            <a:endParaRPr lang="en-US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Electron Beam Commissioning (Before Cooling Down)</a:t>
            </a:r>
          </a:p>
          <a:p>
            <a:pPr marL="342900" lvl="0" indent="-342900">
              <a:buFont typeface="Wingdings" pitchFamily="2" charset="2"/>
              <a:buChar char="q"/>
            </a:pPr>
            <a:endParaRPr lang="en-US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Wingdings" pitchFamily="2" charset="2"/>
              <a:buChar char="q"/>
            </a:pPr>
            <a:endParaRPr lang="en-US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Wingdings" pitchFamily="2" charset="2"/>
              <a:buChar char="q"/>
            </a:pPr>
            <a:endParaRPr lang="en-US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Commissioning with Proton Beam 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16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Ramp development with all </a:t>
            </a:r>
            <a:r>
              <a:rPr lang="en-US" sz="1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elens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solenoids on (orbit control)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100 Hz and 78.8k Hz modulator test with pulse electron beam in abort gap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Transverse position pre-alignment with BPM (local orbit control)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Longitudinal alignment electron beam to the last proton bunch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Change to DC beam if single bunch proton beam life time is good.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Tune proton beam or electron beam according to the collision detector.</a:t>
            </a:r>
            <a:endParaRPr lang="en-US" sz="1600" b="1" dirty="0" smtClean="0">
              <a:solidFill>
                <a:srgbClr val="0000FF"/>
              </a:solidFill>
              <a:latin typeface="+mn-lt"/>
            </a:endParaRPr>
          </a:p>
          <a:p>
            <a:pPr lvl="0"/>
            <a:endParaRPr lang="en-US" sz="16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50825" y="115888"/>
            <a:ext cx="10054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+mn-lt"/>
                <a:cs typeface="+mn-cs"/>
              </a:rPr>
              <a:t>Strategy</a:t>
            </a:r>
            <a:endParaRPr lang="en-US" sz="1600" b="1" dirty="0">
              <a:solidFill>
                <a:srgbClr val="0000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464293-06C6-42F1-A2DB-41239C196117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0" y="6583363"/>
            <a:ext cx="1044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omic Sans MS" pitchFamily="66" charset="0"/>
              </a:rPr>
              <a:t>Xiaofeng Gu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0" y="6526213"/>
            <a:ext cx="9144000" cy="714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0" y="544513"/>
            <a:ext cx="9144000" cy="76200"/>
          </a:xfrm>
          <a:prstGeom prst="rect">
            <a:avLst/>
          </a:prstGeom>
          <a:gradFill rotWithShape="0">
            <a:gsLst>
              <a:gs pos="0">
                <a:srgbClr val="0099FF"/>
              </a:gs>
              <a:gs pos="100000">
                <a:srgbClr val="0047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250825" y="115889"/>
            <a:ext cx="360290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+mn-lt"/>
                <a:cs typeface="+mn-cs"/>
              </a:rPr>
              <a:t>Single Bunch Compensation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b="54731"/>
          <a:stretch>
            <a:fillRect/>
          </a:stretch>
        </p:blipFill>
        <p:spPr bwMode="auto">
          <a:xfrm>
            <a:off x="0" y="3645024"/>
            <a:ext cx="91440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/>
          <a:srcRect t="58376"/>
          <a:stretch>
            <a:fillRect/>
          </a:stretch>
        </p:blipFill>
        <p:spPr bwMode="auto">
          <a:xfrm>
            <a:off x="0" y="2124111"/>
            <a:ext cx="9144001" cy="872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 cstate="print"/>
          <a:srcRect t="48126"/>
          <a:stretch>
            <a:fillRect/>
          </a:stretch>
        </p:blipFill>
        <p:spPr bwMode="auto">
          <a:xfrm>
            <a:off x="0" y="4869160"/>
            <a:ext cx="9144000" cy="115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-1" y="692696"/>
            <a:ext cx="9144001" cy="1387897"/>
            <a:chOff x="-1" y="692696"/>
            <a:chExt cx="9144001" cy="1387897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b="38190"/>
            <a:stretch>
              <a:fillRect/>
            </a:stretch>
          </p:blipFill>
          <p:spPr bwMode="auto">
            <a:xfrm>
              <a:off x="-1" y="692696"/>
              <a:ext cx="9144001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2776344" y="1772816"/>
              <a:ext cx="364555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The abort gaps are aligned in IP4 and IP10.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DA790E-366B-4C05-9108-38F3E00082B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0" y="6526213"/>
            <a:ext cx="9144000" cy="714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544513"/>
            <a:ext cx="9144000" cy="76200"/>
          </a:xfrm>
          <a:prstGeom prst="rect">
            <a:avLst/>
          </a:prstGeom>
          <a:gradFill rotWithShape="0">
            <a:gsLst>
              <a:gs pos="0">
                <a:srgbClr val="0099FF"/>
              </a:gs>
              <a:gs pos="100000">
                <a:srgbClr val="0047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311275" y="44608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187624" y="1556792"/>
            <a:ext cx="5976664" cy="3139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 marL="342900" indent="-342900"/>
            <a:r>
              <a:rPr lang="en-US" dirty="0" smtClean="0">
                <a:solidFill>
                  <a:srgbClr val="0000FF"/>
                </a:solidFill>
              </a:rPr>
              <a:t>A        Introduction and Status of The </a:t>
            </a:r>
            <a:r>
              <a:rPr lang="en-US" dirty="0" err="1" smtClean="0">
                <a:solidFill>
                  <a:srgbClr val="0000FF"/>
                </a:solidFill>
              </a:rPr>
              <a:t>Elens</a:t>
            </a:r>
            <a:r>
              <a:rPr lang="en-US" dirty="0" smtClean="0">
                <a:solidFill>
                  <a:srgbClr val="0000FF"/>
                </a:solidFill>
              </a:rPr>
              <a:t> Project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endParaRPr lang="en-US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endParaRPr lang="en-US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endParaRPr lang="en-US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endParaRPr lang="en-US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endParaRPr lang="en-US" dirty="0" smtClean="0">
              <a:solidFill>
                <a:srgbClr val="0000FF"/>
              </a:solidFill>
            </a:endParaRPr>
          </a:p>
          <a:p>
            <a:pPr marL="342900" indent="-342900"/>
            <a:r>
              <a:rPr lang="en-US" dirty="0" smtClean="0">
                <a:solidFill>
                  <a:srgbClr val="0000FF"/>
                </a:solidFill>
              </a:rPr>
              <a:t>B        </a:t>
            </a:r>
            <a:r>
              <a:rPr lang="en-US" dirty="0" err="1" smtClean="0">
                <a:solidFill>
                  <a:srgbClr val="0000FF"/>
                </a:solidFill>
              </a:rPr>
              <a:t>Elens</a:t>
            </a:r>
            <a:r>
              <a:rPr lang="en-US" dirty="0" smtClean="0">
                <a:solidFill>
                  <a:srgbClr val="0000FF"/>
                </a:solidFill>
              </a:rPr>
              <a:t> Commissioning and Its Effects on Operation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6583363"/>
            <a:ext cx="1044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Comic Sans MS" pitchFamily="66" charset="0"/>
              </a:rPr>
              <a:t>Xiaofeng Gu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176975-B53A-41BB-8EA9-C73301B999EA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0" y="6583363"/>
            <a:ext cx="1044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omic Sans MS" pitchFamily="66" charset="0"/>
              </a:rPr>
              <a:t>Xiaofeng Gu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0" y="6526213"/>
            <a:ext cx="9144000" cy="714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544513"/>
            <a:ext cx="9144000" cy="76200"/>
          </a:xfrm>
          <a:prstGeom prst="rect">
            <a:avLst/>
          </a:prstGeom>
          <a:gradFill rotWithShape="0">
            <a:gsLst>
              <a:gs pos="0">
                <a:srgbClr val="0099FF"/>
              </a:gs>
              <a:gs pos="100000">
                <a:srgbClr val="0047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1311275" y="44608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67544" y="764704"/>
            <a:ext cx="822960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>
              <a:buFont typeface="Wingdings" pitchFamily="2" charset="2"/>
              <a:buChar char="q"/>
            </a:pPr>
            <a:r>
              <a:rPr lang="en-US" sz="14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RHIC </a:t>
            </a:r>
            <a:r>
              <a:rPr lang="en-US" sz="14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Orbit:</a:t>
            </a:r>
          </a:p>
          <a:p>
            <a:pPr indent="457200"/>
            <a:endParaRPr lang="en-US" sz="1400" b="1" u="sng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indent="457200"/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Global Orbit Feedback, 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Local Orbit Control (Chuyu, Al)  </a:t>
            </a:r>
          </a:p>
          <a:p>
            <a:pPr indent="457200" eaLnBrk="0" hangingPunct="0"/>
            <a:r>
              <a: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	</a:t>
            </a:r>
            <a:endParaRPr lang="en-U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indent="457200" eaLnBrk="0" hangingPunct="0"/>
            <a:endParaRPr lang="en-US" sz="1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indent="457200" eaLnBrk="0" hangingPunct="0">
              <a:buFont typeface="Wingdings" pitchFamily="2" charset="2"/>
              <a:buChar char="q"/>
            </a:pPr>
            <a:r>
              <a:rPr lang="en-US" sz="14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Beam </a:t>
            </a:r>
            <a:r>
              <a:rPr lang="en-US" sz="14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Loss </a:t>
            </a:r>
            <a:r>
              <a:rPr lang="en-US" sz="14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&amp; Intensity Monitors 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(Bunch-by-Bunch)</a:t>
            </a:r>
          </a:p>
          <a:p>
            <a:pPr indent="457200" eaLnBrk="0" hangingPunct="0"/>
            <a:endParaRPr lang="en-US" sz="1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indent="457200" eaLnBrk="0" hangingPunct="0"/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pin 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diode 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BLM’s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WCM (bunched), fill pattern</a:t>
            </a:r>
          </a:p>
          <a:p>
            <a:pPr indent="457200" eaLnBrk="0" hangingPunct="0"/>
            <a:endParaRPr lang="en-US" sz="1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indent="457200" eaLnBrk="0" hangingPunct="0"/>
            <a:endParaRPr lang="en-US" sz="1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indent="457200" eaLnBrk="0" hangingPunct="0">
              <a:buFont typeface="Wingdings" pitchFamily="2" charset="2"/>
              <a:buChar char="q"/>
            </a:pPr>
            <a:r>
              <a:rPr lang="en-US" sz="14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Tune (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Bunch-by-Bunch</a:t>
            </a:r>
            <a:r>
              <a:rPr lang="en-US" sz="14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indent="457200" eaLnBrk="0" hangingPunct="0"/>
            <a:endParaRPr lang="en-US" sz="1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indent="457200" eaLnBrk="0" hangingPunct="0"/>
            <a:r>
              <a:rPr lang="en-US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Schottky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Cavity, 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BBQ?  ARTUS? </a:t>
            </a:r>
          </a:p>
          <a:p>
            <a:pPr indent="457200" eaLnBrk="0" hangingPunct="0"/>
            <a:endParaRPr lang="en-US" sz="1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indent="457200" eaLnBrk="0" hangingPunct="0"/>
            <a:endParaRPr lang="en-US" sz="1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indent="457200" eaLnBrk="0" hangingPunct="0">
              <a:buFont typeface="Wingdings" pitchFamily="2" charset="2"/>
              <a:buChar char="q"/>
            </a:pPr>
            <a:r>
              <a:rPr lang="en-US" sz="14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Emittance</a:t>
            </a:r>
            <a:r>
              <a:rPr lang="en-US" sz="14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Bunch-by-Bunch</a:t>
            </a:r>
            <a:r>
              <a:rPr lang="en-US" sz="14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US" sz="1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indent="457200" eaLnBrk="0" hangingPunct="0"/>
            <a:r>
              <a: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1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indent="457200" eaLnBrk="0" hangingPunct="0"/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CNI </a:t>
            </a:r>
            <a:r>
              <a:rPr lang="en-US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polarimeter</a:t>
            </a:r>
            <a:endParaRPr lang="en-US" sz="1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indent="457200" eaLnBrk="0" hangingPunct="0"/>
            <a:endParaRPr lang="en-US" sz="1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indent="457200" eaLnBrk="0" hangingPunct="0"/>
            <a:endParaRPr lang="en-US" sz="1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indent="457200" eaLnBrk="0" hangingPunct="0">
              <a:buFont typeface="Wingdings" pitchFamily="2" charset="2"/>
              <a:buChar char="q"/>
            </a:pPr>
            <a:r>
              <a:rPr lang="en-US" sz="14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Longitudinal Profile (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Bunch-by-Bunch</a:t>
            </a:r>
            <a:r>
              <a:rPr lang="en-US" sz="14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indent="457200" eaLnBrk="0" hangingPunct="0"/>
            <a:endParaRPr lang="en-US" sz="1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indent="457200" eaLnBrk="0" hangingPunct="0"/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WCM (bunched beam)</a:t>
            </a:r>
            <a:endParaRPr lang="en-US" sz="1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50825" y="115888"/>
            <a:ext cx="25346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+mn-lt"/>
                <a:cs typeface="+mn-cs"/>
              </a:rPr>
              <a:t>Instrumentation in RHIC</a:t>
            </a:r>
            <a:endParaRPr lang="en-US" sz="1600" b="1" dirty="0">
              <a:solidFill>
                <a:srgbClr val="0000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176975-B53A-41BB-8EA9-C73301B999EA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0" y="6583363"/>
            <a:ext cx="1044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omic Sans MS" pitchFamily="66" charset="0"/>
              </a:rPr>
              <a:t>Xiaofeng Gu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0" y="6526213"/>
            <a:ext cx="9144000" cy="714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544513"/>
            <a:ext cx="9144000" cy="76200"/>
          </a:xfrm>
          <a:prstGeom prst="rect">
            <a:avLst/>
          </a:prstGeom>
          <a:gradFill rotWithShape="0">
            <a:gsLst>
              <a:gs pos="0">
                <a:srgbClr val="0099FF"/>
              </a:gs>
              <a:gs pos="100000">
                <a:srgbClr val="0047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1311275" y="44608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06" name="Rectangle 12"/>
          <p:cNvSpPr>
            <a:spLocks noChangeArrowheads="1"/>
          </p:cNvSpPr>
          <p:nvPr/>
        </p:nvSpPr>
        <p:spPr bwMode="auto">
          <a:xfrm>
            <a:off x="179512" y="115888"/>
            <a:ext cx="44501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+mn-lt"/>
                <a:cs typeface="+mn-cs"/>
              </a:rPr>
              <a:t>Transverse Magnetic Field on Proton Beam </a:t>
            </a:r>
          </a:p>
        </p:txBody>
      </p:sp>
      <p:grpSp>
        <p:nvGrpSpPr>
          <p:cNvPr id="2" name="Group 21"/>
          <p:cNvGrpSpPr/>
          <p:nvPr/>
        </p:nvGrpSpPr>
        <p:grpSpPr>
          <a:xfrm>
            <a:off x="1475656" y="660105"/>
            <a:ext cx="5760640" cy="2861905"/>
            <a:chOff x="1475656" y="660105"/>
            <a:chExt cx="5760640" cy="2861905"/>
          </a:xfrm>
        </p:grpSpPr>
        <p:pic>
          <p:nvPicPr>
            <p:cNvPr id="3075" name="Picture 3" descr="D:\xfgu\My Report\20101203\Bx.png"/>
            <p:cNvPicPr>
              <a:picLocks noChangeAspect="1" noChangeArrowheads="1"/>
            </p:cNvPicPr>
            <p:nvPr/>
          </p:nvPicPr>
          <p:blipFill>
            <a:blip r:embed="rId2" cstate="print"/>
            <a:srcRect l="2055" r="19257" b="13133"/>
            <a:stretch>
              <a:fillRect/>
            </a:stretch>
          </p:blipFill>
          <p:spPr bwMode="auto">
            <a:xfrm>
              <a:off x="1547664" y="1628800"/>
              <a:ext cx="5472608" cy="1893210"/>
            </a:xfrm>
            <a:prstGeom prst="rect">
              <a:avLst/>
            </a:prstGeom>
            <a:noFill/>
          </p:spPr>
        </p:pic>
        <p:pic>
          <p:nvPicPr>
            <p:cNvPr id="20" name="Picture 2" descr="D:\xfgu\My Report\20100917\2 Electron and Proton Beam Alignment in Elens (Proton)\52Field Flux Configuration for Elens .png"/>
            <p:cNvPicPr>
              <a:picLocks noChangeAspect="1" noChangeArrowheads="1"/>
            </p:cNvPicPr>
            <p:nvPr/>
          </p:nvPicPr>
          <p:blipFill>
            <a:blip r:embed="rId3" cstate="print"/>
            <a:srcRect t="7893" b="62506"/>
            <a:stretch>
              <a:fillRect/>
            </a:stretch>
          </p:blipFill>
          <p:spPr bwMode="auto">
            <a:xfrm flipH="1">
              <a:off x="1475656" y="660105"/>
              <a:ext cx="5760640" cy="1040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2"/>
          <p:cNvGrpSpPr/>
          <p:nvPr/>
        </p:nvGrpSpPr>
        <p:grpSpPr>
          <a:xfrm>
            <a:off x="1115616" y="3284984"/>
            <a:ext cx="6984776" cy="3312368"/>
            <a:chOff x="1115616" y="3284984"/>
            <a:chExt cx="6984776" cy="3312368"/>
          </a:xfrm>
        </p:grpSpPr>
        <p:pic>
          <p:nvPicPr>
            <p:cNvPr id="3076" name="Picture 4" descr="D:\xfgu\My Report\20101203\By.png"/>
            <p:cNvPicPr>
              <a:picLocks noChangeAspect="1" noChangeArrowheads="1"/>
            </p:cNvPicPr>
            <p:nvPr/>
          </p:nvPicPr>
          <p:blipFill>
            <a:blip r:embed="rId4" cstate="print"/>
            <a:srcRect l="2312" r="18497" b="12251"/>
            <a:stretch>
              <a:fillRect/>
            </a:stretch>
          </p:blipFill>
          <p:spPr bwMode="auto">
            <a:xfrm>
              <a:off x="1259632" y="4581128"/>
              <a:ext cx="6192688" cy="2016224"/>
            </a:xfrm>
            <a:prstGeom prst="rect">
              <a:avLst/>
            </a:prstGeom>
            <a:noFill/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t="16765" b="12379"/>
            <a:stretch>
              <a:fillRect/>
            </a:stretch>
          </p:blipFill>
          <p:spPr bwMode="auto">
            <a:xfrm>
              <a:off x="1115616" y="3284984"/>
              <a:ext cx="6984776" cy="1521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176975-B53A-41BB-8EA9-C73301B999E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0" y="6583363"/>
            <a:ext cx="1044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omic Sans MS" pitchFamily="66" charset="0"/>
              </a:rPr>
              <a:t>Xiaofeng Gu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0" y="6526213"/>
            <a:ext cx="9144000" cy="714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544513"/>
            <a:ext cx="9144000" cy="76200"/>
          </a:xfrm>
          <a:prstGeom prst="rect">
            <a:avLst/>
          </a:prstGeom>
          <a:gradFill rotWithShape="0">
            <a:gsLst>
              <a:gs pos="0">
                <a:srgbClr val="0099FF"/>
              </a:gs>
              <a:gs pos="100000">
                <a:srgbClr val="0047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1311275" y="44608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06" name="Rectangle 12"/>
          <p:cNvSpPr>
            <a:spLocks noChangeArrowheads="1"/>
          </p:cNvSpPr>
          <p:nvPr/>
        </p:nvSpPr>
        <p:spPr bwMode="auto">
          <a:xfrm>
            <a:off x="250825" y="115888"/>
            <a:ext cx="35652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+mn-lt"/>
                <a:cs typeface="+mn-cs"/>
              </a:rPr>
              <a:t>Trajectories with Opera Simulation</a:t>
            </a:r>
          </a:p>
        </p:txBody>
      </p:sp>
      <p:pic>
        <p:nvPicPr>
          <p:cNvPr id="2" name="Picture 2" descr="D:\xfgu\My Report\20100917\2 Electron and Proton Beam Alignment in Elens (Proton)\32Two Lens Proton Y.png"/>
          <p:cNvPicPr>
            <a:picLocks noChangeAspect="1" noChangeArrowheads="1"/>
          </p:cNvPicPr>
          <p:nvPr/>
        </p:nvPicPr>
        <p:blipFill>
          <a:blip r:embed="rId2" cstate="print"/>
          <a:srcRect t="4444" b="19629"/>
          <a:stretch>
            <a:fillRect/>
          </a:stretch>
        </p:blipFill>
        <p:spPr bwMode="auto">
          <a:xfrm>
            <a:off x="179512" y="692696"/>
            <a:ext cx="8208912" cy="2880320"/>
          </a:xfrm>
          <a:prstGeom prst="rect">
            <a:avLst/>
          </a:prstGeom>
          <a:noFill/>
        </p:spPr>
      </p:pic>
      <p:pic>
        <p:nvPicPr>
          <p:cNvPr id="3" name="Picture 3" descr="D:\xfgu\My Report\20100917\2 Electron and Proton Beam Alignment in Elens (Proton)\33Two Lens Proton X.png"/>
          <p:cNvPicPr>
            <a:picLocks noChangeAspect="1" noChangeArrowheads="1"/>
          </p:cNvPicPr>
          <p:nvPr/>
        </p:nvPicPr>
        <p:blipFill>
          <a:blip r:embed="rId3" cstate="print"/>
          <a:srcRect b="22175"/>
          <a:stretch>
            <a:fillRect/>
          </a:stretch>
        </p:blipFill>
        <p:spPr bwMode="auto">
          <a:xfrm>
            <a:off x="251520" y="3429000"/>
            <a:ext cx="8244408" cy="273561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956376" y="1844824"/>
            <a:ext cx="995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0.1 </a:t>
            </a:r>
            <a:r>
              <a:rPr lang="en-US" sz="1600" dirty="0" err="1" smtClean="0">
                <a:solidFill>
                  <a:srgbClr val="FF0000"/>
                </a:solidFill>
              </a:rPr>
              <a:t>mrad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588224" y="5589240"/>
            <a:ext cx="16337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0000FF"/>
                </a:solidFill>
              </a:rPr>
              <a:t>250 </a:t>
            </a:r>
            <a:r>
              <a:rPr lang="en-US" sz="1600" dirty="0" err="1" smtClean="0">
                <a:solidFill>
                  <a:srgbClr val="0000FF"/>
                </a:solidFill>
              </a:rPr>
              <a:t>GeV</a:t>
            </a:r>
            <a:r>
              <a:rPr lang="en-US" sz="1600" dirty="0" smtClean="0">
                <a:solidFill>
                  <a:srgbClr val="0000FF"/>
                </a:solidFill>
              </a:rPr>
              <a:t> proton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464293-06C6-42F1-A2DB-41239C196117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0" y="6583363"/>
            <a:ext cx="1044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omic Sans MS" pitchFamily="66" charset="0"/>
              </a:rPr>
              <a:t>Xiaofeng Gu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0" y="6526213"/>
            <a:ext cx="9144000" cy="714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0" y="544513"/>
            <a:ext cx="9144000" cy="76200"/>
          </a:xfrm>
          <a:prstGeom prst="rect">
            <a:avLst/>
          </a:prstGeom>
          <a:gradFill rotWithShape="0">
            <a:gsLst>
              <a:gs pos="0">
                <a:srgbClr val="0099FF"/>
              </a:gs>
              <a:gs pos="100000">
                <a:srgbClr val="0047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9552" y="1473746"/>
            <a:ext cx="77048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1600" dirty="0" smtClean="0">
                <a:solidFill>
                  <a:srgbClr val="0000FF"/>
                </a:solidFill>
              </a:rPr>
              <a:t>   The proton beam’s closed orbit. </a:t>
            </a:r>
          </a:p>
          <a:p>
            <a:pPr>
              <a:buFont typeface="Wingdings" pitchFamily="2" charset="2"/>
              <a:buChar char="q"/>
            </a:pPr>
            <a:endParaRPr lang="en-GB" sz="1600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GB" sz="1600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GB" sz="1600" dirty="0" smtClean="0">
                <a:solidFill>
                  <a:srgbClr val="0000FF"/>
                </a:solidFill>
              </a:rPr>
              <a:t>   The horizontal and vertical tune (</a:t>
            </a:r>
            <a:r>
              <a:rPr lang="en-GB" sz="1600" dirty="0" err="1" smtClean="0">
                <a:solidFill>
                  <a:srgbClr val="0000FF"/>
                </a:solidFill>
              </a:rPr>
              <a:t>quadrupole</a:t>
            </a:r>
            <a:r>
              <a:rPr lang="en-GB" sz="1600" dirty="0" smtClean="0">
                <a:solidFill>
                  <a:srgbClr val="0000FF"/>
                </a:solidFill>
              </a:rPr>
              <a:t> field components from </a:t>
            </a:r>
            <a:r>
              <a:rPr lang="en-GB" sz="1600" dirty="0" err="1" smtClean="0">
                <a:solidFill>
                  <a:srgbClr val="0000FF"/>
                </a:solidFill>
              </a:rPr>
              <a:t>elens</a:t>
            </a:r>
            <a:r>
              <a:rPr lang="en-GB" sz="1600" dirty="0" smtClean="0">
                <a:solidFill>
                  <a:srgbClr val="0000FF"/>
                </a:solidFill>
              </a:rPr>
              <a:t>). </a:t>
            </a:r>
          </a:p>
          <a:p>
            <a:pPr>
              <a:buFont typeface="Wingdings" pitchFamily="2" charset="2"/>
              <a:buChar char="q"/>
            </a:pPr>
            <a:endParaRPr lang="en-GB" sz="1600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GB" sz="1600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GB" sz="1600" dirty="0" smtClean="0">
                <a:solidFill>
                  <a:srgbClr val="0000FF"/>
                </a:solidFill>
              </a:rPr>
              <a:t>   One </a:t>
            </a:r>
            <a:r>
              <a:rPr lang="en-GB" sz="1600" dirty="0" err="1" smtClean="0">
                <a:solidFill>
                  <a:srgbClr val="0000FF"/>
                </a:solidFill>
              </a:rPr>
              <a:t>elens</a:t>
            </a:r>
            <a:r>
              <a:rPr lang="en-GB" sz="1600" dirty="0" smtClean="0">
                <a:solidFill>
                  <a:srgbClr val="0000FF"/>
                </a:solidFill>
              </a:rPr>
              <a:t>, coupling. </a:t>
            </a:r>
          </a:p>
          <a:p>
            <a:pPr>
              <a:buFont typeface="Wingdings" pitchFamily="2" charset="2"/>
              <a:buChar char="q"/>
            </a:pPr>
            <a:endParaRPr lang="en-GB" sz="1600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GB" sz="1600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GB" sz="1600" dirty="0" smtClean="0">
                <a:solidFill>
                  <a:srgbClr val="0000FF"/>
                </a:solidFill>
              </a:rPr>
              <a:t>   Abort gaps, luminosity. </a:t>
            </a:r>
          </a:p>
          <a:p>
            <a:pPr>
              <a:buFont typeface="Wingdings" pitchFamily="2" charset="2"/>
              <a:buChar char="q"/>
            </a:pPr>
            <a:endParaRPr lang="en-GB" sz="1600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GB" sz="1600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GB" sz="1600" dirty="0" smtClean="0">
                <a:solidFill>
                  <a:srgbClr val="0000FF"/>
                </a:solidFill>
              </a:rPr>
              <a:t>   </a:t>
            </a:r>
            <a:r>
              <a:rPr lang="en-GB" sz="1600" dirty="0" smtClean="0">
                <a:solidFill>
                  <a:srgbClr val="FF0000"/>
                </a:solidFill>
              </a:rPr>
              <a:t>Others</a:t>
            </a:r>
          </a:p>
          <a:p>
            <a:pPr>
              <a:buFont typeface="Wingdings" pitchFamily="2" charset="2"/>
              <a:buChar char="q"/>
            </a:pPr>
            <a:endParaRPr lang="en-GB" sz="1600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GB" sz="1600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50825" y="115888"/>
            <a:ext cx="21467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+mn-lt"/>
                <a:cs typeface="+mn-cs"/>
              </a:rPr>
              <a:t>The Effects of </a:t>
            </a:r>
            <a:r>
              <a:rPr lang="en-US" sz="1600" b="1" dirty="0" err="1" smtClean="0">
                <a:solidFill>
                  <a:srgbClr val="0000FF"/>
                </a:solidFill>
                <a:latin typeface="+mn-lt"/>
                <a:cs typeface="+mn-cs"/>
              </a:rPr>
              <a:t>Elens</a:t>
            </a:r>
            <a:endParaRPr lang="en-US" sz="1600" b="1" dirty="0">
              <a:solidFill>
                <a:srgbClr val="0000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176975-B53A-41BB-8EA9-C73301B999EA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0" y="6583363"/>
            <a:ext cx="1044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omic Sans MS" pitchFamily="66" charset="0"/>
              </a:rPr>
              <a:t>Xiaofeng Gu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0" y="6526213"/>
            <a:ext cx="9144000" cy="714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544513"/>
            <a:ext cx="9144000" cy="76200"/>
          </a:xfrm>
          <a:prstGeom prst="rect">
            <a:avLst/>
          </a:prstGeom>
          <a:gradFill rotWithShape="0">
            <a:gsLst>
              <a:gs pos="0">
                <a:srgbClr val="0099FF"/>
              </a:gs>
              <a:gs pos="100000">
                <a:srgbClr val="0047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99792" y="2708920"/>
            <a:ext cx="28921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4800" b="1" dirty="0" smtClean="0">
                <a:solidFill>
                  <a:srgbClr val="0000FF"/>
                </a:solidFill>
              </a:rPr>
              <a:t>Thanks 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176975-B53A-41BB-8EA9-C73301B999E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0" y="6583363"/>
            <a:ext cx="1044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Comic Sans MS" pitchFamily="66" charset="0"/>
              </a:rPr>
              <a:t>Xiaofeng Gu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0" y="6526213"/>
            <a:ext cx="9144000" cy="714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544513"/>
            <a:ext cx="9144000" cy="76200"/>
          </a:xfrm>
          <a:prstGeom prst="rect">
            <a:avLst/>
          </a:prstGeom>
          <a:gradFill rotWithShape="0">
            <a:gsLst>
              <a:gs pos="0">
                <a:srgbClr val="0099FF"/>
              </a:gs>
              <a:gs pos="100000">
                <a:srgbClr val="0047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35696" y="2924944"/>
            <a:ext cx="5412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dirty="0" smtClean="0">
                <a:solidFill>
                  <a:srgbClr val="0000FF"/>
                </a:solidFill>
              </a:rPr>
              <a:t>A         Introduction and Status of The </a:t>
            </a:r>
            <a:r>
              <a:rPr lang="en-US" dirty="0" err="1" smtClean="0">
                <a:solidFill>
                  <a:srgbClr val="0000FF"/>
                </a:solidFill>
              </a:rPr>
              <a:t>Elens</a:t>
            </a:r>
            <a:r>
              <a:rPr lang="en-US" dirty="0" smtClean="0">
                <a:solidFill>
                  <a:srgbClr val="0000FF"/>
                </a:solidFill>
              </a:rPr>
              <a:t> Project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176975-B53A-41BB-8EA9-C73301B999E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0" y="6583363"/>
            <a:ext cx="1044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omic Sans MS" pitchFamily="66" charset="0"/>
              </a:rPr>
              <a:t>Xiaofeng Gu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0" y="6526213"/>
            <a:ext cx="9144000" cy="714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544513"/>
            <a:ext cx="9144000" cy="76200"/>
          </a:xfrm>
          <a:prstGeom prst="rect">
            <a:avLst/>
          </a:prstGeom>
          <a:gradFill rotWithShape="0">
            <a:gsLst>
              <a:gs pos="0">
                <a:srgbClr val="0099FF"/>
              </a:gs>
              <a:gs pos="100000">
                <a:srgbClr val="0047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Rectangle 12"/>
          <p:cNvSpPr>
            <a:spLocks noChangeArrowheads="1"/>
          </p:cNvSpPr>
          <p:nvPr/>
        </p:nvSpPr>
        <p:spPr bwMode="auto">
          <a:xfrm>
            <a:off x="250825" y="115888"/>
            <a:ext cx="43140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Introduction: </a:t>
            </a:r>
            <a:r>
              <a:rPr lang="en-US" sz="1600" b="1" dirty="0" smtClean="0">
                <a:solidFill>
                  <a:srgbClr val="0000FF"/>
                </a:solidFill>
                <a:latin typeface="+mn-lt"/>
                <a:cs typeface="+mn-cs"/>
              </a:rPr>
              <a:t>The Layout of E-lens System</a:t>
            </a:r>
            <a:endParaRPr lang="en-US" sz="1600" b="1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211960" y="4797152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lain"/>
            </a:pPr>
            <a:r>
              <a:rPr lang="en-US" sz="1600" dirty="0" smtClean="0">
                <a:solidFill>
                  <a:srgbClr val="0000FF"/>
                </a:solidFill>
              </a:rPr>
              <a:t>Blue </a:t>
            </a:r>
            <a:r>
              <a:rPr lang="en-US" sz="1600" dirty="0" err="1" smtClean="0">
                <a:solidFill>
                  <a:srgbClr val="0000FF"/>
                </a:solidFill>
              </a:rPr>
              <a:t>elens</a:t>
            </a:r>
            <a:r>
              <a:rPr lang="en-US" sz="1600" dirty="0" smtClean="0">
                <a:solidFill>
                  <a:srgbClr val="0000FF"/>
                </a:solidFill>
              </a:rPr>
              <a:t> has 5 mm offset mechanically, and yellow has -5 mm; </a:t>
            </a:r>
          </a:p>
          <a:p>
            <a:pPr marL="342900" indent="-342900">
              <a:buFontTx/>
              <a:buAutoNum type="arabicPlain"/>
            </a:pPr>
            <a:endParaRPr lang="en-US" sz="1600" dirty="0" smtClean="0">
              <a:solidFill>
                <a:srgbClr val="0000FF"/>
              </a:solidFill>
            </a:endParaRPr>
          </a:p>
          <a:p>
            <a:pPr marL="342900" indent="-342900">
              <a:buFontTx/>
              <a:buAutoNum type="arabicPlain"/>
            </a:pPr>
            <a:r>
              <a:rPr lang="en-US" sz="1600" dirty="0" smtClean="0">
                <a:solidFill>
                  <a:srgbClr val="0000FF"/>
                </a:solidFill>
              </a:rPr>
              <a:t>At IR10, blue </a:t>
            </a:r>
            <a:r>
              <a:rPr lang="en-US" sz="1600" dirty="0" err="1" smtClean="0">
                <a:solidFill>
                  <a:srgbClr val="0000FF"/>
                </a:solidFill>
              </a:rPr>
              <a:t>elens</a:t>
            </a:r>
            <a:r>
              <a:rPr lang="en-US" sz="1600" dirty="0" smtClean="0">
                <a:solidFill>
                  <a:srgbClr val="0000FF"/>
                </a:solidFill>
              </a:rPr>
              <a:t> is on south side, and yellow is on north side.</a:t>
            </a:r>
          </a:p>
          <a:p>
            <a:pPr>
              <a:buFont typeface="Wingdings" pitchFamily="2" charset="2"/>
              <a:buChar char="q"/>
            </a:pPr>
            <a:endParaRPr lang="en-US" sz="1600" dirty="0" smtClean="0">
              <a:solidFill>
                <a:srgbClr val="0000FF"/>
              </a:solidFill>
            </a:endParaRPr>
          </a:p>
        </p:txBody>
      </p:sp>
      <p:pic>
        <p:nvPicPr>
          <p:cNvPr id="94209" name="Picture 0" descr="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535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6156176" y="4365104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Yellow </a:t>
            </a:r>
            <a:r>
              <a:rPr lang="en-US" sz="1400" b="1" dirty="0" err="1" smtClean="0">
                <a:solidFill>
                  <a:srgbClr val="0000FF"/>
                </a:solidFill>
              </a:rPr>
              <a:t>elens</a:t>
            </a:r>
            <a:endParaRPr lang="en-US" sz="1400" b="1" dirty="0" smtClean="0">
              <a:solidFill>
                <a:srgbClr val="0000FF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 flipV="1">
            <a:off x="6444208" y="2564904"/>
            <a:ext cx="288032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115616" y="436510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Blue </a:t>
            </a:r>
            <a:r>
              <a:rPr lang="en-US" sz="1400" b="1" dirty="0" err="1" smtClean="0">
                <a:solidFill>
                  <a:srgbClr val="0000FF"/>
                </a:solidFill>
              </a:rPr>
              <a:t>elens</a:t>
            </a:r>
            <a:endParaRPr lang="en-US" sz="1400" b="1" dirty="0" smtClean="0">
              <a:solidFill>
                <a:srgbClr val="0000FF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1907704" y="2564904"/>
            <a:ext cx="864096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3" cstate="print"/>
          <a:srcRect t="56663" r="40113" b="13342"/>
          <a:stretch>
            <a:fillRect/>
          </a:stretch>
        </p:blipFill>
        <p:spPr bwMode="auto">
          <a:xfrm>
            <a:off x="251520" y="4797152"/>
            <a:ext cx="381615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176975-B53A-41BB-8EA9-C73301B999E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0" y="6583363"/>
            <a:ext cx="1044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omic Sans MS" pitchFamily="66" charset="0"/>
              </a:rPr>
              <a:t>Xiaofeng Gu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0" y="6526213"/>
            <a:ext cx="9144000" cy="714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544513"/>
            <a:ext cx="9144000" cy="76200"/>
          </a:xfrm>
          <a:prstGeom prst="rect">
            <a:avLst/>
          </a:prstGeom>
          <a:gradFill rotWithShape="0">
            <a:gsLst>
              <a:gs pos="0">
                <a:srgbClr val="0099FF"/>
              </a:gs>
              <a:gs pos="100000">
                <a:srgbClr val="0047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1311275" y="44608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06" name="Rectangle 12"/>
          <p:cNvSpPr>
            <a:spLocks noChangeArrowheads="1"/>
          </p:cNvSpPr>
          <p:nvPr/>
        </p:nvSpPr>
        <p:spPr bwMode="auto">
          <a:xfrm>
            <a:off x="250825" y="115888"/>
            <a:ext cx="43140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+mn-lt"/>
                <a:cs typeface="+mn-cs"/>
              </a:rPr>
              <a:t>Introduction: The Layout of E-lens System</a:t>
            </a:r>
            <a:endParaRPr lang="en-US" sz="1600" b="1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pic>
        <p:nvPicPr>
          <p:cNvPr id="12" name="Picture 11" descr="elensblueinstl_mod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76872"/>
            <a:ext cx="9160086" cy="334702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475656" y="3717032"/>
            <a:ext cx="1132754" cy="1429127"/>
            <a:chOff x="1475656" y="3717032"/>
            <a:chExt cx="1132754" cy="1429127"/>
          </a:xfrm>
        </p:grpSpPr>
        <p:sp>
          <p:nvSpPr>
            <p:cNvPr id="13" name="TextBox 12"/>
            <p:cNvSpPr txBox="1"/>
            <p:nvPr/>
          </p:nvSpPr>
          <p:spPr>
            <a:xfrm>
              <a:off x="1979712" y="4869160"/>
              <a:ext cx="6286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</a:rPr>
                <a:t>E-Gun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16200000" flipV="1">
              <a:off x="1187624" y="4005064"/>
              <a:ext cx="1152128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395536" y="2420888"/>
            <a:ext cx="936104" cy="1080120"/>
            <a:chOff x="395536" y="2420888"/>
            <a:chExt cx="936104" cy="1080120"/>
          </a:xfrm>
        </p:grpSpPr>
        <p:sp>
          <p:nvSpPr>
            <p:cNvPr id="23" name="TextBox 22"/>
            <p:cNvSpPr txBox="1"/>
            <p:nvPr/>
          </p:nvSpPr>
          <p:spPr>
            <a:xfrm>
              <a:off x="395536" y="2420888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 smtClean="0">
                  <a:solidFill>
                    <a:srgbClr val="0000FF"/>
                  </a:solidFill>
                </a:rPr>
                <a:t>GS1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16200000" flipH="1">
              <a:off x="719572" y="2888940"/>
              <a:ext cx="792088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971600" y="2132856"/>
            <a:ext cx="864096" cy="1152128"/>
            <a:chOff x="971600" y="2132856"/>
            <a:chExt cx="864096" cy="1152128"/>
          </a:xfrm>
        </p:grpSpPr>
        <p:sp>
          <p:nvSpPr>
            <p:cNvPr id="26" name="TextBox 25"/>
            <p:cNvSpPr txBox="1"/>
            <p:nvPr/>
          </p:nvSpPr>
          <p:spPr>
            <a:xfrm>
              <a:off x="971600" y="2132856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 smtClean="0">
                  <a:solidFill>
                    <a:srgbClr val="0000FF"/>
                  </a:solidFill>
                </a:rPr>
                <a:t>GS2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16200000" flipH="1">
              <a:off x="1223628" y="2672916"/>
              <a:ext cx="792088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1619672" y="1844824"/>
            <a:ext cx="720080" cy="1008112"/>
            <a:chOff x="1619672" y="1844824"/>
            <a:chExt cx="720080" cy="1008112"/>
          </a:xfrm>
        </p:grpSpPr>
        <p:sp>
          <p:nvSpPr>
            <p:cNvPr id="28" name="TextBox 27"/>
            <p:cNvSpPr txBox="1"/>
            <p:nvPr/>
          </p:nvSpPr>
          <p:spPr>
            <a:xfrm>
              <a:off x="1619672" y="1844824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 smtClean="0">
                  <a:solidFill>
                    <a:srgbClr val="0000FF"/>
                  </a:solidFill>
                </a:rPr>
                <a:t>GSB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rot="16200000" flipH="1">
              <a:off x="1835696" y="2348880"/>
              <a:ext cx="648072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2123728" y="3429000"/>
            <a:ext cx="1586149" cy="1501135"/>
            <a:chOff x="2123728" y="3429000"/>
            <a:chExt cx="1586149" cy="1501135"/>
          </a:xfrm>
        </p:grpSpPr>
        <p:sp>
          <p:nvSpPr>
            <p:cNvPr id="38" name="TextBox 37"/>
            <p:cNvSpPr txBox="1"/>
            <p:nvPr/>
          </p:nvSpPr>
          <p:spPr>
            <a:xfrm>
              <a:off x="2771800" y="4653136"/>
              <a:ext cx="9380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 smtClean="0">
                  <a:solidFill>
                    <a:srgbClr val="0000FF"/>
                  </a:solidFill>
                </a:rPr>
                <a:t>GSX&amp;GSY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rot="16200000" flipV="1">
              <a:off x="1835696" y="3717032"/>
              <a:ext cx="1296144" cy="7200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6660232" y="1844824"/>
            <a:ext cx="788490" cy="1008112"/>
            <a:chOff x="6660232" y="1844824"/>
            <a:chExt cx="788490" cy="1008112"/>
          </a:xfrm>
        </p:grpSpPr>
        <p:sp>
          <p:nvSpPr>
            <p:cNvPr id="40" name="TextBox 39"/>
            <p:cNvSpPr txBox="1"/>
            <p:nvPr/>
          </p:nvSpPr>
          <p:spPr>
            <a:xfrm>
              <a:off x="6948264" y="1844824"/>
              <a:ext cx="500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</a:rPr>
                <a:t>CSB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rot="5400000">
              <a:off x="6516216" y="2348880"/>
              <a:ext cx="648072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7092280" y="2060848"/>
            <a:ext cx="842864" cy="1224136"/>
            <a:chOff x="7092280" y="2060848"/>
            <a:chExt cx="842864" cy="1224136"/>
          </a:xfrm>
        </p:grpSpPr>
        <p:sp>
          <p:nvSpPr>
            <p:cNvPr id="44" name="TextBox 43"/>
            <p:cNvSpPr txBox="1"/>
            <p:nvPr/>
          </p:nvSpPr>
          <p:spPr>
            <a:xfrm>
              <a:off x="7452320" y="2060848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</a:rPr>
                <a:t>CS2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rot="5400000">
              <a:off x="6912260" y="2600908"/>
              <a:ext cx="864096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7524328" y="2348880"/>
            <a:ext cx="914872" cy="1152128"/>
            <a:chOff x="7524328" y="2348880"/>
            <a:chExt cx="914872" cy="1152128"/>
          </a:xfrm>
        </p:grpSpPr>
        <p:sp>
          <p:nvSpPr>
            <p:cNvPr id="46" name="TextBox 45"/>
            <p:cNvSpPr txBox="1"/>
            <p:nvPr/>
          </p:nvSpPr>
          <p:spPr>
            <a:xfrm>
              <a:off x="7956376" y="2348880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</a:rPr>
                <a:t>CS1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rot="5400000">
              <a:off x="7344308" y="2816932"/>
              <a:ext cx="864096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7164288" y="4077072"/>
            <a:ext cx="1008111" cy="1357119"/>
            <a:chOff x="7164288" y="4077072"/>
            <a:chExt cx="1008111" cy="1357119"/>
          </a:xfrm>
        </p:grpSpPr>
        <p:sp>
          <p:nvSpPr>
            <p:cNvPr id="48" name="TextBox 47"/>
            <p:cNvSpPr txBox="1"/>
            <p:nvPr/>
          </p:nvSpPr>
          <p:spPr>
            <a:xfrm>
              <a:off x="7164288" y="5157192"/>
              <a:ext cx="7889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</a:rPr>
                <a:t>Collector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rot="5400000" flipH="1" flipV="1">
              <a:off x="7344307" y="4329100"/>
              <a:ext cx="1080120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5163469" y="3501008"/>
            <a:ext cx="1712787" cy="1501135"/>
            <a:chOff x="5163469" y="3501008"/>
            <a:chExt cx="1712787" cy="1501135"/>
          </a:xfrm>
        </p:grpSpPr>
        <p:sp>
          <p:nvSpPr>
            <p:cNvPr id="53" name="TextBox 52"/>
            <p:cNvSpPr txBox="1"/>
            <p:nvPr/>
          </p:nvSpPr>
          <p:spPr>
            <a:xfrm>
              <a:off x="5163469" y="4725144"/>
              <a:ext cx="10647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</a:rPr>
                <a:t>CSX&amp;CSY</a:t>
              </a: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rot="5400000" flipH="1" flipV="1">
              <a:off x="5832140" y="3681028"/>
              <a:ext cx="1224136" cy="8640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3275856" y="1844824"/>
            <a:ext cx="2160240" cy="1008906"/>
            <a:chOff x="3275856" y="1844824"/>
            <a:chExt cx="2160240" cy="1008906"/>
          </a:xfrm>
        </p:grpSpPr>
        <p:sp>
          <p:nvSpPr>
            <p:cNvPr id="57" name="TextBox 56"/>
            <p:cNvSpPr txBox="1"/>
            <p:nvPr/>
          </p:nvSpPr>
          <p:spPr>
            <a:xfrm>
              <a:off x="3275856" y="1844824"/>
              <a:ext cx="21602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 smtClean="0">
                  <a:solidFill>
                    <a:srgbClr val="0000FF"/>
                  </a:solidFill>
                </a:rPr>
                <a:t>Superconducting Magnet</a:t>
              </a: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 rot="5400000">
              <a:off x="3959932" y="2528900"/>
              <a:ext cx="64807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395536" y="5589240"/>
            <a:ext cx="8604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0000FF"/>
                </a:solidFill>
              </a:rPr>
              <a:t>  GSX &amp; GSY: E-beam position control</a:t>
            </a:r>
          </a:p>
          <a:p>
            <a:pPr>
              <a:buFont typeface="Wingdings" pitchFamily="2" charset="2"/>
              <a:buChar char="q"/>
            </a:pPr>
            <a:endParaRPr lang="en-US" sz="1600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0000FF"/>
                </a:solidFill>
              </a:rPr>
              <a:t>  GS2, GSB, CSB, CS2,CS1, CSX and CSY: Beam trajectory control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23528" y="692696"/>
            <a:ext cx="8604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0000FF"/>
                </a:solidFill>
              </a:rPr>
              <a:t>  E-Gun: Electron source, e-beam current &amp; energy control with DC mode or Pulse Mode</a:t>
            </a:r>
          </a:p>
          <a:p>
            <a:pPr>
              <a:buFont typeface="Wingdings" pitchFamily="2" charset="2"/>
              <a:buChar char="q"/>
            </a:pPr>
            <a:endParaRPr lang="en-US" sz="1600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0000FF"/>
                </a:solidFill>
              </a:rPr>
              <a:t>  GS1 &amp; Main Magnet: E-beam size control by changing field strength ratio between them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build="allAtOnce"/>
      <p:bldP spid="7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921785-D16A-4A2C-8825-4D8D20E16CD9}" type="slidenum">
              <a:rPr lang="en-US" smtClean="0">
                <a:ea typeface="ＭＳ Ｐゴシック" pitchFamily="34" charset="-128"/>
              </a:rPr>
              <a:pPr/>
              <a:t>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0" y="6583363"/>
            <a:ext cx="1044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omic Sans MS" pitchFamily="66" charset="0"/>
              </a:rPr>
              <a:t>Xiaofeng Gu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0" y="6526213"/>
            <a:ext cx="9144000" cy="714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0" y="544513"/>
            <a:ext cx="9144000" cy="76200"/>
          </a:xfrm>
          <a:prstGeom prst="rect">
            <a:avLst/>
          </a:prstGeom>
          <a:gradFill rotWithShape="0">
            <a:gsLst>
              <a:gs pos="0">
                <a:srgbClr val="0099FF"/>
              </a:gs>
              <a:gs pos="100000">
                <a:srgbClr val="0047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1311275" y="44608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55576" y="692696"/>
            <a:ext cx="7397750" cy="2520950"/>
            <a:chOff x="867913" y="836712"/>
            <a:chExt cx="7397582" cy="2520280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867913" y="836712"/>
              <a:ext cx="3629039" cy="2520280"/>
              <a:chOff x="867913" y="836712"/>
              <a:chExt cx="3629039" cy="2520280"/>
            </a:xfrm>
          </p:grpSpPr>
          <p:pic>
            <p:nvPicPr>
              <p:cNvPr id="14435" name="Picture 10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67913" y="836712"/>
                <a:ext cx="3629039" cy="2520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436" name="Rectangle 12"/>
              <p:cNvSpPr>
                <a:spLocks noChangeArrowheads="1"/>
              </p:cNvSpPr>
              <p:nvPr/>
            </p:nvSpPr>
            <p:spPr bwMode="auto">
              <a:xfrm>
                <a:off x="1259632" y="980728"/>
                <a:ext cx="64684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  <a:latin typeface="Calibri" pitchFamily="34" charset="0"/>
                    <a:ea typeface="Times New Roman" pitchFamily="18" charset="0"/>
                    <a:cs typeface="Calibri" pitchFamily="34" charset="0"/>
                  </a:rPr>
                  <a:t>Power</a:t>
                </a:r>
                <a:endParaRPr lang="en-US">
                  <a:solidFill>
                    <a:srgbClr val="FF0000"/>
                  </a:solidFill>
                  <a:ea typeface="Times New Roman" pitchFamily="18" charset="0"/>
                  <a:cs typeface="Calibri" pitchFamily="34" charset="0"/>
                </a:endParaRPr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4537494" y="836712"/>
              <a:ext cx="3728001" cy="2520280"/>
              <a:chOff x="4537494" y="836712"/>
              <a:chExt cx="3728001" cy="2520280"/>
            </a:xfrm>
          </p:grpSpPr>
          <p:pic>
            <p:nvPicPr>
              <p:cNvPr id="14433" name="Picture 10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37494" y="836712"/>
                <a:ext cx="3728001" cy="2520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434" name="Rectangle 14"/>
              <p:cNvSpPr>
                <a:spLocks noChangeArrowheads="1"/>
              </p:cNvSpPr>
              <p:nvPr/>
            </p:nvSpPr>
            <p:spPr bwMode="auto">
              <a:xfrm>
                <a:off x="4932040" y="980728"/>
                <a:ext cx="71205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  <a:latin typeface="Calibri" pitchFamily="34" charset="0"/>
                    <a:ea typeface="Times New Roman" pitchFamily="18" charset="0"/>
                    <a:cs typeface="Calibri" pitchFamily="34" charset="0"/>
                  </a:rPr>
                  <a:t>B Field</a:t>
                </a:r>
                <a:r>
                  <a:rPr lang="en-US">
                    <a:solidFill>
                      <a:srgbClr val="000000"/>
                    </a:solidFill>
                    <a:latin typeface="Calibri" pitchFamily="34" charset="0"/>
                    <a:ea typeface="Times New Roman" pitchFamily="18" charset="0"/>
                    <a:cs typeface="Calibri" pitchFamily="34" charset="0"/>
                  </a:rPr>
                  <a:t> </a:t>
                </a:r>
                <a:endParaRPr lang="en-US">
                  <a:ea typeface="Times New Roman" pitchFamily="18" charset="0"/>
                  <a:cs typeface="Calibri" pitchFamily="34" charset="0"/>
                </a:endParaRPr>
              </a:p>
            </p:txBody>
          </p:sp>
        </p:grpSp>
      </p:grp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50825" y="115888"/>
            <a:ext cx="34367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0000FF"/>
                </a:solidFill>
              </a:rPr>
              <a:t>Status: </a:t>
            </a:r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Warm Solenoid and Test</a:t>
            </a:r>
            <a:endParaRPr lang="en-US" sz="16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18" name="Picture 3" descr="D:\xfgu\My Report\20120725 RIHC Retreat Meeting\photons\IMG_0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501008"/>
            <a:ext cx="3275856" cy="2456892"/>
          </a:xfrm>
          <a:prstGeom prst="rect">
            <a:avLst/>
          </a:prstGeom>
          <a:noFill/>
        </p:spPr>
      </p:pic>
      <p:pic>
        <p:nvPicPr>
          <p:cNvPr id="20" name="Picture 9" descr="D:\xfgu\My Report\20111006\xfgu\PICT89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501008"/>
            <a:ext cx="326398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D4C854-D21B-4F1C-91D7-D07DFDF8DBF0}" type="slidenum">
              <a:rPr lang="ja-JP" altLang="en-US" smtClean="0">
                <a:ea typeface="ＭＳ Ｐゴシック" pitchFamily="34" charset="-128"/>
              </a:rPr>
              <a:pPr/>
              <a:t>7</a:t>
            </a:fld>
            <a:endParaRPr lang="en-US" altLang="ja-JP" smtClean="0">
              <a:ea typeface="ＭＳ Ｐゴシック" pitchFamily="34" charset="-128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6526213"/>
            <a:ext cx="9144000" cy="714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0" y="544513"/>
            <a:ext cx="9144000" cy="76200"/>
          </a:xfrm>
          <a:prstGeom prst="rect">
            <a:avLst/>
          </a:prstGeom>
          <a:gradFill rotWithShape="0">
            <a:gsLst>
              <a:gs pos="0">
                <a:srgbClr val="0099FF"/>
              </a:gs>
              <a:gs pos="100000">
                <a:srgbClr val="0047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1311275" y="44608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en-US" sz="1800">
              <a:latin typeface="Comic Sans MS" pitchFamily="66" charset="0"/>
              <a:ea typeface="ＭＳ Ｐゴシック" pitchFamily="34" charset="-128"/>
            </a:endParaRPr>
          </a:p>
        </p:txBody>
      </p:sp>
      <p:pic>
        <p:nvPicPr>
          <p:cNvPr id="16390" name="Picture 9" descr="D:\xfgu\My Report\20111006\xfgu\PICT89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4535487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07950" y="115888"/>
            <a:ext cx="33513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0000FF"/>
                </a:solidFill>
              </a:rPr>
              <a:t>Status: </a:t>
            </a:r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Power Supplies and Test</a:t>
            </a:r>
            <a:endParaRPr lang="en-US" sz="16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5122" name="Picture 2" descr="D:\xfgu\My Report\20120725 RIHC Retreat Meeting\photons\IMG_0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736812"/>
            <a:ext cx="4464496" cy="3348372"/>
          </a:xfrm>
          <a:prstGeom prst="rect">
            <a:avLst/>
          </a:prstGeom>
          <a:noFill/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6583363"/>
            <a:ext cx="1044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Comic Sans MS" pitchFamily="66" charset="0"/>
              </a:rPr>
              <a:t>Xiaofeng Gu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5D539A-A02D-4A25-AF8C-5DA0D081DEA8}" type="slidenum">
              <a:rPr lang="en-US" smtClean="0">
                <a:ea typeface="ＭＳ Ｐゴシック" pitchFamily="34" charset="-128"/>
              </a:rPr>
              <a:pPr/>
              <a:t>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0" y="6583363"/>
            <a:ext cx="1044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omic Sans MS" pitchFamily="66" charset="0"/>
              </a:rPr>
              <a:t>Xiaofeng Gu</a:t>
            </a: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0" y="6526213"/>
            <a:ext cx="9144000" cy="714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0" y="544513"/>
            <a:ext cx="9144000" cy="76200"/>
          </a:xfrm>
          <a:prstGeom prst="rect">
            <a:avLst/>
          </a:prstGeom>
          <a:gradFill rotWithShape="0">
            <a:gsLst>
              <a:gs pos="0">
                <a:srgbClr val="0099FF"/>
              </a:gs>
              <a:gs pos="100000">
                <a:srgbClr val="0047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1311275" y="44608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omic Sans MS" pitchFamily="66" charset="0"/>
            </a:endParaRPr>
          </a:p>
        </p:txBody>
      </p:sp>
      <p:pic>
        <p:nvPicPr>
          <p:cNvPr id="39943" name="Picture 1" descr="D:\xfgu\My Report\20110805\21 Winding.jpg"/>
          <p:cNvPicPr>
            <a:picLocks noChangeAspect="1" noChangeArrowheads="1"/>
          </p:cNvPicPr>
          <p:nvPr/>
        </p:nvPicPr>
        <p:blipFill>
          <a:blip r:embed="rId2" cstate="print"/>
          <a:srcRect t="17273"/>
          <a:stretch>
            <a:fillRect/>
          </a:stretch>
        </p:blipFill>
        <p:spPr bwMode="auto">
          <a:xfrm>
            <a:off x="395536" y="3356992"/>
            <a:ext cx="4536504" cy="281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4" name="Rectangle 9"/>
          <p:cNvSpPr>
            <a:spLocks noChangeArrowheads="1"/>
          </p:cNvSpPr>
          <p:nvPr/>
        </p:nvSpPr>
        <p:spPr bwMode="auto">
          <a:xfrm>
            <a:off x="6889750" y="6248400"/>
            <a:ext cx="13541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FF"/>
                </a:solidFill>
              </a:rPr>
              <a:t>Courtesy of SMD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79512" y="116632"/>
            <a:ext cx="2329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0000FF"/>
                </a:solidFill>
              </a:rPr>
              <a:t>Status: Main Solenoid</a:t>
            </a:r>
            <a:endParaRPr lang="en-US" sz="16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5148064" y="1566659"/>
            <a:ext cx="338437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en-US" sz="1600" dirty="0" smtClean="0">
                <a:solidFill>
                  <a:srgbClr val="0000FF"/>
                </a:solidFill>
              </a:rPr>
              <a:t>  Two superconducting coils fabrication is under the way.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lang="en-US" sz="1600" dirty="0" smtClean="0">
              <a:solidFill>
                <a:srgbClr val="0000FF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lang="en-US" sz="1600" dirty="0" smtClean="0">
              <a:solidFill>
                <a:srgbClr val="0000FF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en-US" sz="1600" dirty="0" smtClean="0">
                <a:solidFill>
                  <a:srgbClr val="0000FF"/>
                </a:solidFill>
              </a:rPr>
              <a:t>  #1 reached full field (6T).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lang="en-US" sz="1600" dirty="0" smtClean="0">
              <a:solidFill>
                <a:srgbClr val="0000FF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lang="en-US" sz="1600" dirty="0" smtClean="0">
              <a:solidFill>
                <a:srgbClr val="0000FF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en-US" sz="1600" dirty="0" smtClean="0">
                <a:solidFill>
                  <a:srgbClr val="0000FF"/>
                </a:solidFill>
              </a:rPr>
              <a:t>  #1nd completion in October, #2 in November.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lang="en-US" sz="1600" dirty="0" smtClean="0">
              <a:solidFill>
                <a:srgbClr val="0000FF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lang="en-US" sz="1600" dirty="0" smtClean="0">
              <a:solidFill>
                <a:srgbClr val="0000FF"/>
              </a:solidFill>
            </a:endParaRPr>
          </a:p>
          <a:p>
            <a:pPr lvl="0" eaLnBrk="0" hangingPunct="0"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0000FF"/>
                </a:solidFill>
              </a:rPr>
              <a:t>  Blue </a:t>
            </a:r>
            <a:r>
              <a:rPr lang="en-US" sz="1600" dirty="0" err="1" smtClean="0">
                <a:solidFill>
                  <a:srgbClr val="0000FF"/>
                </a:solidFill>
              </a:rPr>
              <a:t>elens</a:t>
            </a:r>
            <a:r>
              <a:rPr lang="en-US" sz="1600" dirty="0" smtClean="0">
                <a:solidFill>
                  <a:srgbClr val="0000FF"/>
                </a:solidFill>
              </a:rPr>
              <a:t> will be available for 2013 proton run.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lang="en-US" sz="1600" dirty="0" smtClean="0">
              <a:solidFill>
                <a:srgbClr val="0000FF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23528" y="908720"/>
            <a:ext cx="4596745" cy="2162563"/>
            <a:chOff x="323528" y="908720"/>
            <a:chExt cx="4596745" cy="2162563"/>
          </a:xfrm>
        </p:grpSpPr>
        <p:pic>
          <p:nvPicPr>
            <p:cNvPr id="11" name="Picture 3" descr="D:\xfgu\My Report\20110805\11 Winding.jpg"/>
            <p:cNvPicPr>
              <a:picLocks noChangeAspect="1" noChangeArrowheads="1"/>
            </p:cNvPicPr>
            <p:nvPr/>
          </p:nvPicPr>
          <p:blipFill>
            <a:blip r:embed="rId3" cstate="print"/>
            <a:srcRect t="6452" b="16129"/>
            <a:stretch>
              <a:fillRect/>
            </a:stretch>
          </p:blipFill>
          <p:spPr bwMode="auto">
            <a:xfrm>
              <a:off x="323528" y="908720"/>
              <a:ext cx="2094983" cy="216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3768" y="908720"/>
              <a:ext cx="2436505" cy="208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176975-B53A-41BB-8EA9-C73301B999E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0" y="6583363"/>
            <a:ext cx="1044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omic Sans MS" pitchFamily="66" charset="0"/>
              </a:rPr>
              <a:t>Xiaofeng Gu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0" y="6526213"/>
            <a:ext cx="9144000" cy="714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544513"/>
            <a:ext cx="9144000" cy="76200"/>
          </a:xfrm>
          <a:prstGeom prst="rect">
            <a:avLst/>
          </a:prstGeom>
          <a:gradFill rotWithShape="0">
            <a:gsLst>
              <a:gs pos="0">
                <a:srgbClr val="0099FF"/>
              </a:gs>
              <a:gs pos="100000">
                <a:srgbClr val="0047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1311275" y="44608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50825" y="115888"/>
            <a:ext cx="43099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Status: Electron Gun Current (</a:t>
            </a:r>
            <a:r>
              <a:rPr lang="en-US" sz="1600" b="1" dirty="0" smtClean="0">
                <a:solidFill>
                  <a:srgbClr val="0000FF"/>
                </a:solidFill>
                <a:latin typeface="+mn-lt"/>
                <a:cs typeface="+mn-cs"/>
              </a:rPr>
              <a:t>Test Bench)</a:t>
            </a:r>
            <a:endParaRPr lang="en-US" sz="1600" b="1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39552" y="620688"/>
            <a:ext cx="7848872" cy="3069889"/>
            <a:chOff x="971600" y="620688"/>
            <a:chExt cx="7848872" cy="3069889"/>
          </a:xfrm>
        </p:grpSpPr>
        <p:pic>
          <p:nvPicPr>
            <p:cNvPr id="21508" name="Picture 4" descr="http://www.cadops.bnl.gov/elog/graphics/rhic-CuAu_2012/Fri_Jul_20_2012_195019_24709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620688"/>
              <a:ext cx="4925037" cy="3069889"/>
            </a:xfrm>
            <a:prstGeom prst="rect">
              <a:avLst/>
            </a:prstGeom>
            <a:noFill/>
          </p:spPr>
        </p:pic>
        <p:sp>
          <p:nvSpPr>
            <p:cNvPr id="11" name="Rectangle 1"/>
            <p:cNvSpPr>
              <a:spLocks noChangeArrowheads="1"/>
            </p:cNvSpPr>
            <p:nvPr/>
          </p:nvSpPr>
          <p:spPr bwMode="auto">
            <a:xfrm>
              <a:off x="6228184" y="1628800"/>
              <a:ext cx="259228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q"/>
                <a:tabLst/>
              </a:pPr>
              <a:r>
                <a:rPr lang="en-US" sz="1600" dirty="0" smtClean="0">
                  <a:solidFill>
                    <a:srgbClr val="0000FF"/>
                  </a:solidFill>
                </a:rPr>
                <a:t>  DC beam 1040 </a:t>
              </a:r>
              <a:r>
                <a:rPr lang="en-US" sz="1600" dirty="0" err="1" smtClean="0">
                  <a:solidFill>
                    <a:srgbClr val="0000FF"/>
                  </a:solidFill>
                </a:rPr>
                <a:t>mA</a:t>
              </a:r>
              <a:endParaRPr lang="en-US" sz="1600" dirty="0" smtClean="0">
                <a:solidFill>
                  <a:srgbClr val="0000FF"/>
                </a:solidFill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q"/>
                <a:tabLst/>
              </a:pPr>
              <a:endParaRPr lang="en-US" sz="1600" dirty="0" smtClean="0">
                <a:solidFill>
                  <a:srgbClr val="0000FF"/>
                </a:solidFill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q"/>
                <a:tabLst/>
              </a:pP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7544" y="3717032"/>
            <a:ext cx="8568952" cy="2808312"/>
            <a:chOff x="467544" y="3717032"/>
            <a:chExt cx="8568952" cy="2808312"/>
          </a:xfrm>
        </p:grpSpPr>
        <p:pic>
          <p:nvPicPr>
            <p:cNvPr id="48130" name="Picture 2" descr="http://www.cadops.bnl.gov/elog/graphics/rhic-CuAu_2012/Tue_Jul_17_2012_141515_32695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717032"/>
              <a:ext cx="5625924" cy="2808312"/>
            </a:xfrm>
            <a:prstGeom prst="rect">
              <a:avLst/>
            </a:prstGeom>
            <a:noFill/>
          </p:spPr>
        </p:pic>
        <p:sp>
          <p:nvSpPr>
            <p:cNvPr id="12" name="Rectangle 11"/>
            <p:cNvSpPr/>
            <p:nvPr/>
          </p:nvSpPr>
          <p:spPr>
            <a:xfrm>
              <a:off x="6084168" y="4653136"/>
              <a:ext cx="295232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Font typeface="Wingdings" pitchFamily="2" charset="2"/>
                <a:buChar char="q"/>
              </a:pPr>
              <a:r>
                <a:rPr lang="en-US" dirty="0" smtClean="0">
                  <a:solidFill>
                    <a:srgbClr val="0000FF"/>
                  </a:solidFill>
                </a:rPr>
                <a:t>  Pulsed beam 1210 </a:t>
              </a:r>
              <a:r>
                <a:rPr lang="en-US" dirty="0" err="1" smtClean="0">
                  <a:solidFill>
                    <a:srgbClr val="0000FF"/>
                  </a:solidFill>
                </a:rPr>
                <a:t>mA</a:t>
              </a:r>
              <a:endParaRPr lang="en-US" dirty="0" smtClean="0">
                <a:solidFill>
                  <a:srgbClr val="0000FF"/>
                </a:solidFill>
              </a:endParaRPr>
            </a:p>
          </p:txBody>
        </p:sp>
      </p:grpSp>
      <p:pic>
        <p:nvPicPr>
          <p:cNvPr id="21510" name="Picture 6" descr="http://www.cadops.bnl.gov/elog/graphics/rhic-CuAu_2012/Fri_Jul_20_2012_195013_2469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620688"/>
            <a:ext cx="5540839" cy="28803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16191</TotalTime>
  <Words>765</Words>
  <Application>Microsoft Office PowerPoint</Application>
  <PresentationFormat>On-screen Show (4:3)</PresentationFormat>
  <Paragraphs>204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Modèle par défaut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CNRS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GU</dc:creator>
  <cp:lastModifiedBy>xgu</cp:lastModifiedBy>
  <cp:revision>2524</cp:revision>
  <dcterms:created xsi:type="dcterms:W3CDTF">2009-03-27T11:12:54Z</dcterms:created>
  <dcterms:modified xsi:type="dcterms:W3CDTF">2012-07-23T22:56:48Z</dcterms:modified>
</cp:coreProperties>
</file>