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1" r:id="rId4"/>
    <p:sldId id="283" r:id="rId5"/>
    <p:sldId id="269" r:id="rId6"/>
    <p:sldId id="272" r:id="rId7"/>
    <p:sldId id="279" r:id="rId8"/>
    <p:sldId id="281" r:id="rId9"/>
    <p:sldId id="277" r:id="rId10"/>
    <p:sldId id="290" r:id="rId11"/>
    <p:sldId id="276" r:id="rId12"/>
    <p:sldId id="287" r:id="rId13"/>
    <p:sldId id="291" r:id="rId14"/>
    <p:sldId id="293" r:id="rId15"/>
    <p:sldId id="267" r:id="rId16"/>
    <p:sldId id="268" r:id="rId17"/>
    <p:sldId id="263" r:id="rId18"/>
    <p:sldId id="273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A994-7B22-EB46-B14C-CDA5BD89D17E}" type="datetimeFigureOut">
              <a:rPr lang="en-US" smtClean="0"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652BD-EB04-E942-88BD-6542E1A4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4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1B63-D317-9E4A-99FC-AB65F5ABFA9D}" type="datetimeFigureOut">
              <a:rPr lang="en-US" smtClean="0"/>
              <a:t>7/25/12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3103D-3B16-684B-8827-51019914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7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3103D-3B16-684B-8827-5101991437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4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3103D-3B16-684B-8827-5101991437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4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2E94-C367-D04E-A290-80CD76A2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7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2E94-C367-D04E-A290-80CD76A2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2E94-C367-D04E-A290-80CD76A2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0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2E94-C367-D04E-A290-80CD76A2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8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2E94-C367-D04E-A290-80CD76A2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2E94-C367-D04E-A290-80CD76A2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2E94-C367-D04E-A290-80CD76A2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1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2E94-C367-D04E-A290-80CD76A2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8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2E94-C367-D04E-A290-80CD76A2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0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2E94-C367-D04E-A290-80CD76A2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2E94-C367-D04E-A290-80CD76A2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4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Alessi   RHIC Retreat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2E94-C367-D04E-A290-80CD76A2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9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1079"/>
            <a:ext cx="7772400" cy="1470025"/>
          </a:xfrm>
        </p:spPr>
        <p:txBody>
          <a:bodyPr/>
          <a:lstStyle/>
          <a:p>
            <a:r>
              <a:rPr lang="en-US" dirty="0" smtClean="0"/>
              <a:t>Recap of the first EBIS run for RHIC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2212"/>
            <a:ext cx="6328611" cy="1313988"/>
          </a:xfrm>
        </p:spPr>
        <p:txBody>
          <a:bodyPr/>
          <a:lstStyle/>
          <a:p>
            <a:r>
              <a:rPr lang="en-US" dirty="0" smtClean="0"/>
              <a:t>Jim Alessi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0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977" y="0"/>
            <a:ext cx="53550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2757" y="749742"/>
            <a:ext cx="142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Cu source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9968" y="2493567"/>
            <a:ext cx="2463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</a:rPr>
              <a:t>U</a:t>
            </a:r>
            <a:r>
              <a:rPr lang="en-US" sz="2400" b="1" dirty="0" smtClean="0">
                <a:solidFill>
                  <a:srgbClr val="3366FF"/>
                </a:solidFill>
              </a:rPr>
              <a:t> source, then Au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412" y="5391696"/>
            <a:ext cx="1086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1+ Ions</a:t>
            </a:r>
          </a:p>
          <a:p>
            <a:r>
              <a:rPr lang="en-US" b="1" dirty="0" smtClean="0"/>
              <a:t> into EBIS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8902" y="6156728"/>
            <a:ext cx="1186680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30607" y="370271"/>
            <a:ext cx="3699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External 1+ ion production to feed the EBIS trap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810"/>
            <a:ext cx="8229600" cy="686651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Hollow cathode ion sources used to produce 1+ ions</a:t>
            </a:r>
            <a:endParaRPr lang="en-US" sz="2800" u="sng" dirty="0"/>
          </a:p>
        </p:txBody>
      </p:sp>
      <p:pic>
        <p:nvPicPr>
          <p:cNvPr id="3" name="Picture 2" descr="ToDo lists (page 7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r="16242" b="62"/>
          <a:stretch/>
        </p:blipFill>
        <p:spPr>
          <a:xfrm rot="5400000">
            <a:off x="1069659" y="18856"/>
            <a:ext cx="2560320" cy="4078224"/>
          </a:xfrm>
          <a:prstGeom prst="rect">
            <a:avLst/>
          </a:prstGeom>
        </p:spPr>
      </p:pic>
      <p:pic>
        <p:nvPicPr>
          <p:cNvPr id="4" name="Picture 4" descr="DCP_09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1" r="-52" b="18054"/>
          <a:stretch/>
        </p:blipFill>
        <p:spPr bwMode="auto">
          <a:xfrm>
            <a:off x="310707" y="3379685"/>
            <a:ext cx="6356303" cy="18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CP_08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34" y="1162563"/>
            <a:ext cx="4587834" cy="209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054" y="5370122"/>
            <a:ext cx="8584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Coating of glass </a:t>
            </a:r>
            <a:r>
              <a:rPr lang="en-US" dirty="0" smtClean="0">
                <a:sym typeface="Wingdings"/>
              </a:rPr>
              <a:t> breakdowns; hard to recover without cleaning glass (why we were hesitant to push uranium, due to contamination issues).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“Step” in glass - seemed to improve.   Last month was ~ </a:t>
            </a:r>
            <a:r>
              <a:rPr lang="en-US" dirty="0" err="1" smtClean="0">
                <a:sym typeface="Wingdings"/>
              </a:rPr>
              <a:t>troublefree</a:t>
            </a:r>
            <a:endParaRPr lang="en-US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Neon vs. argon working gas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5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8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latin typeface="Arial" charset="0"/>
              </a:rPr>
              <a:t>Electronically Controlled Shutters</a:t>
            </a:r>
          </a:p>
        </p:txBody>
      </p:sp>
      <p:pic>
        <p:nvPicPr>
          <p:cNvPr id="84996" name="Picture 4" descr="Shutters DCP_0794-McCaff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01" y="990600"/>
            <a:ext cx="533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308232" y="4701519"/>
            <a:ext cx="8302123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</a:rPr>
              <a:t>Electronically controlled shutters are used to help provide differential pumping in the ion injection beam line. (25mm aperture, 6ms minimum open time</a:t>
            </a:r>
            <a:r>
              <a:rPr lang="en-US" sz="2000" dirty="0" smtClean="0">
                <a:solidFill>
                  <a:srgbClr val="000000"/>
                </a:solidFill>
              </a:rPr>
              <a:t>). 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Shutter failures (8 pulses)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 during the run, we improved reliability, plus added “hot spare”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5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977" y="0"/>
            <a:ext cx="53550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2757" y="749742"/>
            <a:ext cx="142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Cu source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9968" y="2493567"/>
            <a:ext cx="2463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</a:rPr>
              <a:t>U</a:t>
            </a:r>
            <a:r>
              <a:rPr lang="en-US" sz="2400" b="1" dirty="0" smtClean="0">
                <a:solidFill>
                  <a:srgbClr val="3366FF"/>
                </a:solidFill>
              </a:rPr>
              <a:t> source, then Au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564" y="2262734"/>
            <a:ext cx="112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Shutter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590" y="2724399"/>
            <a:ext cx="199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Shutter added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3923" y="3616919"/>
            <a:ext cx="297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Shutter, changed to double shutter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67" y="3652782"/>
            <a:ext cx="2643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Second </a:t>
            </a:r>
            <a:r>
              <a:rPr lang="en-US" sz="2400" b="1" dirty="0" err="1" smtClean="0">
                <a:solidFill>
                  <a:srgbClr val="FF0000"/>
                </a:solidFill>
              </a:rPr>
              <a:t>turbopump</a:t>
            </a:r>
            <a:r>
              <a:rPr lang="en-US" sz="2400" b="1" dirty="0" smtClean="0">
                <a:solidFill>
                  <a:srgbClr val="FF0000"/>
                </a:solidFill>
              </a:rPr>
              <a:t> added on this chamber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412" y="5391696"/>
            <a:ext cx="1086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1+ Ions</a:t>
            </a:r>
          </a:p>
          <a:p>
            <a:r>
              <a:rPr lang="en-US" b="1" dirty="0" smtClean="0"/>
              <a:t> into EBIS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8902" y="6156728"/>
            <a:ext cx="1186680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54678" y="2625107"/>
            <a:ext cx="78443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84975" y="3128795"/>
            <a:ext cx="78443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044433" y="3638818"/>
            <a:ext cx="269490" cy="2163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1191" y="4165370"/>
            <a:ext cx="78443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0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0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Activities (improvements) behind stores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032" y="1168061"/>
            <a:ext cx="7612981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Helium fills of SC solenoid ~ every 10 days</a:t>
            </a:r>
          </a:p>
          <a:p>
            <a:r>
              <a:rPr lang="en-US" sz="2400" dirty="0" smtClean="0"/>
              <a:t>Replacing shutters</a:t>
            </a:r>
            <a:r>
              <a:rPr lang="en-US" sz="2400" dirty="0"/>
              <a:t>, </a:t>
            </a:r>
            <a:r>
              <a:rPr lang="en-US" sz="2400" dirty="0" smtClean="0"/>
              <a:t>adding shutters</a:t>
            </a:r>
          </a:p>
          <a:p>
            <a:r>
              <a:rPr lang="en-US" sz="2400" dirty="0" smtClean="0"/>
              <a:t>HCIS </a:t>
            </a:r>
            <a:r>
              <a:rPr lang="en-US" sz="2400" dirty="0"/>
              <a:t>tube </a:t>
            </a:r>
            <a:r>
              <a:rPr lang="en-US" sz="2400" dirty="0" smtClean="0"/>
              <a:t>cleaning, then modification</a:t>
            </a:r>
          </a:p>
          <a:p>
            <a:r>
              <a:rPr lang="en-US" sz="2400" dirty="0" smtClean="0"/>
              <a:t>Added </a:t>
            </a:r>
            <a:r>
              <a:rPr lang="en-US" sz="2400" dirty="0"/>
              <a:t>turbo on switching </a:t>
            </a:r>
            <a:r>
              <a:rPr lang="en-US" sz="2400" dirty="0" smtClean="0"/>
              <a:t>chamber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Added pump </a:t>
            </a:r>
            <a:r>
              <a:rPr lang="en-US" sz="2400" dirty="0"/>
              <a:t>on insulating </a:t>
            </a:r>
            <a:r>
              <a:rPr lang="en-US" sz="2400" dirty="0" smtClean="0"/>
              <a:t>vacuum (on HV platform) to reduce helium consumption </a:t>
            </a:r>
          </a:p>
          <a:p>
            <a:r>
              <a:rPr lang="en-US" sz="2400" dirty="0" smtClean="0"/>
              <a:t>Swapped out scroll pumps backing several </a:t>
            </a:r>
            <a:r>
              <a:rPr lang="en-US" sz="2400" dirty="0" err="1" smtClean="0"/>
              <a:t>turbos</a:t>
            </a:r>
            <a:endParaRPr lang="en-US" sz="2400" dirty="0"/>
          </a:p>
          <a:p>
            <a:r>
              <a:rPr lang="en-US" sz="2400" dirty="0" smtClean="0"/>
              <a:t>New </a:t>
            </a:r>
            <a:r>
              <a:rPr lang="en-US" sz="2400" dirty="0" err="1"/>
              <a:t>pulsers</a:t>
            </a:r>
            <a:r>
              <a:rPr lang="en-US" sz="2400" dirty="0"/>
              <a:t> </a:t>
            </a:r>
            <a:r>
              <a:rPr lang="en-US" sz="2400" dirty="0" smtClean="0"/>
              <a:t>for both HCIS’s (built at Tandem). 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/>
              <a:t>Setup of Cu (first time tried) </a:t>
            </a:r>
            <a:r>
              <a:rPr lang="en-US" sz="2400" dirty="0"/>
              <a:t>during U. </a:t>
            </a:r>
            <a:endParaRPr lang="en-US" sz="2400" dirty="0" smtClean="0"/>
          </a:p>
          <a:p>
            <a:r>
              <a:rPr lang="en-US" sz="2400" dirty="0" smtClean="0"/>
              <a:t>(Also set up Kr and </a:t>
            </a:r>
            <a:r>
              <a:rPr lang="en-US" sz="2400" dirty="0" err="1" smtClean="0"/>
              <a:t>Xe</a:t>
            </a:r>
            <a:r>
              <a:rPr lang="en-US" sz="2400" dirty="0" smtClean="0"/>
              <a:t> for NSRL during U running).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2030"/>
            <a:ext cx="2895600" cy="365125"/>
          </a:xfrm>
        </p:spPr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2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78"/>
            <a:ext cx="8229600" cy="813773"/>
          </a:xfrm>
        </p:spPr>
        <p:txBody>
          <a:bodyPr/>
          <a:lstStyle/>
          <a:p>
            <a:r>
              <a:rPr lang="en-US" dirty="0" smtClean="0"/>
              <a:t>Helium-3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412"/>
            <a:ext cx="8445606" cy="50377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Gas was fed directly into the trap</a:t>
            </a:r>
          </a:p>
          <a:p>
            <a:r>
              <a:rPr lang="en-US" sz="2000" dirty="0" smtClean="0"/>
              <a:t>Had never tried He-3 until after the Au-Cu run ended.  Then took ~12 hours to get to Booster input (highest q/m we’d ever run)</a:t>
            </a:r>
          </a:p>
          <a:p>
            <a:r>
              <a:rPr lang="en-US" sz="2000" dirty="0" smtClean="0"/>
              <a:t>Following the run, we looked at the He spectrum with the TOF; estimate ~70% in He-2+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49" y="3074783"/>
            <a:ext cx="3492323" cy="261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287" y="3074783"/>
            <a:ext cx="3646513" cy="2734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4531" y="5941498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reduced gas pressure, He 2+ is &gt;90%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69813" y="3201892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4074" y="3354292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13405" y="4262666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52386" y="4113276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Alessi   RHIC 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469" y="452949"/>
            <a:ext cx="81323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During run:</a:t>
            </a:r>
          </a:p>
          <a:p>
            <a:r>
              <a:rPr lang="en-US" dirty="0" smtClean="0"/>
              <a:t>	3.75e10 He3 2+/pulse at Booster input.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18% increase in intensity out of </a:t>
            </a:r>
            <a:r>
              <a:rPr lang="en-US" dirty="0" err="1" smtClean="0"/>
              <a:t>linac</a:t>
            </a:r>
            <a:r>
              <a:rPr lang="en-US" dirty="0" smtClean="0"/>
              <a:t> following the run, by increasing the RFQ power.</a:t>
            </a:r>
          </a:p>
          <a:p>
            <a:r>
              <a:rPr lang="en-US" dirty="0" smtClean="0">
                <a:sym typeface="Wingdings"/>
              </a:rPr>
              <a:t>   		( est. 4.4e10 ions/pulse)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gain from further tuning </a:t>
            </a:r>
            <a:r>
              <a:rPr lang="en-US" dirty="0" smtClean="0"/>
              <a:t>seems </a:t>
            </a:r>
            <a:r>
              <a:rPr lang="en-US" dirty="0"/>
              <a:t>likely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75" y="2617366"/>
            <a:ext cx="4325428" cy="3244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3020" y="3321709"/>
            <a:ext cx="3070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Red: Helium 3 at Booster input</a:t>
            </a:r>
          </a:p>
          <a:p>
            <a:r>
              <a:rPr lang="en-US" dirty="0" smtClean="0"/>
              <a:t>1.2 mA peak current</a:t>
            </a:r>
          </a:p>
          <a:p>
            <a:endParaRPr lang="en-US" dirty="0"/>
          </a:p>
          <a:p>
            <a:r>
              <a:rPr lang="en-US" dirty="0" smtClean="0"/>
              <a:t>Green = EBIS output, ~ 7 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52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EBIS work during this shutdown</a:t>
            </a:r>
            <a:br>
              <a:rPr lang="en-US" sz="3600" dirty="0" smtClean="0"/>
            </a:br>
            <a:r>
              <a:rPr lang="en-US" sz="2200" dirty="0" smtClean="0"/>
              <a:t>(before and after NSRL run)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137" y="1086500"/>
            <a:ext cx="8513422" cy="51922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Vacuum </a:t>
            </a:r>
            <a:endParaRPr lang="en-US" dirty="0"/>
          </a:p>
          <a:p>
            <a:pPr lvl="1"/>
            <a:r>
              <a:rPr lang="en-US" dirty="0" smtClean="0"/>
              <a:t>Fix shorted NEG in EBIS trap bore</a:t>
            </a:r>
          </a:p>
          <a:p>
            <a:pPr lvl="1"/>
            <a:r>
              <a:rPr lang="en-US" dirty="0" smtClean="0"/>
              <a:t>Fix leaky </a:t>
            </a:r>
            <a:r>
              <a:rPr lang="en-US" dirty="0" err="1" smtClean="0"/>
              <a:t>cryo</a:t>
            </a:r>
            <a:r>
              <a:rPr lang="en-US" dirty="0" smtClean="0"/>
              <a:t> valves so </a:t>
            </a:r>
            <a:r>
              <a:rPr lang="en-US" dirty="0" err="1" smtClean="0"/>
              <a:t>cryopumps</a:t>
            </a:r>
            <a:r>
              <a:rPr lang="en-US" dirty="0"/>
              <a:t> </a:t>
            </a:r>
            <a:r>
              <a:rPr lang="en-US" dirty="0" smtClean="0"/>
              <a:t>can be regenerated properly (and add elbows so leaks from charcoal dust don’t redevelop)</a:t>
            </a:r>
          </a:p>
          <a:p>
            <a:pPr lvl="1"/>
            <a:r>
              <a:rPr lang="en-US" dirty="0" smtClean="0"/>
              <a:t>Replace leaking </a:t>
            </a:r>
            <a:r>
              <a:rPr lang="en-US" dirty="0" err="1" smtClean="0"/>
              <a:t>feedthrough</a:t>
            </a:r>
            <a:endParaRPr lang="en-US" dirty="0" smtClean="0"/>
          </a:p>
          <a:p>
            <a:pPr lvl="1"/>
            <a:r>
              <a:rPr lang="en-US" dirty="0" smtClean="0"/>
              <a:t>Electron collector electrode modification to reduce gas load</a:t>
            </a:r>
          </a:p>
          <a:p>
            <a:pPr lvl="1"/>
            <a:r>
              <a:rPr lang="en-US" dirty="0" smtClean="0"/>
              <a:t>Re-bake the source</a:t>
            </a:r>
          </a:p>
          <a:p>
            <a:r>
              <a:rPr lang="en-US" dirty="0" smtClean="0"/>
              <a:t>Intensity?</a:t>
            </a:r>
          </a:p>
          <a:p>
            <a:pPr lvl="1"/>
            <a:r>
              <a:rPr lang="en-US" dirty="0" smtClean="0"/>
              <a:t>Add temporary diagnostics to try and quantify losses, </a:t>
            </a:r>
            <a:r>
              <a:rPr lang="en-US" dirty="0" err="1" smtClean="0"/>
              <a:t>emittances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Some realignment</a:t>
            </a:r>
          </a:p>
          <a:p>
            <a:r>
              <a:rPr lang="en-US" dirty="0" smtClean="0"/>
              <a:t>Work on beams for NSRL </a:t>
            </a:r>
          </a:p>
          <a:p>
            <a:pPr lvl="1"/>
            <a:r>
              <a:rPr lang="en-US" dirty="0" smtClean="0"/>
              <a:t>C, Si, O, </a:t>
            </a:r>
            <a:r>
              <a:rPr lang="en-US" dirty="0" err="1" smtClean="0"/>
              <a:t>Cl</a:t>
            </a:r>
            <a:r>
              <a:rPr lang="en-US" dirty="0" smtClean="0"/>
              <a:t>, ….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6698" y="936967"/>
            <a:ext cx="72983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Present plan for upcoming NSRL run -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Species changes will need </a:t>
            </a:r>
            <a:r>
              <a:rPr lang="en-US" sz="2400" dirty="0"/>
              <a:t>to be set up by us.  But then EBIS will be left </a:t>
            </a:r>
            <a:r>
              <a:rPr lang="en-US" sz="2400" dirty="0" smtClean="0"/>
              <a:t>on, and MCR </a:t>
            </a:r>
            <a:r>
              <a:rPr lang="en-US" sz="2400" dirty="0"/>
              <a:t>can turn </a:t>
            </a:r>
            <a:r>
              <a:rPr lang="en-US" sz="2400" dirty="0" smtClean="0"/>
              <a:t>on their request when beam is needed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We will implement a remote reset and an </a:t>
            </a:r>
            <a:r>
              <a:rPr lang="en-US" sz="2400" dirty="0"/>
              <a:t>auto reset of electron beam </a:t>
            </a:r>
            <a:r>
              <a:rPr lang="en-US" sz="2400" dirty="0" smtClean="0"/>
              <a:t>(trips have become very infrequent)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rain CAS on reset of </a:t>
            </a:r>
            <a:r>
              <a:rPr lang="en-US" sz="2400" dirty="0" err="1" smtClean="0"/>
              <a:t>rf</a:t>
            </a:r>
            <a:r>
              <a:rPr lang="en-US" sz="2400" dirty="0" smtClean="0"/>
              <a:t> (tripped ~ a couple times a week). Also finish </a:t>
            </a:r>
            <a:r>
              <a:rPr lang="en-US" sz="2400" dirty="0"/>
              <a:t>the PLC </a:t>
            </a:r>
            <a:r>
              <a:rPr lang="en-US" sz="2400" dirty="0" smtClean="0"/>
              <a:t>controls for </a:t>
            </a:r>
            <a:r>
              <a:rPr lang="en-US" sz="2400" dirty="0" err="1"/>
              <a:t>rf</a:t>
            </a:r>
            <a:r>
              <a:rPr lang="en-US" sz="2400" dirty="0"/>
              <a:t> </a:t>
            </a:r>
            <a:r>
              <a:rPr lang="en-US" sz="2400" dirty="0" smtClean="0"/>
              <a:t>systems</a:t>
            </a:r>
            <a:r>
              <a:rPr lang="en-US" sz="2400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14611" cy="6441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214"/>
            <a:ext cx="8229600" cy="2864349"/>
          </a:xfrm>
        </p:spPr>
        <p:txBody>
          <a:bodyPr>
            <a:normAutofit/>
          </a:bodyPr>
          <a:lstStyle/>
          <a:p>
            <a:r>
              <a:rPr lang="en-US" dirty="0" smtClean="0"/>
              <a:t>Uranium, gold, copper, and helium-3 !</a:t>
            </a:r>
          </a:p>
          <a:p>
            <a:r>
              <a:rPr lang="en-US" dirty="0" smtClean="0"/>
              <a:t>We’ll continue to work on intensity (eliminate at least one merge next time?)</a:t>
            </a:r>
          </a:p>
          <a:p>
            <a:r>
              <a:rPr lang="en-US" dirty="0" smtClean="0"/>
              <a:t>Stable and reliable – (hopefully not beginner’s luck)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9762" y="4062563"/>
            <a:ext cx="74872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Special thanks to: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EBIS “watchers” – Ed Beebe, Dan </a:t>
            </a:r>
            <a:r>
              <a:rPr lang="en-US" dirty="0" err="1" smtClean="0">
                <a:solidFill>
                  <a:srgbClr val="3366FF"/>
                </a:solidFill>
              </a:rPr>
              <a:t>McCafferty</a:t>
            </a:r>
            <a:r>
              <a:rPr lang="en-US" dirty="0" smtClean="0">
                <a:solidFill>
                  <a:srgbClr val="3366FF"/>
                </a:solidFill>
              </a:rPr>
              <a:t>, Sasha </a:t>
            </a:r>
            <a:r>
              <a:rPr lang="en-US" dirty="0" err="1" smtClean="0">
                <a:solidFill>
                  <a:srgbClr val="3366FF"/>
                </a:solidFill>
              </a:rPr>
              <a:t>Pikin</a:t>
            </a:r>
            <a:r>
              <a:rPr lang="en-US" dirty="0" smtClean="0">
                <a:solidFill>
                  <a:srgbClr val="3366FF"/>
                </a:solidFill>
              </a:rPr>
              <a:t>, Dannie </a:t>
            </a:r>
            <a:r>
              <a:rPr lang="en-US" dirty="0" err="1" smtClean="0">
                <a:solidFill>
                  <a:srgbClr val="3366FF"/>
                </a:solidFill>
              </a:rPr>
              <a:t>Steski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EBIS “fixer” – Bob </a:t>
            </a:r>
            <a:r>
              <a:rPr lang="en-US" dirty="0" err="1" smtClean="0">
                <a:solidFill>
                  <a:srgbClr val="3366FF"/>
                </a:solidFill>
              </a:rPr>
              <a:t>Schoepfer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Optics – Deepak </a:t>
            </a:r>
            <a:r>
              <a:rPr lang="en-US" dirty="0" err="1" smtClean="0">
                <a:solidFill>
                  <a:srgbClr val="3366FF"/>
                </a:solidFill>
              </a:rPr>
              <a:t>Raparia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John </a:t>
            </a:r>
            <a:r>
              <a:rPr lang="en-US" dirty="0">
                <a:solidFill>
                  <a:srgbClr val="3366FF"/>
                </a:solidFill>
              </a:rPr>
              <a:t>Morris </a:t>
            </a:r>
            <a:r>
              <a:rPr lang="en-US" dirty="0" smtClean="0">
                <a:solidFill>
                  <a:srgbClr val="3366FF"/>
                </a:solidFill>
              </a:rPr>
              <a:t>&amp; </a:t>
            </a:r>
            <a:r>
              <a:rPr lang="en-US" dirty="0" err="1" smtClean="0">
                <a:solidFill>
                  <a:srgbClr val="3366FF"/>
                </a:solidFill>
              </a:rPr>
              <a:t>Sev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Binello</a:t>
            </a:r>
            <a:r>
              <a:rPr lang="en-US" dirty="0" smtClean="0">
                <a:solidFill>
                  <a:srgbClr val="3366FF"/>
                </a:solidFill>
              </a:rPr>
              <a:t> for lots of help on controls software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(plus lots of others who helped before &amp; during the run on </a:t>
            </a:r>
            <a:r>
              <a:rPr lang="en-US" dirty="0" err="1" smtClean="0">
                <a:solidFill>
                  <a:srgbClr val="3366FF"/>
                </a:solidFill>
              </a:rPr>
              <a:t>rf</a:t>
            </a:r>
            <a:r>
              <a:rPr lang="en-US" dirty="0" smtClean="0">
                <a:solidFill>
                  <a:srgbClr val="3366FF"/>
                </a:solidFill>
              </a:rPr>
              <a:t>, vacuum, controls, power supplies, diagnostics, …..)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1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53" y="10128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Fell short on intensity at Booster input</a:t>
            </a:r>
          </a:p>
          <a:p>
            <a:pPr lvl="1"/>
            <a:r>
              <a:rPr lang="en-US" dirty="0" smtClean="0"/>
              <a:t>“bailed out” by bunch merges (Kip’s talk)</a:t>
            </a:r>
          </a:p>
          <a:p>
            <a:r>
              <a:rPr lang="en-US" dirty="0" smtClean="0"/>
              <a:t>Exceeded expectations (mine, at least) on reliability and stability</a:t>
            </a:r>
          </a:p>
          <a:p>
            <a:r>
              <a:rPr lang="en-US" dirty="0" smtClean="0"/>
              <a:t>Had previously run </a:t>
            </a:r>
            <a:r>
              <a:rPr lang="en-US" dirty="0"/>
              <a:t>a lot of Au, </a:t>
            </a:r>
            <a:r>
              <a:rPr lang="en-US" dirty="0" smtClean="0"/>
              <a:t>but never U, Cu, or He-3 </a:t>
            </a:r>
            <a:r>
              <a:rPr lang="en-US" dirty="0"/>
              <a:t>until </a:t>
            </a:r>
            <a:r>
              <a:rPr lang="en-US" dirty="0" smtClean="0"/>
              <a:t>this </a:t>
            </a:r>
            <a:r>
              <a:rPr lang="en-US" dirty="0" smtClean="0"/>
              <a:t>run (also </a:t>
            </a:r>
            <a:r>
              <a:rPr lang="en-US" dirty="0" err="1" smtClean="0"/>
              <a:t>Xe</a:t>
            </a:r>
            <a:r>
              <a:rPr lang="en-US" dirty="0" smtClean="0"/>
              <a:t> for NSRL)</a:t>
            </a:r>
            <a:endParaRPr lang="en-US" dirty="0" smtClean="0"/>
          </a:p>
          <a:p>
            <a:r>
              <a:rPr lang="en-US" dirty="0" smtClean="0"/>
              <a:t>Had </a:t>
            </a:r>
            <a:r>
              <a:rPr lang="en-US" dirty="0"/>
              <a:t>run some 4-pulse, </a:t>
            </a:r>
            <a:r>
              <a:rPr lang="en-US" dirty="0" smtClean="0"/>
              <a:t>but never </a:t>
            </a:r>
            <a:r>
              <a:rPr lang="en-US" dirty="0"/>
              <a:t>8-</a:t>
            </a:r>
            <a:r>
              <a:rPr lang="en-US" dirty="0" smtClean="0"/>
              <a:t>pulse</a:t>
            </a:r>
          </a:p>
          <a:p>
            <a:r>
              <a:rPr lang="en-US" dirty="0" smtClean="0"/>
              <a:t>By far, this was our longest continuous run </a:t>
            </a:r>
          </a:p>
          <a:p>
            <a:r>
              <a:rPr lang="en-US" dirty="0" smtClean="0"/>
              <a:t>We’re essentially now at the point where we’re comfortable going home while it’s running.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169"/>
            <a:ext cx="8229600" cy="624918"/>
          </a:xfrm>
        </p:spPr>
        <p:txBody>
          <a:bodyPr>
            <a:normAutofit/>
          </a:bodyPr>
          <a:lstStyle/>
          <a:p>
            <a:r>
              <a:rPr lang="nl-NL" sz="3200" dirty="0" err="1" smtClean="0"/>
              <a:t>Intensity</a:t>
            </a:r>
            <a:r>
              <a:rPr lang="nl-NL" sz="3200" dirty="0" smtClean="0"/>
              <a:t> at Booster input (xf108)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34" y="2274035"/>
            <a:ext cx="8229600" cy="4255720"/>
          </a:xfrm>
        </p:spPr>
        <p:txBody>
          <a:bodyPr>
            <a:normAutofit fontScale="92500" lnSpcReduction="20000"/>
          </a:bodyPr>
          <a:lstStyle/>
          <a:p>
            <a:r>
              <a:rPr lang="da-DK" sz="2600" dirty="0" smtClean="0"/>
              <a:t>Au 32+: 1.5e9/pulse; </a:t>
            </a:r>
            <a:r>
              <a:rPr lang="da-DK" sz="2600" dirty="0"/>
              <a:t>7.7 </a:t>
            </a:r>
            <a:r>
              <a:rPr lang="da-DK" sz="2600" dirty="0" smtClean="0"/>
              <a:t>nC  </a:t>
            </a:r>
            <a:r>
              <a:rPr lang="da-DK" sz="2600" dirty="0" smtClean="0">
                <a:solidFill>
                  <a:srgbClr val="FF0000"/>
                </a:solidFill>
              </a:rPr>
              <a:t>(2.7e9)</a:t>
            </a:r>
            <a:endParaRPr lang="da-DK" sz="2600" dirty="0">
              <a:solidFill>
                <a:srgbClr val="FF0000"/>
              </a:solidFill>
            </a:endParaRPr>
          </a:p>
          <a:p>
            <a:r>
              <a:rPr lang="da-DK" sz="2600" dirty="0" err="1" smtClean="0"/>
              <a:t>Cu</a:t>
            </a:r>
            <a:r>
              <a:rPr lang="da-DK" sz="2600" dirty="0" smtClean="0"/>
              <a:t> 11+: </a:t>
            </a:r>
            <a:r>
              <a:rPr lang="da-DK" sz="2600" dirty="0"/>
              <a:t> </a:t>
            </a:r>
            <a:r>
              <a:rPr lang="da-DK" sz="2600" dirty="0" smtClean="0"/>
              <a:t>6.1e9/pulse; 10.7 nC  </a:t>
            </a:r>
            <a:r>
              <a:rPr lang="da-DK" sz="2600" dirty="0" smtClean="0">
                <a:solidFill>
                  <a:srgbClr val="FF0000"/>
                </a:solidFill>
              </a:rPr>
              <a:t>(11e9)</a:t>
            </a:r>
            <a:endParaRPr lang="da-DK" sz="2600" dirty="0">
              <a:solidFill>
                <a:srgbClr val="FF0000"/>
              </a:solidFill>
            </a:endParaRPr>
          </a:p>
          <a:p>
            <a:r>
              <a:rPr lang="nl-NL" sz="2600" dirty="0" smtClean="0"/>
              <a:t>U 39+: 1.1e9; </a:t>
            </a:r>
            <a:r>
              <a:rPr lang="nl-NL" sz="2600" dirty="0"/>
              <a:t> </a:t>
            </a:r>
            <a:r>
              <a:rPr lang="nl-NL" sz="2600" dirty="0" smtClean="0"/>
              <a:t>6.8 </a:t>
            </a:r>
            <a:r>
              <a:rPr lang="nl-NL" sz="2600" dirty="0" err="1"/>
              <a:t>nC</a:t>
            </a:r>
            <a:r>
              <a:rPr lang="nl-NL" sz="2600" dirty="0"/>
              <a:t>  </a:t>
            </a:r>
            <a:r>
              <a:rPr lang="nl-NL" sz="2600" dirty="0" smtClean="0"/>
              <a:t>(Kip</a:t>
            </a:r>
            <a:r>
              <a:rPr lang="nl-NL" sz="2600" dirty="0"/>
              <a:t>/Keith - </a:t>
            </a:r>
            <a:r>
              <a:rPr lang="nl-NL" sz="2600" dirty="0" smtClean="0"/>
              <a:t>1.25e9)  </a:t>
            </a:r>
            <a:r>
              <a:rPr lang="nl-NL" sz="2600" dirty="0" smtClean="0">
                <a:solidFill>
                  <a:srgbClr val="FF0000"/>
                </a:solidFill>
              </a:rPr>
              <a:t>(2.</a:t>
            </a:r>
            <a:r>
              <a:rPr lang="de-DE" sz="2600" dirty="0" smtClean="0">
                <a:solidFill>
                  <a:srgbClr val="FF0000"/>
                </a:solidFill>
              </a:rPr>
              <a:t>0e</a:t>
            </a:r>
            <a:r>
              <a:rPr lang="nl-NL" sz="2600" dirty="0" smtClean="0">
                <a:solidFill>
                  <a:srgbClr val="FF0000"/>
                </a:solidFill>
              </a:rPr>
              <a:t>9)</a:t>
            </a:r>
          </a:p>
          <a:p>
            <a:r>
              <a:rPr lang="da-DK" sz="2600" dirty="0"/>
              <a:t>He-3 2+: </a:t>
            </a:r>
            <a:r>
              <a:rPr lang="da-DK" sz="2600" dirty="0" smtClean="0"/>
              <a:t>3.75e10; </a:t>
            </a:r>
            <a:r>
              <a:rPr lang="da-DK" sz="2600" dirty="0"/>
              <a:t> 12 nC  </a:t>
            </a:r>
            <a:r>
              <a:rPr lang="da-DK" sz="2600" dirty="0" smtClean="0">
                <a:solidFill>
                  <a:srgbClr val="FF0000"/>
                </a:solidFill>
              </a:rPr>
              <a:t>(&gt; 10e10)</a:t>
            </a:r>
            <a:endParaRPr lang="da-DK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600" dirty="0" err="1" smtClean="0">
                <a:solidFill>
                  <a:srgbClr val="3366FF"/>
                </a:solidFill>
              </a:rPr>
              <a:t>Why</a:t>
            </a:r>
            <a:r>
              <a:rPr lang="nl-NL" sz="2600" dirty="0" smtClean="0">
                <a:solidFill>
                  <a:srgbClr val="3366FF"/>
                </a:solidFill>
              </a:rPr>
              <a:t> the </a:t>
            </a:r>
            <a:r>
              <a:rPr lang="nl-NL" sz="2600" dirty="0" err="1" smtClean="0">
                <a:solidFill>
                  <a:srgbClr val="3366FF"/>
                </a:solidFill>
              </a:rPr>
              <a:t>shortfall</a:t>
            </a:r>
            <a:r>
              <a:rPr lang="nl-NL" sz="2600" dirty="0">
                <a:solidFill>
                  <a:srgbClr val="3366FF"/>
                </a:solidFill>
              </a:rPr>
              <a:t>? </a:t>
            </a:r>
          </a:p>
          <a:p>
            <a:r>
              <a:rPr lang="nl-NL" sz="2400" dirty="0" smtClean="0">
                <a:solidFill>
                  <a:srgbClr val="3366FF"/>
                </a:solidFill>
              </a:rPr>
              <a:t>EBIS output (</a:t>
            </a:r>
            <a:r>
              <a:rPr lang="nl-NL" sz="2400" dirty="0" err="1" smtClean="0">
                <a:solidFill>
                  <a:srgbClr val="3366FF"/>
                </a:solidFill>
              </a:rPr>
              <a:t>total</a:t>
            </a:r>
            <a:r>
              <a:rPr lang="nl-NL" sz="2400" dirty="0" smtClean="0">
                <a:solidFill>
                  <a:srgbClr val="3366FF"/>
                </a:solidFill>
              </a:rPr>
              <a:t> charge) is &gt; design.  </a:t>
            </a:r>
          </a:p>
          <a:p>
            <a:r>
              <a:rPr lang="nl-NL" sz="2400" dirty="0" err="1" smtClean="0">
                <a:solidFill>
                  <a:srgbClr val="3366FF"/>
                </a:solidFill>
              </a:rPr>
              <a:t>Unfortunately</a:t>
            </a:r>
            <a:r>
              <a:rPr lang="nl-NL" sz="2400" dirty="0" smtClean="0">
                <a:solidFill>
                  <a:srgbClr val="3366FF"/>
                </a:solidFill>
              </a:rPr>
              <a:t>, we </a:t>
            </a:r>
            <a:r>
              <a:rPr lang="nl-NL" sz="2400" dirty="0" err="1" smtClean="0">
                <a:solidFill>
                  <a:srgbClr val="3366FF"/>
                </a:solidFill>
              </a:rPr>
              <a:t>still</a:t>
            </a:r>
            <a:r>
              <a:rPr lang="nl-NL" sz="2400" dirty="0" smtClean="0">
                <a:solidFill>
                  <a:srgbClr val="3366FF"/>
                </a:solidFill>
              </a:rPr>
              <a:t> </a:t>
            </a:r>
            <a:r>
              <a:rPr lang="nl-NL" sz="2400" dirty="0" err="1" smtClean="0">
                <a:solidFill>
                  <a:srgbClr val="3366FF"/>
                </a:solidFill>
              </a:rPr>
              <a:t>don’t</a:t>
            </a:r>
            <a:r>
              <a:rPr lang="nl-NL" sz="2400" dirty="0" smtClean="0">
                <a:solidFill>
                  <a:srgbClr val="3366FF"/>
                </a:solidFill>
              </a:rPr>
              <a:t> have a </a:t>
            </a:r>
            <a:r>
              <a:rPr lang="nl-NL" sz="2400" dirty="0" err="1" smtClean="0">
                <a:solidFill>
                  <a:srgbClr val="3366FF"/>
                </a:solidFill>
              </a:rPr>
              <a:t>good</a:t>
            </a:r>
            <a:r>
              <a:rPr lang="nl-NL" sz="2400" dirty="0" smtClean="0">
                <a:solidFill>
                  <a:srgbClr val="3366FF"/>
                </a:solidFill>
              </a:rPr>
              <a:t> handle on </a:t>
            </a:r>
            <a:r>
              <a:rPr lang="nl-NL" sz="2400" dirty="0" err="1" smtClean="0">
                <a:solidFill>
                  <a:srgbClr val="3366FF"/>
                </a:solidFill>
              </a:rPr>
              <a:t>relative</a:t>
            </a:r>
            <a:r>
              <a:rPr lang="nl-NL" sz="2400" dirty="0" smtClean="0">
                <a:solidFill>
                  <a:srgbClr val="3366FF"/>
                </a:solidFill>
              </a:rPr>
              <a:t> </a:t>
            </a:r>
            <a:r>
              <a:rPr lang="nl-NL" sz="2400" dirty="0" err="1" smtClean="0">
                <a:solidFill>
                  <a:srgbClr val="3366FF"/>
                </a:solidFill>
              </a:rPr>
              <a:t>contributions</a:t>
            </a:r>
            <a:r>
              <a:rPr lang="nl-NL" sz="2400" dirty="0" smtClean="0">
                <a:solidFill>
                  <a:srgbClr val="3366FF"/>
                </a:solidFill>
              </a:rPr>
              <a:t> of </a:t>
            </a:r>
            <a:r>
              <a:rPr lang="nl-NL" sz="2400" dirty="0" err="1" smtClean="0">
                <a:solidFill>
                  <a:srgbClr val="3366FF"/>
                </a:solidFill>
              </a:rPr>
              <a:t>things</a:t>
            </a:r>
            <a:r>
              <a:rPr lang="nl-NL" sz="2400" dirty="0" smtClean="0">
                <a:solidFill>
                  <a:srgbClr val="3366FF"/>
                </a:solidFill>
              </a:rPr>
              <a:t> </a:t>
            </a:r>
            <a:r>
              <a:rPr lang="nl-NL" sz="2400" dirty="0" err="1" smtClean="0">
                <a:solidFill>
                  <a:srgbClr val="3366FF"/>
                </a:solidFill>
              </a:rPr>
              <a:t>like</a:t>
            </a:r>
            <a:r>
              <a:rPr lang="nl-NL" sz="2400" dirty="0" smtClean="0">
                <a:solidFill>
                  <a:srgbClr val="3366FF"/>
                </a:solidFill>
              </a:rPr>
              <a:t> the </a:t>
            </a:r>
            <a:r>
              <a:rPr lang="nl-NL" sz="2400" dirty="0" err="1" smtClean="0">
                <a:solidFill>
                  <a:srgbClr val="3366FF"/>
                </a:solidFill>
              </a:rPr>
              <a:t>following</a:t>
            </a:r>
            <a:r>
              <a:rPr lang="nl-NL" sz="2400" dirty="0" smtClean="0">
                <a:solidFill>
                  <a:srgbClr val="3366FF"/>
                </a:solidFill>
              </a:rPr>
              <a:t>:</a:t>
            </a:r>
          </a:p>
          <a:p>
            <a:pPr lvl="1"/>
            <a:r>
              <a:rPr lang="nl-NL" sz="2400" dirty="0" smtClean="0">
                <a:solidFill>
                  <a:srgbClr val="3366FF"/>
                </a:solidFill>
              </a:rPr>
              <a:t>% in </a:t>
            </a:r>
            <a:r>
              <a:rPr lang="nl-NL" sz="2400" dirty="0" err="1" smtClean="0">
                <a:solidFill>
                  <a:srgbClr val="3366FF"/>
                </a:solidFill>
              </a:rPr>
              <a:t>desired</a:t>
            </a:r>
            <a:r>
              <a:rPr lang="nl-NL" sz="2400" dirty="0" smtClean="0">
                <a:solidFill>
                  <a:srgbClr val="3366FF"/>
                </a:solidFill>
              </a:rPr>
              <a:t> Q, </a:t>
            </a:r>
            <a:r>
              <a:rPr lang="nl-NL" sz="2400" dirty="0" err="1" smtClean="0">
                <a:solidFill>
                  <a:srgbClr val="3366FF"/>
                </a:solidFill>
              </a:rPr>
              <a:t>impurities</a:t>
            </a:r>
            <a:r>
              <a:rPr lang="nl-NL" sz="2400" dirty="0" smtClean="0">
                <a:solidFill>
                  <a:srgbClr val="3366FF"/>
                </a:solidFill>
              </a:rPr>
              <a:t>, matching </a:t>
            </a:r>
            <a:r>
              <a:rPr lang="nl-NL" sz="2400" dirty="0" err="1" smtClean="0">
                <a:solidFill>
                  <a:srgbClr val="3366FF"/>
                </a:solidFill>
              </a:rPr>
              <a:t>into</a:t>
            </a:r>
            <a:r>
              <a:rPr lang="nl-NL" sz="2400" dirty="0" smtClean="0">
                <a:solidFill>
                  <a:srgbClr val="3366FF"/>
                </a:solidFill>
              </a:rPr>
              <a:t> RFQ, RFQ / Linac </a:t>
            </a:r>
            <a:r>
              <a:rPr lang="nl-NL" sz="2400" dirty="0">
                <a:solidFill>
                  <a:srgbClr val="3366FF"/>
                </a:solidFill>
              </a:rPr>
              <a:t>t</a:t>
            </a:r>
            <a:r>
              <a:rPr lang="nl-NL" sz="2400" dirty="0" smtClean="0">
                <a:solidFill>
                  <a:srgbClr val="3366FF"/>
                </a:solidFill>
              </a:rPr>
              <a:t>ransmission, MEBT </a:t>
            </a:r>
            <a:r>
              <a:rPr lang="nl-NL" sz="2400" dirty="0" err="1" smtClean="0">
                <a:solidFill>
                  <a:srgbClr val="3366FF"/>
                </a:solidFill>
              </a:rPr>
              <a:t>misalignment</a:t>
            </a:r>
            <a:r>
              <a:rPr lang="nl-NL" sz="2400" dirty="0">
                <a:solidFill>
                  <a:srgbClr val="3366FF"/>
                </a:solidFill>
              </a:rPr>
              <a:t>,</a:t>
            </a:r>
            <a:r>
              <a:rPr lang="nl-NL" sz="2400" dirty="0" smtClean="0">
                <a:solidFill>
                  <a:srgbClr val="3366FF"/>
                </a:solidFill>
              </a:rPr>
              <a:t> </a:t>
            </a:r>
            <a:r>
              <a:rPr lang="nl-NL" sz="2400" dirty="0" err="1" smtClean="0">
                <a:solidFill>
                  <a:srgbClr val="3366FF"/>
                </a:solidFill>
              </a:rPr>
              <a:t>rf</a:t>
            </a:r>
            <a:r>
              <a:rPr lang="nl-NL" sz="2400" dirty="0" smtClean="0">
                <a:solidFill>
                  <a:srgbClr val="3366FF"/>
                </a:solidFill>
              </a:rPr>
              <a:t> </a:t>
            </a:r>
            <a:r>
              <a:rPr lang="nl-NL" sz="2400" dirty="0" err="1" smtClean="0">
                <a:solidFill>
                  <a:srgbClr val="3366FF"/>
                </a:solidFill>
              </a:rPr>
              <a:t>tuning</a:t>
            </a:r>
            <a:r>
              <a:rPr lang="nl-NL" sz="2400" dirty="0" smtClean="0">
                <a:solidFill>
                  <a:srgbClr val="3366FF"/>
                </a:solidFill>
              </a:rPr>
              <a:t>, …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We’ll continue to try and sort this out during the shutdown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879" y="839136"/>
            <a:ext cx="8155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These values were </a:t>
            </a:r>
            <a:r>
              <a:rPr lang="en-US" dirty="0" smtClean="0"/>
              <a:t>after </a:t>
            </a:r>
            <a:r>
              <a:rPr lang="en-US" dirty="0"/>
              <a:t>Keith’s tune through Booster (</a:t>
            </a:r>
            <a:r>
              <a:rPr lang="en-US" u="sng" dirty="0"/>
              <a:t>he</a:t>
            </a:r>
            <a:r>
              <a:rPr lang="en-US" dirty="0"/>
              <a:t> would tune all EBIS </a:t>
            </a:r>
            <a:r>
              <a:rPr lang="en-US" dirty="0" err="1"/>
              <a:t>rf</a:t>
            </a:r>
            <a:r>
              <a:rPr lang="en-US" dirty="0"/>
              <a:t> and quads).  </a:t>
            </a:r>
            <a:endParaRPr lang="en-US" dirty="0" smtClean="0"/>
          </a:p>
          <a:p>
            <a:r>
              <a:rPr lang="en-US" dirty="0" smtClean="0"/>
              <a:t>Generally</a:t>
            </a:r>
            <a:r>
              <a:rPr lang="en-US" dirty="0"/>
              <a:t>, if we </a:t>
            </a:r>
            <a:r>
              <a:rPr lang="en-US" dirty="0" smtClean="0"/>
              <a:t>tune </a:t>
            </a:r>
            <a:r>
              <a:rPr lang="en-US" dirty="0"/>
              <a:t>to 108, we </a:t>
            </a:r>
            <a:r>
              <a:rPr lang="en-US" dirty="0" smtClean="0"/>
              <a:t>can </a:t>
            </a:r>
            <a:r>
              <a:rPr lang="en-US" dirty="0"/>
              <a:t>get </a:t>
            </a:r>
            <a:r>
              <a:rPr lang="en-US" dirty="0" smtClean="0"/>
              <a:t>more there, but </a:t>
            </a:r>
            <a:r>
              <a:rPr lang="en-US" dirty="0"/>
              <a:t>Booster late may </a:t>
            </a:r>
            <a:r>
              <a:rPr lang="en-US" dirty="0" smtClean="0"/>
              <a:t>drop.  Proper upstream vs. downstream tuning needs </a:t>
            </a:r>
            <a:r>
              <a:rPr lang="en-US" dirty="0"/>
              <a:t>to be explored more in the future.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6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2" y="1398571"/>
            <a:ext cx="5486400" cy="350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3322" y="544374"/>
            <a:ext cx="8009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Early on, because of the lower than required intensity, we tried to extract EBIS ions in ½ turn (5 </a:t>
            </a:r>
            <a:r>
              <a:rPr lang="en-US" dirty="0" err="1"/>
              <a:t>μs</a:t>
            </a:r>
            <a:r>
              <a:rPr lang="en-US" dirty="0" smtClean="0"/>
              <a:t>) </a:t>
            </a:r>
            <a:r>
              <a:rPr lang="en-US" dirty="0"/>
              <a:t>to keep longitudinal </a:t>
            </a:r>
            <a:r>
              <a:rPr lang="en-US" dirty="0" err="1"/>
              <a:t>emittance</a:t>
            </a:r>
            <a:r>
              <a:rPr lang="en-US" dirty="0"/>
              <a:t> small with bunch merging</a:t>
            </a:r>
          </a:p>
          <a:p>
            <a:endParaRPr lang="de-DE" dirty="0" smtClean="0"/>
          </a:p>
        </p:txBody>
      </p:sp>
      <p:sp>
        <p:nvSpPr>
          <p:cNvPr id="7" name="Freeform 6"/>
          <p:cNvSpPr/>
          <p:nvPr/>
        </p:nvSpPr>
        <p:spPr>
          <a:xfrm>
            <a:off x="302636" y="2909477"/>
            <a:ext cx="3057146" cy="1473912"/>
          </a:xfrm>
          <a:custGeom>
            <a:avLst/>
            <a:gdLst>
              <a:gd name="connsiteX0" fmla="*/ 0 w 3057146"/>
              <a:gd name="connsiteY0" fmla="*/ 1458232 h 1473912"/>
              <a:gd name="connsiteX1" fmla="*/ 595752 w 3057146"/>
              <a:gd name="connsiteY1" fmla="*/ 1458232 h 1473912"/>
              <a:gd name="connsiteX2" fmla="*/ 580074 w 3057146"/>
              <a:gd name="connsiteY2" fmla="*/ 0 h 1473912"/>
              <a:gd name="connsiteX3" fmla="*/ 815239 w 3057146"/>
              <a:gd name="connsiteY3" fmla="*/ 0 h 1473912"/>
              <a:gd name="connsiteX4" fmla="*/ 815239 w 3057146"/>
              <a:gd name="connsiteY4" fmla="*/ 1003514 h 1473912"/>
              <a:gd name="connsiteX5" fmla="*/ 2383006 w 3057146"/>
              <a:gd name="connsiteY5" fmla="*/ 1034874 h 1473912"/>
              <a:gd name="connsiteX6" fmla="*/ 2383006 w 3057146"/>
              <a:gd name="connsiteY6" fmla="*/ 721276 h 1473912"/>
              <a:gd name="connsiteX7" fmla="*/ 2633849 w 3057146"/>
              <a:gd name="connsiteY7" fmla="*/ 736956 h 1473912"/>
              <a:gd name="connsiteX8" fmla="*/ 2649526 w 3057146"/>
              <a:gd name="connsiteY8" fmla="*/ 1458232 h 1473912"/>
              <a:gd name="connsiteX9" fmla="*/ 3057146 w 3057146"/>
              <a:gd name="connsiteY9" fmla="*/ 1473912 h 1473912"/>
              <a:gd name="connsiteX10" fmla="*/ 3057146 w 3057146"/>
              <a:gd name="connsiteY10" fmla="*/ 1473912 h 147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7146" h="1473912">
                <a:moveTo>
                  <a:pt x="0" y="1458232"/>
                </a:moveTo>
                <a:lnTo>
                  <a:pt x="595752" y="1458232"/>
                </a:lnTo>
                <a:lnTo>
                  <a:pt x="580074" y="0"/>
                </a:lnTo>
                <a:lnTo>
                  <a:pt x="815239" y="0"/>
                </a:lnTo>
                <a:lnTo>
                  <a:pt x="815239" y="1003514"/>
                </a:lnTo>
                <a:lnTo>
                  <a:pt x="2383006" y="1034874"/>
                </a:lnTo>
                <a:lnTo>
                  <a:pt x="2383006" y="721276"/>
                </a:lnTo>
                <a:lnTo>
                  <a:pt x="2633849" y="736956"/>
                </a:lnTo>
                <a:lnTo>
                  <a:pt x="2649526" y="1458232"/>
                </a:lnTo>
                <a:lnTo>
                  <a:pt x="3057146" y="1473912"/>
                </a:lnTo>
                <a:lnTo>
                  <a:pt x="3057146" y="147391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123236" y="3116843"/>
            <a:ext cx="877950" cy="815355"/>
          </a:xfrm>
          <a:custGeom>
            <a:avLst/>
            <a:gdLst>
              <a:gd name="connsiteX0" fmla="*/ 0 w 877950"/>
              <a:gd name="connsiteY0" fmla="*/ 0 h 815355"/>
              <a:gd name="connsiteX1" fmla="*/ 877950 w 877950"/>
              <a:gd name="connsiteY1" fmla="*/ 188159 h 815355"/>
              <a:gd name="connsiteX2" fmla="*/ 877950 w 877950"/>
              <a:gd name="connsiteY2" fmla="*/ 815355 h 81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950" h="815355">
                <a:moveTo>
                  <a:pt x="0" y="0"/>
                </a:moveTo>
                <a:lnTo>
                  <a:pt x="877950" y="188159"/>
                </a:lnTo>
                <a:lnTo>
                  <a:pt x="877950" y="815355"/>
                </a:ln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01186" y="3477481"/>
            <a:ext cx="669774" cy="481677"/>
          </a:xfrm>
          <a:custGeom>
            <a:avLst/>
            <a:gdLst>
              <a:gd name="connsiteX0" fmla="*/ 0 w 877950"/>
              <a:gd name="connsiteY0" fmla="*/ 0 h 815355"/>
              <a:gd name="connsiteX1" fmla="*/ 877950 w 877950"/>
              <a:gd name="connsiteY1" fmla="*/ 188159 h 815355"/>
              <a:gd name="connsiteX2" fmla="*/ 877950 w 877950"/>
              <a:gd name="connsiteY2" fmla="*/ 815355 h 81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950" h="815355">
                <a:moveTo>
                  <a:pt x="0" y="0"/>
                </a:moveTo>
                <a:lnTo>
                  <a:pt x="877950" y="188159"/>
                </a:lnTo>
                <a:lnTo>
                  <a:pt x="877950" y="815355"/>
                </a:ln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68145" y="316388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0631" y="34574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317" y="1685959"/>
            <a:ext cx="267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scheme tried – empty half the trap at a time, in 5μs, separated by 5 </a:t>
            </a:r>
            <a:r>
              <a:rPr lang="en-US" dirty="0" err="1" smtClean="0"/>
              <a:t>μs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90457" y="1737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40291" y="18953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8372" y="5149355"/>
            <a:ext cx="7607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Best was </a:t>
            </a:r>
            <a:r>
              <a:rPr lang="de-DE" dirty="0" err="1"/>
              <a:t>only</a:t>
            </a:r>
            <a:r>
              <a:rPr lang="de-DE" dirty="0"/>
              <a:t> ~77% in 1/2 turn * 75%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normal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Booster (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ions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EBIS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push </a:t>
            </a:r>
            <a:r>
              <a:rPr lang="de-DE" dirty="0" err="1"/>
              <a:t>them</a:t>
            </a:r>
            <a:r>
              <a:rPr lang="de-DE" dirty="0"/>
              <a:t> out </a:t>
            </a:r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).  So </a:t>
            </a:r>
            <a:r>
              <a:rPr lang="de-DE" dirty="0" err="1"/>
              <a:t>this</a:t>
            </a:r>
            <a:r>
              <a:rPr lang="de-DE" dirty="0"/>
              <a:t> was </a:t>
            </a:r>
            <a:r>
              <a:rPr lang="de-DE" dirty="0" err="1" smtClean="0"/>
              <a:t>abandoned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1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38" y="1573157"/>
            <a:ext cx="54864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338" y="451884"/>
            <a:ext cx="7143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Uranium (all charge states) at EBIS output and RFQ input (both 2 mA/div)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45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Watching over the EBIS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76840" y="1050199"/>
            <a:ext cx="790996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Start - nuisance </a:t>
            </a:r>
            <a:r>
              <a:rPr lang="en-US" dirty="0" smtClean="0"/>
              <a:t>trips due to electrical noise. </a:t>
            </a:r>
            <a:r>
              <a:rPr lang="en-US" dirty="0"/>
              <a:t> Had to stay around.  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But </a:t>
            </a:r>
            <a:r>
              <a:rPr lang="en-US" dirty="0"/>
              <a:t>controls hardware people </a:t>
            </a:r>
            <a:r>
              <a:rPr lang="en-US" dirty="0" smtClean="0"/>
              <a:t>(Charlie </a:t>
            </a:r>
            <a:r>
              <a:rPr lang="en-US" dirty="0" err="1" smtClean="0"/>
              <a:t>Theisen</a:t>
            </a:r>
            <a:r>
              <a:rPr lang="en-US" dirty="0" smtClean="0"/>
              <a:t>, Mike Costanzo, Pete Zimmerman, etc.)  helped </a:t>
            </a:r>
            <a:r>
              <a:rPr lang="en-US" dirty="0"/>
              <a:t>early </a:t>
            </a:r>
            <a:r>
              <a:rPr lang="en-US" dirty="0" smtClean="0"/>
              <a:t>on. </a:t>
            </a:r>
            <a:r>
              <a:rPr lang="en-US" dirty="0"/>
              <a:t>T</a:t>
            </a:r>
            <a:r>
              <a:rPr lang="en-US" dirty="0" smtClean="0"/>
              <a:t>ook </a:t>
            </a:r>
            <a:r>
              <a:rPr lang="en-US" dirty="0"/>
              <a:t>some things off remote reset, </a:t>
            </a:r>
            <a:r>
              <a:rPr lang="en-US" dirty="0" smtClean="0"/>
              <a:t>moved controls off the HV platform, etc.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Also, </a:t>
            </a:r>
            <a:r>
              <a:rPr lang="en-US" dirty="0" err="1" smtClean="0"/>
              <a:t>Ioannis</a:t>
            </a:r>
            <a:r>
              <a:rPr lang="en-US" dirty="0" smtClean="0"/>
              <a:t>, Edward </a:t>
            </a:r>
            <a:r>
              <a:rPr lang="en-US" dirty="0" err="1" smtClean="0"/>
              <a:t>Bajon</a:t>
            </a:r>
            <a:r>
              <a:rPr lang="en-US" dirty="0" smtClean="0"/>
              <a:t>, </a:t>
            </a:r>
            <a:r>
              <a:rPr lang="en-US" dirty="0" err="1" smtClean="0"/>
              <a:t>et.al</a:t>
            </a:r>
            <a:r>
              <a:rPr lang="en-US" dirty="0" smtClean="0"/>
              <a:t>. fixed </a:t>
            </a:r>
            <a:r>
              <a:rPr lang="en-US" dirty="0"/>
              <a:t>nuisance trips of </a:t>
            </a:r>
            <a:r>
              <a:rPr lang="en-US" dirty="0" smtClean="0"/>
              <a:t>collector </a:t>
            </a:r>
            <a:r>
              <a:rPr lang="en-US" dirty="0" err="1" smtClean="0"/>
              <a:t>ps</a:t>
            </a:r>
            <a:r>
              <a:rPr lang="en-US" dirty="0" smtClean="0"/>
              <a:t>(</a:t>
            </a:r>
            <a:r>
              <a:rPr lang="en-US" dirty="0" err="1" smtClean="0"/>
              <a:t>passtube</a:t>
            </a:r>
            <a:r>
              <a:rPr lang="en-US" dirty="0" smtClean="0"/>
              <a:t>, which was a new addition and was a big success).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After </a:t>
            </a:r>
            <a:r>
              <a:rPr lang="en-US" dirty="0"/>
              <a:t>that, our lives got </a:t>
            </a:r>
            <a:r>
              <a:rPr lang="en-US" i="1" u="sng" dirty="0"/>
              <a:t>much</a:t>
            </a:r>
            <a:r>
              <a:rPr lang="en-US" dirty="0"/>
              <a:t> </a:t>
            </a:r>
            <a:r>
              <a:rPr lang="en-US" dirty="0" smtClean="0"/>
              <a:t>easier.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Went </a:t>
            </a:r>
            <a:r>
              <a:rPr lang="en-US" dirty="0"/>
              <a:t>from sitting there </a:t>
            </a:r>
            <a:r>
              <a:rPr lang="en-US" dirty="0" smtClean="0"/>
              <a:t>holding our breath with </a:t>
            </a:r>
            <a:r>
              <a:rPr lang="en-US" dirty="0"/>
              <a:t>our finger on the reset button during </a:t>
            </a:r>
            <a:r>
              <a:rPr lang="en-US" dirty="0" smtClean="0"/>
              <a:t>fills, </a:t>
            </a:r>
            <a:r>
              <a:rPr lang="en-US" dirty="0"/>
              <a:t>to </a:t>
            </a:r>
            <a:r>
              <a:rPr lang="en-US" dirty="0" smtClean="0"/>
              <a:t>eventually </a:t>
            </a:r>
            <a:r>
              <a:rPr lang="en-US" dirty="0"/>
              <a:t>not even knowing </a:t>
            </a:r>
            <a:r>
              <a:rPr lang="en-US" dirty="0" smtClean="0"/>
              <a:t>when there </a:t>
            </a:r>
            <a:r>
              <a:rPr lang="en-US" dirty="0"/>
              <a:t>was a fill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Au-Cu switching </a:t>
            </a:r>
            <a:r>
              <a:rPr lang="en-US" dirty="0" smtClean="0"/>
              <a:t>– eventually became painless</a:t>
            </a:r>
            <a:r>
              <a:rPr lang="en-US" dirty="0"/>
              <a:t>.  </a:t>
            </a:r>
            <a:r>
              <a:rPr lang="en-US" dirty="0" smtClean="0"/>
              <a:t>(We </a:t>
            </a:r>
            <a:r>
              <a:rPr lang="en-US" dirty="0"/>
              <a:t>kept </a:t>
            </a:r>
            <a:r>
              <a:rPr lang="en-US" dirty="0" smtClean="0"/>
              <a:t>both beams pulsing all the time).</a:t>
            </a:r>
            <a:r>
              <a:rPr lang="en-US" dirty="0"/>
              <a:t> 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As run went on </a:t>
            </a:r>
            <a:r>
              <a:rPr lang="en-US" dirty="0" smtClean="0"/>
              <a:t>– we were still on </a:t>
            </a:r>
            <a:r>
              <a:rPr lang="en-US" dirty="0"/>
              <a:t>site, but </a:t>
            </a:r>
            <a:r>
              <a:rPr lang="en-US" dirty="0" smtClean="0"/>
              <a:t>often not </a:t>
            </a:r>
            <a:r>
              <a:rPr lang="en-US" dirty="0"/>
              <a:t>by EBIS.  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	(with a </a:t>
            </a:r>
            <a:r>
              <a:rPr lang="en-US" dirty="0"/>
              <a:t>few minor </a:t>
            </a:r>
            <a:r>
              <a:rPr lang="en-US" dirty="0" smtClean="0"/>
              <a:t>improvements </a:t>
            </a:r>
            <a:r>
              <a:rPr lang="en-US" dirty="0"/>
              <a:t>before next run, </a:t>
            </a:r>
            <a:r>
              <a:rPr lang="en-US" dirty="0" smtClean="0"/>
              <a:t>we think we can leave it 	without too much worry</a:t>
            </a:r>
            <a:r>
              <a:rPr lang="en-US" dirty="0"/>
              <a:t>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(Recovery from the power dip was only a couple hours for EBIS)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3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8" y="481620"/>
            <a:ext cx="5661542" cy="3776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38" y="3210542"/>
            <a:ext cx="5661542" cy="3481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3480" y="1001806"/>
            <a:ext cx="2731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Always had both Au and Cu running</a:t>
            </a:r>
          </a:p>
          <a:p>
            <a:endParaRPr lang="en-US" sz="2400" dirty="0" smtClean="0"/>
          </a:p>
          <a:p>
            <a:r>
              <a:rPr lang="en-US" dirty="0" smtClean="0"/>
              <a:t>8 Au &amp; 1 Cu  or</a:t>
            </a:r>
          </a:p>
          <a:p>
            <a:r>
              <a:rPr lang="en-US" dirty="0" smtClean="0"/>
              <a:t>8 Cu &amp; 1 Au  or</a:t>
            </a:r>
          </a:p>
          <a:p>
            <a:r>
              <a:rPr lang="en-US" dirty="0" smtClean="0"/>
              <a:t>1 Au &amp; 1 Cu (during stores)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1230" y="1723079"/>
            <a:ext cx="5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1230" y="4933061"/>
            <a:ext cx="5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1" y="256333"/>
            <a:ext cx="6509056" cy="6337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6868" y="831034"/>
            <a:ext cx="5753714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Sometimes frequent switching between Au and Cu.</a:t>
            </a:r>
          </a:p>
          <a:p>
            <a:r>
              <a:rPr lang="en-US" sz="2400" dirty="0" smtClean="0"/>
              <a:t>Switching became routine.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21427" cy="121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of beam stability – 8 pulses of Au continuous</a:t>
            </a:r>
            <a:br>
              <a:rPr lang="en-US" sz="2800" dirty="0" smtClean="0"/>
            </a:br>
            <a:r>
              <a:rPr lang="en-US" sz="2400" dirty="0" smtClean="0"/>
              <a:t>For low energy Au run, we ran 8 pulses continuously for ~48 hours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0" y="1609864"/>
            <a:ext cx="6918128" cy="4648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6463" y="631380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~0.05% missed pulses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Alessi   RHIC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1108</Words>
  <Application>Microsoft Macintosh PowerPoint</Application>
  <PresentationFormat>On-screen Show (4:3)</PresentationFormat>
  <Paragraphs>173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Recap of the first EBIS run for RHIC</vt:lpstr>
      <vt:lpstr>PowerPoint Presentation</vt:lpstr>
      <vt:lpstr>Intensity at Booster input (xf108)</vt:lpstr>
      <vt:lpstr>PowerPoint Presentation</vt:lpstr>
      <vt:lpstr>PowerPoint Presentation</vt:lpstr>
      <vt:lpstr>Watching over the EBIS</vt:lpstr>
      <vt:lpstr>PowerPoint Presentation</vt:lpstr>
      <vt:lpstr>PowerPoint Presentation</vt:lpstr>
      <vt:lpstr>Example of beam stability – 8 pulses of Au continuous For low energy Au run, we ran 8 pulses continuously for ~48 hours</vt:lpstr>
      <vt:lpstr>PowerPoint Presentation</vt:lpstr>
      <vt:lpstr>Hollow cathode ion sources used to produce 1+ ions</vt:lpstr>
      <vt:lpstr>Electronically Controlled Shutters</vt:lpstr>
      <vt:lpstr>PowerPoint Presentation</vt:lpstr>
      <vt:lpstr>Activities (improvements) behind stores</vt:lpstr>
      <vt:lpstr>Helium-3</vt:lpstr>
      <vt:lpstr>PowerPoint Presentation</vt:lpstr>
      <vt:lpstr>EBIS work during this shutdown (before and after NSRL run)</vt:lpstr>
      <vt:lpstr>PowerPoint Presentation</vt:lpstr>
      <vt:lpstr>Summary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 of the first EBIS run for RHIC</dc:title>
  <dc:creator>James Alessi</dc:creator>
  <cp:lastModifiedBy>James Alessi</cp:lastModifiedBy>
  <cp:revision>57</cp:revision>
  <dcterms:created xsi:type="dcterms:W3CDTF">2012-07-19T17:15:18Z</dcterms:created>
  <dcterms:modified xsi:type="dcterms:W3CDTF">2012-07-25T15:02:52Z</dcterms:modified>
</cp:coreProperties>
</file>