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8"/>
  </p:notesMasterIdLst>
  <p:sldIdLst>
    <p:sldId id="256" r:id="rId2"/>
    <p:sldId id="259" r:id="rId3"/>
    <p:sldId id="257" r:id="rId4"/>
    <p:sldId id="258" r:id="rId5"/>
    <p:sldId id="260" r:id="rId6"/>
    <p:sldId id="261" r:id="rId7"/>
    <p:sldId id="265" r:id="rId8"/>
    <p:sldId id="262" r:id="rId9"/>
    <p:sldId id="263" r:id="rId10"/>
    <p:sldId id="264" r:id="rId11"/>
    <p:sldId id="268" r:id="rId12"/>
    <p:sldId id="266" r:id="rId13"/>
    <p:sldId id="267" r:id="rId14"/>
    <p:sldId id="269" r:id="rId15"/>
    <p:sldId id="270" r:id="rId16"/>
    <p:sldId id="271" r:id="rId1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08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171" autoAdjust="0"/>
  </p:normalViewPr>
  <p:slideViewPr>
    <p:cSldViewPr showGuides="1">
      <p:cViewPr varScale="1">
        <p:scale>
          <a:sx n="127" d="100"/>
          <a:sy n="127" d="100"/>
        </p:scale>
        <p:origin x="-2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71CA5F7E-5BD5-496B-97B4-7D1FDA7871A9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1" tIns="47425" rIns="94851" bIns="474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3" y="4561226"/>
            <a:ext cx="5850835" cy="4320213"/>
          </a:xfrm>
          <a:prstGeom prst="rect">
            <a:avLst/>
          </a:prstGeom>
        </p:spPr>
        <p:txBody>
          <a:bodyPr vert="horz" lIns="94851" tIns="47425" rIns="94851" bIns="4742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818BF8A7-75FE-44FC-BE54-3D3AC29199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BF8A7-75FE-44FC-BE54-3D3AC291998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RHIC Retreat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Stochastic Cooling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RHIC Retreat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Stochastic Cooling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RHIC Retreat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Stochastic Cooling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399"/>
            <a:ext cx="8229600" cy="521208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82880"/>
          </a:xfrm>
        </p:spPr>
        <p:txBody>
          <a:bodyPr/>
          <a:lstStyle/>
          <a:p>
            <a:r>
              <a:rPr lang="en-US" dirty="0" smtClean="0"/>
              <a:t>RHIC Retreat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182880"/>
          </a:xfrm>
        </p:spPr>
        <p:txBody>
          <a:bodyPr/>
          <a:lstStyle/>
          <a:p>
            <a:r>
              <a:rPr kumimoji="0" lang="en-US" smtClean="0"/>
              <a:t>Stochastic Cooling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29400"/>
            <a:ext cx="2133600" cy="1828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July 20, 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RHIC Retreat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Stochastic Cooling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RHIC Retreat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Stochastic Cooling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RHIC Retreat 2010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Stochastic Cooling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RHIC Retreat 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Stochastic Cooling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RHIC Retreat 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Stochastic Cooling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RHIC Retreat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Stochastic Cooling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RHIC Retreat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Stochastic Cooling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RHIC Retreat 2010</a:t>
            </a:r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r>
              <a:rPr kumimoji="0" lang="en-US" sz="1000" smtClean="0">
                <a:solidFill>
                  <a:schemeClr val="tx2">
                    <a:shade val="50000"/>
                  </a:schemeClr>
                </a:solidFill>
              </a:rPr>
              <a:t>Stochastic Cooling</a:t>
            </a:r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\\tsclient\C\Work\Stochastic_Cooling\Docs\Retreat12\SlotCoupledWRD475_offsetPorts10mm_02.mpg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/>
          <a:p>
            <a:r>
              <a:rPr lang="en-US" b="1" dirty="0" smtClean="0"/>
              <a:t>Stochastic Cooling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743200" y="3429000"/>
            <a:ext cx="3657600" cy="457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K. Mernick</a:t>
            </a:r>
            <a:endParaRPr lang="en-US" dirty="0"/>
          </a:p>
        </p:txBody>
      </p:sp>
      <p:pic>
        <p:nvPicPr>
          <p:cNvPr id="2051" name="Picture 3" descr="C:\Documents and Settings\kmernick\My Documents\My Pictures\BNL\Logo_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5715000"/>
            <a:ext cx="2286000" cy="83704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901993" y="5791200"/>
            <a:ext cx="14029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RHIC Retreat</a:t>
            </a:r>
          </a:p>
          <a:p>
            <a:pPr algn="ctr"/>
            <a:r>
              <a:rPr lang="en-US" dirty="0" smtClean="0"/>
              <a:t>July 25,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mpPrintEmailFisBAE.gif"/>
          <p:cNvPicPr>
            <a:picLocks noChangeAspect="1"/>
          </p:cNvPicPr>
          <p:nvPr/>
        </p:nvPicPr>
        <p:blipFill>
          <a:blip r:embed="rId2" cstate="print"/>
          <a:srcRect l="2721" t="6693" r="6804" b="8606"/>
          <a:stretch>
            <a:fillRect/>
          </a:stretch>
        </p:blipFill>
        <p:spPr>
          <a:xfrm>
            <a:off x="1737360" y="3017520"/>
            <a:ext cx="5669280" cy="3776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/>
          <a:lstStyle/>
          <a:p>
            <a:r>
              <a:rPr lang="en-US" dirty="0" smtClean="0"/>
              <a:t>Cu-Au Results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14400"/>
            <a:ext cx="8229600" cy="22098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marR="0" lvl="0" indent="-342900" defTabSz="914400" rtl="0" eaLnBrk="1" fontAlgn="auto" latinLnBrk="0" hangingPunct="1"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Cooling worked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as expected for the Cu-Au run</a:t>
            </a:r>
          </a:p>
          <a:p>
            <a:pPr marL="342900" marR="0" lvl="0" indent="-342900" defTabSz="914400" rtl="0" eaLnBrk="1" fontAlgn="auto" latinLnBrk="0" hangingPunct="1"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200" baseline="0" dirty="0" smtClean="0"/>
              <a:t>The</a:t>
            </a:r>
            <a:r>
              <a:rPr lang="en-US" sz="2200" dirty="0" smtClean="0"/>
              <a:t> cooling rate for Copper was slower due to the larger number of particles per bunch</a:t>
            </a:r>
          </a:p>
          <a:p>
            <a:pPr marL="342900" marR="0" lvl="0" indent="-342900" defTabSz="914400" rtl="0" eaLnBrk="1" fontAlgn="auto" latinLnBrk="0" hangingPunct="1"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beam-beam effect of the asymmetric colliding bunches was a major factor in operations – we had to intentionally slow down the cooling of the Gold beam to prevent Copper losses</a:t>
            </a:r>
          </a:p>
          <a:p>
            <a:pPr marL="342900" indent="-342900"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sz="2200" dirty="0" smtClean="0"/>
              <a:t>Various tweaks to the cooling were attempted, but they had minimal effect on integrated luminosity (total or in the PHENIX narrow vertex)</a:t>
            </a:r>
          </a:p>
          <a:p>
            <a:pPr marL="342900" marR="0" lvl="0" indent="-342900" defTabSz="914400" rtl="0" eaLnBrk="1" fontAlgn="auto" latinLnBrk="0" hangingPunct="1"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mpPrintEmailFisBAE.gif"/>
          <p:cNvPicPr>
            <a:picLocks noChangeAspect="1"/>
          </p:cNvPicPr>
          <p:nvPr/>
        </p:nvPicPr>
        <p:blipFill>
          <a:blip r:embed="rId2" cstate="print"/>
          <a:srcRect l="2721" t="6693" r="6804" b="8606"/>
          <a:stretch>
            <a:fillRect/>
          </a:stretch>
        </p:blipFill>
        <p:spPr>
          <a:xfrm>
            <a:off x="2926080" y="4648200"/>
            <a:ext cx="3291840" cy="21928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/>
          <a:lstStyle/>
          <a:p>
            <a:r>
              <a:rPr lang="en-US" dirty="0" smtClean="0"/>
              <a:t>Cu-Au Results</a:t>
            </a:r>
            <a:endParaRPr lang="en-US" dirty="0"/>
          </a:p>
        </p:txBody>
      </p:sp>
      <p:pic>
        <p:nvPicPr>
          <p:cNvPr id="1026" name="Picture 2" descr="C:\Work\Stochastic_Cooling\Docs\Retreat12\tmpPrintEmailEmit16937.gif"/>
          <p:cNvPicPr>
            <a:picLocks noChangeAspect="1" noChangeArrowheads="1"/>
          </p:cNvPicPr>
          <p:nvPr/>
        </p:nvPicPr>
        <p:blipFill>
          <a:blip r:embed="rId3" cstate="print"/>
          <a:srcRect l="3263" t="7420" r="7341" b="9275"/>
          <a:stretch>
            <a:fillRect/>
          </a:stretch>
        </p:blipFill>
        <p:spPr bwMode="auto">
          <a:xfrm>
            <a:off x="91440" y="914400"/>
            <a:ext cx="4480560" cy="3671532"/>
          </a:xfrm>
          <a:prstGeom prst="rect">
            <a:avLst/>
          </a:prstGeom>
          <a:noFill/>
        </p:spPr>
      </p:pic>
      <p:pic>
        <p:nvPicPr>
          <p:cNvPr id="1027" name="Picture 3" descr="C:\Work\Stochastic_Cooling\Docs\Retreat12\tmpPrintEmailEmit16998.gif"/>
          <p:cNvPicPr>
            <a:picLocks noChangeAspect="1" noChangeArrowheads="1"/>
          </p:cNvPicPr>
          <p:nvPr/>
        </p:nvPicPr>
        <p:blipFill>
          <a:blip r:embed="rId4" cstate="print"/>
          <a:srcRect l="3260" t="7427" r="7334" b="9284"/>
          <a:stretch>
            <a:fillRect/>
          </a:stretch>
        </p:blipFill>
        <p:spPr bwMode="auto">
          <a:xfrm>
            <a:off x="4663440" y="914400"/>
            <a:ext cx="4480560" cy="3663538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3276600" y="5638800"/>
            <a:ext cx="228600" cy="2286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257800" y="5334000"/>
            <a:ext cx="228600" cy="2286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667000" y="3505200"/>
            <a:ext cx="685800" cy="2133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410200" y="3657600"/>
            <a:ext cx="533400" cy="1676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429000" y="4736068"/>
            <a:ext cx="1808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Luminosity (ZDC)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781800" y="1383268"/>
            <a:ext cx="1728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Emittance</a:t>
            </a:r>
            <a:r>
              <a:rPr lang="en-US" b="1" dirty="0" smtClean="0"/>
              <a:t> (IPM)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adops.bnl.gov/elog/graphics/rhic-CuAu_2012/Thu_May_17_2012_235306_17845.g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88720" y="3566160"/>
            <a:ext cx="2133883" cy="3200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R&amp;D Efforts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3429000"/>
          </a:xfrm>
        </p:spPr>
        <p:txBody>
          <a:bodyPr>
            <a:noAutofit/>
          </a:bodyPr>
          <a:lstStyle/>
          <a:p>
            <a:pPr algn="just">
              <a:lnSpc>
                <a:spcPct val="85000"/>
              </a:lnSpc>
              <a:spcBef>
                <a:spcPts val="300"/>
              </a:spcBef>
            </a:pPr>
            <a:r>
              <a:rPr lang="en-US" sz="1800" dirty="0" smtClean="0"/>
              <a:t>We hope to install new longitudinal pickups during this shutdown</a:t>
            </a:r>
          </a:p>
          <a:p>
            <a:pPr algn="just">
              <a:lnSpc>
                <a:spcPct val="85000"/>
              </a:lnSpc>
              <a:spcBef>
                <a:spcPts val="300"/>
              </a:spcBef>
            </a:pPr>
            <a:r>
              <a:rPr lang="en-US" sz="1800" dirty="0" smtClean="0"/>
              <a:t>The main goal of the new pickup is to cutoff propagating waveguide modes that are present in the current pickup with a 3” aperture</a:t>
            </a:r>
          </a:p>
          <a:p>
            <a:pPr algn="just">
              <a:lnSpc>
                <a:spcPct val="85000"/>
              </a:lnSpc>
              <a:spcBef>
                <a:spcPts val="300"/>
              </a:spcBef>
            </a:pPr>
            <a:r>
              <a:rPr lang="en-US" sz="1800" dirty="0" smtClean="0"/>
              <a:t>The key component is the “keyhole” shaped beam pipe (see next slide)</a:t>
            </a:r>
          </a:p>
          <a:p>
            <a:pPr algn="just">
              <a:lnSpc>
                <a:spcPct val="85000"/>
              </a:lnSpc>
              <a:spcBef>
                <a:spcPts val="300"/>
              </a:spcBef>
            </a:pPr>
            <a:r>
              <a:rPr lang="en-US" sz="1800" dirty="0" smtClean="0"/>
              <a:t>There is also an effort underway to replace the longitudinal kickers – the </a:t>
            </a:r>
            <a:r>
              <a:rPr lang="en-US" sz="1800" dirty="0" err="1" smtClean="0"/>
              <a:t>Fermilab</a:t>
            </a:r>
            <a:r>
              <a:rPr lang="en-US" sz="1800" dirty="0" smtClean="0"/>
              <a:t> vacuum tanks will be replaced with tanks similar to the existing rectangular tanks used for the horizontal and blue vertical kickers</a:t>
            </a:r>
          </a:p>
          <a:p>
            <a:pPr algn="just">
              <a:lnSpc>
                <a:spcPct val="85000"/>
              </a:lnSpc>
              <a:spcBef>
                <a:spcPts val="300"/>
              </a:spcBef>
            </a:pPr>
            <a:r>
              <a:rPr lang="en-US" sz="1800" dirty="0" smtClean="0"/>
              <a:t>The existing 4 cell longitudinal cavities will be replaced with 6 cell cavities, providing a larger kicker for the same amplifier power</a:t>
            </a:r>
          </a:p>
          <a:p>
            <a:pPr algn="just">
              <a:lnSpc>
                <a:spcPct val="85000"/>
              </a:lnSpc>
              <a:spcBef>
                <a:spcPts val="300"/>
              </a:spcBef>
            </a:pPr>
            <a:r>
              <a:rPr lang="en-US" sz="1800" dirty="0" smtClean="0"/>
              <a:t>The plan is to have no coaxial cables in the vacuum, and fewer vacuum </a:t>
            </a:r>
            <a:r>
              <a:rPr lang="en-US" sz="1800" dirty="0" err="1" smtClean="0"/>
              <a:t>feedthrus</a:t>
            </a:r>
            <a:r>
              <a:rPr lang="en-US" sz="1800" dirty="0" smtClean="0"/>
              <a:t> (no water, no thermocouples, fewer RF </a:t>
            </a:r>
            <a:r>
              <a:rPr lang="en-US" sz="1800" dirty="0" err="1" smtClean="0"/>
              <a:t>feedthrus</a:t>
            </a:r>
            <a:r>
              <a:rPr lang="en-US" sz="1800" dirty="0" smtClean="0"/>
              <a:t>)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754880" y="3566159"/>
            <a:ext cx="3806171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esponseSpectru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572000"/>
            <a:ext cx="5486400" cy="2249789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334000" y="3643920"/>
            <a:ext cx="3806171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Longitudinal Pickups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11" descr="71011045_3D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877" y="762000"/>
            <a:ext cx="4926677" cy="3657600"/>
          </a:xfrm>
          <a:prstGeom prst="rect">
            <a:avLst/>
          </a:prstGeom>
        </p:spPr>
      </p:pic>
      <p:pic>
        <p:nvPicPr>
          <p:cNvPr id="13" name="Picture 12" descr="slot2waveguide2coax.bmp"/>
          <p:cNvPicPr>
            <a:picLocks noChangeAspect="1"/>
          </p:cNvPicPr>
          <p:nvPr/>
        </p:nvPicPr>
        <p:blipFill>
          <a:blip r:embed="rId6" cstate="print"/>
          <a:srcRect l="24797" t="17204" r="28339" b="8602"/>
          <a:stretch>
            <a:fillRect/>
          </a:stretch>
        </p:blipFill>
        <p:spPr>
          <a:xfrm>
            <a:off x="5212080" y="990600"/>
            <a:ext cx="3825694" cy="2494194"/>
          </a:xfrm>
          <a:prstGeom prst="rect">
            <a:avLst/>
          </a:prstGeom>
        </p:spPr>
      </p:pic>
      <p:pic>
        <p:nvPicPr>
          <p:cNvPr id="14" name="SlotCoupledWRD475_offsetPorts10mm_02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0" y="1280159"/>
            <a:ext cx="9144000" cy="4422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4046" t="14203" r="7438" b="18642"/>
          <a:stretch>
            <a:fillRect/>
          </a:stretch>
        </p:blipFill>
        <p:spPr bwMode="auto">
          <a:xfrm>
            <a:off x="6492240" y="3975776"/>
            <a:ext cx="2556659" cy="248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3429000"/>
          </a:xfrm>
        </p:spPr>
        <p:txBody>
          <a:bodyPr>
            <a:noAutofit/>
          </a:bodyPr>
          <a:lstStyle/>
          <a:p>
            <a:pPr algn="just">
              <a:lnSpc>
                <a:spcPct val="85000"/>
              </a:lnSpc>
              <a:spcBef>
                <a:spcPts val="600"/>
              </a:spcBef>
            </a:pPr>
            <a:r>
              <a:rPr lang="en-US" sz="2100" dirty="0" smtClean="0"/>
              <a:t>Main software goal once again is to replace the </a:t>
            </a:r>
            <a:r>
              <a:rPr lang="en-US" sz="2100" dirty="0" err="1" smtClean="0"/>
              <a:t>LabView</a:t>
            </a:r>
            <a:r>
              <a:rPr lang="en-US" sz="2100" dirty="0" smtClean="0"/>
              <a:t>/ADO combination running on the network analyzer and FEC with an ADO manager to co-ordinate and run the periodic system transfer function measurements</a:t>
            </a:r>
          </a:p>
          <a:p>
            <a:pPr algn="just">
              <a:lnSpc>
                <a:spcPct val="85000"/>
              </a:lnSpc>
              <a:spcBef>
                <a:spcPts val="600"/>
              </a:spcBef>
            </a:pPr>
            <a:r>
              <a:rPr lang="en-US" sz="2100" dirty="0" smtClean="0"/>
              <a:t>This was a goal last year, but was not finished in time for the run – some last minute changes to the old software got us through this run</a:t>
            </a:r>
          </a:p>
          <a:p>
            <a:pPr algn="just">
              <a:lnSpc>
                <a:spcPct val="85000"/>
              </a:lnSpc>
              <a:spcBef>
                <a:spcPts val="600"/>
              </a:spcBef>
            </a:pPr>
            <a:r>
              <a:rPr lang="en-US" sz="2100" dirty="0" smtClean="0"/>
              <a:t>Another high priority item is software for viewing the measured system transfer functions, both in real-time and logged data</a:t>
            </a:r>
          </a:p>
          <a:p>
            <a:pPr algn="just">
              <a:lnSpc>
                <a:spcPct val="85000"/>
              </a:lnSpc>
              <a:spcBef>
                <a:spcPts val="600"/>
              </a:spcBef>
            </a:pPr>
            <a:r>
              <a:rPr lang="en-US" sz="2100" dirty="0" smtClean="0"/>
              <a:t>Along with the spectrum analyzer viewing program, this will be one of the main tools for setting up and tuning the system</a:t>
            </a:r>
          </a:p>
        </p:txBody>
      </p:sp>
      <p:pic>
        <p:nvPicPr>
          <p:cNvPr id="6" name="Picture 2" descr="http://www.cadops.bnl.gov/Instrumentation/InstWiki/images/ScBlueBlockDiagramTrans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843"/>
          <a:stretch>
            <a:fillRect/>
          </a:stretch>
        </p:blipFill>
        <p:spPr bwMode="auto">
          <a:xfrm>
            <a:off x="76200" y="3884336"/>
            <a:ext cx="3657600" cy="2821264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3505200" y="4448216"/>
            <a:ext cx="3854" cy="137160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-5400000">
            <a:off x="3014065" y="5019404"/>
            <a:ext cx="765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BEAM</a:t>
            </a:r>
            <a:endParaRPr lang="en-US" b="1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l="9917" t="14203" r="52063" b="18642"/>
          <a:stretch>
            <a:fillRect/>
          </a:stretch>
        </p:blipFill>
        <p:spPr bwMode="auto">
          <a:xfrm>
            <a:off x="3840480" y="3975776"/>
            <a:ext cx="2523873" cy="248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990600" y="1143000"/>
            <a:ext cx="7315200" cy="2278090"/>
            <a:chOff x="182880" y="3749040"/>
            <a:chExt cx="8808729" cy="2743200"/>
          </a:xfrm>
        </p:grpSpPr>
        <p:pic>
          <p:nvPicPr>
            <p:cNvPr id="11" name="Picture 2" descr="C:\Work\Stochastic_Cooling\Pictures\06282011\stochastic_cooling_06282011 065.jpg"/>
            <p:cNvPicPr>
              <a:picLocks noChangeAspect="1" noChangeArrowheads="1"/>
            </p:cNvPicPr>
            <p:nvPr/>
          </p:nvPicPr>
          <p:blipFill>
            <a:blip r:embed="rId2" cstate="print"/>
            <a:srcRect l="13860" t="33600" r="5400" b="21600"/>
            <a:stretch>
              <a:fillRect/>
            </a:stretch>
          </p:blipFill>
          <p:spPr bwMode="auto">
            <a:xfrm>
              <a:off x="182880" y="3749040"/>
              <a:ext cx="6591925" cy="2743200"/>
            </a:xfrm>
            <a:prstGeom prst="rect">
              <a:avLst/>
            </a:prstGeom>
            <a:noFill/>
          </p:spPr>
        </p:pic>
        <p:pic>
          <p:nvPicPr>
            <p:cNvPr id="12" name="Picture 3" descr="C:\Work\Stochastic_Cooling\Pictures\06282011\stochastic_cooling_06282011 038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03720" y="3749040"/>
              <a:ext cx="2057400" cy="2743200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 rot="19700805">
              <a:off x="1432713" y="4909224"/>
              <a:ext cx="8907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Stairs?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779739" y="4749225"/>
              <a:ext cx="12118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Lift for</a:t>
              </a:r>
            </a:p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equipment?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90600" y="5867400"/>
              <a:ext cx="36466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…or at least cut the grass more often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828800" y="823210"/>
            <a:ext cx="5486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Last year’s summary slide included these two pictures: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2438400"/>
          </a:xfrm>
        </p:spPr>
        <p:txBody>
          <a:bodyPr>
            <a:noAutofit/>
          </a:bodyPr>
          <a:lstStyle/>
          <a:p>
            <a:pPr algn="just">
              <a:lnSpc>
                <a:spcPct val="85000"/>
              </a:lnSpc>
              <a:spcBef>
                <a:spcPts val="300"/>
              </a:spcBef>
            </a:pPr>
            <a:r>
              <a:rPr lang="en-US" sz="1800" dirty="0" smtClean="0"/>
              <a:t>There has been no visible sign of progress on the stairs (an action item from the BORE review in 2009), but at least they have acquired a nickname (“the stairway to heaven”).</a:t>
            </a:r>
          </a:p>
          <a:p>
            <a:pPr algn="just">
              <a:lnSpc>
                <a:spcPct val="85000"/>
              </a:lnSpc>
              <a:spcBef>
                <a:spcPts val="300"/>
              </a:spcBef>
            </a:pPr>
            <a:r>
              <a:rPr lang="en-US" sz="1800" dirty="0" smtClean="0"/>
              <a:t>The grass on the </a:t>
            </a:r>
            <a:r>
              <a:rPr lang="en-US" sz="1800" dirty="0" err="1" smtClean="0"/>
              <a:t>berm</a:t>
            </a:r>
            <a:r>
              <a:rPr lang="en-US" sz="1800" dirty="0" smtClean="0"/>
              <a:t> was cut once during the run. This has been typical over the last several years, despite repeated statements from F&amp;O that it would be cut regularly. Ticks (and other bugs) are common up there.</a:t>
            </a:r>
          </a:p>
          <a:p>
            <a:pPr algn="just">
              <a:lnSpc>
                <a:spcPct val="85000"/>
              </a:lnSpc>
              <a:spcBef>
                <a:spcPts val="300"/>
              </a:spcBef>
            </a:pPr>
            <a:r>
              <a:rPr lang="en-US" sz="1800" dirty="0" smtClean="0"/>
              <a:t>A new lift to hoist equipment to the crow’s nest in 1004A was installed before the run and used successfully. Thank you to Al </a:t>
            </a:r>
            <a:r>
              <a:rPr lang="en-US" sz="1800" dirty="0" err="1" smtClean="0"/>
              <a:t>Pendzick</a:t>
            </a:r>
            <a:r>
              <a:rPr lang="en-US" sz="1800" dirty="0" smtClean="0"/>
              <a:t> for leading the effort.</a:t>
            </a:r>
          </a:p>
          <a:p>
            <a:pPr algn="just">
              <a:lnSpc>
                <a:spcPct val="85000"/>
              </a:lnSpc>
              <a:spcBef>
                <a:spcPts val="300"/>
              </a:spcBef>
            </a:pPr>
            <a:r>
              <a:rPr lang="en-US" sz="1800" dirty="0" smtClean="0"/>
              <a:t>But…</a:t>
            </a:r>
            <a:endParaRPr lang="en-US" sz="1800" dirty="0" smtClean="0"/>
          </a:p>
        </p:txBody>
      </p:sp>
      <p:pic>
        <p:nvPicPr>
          <p:cNvPr id="1026" name="Picture 2" descr="\\tsclient\C\Work\Stochastic_Cooling\Docs\Retreat12\pictures\DSCF3408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3017520" y="1600200"/>
            <a:ext cx="3108960" cy="4145280"/>
          </a:xfrm>
          <a:prstGeom prst="rect">
            <a:avLst/>
          </a:prstGeom>
          <a:noFill/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457200" y="5921115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Now we can’t use the hoist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(or access any of the equipment, including equipment necessary for development efforts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</a:t>
            </a:r>
            <a:r>
              <a:rPr lang="en-US" dirty="0" smtClean="0"/>
              <a:t>s summer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because the ladder has been tagged out as a result of the recent ladder inspections.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Stochastic </a:t>
            </a:r>
            <a:r>
              <a:rPr lang="en-US" dirty="0" smtClean="0"/>
              <a:t>cooling was a major </a:t>
            </a:r>
            <a:r>
              <a:rPr lang="en-US" dirty="0" smtClean="0"/>
              <a:t>success this year, running successfully in all three planes in both rings </a:t>
            </a:r>
            <a:r>
              <a:rPr lang="en-US" dirty="0" smtClean="0"/>
              <a:t>with no significant failures or </a:t>
            </a:r>
            <a:r>
              <a:rPr lang="en-US" dirty="0" smtClean="0"/>
              <a:t>downtime</a:t>
            </a:r>
          </a:p>
          <a:p>
            <a:r>
              <a:rPr lang="en-US" dirty="0" smtClean="0"/>
              <a:t>We are continuing development efforts to improve system performance, increase reliability, and enhance operational efficiency</a:t>
            </a:r>
          </a:p>
          <a:p>
            <a:r>
              <a:rPr lang="en-US" dirty="0" smtClean="0"/>
              <a:t>Thank you to the many, many people who contributed to the success of stochastic cooling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86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This year was the first with all six planes of stochastic cooling</a:t>
            </a:r>
          </a:p>
          <a:p>
            <a:r>
              <a:rPr lang="en-US" dirty="0" smtClean="0"/>
              <a:t>Longitudinal and vertical in both rings had run successfully in the past, horizontal was new this year</a:t>
            </a:r>
          </a:p>
          <a:p>
            <a:r>
              <a:rPr lang="en-US" dirty="0" smtClean="0"/>
              <a:t>Stochastic cooling was a major success, with no significant failures or downtime</a:t>
            </a:r>
          </a:p>
          <a:p>
            <a:r>
              <a:rPr lang="en-US" dirty="0" smtClean="0"/>
              <a:t>I’ll start with a quick review of the work last shutdown and then briefly discuss results from the run, then I’ll describe plans for upgrades and enhancements over the near future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cations_modified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1371600"/>
            <a:ext cx="4573533" cy="457353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Geography of stochastic cooling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0" y="914400"/>
            <a:ext cx="4480560" cy="585216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Locations of beam-line components: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Sector 11: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YLK 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12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ellow </a:t>
            </a:r>
            <a:r>
              <a:rPr kumimoji="0" lang="en-US" sz="12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ongitudinal </a:t>
            </a:r>
            <a:r>
              <a:rPr kumimoji="0" lang="en-US" sz="12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icker)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aseline="0" dirty="0" smtClean="0"/>
              <a:t>Sector</a:t>
            </a:r>
            <a:r>
              <a:rPr lang="en-US" sz="2400" dirty="0" smtClean="0"/>
              <a:t> 12: BVK, BHK, YVPU, YHPU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Sector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1: BLPU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aseline="0" dirty="0" smtClean="0"/>
              <a:t>Sector</a:t>
            </a:r>
            <a:r>
              <a:rPr lang="en-US" sz="2400" dirty="0" smtClean="0"/>
              <a:t> 2: YLPU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Sector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3: YVK, YHK, BVPU, BHPU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aseline="0" dirty="0" smtClean="0"/>
              <a:t>Sector</a:t>
            </a:r>
            <a:r>
              <a:rPr lang="en-US" sz="2400" dirty="0" smtClean="0"/>
              <a:t> 4: BLK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kickers are located near the Q4 end of the straight sections (warm bore)</a:t>
            </a:r>
            <a:endParaRPr kumimoji="0" lang="en-US" sz="2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spcBef>
                <a:spcPct val="20000"/>
              </a:spcBef>
            </a:pPr>
            <a:r>
              <a:rPr lang="en-US" sz="2200" dirty="0" smtClean="0"/>
              <a:t>H pickups are located near the Q3 end and </a:t>
            </a:r>
            <a:r>
              <a:rPr lang="en-US" sz="2200" baseline="0" dirty="0" smtClean="0"/>
              <a:t>L &amp;</a:t>
            </a:r>
            <a:r>
              <a:rPr lang="en-US" sz="2200" dirty="0" smtClean="0"/>
              <a:t> V pickups are located near the Q4 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cations_modified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1371600"/>
            <a:ext cx="4573533" cy="457353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Shutdown 2011 Major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Installations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0" y="990600"/>
            <a:ext cx="4480560" cy="5775960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9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0" i="0" u="none" strike="noStrike" kern="1200" cap="none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Major beam-line installations from last shutdown: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Repair YLK &amp; BVK</a:t>
            </a:r>
            <a:endParaRPr kumimoji="0" lang="en-US" sz="2200" b="0" i="0" u="none" strike="noStrike" kern="1200" cap="none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9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200" baseline="0" dirty="0" smtClean="0"/>
              <a:t>Complete rebuild</a:t>
            </a:r>
            <a:r>
              <a:rPr lang="en-US" sz="2200" dirty="0" smtClean="0"/>
              <a:t> of BLK</a:t>
            </a:r>
            <a:endParaRPr kumimoji="0" lang="en-US" sz="2200" b="0" i="0" u="none" strike="noStrike" kern="1200" cap="none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9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Replace YVPU</a:t>
            </a:r>
            <a:r>
              <a:rPr kumimoji="0" lang="en-US" sz="2200" b="0" i="0" u="none" strike="noStrike" kern="1200" cap="none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BVPU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200" baseline="0" dirty="0" smtClean="0"/>
              <a:t>Install YHPU</a:t>
            </a:r>
            <a:endParaRPr lang="en-US" sz="2200" dirty="0" smtClean="0"/>
          </a:p>
          <a:p>
            <a:pPr marL="342900" marR="0" lvl="0" indent="-342900" algn="just" defTabSz="914400" rtl="0" eaLnBrk="1" fontAlgn="auto" latinLnBrk="0" hangingPunct="1">
              <a:lnSpc>
                <a:spcPct val="9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Install YHK</a:t>
            </a:r>
            <a:r>
              <a:rPr kumimoji="0" lang="en-US" sz="2200" b="0" i="0" u="none" strike="noStrike" kern="1200" cap="none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BHK</a:t>
            </a:r>
          </a:p>
          <a:p>
            <a:pPr marR="0" lvl="0" indent="-342900" algn="just" defTabSz="914400" rtl="0" eaLnBrk="1" fontAlgn="auto" latinLnBrk="0" hangingPunct="1">
              <a:lnSpc>
                <a:spcPct val="9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dirty="0" smtClean="0"/>
              <a:t>This required opening and baking 6 sectors (bo3, bi4, bi12, yi3, yi11, yo12). This summer we only have 2 sectors planned (bi1, yi2) for new longitudinal pickup installations.</a:t>
            </a:r>
          </a:p>
          <a:p>
            <a:pPr marR="0" lvl="0" indent="-342900" algn="just" defTabSz="914400" rtl="0" eaLnBrk="1" fontAlgn="auto" latinLnBrk="0" hangingPunct="1">
              <a:lnSpc>
                <a:spcPct val="9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dirty="0" smtClean="0"/>
              <a:t>In addition to the beam-line components, there was a lot of supporting electronics, cabling, and infrastructure installed.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Kickers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Z:\Stochastic_Cooling\Docs\Ops2012\IMG_20120314_134339.jpg"/>
          <p:cNvPicPr>
            <a:picLocks noChangeAspect="1" noChangeArrowheads="1"/>
          </p:cNvPicPr>
          <p:nvPr/>
        </p:nvPicPr>
        <p:blipFill>
          <a:blip r:embed="rId2" cstate="print"/>
          <a:srcRect l="17361" t="3099" r="20833"/>
          <a:stretch>
            <a:fillRect/>
          </a:stretch>
        </p:blipFill>
        <p:spPr bwMode="auto">
          <a:xfrm>
            <a:off x="228598" y="914400"/>
            <a:ext cx="3513733" cy="41148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0800"/>
          <a:stretch>
            <a:fillRect/>
          </a:stretch>
        </p:blipFill>
        <p:spPr bwMode="auto">
          <a:xfrm>
            <a:off x="3931920" y="914400"/>
            <a:ext cx="5029200" cy="4228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t="9600" b="19200"/>
          <a:stretch>
            <a:fillRect/>
          </a:stretch>
        </p:blipFill>
        <p:spPr bwMode="auto">
          <a:xfrm>
            <a:off x="1371600" y="3764280"/>
            <a:ext cx="5650787" cy="301752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371600" y="6320135"/>
            <a:ext cx="3997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Yellow Vertical and Horizontal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3352800"/>
            <a:ext cx="3730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Blue Horizontal and Vertical</a:t>
            </a:r>
            <a:endParaRPr lang="en-US" sz="2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00366" y="3352800"/>
            <a:ext cx="24096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Blue Longitudinal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Pickups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18000" t="7200" r="18000" b="14400"/>
          <a:stretch>
            <a:fillRect/>
          </a:stretch>
        </p:blipFill>
        <p:spPr bwMode="auto">
          <a:xfrm>
            <a:off x="228600" y="914400"/>
            <a:ext cx="447869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r="7200"/>
          <a:stretch>
            <a:fillRect/>
          </a:stretch>
        </p:blipFill>
        <p:spPr bwMode="auto">
          <a:xfrm>
            <a:off x="4846320" y="914400"/>
            <a:ext cx="3945819" cy="566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 descr="Z:\Stochastic_Cooling\Docs\Ops2012\pickup_cs1.png"/>
          <p:cNvPicPr>
            <a:picLocks noChangeAspect="1" noChangeArrowheads="1"/>
          </p:cNvPicPr>
          <p:nvPr/>
        </p:nvPicPr>
        <p:blipFill>
          <a:blip r:embed="rId4" cstate="print"/>
          <a:srcRect l="2467" t="10322" b="18923"/>
          <a:stretch>
            <a:fillRect/>
          </a:stretch>
        </p:blipFill>
        <p:spPr bwMode="auto">
          <a:xfrm>
            <a:off x="685800" y="4846320"/>
            <a:ext cx="3615499" cy="188050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705514" y="1595735"/>
            <a:ext cx="1744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Yellow Vertical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895290"/>
            <a:ext cx="1816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Blue Horizontal</a:t>
            </a:r>
            <a:endParaRPr lang="en-US" sz="2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adops.bnl.gov/elog/graphics/rhic-CuAu_2012/Thu_May_17_2012_235306_1784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075725"/>
            <a:ext cx="3429000" cy="2743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Improvements for Run12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3429000"/>
          </a:xfrm>
        </p:spPr>
        <p:txBody>
          <a:bodyPr>
            <a:noAutofit/>
          </a:bodyPr>
          <a:lstStyle/>
          <a:p>
            <a:pPr algn="just">
              <a:lnSpc>
                <a:spcPct val="85000"/>
              </a:lnSpc>
              <a:spcBef>
                <a:spcPts val="0"/>
              </a:spcBef>
            </a:pPr>
            <a:r>
              <a:rPr lang="en-US" sz="1800" dirty="0" smtClean="0"/>
              <a:t>Nothing leaked, nothing got stuck</a:t>
            </a:r>
          </a:p>
          <a:p>
            <a:pPr algn="just">
              <a:lnSpc>
                <a:spcPct val="85000"/>
              </a:lnSpc>
              <a:spcBef>
                <a:spcPts val="0"/>
              </a:spcBef>
            </a:pPr>
            <a:r>
              <a:rPr lang="en-US" sz="1800" dirty="0" smtClean="0"/>
              <a:t>A major issue in the past was failure of PAs at the longitudinal kickers – this run we didn’t have any PA failures, and only a couple DC power supply failures</a:t>
            </a:r>
          </a:p>
          <a:p>
            <a:pPr algn="just">
              <a:lnSpc>
                <a:spcPct val="85000"/>
              </a:lnSpc>
              <a:spcBef>
                <a:spcPts val="0"/>
              </a:spcBef>
            </a:pPr>
            <a:r>
              <a:rPr lang="en-US" sz="1800" dirty="0" smtClean="0"/>
              <a:t>We replaced the optical encoders on the longitudinal kickers (a source of several problems last year) with resolvers – there were no problems with these, and the new design makes repair/replacement easier in case of a problem</a:t>
            </a:r>
          </a:p>
          <a:p>
            <a:pPr algn="just">
              <a:lnSpc>
                <a:spcPct val="85000"/>
              </a:lnSpc>
              <a:spcBef>
                <a:spcPts val="0"/>
              </a:spcBef>
            </a:pPr>
            <a:r>
              <a:rPr lang="en-US" sz="1800" dirty="0" smtClean="0"/>
              <a:t>The motion control software worked reliably – probably a combination of better communications with Controls, more testing, and that many issues were found and fixed in previous runs</a:t>
            </a:r>
          </a:p>
          <a:p>
            <a:pPr algn="just">
              <a:lnSpc>
                <a:spcPct val="85000"/>
              </a:lnSpc>
              <a:spcBef>
                <a:spcPts val="0"/>
              </a:spcBef>
            </a:pPr>
            <a:r>
              <a:rPr lang="en-US" sz="1800" dirty="0" smtClean="0"/>
              <a:t>Spectrum Analyzer viewing application was vastly improved over last run and a huge help</a:t>
            </a:r>
          </a:p>
          <a:p>
            <a:pPr algn="just">
              <a:lnSpc>
                <a:spcPct val="85000"/>
              </a:lnSpc>
              <a:spcBef>
                <a:spcPts val="0"/>
              </a:spcBef>
            </a:pPr>
            <a:r>
              <a:rPr lang="en-US" sz="1800" dirty="0" smtClean="0"/>
              <a:t>Insertion of the pickups and kickers was “cleaner” (i.e. beam losses were lower) – this was probably partially due to lower intensity with U-U, but there was also some improvement in Cu-Au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t="16453"/>
          <a:stretch>
            <a:fillRect/>
          </a:stretch>
        </p:blipFill>
        <p:spPr bwMode="auto">
          <a:xfrm>
            <a:off x="3931920" y="4083540"/>
            <a:ext cx="5029200" cy="2730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96675" y="4070250"/>
            <a:ext cx="540250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u_lum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548640"/>
            <a:ext cx="8229600" cy="60059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/>
          <a:lstStyle/>
          <a:p>
            <a:r>
              <a:rPr lang="en-US" dirty="0" smtClean="0"/>
              <a:t>U-U Results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RHIC Retreat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Stochastic Cooling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8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u_lumi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548640"/>
            <a:ext cx="8229600" cy="60059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/>
          <a:lstStyle/>
          <a:p>
            <a:r>
              <a:rPr lang="en-US" dirty="0" smtClean="0"/>
              <a:t>U-U Results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RHIC Retreat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Stochastic Cooling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9</a:t>
            </a:fld>
            <a:endParaRPr kumimoji="0" lang="en-US"/>
          </a:p>
        </p:txBody>
      </p:sp>
      <p:sp>
        <p:nvSpPr>
          <p:cNvPr id="8" name="TextBox 7"/>
          <p:cNvSpPr txBox="1"/>
          <p:nvPr/>
        </p:nvSpPr>
        <p:spPr>
          <a:xfrm>
            <a:off x="5232550" y="2602468"/>
            <a:ext cx="2768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Emittance</a:t>
            </a:r>
            <a:r>
              <a:rPr lang="en-US" b="1" dirty="0" smtClean="0"/>
              <a:t> (ZDC Calculated)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13363</TotalTime>
  <Words>1038</Words>
  <Application>Microsoft Office PowerPoint</Application>
  <PresentationFormat>On-screen Show (4:3)</PresentationFormat>
  <Paragraphs>89</Paragraphs>
  <Slides>16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Stochastic Cooling</vt:lpstr>
      <vt:lpstr>Outline</vt:lpstr>
      <vt:lpstr>Slide 3</vt:lpstr>
      <vt:lpstr>Slide 4</vt:lpstr>
      <vt:lpstr>Slide 5</vt:lpstr>
      <vt:lpstr>Slide 6</vt:lpstr>
      <vt:lpstr>Other Improvements for Run12</vt:lpstr>
      <vt:lpstr>U-U Results</vt:lpstr>
      <vt:lpstr>U-U Results</vt:lpstr>
      <vt:lpstr>Cu-Au Results</vt:lpstr>
      <vt:lpstr>Cu-Au Results</vt:lpstr>
      <vt:lpstr>R&amp;D Efforts</vt:lpstr>
      <vt:lpstr>Slide 13</vt:lpstr>
      <vt:lpstr>Software</vt:lpstr>
      <vt:lpstr>Summary</vt:lpstr>
      <vt:lpstr>Summary</vt:lpstr>
    </vt:vector>
  </TitlesOfParts>
  <Company>BNL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kmernick</dc:creator>
  <cp:lastModifiedBy>kmernick</cp:lastModifiedBy>
  <cp:revision>1047</cp:revision>
  <dcterms:created xsi:type="dcterms:W3CDTF">2010-06-08T14:26:29Z</dcterms:created>
  <dcterms:modified xsi:type="dcterms:W3CDTF">2012-07-25T00:21:30Z</dcterms:modified>
</cp:coreProperties>
</file>