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7" r:id="rId2"/>
    <p:sldId id="314" r:id="rId3"/>
    <p:sldId id="341" r:id="rId4"/>
    <p:sldId id="343" r:id="rId5"/>
    <p:sldId id="317" r:id="rId6"/>
    <p:sldId id="344" r:id="rId7"/>
    <p:sldId id="349" r:id="rId8"/>
    <p:sldId id="345" r:id="rId9"/>
    <p:sldId id="319" r:id="rId10"/>
    <p:sldId id="320" r:id="rId11"/>
    <p:sldId id="338" r:id="rId12"/>
    <p:sldId id="350" r:id="rId13"/>
    <p:sldId id="333" r:id="rId14"/>
    <p:sldId id="348" r:id="rId15"/>
    <p:sldId id="334" r:id="rId16"/>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128"/>
        <a:cs typeface="+mn-cs"/>
      </a:defRPr>
    </a:lvl5pPr>
    <a:lvl6pPr marL="2286000" algn="l" defTabSz="914400" rtl="0" eaLnBrk="1" latinLnBrk="0" hangingPunct="1">
      <a:defRPr sz="2800" kern="1200">
        <a:solidFill>
          <a:schemeClr val="tx1"/>
        </a:solidFill>
        <a:latin typeface="Arial" charset="0"/>
        <a:ea typeface="ＭＳ Ｐゴシック" charset="-128"/>
        <a:cs typeface="+mn-cs"/>
      </a:defRPr>
    </a:lvl6pPr>
    <a:lvl7pPr marL="2743200" algn="l" defTabSz="914400" rtl="0" eaLnBrk="1" latinLnBrk="0" hangingPunct="1">
      <a:defRPr sz="2800" kern="1200">
        <a:solidFill>
          <a:schemeClr val="tx1"/>
        </a:solidFill>
        <a:latin typeface="Arial" charset="0"/>
        <a:ea typeface="ＭＳ Ｐゴシック" charset="-128"/>
        <a:cs typeface="+mn-cs"/>
      </a:defRPr>
    </a:lvl7pPr>
    <a:lvl8pPr marL="3200400" algn="l" defTabSz="914400" rtl="0" eaLnBrk="1" latinLnBrk="0" hangingPunct="1">
      <a:defRPr sz="2800" kern="1200">
        <a:solidFill>
          <a:schemeClr val="tx1"/>
        </a:solidFill>
        <a:latin typeface="Arial" charset="0"/>
        <a:ea typeface="ＭＳ Ｐゴシック" charset="-128"/>
        <a:cs typeface="+mn-cs"/>
      </a:defRPr>
    </a:lvl8pPr>
    <a:lvl9pPr marL="3657600" algn="l" defTabSz="914400" rtl="0" eaLnBrk="1" latinLnBrk="0" hangingPunct="1">
      <a:defRPr sz="28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2B7F"/>
    <a:srgbClr val="594E7F"/>
    <a:srgbClr val="D2C4F5"/>
    <a:srgbClr val="ACAC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7" autoAdjust="0"/>
  </p:normalViewPr>
  <p:slideViewPr>
    <p:cSldViewPr>
      <p:cViewPr varScale="1">
        <p:scale>
          <a:sx n="117" d="100"/>
          <a:sy n="117" d="100"/>
        </p:scale>
        <p:origin x="-546" y="-102"/>
      </p:cViewPr>
      <p:guideLst>
        <p:guide orient="horz" pos="2160"/>
        <p:guide pos="2880"/>
      </p:guideLst>
    </p:cSldViewPr>
  </p:slideViewPr>
  <p:outlineViewPr>
    <p:cViewPr>
      <p:scale>
        <a:sx n="33" d="100"/>
        <a:sy n="33" d="100"/>
      </p:scale>
      <p:origin x="0" y="6828"/>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593" cy="46482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930275">
              <a:defRPr sz="1200">
                <a:cs typeface="ＭＳ Ｐゴシック" charset="-128"/>
              </a:defRPr>
            </a:lvl1pPr>
          </a:lstStyle>
          <a:p>
            <a:pPr>
              <a:defRPr/>
            </a:pPr>
            <a:endParaRPr lang="en-US"/>
          </a:p>
        </p:txBody>
      </p:sp>
      <p:sp>
        <p:nvSpPr>
          <p:cNvPr id="16387" name="Rectangle 3"/>
          <p:cNvSpPr>
            <a:spLocks noGrp="1" noChangeArrowheads="1"/>
          </p:cNvSpPr>
          <p:nvPr>
            <p:ph type="dt" sz="quarter" idx="1"/>
          </p:nvPr>
        </p:nvSpPr>
        <p:spPr bwMode="auto">
          <a:xfrm>
            <a:off x="3886408" y="0"/>
            <a:ext cx="2971593" cy="46482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930275">
              <a:defRPr sz="1200">
                <a:cs typeface="ＭＳ Ｐゴシック" charset="-128"/>
              </a:defRPr>
            </a:lvl1pPr>
          </a:lstStyle>
          <a:p>
            <a:pPr>
              <a:defRPr/>
            </a:pPr>
            <a:endParaRPr lang="en-US"/>
          </a:p>
        </p:txBody>
      </p:sp>
      <p:sp>
        <p:nvSpPr>
          <p:cNvPr id="16388" name="Rectangle 4"/>
          <p:cNvSpPr>
            <a:spLocks noGrp="1" noChangeArrowheads="1"/>
          </p:cNvSpPr>
          <p:nvPr>
            <p:ph type="ftr" sz="quarter" idx="2"/>
          </p:nvPr>
        </p:nvSpPr>
        <p:spPr bwMode="auto">
          <a:xfrm>
            <a:off x="0" y="8831580"/>
            <a:ext cx="2971593" cy="46482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930275">
              <a:defRPr sz="1200">
                <a:cs typeface="ＭＳ Ｐゴシック" charset="-128"/>
              </a:defRPr>
            </a:lvl1pPr>
          </a:lstStyle>
          <a:p>
            <a:pPr>
              <a:defRPr/>
            </a:pPr>
            <a:endParaRPr lang="en-US"/>
          </a:p>
        </p:txBody>
      </p:sp>
      <p:sp>
        <p:nvSpPr>
          <p:cNvPr id="16389" name="Rectangle 5"/>
          <p:cNvSpPr>
            <a:spLocks noGrp="1" noChangeArrowheads="1"/>
          </p:cNvSpPr>
          <p:nvPr>
            <p:ph type="sldNum" sz="quarter" idx="3"/>
          </p:nvPr>
        </p:nvSpPr>
        <p:spPr bwMode="auto">
          <a:xfrm>
            <a:off x="3886408" y="8831580"/>
            <a:ext cx="2971593" cy="46482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467CDF88-48CC-412E-B44C-EFC78A5D394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593" cy="46482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930275">
              <a:defRPr sz="1200">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408" y="0"/>
            <a:ext cx="2971593" cy="46482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930275">
              <a:defRPr sz="1200">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815" y="4415790"/>
            <a:ext cx="5028370" cy="418338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580"/>
            <a:ext cx="2971593" cy="46482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930275">
              <a:defRPr sz="1200">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408" y="8831580"/>
            <a:ext cx="2971593" cy="46482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2AD605FE-BE3D-483C-8F6F-DF5286929A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C22A9D6-1C27-4D45-8361-0E9B33D1322A}"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ea typeface="ＭＳ Ｐゴシック" charset="-128"/>
            </a:endParaRPr>
          </a:p>
        </p:txBody>
      </p:sp>
      <p:sp>
        <p:nvSpPr>
          <p:cNvPr id="16388" name="Slide Number Placeholder 3"/>
          <p:cNvSpPr>
            <a:spLocks noGrp="1"/>
          </p:cNvSpPr>
          <p:nvPr>
            <p:ph type="sldNum" sz="quarter" idx="5"/>
          </p:nvPr>
        </p:nvSpPr>
        <p:spPr>
          <a:noFill/>
        </p:spPr>
        <p:txBody>
          <a:bodyPr/>
          <a:lstStyle/>
          <a:p>
            <a:fld id="{3907357E-A3B7-4F56-BE5D-5D2C0209A5E4}" type="slidenum">
              <a:rPr lang="en-US" smtClean="0">
                <a:ea typeface="ＭＳ Ｐゴシック" charset="-128"/>
              </a:rPr>
              <a:pPr/>
              <a:t>9</a:t>
            </a:fld>
            <a:endParaRPr 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ea typeface="ＭＳ Ｐゴシック" charset="-128"/>
            </a:endParaRPr>
          </a:p>
        </p:txBody>
      </p:sp>
      <p:sp>
        <p:nvSpPr>
          <p:cNvPr id="20484" name="Slide Number Placeholder 3"/>
          <p:cNvSpPr>
            <a:spLocks noGrp="1"/>
          </p:cNvSpPr>
          <p:nvPr>
            <p:ph type="sldNum" sz="quarter" idx="5"/>
          </p:nvPr>
        </p:nvSpPr>
        <p:spPr>
          <a:noFill/>
        </p:spPr>
        <p:txBody>
          <a:bodyPr/>
          <a:lstStyle/>
          <a:p>
            <a:fld id="{D3220CAB-0A8F-4973-9F6C-7EAF277AA02D}" type="slidenum">
              <a:rPr lang="en-US" smtClean="0">
                <a:ea typeface="ＭＳ Ｐゴシック" charset="-128"/>
              </a:rPr>
              <a:pPr/>
              <a:t>10</a:t>
            </a:fld>
            <a:endParaRPr 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C4BF0-7F38-4DCE-ABA2-AFFC7ACC50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EF4CC-02F2-4A20-BC44-0BF76914EA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F05AA-44C0-4A87-8FF5-C100CD23CD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02415-74C6-4AED-8B87-108D7F7F59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197D6-7C90-4438-AB26-1FE78C78C7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757CC-4B72-4C1C-812C-23BFDE859C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3EAAFF-26AB-4813-A483-25DB30D45F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3A9E18-92A5-4E5C-BAB0-D8729B476F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2E0176-BEA3-4B02-BED9-9ECA9207AB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C1E9F9-EEA9-493B-B4C3-514C53436F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defRPr>
            </a:lvl1pPr>
          </a:lstStyle>
          <a:p>
            <a:pPr>
              <a:defRPr/>
            </a:pPr>
            <a:endParaRPr lang="en-US"/>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pPr>
              <a:defRPr/>
            </a:pPr>
            <a:fld id="{E9A02353-6760-4A9B-8248-0A70F8FD0E20}" type="slidenum">
              <a:rPr lang="en-US"/>
              <a:pPr>
                <a:defRPr/>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lnSpc>
          <a:spcPct val="80000"/>
        </a:lnSpc>
        <a:spcBef>
          <a:spcPct val="0"/>
        </a:spcBef>
        <a:spcAft>
          <a:spcPct val="0"/>
        </a:spcAft>
        <a:defRPr sz="3600" b="1">
          <a:solidFill>
            <a:srgbClr val="042B7F"/>
          </a:solidFill>
          <a:latin typeface="+mj-lt"/>
          <a:ea typeface="+mj-ea"/>
          <a:cs typeface="+mj-cs"/>
        </a:defRPr>
      </a:lvl1pPr>
      <a:lvl2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990600"/>
            <a:ext cx="7924800" cy="2209800"/>
          </a:xfrm>
        </p:spPr>
        <p:txBody>
          <a:bodyPr/>
          <a:lstStyle/>
          <a:p>
            <a:pPr algn="ctr" eaLnBrk="1" hangingPunct="1"/>
            <a:r>
              <a:rPr lang="en-US" sz="4000" dirty="0" smtClean="0"/>
              <a:t>Reliability of  RF Systems </a:t>
            </a:r>
            <a:br>
              <a:rPr lang="en-US" sz="4000" dirty="0" smtClean="0"/>
            </a:br>
            <a:r>
              <a:rPr lang="en-US" sz="4000" dirty="0" smtClean="0"/>
              <a:t/>
            </a:r>
            <a:br>
              <a:rPr lang="en-US" sz="4000" dirty="0" smtClean="0"/>
            </a:br>
            <a:r>
              <a:rPr lang="en-US" sz="4000" dirty="0" smtClean="0"/>
              <a:t>FY12 Retreat</a:t>
            </a:r>
            <a:endParaRPr lang="en-US" dirty="0" smtClean="0"/>
          </a:p>
        </p:txBody>
      </p:sp>
      <p:sp>
        <p:nvSpPr>
          <p:cNvPr id="3075" name="Rectangle 3"/>
          <p:cNvSpPr>
            <a:spLocks noGrp="1" noChangeArrowheads="1"/>
          </p:cNvSpPr>
          <p:nvPr>
            <p:ph type="subTitle" idx="1"/>
          </p:nvPr>
        </p:nvSpPr>
        <p:spPr>
          <a:xfrm>
            <a:off x="533400" y="3810000"/>
            <a:ext cx="6172200" cy="990600"/>
          </a:xfrm>
        </p:spPr>
        <p:txBody>
          <a:bodyPr/>
          <a:lstStyle/>
          <a:p>
            <a:pPr algn="ctr" eaLnBrk="1" hangingPunct="1">
              <a:buFont typeface="Wingdings" pitchFamily="2" charset="2"/>
              <a:buNone/>
            </a:pPr>
            <a:r>
              <a:rPr lang="en-US" dirty="0" smtClean="0"/>
              <a:t>Alex Zaltsman</a:t>
            </a:r>
          </a:p>
          <a:p>
            <a:pPr algn="ctr" eaLnBrk="1" hangingPunct="1">
              <a:buFont typeface="Wingdings" pitchFamily="2" charset="2"/>
              <a:buNone/>
            </a:pPr>
            <a:r>
              <a:rPr lang="en-US" dirty="0" smtClean="0"/>
              <a:t>July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33600" y="152400"/>
            <a:ext cx="5257800" cy="709613"/>
          </a:xfrm>
        </p:spPr>
        <p:txBody>
          <a:bodyPr/>
          <a:lstStyle/>
          <a:p>
            <a:r>
              <a:rPr lang="en-US" u="sng" smtClean="0"/>
              <a:t>3KV Bouncer System</a:t>
            </a:r>
          </a:p>
        </p:txBody>
      </p:sp>
      <p:pic>
        <p:nvPicPr>
          <p:cNvPr id="9219" name="Picture 4"/>
          <p:cNvPicPr>
            <a:picLocks noChangeAspect="1" noChangeArrowheads="1"/>
          </p:cNvPicPr>
          <p:nvPr/>
        </p:nvPicPr>
        <p:blipFill>
          <a:blip r:embed="rId3"/>
          <a:srcRect/>
          <a:stretch>
            <a:fillRect/>
          </a:stretch>
        </p:blipFill>
        <p:spPr bwMode="auto">
          <a:xfrm>
            <a:off x="4572000" y="762000"/>
            <a:ext cx="4367213" cy="3276600"/>
          </a:xfrm>
          <a:prstGeom prst="rect">
            <a:avLst/>
          </a:prstGeom>
          <a:noFill/>
          <a:ln w="9525">
            <a:noFill/>
            <a:miter lim="800000"/>
            <a:headEnd/>
            <a:tailEnd/>
          </a:ln>
        </p:spPr>
      </p:pic>
      <p:pic>
        <p:nvPicPr>
          <p:cNvPr id="9220" name="Picture 5"/>
          <p:cNvPicPr>
            <a:picLocks noChangeAspect="1" noChangeArrowheads="1"/>
          </p:cNvPicPr>
          <p:nvPr/>
        </p:nvPicPr>
        <p:blipFill>
          <a:blip r:embed="rId4"/>
          <a:srcRect/>
          <a:stretch>
            <a:fillRect/>
          </a:stretch>
        </p:blipFill>
        <p:spPr bwMode="auto">
          <a:xfrm>
            <a:off x="152400" y="762000"/>
            <a:ext cx="4367213" cy="3276600"/>
          </a:xfrm>
          <a:prstGeom prst="rect">
            <a:avLst/>
          </a:prstGeom>
          <a:noFill/>
          <a:ln w="9525">
            <a:noFill/>
            <a:miter lim="800000"/>
            <a:headEnd/>
            <a:tailEnd/>
          </a:ln>
        </p:spPr>
      </p:pic>
      <p:pic>
        <p:nvPicPr>
          <p:cNvPr id="9221" name="Picture 6"/>
          <p:cNvPicPr>
            <a:picLocks noChangeAspect="1" noChangeArrowheads="1"/>
          </p:cNvPicPr>
          <p:nvPr/>
        </p:nvPicPr>
        <p:blipFill>
          <a:blip r:embed="rId5"/>
          <a:srcRect/>
          <a:stretch>
            <a:fillRect/>
          </a:stretch>
        </p:blipFill>
        <p:spPr bwMode="auto">
          <a:xfrm>
            <a:off x="2895600" y="4114800"/>
            <a:ext cx="2667000" cy="2662238"/>
          </a:xfrm>
          <a:prstGeom prst="rect">
            <a:avLst/>
          </a:prstGeom>
          <a:noFill/>
          <a:ln w="9525">
            <a:noFill/>
            <a:miter lim="800000"/>
            <a:headEnd/>
            <a:tailEnd/>
          </a:ln>
        </p:spPr>
      </p:pic>
      <p:sp>
        <p:nvSpPr>
          <p:cNvPr id="7" name="TextBox 6"/>
          <p:cNvSpPr txBox="1"/>
          <p:nvPr/>
        </p:nvSpPr>
        <p:spPr>
          <a:xfrm>
            <a:off x="304800" y="4343400"/>
            <a:ext cx="2664512" cy="707886"/>
          </a:xfrm>
          <a:prstGeom prst="rect">
            <a:avLst/>
          </a:prstGeom>
          <a:noFill/>
        </p:spPr>
        <p:txBody>
          <a:bodyPr wrap="none" rtlCol="0">
            <a:spAutoFit/>
          </a:bodyPr>
          <a:lstStyle/>
          <a:p>
            <a:r>
              <a:rPr lang="en-US" sz="2000" dirty="0" smtClean="0"/>
              <a:t>Bouncer amplifier</a:t>
            </a:r>
          </a:p>
          <a:p>
            <a:r>
              <a:rPr lang="en-US" sz="2000" dirty="0" smtClean="0"/>
              <a:t>PS failure (radiation?)</a:t>
            </a:r>
            <a:endParaRPr lang="en-US" sz="2000" dirty="0"/>
          </a:p>
        </p:txBody>
      </p:sp>
      <p:pic>
        <p:nvPicPr>
          <p:cNvPr id="3074" name="Picture 2"/>
          <p:cNvPicPr>
            <a:picLocks noChangeAspect="1" noChangeArrowheads="1"/>
          </p:cNvPicPr>
          <p:nvPr/>
        </p:nvPicPr>
        <p:blipFill>
          <a:blip r:embed="rId6"/>
          <a:srcRect/>
          <a:stretch>
            <a:fillRect/>
          </a:stretch>
        </p:blipFill>
        <p:spPr bwMode="auto">
          <a:xfrm>
            <a:off x="5638800" y="4114800"/>
            <a:ext cx="2971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76200" y="304801"/>
            <a:ext cx="9067800" cy="523220"/>
          </a:xfrm>
          <a:prstGeom prst="rect">
            <a:avLst/>
          </a:prstGeom>
          <a:noFill/>
          <a:ln w="9525">
            <a:noFill/>
            <a:miter lim="800000"/>
            <a:headEnd/>
            <a:tailEnd/>
          </a:ln>
        </p:spPr>
        <p:txBody>
          <a:bodyPr wrap="square">
            <a:spAutoFit/>
          </a:bodyPr>
          <a:lstStyle/>
          <a:p>
            <a:pPr lvl="1"/>
            <a:r>
              <a:rPr lang="en-US" u="sng" dirty="0" smtClean="0">
                <a:solidFill>
                  <a:srgbClr val="002060"/>
                </a:solidFill>
                <a:latin typeface="+mj-lt"/>
              </a:rPr>
              <a:t>What do/</a:t>
            </a:r>
            <a:r>
              <a:rPr lang="en-US" u="sng" dirty="0" smtClean="0">
                <a:solidFill>
                  <a:srgbClr val="FF0000"/>
                </a:solidFill>
                <a:latin typeface="+mj-lt"/>
              </a:rPr>
              <a:t>did</a:t>
            </a:r>
            <a:r>
              <a:rPr lang="en-US" u="sng" dirty="0" smtClean="0">
                <a:solidFill>
                  <a:srgbClr val="002060"/>
                </a:solidFill>
                <a:latin typeface="+mj-lt"/>
              </a:rPr>
              <a:t> we do about all the down time (LLRF)</a:t>
            </a:r>
            <a:endParaRPr lang="en-US" u="sng" dirty="0" smtClean="0">
              <a:solidFill>
                <a:srgbClr val="000000"/>
              </a:solidFill>
              <a:latin typeface="+mj-lt"/>
            </a:endParaRPr>
          </a:p>
        </p:txBody>
      </p:sp>
      <p:sp>
        <p:nvSpPr>
          <p:cNvPr id="3" name="TextBox 2"/>
          <p:cNvSpPr txBox="1"/>
          <p:nvPr/>
        </p:nvSpPr>
        <p:spPr>
          <a:xfrm>
            <a:off x="152400" y="1186220"/>
            <a:ext cx="4419600" cy="4985980"/>
          </a:xfrm>
          <a:prstGeom prst="rect">
            <a:avLst/>
          </a:prstGeom>
          <a:noFill/>
        </p:spPr>
        <p:txBody>
          <a:bodyPr wrap="square" rtlCol="0">
            <a:spAutoFit/>
          </a:bodyPr>
          <a:lstStyle/>
          <a:p>
            <a:r>
              <a:rPr lang="en-US" sz="1800" dirty="0" smtClean="0"/>
              <a:t>LAST YEAR</a:t>
            </a:r>
          </a:p>
          <a:p>
            <a:pPr>
              <a:buSzPct val="110000"/>
              <a:buFont typeface="Wingdings" pitchFamily="2" charset="2"/>
              <a:buChar char="§"/>
            </a:pPr>
            <a:r>
              <a:rPr lang="en-US" sz="1400" dirty="0" smtClean="0"/>
              <a:t> Develop procedural or list assisted setup processes</a:t>
            </a:r>
          </a:p>
          <a:p>
            <a:pPr lvl="1">
              <a:buSzPct val="110000"/>
              <a:buFont typeface="Wingdings" pitchFamily="2" charset="2"/>
              <a:buChar char="§"/>
            </a:pPr>
            <a:r>
              <a:rPr lang="en-US" sz="1400" dirty="0" smtClean="0"/>
              <a:t> Setup for LLRF is always under time pressure</a:t>
            </a:r>
          </a:p>
          <a:p>
            <a:pPr lvl="2">
              <a:buSzPct val="110000"/>
              <a:buFont typeface="Wingdings" pitchFamily="2" charset="2"/>
              <a:buChar char="§"/>
            </a:pPr>
            <a:r>
              <a:rPr lang="en-US" sz="1400" dirty="0" smtClean="0"/>
              <a:t>Aggravated by the fact that we’re always commissioning something new</a:t>
            </a:r>
          </a:p>
          <a:p>
            <a:pPr lvl="1">
              <a:buSzPct val="110000"/>
              <a:buFont typeface="Wingdings" pitchFamily="2" charset="2"/>
              <a:buChar char="§"/>
            </a:pPr>
            <a:r>
              <a:rPr lang="en-US" sz="1400" dirty="0" smtClean="0"/>
              <a:t> Inconsistent setup process can result in downtime</a:t>
            </a:r>
          </a:p>
          <a:p>
            <a:pPr lvl="2">
              <a:buSzPct val="110000"/>
              <a:buFont typeface="Wingdings" pitchFamily="2" charset="2"/>
              <a:buChar char="§"/>
            </a:pPr>
            <a:r>
              <a:rPr lang="en-US" sz="1400" dirty="0" smtClean="0"/>
              <a:t> e.g. Overlooked LLRF injection kicker timing scan (1/4 </a:t>
            </a:r>
            <a:r>
              <a:rPr lang="en-US" sz="1400" dirty="0" err="1" smtClean="0"/>
              <a:t>frev</a:t>
            </a:r>
            <a:r>
              <a:rPr lang="en-US" sz="1400" dirty="0" smtClean="0"/>
              <a:t> vs. 360 </a:t>
            </a:r>
            <a:r>
              <a:rPr lang="en-US" sz="1400" dirty="0" err="1" smtClean="0"/>
              <a:t>frev</a:t>
            </a:r>
            <a:r>
              <a:rPr lang="en-US" sz="1400" dirty="0" smtClean="0"/>
              <a:t>)</a:t>
            </a:r>
          </a:p>
          <a:p>
            <a:pPr lvl="7">
              <a:buSzPct val="110000"/>
              <a:buFont typeface="Wingdings" pitchFamily="2" charset="2"/>
              <a:buChar char="§"/>
            </a:pPr>
            <a:endParaRPr lang="en-US" sz="1600" dirty="0" smtClean="0"/>
          </a:p>
          <a:p>
            <a:pPr lvl="7">
              <a:buSzPct val="110000"/>
              <a:buFont typeface="Wingdings" pitchFamily="2" charset="2"/>
              <a:buChar char="§"/>
            </a:pPr>
            <a:endParaRPr lang="en-US" sz="1600" dirty="0" smtClean="0"/>
          </a:p>
          <a:p>
            <a:pPr lvl="7">
              <a:buSzPct val="110000"/>
              <a:buFont typeface="Wingdings" pitchFamily="2" charset="2"/>
              <a:buChar char="§"/>
            </a:pPr>
            <a:endParaRPr lang="en-US" sz="1600" dirty="0" smtClean="0"/>
          </a:p>
          <a:p>
            <a:pPr>
              <a:buSzPct val="110000"/>
              <a:buFont typeface="Wingdings" pitchFamily="2" charset="2"/>
              <a:buChar char="§"/>
            </a:pPr>
            <a:r>
              <a:rPr lang="en-US" sz="1400" dirty="0" smtClean="0"/>
              <a:t>Develop more automation and scripting of tasks</a:t>
            </a:r>
          </a:p>
          <a:p>
            <a:pPr lvl="1">
              <a:buSzPct val="110000"/>
              <a:buFont typeface="Wingdings" pitchFamily="2" charset="2"/>
              <a:buChar char="§"/>
            </a:pPr>
            <a:r>
              <a:rPr lang="en-US" sz="1400" dirty="0" smtClean="0"/>
              <a:t> Eliminate the troublesome human problem</a:t>
            </a:r>
          </a:p>
          <a:p>
            <a:pPr lvl="1">
              <a:buSzPct val="110000"/>
              <a:buFont typeface="Wingdings" pitchFamily="2" charset="2"/>
              <a:buChar char="§"/>
            </a:pPr>
            <a:r>
              <a:rPr lang="en-US" sz="1400" dirty="0" smtClean="0"/>
              <a:t> We need to continue identifying candidate processes for this</a:t>
            </a:r>
          </a:p>
          <a:p>
            <a:pPr lvl="2">
              <a:buSzPct val="110000"/>
              <a:buFont typeface="Wingdings" pitchFamily="2" charset="2"/>
              <a:buChar char="§"/>
            </a:pPr>
            <a:r>
              <a:rPr lang="en-US" sz="1400" dirty="0" smtClean="0"/>
              <a:t> e.g. Simple pushbutton script to switch between 9MHz and 28MHz modes</a:t>
            </a:r>
          </a:p>
          <a:p>
            <a:pPr lvl="3">
              <a:buSzPct val="110000"/>
              <a:buFont typeface="Wingdings" pitchFamily="2" charset="2"/>
              <a:buChar char="§"/>
            </a:pPr>
            <a:r>
              <a:rPr lang="en-US" sz="1400" dirty="0" smtClean="0"/>
              <a:t> Minimized downtime directly through speed of switchover, and indirectly through removing an entry point for human error</a:t>
            </a:r>
          </a:p>
        </p:txBody>
      </p:sp>
      <p:sp>
        <p:nvSpPr>
          <p:cNvPr id="4" name="TextBox 3"/>
          <p:cNvSpPr txBox="1"/>
          <p:nvPr/>
        </p:nvSpPr>
        <p:spPr>
          <a:xfrm>
            <a:off x="4648200" y="1186220"/>
            <a:ext cx="4343400" cy="3816429"/>
          </a:xfrm>
          <a:prstGeom prst="rect">
            <a:avLst/>
          </a:prstGeom>
          <a:noFill/>
        </p:spPr>
        <p:txBody>
          <a:bodyPr wrap="square" rtlCol="0">
            <a:spAutoFit/>
          </a:bodyPr>
          <a:lstStyle/>
          <a:p>
            <a:pPr marL="0" lvl="1"/>
            <a:r>
              <a:rPr lang="en-US" sz="1800" dirty="0" smtClean="0">
                <a:solidFill>
                  <a:srgbClr val="FF0000"/>
                </a:solidFill>
                <a:latin typeface="+mn-lt"/>
                <a:cs typeface="Times" pitchFamily="18" charset="0"/>
              </a:rPr>
              <a:t>THIS YEAR</a:t>
            </a:r>
          </a:p>
          <a:p>
            <a:pPr marL="0" lvl="1">
              <a:buSzPct val="110000"/>
              <a:buFont typeface="Wingdings" pitchFamily="2" charset="2"/>
              <a:buChar char="§"/>
            </a:pPr>
            <a:r>
              <a:rPr lang="en-US" sz="1400" dirty="0" smtClean="0">
                <a:solidFill>
                  <a:srgbClr val="FF0000"/>
                </a:solidFill>
                <a:latin typeface="+mn-lt"/>
                <a:cs typeface="Times" pitchFamily="18" charset="0"/>
              </a:rPr>
              <a:t> Procedures/Documentation still need to be done. Always get pushed to the bottom of the to-do list</a:t>
            </a:r>
          </a:p>
          <a:p>
            <a:pPr marL="457200" lvl="3">
              <a:buSzPct val="110000"/>
              <a:buFont typeface="Wingdings" pitchFamily="2" charset="2"/>
              <a:buChar char="§"/>
            </a:pPr>
            <a:r>
              <a:rPr lang="en-US" sz="1400" dirty="0" smtClean="0">
                <a:solidFill>
                  <a:srgbClr val="FF0000"/>
                </a:solidFill>
                <a:latin typeface="+mn-lt"/>
                <a:cs typeface="Times" pitchFamily="18" charset="0"/>
              </a:rPr>
              <a:t> Kicker timing scans were on everyone's mind so no problems this year</a:t>
            </a:r>
          </a:p>
          <a:p>
            <a:pPr marL="457200" lvl="3">
              <a:buSzPct val="110000"/>
              <a:buFont typeface="Wingdings" pitchFamily="2" charset="2"/>
              <a:buChar char="§"/>
            </a:pPr>
            <a:r>
              <a:rPr lang="en-US" sz="1400" dirty="0" smtClean="0">
                <a:solidFill>
                  <a:srgbClr val="FF0000"/>
                </a:solidFill>
                <a:latin typeface="+mn-lt"/>
                <a:cs typeface="Times" pitchFamily="18" charset="0"/>
              </a:rPr>
              <a:t> Beam sync timing scan became instrumentation’s domain – one problem during U setup (the wrong parameter was accidentally change and the timing setup had to pretty much be redone). </a:t>
            </a:r>
            <a:r>
              <a:rPr lang="en-US" sz="1400" b="1" i="1" u="sng" dirty="0" smtClean="0">
                <a:solidFill>
                  <a:srgbClr val="FF0000"/>
                </a:solidFill>
                <a:latin typeface="+mn-lt"/>
                <a:cs typeface="Times" pitchFamily="18" charset="0"/>
              </a:rPr>
              <a:t>RF or Instrumentation – who should be responsible for this?</a:t>
            </a:r>
          </a:p>
          <a:p>
            <a:pPr marL="0" lvl="1">
              <a:buSzPct val="110000"/>
              <a:buFont typeface="Wingdings" pitchFamily="2" charset="2"/>
              <a:buChar char="§"/>
            </a:pPr>
            <a:endParaRPr lang="en-US" sz="1400" dirty="0" smtClean="0">
              <a:solidFill>
                <a:srgbClr val="FF0000"/>
              </a:solidFill>
              <a:latin typeface="+mn-lt"/>
              <a:cs typeface="Times" pitchFamily="18" charset="0"/>
            </a:endParaRPr>
          </a:p>
          <a:p>
            <a:pPr marL="0" lvl="1">
              <a:buSzPct val="110000"/>
              <a:buFont typeface="Wingdings" pitchFamily="2" charset="2"/>
              <a:buChar char="§"/>
            </a:pPr>
            <a:r>
              <a:rPr lang="en-US" sz="1400" dirty="0" smtClean="0">
                <a:solidFill>
                  <a:srgbClr val="FF0000"/>
                </a:solidFill>
                <a:latin typeface="+mn-lt"/>
                <a:cs typeface="Times" pitchFamily="18" charset="0"/>
              </a:rPr>
              <a:t> Automation - not too much new for this run.        We were able to speed up the </a:t>
            </a:r>
            <a:r>
              <a:rPr lang="en-US" sz="1400" dirty="0" err="1" smtClean="0">
                <a:solidFill>
                  <a:srgbClr val="FF0000"/>
                </a:solidFill>
                <a:latin typeface="+mn-lt"/>
                <a:cs typeface="Times" pitchFamily="18" charset="0"/>
              </a:rPr>
              <a:t>programCavities</a:t>
            </a:r>
            <a:r>
              <a:rPr lang="en-US" sz="1400" dirty="0" smtClean="0">
                <a:solidFill>
                  <a:srgbClr val="FF0000"/>
                </a:solidFill>
                <a:latin typeface="+mn-lt"/>
                <a:cs typeface="Times" pitchFamily="18" charset="0"/>
              </a:rPr>
              <a:t>   step drastically by integrating the RF into the </a:t>
            </a:r>
            <a:r>
              <a:rPr lang="en-US" sz="1400" dirty="0" err="1" smtClean="0">
                <a:solidFill>
                  <a:srgbClr val="FF0000"/>
                </a:solidFill>
                <a:latin typeface="+mn-lt"/>
                <a:cs typeface="Times" pitchFamily="18" charset="0"/>
              </a:rPr>
              <a:t>rampManager</a:t>
            </a:r>
            <a:r>
              <a:rPr lang="en-US" sz="1400" dirty="0" smtClean="0">
                <a:solidFill>
                  <a:srgbClr val="FF0000"/>
                </a:solidFill>
                <a:latin typeface="+mn-lt"/>
                <a:cs typeface="Times" pitchFamily="18" charset="0"/>
              </a:rPr>
              <a:t>. ~1.25 hrs of downtime attributed      to this.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304801"/>
            <a:ext cx="9067800" cy="523220"/>
          </a:xfrm>
          <a:prstGeom prst="rect">
            <a:avLst/>
          </a:prstGeom>
          <a:noFill/>
          <a:ln w="9525">
            <a:noFill/>
            <a:miter lim="800000"/>
            <a:headEnd/>
            <a:tailEnd/>
          </a:ln>
        </p:spPr>
        <p:txBody>
          <a:bodyPr wrap="square">
            <a:spAutoFit/>
          </a:bodyPr>
          <a:lstStyle/>
          <a:p>
            <a:pPr lvl="1"/>
            <a:r>
              <a:rPr lang="en-US" u="sng" dirty="0" smtClean="0">
                <a:solidFill>
                  <a:srgbClr val="002060"/>
                </a:solidFill>
                <a:latin typeface="+mj-lt"/>
              </a:rPr>
              <a:t>What do/</a:t>
            </a:r>
            <a:r>
              <a:rPr lang="en-US" u="sng" dirty="0" smtClean="0">
                <a:solidFill>
                  <a:srgbClr val="FF0000"/>
                </a:solidFill>
                <a:latin typeface="+mj-lt"/>
              </a:rPr>
              <a:t>did</a:t>
            </a:r>
            <a:r>
              <a:rPr lang="en-US" u="sng" dirty="0" smtClean="0">
                <a:solidFill>
                  <a:srgbClr val="002060"/>
                </a:solidFill>
                <a:latin typeface="+mj-lt"/>
              </a:rPr>
              <a:t> we do about all the down time (LLRF) </a:t>
            </a:r>
            <a:r>
              <a:rPr lang="en-US" sz="1400" i="1" u="sng" dirty="0" smtClean="0">
                <a:solidFill>
                  <a:srgbClr val="002060"/>
                </a:solidFill>
                <a:latin typeface="+mj-lt"/>
              </a:rPr>
              <a:t>cont.</a:t>
            </a:r>
            <a:endParaRPr lang="en-US" sz="1400" i="1" u="sng" dirty="0" smtClean="0">
              <a:solidFill>
                <a:srgbClr val="000000"/>
              </a:solidFill>
              <a:latin typeface="+mj-lt"/>
            </a:endParaRPr>
          </a:p>
        </p:txBody>
      </p:sp>
      <p:sp>
        <p:nvSpPr>
          <p:cNvPr id="3" name="TextBox 2"/>
          <p:cNvSpPr txBox="1"/>
          <p:nvPr/>
        </p:nvSpPr>
        <p:spPr>
          <a:xfrm>
            <a:off x="304800" y="1066800"/>
            <a:ext cx="3886200" cy="2092881"/>
          </a:xfrm>
          <a:prstGeom prst="rect">
            <a:avLst/>
          </a:prstGeom>
          <a:noFill/>
        </p:spPr>
        <p:txBody>
          <a:bodyPr wrap="square" rtlCol="0">
            <a:spAutoFit/>
          </a:bodyPr>
          <a:lstStyle/>
          <a:p>
            <a:r>
              <a:rPr lang="en-US" sz="1800" dirty="0" smtClean="0"/>
              <a:t>LAST YEAR</a:t>
            </a:r>
          </a:p>
          <a:p>
            <a:pPr>
              <a:buSzPct val="110000"/>
              <a:buFont typeface="Wingdings" pitchFamily="2" charset="2"/>
              <a:buChar char="§"/>
            </a:pPr>
            <a:r>
              <a:rPr lang="en-US" sz="1400" dirty="0" smtClean="0"/>
              <a:t> Develop friendlier user interfaces (more GUI, less PET) Need for Controls Group help.</a:t>
            </a:r>
          </a:p>
          <a:p>
            <a:pPr lvl="1">
              <a:buSzPct val="110000"/>
              <a:buFont typeface="Wingdings" pitchFamily="2" charset="2"/>
              <a:buChar char="§"/>
            </a:pPr>
            <a:r>
              <a:rPr lang="en-US" sz="1400" dirty="0" smtClean="0"/>
              <a:t> Make system configuration and status easier to discern for the non-expert.</a:t>
            </a:r>
          </a:p>
          <a:p>
            <a:pPr lvl="2">
              <a:buSzPct val="110000"/>
              <a:buFont typeface="Wingdings" pitchFamily="2" charset="2"/>
              <a:buChar char="§"/>
            </a:pPr>
            <a:r>
              <a:rPr lang="en-US" sz="1400" dirty="0" smtClean="0"/>
              <a:t> Too many PET pages and lots of PET level drilling required now.</a:t>
            </a:r>
          </a:p>
          <a:p>
            <a:pPr lvl="2">
              <a:buSzPct val="110000"/>
              <a:buFont typeface="Wingdings" pitchFamily="2" charset="2"/>
              <a:buChar char="§"/>
            </a:pPr>
            <a:r>
              <a:rPr lang="en-US" sz="1400" dirty="0" smtClean="0"/>
              <a:t> Slows down setup, troubleshooting, etc.</a:t>
            </a:r>
          </a:p>
        </p:txBody>
      </p:sp>
      <p:sp>
        <p:nvSpPr>
          <p:cNvPr id="4" name="TextBox 3"/>
          <p:cNvSpPr txBox="1"/>
          <p:nvPr/>
        </p:nvSpPr>
        <p:spPr>
          <a:xfrm>
            <a:off x="4648200" y="1073527"/>
            <a:ext cx="4191000" cy="4462760"/>
          </a:xfrm>
          <a:prstGeom prst="rect">
            <a:avLst/>
          </a:prstGeom>
          <a:noFill/>
        </p:spPr>
        <p:txBody>
          <a:bodyPr wrap="square" rtlCol="0">
            <a:spAutoFit/>
          </a:bodyPr>
          <a:lstStyle/>
          <a:p>
            <a:pPr marL="0" lvl="1"/>
            <a:r>
              <a:rPr lang="en-US" sz="1800" dirty="0" smtClean="0">
                <a:solidFill>
                  <a:srgbClr val="FF0000"/>
                </a:solidFill>
                <a:latin typeface="+mn-lt"/>
                <a:cs typeface="Times" pitchFamily="18" charset="0"/>
              </a:rPr>
              <a:t>THIS YEAR</a:t>
            </a:r>
          </a:p>
          <a:p>
            <a:pPr>
              <a:buSzPct val="110000"/>
              <a:buFont typeface="Wingdings" pitchFamily="2" charset="2"/>
              <a:buChar char="§"/>
            </a:pPr>
            <a:r>
              <a:rPr lang="en-US" sz="1400" dirty="0" smtClean="0">
                <a:solidFill>
                  <a:srgbClr val="FF0000"/>
                </a:solidFill>
                <a:latin typeface="+mn-lt"/>
                <a:cs typeface="Times" pitchFamily="18" charset="0"/>
              </a:rPr>
              <a:t> GUI stills needs development. CSS (</a:t>
            </a:r>
            <a:r>
              <a:rPr lang="en-US" sz="1400" dirty="0" smtClean="0">
                <a:solidFill>
                  <a:srgbClr val="FF0000"/>
                </a:solidFill>
                <a:latin typeface="+mn-lt"/>
              </a:rPr>
              <a:t>Controls System Studio)</a:t>
            </a:r>
            <a:r>
              <a:rPr lang="en-US" sz="1400" dirty="0" smtClean="0">
                <a:solidFill>
                  <a:srgbClr val="FF0000"/>
                </a:solidFill>
                <a:latin typeface="+mn-lt"/>
                <a:cs typeface="Times" pitchFamily="18" charset="0"/>
              </a:rPr>
              <a:t> be investigated or Java based GUI’s will start be developed. </a:t>
            </a:r>
          </a:p>
          <a:p>
            <a:pPr>
              <a:buSzPct val="110000"/>
              <a:buFont typeface="Wingdings" pitchFamily="2" charset="2"/>
              <a:buChar char="§"/>
            </a:pPr>
            <a:r>
              <a:rPr lang="en-US" sz="1400" dirty="0" smtClean="0">
                <a:solidFill>
                  <a:srgbClr val="FF0000"/>
                </a:solidFill>
                <a:latin typeface="+mn-lt"/>
                <a:cs typeface="Times" pitchFamily="18" charset="0"/>
              </a:rPr>
              <a:t> Lots of new, simplified, non-expert pet pages</a:t>
            </a:r>
          </a:p>
          <a:p>
            <a:pPr>
              <a:buSzPct val="110000"/>
              <a:buFont typeface="Wingdings" pitchFamily="2" charset="2"/>
              <a:buChar char="§"/>
            </a:pPr>
            <a:r>
              <a:rPr lang="en-US" sz="1400" dirty="0" smtClean="0">
                <a:solidFill>
                  <a:srgbClr val="FF0000"/>
                </a:solidFill>
                <a:latin typeface="+mn-lt"/>
                <a:cs typeface="Times" pitchFamily="18" charset="0"/>
              </a:rPr>
              <a:t> We have done a good job of generating new alarms this run – this is operations go-to tool to find/fix problems</a:t>
            </a:r>
          </a:p>
          <a:p>
            <a:pPr>
              <a:buSzPct val="110000"/>
              <a:buFont typeface="Wingdings" pitchFamily="2" charset="2"/>
              <a:buChar char="§"/>
            </a:pPr>
            <a:endParaRPr lang="en-US" sz="1400" dirty="0" smtClean="0">
              <a:solidFill>
                <a:srgbClr val="FF0000"/>
              </a:solidFill>
              <a:latin typeface="+mn-lt"/>
              <a:cs typeface="Times" pitchFamily="18" charset="0"/>
            </a:endParaRPr>
          </a:p>
          <a:p>
            <a:pPr>
              <a:buSzPct val="110000"/>
              <a:buFont typeface="Wingdings" pitchFamily="2" charset="2"/>
              <a:buChar char="§"/>
            </a:pPr>
            <a:r>
              <a:rPr lang="en-US" sz="1400" dirty="0" smtClean="0">
                <a:solidFill>
                  <a:srgbClr val="FF0000"/>
                </a:solidFill>
                <a:latin typeface="+mn-lt"/>
                <a:cs typeface="Times" pitchFamily="18" charset="0"/>
              </a:rPr>
              <a:t> The largest source of downtime for LL was        self-inflicted:</a:t>
            </a:r>
          </a:p>
          <a:p>
            <a:pPr lvl="1">
              <a:buSzPct val="110000"/>
              <a:buFont typeface="Wingdings" pitchFamily="2" charset="2"/>
              <a:buChar char="§"/>
            </a:pPr>
            <a:r>
              <a:rPr lang="en-US" sz="1400" dirty="0" smtClean="0">
                <a:solidFill>
                  <a:srgbClr val="FF0000"/>
                </a:solidFill>
                <a:latin typeface="+mn-lt"/>
                <a:cs typeface="Times" pitchFamily="18" charset="0"/>
              </a:rPr>
              <a:t> 1.5hrs due to a lose cable at 929 (this was associated with the setup going on for next years upgrade). </a:t>
            </a:r>
          </a:p>
          <a:p>
            <a:pPr lvl="1">
              <a:buSzPct val="110000"/>
              <a:buFont typeface="Wingdings" pitchFamily="2" charset="2"/>
              <a:buChar char="§"/>
            </a:pPr>
            <a:r>
              <a:rPr lang="en-US" sz="1400" dirty="0" smtClean="0">
                <a:solidFill>
                  <a:srgbClr val="FF0000"/>
                </a:solidFill>
                <a:latin typeface="+mn-lt"/>
                <a:cs typeface="Times" pitchFamily="18" charset="0"/>
              </a:rPr>
              <a:t> 1.5hrs due to a </a:t>
            </a:r>
            <a:r>
              <a:rPr lang="en-US" sz="1400" dirty="0" smtClean="0">
                <a:solidFill>
                  <a:srgbClr val="FF0000"/>
                </a:solidFill>
                <a:cs typeface="Times" pitchFamily="18" charset="0"/>
              </a:rPr>
              <a:t>lose cabling for 9MHz </a:t>
            </a:r>
            <a:r>
              <a:rPr lang="en-US" sz="1400" dirty="0" smtClean="0">
                <a:solidFill>
                  <a:srgbClr val="FF0000"/>
                </a:solidFill>
                <a:latin typeface="+mn-lt"/>
                <a:cs typeface="Times" pitchFamily="18" charset="0"/>
              </a:rPr>
              <a:t>associated with getting the storage cavities ready for ions. </a:t>
            </a:r>
          </a:p>
          <a:p>
            <a:pPr>
              <a:buSzPct val="110000"/>
            </a:pPr>
            <a:r>
              <a:rPr lang="en-US" sz="1400" dirty="0" smtClean="0">
                <a:solidFill>
                  <a:srgbClr val="FF0000"/>
                </a:solidFill>
                <a:latin typeface="+mn-lt"/>
                <a:cs typeface="Times" pitchFamily="18" charset="0"/>
              </a:rPr>
              <a:t>Progress always comes at a price!</a:t>
            </a:r>
          </a:p>
          <a:p>
            <a:pPr>
              <a:buSzPct val="110000"/>
              <a:buFont typeface="Wingdings" pitchFamily="2" charset="2"/>
              <a:buChar char="§"/>
            </a:pPr>
            <a:endParaRPr lang="en-US" sz="1400" dirty="0" smtClean="0">
              <a:solidFill>
                <a:srgbClr val="FF0000"/>
              </a:solidFill>
              <a:latin typeface="+mn-lt"/>
              <a:cs typeface="Times" pitchFamily="18" charset="0"/>
            </a:endParaRPr>
          </a:p>
          <a:p>
            <a:pPr>
              <a:buSzPct val="110000"/>
              <a:buFont typeface="Wingdings" pitchFamily="2" charset="2"/>
              <a:buChar char="§"/>
            </a:pPr>
            <a:r>
              <a:rPr lang="en-US" sz="1400" dirty="0" smtClean="0">
                <a:solidFill>
                  <a:srgbClr val="FF0000"/>
                </a:solidFill>
                <a:latin typeface="+mn-lt"/>
                <a:cs typeface="Times" pitchFamily="18" charset="0"/>
              </a:rPr>
              <a:t> ULR fix was 100% SUCCESS!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938213"/>
          </a:xfrm>
        </p:spPr>
        <p:txBody>
          <a:bodyPr/>
          <a:lstStyle/>
          <a:p>
            <a:r>
              <a:rPr lang="en-US" u="sng" dirty="0" smtClean="0"/>
              <a:t>What can we improve on</a:t>
            </a:r>
            <a:r>
              <a:rPr lang="en-US" dirty="0" smtClean="0"/>
              <a:t/>
            </a:r>
            <a:br>
              <a:rPr lang="en-US" dirty="0" smtClean="0"/>
            </a:br>
            <a:r>
              <a:rPr lang="en-US" dirty="0" smtClean="0"/>
              <a:t> </a:t>
            </a:r>
            <a:r>
              <a:rPr lang="en-US" sz="1800" b="0" dirty="0" smtClean="0">
                <a:solidFill>
                  <a:srgbClr val="FF0000"/>
                </a:solidFill>
              </a:rPr>
              <a:t>(last year’s slide) with comments</a:t>
            </a:r>
            <a:endParaRPr lang="en-US" sz="1800" b="0" dirty="0">
              <a:solidFill>
                <a:srgbClr val="FF0000"/>
              </a:solidFill>
            </a:endParaRPr>
          </a:p>
        </p:txBody>
      </p:sp>
      <p:sp>
        <p:nvSpPr>
          <p:cNvPr id="3" name="Content Placeholder 2"/>
          <p:cNvSpPr>
            <a:spLocks noGrp="1"/>
          </p:cNvSpPr>
          <p:nvPr>
            <p:ph idx="1"/>
          </p:nvPr>
        </p:nvSpPr>
        <p:spPr>
          <a:xfrm>
            <a:off x="685800" y="1066800"/>
            <a:ext cx="7620000" cy="5410200"/>
          </a:xfrm>
        </p:spPr>
        <p:txBody>
          <a:bodyPr/>
          <a:lstStyle/>
          <a:p>
            <a:r>
              <a:rPr lang="en-US" b="1" dirty="0" smtClean="0"/>
              <a:t>Commissioning of new systems</a:t>
            </a:r>
          </a:p>
          <a:p>
            <a:pPr lvl="1"/>
            <a:r>
              <a:rPr lang="en-US" dirty="0" smtClean="0"/>
              <a:t>Need to resist time pressures to allow for more thorough testing of changes	</a:t>
            </a:r>
            <a:r>
              <a:rPr lang="en-US" dirty="0" smtClean="0">
                <a:solidFill>
                  <a:srgbClr val="FF0000"/>
                </a:solidFill>
              </a:rPr>
              <a:t>*</a:t>
            </a:r>
          </a:p>
          <a:p>
            <a:pPr lvl="1"/>
            <a:r>
              <a:rPr lang="en-US" dirty="0" smtClean="0"/>
              <a:t>Start-up time		</a:t>
            </a:r>
            <a:r>
              <a:rPr lang="en-US" dirty="0" smtClean="0">
                <a:solidFill>
                  <a:srgbClr val="FF0000"/>
                </a:solidFill>
              </a:rPr>
              <a:t>*</a:t>
            </a:r>
          </a:p>
          <a:p>
            <a:pPr lvl="1"/>
            <a:r>
              <a:rPr lang="en-US" dirty="0" smtClean="0"/>
              <a:t>Commissioning with beam	</a:t>
            </a:r>
            <a:r>
              <a:rPr lang="en-US" dirty="0" smtClean="0">
                <a:solidFill>
                  <a:srgbClr val="FF0000"/>
                </a:solidFill>
              </a:rPr>
              <a:t>*</a:t>
            </a:r>
          </a:p>
          <a:p>
            <a:r>
              <a:rPr lang="en-US" b="1" dirty="0" smtClean="0"/>
              <a:t>Operations</a:t>
            </a:r>
          </a:p>
          <a:p>
            <a:pPr lvl="1"/>
            <a:r>
              <a:rPr lang="en-US" dirty="0" smtClean="0"/>
              <a:t>Develop procedural or list assisted setup processes where possible. </a:t>
            </a:r>
            <a:r>
              <a:rPr lang="en-US" sz="1800" i="1" dirty="0" smtClean="0">
                <a:solidFill>
                  <a:srgbClr val="FF0000"/>
                </a:solidFill>
              </a:rPr>
              <a:t>ongoing</a:t>
            </a:r>
          </a:p>
          <a:p>
            <a:pPr lvl="1"/>
            <a:r>
              <a:rPr lang="en-US" dirty="0" smtClean="0"/>
              <a:t>Develop more automation and scripting of tasks. </a:t>
            </a:r>
            <a:r>
              <a:rPr lang="en-US" sz="1800" i="1" dirty="0" smtClean="0">
                <a:solidFill>
                  <a:srgbClr val="FF0000"/>
                </a:solidFill>
              </a:rPr>
              <a:t>ongoing</a:t>
            </a:r>
          </a:p>
          <a:p>
            <a:pPr lvl="1"/>
            <a:r>
              <a:rPr lang="en-US" dirty="0" smtClean="0"/>
              <a:t>Develop friendlier user interfaces (more GUI, less PET) Need for Controls Group help	</a:t>
            </a:r>
            <a:r>
              <a:rPr lang="en-US" sz="1800" i="1" dirty="0" smtClean="0">
                <a:solidFill>
                  <a:srgbClr val="FF0000"/>
                </a:solidFill>
              </a:rPr>
              <a:t>ongoing</a:t>
            </a:r>
          </a:p>
          <a:p>
            <a:r>
              <a:rPr lang="en-US" b="1" dirty="0" smtClean="0"/>
              <a:t>Maintenance</a:t>
            </a:r>
            <a:r>
              <a:rPr lang="en-US" dirty="0" smtClean="0"/>
              <a:t> </a:t>
            </a:r>
          </a:p>
          <a:p>
            <a:pPr lvl="1"/>
            <a:r>
              <a:rPr lang="en-US" dirty="0" smtClean="0"/>
              <a:t>Overall the schedule is good, but Booster is problematic</a:t>
            </a:r>
          </a:p>
          <a:p>
            <a:pPr lvl="2"/>
            <a:r>
              <a:rPr lang="en-US" dirty="0" smtClean="0"/>
              <a:t>Can NSRL to be synchronized with the rest of C-AD</a:t>
            </a:r>
            <a:r>
              <a:rPr lang="en-US" dirty="0" smtClean="0">
                <a:solidFill>
                  <a:srgbClr val="FF0000"/>
                </a:solidFill>
              </a:rPr>
              <a:t>	*</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Lessons learned</a:t>
            </a:r>
            <a:endParaRPr lang="en-US" u="sng" dirty="0"/>
          </a:p>
        </p:txBody>
      </p:sp>
      <p:sp>
        <p:nvSpPr>
          <p:cNvPr id="3" name="Content Placeholder 2"/>
          <p:cNvSpPr>
            <a:spLocks noGrp="1"/>
          </p:cNvSpPr>
          <p:nvPr>
            <p:ph idx="1"/>
          </p:nvPr>
        </p:nvSpPr>
        <p:spPr>
          <a:xfrm>
            <a:off x="685800" y="1295400"/>
            <a:ext cx="7620000" cy="3886200"/>
          </a:xfrm>
        </p:spPr>
        <p:txBody>
          <a:bodyPr/>
          <a:lstStyle/>
          <a:p>
            <a:r>
              <a:rPr lang="en-US" sz="2000" dirty="0" smtClean="0"/>
              <a:t>Commissioning of new systems are painful but necessary!</a:t>
            </a:r>
          </a:p>
          <a:p>
            <a:pPr lvl="1"/>
            <a:r>
              <a:rPr lang="en-US" dirty="0" smtClean="0"/>
              <a:t>Engineering run</a:t>
            </a:r>
          </a:p>
          <a:p>
            <a:pPr lvl="2"/>
            <a:r>
              <a:rPr lang="en-US" sz="2000" dirty="0" smtClean="0"/>
              <a:t> (9MHz problems revealed prior to the run)</a:t>
            </a:r>
          </a:p>
          <a:p>
            <a:pPr lvl="1"/>
            <a:r>
              <a:rPr lang="en-US" dirty="0" smtClean="0"/>
              <a:t>Learning operational intricacies</a:t>
            </a:r>
          </a:p>
          <a:p>
            <a:pPr lvl="1"/>
            <a:r>
              <a:rPr lang="en-US" dirty="0" smtClean="0"/>
              <a:t>Learning how to use all the available tools in the new systems(window comparators, etc…)</a:t>
            </a:r>
          </a:p>
          <a:p>
            <a:pPr lvl="1"/>
            <a:r>
              <a:rPr lang="en-US" dirty="0" smtClean="0"/>
              <a:t>Commissioning time with the beam is essential</a:t>
            </a:r>
          </a:p>
          <a:p>
            <a:r>
              <a:rPr lang="en-US" sz="2000" dirty="0" smtClean="0"/>
              <a:t>Hot spares for unique systems (bouncer amps, etc)</a:t>
            </a:r>
          </a:p>
          <a:p>
            <a:r>
              <a:rPr lang="en-US" sz="2000" dirty="0" smtClean="0"/>
              <a:t>Planning/preparing for the future run (knowing species helps)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u="sng" dirty="0" smtClean="0"/>
              <a:t>New and ongoing projects </a:t>
            </a:r>
            <a:r>
              <a:rPr lang="en-US" dirty="0" smtClean="0"/>
              <a:t/>
            </a:r>
            <a:br>
              <a:rPr lang="en-US" dirty="0" smtClean="0"/>
            </a:br>
            <a:endParaRPr lang="en-US" dirty="0"/>
          </a:p>
        </p:txBody>
      </p:sp>
      <p:sp>
        <p:nvSpPr>
          <p:cNvPr id="3" name="Content Placeholder 2"/>
          <p:cNvSpPr>
            <a:spLocks noGrp="1"/>
          </p:cNvSpPr>
          <p:nvPr>
            <p:ph idx="1"/>
          </p:nvPr>
        </p:nvSpPr>
        <p:spPr>
          <a:xfrm>
            <a:off x="762000" y="1371600"/>
            <a:ext cx="7620000" cy="4800600"/>
          </a:xfrm>
        </p:spPr>
        <p:txBody>
          <a:bodyPr/>
          <a:lstStyle/>
          <a:p>
            <a:pPr>
              <a:buNone/>
            </a:pPr>
            <a:endParaRPr lang="en-US" dirty="0" smtClean="0"/>
          </a:p>
          <a:p>
            <a:pPr lvl="1"/>
            <a:r>
              <a:rPr lang="en-US" dirty="0" smtClean="0"/>
              <a:t>Operational changes, such as Booster bunch merge and squeeze for Au</a:t>
            </a:r>
          </a:p>
          <a:p>
            <a:pPr lvl="1"/>
            <a:r>
              <a:rPr lang="en-US" dirty="0" smtClean="0"/>
              <a:t>Ferrite tuners for acceleration systems</a:t>
            </a:r>
          </a:p>
          <a:p>
            <a:pPr lvl="1"/>
            <a:r>
              <a:rPr lang="en-US" dirty="0" smtClean="0"/>
              <a:t>New Landau cavities (to allow turn on below transition)</a:t>
            </a:r>
          </a:p>
          <a:p>
            <a:pPr lvl="1"/>
            <a:r>
              <a:rPr lang="en-US" dirty="0" smtClean="0"/>
              <a:t>Coherent electron cooling</a:t>
            </a:r>
          </a:p>
          <a:p>
            <a:pPr lvl="1"/>
            <a:r>
              <a:rPr lang="en-US" dirty="0" smtClean="0"/>
              <a:t>ERL  </a:t>
            </a:r>
          </a:p>
          <a:p>
            <a:pPr lvl="1"/>
            <a:r>
              <a:rPr lang="en-US" dirty="0" smtClean="0"/>
              <a:t>iRCMS</a:t>
            </a:r>
          </a:p>
          <a:p>
            <a:pPr lvl="1"/>
            <a:r>
              <a:rPr lang="en-US" dirty="0" smtClean="0"/>
              <a:t>Ongoing LLRF upgrade for RHIC, AGS and Booster</a:t>
            </a:r>
          </a:p>
          <a:p>
            <a:pPr lvl="1"/>
            <a:r>
              <a:rPr lang="en-US" dirty="0" smtClean="0"/>
              <a:t>56 MHz system</a:t>
            </a:r>
          </a:p>
          <a:p>
            <a:pPr lvl="1"/>
            <a:r>
              <a:rPr lang="en-US" dirty="0" smtClean="0"/>
              <a:t>EBIS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u="sng" dirty="0" smtClean="0"/>
              <a:t>Topics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80000"/>
              </a:lnSpc>
              <a:buFont typeface="Wingdings" pitchFamily="2" charset="2"/>
              <a:buChar char="Ø"/>
            </a:pPr>
            <a:r>
              <a:rPr lang="en-US" sz="2800" dirty="0" smtClean="0"/>
              <a:t>RF Systems performance</a:t>
            </a:r>
          </a:p>
          <a:p>
            <a:pPr>
              <a:lnSpc>
                <a:spcPct val="80000"/>
              </a:lnSpc>
              <a:buFont typeface="Wingdings" pitchFamily="2" charset="2"/>
              <a:buChar char="Ø"/>
            </a:pPr>
            <a:endParaRPr lang="en-US" sz="2800" dirty="0" smtClean="0"/>
          </a:p>
          <a:p>
            <a:pPr>
              <a:lnSpc>
                <a:spcPct val="80000"/>
              </a:lnSpc>
              <a:buFont typeface="Wingdings" pitchFamily="2" charset="2"/>
              <a:buChar char="Ø"/>
            </a:pPr>
            <a:r>
              <a:rPr lang="en-US" sz="2800" dirty="0" smtClean="0"/>
              <a:t>What was new in the last run</a:t>
            </a:r>
          </a:p>
          <a:p>
            <a:pPr>
              <a:lnSpc>
                <a:spcPct val="80000"/>
              </a:lnSpc>
              <a:buFont typeface="Wingdings" pitchFamily="2" charset="2"/>
              <a:buChar char="Ø"/>
            </a:pPr>
            <a:endParaRPr lang="en-US" sz="2800" dirty="0" smtClean="0"/>
          </a:p>
          <a:p>
            <a:pPr>
              <a:lnSpc>
                <a:spcPct val="80000"/>
              </a:lnSpc>
              <a:buFont typeface="Wingdings" pitchFamily="2" charset="2"/>
              <a:buChar char="Ø"/>
            </a:pPr>
            <a:r>
              <a:rPr lang="en-US" sz="2800" dirty="0" smtClean="0"/>
              <a:t>What went “wrong”</a:t>
            </a:r>
          </a:p>
          <a:p>
            <a:pPr>
              <a:lnSpc>
                <a:spcPct val="80000"/>
              </a:lnSpc>
              <a:buFont typeface="Wingdings" pitchFamily="2" charset="2"/>
              <a:buChar char="Ø"/>
            </a:pPr>
            <a:endParaRPr lang="en-US" sz="2800" dirty="0" smtClean="0"/>
          </a:p>
          <a:p>
            <a:pPr>
              <a:lnSpc>
                <a:spcPct val="80000"/>
              </a:lnSpc>
              <a:buFont typeface="Wingdings" pitchFamily="2" charset="2"/>
              <a:buChar char="Ø"/>
            </a:pPr>
            <a:r>
              <a:rPr lang="en-US" sz="2800" dirty="0" smtClean="0"/>
              <a:t>Commissioning of the new systems</a:t>
            </a:r>
          </a:p>
          <a:p>
            <a:pPr>
              <a:lnSpc>
                <a:spcPct val="80000"/>
              </a:lnSpc>
              <a:buFont typeface="Wingdings" pitchFamily="2" charset="2"/>
              <a:buChar char="Ø"/>
            </a:pPr>
            <a:endParaRPr lang="en-US" sz="2800" dirty="0" smtClean="0"/>
          </a:p>
          <a:p>
            <a:pPr>
              <a:lnSpc>
                <a:spcPct val="80000"/>
              </a:lnSpc>
              <a:buFont typeface="Wingdings" pitchFamily="2" charset="2"/>
              <a:buChar char="Ø"/>
            </a:pPr>
            <a:r>
              <a:rPr lang="en-US" sz="2800" dirty="0" smtClean="0"/>
              <a:t>Ways of improving the “UP” time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t>RF systems</a:t>
            </a:r>
            <a:br>
              <a:rPr lang="en-US" dirty="0" smtClean="0"/>
            </a:br>
            <a:r>
              <a:rPr lang="en-US" u="sng" dirty="0" smtClean="0"/>
              <a:t>Total Hours</a:t>
            </a:r>
            <a:endParaRPr lang="en-US" u="sng" dirty="0"/>
          </a:p>
        </p:txBody>
      </p:sp>
      <p:sp>
        <p:nvSpPr>
          <p:cNvPr id="3" name="Content Placeholder 2"/>
          <p:cNvSpPr>
            <a:spLocks noGrp="1"/>
          </p:cNvSpPr>
          <p:nvPr>
            <p:ph idx="1"/>
          </p:nvPr>
        </p:nvSpPr>
        <p:spPr>
          <a:xfrm>
            <a:off x="762000" y="1828800"/>
            <a:ext cx="8001000" cy="4191000"/>
          </a:xfrm>
        </p:spPr>
        <p:txBody>
          <a:bodyPr/>
          <a:lstStyle/>
          <a:p>
            <a:pPr>
              <a:buNone/>
            </a:pPr>
            <a:r>
              <a:rPr lang="en-US" dirty="0" smtClean="0"/>
              <a:t>	  	 	2012	2011	2010	2009	2008	2007</a:t>
            </a:r>
          </a:p>
          <a:p>
            <a:pPr>
              <a:buNone/>
            </a:pPr>
            <a:r>
              <a:rPr lang="en-US" sz="1400" i="1" dirty="0" smtClean="0"/>
              <a:t>Species		</a:t>
            </a:r>
            <a:r>
              <a:rPr lang="en-US" sz="1000" i="1" dirty="0" smtClean="0"/>
              <a:t>pp/U/Au-CU	pp/Au	</a:t>
            </a:r>
            <a:r>
              <a:rPr lang="en-US" sz="1000" i="1" dirty="0" err="1" smtClean="0"/>
              <a:t>Au</a:t>
            </a:r>
            <a:r>
              <a:rPr lang="en-US" sz="1000" i="1" dirty="0" smtClean="0"/>
              <a:t>	pp	d-Au/pp	Au</a:t>
            </a:r>
          </a:p>
          <a:p>
            <a:pPr>
              <a:buNone/>
            </a:pPr>
            <a:endParaRPr lang="en-US" sz="2000" b="1" i="1" dirty="0" smtClean="0"/>
          </a:p>
          <a:p>
            <a:pPr>
              <a:buNone/>
            </a:pPr>
            <a:r>
              <a:rPr lang="en-US" sz="2000" b="1" i="1" dirty="0" smtClean="0"/>
              <a:t>Severe</a:t>
            </a:r>
          </a:p>
          <a:p>
            <a:r>
              <a:rPr lang="en-US" sz="1600" dirty="0" smtClean="0"/>
              <a:t>Booster	9	10	4	10	4	1</a:t>
            </a:r>
          </a:p>
          <a:p>
            <a:r>
              <a:rPr lang="en-US" sz="1600" dirty="0" smtClean="0"/>
              <a:t>AGS		10	13	19	13	6	17</a:t>
            </a:r>
          </a:p>
          <a:p>
            <a:r>
              <a:rPr lang="en-US" sz="1600" dirty="0" smtClean="0"/>
              <a:t>RHIC		20	75	61	73	41	35</a:t>
            </a:r>
          </a:p>
          <a:p>
            <a:pPr lvl="1"/>
            <a:r>
              <a:rPr lang="en-US" sz="1800" dirty="0" smtClean="0"/>
              <a:t>Total	39	98	84	96	51	52</a:t>
            </a:r>
          </a:p>
          <a:p>
            <a:pPr lvl="8"/>
            <a:r>
              <a:rPr lang="en-US" sz="1400" dirty="0" smtClean="0"/>
              <a:t>SC  14</a:t>
            </a:r>
          </a:p>
          <a:p>
            <a:pPr lvl="1"/>
            <a:r>
              <a:rPr lang="en-US" sz="1600" dirty="0" smtClean="0"/>
              <a:t>HL	29	47	35	46	43	21</a:t>
            </a:r>
          </a:p>
          <a:p>
            <a:pPr lvl="1"/>
            <a:r>
              <a:rPr lang="en-US" sz="1600" dirty="0" smtClean="0"/>
              <a:t>LL	10	51	35	50	8	31</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Severe Faults Trend</a:t>
            </a:r>
            <a:endParaRPr lang="en-US" u="sng" dirty="0"/>
          </a:p>
        </p:txBody>
      </p:sp>
      <p:pic>
        <p:nvPicPr>
          <p:cNvPr id="1026" name="Picture 2"/>
          <p:cNvPicPr>
            <a:picLocks noGrp="1" noChangeAspect="1" noChangeArrowheads="1"/>
          </p:cNvPicPr>
          <p:nvPr>
            <p:ph idx="1"/>
          </p:nvPr>
        </p:nvPicPr>
        <p:blipFill>
          <a:blip r:embed="rId2"/>
          <a:srcRect/>
          <a:stretch>
            <a:fillRect/>
          </a:stretch>
        </p:blipFill>
        <p:spPr bwMode="auto">
          <a:xfrm>
            <a:off x="609600" y="1524000"/>
            <a:ext cx="76962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t>Systems commissioned and </a:t>
            </a:r>
            <a:r>
              <a:rPr lang="en-US" u="sng" dirty="0" smtClean="0"/>
              <a:t>improved in 2012 Run</a:t>
            </a:r>
            <a:endParaRPr lang="en-US" u="sng" dirty="0"/>
          </a:p>
        </p:txBody>
      </p:sp>
      <p:sp>
        <p:nvSpPr>
          <p:cNvPr id="3" name="Content Placeholder 2"/>
          <p:cNvSpPr>
            <a:spLocks noGrp="1"/>
          </p:cNvSpPr>
          <p:nvPr>
            <p:ph idx="1"/>
          </p:nvPr>
        </p:nvSpPr>
        <p:spPr>
          <a:xfrm>
            <a:off x="762000" y="1447800"/>
            <a:ext cx="7620000" cy="4800600"/>
          </a:xfrm>
        </p:spPr>
        <p:txBody>
          <a:bodyPr/>
          <a:lstStyle/>
          <a:p>
            <a:endParaRPr lang="en-US" dirty="0" smtClean="0"/>
          </a:p>
          <a:p>
            <a:r>
              <a:rPr lang="en-US" dirty="0" smtClean="0"/>
              <a:t>9 MHz common cavity system upgraded</a:t>
            </a:r>
          </a:p>
          <a:p>
            <a:pPr lvl="1"/>
            <a:r>
              <a:rPr lang="en-US" sz="1400" dirty="0" smtClean="0"/>
              <a:t>Replaced copper beam pipe with stainless steel beam pipe to decrease the cavity Q.</a:t>
            </a:r>
          </a:p>
          <a:p>
            <a:pPr lvl="1"/>
            <a:r>
              <a:rPr lang="en-US" sz="1400" dirty="0" smtClean="0"/>
              <a:t>Increased water flow to accommodate the increase in calculated power dissipation</a:t>
            </a:r>
          </a:p>
          <a:p>
            <a:pPr lvl="1"/>
            <a:r>
              <a:rPr lang="en-US" sz="1400" dirty="0" smtClean="0"/>
              <a:t>Installed protection to allow FFB power limiter knee to be pushed out by about 16dB. This greatly increased available PA power during high beam loading conditions.</a:t>
            </a:r>
          </a:p>
          <a:p>
            <a:endParaRPr lang="en-US" dirty="0" smtClean="0"/>
          </a:p>
          <a:p>
            <a:endParaRPr lang="en-US" dirty="0" smtClean="0"/>
          </a:p>
          <a:p>
            <a:r>
              <a:rPr lang="en-US" dirty="0" smtClean="0"/>
              <a:t>9 MHz bouncer cavities</a:t>
            </a:r>
          </a:p>
          <a:p>
            <a:pPr lvl="1"/>
            <a:r>
              <a:rPr lang="en-US" sz="1400" dirty="0" smtClean="0"/>
              <a:t>Added a tuner to track beam loading and temperature fluctuations of the cavities.</a:t>
            </a:r>
          </a:p>
          <a:p>
            <a:pPr lvl="1"/>
            <a:r>
              <a:rPr lang="en-US" sz="1400" dirty="0" smtClean="0"/>
              <a:t>Worked with E&amp;I to resolve issues with the A1000 amplifiers</a:t>
            </a:r>
          </a:p>
          <a:p>
            <a:pPr lvl="2"/>
            <a:r>
              <a:rPr lang="en-US" sz="1200" dirty="0" smtClean="0"/>
              <a:t>Redesigned combiner output transformer</a:t>
            </a:r>
          </a:p>
          <a:p>
            <a:pPr lvl="2"/>
            <a:r>
              <a:rPr lang="en-US" sz="1200" dirty="0" smtClean="0"/>
              <a:t>Moved DC power supplies to 1004C</a:t>
            </a:r>
          </a:p>
          <a:p>
            <a:pPr lvl="2"/>
            <a:r>
              <a:rPr lang="en-US" sz="1200" dirty="0" smtClean="0"/>
              <a:t>Replaced preamp 24 V switching power supply with the linear one</a:t>
            </a:r>
            <a:r>
              <a:rPr lang="en-US" dirty="0" smtClean="0"/>
              <a:t> </a:t>
            </a:r>
          </a:p>
          <a:p>
            <a:endParaRPr lang="en-US" sz="1400"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t>Systems commissioned and </a:t>
            </a:r>
            <a:r>
              <a:rPr lang="en-US" u="sng" dirty="0" smtClean="0"/>
              <a:t>improved in 2012 Run </a:t>
            </a:r>
            <a:r>
              <a:rPr lang="en-US" sz="1400" i="1" u="sng" dirty="0" smtClean="0"/>
              <a:t>cont.</a:t>
            </a:r>
            <a:endParaRPr lang="en-US" sz="1400" i="1" u="sng" dirty="0"/>
          </a:p>
        </p:txBody>
      </p:sp>
      <p:sp>
        <p:nvSpPr>
          <p:cNvPr id="3" name="Content Placeholder 2"/>
          <p:cNvSpPr>
            <a:spLocks noGrp="1"/>
          </p:cNvSpPr>
          <p:nvPr>
            <p:ph idx="1"/>
          </p:nvPr>
        </p:nvSpPr>
        <p:spPr>
          <a:xfrm>
            <a:off x="381000" y="1524000"/>
            <a:ext cx="8229600" cy="2895600"/>
          </a:xfrm>
        </p:spPr>
        <p:txBody>
          <a:bodyPr/>
          <a:lstStyle/>
          <a:p>
            <a:r>
              <a:rPr lang="en-US" dirty="0" smtClean="0"/>
              <a:t>Added additional metrology</a:t>
            </a:r>
          </a:p>
          <a:p>
            <a:pPr lvl="1"/>
            <a:r>
              <a:rPr lang="en-US" sz="1400" dirty="0" smtClean="0"/>
              <a:t>including a new RF measurements box that has helped to quickly identify and solve issues</a:t>
            </a:r>
          </a:p>
          <a:p>
            <a:pPr lvl="1"/>
            <a:r>
              <a:rPr lang="en-US" sz="1400" dirty="0" smtClean="0"/>
              <a:t>BS1 failed at the end of the run and the new diagnostic metrology allowed us to figure out exactly what the issue was and how long the repair would take without making an access. This decision lead us to lockout the system quickly make adjustments to the other systems for the next ramp</a:t>
            </a:r>
          </a:p>
          <a:p>
            <a:pPr lvl="1"/>
            <a:r>
              <a:rPr lang="en-US" sz="1400" dirty="0" smtClean="0"/>
              <a:t>Comprehensive system performance testing was conducted on all storage systems before the run started.  The performance                                                                                           data recorded during this effort was                                                                                              compared to the previous year’s                                                                                           baseline data to ensure all systems                                                                                                  were operating normally.</a:t>
            </a:r>
          </a:p>
          <a:p>
            <a:endParaRPr lang="en-US" sz="1200" dirty="0" smtClean="0"/>
          </a:p>
          <a:p>
            <a:pPr lvl="2">
              <a:buNone/>
            </a:pPr>
            <a:endParaRPr lang="en-US" sz="1200" dirty="0" smtClean="0"/>
          </a:p>
          <a:p>
            <a:pPr lvl="2"/>
            <a:endParaRPr lang="en-US" sz="1200" dirty="0"/>
          </a:p>
        </p:txBody>
      </p:sp>
      <p:pic>
        <p:nvPicPr>
          <p:cNvPr id="4098" name="Picture 2"/>
          <p:cNvPicPr>
            <a:picLocks noChangeAspect="1" noChangeArrowheads="1"/>
          </p:cNvPicPr>
          <p:nvPr/>
        </p:nvPicPr>
        <p:blipFill>
          <a:blip r:embed="rId2"/>
          <a:srcRect/>
          <a:stretch>
            <a:fillRect/>
          </a:stretch>
        </p:blipFill>
        <p:spPr bwMode="auto">
          <a:xfrm>
            <a:off x="4114800" y="3429000"/>
            <a:ext cx="4876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t>Systems commissioned and </a:t>
            </a:r>
            <a:r>
              <a:rPr lang="en-US" u="sng" dirty="0" smtClean="0"/>
              <a:t>improved in 2012 Run </a:t>
            </a:r>
            <a:r>
              <a:rPr lang="en-US" sz="1400" i="1" u="sng" dirty="0" smtClean="0"/>
              <a:t>cont.</a:t>
            </a:r>
            <a:endParaRPr lang="en-US" u="sng" dirty="0"/>
          </a:p>
        </p:txBody>
      </p:sp>
      <p:sp>
        <p:nvSpPr>
          <p:cNvPr id="3" name="Content Placeholder 2"/>
          <p:cNvSpPr>
            <a:spLocks noGrp="1"/>
          </p:cNvSpPr>
          <p:nvPr>
            <p:ph idx="1"/>
          </p:nvPr>
        </p:nvSpPr>
        <p:spPr>
          <a:xfrm>
            <a:off x="381000" y="1371600"/>
            <a:ext cx="5943600" cy="2971800"/>
          </a:xfrm>
        </p:spPr>
        <p:txBody>
          <a:bodyPr/>
          <a:lstStyle/>
          <a:p>
            <a:r>
              <a:rPr lang="en-US" sz="1800" dirty="0" smtClean="0"/>
              <a:t>LLRF</a:t>
            </a:r>
          </a:p>
          <a:p>
            <a:pPr lvl="1"/>
            <a:r>
              <a:rPr lang="en-US" sz="1400" dirty="0" smtClean="0"/>
              <a:t>Independent “Cavity Controllers” for every RHIC cavity</a:t>
            </a:r>
          </a:p>
          <a:p>
            <a:pPr lvl="2">
              <a:lnSpc>
                <a:spcPct val="100000"/>
              </a:lnSpc>
            </a:pPr>
            <a:r>
              <a:rPr lang="en-US" sz="1400" dirty="0" smtClean="0"/>
              <a:t>Cavity tuning (resonance) control integrated into controllers</a:t>
            </a:r>
          </a:p>
          <a:p>
            <a:pPr lvl="2">
              <a:lnSpc>
                <a:spcPct val="100000"/>
              </a:lnSpc>
            </a:pPr>
            <a:r>
              <a:rPr lang="en-US" sz="1400" dirty="0" smtClean="0"/>
              <a:t>IQ feedback loops for amplitude and phase stabilization</a:t>
            </a:r>
          </a:p>
          <a:p>
            <a:pPr lvl="2">
              <a:lnSpc>
                <a:spcPct val="100000"/>
              </a:lnSpc>
            </a:pPr>
            <a:r>
              <a:rPr lang="en-US" sz="1400" dirty="0" smtClean="0"/>
              <a:t>Fast cavity protection</a:t>
            </a:r>
          </a:p>
          <a:p>
            <a:pPr lvl="2">
              <a:lnSpc>
                <a:spcPct val="100000"/>
              </a:lnSpc>
            </a:pPr>
            <a:r>
              <a:rPr lang="en-US" sz="1400" dirty="0" smtClean="0"/>
              <a:t>Flexible </a:t>
            </a:r>
            <a:r>
              <a:rPr lang="en-US" sz="1400" dirty="0" err="1" smtClean="0"/>
              <a:t>rebucketing</a:t>
            </a:r>
            <a:r>
              <a:rPr lang="en-US" sz="1400" dirty="0" smtClean="0"/>
              <a:t> schemes and setups                     made possible</a:t>
            </a:r>
          </a:p>
          <a:p>
            <a:pPr lvl="2">
              <a:lnSpc>
                <a:spcPct val="100000"/>
              </a:lnSpc>
            </a:pPr>
            <a:r>
              <a:rPr lang="en-US" sz="1400" dirty="0" smtClean="0"/>
              <a:t>100 kHz Post-mortem data available for                           first time on all systems. Very helpful in                diagnosing problems</a:t>
            </a:r>
          </a:p>
          <a:p>
            <a:pPr lvl="2">
              <a:lnSpc>
                <a:spcPct val="100000"/>
              </a:lnSpc>
            </a:pPr>
            <a:r>
              <a:rPr lang="en-US" sz="1400" dirty="0" smtClean="0"/>
              <a:t>improved diagnostic data available                                     in general</a:t>
            </a:r>
          </a:p>
          <a:p>
            <a:pPr lvl="1"/>
            <a:r>
              <a:rPr lang="en-US" sz="1400" dirty="0" smtClean="0"/>
              <a:t>9 MHz systems</a:t>
            </a:r>
          </a:p>
          <a:p>
            <a:pPr lvl="2">
              <a:lnSpc>
                <a:spcPct val="100000"/>
              </a:lnSpc>
            </a:pPr>
            <a:r>
              <a:rPr lang="en-US" sz="1400" dirty="0" smtClean="0"/>
              <a:t>New and improved “regular” narrowband                  damping scheme for bouncers</a:t>
            </a:r>
          </a:p>
          <a:p>
            <a:pPr lvl="2">
              <a:lnSpc>
                <a:spcPct val="100000"/>
              </a:lnSpc>
            </a:pPr>
            <a:r>
              <a:rPr lang="en-US" sz="1400" dirty="0" smtClean="0"/>
              <a:t>Proof of principle demonstrated for bunch                                by bunch damping capability</a:t>
            </a:r>
            <a:endParaRPr lang="en-US" sz="1400" dirty="0"/>
          </a:p>
        </p:txBody>
      </p:sp>
      <p:pic>
        <p:nvPicPr>
          <p:cNvPr id="5122" name="Picture 2"/>
          <p:cNvPicPr>
            <a:picLocks noChangeAspect="1" noChangeArrowheads="1"/>
          </p:cNvPicPr>
          <p:nvPr/>
        </p:nvPicPr>
        <p:blipFill>
          <a:blip r:embed="rId2"/>
          <a:srcRect/>
          <a:stretch>
            <a:fillRect/>
          </a:stretch>
        </p:blipFill>
        <p:spPr bwMode="auto">
          <a:xfrm>
            <a:off x="5029200" y="2895600"/>
            <a:ext cx="39624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smtClean="0"/>
              <a:t>Systems commissioned and </a:t>
            </a:r>
            <a:r>
              <a:rPr lang="en-US" u="sng" dirty="0" smtClean="0"/>
              <a:t>improved in 2012 Run </a:t>
            </a:r>
            <a:r>
              <a:rPr lang="en-US" sz="1400" i="1" u="sng" dirty="0" smtClean="0"/>
              <a:t>cont.</a:t>
            </a:r>
            <a:endParaRPr lang="en-US" u="sng" dirty="0"/>
          </a:p>
        </p:txBody>
      </p:sp>
      <p:sp>
        <p:nvSpPr>
          <p:cNvPr id="3" name="Content Placeholder 2"/>
          <p:cNvSpPr>
            <a:spLocks noGrp="1"/>
          </p:cNvSpPr>
          <p:nvPr>
            <p:ph idx="1"/>
          </p:nvPr>
        </p:nvSpPr>
        <p:spPr/>
        <p:txBody>
          <a:bodyPr/>
          <a:lstStyle/>
          <a:p>
            <a:r>
              <a:rPr lang="en-US" sz="1800" dirty="0" smtClean="0"/>
              <a:t>LLRF (continued)</a:t>
            </a:r>
          </a:p>
          <a:p>
            <a:pPr lvl="1"/>
            <a:endParaRPr lang="en-US" sz="1200" dirty="0" smtClean="0"/>
          </a:p>
          <a:p>
            <a:pPr lvl="1"/>
            <a:r>
              <a:rPr lang="en-US" sz="1400" dirty="0" smtClean="0"/>
              <a:t>ATR </a:t>
            </a:r>
            <a:r>
              <a:rPr lang="en-US" sz="1400" dirty="0" err="1" smtClean="0"/>
              <a:t>synchro</a:t>
            </a:r>
            <a:r>
              <a:rPr lang="en-US" sz="1400" dirty="0" smtClean="0"/>
              <a:t> (FSS talk)</a:t>
            </a:r>
          </a:p>
          <a:p>
            <a:pPr lvl="2">
              <a:lnSpc>
                <a:spcPct val="100000"/>
              </a:lnSpc>
            </a:pPr>
            <a:r>
              <a:rPr lang="en-US" sz="1400" dirty="0" smtClean="0"/>
              <a:t>New </a:t>
            </a:r>
            <a:r>
              <a:rPr lang="en-US" sz="1400" dirty="0" err="1" smtClean="0"/>
              <a:t>synchro</a:t>
            </a:r>
            <a:r>
              <a:rPr lang="en-US" sz="1400" dirty="0" smtClean="0"/>
              <a:t> reference chassis in Bldg 929 (AGS LLRF)</a:t>
            </a:r>
          </a:p>
          <a:p>
            <a:pPr lvl="3">
              <a:lnSpc>
                <a:spcPct val="100000"/>
              </a:lnSpc>
            </a:pPr>
            <a:r>
              <a:rPr lang="en-US" sz="1400" dirty="0" smtClean="0"/>
              <a:t>First operation of a remote LLRF system integrated and synchronized with the RHIC LLRF</a:t>
            </a:r>
          </a:p>
          <a:p>
            <a:pPr lvl="4">
              <a:lnSpc>
                <a:spcPct val="100000"/>
              </a:lnSpc>
            </a:pPr>
            <a:r>
              <a:rPr lang="en-US" sz="1400" dirty="0" smtClean="0"/>
              <a:t>Only connection to RHIC system is 2 fibers. Remote system maintains stable deterministic relationship with RHIC LLRF</a:t>
            </a:r>
          </a:p>
          <a:p>
            <a:pPr lvl="3">
              <a:lnSpc>
                <a:spcPct val="100000"/>
              </a:lnSpc>
            </a:pPr>
            <a:r>
              <a:rPr lang="en-US" sz="1400" dirty="0" smtClean="0"/>
              <a:t>Vast improvement in quality of </a:t>
            </a:r>
            <a:r>
              <a:rPr lang="en-US" sz="1400" dirty="0" err="1" smtClean="0"/>
              <a:t>atr</a:t>
            </a:r>
            <a:r>
              <a:rPr lang="en-US" sz="1400" dirty="0" smtClean="0"/>
              <a:t> </a:t>
            </a:r>
            <a:r>
              <a:rPr lang="en-US" sz="1400" dirty="0" err="1" smtClean="0"/>
              <a:t>synchro</a:t>
            </a:r>
            <a:r>
              <a:rPr lang="en-US" sz="1400" dirty="0" smtClean="0"/>
              <a:t> reference signals to the analog </a:t>
            </a:r>
            <a:r>
              <a:rPr lang="en-US" sz="1400" dirty="0" err="1" smtClean="0"/>
              <a:t>synchro</a:t>
            </a:r>
            <a:r>
              <a:rPr lang="en-US" sz="1400" dirty="0" smtClean="0"/>
              <a:t> loop controller =&gt; less jitter</a:t>
            </a:r>
          </a:p>
          <a:p>
            <a:pPr lvl="1"/>
            <a:endParaRPr lang="en-US" sz="1400" dirty="0" smtClean="0"/>
          </a:p>
          <a:p>
            <a:pPr lvl="1"/>
            <a:endParaRPr lang="en-US" sz="1400" dirty="0" smtClean="0"/>
          </a:p>
          <a:p>
            <a:pPr lvl="1"/>
            <a:r>
              <a:rPr lang="en-US" sz="1400" dirty="0" smtClean="0"/>
              <a:t>Booster 4:2:1 merge</a:t>
            </a:r>
          </a:p>
          <a:p>
            <a:pPr lvl="2">
              <a:lnSpc>
                <a:spcPct val="100000"/>
              </a:lnSpc>
            </a:pPr>
            <a:r>
              <a:rPr lang="en-US" sz="1400" dirty="0" smtClean="0"/>
              <a:t>Relied on another upgrade platform chassis deployed at Booster to provide “ideal sample and hold” capability integrated into old analog feedback loops</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304800"/>
            <a:ext cx="5486400" cy="785813"/>
          </a:xfrm>
        </p:spPr>
        <p:txBody>
          <a:bodyPr/>
          <a:lstStyle/>
          <a:p>
            <a:r>
              <a:rPr lang="en-US" u="sng" dirty="0" smtClean="0"/>
              <a:t>9 MHz Common System</a:t>
            </a:r>
            <a:endParaRPr lang="en-US" dirty="0" smtClean="0"/>
          </a:p>
        </p:txBody>
      </p:sp>
      <p:pic>
        <p:nvPicPr>
          <p:cNvPr id="5123" name="Picture 2"/>
          <p:cNvPicPr>
            <a:picLocks noGrp="1" noChangeAspect="1" noChangeArrowheads="1"/>
          </p:cNvPicPr>
          <p:nvPr>
            <p:ph idx="1"/>
          </p:nvPr>
        </p:nvPicPr>
        <p:blipFill>
          <a:blip r:embed="rId3"/>
          <a:srcRect/>
          <a:stretch>
            <a:fillRect/>
          </a:stretch>
        </p:blipFill>
        <p:spPr>
          <a:xfrm>
            <a:off x="4495800" y="990600"/>
            <a:ext cx="4267200" cy="3200400"/>
          </a:xfrm>
          <a:noFill/>
        </p:spPr>
      </p:pic>
      <p:pic>
        <p:nvPicPr>
          <p:cNvPr id="5124" name="Picture 5"/>
          <p:cNvPicPr>
            <a:picLocks noChangeAspect="1" noChangeArrowheads="1"/>
          </p:cNvPicPr>
          <p:nvPr/>
        </p:nvPicPr>
        <p:blipFill>
          <a:blip r:embed="rId4"/>
          <a:srcRect/>
          <a:stretch>
            <a:fillRect/>
          </a:stretch>
        </p:blipFill>
        <p:spPr bwMode="auto">
          <a:xfrm>
            <a:off x="152400" y="990600"/>
            <a:ext cx="4267200" cy="3200400"/>
          </a:xfrm>
          <a:prstGeom prst="rect">
            <a:avLst/>
          </a:prstGeom>
          <a:noFill/>
          <a:ln w="9525">
            <a:noFill/>
            <a:miter lim="800000"/>
            <a:headEnd/>
            <a:tailEnd/>
          </a:ln>
        </p:spPr>
      </p:pic>
      <p:sp>
        <p:nvSpPr>
          <p:cNvPr id="5" name="TextBox 4"/>
          <p:cNvSpPr txBox="1"/>
          <p:nvPr/>
        </p:nvSpPr>
        <p:spPr>
          <a:xfrm>
            <a:off x="-76200" y="4267200"/>
            <a:ext cx="3429000" cy="2031325"/>
          </a:xfrm>
          <a:prstGeom prst="rect">
            <a:avLst/>
          </a:prstGeom>
          <a:noFill/>
        </p:spPr>
        <p:txBody>
          <a:bodyPr wrap="square" rtlCol="0">
            <a:spAutoFit/>
          </a:bodyPr>
          <a:lstStyle/>
          <a:p>
            <a:pPr lvl="1"/>
            <a:endParaRPr lang="en-US" sz="1400" dirty="0" smtClean="0"/>
          </a:p>
          <a:p>
            <a:pPr lvl="1"/>
            <a:endParaRPr lang="en-US" sz="1400" dirty="0" smtClean="0"/>
          </a:p>
          <a:p>
            <a:pPr lvl="1"/>
            <a:endParaRPr lang="en-US" sz="1400" dirty="0" smtClean="0"/>
          </a:p>
          <a:p>
            <a:pPr lvl="1"/>
            <a:r>
              <a:rPr lang="en-US" sz="1400" dirty="0" smtClean="0"/>
              <a:t>Corona ring on the tuning capacitor</a:t>
            </a:r>
          </a:p>
          <a:p>
            <a:pPr lvl="1"/>
            <a:r>
              <a:rPr lang="en-US" sz="1400" dirty="0" smtClean="0"/>
              <a:t>missing causing sparking and eventually burning through the beam pipe</a:t>
            </a:r>
          </a:p>
          <a:p>
            <a:pPr lvl="1"/>
            <a:endParaRPr lang="en-US" sz="1400" dirty="0" smtClean="0"/>
          </a:p>
          <a:p>
            <a:pPr lvl="1">
              <a:buFontTx/>
              <a:buChar char="-"/>
            </a:pPr>
            <a:endParaRPr lang="en-US" sz="1400" dirty="0"/>
          </a:p>
        </p:txBody>
      </p:sp>
      <p:pic>
        <p:nvPicPr>
          <p:cNvPr id="2050" name="Picture 2"/>
          <p:cNvPicPr>
            <a:picLocks noChangeAspect="1" noChangeArrowheads="1"/>
          </p:cNvPicPr>
          <p:nvPr/>
        </p:nvPicPr>
        <p:blipFill>
          <a:blip r:embed="rId5"/>
          <a:srcRect/>
          <a:stretch>
            <a:fillRect/>
          </a:stretch>
        </p:blipFill>
        <p:spPr bwMode="auto">
          <a:xfrm>
            <a:off x="3581400" y="4419600"/>
            <a:ext cx="3810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HIC Retreat 2011 (2)">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RHIC Retreat 2011 (2)</Template>
  <TotalTime>7376</TotalTime>
  <Words>1055</Words>
  <Application>Microsoft Office PowerPoint</Application>
  <PresentationFormat>On-screen Show (4:3)</PresentationFormat>
  <Paragraphs>152</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RHIC Retreat 2011 (2)</vt:lpstr>
      <vt:lpstr>Reliability of  RF Systems   FY12 Retreat</vt:lpstr>
      <vt:lpstr>Topics </vt:lpstr>
      <vt:lpstr>RF systems Total Hours</vt:lpstr>
      <vt:lpstr>Severe Faults Trend</vt:lpstr>
      <vt:lpstr>Systems commissioned and improved in 2012 Run</vt:lpstr>
      <vt:lpstr>Systems commissioned and improved in 2012 Run cont.</vt:lpstr>
      <vt:lpstr>Systems commissioned and improved in 2012 Run cont.</vt:lpstr>
      <vt:lpstr>Systems commissioned and improved in 2012 Run cont.</vt:lpstr>
      <vt:lpstr>9 MHz Common System</vt:lpstr>
      <vt:lpstr>3KV Bouncer System</vt:lpstr>
      <vt:lpstr>Slide 11</vt:lpstr>
      <vt:lpstr>Slide 12</vt:lpstr>
      <vt:lpstr>What can we improve on  (last year’s slide) with comments</vt:lpstr>
      <vt:lpstr>Lessons learned</vt:lpstr>
      <vt:lpstr> New and ongoing projects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Reliability of  RF Systems   FY12 Retreat</dc:title>
  <dc:creator>Zaltsman, Alexander</dc:creator>
  <cp:lastModifiedBy>Zaltsman, Alexander</cp:lastModifiedBy>
  <cp:revision>14</cp:revision>
  <cp:lastPrinted>2007-07-02T19:06:14Z</cp:lastPrinted>
  <dcterms:created xsi:type="dcterms:W3CDTF">2012-07-19T13:33:34Z</dcterms:created>
  <dcterms:modified xsi:type="dcterms:W3CDTF">2012-07-24T17:29:45Z</dcterms:modified>
</cp:coreProperties>
</file>