
<file path=[Content_Types].xml><?xml version="1.0" encoding="utf-8"?>
<Types xmlns="http://schemas.openxmlformats.org/package/2006/content-types">
  <Override PartName="/ppt/slides/slide14.xml" ContentType="application/vnd.openxmlformats-officedocument.presentationml.slide+xml"/>
  <Override PartName="/ppt/slideMasters/slideMaster2.xml" ContentType="application/vnd.openxmlformats-officedocument.presentationml.slideMaster+xml"/>
  <Default Extension="xml" ContentType="application/xml"/>
  <Override PartName="/ppt/tableStyles.xml" ContentType="application/vnd.openxmlformats-officedocument.presentationml.tableStyles+xml"/>
  <Override PartName="/ppt/slideLayouts/slideLayout33.xml" ContentType="application/vnd.openxmlformats-officedocument.presentationml.slideLayout+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Layouts/slideLayout32.xml" ContentType="application/vnd.openxmlformats-officedocument.presentationml.slideLayout+xml"/>
  <Override PartName="/ppt/handoutMasters/handoutMaster1.xml" ContentType="application/vnd.openxmlformats-officedocument.presentationml.handoutMaster+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Layouts/slideLayout31.xml" ContentType="application/vnd.openxmlformats-officedocument.presentationml.slideLayout+xml"/>
  <Override PartName="/ppt/theme/theme5.xml" ContentType="application/vnd.openxmlformats-officedocument.theme+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Layouts/slideLayout30.xml" ContentType="application/vnd.openxmlformats-officedocument.presentationml.slideLayout+xml"/>
  <Override PartName="/ppt/theme/theme4.xml" ContentType="application/vnd.openxmlformats-officedocument.theme+xml"/>
  <Override PartName="/ppt/slideLayouts/slideLayout13.xml" ContentType="application/vnd.openxmlformats-officedocument.presentationml.slideLayout+xml"/>
  <Override PartName="/ppt/slideLayouts/slideLayout29.xml" ContentType="application/vnd.openxmlformats-officedocument.presentationml.slideLayout+xml"/>
  <Override PartName="/ppt/slides/slide9.xml" ContentType="application/vnd.openxmlformats-officedocument.presentationml.slide+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s/slide2.xml" ContentType="application/vnd.openxmlformats-officedocument.presentationml.slide+xml"/>
  <Override PartName="/ppt/slideLayouts/slideLayout2.xml" ContentType="application/vnd.openxmlformats-officedocument.presentationml.slideLayout+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Layouts/slideLayout19.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28.xml" ContentType="application/vnd.openxmlformats-officedocument.presentationml.slideLayout+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27.xml" ContentType="application/vnd.openxmlformats-officedocument.presentationml.slideLayout+xml"/>
  <Override PartName="/ppt/slides/slide7.xml" ContentType="application/vnd.openxmlformats-officedocument.presentationml.slide+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slideMasters/slideMaster3.xml" ContentType="application/vnd.openxmlformats-officedocument.presentationml.slideMaster+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theme/theme1.xml" ContentType="application/vnd.openxmlformats-officedocument.theme+xml"/>
  <Override PartName="/ppt/slideLayouts/slideLayout10.xml" ContentType="application/vnd.openxmlformats-officedocument.presentationml.slideLayout+xml"/>
  <Default Extension="gif" ContentType="image/gif"/>
  <Override PartName="/ppt/presentation.xml" ContentType="application/vnd.openxmlformats-officedocument.presentationml.presentation.main+xml"/>
  <Override PartName="/ppt/slides/slide6.xml" ContentType="application/vnd.openxmlformats-officedocument.presentationml.slide+xml"/>
  <Override PartName="/ppt/slideLayouts/slideLayout26.xml" ContentType="application/vnd.openxmlformats-officedocument.presentationml.slideLayout+xml"/>
  <Override PartName="/ppt/slideLayouts/slideLayout6.xml" ContentType="application/vnd.openxmlformats-officedocument.presentationml.slideLayout+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49" r:id="rId1"/>
    <p:sldMasterId id="2147483657" r:id="rId2"/>
    <p:sldMasterId id="2147483656" r:id="rId3"/>
  </p:sldMasterIdLst>
  <p:notesMasterIdLst>
    <p:notesMasterId r:id="rId20"/>
  </p:notesMasterIdLst>
  <p:handoutMasterIdLst>
    <p:handoutMasterId r:id="rId21"/>
  </p:handoutMasterIdLst>
  <p:sldIdLst>
    <p:sldId id="555" r:id="rId4"/>
    <p:sldId id="708" r:id="rId5"/>
    <p:sldId id="725" r:id="rId6"/>
    <p:sldId id="709" r:id="rId7"/>
    <p:sldId id="712" r:id="rId8"/>
    <p:sldId id="711" r:id="rId9"/>
    <p:sldId id="718" r:id="rId10"/>
    <p:sldId id="702" r:id="rId11"/>
    <p:sldId id="713" r:id="rId12"/>
    <p:sldId id="714" r:id="rId13"/>
    <p:sldId id="715" r:id="rId14"/>
    <p:sldId id="719" r:id="rId15"/>
    <p:sldId id="726" r:id="rId16"/>
    <p:sldId id="724" r:id="rId17"/>
    <p:sldId id="723" r:id="rId18"/>
    <p:sldId id="720" r:id="rId19"/>
  </p:sldIdLst>
  <p:sldSz cx="9144000" cy="6858000" type="screen4x3"/>
  <p:notesSz cx="7010400" cy="9296400"/>
  <p:defaultTextStyle>
    <a:defPPr>
      <a:defRPr lang="en-US"/>
    </a:defPPr>
    <a:lvl1pPr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5pPr>
    <a:lvl6pPr marL="2286000" algn="l" defTabSz="914400" rtl="0" eaLnBrk="1" latinLnBrk="0" hangingPunct="1">
      <a:defRPr sz="2000" b="1" kern="1200">
        <a:solidFill>
          <a:schemeClr val="tx2"/>
        </a:solidFill>
        <a:latin typeface="Times New Roman" pitchFamily="18" charset="0"/>
        <a:ea typeface="ＭＳ Ｐゴシック" pitchFamily="50" charset="-128"/>
        <a:cs typeface="+mn-cs"/>
      </a:defRPr>
    </a:lvl6pPr>
    <a:lvl7pPr marL="2743200" algn="l" defTabSz="914400" rtl="0" eaLnBrk="1" latinLnBrk="0" hangingPunct="1">
      <a:defRPr sz="2000" b="1" kern="1200">
        <a:solidFill>
          <a:schemeClr val="tx2"/>
        </a:solidFill>
        <a:latin typeface="Times New Roman" pitchFamily="18" charset="0"/>
        <a:ea typeface="ＭＳ Ｐゴシック" pitchFamily="50" charset="-128"/>
        <a:cs typeface="+mn-cs"/>
      </a:defRPr>
    </a:lvl7pPr>
    <a:lvl8pPr marL="3200400" algn="l" defTabSz="914400" rtl="0" eaLnBrk="1" latinLnBrk="0" hangingPunct="1">
      <a:defRPr sz="2000" b="1" kern="1200">
        <a:solidFill>
          <a:schemeClr val="tx2"/>
        </a:solidFill>
        <a:latin typeface="Times New Roman" pitchFamily="18" charset="0"/>
        <a:ea typeface="ＭＳ Ｐゴシック" pitchFamily="50" charset="-128"/>
        <a:cs typeface="+mn-cs"/>
      </a:defRPr>
    </a:lvl8pPr>
    <a:lvl9pPr marL="3657600" algn="l" defTabSz="914400" rtl="0" eaLnBrk="1" latinLnBrk="0" hangingPunct="1">
      <a:defRPr sz="2000" b="1" kern="1200">
        <a:solidFill>
          <a:schemeClr val="tx2"/>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showPr>
  <p:clrMru>
    <a:srgbClr val="FF59EB"/>
    <a:srgbClr val="000066"/>
    <a:srgbClr val="000099"/>
    <a:srgbClr val="0000FF"/>
    <a:srgbClr val="FF5050"/>
    <a:srgbClr val="FF0000"/>
    <a:srgbClr val="003399"/>
    <a:srgbClr val="FF6600"/>
    <a:srgbClr val="FF3300"/>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showOutlineIcons="0">
    <p:restoredLeft sz="15422" autoAdjust="0"/>
    <p:restoredTop sz="94660"/>
  </p:normalViewPr>
  <p:slideViewPr>
    <p:cSldViewPr>
      <p:cViewPr>
        <p:scale>
          <a:sx n="100" d="100"/>
          <a:sy n="100" d="100"/>
        </p:scale>
        <p:origin x="-576" y="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336" y="-104"/>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a:p>
        </p:txBody>
      </p:sp>
      <p:sp>
        <p:nvSpPr>
          <p:cNvPr id="4099" name="Rectangle 3"/>
          <p:cNvSpPr>
            <a:spLocks noGrp="1" noChangeArrowheads="1"/>
          </p:cNvSpPr>
          <p:nvPr>
            <p:ph type="dt" sz="quarter"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85623AF5-12F2-4016-A612-EEDEA7E4E8AB}" type="datetime1">
              <a:rPr lang="en-US"/>
              <a:pPr>
                <a:defRPr/>
              </a:pPr>
              <a:t>7/26/12</a:t>
            </a:fld>
            <a:endParaRPr lang="en-US" altLang="ja-JP"/>
          </a:p>
        </p:txBody>
      </p:sp>
      <p:sp>
        <p:nvSpPr>
          <p:cNvPr id="4100" name="Rectangle 4"/>
          <p:cNvSpPr>
            <a:spLocks noGrp="1" noChangeArrowheads="1"/>
          </p:cNvSpPr>
          <p:nvPr>
            <p:ph type="ftr" sz="quarter" idx="2"/>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a:p>
        </p:txBody>
      </p:sp>
      <p:sp>
        <p:nvSpPr>
          <p:cNvPr id="4101" name="Rectangle 5"/>
          <p:cNvSpPr>
            <a:spLocks noGrp="1" noChangeArrowheads="1"/>
          </p:cNvSpPr>
          <p:nvPr>
            <p:ph type="sldNum" sz="quarter" idx="3"/>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4FCE1070-60EE-4051-9E93-A88A4935380C}"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smtClean="0">
                <a:solidFill>
                  <a:schemeClr val="tx1"/>
                </a:solidFill>
              </a:defRPr>
            </a:lvl1pPr>
          </a:lstStyle>
          <a:p>
            <a:pPr>
              <a:defRPr/>
            </a:pPr>
            <a:endParaRPr lang="en-US" altLang="ja-JP"/>
          </a:p>
        </p:txBody>
      </p:sp>
      <p:sp>
        <p:nvSpPr>
          <p:cNvPr id="6147" name="Rectangle 3"/>
          <p:cNvSpPr>
            <a:spLocks noGrp="1" noChangeArrowheads="1"/>
          </p:cNvSpPr>
          <p:nvPr>
            <p:ph type="dt"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smtClean="0">
                <a:solidFill>
                  <a:schemeClr val="tx1"/>
                </a:solidFill>
              </a:defRPr>
            </a:lvl1pPr>
          </a:lstStyle>
          <a:p>
            <a:pPr>
              <a:defRPr/>
            </a:pPr>
            <a:fld id="{324B36D4-73F9-4D8C-9508-4219A1413EEE}" type="datetime1">
              <a:rPr lang="en-US"/>
              <a:pPr>
                <a:defRPr/>
              </a:pPr>
              <a:t>7/26/12</a:t>
            </a:fld>
            <a:endParaRPr lang="en-US" altLang="ja-JP"/>
          </a:p>
        </p:txBody>
      </p:sp>
      <p:sp>
        <p:nvSpPr>
          <p:cNvPr id="23556" name="Rectangle 4"/>
          <p:cNvSpPr>
            <a:spLocks noGrp="1" noRot="1" noChangeAspect="1" noChangeArrowheads="1"/>
          </p:cNvSpPr>
          <p:nvPr>
            <p:ph type="sldImg" idx="2"/>
          </p:nvPr>
        </p:nvSpPr>
        <p:spPr bwMode="auto">
          <a:xfrm>
            <a:off x="1181100" y="698500"/>
            <a:ext cx="4646613"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p>
            <a:pPr lvl="0"/>
            <a:r>
              <a:rPr lang="ja-JP" altLang="en-US" noProof="0" smtClean="0"/>
              <a:t>マスターテキストの書式設定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6150" name="Rectangle 6"/>
          <p:cNvSpPr>
            <a:spLocks noGrp="1" noChangeArrowheads="1"/>
          </p:cNvSpPr>
          <p:nvPr>
            <p:ph type="ftr" sz="quarter" idx="4"/>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smtClean="0">
                <a:solidFill>
                  <a:schemeClr val="tx1"/>
                </a:solidFill>
              </a:defRPr>
            </a:lvl1pPr>
          </a:lstStyle>
          <a:p>
            <a:pPr>
              <a:defRPr/>
            </a:pPr>
            <a:r>
              <a:rPr lang="ja-JP" altLang="en-US"/>
              <a:t>Haixin Huang/BNL</a:t>
            </a:r>
            <a:endParaRPr lang="en-US" altLang="ja-JP"/>
          </a:p>
        </p:txBody>
      </p:sp>
      <p:sp>
        <p:nvSpPr>
          <p:cNvPr id="6151" name="Rectangle 7"/>
          <p:cNvSpPr>
            <a:spLocks noGrp="1" noChangeArrowheads="1"/>
          </p:cNvSpPr>
          <p:nvPr>
            <p:ph type="sldNum" sz="quarter" idx="5"/>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smtClean="0">
                <a:solidFill>
                  <a:schemeClr val="tx1"/>
                </a:solidFill>
              </a:defRPr>
            </a:lvl1pPr>
          </a:lstStyle>
          <a:p>
            <a:pPr>
              <a:defRPr/>
            </a:pPr>
            <a:fld id="{78FB250A-6110-4A30-887A-323FA75147A9}"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0" y="307975"/>
            <a:ext cx="1588" cy="1588"/>
          </a:xfrm>
          <a:solidFill>
            <a:srgbClr val="FFFFFF"/>
          </a:solidFill>
          <a:ln/>
        </p:spPr>
      </p:sp>
      <p:sp>
        <p:nvSpPr>
          <p:cNvPr id="24579" name="Rectangle 3"/>
          <p:cNvSpPr>
            <a:spLocks noGrp="1" noChangeArrowheads="1"/>
          </p:cNvSpPr>
          <p:nvPr>
            <p:ph type="body" idx="1"/>
          </p:nvPr>
        </p:nvSpPr>
        <p:spPr>
          <a:xfrm>
            <a:off x="514350" y="4387850"/>
            <a:ext cx="5986463" cy="4129088"/>
          </a:xfrm>
          <a:noFill/>
          <a:ln/>
        </p:spPr>
        <p:txBody>
          <a:bodyPr wrap="none" anchor="ct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81100" y="696913"/>
            <a:ext cx="4648200" cy="3486150"/>
          </a:xfrm>
          <a:ln/>
        </p:spPr>
      </p:sp>
      <p:sp>
        <p:nvSpPr>
          <p:cNvPr id="25603" name="Rectangle 3"/>
          <p:cNvSpPr>
            <a:spLocks noGrp="1" noChangeArrowheads="1"/>
          </p:cNvSpPr>
          <p:nvPr>
            <p:ph type="body" idx="1"/>
          </p:nvPr>
        </p:nvSpPr>
        <p:spPr>
          <a:xfrm>
            <a:off x="701675" y="4416425"/>
            <a:ext cx="5607050" cy="4183063"/>
          </a:xfrm>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685800"/>
            <a:ext cx="7721600" cy="1143000"/>
          </a:xfrm>
        </p:spPr>
        <p:txBody>
          <a:bodyPr/>
          <a:lstStyle>
            <a:lvl1pPr>
              <a:defRPr/>
            </a:lvl1pPr>
          </a:lstStyle>
          <a:p>
            <a:endParaRPr lang="ja-JP" altLang="en-US"/>
          </a:p>
        </p:txBody>
      </p:sp>
      <p:sp>
        <p:nvSpPr>
          <p:cNvPr id="3075" name="Rectangle 3"/>
          <p:cNvSpPr>
            <a:spLocks noGrp="1" noChangeArrowheads="1"/>
          </p:cNvSpPr>
          <p:nvPr>
            <p:ph type="subTitle" idx="1"/>
          </p:nvPr>
        </p:nvSpPr>
        <p:spPr>
          <a:xfrm>
            <a:off x="1828800" y="2286000"/>
            <a:ext cx="6400800" cy="3581400"/>
          </a:xfrm>
        </p:spPr>
        <p:txBody>
          <a:bodyPr/>
          <a:lstStyle>
            <a:lvl1pPr marL="0" indent="0">
              <a:buFont typeface="Monotype Sorts" pitchFamily="2" charset="2"/>
              <a:buNone/>
              <a:defRPr>
                <a:latin typeface="Times New Roman" pitchFamily="18" charset="0"/>
              </a:defRPr>
            </a:lvl1pPr>
          </a:lstStyle>
          <a:p>
            <a:endParaRPr lang="ja-JP" altLang="en-US"/>
          </a:p>
        </p:txBody>
      </p:sp>
      <p:sp>
        <p:nvSpPr>
          <p:cNvPr id="4" name="Rectangle 4"/>
          <p:cNvSpPr>
            <a:spLocks noGrp="1" noChangeArrowheads="1"/>
          </p:cNvSpPr>
          <p:nvPr>
            <p:ph type="dt" sz="half" idx="10"/>
          </p:nvPr>
        </p:nvSpPr>
        <p:spPr>
          <a:xfrm>
            <a:off x="304800" y="6096000"/>
            <a:ext cx="1930400" cy="514350"/>
          </a:xfrm>
        </p:spPr>
        <p:txBody>
          <a:bodyPr/>
          <a:lstStyle>
            <a:lvl1pPr>
              <a:defRPr smtClean="0">
                <a:solidFill>
                  <a:srgbClr val="5E574E"/>
                </a:solidFill>
              </a:defRPr>
            </a:lvl1pPr>
          </a:lstStyle>
          <a:p>
            <a:pPr>
              <a:defRPr/>
            </a:pPr>
            <a:r>
              <a:rPr lang="en-US"/>
              <a:t>09/02/02</a:t>
            </a:r>
            <a:endParaRPr lang="en-US" altLang="ja-JP"/>
          </a:p>
        </p:txBody>
      </p:sp>
      <p:sp>
        <p:nvSpPr>
          <p:cNvPr id="5" name="Rectangle 5"/>
          <p:cNvSpPr>
            <a:spLocks noGrp="1" noChangeArrowheads="1"/>
          </p:cNvSpPr>
          <p:nvPr>
            <p:ph type="ftr" sz="quarter" idx="11"/>
          </p:nvPr>
        </p:nvSpPr>
        <p:spPr>
          <a:xfrm>
            <a:off x="4572000" y="6096000"/>
            <a:ext cx="2844800" cy="514350"/>
          </a:xfrm>
        </p:spPr>
        <p:txBody>
          <a:bodyPr/>
          <a:lstStyle>
            <a:lvl1pPr>
              <a:defRPr smtClean="0">
                <a:solidFill>
                  <a:srgbClr val="5E574E"/>
                </a:solidFill>
                <a:latin typeface="Arial" charset="0"/>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xfrm>
            <a:off x="2514600" y="6096000"/>
            <a:ext cx="1828800" cy="514350"/>
          </a:xfrm>
        </p:spPr>
        <p:txBody>
          <a:bodyPr/>
          <a:lstStyle>
            <a:lvl1pPr>
              <a:defRPr smtClean="0">
                <a:solidFill>
                  <a:srgbClr val="5E574E"/>
                </a:solidFill>
              </a:defRPr>
            </a:lvl1pPr>
          </a:lstStyle>
          <a:p>
            <a:pPr>
              <a:defRPr/>
            </a:pPr>
            <a:fld id="{BDC8804A-D6AE-40EC-A76E-33EB74273E1A}"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F946B79-B1C7-4DE2-B121-87301ABDE90E}"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1250" y="533400"/>
            <a:ext cx="19621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5D7795D-0C08-429E-8A5E-085A838DA741}" type="slidenum">
              <a:rPr lang="ja-JP" altLang="en-US"/>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5DC255F8-FB59-4AEB-9DA5-B00A4EA7DEA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A31A58C5-F21E-4DE9-BE1F-4305ED8D9AA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733054EF-208C-4F5F-83B0-2861F0355E1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17D78A43-1F42-430E-8812-7EA10C0FC21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87B7A3ED-BCFB-4EC1-ABED-E2200F78707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19FA0DB9-234B-4C90-A829-E9FE2079C2A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D3D0FDFA-186B-4711-97B8-67752D50CFC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9B39BA7-4A51-40E6-BC41-995CC9EE36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D0FAA2-0353-4E4B-9D82-7D7E4F87B0F3}" type="slidenum">
              <a:rPr lang="ja-JP" altLang="en-US"/>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C7C15977-48C1-4E9B-9F05-6D355BEA08F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A1B0D89-BB5C-446A-A938-CD5D8062C66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1A62DBDE-ED71-4B4C-A4B9-7E22DEA19BE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6380684D-8265-4A48-9AC0-B134A6E8F99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8F73BE78-D8CE-4EE1-B3DE-C1A0EC752DE4}"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C68C8AA9-073B-4194-975D-E95D41CF24D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3C8E4895-3A5D-4B3E-AC62-9EDDAB5A12C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9" name="Rectangle 6"/>
          <p:cNvSpPr>
            <a:spLocks noGrp="1" noChangeArrowheads="1"/>
          </p:cNvSpPr>
          <p:nvPr>
            <p:ph type="sldNum" sz="quarter" idx="12"/>
          </p:nvPr>
        </p:nvSpPr>
        <p:spPr>
          <a:ln/>
        </p:spPr>
        <p:txBody>
          <a:bodyPr/>
          <a:lstStyle>
            <a:lvl1pPr>
              <a:defRPr/>
            </a:lvl1pPr>
          </a:lstStyle>
          <a:p>
            <a:pPr>
              <a:defRPr/>
            </a:pPr>
            <a:fld id="{3B4D7CB0-0FDE-48E0-9A5A-E932418B75DF}"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5" name="Rectangle 6"/>
          <p:cNvSpPr>
            <a:spLocks noGrp="1" noChangeArrowheads="1"/>
          </p:cNvSpPr>
          <p:nvPr>
            <p:ph type="sldNum" sz="quarter" idx="12"/>
          </p:nvPr>
        </p:nvSpPr>
        <p:spPr>
          <a:ln/>
        </p:spPr>
        <p:txBody>
          <a:bodyPr/>
          <a:lstStyle>
            <a:lvl1pPr>
              <a:defRPr/>
            </a:lvl1pPr>
          </a:lstStyle>
          <a:p>
            <a:pPr>
              <a:defRPr/>
            </a:pPr>
            <a:fld id="{64AF5478-42A2-4623-9FB3-3D424DC9415B}"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4" name="Rectangle 6"/>
          <p:cNvSpPr>
            <a:spLocks noGrp="1" noChangeArrowheads="1"/>
          </p:cNvSpPr>
          <p:nvPr>
            <p:ph type="sldNum" sz="quarter" idx="12"/>
          </p:nvPr>
        </p:nvSpPr>
        <p:spPr>
          <a:ln/>
        </p:spPr>
        <p:txBody>
          <a:bodyPr/>
          <a:lstStyle>
            <a:lvl1pPr>
              <a:defRPr/>
            </a:lvl1pPr>
          </a:lstStyle>
          <a:p>
            <a:pPr>
              <a:defRPr/>
            </a:pPr>
            <a:fld id="{159D06C1-DFEB-4870-87B3-F26A822A65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D5975C-D78D-41E8-A6BE-D32B543B004E}" type="slidenum">
              <a:rPr lang="ja-JP" altLang="en-US"/>
              <a:pPr>
                <a:defRPr/>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85433DD6-4A84-462B-88CC-259830F10E4A}"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7" name="Rectangle 6"/>
          <p:cNvSpPr>
            <a:spLocks noGrp="1" noChangeArrowheads="1"/>
          </p:cNvSpPr>
          <p:nvPr>
            <p:ph type="sldNum" sz="quarter" idx="12"/>
          </p:nvPr>
        </p:nvSpPr>
        <p:spPr>
          <a:ln/>
        </p:spPr>
        <p:txBody>
          <a:bodyPr/>
          <a:lstStyle>
            <a:lvl1pPr>
              <a:defRPr/>
            </a:lvl1pPr>
          </a:lstStyle>
          <a:p>
            <a:pPr>
              <a:defRPr/>
            </a:pPr>
            <a:fld id="{A1C672ED-878B-43A6-B805-9028C3D765B0}"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DFC8B7CA-1A8D-40FA-B039-4765CB9149FA}"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09/02/02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Haixin Huang</a:t>
            </a:r>
          </a:p>
        </p:txBody>
      </p:sp>
      <p:sp>
        <p:nvSpPr>
          <p:cNvPr id="6" name="Rectangle 6"/>
          <p:cNvSpPr>
            <a:spLocks noGrp="1" noChangeArrowheads="1"/>
          </p:cNvSpPr>
          <p:nvPr>
            <p:ph type="sldNum" sz="quarter" idx="12"/>
          </p:nvPr>
        </p:nvSpPr>
        <p:spPr>
          <a:ln/>
        </p:spPr>
        <p:txBody>
          <a:bodyPr/>
          <a:lstStyle>
            <a:lvl1pPr>
              <a:defRPr/>
            </a:lvl1pPr>
          </a:lstStyle>
          <a:p>
            <a:pPr>
              <a:defRPr/>
            </a:pPr>
            <a:fld id="{BA3DDC27-2AD5-40D1-8D54-A8643432A93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4DBDF32-32B8-441C-8015-52C3DFFA0B20}"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A34D0B3-E85E-4202-8D90-F76D865EAB49}"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EC70B1E-DBC7-45C4-8DCA-F537E296D8CB}"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FC2FF17-1460-4F4B-AA2C-6A5AA4E00580}"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AE9A0C7-A371-4456-A1A1-3F6041D2EA51}"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09/02/02</a:t>
            </a:r>
            <a:endParaRPr lang="en-US" altLang="ja-JP"/>
          </a:p>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Haixin Huang</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AD97E09-00ED-4FA8-AAC5-E18221A57490}"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04800" y="533400"/>
            <a:ext cx="77724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endParaRPr lang="ja-JP" altLang="en-US" smtClean="0"/>
          </a:p>
        </p:txBody>
      </p:sp>
      <p:sp>
        <p:nvSpPr>
          <p:cNvPr id="4099" name="Rectangle 3"/>
          <p:cNvSpPr>
            <a:spLocks noGrp="1" noChangeArrowheads="1"/>
          </p:cNvSpPr>
          <p:nvPr>
            <p:ph type="body" idx="1"/>
          </p:nvPr>
        </p:nvSpPr>
        <p:spPr bwMode="auto">
          <a:xfrm>
            <a:off x="3810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ja-JP" altLang="en-US" smtClean="0"/>
          </a:p>
        </p:txBody>
      </p:sp>
      <p:sp>
        <p:nvSpPr>
          <p:cNvPr id="2052" name="Rectangle 4"/>
          <p:cNvSpPr>
            <a:spLocks noGrp="1" noChangeArrowheads="1"/>
          </p:cNvSpPr>
          <p:nvPr>
            <p:ph type="dt" sz="half" idx="2"/>
          </p:nvPr>
        </p:nvSpPr>
        <p:spPr bwMode="auto">
          <a:xfrm>
            <a:off x="431800" y="6324600"/>
            <a:ext cx="1397000" cy="361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b="0" smtClean="0">
                <a:solidFill>
                  <a:schemeClr val="bg2"/>
                </a:solidFill>
                <a:latin typeface="Arial" charset="0"/>
              </a:defRPr>
            </a:lvl1pPr>
          </a:lstStyle>
          <a:p>
            <a:pPr>
              <a:defRPr/>
            </a:pPr>
            <a:r>
              <a:rPr lang="en-US"/>
              <a:t>09/02/02</a:t>
            </a:r>
            <a:endParaRPr lang="en-US" altLang="ja-JP"/>
          </a:p>
          <a:p>
            <a:pPr>
              <a:defRPr/>
            </a:pPr>
            <a:endParaRPr lang="en-US" altLang="ja-JP"/>
          </a:p>
        </p:txBody>
      </p:sp>
      <p:sp>
        <p:nvSpPr>
          <p:cNvPr id="2053" name="Rectangle 5"/>
          <p:cNvSpPr>
            <a:spLocks noGrp="1" noChangeArrowheads="1"/>
          </p:cNvSpPr>
          <p:nvPr>
            <p:ph type="ftr" sz="quarter" idx="3"/>
          </p:nvPr>
        </p:nvSpPr>
        <p:spPr bwMode="auto">
          <a:xfrm>
            <a:off x="3886200" y="6400800"/>
            <a:ext cx="25146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b="0" smtClean="0">
                <a:solidFill>
                  <a:schemeClr val="tx1"/>
                </a:solidFill>
              </a:defRPr>
            </a:lvl1pPr>
          </a:lstStyle>
          <a:p>
            <a:pPr>
              <a:defRPr/>
            </a:pPr>
            <a:r>
              <a:rPr lang="ja-JP" altLang="en-US"/>
              <a:t>Haixin Huang</a:t>
            </a:r>
            <a:endParaRPr lang="en-US" altLang="ja-JP"/>
          </a:p>
        </p:txBody>
      </p:sp>
      <p:sp>
        <p:nvSpPr>
          <p:cNvPr id="2054" name="Rectangle 6"/>
          <p:cNvSpPr>
            <a:spLocks noGrp="1" noChangeArrowheads="1"/>
          </p:cNvSpPr>
          <p:nvPr>
            <p:ph type="sldNum" sz="quarter" idx="4"/>
          </p:nvPr>
        </p:nvSpPr>
        <p:spPr bwMode="auto">
          <a:xfrm>
            <a:off x="2057400" y="6400800"/>
            <a:ext cx="15240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b="0" smtClean="0">
                <a:solidFill>
                  <a:schemeClr val="bg2"/>
                </a:solidFill>
                <a:latin typeface="Arial" charset="0"/>
              </a:defRPr>
            </a:lvl1pPr>
          </a:lstStyle>
          <a:p>
            <a:pPr>
              <a:defRPr/>
            </a:pPr>
            <a:fld id="{9D4F52F1-AEB0-4C63-9691-29BD6DB0FD64}" type="slidenum">
              <a:rPr lang="ja-JP" altLang="en-US"/>
              <a:pPr>
                <a:defRPr/>
              </a:pPr>
              <a:t>‹#›</a:t>
            </a:fld>
            <a:endParaRPr lang="en-US" altLang="ja-JP"/>
          </a:p>
        </p:txBody>
      </p:sp>
      <p:pic>
        <p:nvPicPr>
          <p:cNvPr id="4103" name="Picture 10" descr="logo2"/>
          <p:cNvPicPr>
            <a:picLocks noChangeAspect="1" noChangeArrowheads="1"/>
          </p:cNvPicPr>
          <p:nvPr/>
        </p:nvPicPr>
        <p:blipFill>
          <a:blip r:embed="rId13" cstate="print"/>
          <a:srcRect/>
          <a:stretch>
            <a:fillRect/>
          </a:stretch>
        </p:blipFill>
        <p:spPr bwMode="auto">
          <a:xfrm>
            <a:off x="6629400" y="6200775"/>
            <a:ext cx="1676400" cy="657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2pPr>
      <a:lvl3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3pPr>
      <a:lvl4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4pPr>
      <a:lvl5pPr algn="l" rtl="0" eaLnBrk="0" fontAlgn="base" hangingPunct="0">
        <a:spcBef>
          <a:spcPct val="0"/>
        </a:spcBef>
        <a:spcAft>
          <a:spcPct val="0"/>
        </a:spcAft>
        <a:defRPr kumimoji="1" sz="40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40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40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40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40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lr>
          <a:srgbClr val="FF3300"/>
        </a:buClr>
        <a:buFont typeface="Monotype Sort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70000"/>
        <a:buFont typeface="Monotype Sort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rgbClr val="FF6600"/>
        </a:buClr>
        <a:buSzPct val="50000"/>
        <a:buFont typeface="Monotype Sort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rgbClr val="FF6600"/>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5pPr>
      <a:lvl6pPr marL="25146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6pPr>
      <a:lvl7pPr marL="29718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7pPr>
      <a:lvl8pPr marL="34290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8pPr>
      <a:lvl9pPr marL="38862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56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a:t>09/02/02</a:t>
            </a:r>
          </a:p>
        </p:txBody>
      </p:sp>
      <p:sp>
        <p:nvSpPr>
          <p:cNvPr id="9656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a:t>Haixin Huang</a:t>
            </a:r>
          </a:p>
        </p:txBody>
      </p:sp>
      <p:sp>
        <p:nvSpPr>
          <p:cNvPr id="9656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A6627FA0-8F89-4BEF-A8AE-C641C922953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1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defRPr>
            </a:lvl1pPr>
          </a:lstStyle>
          <a:p>
            <a:pPr>
              <a:defRPr/>
            </a:pPr>
            <a:r>
              <a:rPr lang="en-US"/>
              <a:t>09/02/02</a:t>
            </a:r>
          </a:p>
        </p:txBody>
      </p:sp>
      <p:sp>
        <p:nvSpPr>
          <p:cNvPr id="8417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defRPr>
            </a:lvl1pPr>
          </a:lstStyle>
          <a:p>
            <a:pPr>
              <a:defRPr/>
            </a:pPr>
            <a:r>
              <a:rPr lang="en-US"/>
              <a:t>Haixin Huang</a:t>
            </a:r>
          </a:p>
        </p:txBody>
      </p:sp>
      <p:sp>
        <p:nvSpPr>
          <p:cNvPr id="8417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defRPr>
            </a:lvl1pPr>
          </a:lstStyle>
          <a:p>
            <a:pPr>
              <a:defRPr/>
            </a:pPr>
            <a:fld id="{6ED69BE2-795C-403D-BD88-72E48E608F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8.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057400"/>
            <a:ext cx="9144000" cy="1470025"/>
          </a:xfrm>
        </p:spPr>
        <p:txBody>
          <a:bodyPr lIns="90000" tIns="46800" rIns="90000" bIns="46800" anchor="ctr"/>
          <a:lstStyle/>
          <a:p>
            <a:pPr algn="ctr" defTabSz="457200" eaLnBrk="1" hangingPunct="1">
              <a:buClr>
                <a:srgbClr val="FF00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 pos="10515600" algn="l"/>
              </a:tabLst>
            </a:pPr>
            <a:r>
              <a:rPr kumimoji="0" lang="en-GB" b="1" dirty="0" smtClean="0">
                <a:solidFill>
                  <a:srgbClr val="FF0000"/>
                </a:solidFill>
              </a:rPr>
              <a:t>AGS/Booster He3 Test and Plans </a:t>
            </a:r>
            <a:endParaRPr kumimoji="0" lang="en-GB" sz="3200" b="1" dirty="0" smtClean="0">
              <a:solidFill>
                <a:srgbClr val="FF0000"/>
              </a:solidFill>
            </a:endParaRPr>
          </a:p>
        </p:txBody>
      </p:sp>
      <p:grpSp>
        <p:nvGrpSpPr>
          <p:cNvPr id="8195" name="Group 3"/>
          <p:cNvGrpSpPr>
            <a:grpSpLocks/>
          </p:cNvGrpSpPr>
          <p:nvPr/>
        </p:nvGrpSpPr>
        <p:grpSpPr bwMode="auto">
          <a:xfrm>
            <a:off x="838200" y="5638800"/>
            <a:ext cx="2419350" cy="833438"/>
            <a:chOff x="528" y="3552"/>
            <a:chExt cx="1524" cy="525"/>
          </a:xfrm>
        </p:grpSpPr>
        <p:sp>
          <p:nvSpPr>
            <p:cNvPr id="8199" name="AutoShape 4"/>
            <p:cNvSpPr>
              <a:spLocks noChangeArrowheads="1"/>
            </p:cNvSpPr>
            <p:nvPr/>
          </p:nvSpPr>
          <p:spPr bwMode="auto">
            <a:xfrm>
              <a:off x="912" y="3552"/>
              <a:ext cx="1140" cy="288"/>
            </a:xfrm>
            <a:prstGeom prst="roundRect">
              <a:avLst>
                <a:gd name="adj" fmla="val 347"/>
              </a:avLst>
            </a:prstGeom>
            <a:noFill/>
            <a:ln w="9525">
              <a:noFill/>
              <a:round/>
              <a:headEnd/>
              <a:tailEnd/>
            </a:ln>
          </p:spPr>
          <p:txBody>
            <a:bodyPr wrap="none" anchor="ctr"/>
            <a:lstStyle/>
            <a:p>
              <a:endParaRPr lang="en-US"/>
            </a:p>
          </p:txBody>
        </p:sp>
        <p:sp>
          <p:nvSpPr>
            <p:cNvPr id="8200" name="AutoShape 5"/>
            <p:cNvSpPr>
              <a:spLocks noChangeArrowheads="1"/>
            </p:cNvSpPr>
            <p:nvPr/>
          </p:nvSpPr>
          <p:spPr bwMode="auto">
            <a:xfrm>
              <a:off x="528" y="3552"/>
              <a:ext cx="1197" cy="525"/>
            </a:xfrm>
            <a:prstGeom prst="roundRect">
              <a:avLst>
                <a:gd name="adj" fmla="val 347"/>
              </a:avLst>
            </a:prstGeom>
            <a:noFill/>
            <a:ln w="9525">
              <a:noFill/>
              <a:round/>
              <a:headEnd/>
              <a:tailEnd/>
            </a:ln>
          </p:spPr>
          <p:txBody>
            <a:bodyPr wrap="none" lIns="90000" tIns="46800" rIns="90000" bIns="46800">
              <a:spAutoFit/>
            </a:bodyPr>
            <a:lstStyle/>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July 26, 2012</a:t>
              </a:r>
            </a:p>
            <a:p>
              <a:pPr eaLnBrk="1" hangingPunct="1">
                <a:buClr>
                  <a:srgbClr val="0000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400" b="0" dirty="0" smtClean="0">
                  <a:solidFill>
                    <a:srgbClr val="000099"/>
                  </a:solidFill>
                </a:rPr>
                <a:t>RHIC Retreat</a:t>
              </a:r>
            </a:p>
          </p:txBody>
        </p:sp>
      </p:grpSp>
      <p:grpSp>
        <p:nvGrpSpPr>
          <p:cNvPr id="8196" name="Group 6"/>
          <p:cNvGrpSpPr>
            <a:grpSpLocks/>
          </p:cNvGrpSpPr>
          <p:nvPr/>
        </p:nvGrpSpPr>
        <p:grpSpPr bwMode="auto">
          <a:xfrm>
            <a:off x="4114800" y="5638800"/>
            <a:ext cx="2476500" cy="582613"/>
            <a:chOff x="1968" y="2544"/>
            <a:chExt cx="1560" cy="367"/>
          </a:xfrm>
        </p:grpSpPr>
        <p:sp>
          <p:nvSpPr>
            <p:cNvPr id="8197" name="AutoShape 7"/>
            <p:cNvSpPr>
              <a:spLocks noChangeArrowheads="1"/>
            </p:cNvSpPr>
            <p:nvPr/>
          </p:nvSpPr>
          <p:spPr bwMode="auto">
            <a:xfrm>
              <a:off x="1968" y="2544"/>
              <a:ext cx="1560" cy="365"/>
            </a:xfrm>
            <a:prstGeom prst="roundRect">
              <a:avLst>
                <a:gd name="adj" fmla="val 273"/>
              </a:avLst>
            </a:prstGeom>
            <a:noFill/>
            <a:ln w="9525">
              <a:noFill/>
              <a:round/>
              <a:headEnd/>
              <a:tailEnd/>
            </a:ln>
          </p:spPr>
          <p:txBody>
            <a:bodyPr wrap="none" anchor="ctr"/>
            <a:lstStyle/>
            <a:p>
              <a:endParaRPr lang="en-US"/>
            </a:p>
          </p:txBody>
        </p:sp>
        <p:sp>
          <p:nvSpPr>
            <p:cNvPr id="8198" name="AutoShape 8"/>
            <p:cNvSpPr>
              <a:spLocks noChangeArrowheads="1"/>
            </p:cNvSpPr>
            <p:nvPr/>
          </p:nvSpPr>
          <p:spPr bwMode="auto">
            <a:xfrm>
              <a:off x="1968" y="2544"/>
              <a:ext cx="1560" cy="367"/>
            </a:xfrm>
            <a:prstGeom prst="roundRect">
              <a:avLst>
                <a:gd name="adj" fmla="val 273"/>
              </a:avLst>
            </a:prstGeom>
            <a:noFill/>
            <a:ln w="9525">
              <a:noFill/>
              <a:round/>
              <a:headEnd/>
              <a:tailEnd/>
            </a:ln>
          </p:spPr>
          <p:txBody>
            <a:bodyPr wrap="none" lIns="90000" tIns="46800" rIns="90000" bIns="46800">
              <a:spAutoFit/>
            </a:bodyPr>
            <a:lstStyle/>
            <a:p>
              <a:pPr eaLnBrk="1" hangingPunct="1">
                <a:buClr>
                  <a:srgbClr val="009999"/>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0">
                  <a:solidFill>
                    <a:srgbClr val="009999"/>
                  </a:solidFill>
                </a:rPr>
                <a:t>Haixin Huang</a:t>
              </a:r>
            </a:p>
          </p:txBody>
        </p:sp>
      </p:gr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 name="Content Placeholder 17" descr="pCelAndEx-1.png"/>
          <p:cNvPicPr>
            <a:picLocks noGrp="1" noChangeAspect="1"/>
          </p:cNvPicPr>
          <p:nvPr>
            <p:ph idx="1"/>
          </p:nvPr>
        </p:nvPicPr>
        <p:blipFill>
          <a:blip r:embed="rId3"/>
          <a:srcRect l="-10714" r="-10714"/>
          <a:stretch>
            <a:fillRect/>
          </a:stretch>
        </p:blipFill>
        <p:spPr>
          <a:xfrm>
            <a:off x="3962400" y="609600"/>
            <a:ext cx="5708952" cy="6096000"/>
          </a:xfrm>
        </p:spPr>
      </p:pic>
      <p:pic>
        <p:nvPicPr>
          <p:cNvPr id="10" name="Picture 9" descr="hCelAndEx-1.png"/>
          <p:cNvPicPr>
            <a:picLocks noChangeAspect="1"/>
          </p:cNvPicPr>
          <p:nvPr/>
        </p:nvPicPr>
        <p:blipFill>
          <a:blip r:embed="rId4"/>
          <a:stretch>
            <a:fillRect/>
          </a:stretch>
        </p:blipFill>
        <p:spPr>
          <a:xfrm>
            <a:off x="0" y="609600"/>
            <a:ext cx="4572000" cy="6096000"/>
          </a:xfrm>
          <a:prstGeom prst="rect">
            <a:avLst/>
          </a:prstGeom>
        </p:spPr>
      </p:pic>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10</a:t>
            </a:fld>
            <a:endParaRPr lang="en-US" altLang="ja-JP">
              <a:latin typeface="Arial" pitchFamily="34" charset="0"/>
            </a:endParaRPr>
          </a:p>
        </p:txBody>
      </p:sp>
      <p:sp>
        <p:nvSpPr>
          <p:cNvPr id="9220" name="Rectangle 2"/>
          <p:cNvSpPr>
            <a:spLocks noGrp="1" noChangeArrowheads="1"/>
          </p:cNvSpPr>
          <p:nvPr>
            <p:ph type="title"/>
          </p:nvPr>
        </p:nvSpPr>
        <p:spPr>
          <a:xfrm>
            <a:off x="228600" y="228600"/>
            <a:ext cx="8915400" cy="533400"/>
          </a:xfrm>
        </p:spPr>
        <p:txBody>
          <a:bodyPr/>
          <a:lstStyle/>
          <a:p>
            <a:pPr eaLnBrk="1" hangingPunct="1"/>
            <a:r>
              <a:rPr lang="en-US" sz="3200" b="1" dirty="0" smtClean="0">
                <a:solidFill>
                  <a:srgbClr val="FF0000"/>
                </a:solidFill>
              </a:rPr>
              <a:t>Carbons inside the Detector Acceptance</a:t>
            </a:r>
          </a:p>
        </p:txBody>
      </p:sp>
      <p:cxnSp>
        <p:nvCxnSpPr>
          <p:cNvPr id="12" name="Straight Connector 11"/>
          <p:cNvCxnSpPr/>
          <p:nvPr/>
        </p:nvCxnSpPr>
        <p:spPr bwMode="auto">
          <a:xfrm>
            <a:off x="609600" y="3505200"/>
            <a:ext cx="990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 name="Straight Connector 15"/>
          <p:cNvCxnSpPr/>
          <p:nvPr/>
        </p:nvCxnSpPr>
        <p:spPr bwMode="auto">
          <a:xfrm>
            <a:off x="5105400" y="3505200"/>
            <a:ext cx="9906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1371600" y="4114800"/>
            <a:ext cx="854546" cy="400110"/>
          </a:xfrm>
          <a:prstGeom prst="rect">
            <a:avLst/>
          </a:prstGeom>
          <a:noFill/>
        </p:spPr>
        <p:txBody>
          <a:bodyPr wrap="none" rtlCol="0">
            <a:spAutoFit/>
          </a:bodyPr>
          <a:lstStyle/>
          <a:p>
            <a:r>
              <a:rPr lang="en-US" dirty="0" err="1" smtClean="0"/>
              <a:t>helion</a:t>
            </a:r>
            <a:endParaRPr lang="en-US" dirty="0"/>
          </a:p>
        </p:txBody>
      </p:sp>
      <p:sp>
        <p:nvSpPr>
          <p:cNvPr id="20" name="TextBox 19"/>
          <p:cNvSpPr txBox="1"/>
          <p:nvPr/>
        </p:nvSpPr>
        <p:spPr>
          <a:xfrm>
            <a:off x="6248400" y="4191000"/>
            <a:ext cx="921045" cy="400110"/>
          </a:xfrm>
          <a:prstGeom prst="rect">
            <a:avLst/>
          </a:prstGeom>
          <a:noFill/>
        </p:spPr>
        <p:txBody>
          <a:bodyPr wrap="none" rtlCol="0">
            <a:spAutoFit/>
          </a:bodyPr>
          <a:lstStyle/>
          <a:p>
            <a:r>
              <a:rPr lang="en-US" dirty="0" smtClean="0"/>
              <a:t>proton</a:t>
            </a:r>
            <a:endParaRPr lang="en-US" dirty="0"/>
          </a:p>
        </p:txBody>
      </p:sp>
      <p:cxnSp>
        <p:nvCxnSpPr>
          <p:cNvPr id="21" name="Straight Connector 20"/>
          <p:cNvCxnSpPr/>
          <p:nvPr/>
        </p:nvCxnSpPr>
        <p:spPr bwMode="auto">
          <a:xfrm rot="5400000" flipH="1" flipV="1">
            <a:off x="4763294" y="2170906"/>
            <a:ext cx="26670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5" name="Straight Connector 24"/>
          <p:cNvCxnSpPr/>
          <p:nvPr/>
        </p:nvCxnSpPr>
        <p:spPr bwMode="auto">
          <a:xfrm rot="5400000" flipH="1" flipV="1">
            <a:off x="267494" y="2170906"/>
            <a:ext cx="266700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27" name="Straight Connector 26"/>
          <p:cNvCxnSpPr/>
          <p:nvPr/>
        </p:nvCxnSpPr>
        <p:spPr bwMode="auto">
          <a:xfrm>
            <a:off x="609600" y="2209800"/>
            <a:ext cx="990600" cy="1588"/>
          </a:xfrm>
          <a:prstGeom prst="line">
            <a:avLst/>
          </a:prstGeom>
          <a:solidFill>
            <a:schemeClr val="accent1"/>
          </a:solidFill>
          <a:ln w="9525" cap="flat" cmpd="sng" algn="ctr">
            <a:solidFill>
              <a:srgbClr val="0000FF"/>
            </a:solidFill>
            <a:prstDash val="solid"/>
            <a:round/>
            <a:headEnd type="none" w="med" len="med"/>
            <a:tailEnd type="none" w="med" len="med"/>
          </a:ln>
          <a:effectLst/>
        </p:spPr>
      </p:cxnSp>
      <p:cxnSp>
        <p:nvCxnSpPr>
          <p:cNvPr id="28" name="Straight Connector 27"/>
          <p:cNvCxnSpPr/>
          <p:nvPr/>
        </p:nvCxnSpPr>
        <p:spPr bwMode="auto">
          <a:xfrm>
            <a:off x="5105400" y="2209800"/>
            <a:ext cx="990600" cy="1588"/>
          </a:xfrm>
          <a:prstGeom prst="line">
            <a:avLst/>
          </a:prstGeom>
          <a:solidFill>
            <a:schemeClr val="accent1"/>
          </a:solidFill>
          <a:ln w="9525" cap="flat" cmpd="sng" algn="ctr">
            <a:solidFill>
              <a:srgbClr val="0000FF"/>
            </a:solidFill>
            <a:prstDash val="solid"/>
            <a:round/>
            <a:headEnd type="none" w="med" len="med"/>
            <a:tailEnd type="none" w="med" len="med"/>
          </a:ln>
          <a:effectLst/>
        </p:spPr>
      </p:cxnSp>
      <p:sp>
        <p:nvSpPr>
          <p:cNvPr id="29" name="TextBox 28"/>
          <p:cNvSpPr txBox="1"/>
          <p:nvPr/>
        </p:nvSpPr>
        <p:spPr>
          <a:xfrm>
            <a:off x="2895600" y="1752600"/>
            <a:ext cx="1696749" cy="707886"/>
          </a:xfrm>
          <a:prstGeom prst="rect">
            <a:avLst/>
          </a:prstGeom>
          <a:noFill/>
        </p:spPr>
        <p:txBody>
          <a:bodyPr wrap="none" rtlCol="0">
            <a:spAutoFit/>
          </a:bodyPr>
          <a:lstStyle/>
          <a:p>
            <a:r>
              <a:rPr lang="en-US" dirty="0" smtClean="0"/>
              <a:t>1mm detector</a:t>
            </a:r>
          </a:p>
          <a:p>
            <a:r>
              <a:rPr lang="en-US" dirty="0" smtClean="0"/>
              <a:t>acceptance</a:t>
            </a:r>
            <a:endParaRPr lang="en-US" dirty="0"/>
          </a:p>
        </p:txBody>
      </p:sp>
      <p:sp>
        <p:nvSpPr>
          <p:cNvPr id="30" name="TextBox 29"/>
          <p:cNvSpPr txBox="1"/>
          <p:nvPr/>
        </p:nvSpPr>
        <p:spPr>
          <a:xfrm>
            <a:off x="2590800" y="3657600"/>
            <a:ext cx="1696749" cy="707886"/>
          </a:xfrm>
          <a:prstGeom prst="rect">
            <a:avLst/>
          </a:prstGeom>
          <a:noFill/>
        </p:spPr>
        <p:txBody>
          <a:bodyPr wrap="none" rtlCol="0">
            <a:spAutoFit/>
          </a:bodyPr>
          <a:lstStyle/>
          <a:p>
            <a:r>
              <a:rPr lang="en-US" dirty="0" smtClean="0"/>
              <a:t>2mm detector</a:t>
            </a:r>
          </a:p>
          <a:p>
            <a:r>
              <a:rPr lang="en-US" dirty="0" smtClean="0"/>
              <a:t>acceptance</a:t>
            </a:r>
            <a:endParaRPr lang="en-US" dirty="0"/>
          </a:p>
        </p:txBody>
      </p:sp>
      <p:sp>
        <p:nvSpPr>
          <p:cNvPr id="31" name="Line 7"/>
          <p:cNvSpPr>
            <a:spLocks noChangeShapeType="1"/>
          </p:cNvSpPr>
          <p:nvPr/>
        </p:nvSpPr>
        <p:spPr bwMode="auto">
          <a:xfrm flipH="1">
            <a:off x="1752598" y="2057400"/>
            <a:ext cx="1143001" cy="152400"/>
          </a:xfrm>
          <a:prstGeom prst="line">
            <a:avLst/>
          </a:prstGeom>
          <a:noFill/>
          <a:ln w="38100">
            <a:solidFill>
              <a:schemeClr val="accent4"/>
            </a:solidFill>
            <a:round/>
            <a:headEnd/>
            <a:tailEnd type="triangle" w="med" len="med"/>
          </a:ln>
          <a:effectLst/>
        </p:spPr>
        <p:txBody>
          <a:bodyPr>
            <a:prstTxWarp prst="textNoShape">
              <a:avLst/>
            </a:prstTxWarp>
          </a:bodyPr>
          <a:lstStyle/>
          <a:p>
            <a:endParaRPr lang="en-US"/>
          </a:p>
        </p:txBody>
      </p:sp>
      <p:sp>
        <p:nvSpPr>
          <p:cNvPr id="32" name="Line 7"/>
          <p:cNvSpPr>
            <a:spLocks noChangeShapeType="1"/>
          </p:cNvSpPr>
          <p:nvPr/>
        </p:nvSpPr>
        <p:spPr bwMode="auto">
          <a:xfrm>
            <a:off x="4267200" y="2133600"/>
            <a:ext cx="990600" cy="152400"/>
          </a:xfrm>
          <a:prstGeom prst="line">
            <a:avLst/>
          </a:prstGeom>
          <a:noFill/>
          <a:ln w="38100">
            <a:solidFill>
              <a:schemeClr val="accent4"/>
            </a:solidFill>
            <a:round/>
            <a:headEnd/>
            <a:tailEnd type="triangle" w="med" len="med"/>
          </a:ln>
          <a:effectLst/>
        </p:spPr>
        <p:txBody>
          <a:bodyPr>
            <a:prstTxWarp prst="textNoShape">
              <a:avLst/>
            </a:prstTxWarp>
          </a:bodyPr>
          <a:lstStyle/>
          <a:p>
            <a:endParaRPr lang="en-US"/>
          </a:p>
        </p:txBody>
      </p:sp>
      <p:sp>
        <p:nvSpPr>
          <p:cNvPr id="33" name="Line 7"/>
          <p:cNvSpPr>
            <a:spLocks noChangeShapeType="1"/>
          </p:cNvSpPr>
          <p:nvPr/>
        </p:nvSpPr>
        <p:spPr bwMode="auto">
          <a:xfrm flipH="1" flipV="1">
            <a:off x="1600199" y="3505200"/>
            <a:ext cx="990600" cy="381000"/>
          </a:xfrm>
          <a:prstGeom prst="line">
            <a:avLst/>
          </a:prstGeom>
          <a:noFill/>
          <a:ln w="38100">
            <a:solidFill>
              <a:schemeClr val="accent4"/>
            </a:solidFill>
            <a:round/>
            <a:headEnd/>
            <a:tailEnd type="triangle" w="med" len="med"/>
          </a:ln>
          <a:effectLst/>
        </p:spPr>
        <p:txBody>
          <a:bodyPr>
            <a:prstTxWarp prst="textNoShape">
              <a:avLst/>
            </a:prstTxWarp>
          </a:bodyPr>
          <a:lstStyle/>
          <a:p>
            <a:endParaRPr lang="en-US"/>
          </a:p>
        </p:txBody>
      </p:sp>
      <p:sp>
        <p:nvSpPr>
          <p:cNvPr id="34" name="Line 7"/>
          <p:cNvSpPr>
            <a:spLocks noChangeShapeType="1"/>
          </p:cNvSpPr>
          <p:nvPr/>
        </p:nvSpPr>
        <p:spPr bwMode="auto">
          <a:xfrm flipV="1">
            <a:off x="4267200" y="3581400"/>
            <a:ext cx="1219200" cy="381000"/>
          </a:xfrm>
          <a:prstGeom prst="line">
            <a:avLst/>
          </a:prstGeom>
          <a:noFill/>
          <a:ln w="38100">
            <a:solidFill>
              <a:schemeClr val="accent4"/>
            </a:solidFill>
            <a:round/>
            <a:headEnd/>
            <a:tailEnd type="triangle" w="med" len="med"/>
          </a:ln>
          <a:effectLst/>
        </p:spPr>
        <p:txBody>
          <a:bodyPr>
            <a:prstTxWarp prst="textNoShape">
              <a:avLst/>
            </a:prstTxWarp>
          </a:bodyPr>
          <a:lstStyle/>
          <a:p>
            <a:endParaRPr lang="en-US"/>
          </a:p>
        </p:txBody>
      </p:sp>
      <p:sp>
        <p:nvSpPr>
          <p:cNvPr id="22" name="TextBox 21"/>
          <p:cNvSpPr txBox="1"/>
          <p:nvPr/>
        </p:nvSpPr>
        <p:spPr>
          <a:xfrm>
            <a:off x="6248400" y="3124200"/>
            <a:ext cx="2467342" cy="400110"/>
          </a:xfrm>
          <a:prstGeom prst="rect">
            <a:avLst/>
          </a:prstGeom>
          <a:noFill/>
        </p:spPr>
        <p:txBody>
          <a:bodyPr wrap="none" rtlCol="0">
            <a:spAutoFit/>
          </a:bodyPr>
          <a:lstStyle/>
          <a:p>
            <a:r>
              <a:rPr lang="en-US" dirty="0" smtClean="0"/>
              <a:t>(courtesy </a:t>
            </a:r>
            <a:r>
              <a:rPr lang="en-US" dirty="0" err="1" smtClean="0"/>
              <a:t>Buttimore</a:t>
            </a:r>
            <a:r>
              <a:rPr lang="en-US" dirty="0" smtClean="0"/>
              <a:t>)</a:t>
            </a:r>
            <a:endParaRPr lang="en-US" dirty="0"/>
          </a:p>
        </p:txBody>
      </p:sp>
      <p:sp>
        <p:nvSpPr>
          <p:cNvPr id="23" name="TextBox 22"/>
          <p:cNvSpPr txBox="1"/>
          <p:nvPr/>
        </p:nvSpPr>
        <p:spPr>
          <a:xfrm>
            <a:off x="1981200" y="3200400"/>
            <a:ext cx="1502134" cy="400110"/>
          </a:xfrm>
          <a:prstGeom prst="rect">
            <a:avLst/>
          </a:prstGeom>
          <a:noFill/>
        </p:spPr>
        <p:txBody>
          <a:bodyPr wrap="none" rtlCol="0">
            <a:spAutoFit/>
          </a:bodyPr>
          <a:lstStyle/>
          <a:p>
            <a:r>
              <a:rPr lang="en-US" b="0" dirty="0" smtClean="0">
                <a:solidFill>
                  <a:srgbClr val="3366FF"/>
                </a:solidFill>
              </a:rPr>
              <a:t>He3 breakup</a:t>
            </a:r>
            <a:endParaRPr lang="en-US" b="0" dirty="0">
              <a:solidFill>
                <a:srgbClr val="3366FF"/>
              </a:solidFill>
            </a:endParaRPr>
          </a:p>
        </p:txBody>
      </p:sp>
      <p:sp>
        <p:nvSpPr>
          <p:cNvPr id="24" name="TextBox 23"/>
          <p:cNvSpPr txBox="1"/>
          <p:nvPr/>
        </p:nvSpPr>
        <p:spPr>
          <a:xfrm>
            <a:off x="7010400" y="3962400"/>
            <a:ext cx="1749197" cy="400110"/>
          </a:xfrm>
          <a:prstGeom prst="rect">
            <a:avLst/>
          </a:prstGeom>
          <a:noFill/>
        </p:spPr>
        <p:txBody>
          <a:bodyPr wrap="none" rtlCol="0">
            <a:spAutoFit/>
          </a:bodyPr>
          <a:lstStyle/>
          <a:p>
            <a:r>
              <a:rPr lang="en-US" b="0" dirty="0" smtClean="0">
                <a:solidFill>
                  <a:srgbClr val="3366FF"/>
                </a:solidFill>
              </a:rPr>
              <a:t>Carbon excited</a:t>
            </a:r>
            <a:endParaRPr lang="en-US" b="0" dirty="0">
              <a:solidFill>
                <a:srgbClr val="3366FF"/>
              </a:solidFill>
            </a:endParaRPr>
          </a:p>
        </p:txBody>
      </p:sp>
      <p:sp>
        <p:nvSpPr>
          <p:cNvPr id="26" name="TextBox 25"/>
          <p:cNvSpPr txBox="1"/>
          <p:nvPr/>
        </p:nvSpPr>
        <p:spPr>
          <a:xfrm>
            <a:off x="2438400" y="5105400"/>
            <a:ext cx="1749197" cy="400110"/>
          </a:xfrm>
          <a:prstGeom prst="rect">
            <a:avLst/>
          </a:prstGeom>
          <a:noFill/>
        </p:spPr>
        <p:txBody>
          <a:bodyPr wrap="none" rtlCol="0">
            <a:spAutoFit/>
          </a:bodyPr>
          <a:lstStyle/>
          <a:p>
            <a:r>
              <a:rPr lang="en-US" b="0" dirty="0" smtClean="0">
                <a:solidFill>
                  <a:srgbClr val="FF59EB"/>
                </a:solidFill>
              </a:rPr>
              <a:t>Carbon excited</a:t>
            </a:r>
            <a:endParaRPr lang="en-US" b="0" dirty="0">
              <a:solidFill>
                <a:srgbClr val="FF59EB"/>
              </a:solidFill>
            </a:endParaRPr>
          </a:p>
        </p:txBody>
      </p:sp>
    </p:spTree>
  </p:cSld>
  <p:clrMapOvr>
    <a:masterClrMapping/>
  </p:clrMapOvr>
  <p:transition advTm="492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11</a:t>
            </a:fld>
            <a:endParaRPr lang="en-US" altLang="ja-JP">
              <a:latin typeface="Arial" pitchFamily="34" charset="0"/>
            </a:endParaRPr>
          </a:p>
        </p:txBody>
      </p:sp>
      <p:sp>
        <p:nvSpPr>
          <p:cNvPr id="9220" name="Rectangle 2"/>
          <p:cNvSpPr>
            <a:spLocks noGrp="1" noChangeArrowheads="1"/>
          </p:cNvSpPr>
          <p:nvPr>
            <p:ph type="title"/>
          </p:nvPr>
        </p:nvSpPr>
        <p:spPr>
          <a:xfrm>
            <a:off x="228600" y="228600"/>
            <a:ext cx="8915400" cy="533400"/>
          </a:xfrm>
        </p:spPr>
        <p:txBody>
          <a:bodyPr/>
          <a:lstStyle/>
          <a:p>
            <a:pPr eaLnBrk="1" hangingPunct="1"/>
            <a:r>
              <a:rPr lang="en-US" sz="3200" b="1" dirty="0" smtClean="0">
                <a:solidFill>
                  <a:srgbClr val="FF0000"/>
                </a:solidFill>
              </a:rPr>
              <a:t>More Inelastic Channels</a:t>
            </a:r>
          </a:p>
        </p:txBody>
      </p:sp>
      <p:pic>
        <p:nvPicPr>
          <p:cNvPr id="9" name="Picture 8" descr="12C  3He p 14N11070MeV3.png"/>
          <p:cNvPicPr>
            <a:picLocks noChangeAspect="1"/>
          </p:cNvPicPr>
          <p:nvPr/>
        </p:nvPicPr>
        <p:blipFill>
          <a:blip r:embed="rId3"/>
          <a:stretch>
            <a:fillRect/>
          </a:stretch>
        </p:blipFill>
        <p:spPr>
          <a:xfrm>
            <a:off x="533400" y="685800"/>
            <a:ext cx="8153400" cy="5943600"/>
          </a:xfrm>
          <a:prstGeom prst="rect">
            <a:avLst/>
          </a:prstGeom>
        </p:spPr>
      </p:pic>
      <p:sp>
        <p:nvSpPr>
          <p:cNvPr id="10" name="TextBox 9"/>
          <p:cNvSpPr txBox="1"/>
          <p:nvPr/>
        </p:nvSpPr>
        <p:spPr>
          <a:xfrm>
            <a:off x="3810000" y="1905000"/>
            <a:ext cx="4495800" cy="1015663"/>
          </a:xfrm>
          <a:prstGeom prst="rect">
            <a:avLst/>
          </a:prstGeom>
          <a:noFill/>
        </p:spPr>
        <p:txBody>
          <a:bodyPr wrap="square" rtlCol="0">
            <a:spAutoFit/>
          </a:bodyPr>
          <a:lstStyle/>
          <a:p>
            <a:r>
              <a:rPr lang="en-US" dirty="0" smtClean="0"/>
              <a:t>These are fast carbons and can be easily ruled out and there are really nothing around the 90 deg. </a:t>
            </a:r>
            <a:endParaRPr lang="en-US" dirty="0"/>
          </a:p>
        </p:txBody>
      </p:sp>
      <p:sp>
        <p:nvSpPr>
          <p:cNvPr id="7" name="TextBox 6"/>
          <p:cNvSpPr txBox="1"/>
          <p:nvPr/>
        </p:nvSpPr>
        <p:spPr>
          <a:xfrm>
            <a:off x="5867400" y="304800"/>
            <a:ext cx="2467342" cy="400110"/>
          </a:xfrm>
          <a:prstGeom prst="rect">
            <a:avLst/>
          </a:prstGeom>
          <a:noFill/>
        </p:spPr>
        <p:txBody>
          <a:bodyPr wrap="none" rtlCol="0">
            <a:spAutoFit/>
          </a:bodyPr>
          <a:lstStyle/>
          <a:p>
            <a:r>
              <a:rPr lang="en-US" dirty="0" smtClean="0"/>
              <a:t>(courtesy </a:t>
            </a:r>
            <a:r>
              <a:rPr lang="en-US" dirty="0" err="1" smtClean="0"/>
              <a:t>Buttimore</a:t>
            </a:r>
            <a:r>
              <a:rPr lang="en-US" dirty="0" smtClean="0"/>
              <a:t>)</a:t>
            </a:r>
            <a:endParaRPr lang="en-US" dirty="0"/>
          </a:p>
        </p:txBody>
      </p:sp>
    </p:spTree>
  </p:cSld>
  <p:clrMapOvr>
    <a:masterClrMapping/>
  </p:clrMapOvr>
  <p:transition advTm="492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12</a:t>
            </a:fld>
            <a:endParaRPr lang="en-US" altLang="ja-JP">
              <a:latin typeface="Arial" pitchFamily="34" charset="0"/>
            </a:endParaRPr>
          </a:p>
        </p:txBody>
      </p:sp>
      <p:sp>
        <p:nvSpPr>
          <p:cNvPr id="9220" name="Rectangle 2"/>
          <p:cNvSpPr>
            <a:spLocks noGrp="1" noChangeArrowheads="1"/>
          </p:cNvSpPr>
          <p:nvPr>
            <p:ph type="title"/>
          </p:nvPr>
        </p:nvSpPr>
        <p:spPr>
          <a:xfrm>
            <a:off x="228600" y="228600"/>
            <a:ext cx="8915400" cy="533400"/>
          </a:xfrm>
        </p:spPr>
        <p:txBody>
          <a:bodyPr/>
          <a:lstStyle/>
          <a:p>
            <a:pPr eaLnBrk="1" hangingPunct="1"/>
            <a:r>
              <a:rPr lang="en-US" sz="3200" b="1" dirty="0" err="1" smtClean="0">
                <a:solidFill>
                  <a:srgbClr val="FF0000"/>
                </a:solidFill>
              </a:rPr>
              <a:t>Helion</a:t>
            </a:r>
            <a:r>
              <a:rPr lang="en-US" sz="3200" b="1" dirty="0" smtClean="0">
                <a:solidFill>
                  <a:srgbClr val="FF0000"/>
                </a:solidFill>
              </a:rPr>
              <a:t> Setup Results</a:t>
            </a:r>
          </a:p>
        </p:txBody>
      </p:sp>
      <p:sp>
        <p:nvSpPr>
          <p:cNvPr id="9221" name="Rectangle 3"/>
          <p:cNvSpPr>
            <a:spLocks noGrp="1" noChangeArrowheads="1"/>
          </p:cNvSpPr>
          <p:nvPr>
            <p:ph type="body" idx="1"/>
          </p:nvPr>
        </p:nvSpPr>
        <p:spPr>
          <a:xfrm>
            <a:off x="228600" y="762000"/>
            <a:ext cx="8559800" cy="5791200"/>
          </a:xfrm>
          <a:ln>
            <a:solidFill>
              <a:schemeClr val="bg1"/>
            </a:solidFill>
          </a:ln>
        </p:spPr>
        <p:txBody>
          <a:bodyPr/>
          <a:lstStyle/>
          <a:p>
            <a:pPr marL="457200" indent="-457200" eaLnBrk="1" hangingPunct="1">
              <a:lnSpc>
                <a:spcPct val="90000"/>
              </a:lnSpc>
              <a:buClr>
                <a:srgbClr val="FF0000"/>
              </a:buClr>
              <a:buSzPct val="100000"/>
              <a:buFont typeface="Arial"/>
              <a:buChar char="•"/>
            </a:pPr>
            <a:r>
              <a:rPr lang="en-US" sz="2100" dirty="0" err="1" smtClean="0">
                <a:solidFill>
                  <a:srgbClr val="000099"/>
                </a:solidFill>
                <a:latin typeface="+mj-lt"/>
              </a:rPr>
              <a:t>Helion</a:t>
            </a:r>
            <a:r>
              <a:rPr lang="en-US" sz="2100" dirty="0" smtClean="0">
                <a:solidFill>
                  <a:srgbClr val="000099"/>
                </a:solidFill>
                <a:latin typeface="+mj-lt"/>
              </a:rPr>
              <a:t> beam was accelerated to the flattop with both partial snakes on. The intensity out of EBIS is 3.5*10^10 and is 3*10^9 at AGS flattop. transverse emittance is about 5-10pi as reported by IPM. Only about 1.2*10^10 at Booster early and half of that is gone at Booster late. Beam can be lost with Booster injection field drifted by a few Gauss.</a:t>
            </a:r>
          </a:p>
          <a:p>
            <a:pPr marL="457200" indent="-457200" eaLnBrk="1" hangingPunct="1">
              <a:lnSpc>
                <a:spcPct val="90000"/>
              </a:lnSpc>
              <a:buClr>
                <a:srgbClr val="FF0000"/>
              </a:buClr>
              <a:buSzPct val="100000"/>
              <a:buFont typeface="Arial"/>
              <a:buChar char="•"/>
            </a:pPr>
            <a:r>
              <a:rPr lang="en-US" sz="2100" dirty="0" smtClean="0">
                <a:solidFill>
                  <a:srgbClr val="000099"/>
                </a:solidFill>
                <a:latin typeface="+mj-lt"/>
              </a:rPr>
              <a:t>Bunch merge was done at </a:t>
            </a:r>
            <a:r>
              <a:rPr lang="en-US" sz="2100" dirty="0" err="1" smtClean="0">
                <a:solidFill>
                  <a:srgbClr val="000099"/>
                </a:solidFill>
                <a:latin typeface="+mj-lt"/>
              </a:rPr>
              <a:t>Ggamma</a:t>
            </a:r>
            <a:r>
              <a:rPr lang="en-US" sz="2100" dirty="0" smtClean="0">
                <a:solidFill>
                  <a:srgbClr val="000099"/>
                </a:solidFill>
                <a:latin typeface="+mj-lt"/>
              </a:rPr>
              <a:t>=-5.5 and A3 RF cavity occasionally dropped and wiped out all the beam. This was later tuned out by HLRF change and extending the length of the porch.</a:t>
            </a:r>
          </a:p>
          <a:p>
            <a:pPr marL="457200" indent="-457200" eaLnBrk="1" hangingPunct="1">
              <a:lnSpc>
                <a:spcPct val="90000"/>
              </a:lnSpc>
              <a:buClr>
                <a:srgbClr val="FF0000"/>
              </a:buClr>
              <a:buSzPct val="100000"/>
              <a:buFont typeface="Arial"/>
              <a:buChar char="•"/>
            </a:pPr>
            <a:r>
              <a:rPr lang="en-US" sz="2100" dirty="0" smtClean="0">
                <a:solidFill>
                  <a:srgbClr val="000099"/>
                </a:solidFill>
                <a:latin typeface="+mj-lt"/>
              </a:rPr>
              <a:t>We did see carbon bananas and the polarization is consistent with zero as expected: </a:t>
            </a:r>
            <a:r>
              <a:rPr lang="en-GB" sz="2000" dirty="0" smtClean="0">
                <a:solidFill>
                  <a:srgbClr val="FF0000"/>
                </a:solidFill>
                <a:latin typeface="Times New Roman"/>
              </a:rPr>
              <a:t>0.89+-1.84% </a:t>
            </a:r>
            <a:r>
              <a:rPr lang="en-GB" sz="2000" dirty="0" smtClean="0">
                <a:solidFill>
                  <a:srgbClr val="003399"/>
                </a:solidFill>
                <a:latin typeface="Times New Roman"/>
              </a:rPr>
              <a:t>with chi^2=1.16</a:t>
            </a:r>
            <a:r>
              <a:rPr lang="en-US" sz="2100" dirty="0" smtClean="0">
                <a:solidFill>
                  <a:srgbClr val="000099"/>
                </a:solidFill>
                <a:latin typeface="+mj-lt"/>
              </a:rPr>
              <a:t>. The normalized rate is about twice as high as the case for proton. Excellent preparation by Kin and RF group made this setup quick and smooth.</a:t>
            </a:r>
          </a:p>
          <a:p>
            <a:pPr marL="457200" indent="-457200" eaLnBrk="1" hangingPunct="1">
              <a:lnSpc>
                <a:spcPct val="90000"/>
              </a:lnSpc>
              <a:buClr>
                <a:srgbClr val="FF0000"/>
              </a:buClr>
              <a:buSzPct val="100000"/>
              <a:buFont typeface="Arial"/>
              <a:buChar char="•"/>
            </a:pPr>
            <a:r>
              <a:rPr lang="en-US" sz="2100" dirty="0" err="1" smtClean="0">
                <a:solidFill>
                  <a:srgbClr val="000099"/>
                </a:solidFill>
                <a:latin typeface="+mj-lt"/>
              </a:rPr>
              <a:t>Tunemeter</a:t>
            </a:r>
            <a:r>
              <a:rPr lang="en-US" sz="2100" dirty="0" smtClean="0">
                <a:solidFill>
                  <a:srgbClr val="000099"/>
                </a:solidFill>
                <a:latin typeface="+mj-lt"/>
              </a:rPr>
              <a:t> worked on the first day thanks to Leif and Michelle. The vertical tune was as high as 8.97 along the ramp. Both tune and chromaticity have been measured on the ramp and will be compared with model (Francois and Yann).</a:t>
            </a:r>
          </a:p>
          <a:p>
            <a:pPr marL="457200" indent="-457200" eaLnBrk="1" hangingPunct="1">
              <a:lnSpc>
                <a:spcPct val="90000"/>
              </a:lnSpc>
              <a:buClr>
                <a:srgbClr val="FF0000"/>
              </a:buClr>
              <a:buSzPct val="100000"/>
              <a:buFont typeface="Arial"/>
              <a:buChar char="•"/>
            </a:pPr>
            <a:r>
              <a:rPr lang="en-US" sz="2100" dirty="0" smtClean="0">
                <a:solidFill>
                  <a:srgbClr val="000099"/>
                </a:solidFill>
                <a:latin typeface="+mj-lt"/>
              </a:rPr>
              <a:t> ORM data has been taken for the snake on machine at 400ms with Vincent's instruction. </a:t>
            </a:r>
          </a:p>
        </p:txBody>
      </p:sp>
    </p:spTree>
  </p:cSld>
  <p:clrMapOvr>
    <a:masterClrMapping/>
  </p:clrMapOvr>
  <p:transition advTm="492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Fri_Jun_29_2012_204521_32272.gif"/>
          <p:cNvPicPr>
            <a:picLocks noChangeAspect="1"/>
          </p:cNvPicPr>
          <p:nvPr/>
        </p:nvPicPr>
        <p:blipFill>
          <a:blip r:embed="rId3"/>
          <a:stretch>
            <a:fillRect/>
          </a:stretch>
        </p:blipFill>
        <p:spPr>
          <a:xfrm>
            <a:off x="992124" y="801414"/>
            <a:ext cx="7694676" cy="6056586"/>
          </a:xfrm>
          <a:prstGeom prst="rect">
            <a:avLst/>
          </a:prstGeom>
        </p:spPr>
      </p:pic>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13</a:t>
            </a:fld>
            <a:endParaRPr lang="en-US" altLang="ja-JP">
              <a:latin typeface="Arial" pitchFamily="34" charset="0"/>
            </a:endParaRPr>
          </a:p>
        </p:txBody>
      </p:sp>
      <p:sp>
        <p:nvSpPr>
          <p:cNvPr id="9220" name="Rectangle 2"/>
          <p:cNvSpPr>
            <a:spLocks noGrp="1" noChangeArrowheads="1"/>
          </p:cNvSpPr>
          <p:nvPr>
            <p:ph type="title"/>
          </p:nvPr>
        </p:nvSpPr>
        <p:spPr>
          <a:xfrm>
            <a:off x="228600" y="228600"/>
            <a:ext cx="8915400" cy="533400"/>
          </a:xfrm>
        </p:spPr>
        <p:txBody>
          <a:bodyPr/>
          <a:lstStyle/>
          <a:p>
            <a:pPr eaLnBrk="1" hangingPunct="1"/>
            <a:r>
              <a:rPr lang="en-US" sz="3200" b="1" dirty="0" smtClean="0">
                <a:solidFill>
                  <a:srgbClr val="FF0000"/>
                </a:solidFill>
              </a:rPr>
              <a:t>Betatron Tunes</a:t>
            </a:r>
          </a:p>
        </p:txBody>
      </p:sp>
      <p:sp>
        <p:nvSpPr>
          <p:cNvPr id="10" name="TextBox 9"/>
          <p:cNvSpPr txBox="1"/>
          <p:nvPr/>
        </p:nvSpPr>
        <p:spPr>
          <a:xfrm>
            <a:off x="3581400" y="2438400"/>
            <a:ext cx="4495800" cy="1631216"/>
          </a:xfrm>
          <a:prstGeom prst="rect">
            <a:avLst/>
          </a:prstGeom>
          <a:noFill/>
        </p:spPr>
        <p:txBody>
          <a:bodyPr wrap="square" rtlCol="0">
            <a:spAutoFit/>
          </a:bodyPr>
          <a:lstStyle/>
          <a:p>
            <a:r>
              <a:rPr lang="en-US" dirty="0" smtClean="0"/>
              <a:t>Top energy reached at 485ms. </a:t>
            </a:r>
            <a:r>
              <a:rPr lang="en-US" dirty="0" err="1" smtClean="0"/>
              <a:t>ν</a:t>
            </a:r>
            <a:r>
              <a:rPr lang="en-US" baseline="-25000" dirty="0" err="1" smtClean="0"/>
              <a:t>y</a:t>
            </a:r>
            <a:r>
              <a:rPr lang="en-US" dirty="0" smtClean="0"/>
              <a:t> at injection is inside spin tune gap already. But need to push even higher, as the tune has to be close to 8.97 at 0+ν</a:t>
            </a:r>
            <a:r>
              <a:rPr lang="en-US" baseline="-25000" dirty="0" smtClean="0"/>
              <a:t>y.</a:t>
            </a:r>
            <a:endParaRPr lang="en-US" dirty="0"/>
          </a:p>
        </p:txBody>
      </p:sp>
    </p:spTree>
  </p:cSld>
  <p:clrMapOvr>
    <a:masterClrMapping/>
  </p:clrMapOvr>
  <p:transition advTm="492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14</a:t>
            </a:fld>
            <a:endParaRPr lang="en-US" altLang="ja-JP">
              <a:latin typeface="Arial" pitchFamily="34" charset="0"/>
            </a:endParaRPr>
          </a:p>
        </p:txBody>
      </p:sp>
      <p:sp>
        <p:nvSpPr>
          <p:cNvPr id="9220" name="Rectangle 2"/>
          <p:cNvSpPr>
            <a:spLocks noGrp="1" noChangeArrowheads="1"/>
          </p:cNvSpPr>
          <p:nvPr>
            <p:ph type="title"/>
          </p:nvPr>
        </p:nvSpPr>
        <p:spPr>
          <a:xfrm>
            <a:off x="228600" y="228600"/>
            <a:ext cx="8915400" cy="533400"/>
          </a:xfrm>
        </p:spPr>
        <p:txBody>
          <a:bodyPr/>
          <a:lstStyle/>
          <a:p>
            <a:pPr eaLnBrk="1" hangingPunct="1"/>
            <a:r>
              <a:rPr lang="en-US" sz="3200" b="1" dirty="0" err="1" smtClean="0">
                <a:solidFill>
                  <a:srgbClr val="FF0000"/>
                </a:solidFill>
              </a:rPr>
              <a:t>Helion</a:t>
            </a:r>
            <a:r>
              <a:rPr lang="en-US" sz="3200" b="1" dirty="0" smtClean="0">
                <a:solidFill>
                  <a:srgbClr val="FF0000"/>
                </a:solidFill>
              </a:rPr>
              <a:t> Beam in the Booster</a:t>
            </a:r>
          </a:p>
        </p:txBody>
      </p:sp>
      <p:pic>
        <p:nvPicPr>
          <p:cNvPr id="8" name="Content Placeholder 7" descr="Fri_Jun_29_2012_221125_10020.gif"/>
          <p:cNvPicPr>
            <a:picLocks noGrp="1" noChangeAspect="1"/>
          </p:cNvPicPr>
          <p:nvPr>
            <p:ph idx="1"/>
          </p:nvPr>
        </p:nvPicPr>
        <p:blipFill>
          <a:blip r:embed="rId3"/>
          <a:srcRect l="-25639" r="-25639"/>
          <a:stretch>
            <a:fillRect/>
          </a:stretch>
        </p:blipFill>
        <p:spPr>
          <a:xfrm>
            <a:off x="-1219200" y="914400"/>
            <a:ext cx="9677400" cy="5459506"/>
          </a:xfrm>
        </p:spPr>
      </p:pic>
    </p:spTree>
  </p:cSld>
  <p:clrMapOvr>
    <a:masterClrMapping/>
  </p:clrMapOvr>
  <p:transition advTm="492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15</a:t>
            </a:fld>
            <a:endParaRPr lang="en-US" altLang="ja-JP">
              <a:latin typeface="Arial" pitchFamily="34" charset="0"/>
            </a:endParaRPr>
          </a:p>
        </p:txBody>
      </p:sp>
      <p:sp>
        <p:nvSpPr>
          <p:cNvPr id="9220" name="Rectangle 2"/>
          <p:cNvSpPr>
            <a:spLocks noGrp="1" noChangeArrowheads="1"/>
          </p:cNvSpPr>
          <p:nvPr>
            <p:ph type="title"/>
          </p:nvPr>
        </p:nvSpPr>
        <p:spPr>
          <a:xfrm>
            <a:off x="0" y="0"/>
            <a:ext cx="8915400" cy="533400"/>
          </a:xfrm>
        </p:spPr>
        <p:txBody>
          <a:bodyPr/>
          <a:lstStyle/>
          <a:p>
            <a:pPr eaLnBrk="1" hangingPunct="1"/>
            <a:r>
              <a:rPr lang="en-US" sz="3200" b="1" dirty="0" smtClean="0">
                <a:solidFill>
                  <a:srgbClr val="FF0000"/>
                </a:solidFill>
              </a:rPr>
              <a:t>Transfer Efficiency</a:t>
            </a:r>
          </a:p>
        </p:txBody>
      </p:sp>
      <p:sp>
        <p:nvSpPr>
          <p:cNvPr id="9221" name="Rectangle 3"/>
          <p:cNvSpPr>
            <a:spLocks noGrp="1" noChangeArrowheads="1"/>
          </p:cNvSpPr>
          <p:nvPr>
            <p:ph type="body" idx="1"/>
          </p:nvPr>
        </p:nvSpPr>
        <p:spPr>
          <a:xfrm>
            <a:off x="152400" y="533400"/>
            <a:ext cx="8559800" cy="5791200"/>
          </a:xfrm>
          <a:ln>
            <a:solidFill>
              <a:schemeClr val="bg1"/>
            </a:solidFill>
          </a:ln>
        </p:spPr>
        <p:txBody>
          <a:bodyPr/>
          <a:lstStyle/>
          <a:p>
            <a:pPr marL="457200" indent="-457200" eaLnBrk="1" hangingPunct="1">
              <a:lnSpc>
                <a:spcPct val="90000"/>
              </a:lnSpc>
              <a:buClr>
                <a:srgbClr val="FF0000"/>
              </a:buClr>
              <a:buSzPct val="100000"/>
              <a:buNone/>
            </a:pPr>
            <a:r>
              <a:rPr lang="en-US" sz="2100" dirty="0" smtClean="0">
                <a:solidFill>
                  <a:srgbClr val="000099"/>
                </a:solidFill>
                <a:latin typeface="+mj-lt"/>
              </a:rPr>
              <a:t>The EBIS input was about 3.5*10^10, according to Jim. The high value at AGS extraction was only 3*10^9. It usually takes Keith a lot  time to optimize a new setup, much more time than was allotted here. So the poor efficiency should not necessarily be attributed to real problems. With that in mind, In the meantime, we can list the the sources of the losses. </a:t>
            </a:r>
          </a:p>
          <a:p>
            <a:pPr marL="457200" indent="-457200" eaLnBrk="1" hangingPunct="1">
              <a:lnSpc>
                <a:spcPct val="90000"/>
              </a:lnSpc>
              <a:buClr>
                <a:srgbClr val="FF0000"/>
              </a:buClr>
              <a:buSzPct val="100000"/>
              <a:buFont typeface="Arial"/>
              <a:buChar char="•"/>
            </a:pPr>
            <a:r>
              <a:rPr lang="en-US" sz="2100" dirty="0" smtClean="0">
                <a:solidFill>
                  <a:srgbClr val="000099"/>
                </a:solidFill>
                <a:latin typeface="+mj-lt"/>
              </a:rPr>
              <a:t>  </a:t>
            </a:r>
            <a:r>
              <a:rPr lang="en-US" sz="2100" dirty="0" err="1" smtClean="0">
                <a:solidFill>
                  <a:srgbClr val="000099"/>
                </a:solidFill>
                <a:latin typeface="+mj-lt"/>
              </a:rPr>
              <a:t>EtB</a:t>
            </a:r>
            <a:r>
              <a:rPr lang="en-US" sz="2100" dirty="0" smtClean="0">
                <a:solidFill>
                  <a:srgbClr val="000099"/>
                </a:solidFill>
                <a:latin typeface="+mj-lt"/>
              </a:rPr>
              <a:t> injection efficiency is about 52%. Normal injection efficiency is 80%, or higher. The beam at the end of </a:t>
            </a:r>
            <a:r>
              <a:rPr lang="en-US" sz="2100" dirty="0" err="1" smtClean="0">
                <a:solidFill>
                  <a:srgbClr val="000099"/>
                </a:solidFill>
                <a:latin typeface="+mj-lt"/>
              </a:rPr>
              <a:t>EtB</a:t>
            </a:r>
            <a:r>
              <a:rPr lang="en-US" sz="2100" dirty="0" smtClean="0">
                <a:solidFill>
                  <a:srgbClr val="000099"/>
                </a:solidFill>
                <a:latin typeface="+mj-lt"/>
              </a:rPr>
              <a:t> (29mw141) may have been larger than other beams.  The He3 beam had </a:t>
            </a:r>
            <a:r>
              <a:rPr lang="en-US" sz="2100" dirty="0" err="1" smtClean="0">
                <a:solidFill>
                  <a:srgbClr val="000099"/>
                </a:solidFill>
                <a:latin typeface="+mj-lt"/>
              </a:rPr>
              <a:t>FWHMs</a:t>
            </a:r>
            <a:r>
              <a:rPr lang="en-US" sz="2100" dirty="0" smtClean="0">
                <a:solidFill>
                  <a:srgbClr val="000099"/>
                </a:solidFill>
                <a:latin typeface="+mj-lt"/>
              </a:rPr>
              <a:t> of 17.25 mm (</a:t>
            </a:r>
            <a:r>
              <a:rPr lang="en-US" sz="2100" dirty="0" err="1" smtClean="0">
                <a:solidFill>
                  <a:srgbClr val="000099"/>
                </a:solidFill>
                <a:latin typeface="+mj-lt"/>
              </a:rPr>
              <a:t>h</a:t>
            </a:r>
            <a:r>
              <a:rPr lang="en-US" sz="2100" dirty="0" smtClean="0">
                <a:solidFill>
                  <a:srgbClr val="000099"/>
                </a:solidFill>
                <a:latin typeface="+mj-lt"/>
              </a:rPr>
              <a:t>) and 18 mm (</a:t>
            </a:r>
            <a:r>
              <a:rPr lang="en-US" sz="2100" dirty="0" err="1" smtClean="0">
                <a:solidFill>
                  <a:srgbClr val="000099"/>
                </a:solidFill>
                <a:latin typeface="+mj-lt"/>
              </a:rPr>
              <a:t>v</a:t>
            </a:r>
            <a:r>
              <a:rPr lang="en-US" sz="2100" dirty="0" smtClean="0">
                <a:solidFill>
                  <a:srgbClr val="000099"/>
                </a:solidFill>
                <a:latin typeface="+mj-lt"/>
              </a:rPr>
              <a:t>), whereas the Au beam had </a:t>
            </a:r>
            <a:r>
              <a:rPr lang="en-US" sz="2100" dirty="0" err="1" smtClean="0">
                <a:solidFill>
                  <a:srgbClr val="000099"/>
                </a:solidFill>
                <a:latin typeface="+mj-lt"/>
              </a:rPr>
              <a:t>FWHMs</a:t>
            </a:r>
            <a:r>
              <a:rPr lang="en-US" sz="2100" dirty="0" smtClean="0">
                <a:solidFill>
                  <a:srgbClr val="000099"/>
                </a:solidFill>
                <a:latin typeface="+mj-lt"/>
              </a:rPr>
              <a:t> of 8.05 mm (</a:t>
            </a:r>
            <a:r>
              <a:rPr lang="en-US" sz="2100" dirty="0" err="1" smtClean="0">
                <a:solidFill>
                  <a:srgbClr val="000099"/>
                </a:solidFill>
                <a:latin typeface="+mj-lt"/>
              </a:rPr>
              <a:t>h</a:t>
            </a:r>
            <a:r>
              <a:rPr lang="en-US" sz="2100" dirty="0" smtClean="0">
                <a:solidFill>
                  <a:srgbClr val="000099"/>
                </a:solidFill>
                <a:latin typeface="+mj-lt"/>
              </a:rPr>
              <a:t>) and 9.16 mm (</a:t>
            </a:r>
            <a:r>
              <a:rPr lang="en-US" sz="2100" dirty="0" err="1" smtClean="0">
                <a:solidFill>
                  <a:srgbClr val="000099"/>
                </a:solidFill>
                <a:latin typeface="+mj-lt"/>
              </a:rPr>
              <a:t>v</a:t>
            </a:r>
            <a:r>
              <a:rPr lang="en-US" sz="2100" dirty="0" smtClean="0">
                <a:solidFill>
                  <a:srgbClr val="000099"/>
                </a:solidFill>
                <a:latin typeface="+mj-lt"/>
              </a:rPr>
              <a:t>). </a:t>
            </a:r>
          </a:p>
          <a:p>
            <a:pPr marL="457200" indent="-457200" eaLnBrk="1" hangingPunct="1">
              <a:lnSpc>
                <a:spcPct val="90000"/>
              </a:lnSpc>
              <a:buClr>
                <a:srgbClr val="FF0000"/>
              </a:buClr>
              <a:buSzPct val="100000"/>
              <a:buFont typeface="Arial"/>
              <a:buChar char="•"/>
            </a:pPr>
            <a:r>
              <a:rPr lang="en-US" sz="2100" dirty="0" smtClean="0">
                <a:solidFill>
                  <a:srgbClr val="000099"/>
                </a:solidFill>
                <a:latin typeface="+mj-lt"/>
              </a:rPr>
              <a:t>  Early Booster acceleration efficiency was about 50%, whereas in an optimized setup it's over 80%. The flatness of the field during capture may be important in reducing early acceleration losses, and it was not optimal. And, adjusting the tunes during early acceleration was difficult.  May need PS group to monitor the PS when we run </a:t>
            </a:r>
            <a:r>
              <a:rPr lang="en-US" sz="2100" dirty="0" err="1" smtClean="0">
                <a:solidFill>
                  <a:srgbClr val="000099"/>
                </a:solidFill>
                <a:latin typeface="+mj-lt"/>
              </a:rPr>
              <a:t>helion</a:t>
            </a:r>
            <a:r>
              <a:rPr lang="en-US" sz="2100" dirty="0" smtClean="0">
                <a:solidFill>
                  <a:srgbClr val="000099"/>
                </a:solidFill>
                <a:latin typeface="+mj-lt"/>
              </a:rPr>
              <a:t> again.</a:t>
            </a:r>
          </a:p>
          <a:p>
            <a:pPr marL="457200" indent="-457200" eaLnBrk="1" hangingPunct="1">
              <a:lnSpc>
                <a:spcPct val="90000"/>
              </a:lnSpc>
              <a:buClr>
                <a:srgbClr val="FF0000"/>
              </a:buClr>
              <a:buSzPct val="100000"/>
              <a:buFont typeface="Arial"/>
              <a:buChar char="•"/>
            </a:pPr>
            <a:r>
              <a:rPr lang="en-US" sz="2100" dirty="0" smtClean="0">
                <a:solidFill>
                  <a:srgbClr val="000099"/>
                </a:solidFill>
                <a:latin typeface="+mj-lt"/>
              </a:rPr>
              <a:t> Losses after the merge. It can be resolved either by extend the porch or lower the merge energy to </a:t>
            </a:r>
            <a:r>
              <a:rPr lang="en-US" sz="2100" dirty="0" err="1" smtClean="0">
                <a:solidFill>
                  <a:srgbClr val="000099"/>
                </a:solidFill>
                <a:latin typeface="+mj-lt"/>
              </a:rPr>
              <a:t>Ggamma</a:t>
            </a:r>
            <a:r>
              <a:rPr lang="en-US" sz="2100" dirty="0" smtClean="0">
                <a:solidFill>
                  <a:srgbClr val="000099"/>
                </a:solidFill>
                <a:latin typeface="+mj-lt"/>
              </a:rPr>
              <a:t>=4.5. </a:t>
            </a:r>
          </a:p>
          <a:p>
            <a:pPr marL="457200" indent="-457200" eaLnBrk="1" hangingPunct="1">
              <a:lnSpc>
                <a:spcPct val="90000"/>
              </a:lnSpc>
              <a:buClr>
                <a:srgbClr val="FF0000"/>
              </a:buClr>
              <a:buSzPct val="100000"/>
              <a:buFont typeface="Arial"/>
              <a:buChar char="•"/>
            </a:pPr>
            <a:r>
              <a:rPr lang="en-US" sz="2100" dirty="0" smtClean="0">
                <a:solidFill>
                  <a:srgbClr val="000099"/>
                </a:solidFill>
                <a:latin typeface="+mj-lt"/>
              </a:rPr>
              <a:t>With snake on, the </a:t>
            </a:r>
            <a:r>
              <a:rPr lang="en-US" sz="2100" dirty="0" err="1" smtClean="0">
                <a:solidFill>
                  <a:srgbClr val="000099"/>
                </a:solidFill>
                <a:latin typeface="+mj-lt"/>
              </a:rPr>
              <a:t>BtA</a:t>
            </a:r>
            <a:r>
              <a:rPr lang="en-US" sz="2100" dirty="0" smtClean="0">
                <a:solidFill>
                  <a:srgbClr val="000099"/>
                </a:solidFill>
                <a:latin typeface="+mj-lt"/>
              </a:rPr>
              <a:t> transfer efficiency was probably about 70%. This is expected to be tuned out with enough time.  </a:t>
            </a:r>
          </a:p>
        </p:txBody>
      </p:sp>
    </p:spTree>
  </p:cSld>
  <p:clrMapOvr>
    <a:masterClrMapping/>
  </p:clrMapOvr>
  <p:transition advTm="492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16</a:t>
            </a:fld>
            <a:endParaRPr lang="en-US" altLang="ja-JP">
              <a:latin typeface="Arial" pitchFamily="34" charset="0"/>
            </a:endParaRPr>
          </a:p>
        </p:txBody>
      </p:sp>
      <p:sp>
        <p:nvSpPr>
          <p:cNvPr id="9220" name="Rectangle 2"/>
          <p:cNvSpPr>
            <a:spLocks noGrp="1" noChangeArrowheads="1"/>
          </p:cNvSpPr>
          <p:nvPr>
            <p:ph type="title"/>
          </p:nvPr>
        </p:nvSpPr>
        <p:spPr>
          <a:xfrm>
            <a:off x="228600" y="0"/>
            <a:ext cx="8915400" cy="533400"/>
          </a:xfrm>
        </p:spPr>
        <p:txBody>
          <a:bodyPr/>
          <a:lstStyle/>
          <a:p>
            <a:pPr eaLnBrk="1" hangingPunct="1"/>
            <a:r>
              <a:rPr lang="en-US" sz="3200" b="1" dirty="0" smtClean="0">
                <a:solidFill>
                  <a:srgbClr val="FF0000"/>
                </a:solidFill>
              </a:rPr>
              <a:t>Preliminary Plan for Next Year</a:t>
            </a:r>
          </a:p>
        </p:txBody>
      </p:sp>
      <p:sp>
        <p:nvSpPr>
          <p:cNvPr id="9221" name="Rectangle 3"/>
          <p:cNvSpPr>
            <a:spLocks noGrp="1" noChangeArrowheads="1"/>
          </p:cNvSpPr>
          <p:nvPr>
            <p:ph type="body" idx="1"/>
          </p:nvPr>
        </p:nvSpPr>
        <p:spPr>
          <a:xfrm>
            <a:off x="0" y="533400"/>
            <a:ext cx="9144000" cy="5791200"/>
          </a:xfrm>
          <a:ln>
            <a:solidFill>
              <a:schemeClr val="bg1"/>
            </a:solidFill>
          </a:ln>
        </p:spPr>
        <p:txBody>
          <a:bodyPr/>
          <a:lstStyle/>
          <a:p>
            <a:pPr marL="457200" indent="-457200" eaLnBrk="1" hangingPunct="1">
              <a:lnSpc>
                <a:spcPct val="90000"/>
              </a:lnSpc>
              <a:buClr>
                <a:srgbClr val="FF0000"/>
              </a:buClr>
              <a:buSzPct val="100000"/>
              <a:buFont typeface="Arial"/>
              <a:buChar char="•"/>
            </a:pPr>
            <a:r>
              <a:rPr lang="en-US" sz="2100" dirty="0" smtClean="0">
                <a:solidFill>
                  <a:srgbClr val="000099"/>
                </a:solidFill>
                <a:latin typeface="+mj-lt"/>
              </a:rPr>
              <a:t>Bunch merge can also be done at </a:t>
            </a:r>
            <a:r>
              <a:rPr lang="en-US" sz="2100" dirty="0" err="1" smtClean="0">
                <a:solidFill>
                  <a:srgbClr val="000099"/>
                </a:solidFill>
                <a:latin typeface="+mj-lt"/>
              </a:rPr>
              <a:t>Ggamma</a:t>
            </a:r>
            <a:r>
              <a:rPr lang="en-US" sz="2100" dirty="0" smtClean="0">
                <a:solidFill>
                  <a:srgbClr val="000099"/>
                </a:solidFill>
                <a:latin typeface="+mj-lt"/>
              </a:rPr>
              <a:t>=4.5, which probably is easier for RF cavity. We will test this in next run.</a:t>
            </a:r>
          </a:p>
          <a:p>
            <a:pPr marL="457200" indent="-457200" eaLnBrk="1" hangingPunct="1">
              <a:lnSpc>
                <a:spcPct val="90000"/>
              </a:lnSpc>
              <a:buClr>
                <a:srgbClr val="FF0000"/>
              </a:buClr>
              <a:buSzPct val="100000"/>
              <a:buFont typeface="Arial"/>
              <a:buChar char="•"/>
            </a:pPr>
            <a:r>
              <a:rPr lang="en-US" sz="2100" dirty="0" smtClean="0">
                <a:solidFill>
                  <a:srgbClr val="000099"/>
                </a:solidFill>
                <a:latin typeface="+mj-lt"/>
              </a:rPr>
              <a:t>It is not clear if we can set </a:t>
            </a:r>
            <a:r>
              <a:rPr lang="en-US" sz="2100" dirty="0" err="1" smtClean="0">
                <a:solidFill>
                  <a:srgbClr val="000099"/>
                </a:solidFill>
                <a:latin typeface="+mj-lt"/>
              </a:rPr>
              <a:t>Qy</a:t>
            </a:r>
            <a:r>
              <a:rPr lang="en-US" sz="2100" dirty="0" smtClean="0">
                <a:solidFill>
                  <a:srgbClr val="000099"/>
                </a:solidFill>
                <a:latin typeface="+mj-lt"/>
              </a:rPr>
              <a:t>=4.1 due to space charge (did not try this run). Tried to set </a:t>
            </a:r>
            <a:r>
              <a:rPr lang="en-US" sz="2100" dirty="0" err="1" smtClean="0">
                <a:solidFill>
                  <a:srgbClr val="000099"/>
                </a:solidFill>
                <a:latin typeface="+mj-lt"/>
              </a:rPr>
              <a:t>Qy</a:t>
            </a:r>
            <a:r>
              <a:rPr lang="en-US" sz="2100" dirty="0" smtClean="0">
                <a:solidFill>
                  <a:srgbClr val="000099"/>
                </a:solidFill>
                <a:latin typeface="+mj-lt"/>
              </a:rPr>
              <a:t>=3.9, one vertical tune trim P/S tripped. A tune below 4 near extraction rigidity, required </a:t>
            </a:r>
            <a:r>
              <a:rPr lang="en-US" sz="2100" smtClean="0">
                <a:solidFill>
                  <a:srgbClr val="000099"/>
                </a:solidFill>
                <a:latin typeface="+mj-lt"/>
              </a:rPr>
              <a:t>about </a:t>
            </a:r>
            <a:r>
              <a:rPr lang="en-US" sz="2100" smtClean="0">
                <a:solidFill>
                  <a:srgbClr val="000099"/>
                </a:solidFill>
                <a:latin typeface="+mj-lt"/>
              </a:rPr>
              <a:t>1100 </a:t>
            </a:r>
            <a:r>
              <a:rPr lang="en-US" sz="2100" dirty="0" smtClean="0">
                <a:solidFill>
                  <a:srgbClr val="000099"/>
                </a:solidFill>
                <a:latin typeface="+mj-lt"/>
              </a:rPr>
              <a:t>A, which is the limit of the supply. </a:t>
            </a:r>
          </a:p>
          <a:p>
            <a:pPr marL="457200" indent="-457200" eaLnBrk="1" hangingPunct="1">
              <a:lnSpc>
                <a:spcPct val="90000"/>
              </a:lnSpc>
              <a:buClr>
                <a:srgbClr val="FF0000"/>
              </a:buClr>
              <a:buSzPct val="100000"/>
              <a:buFont typeface="Arial"/>
              <a:buChar char="•"/>
            </a:pPr>
            <a:r>
              <a:rPr lang="en-US" sz="2100" dirty="0" smtClean="0">
                <a:solidFill>
                  <a:srgbClr val="000099"/>
                </a:solidFill>
                <a:latin typeface="+mj-lt"/>
              </a:rPr>
              <a:t>Booster transmission efficiency needs to be improved, need to give Keith enough time.</a:t>
            </a:r>
          </a:p>
          <a:p>
            <a:pPr marL="457200" indent="-457200" eaLnBrk="1" hangingPunct="1">
              <a:lnSpc>
                <a:spcPct val="90000"/>
              </a:lnSpc>
              <a:buClr>
                <a:srgbClr val="FF0000"/>
              </a:buClr>
              <a:buSzPct val="100000"/>
              <a:buFont typeface="Arial"/>
              <a:buChar char="•"/>
            </a:pPr>
            <a:r>
              <a:rPr lang="en-US" sz="2100" dirty="0" smtClean="0">
                <a:solidFill>
                  <a:srgbClr val="000099"/>
                </a:solidFill>
                <a:latin typeface="Times New Roman" pitchFamily="18" charset="0"/>
              </a:rPr>
              <a:t>Measure betatron tune with PIP (couldn’t do in this run as a gain switch stuck, needs to be fixed).</a:t>
            </a:r>
            <a:endParaRPr lang="en-US" sz="2100" dirty="0" smtClean="0">
              <a:solidFill>
                <a:srgbClr val="000099"/>
              </a:solidFill>
              <a:latin typeface="+mj-lt"/>
            </a:endParaRPr>
          </a:p>
          <a:p>
            <a:pPr marL="457200" indent="-457200" eaLnBrk="1" hangingPunct="1">
              <a:lnSpc>
                <a:spcPct val="90000"/>
              </a:lnSpc>
              <a:buClr>
                <a:srgbClr val="FF0000"/>
              </a:buClr>
              <a:buSzPct val="100000"/>
              <a:buFont typeface="Arial"/>
              <a:buChar char="•"/>
            </a:pPr>
            <a:r>
              <a:rPr lang="en-US" sz="2100" dirty="0" smtClean="0">
                <a:solidFill>
                  <a:srgbClr val="000099"/>
                </a:solidFill>
                <a:latin typeface="+mj-lt"/>
              </a:rPr>
              <a:t>Spin tune gap at injection is about 0.85. The 0+ν</a:t>
            </a:r>
            <a:r>
              <a:rPr lang="en-US" sz="2100" baseline="-25000" dirty="0" smtClean="0">
                <a:solidFill>
                  <a:srgbClr val="000099"/>
                </a:solidFill>
                <a:latin typeface="+mj-lt"/>
              </a:rPr>
              <a:t>y</a:t>
            </a:r>
            <a:r>
              <a:rPr lang="en-US" sz="2100" dirty="0" smtClean="0">
                <a:solidFill>
                  <a:srgbClr val="000099"/>
                </a:solidFill>
                <a:latin typeface="+mj-lt"/>
              </a:rPr>
              <a:t> is </a:t>
            </a:r>
            <a:r>
              <a:rPr lang="en-US" altLang="zh-CN" sz="2100" dirty="0" smtClean="0">
                <a:solidFill>
                  <a:srgbClr val="000099"/>
                </a:solidFill>
                <a:latin typeface="+mj-lt"/>
              </a:rPr>
              <a:t>closer to injection for </a:t>
            </a:r>
            <a:r>
              <a:rPr lang="en-US" altLang="zh-CN" sz="2100" dirty="0" err="1" smtClean="0">
                <a:solidFill>
                  <a:srgbClr val="000099"/>
                </a:solidFill>
                <a:latin typeface="+mj-lt"/>
              </a:rPr>
              <a:t>helion</a:t>
            </a:r>
            <a:r>
              <a:rPr lang="en-US" altLang="zh-CN" sz="2100" dirty="0" smtClean="0">
                <a:solidFill>
                  <a:srgbClr val="000099"/>
                </a:solidFill>
                <a:latin typeface="+mj-lt"/>
              </a:rPr>
              <a:t>: </a:t>
            </a:r>
            <a:r>
              <a:rPr lang="en-US" sz="2100" dirty="0" smtClean="0">
                <a:solidFill>
                  <a:srgbClr val="000099"/>
                </a:solidFill>
                <a:latin typeface="+mj-lt"/>
              </a:rPr>
              <a:t> injection is Gγ=7.5 and 0+ν</a:t>
            </a:r>
            <a:r>
              <a:rPr lang="en-US" sz="2100" baseline="-25000" dirty="0" smtClean="0">
                <a:solidFill>
                  <a:srgbClr val="000099"/>
                </a:solidFill>
                <a:latin typeface="+mj-lt"/>
              </a:rPr>
              <a:t>y </a:t>
            </a:r>
            <a:r>
              <a:rPr lang="en-US" sz="2100" dirty="0" smtClean="0">
                <a:solidFill>
                  <a:srgbClr val="000099"/>
                </a:solidFill>
                <a:latin typeface="+mj-lt"/>
              </a:rPr>
              <a:t>is at Gγ=9. We need to either inject at higher vertical tune or to ramp faster after injection. In any case, injection with vertical tune above 8.86 is needed.</a:t>
            </a:r>
          </a:p>
          <a:p>
            <a:pPr marL="457200" indent="-457200" eaLnBrk="1" hangingPunct="1">
              <a:lnSpc>
                <a:spcPct val="90000"/>
              </a:lnSpc>
              <a:buClr>
                <a:srgbClr val="FF0000"/>
              </a:buClr>
              <a:buSzPct val="100000"/>
              <a:buFont typeface="Arial"/>
              <a:buChar char="•"/>
            </a:pPr>
            <a:r>
              <a:rPr lang="en-US" sz="2100" dirty="0" smtClean="0">
                <a:solidFill>
                  <a:srgbClr val="000099"/>
                </a:solidFill>
                <a:latin typeface="+mj-lt"/>
              </a:rPr>
              <a:t>Time wise, the spacing of resonances is smaller. 43 jumps in 335ms compared to 42 jumps in 450ms for protons. Need to develop the requirement for tune jump quads.</a:t>
            </a:r>
          </a:p>
          <a:p>
            <a:pPr marL="457200" indent="-457200" eaLnBrk="1" hangingPunct="1">
              <a:lnSpc>
                <a:spcPct val="90000"/>
              </a:lnSpc>
              <a:buClr>
                <a:srgbClr val="FF0000"/>
              </a:buClr>
              <a:buSzPct val="100000"/>
              <a:buFont typeface="Arial"/>
              <a:buChar char="•"/>
            </a:pPr>
            <a:r>
              <a:rPr lang="en-US" sz="2100" dirty="0" smtClean="0">
                <a:solidFill>
                  <a:srgbClr val="000099"/>
                </a:solidFill>
                <a:latin typeface="+mj-lt"/>
              </a:rPr>
              <a:t>Prefer to spread about one week  </a:t>
            </a:r>
            <a:r>
              <a:rPr lang="en-US" sz="2100" dirty="0" err="1" smtClean="0">
                <a:solidFill>
                  <a:srgbClr val="000099"/>
                </a:solidFill>
                <a:latin typeface="+mj-lt"/>
              </a:rPr>
              <a:t>helion</a:t>
            </a:r>
            <a:r>
              <a:rPr lang="en-US" sz="2100" dirty="0" smtClean="0">
                <a:solidFill>
                  <a:srgbClr val="000099"/>
                </a:solidFill>
                <a:latin typeface="+mj-lt"/>
              </a:rPr>
              <a:t> beam time behind proton run.</a:t>
            </a:r>
          </a:p>
          <a:p>
            <a:pPr marL="457200" indent="-457200" eaLnBrk="1" hangingPunct="1">
              <a:lnSpc>
                <a:spcPct val="90000"/>
              </a:lnSpc>
              <a:buClr>
                <a:srgbClr val="FF0000"/>
              </a:buClr>
              <a:buSzPct val="100000"/>
              <a:buFont typeface="Arial"/>
              <a:buChar char="•"/>
            </a:pPr>
            <a:endParaRPr lang="en-US" sz="2100" dirty="0" smtClean="0">
              <a:solidFill>
                <a:srgbClr val="000099"/>
              </a:solidFill>
              <a:latin typeface="+mj-lt"/>
            </a:endParaRPr>
          </a:p>
          <a:p>
            <a:pPr marL="457200" indent="-457200" eaLnBrk="1" hangingPunct="1">
              <a:lnSpc>
                <a:spcPct val="90000"/>
              </a:lnSpc>
              <a:buClr>
                <a:srgbClr val="FF0000"/>
              </a:buClr>
              <a:buSzPct val="100000"/>
              <a:buFont typeface="Arial"/>
              <a:buChar char="•"/>
            </a:pPr>
            <a:endParaRPr lang="en-US" sz="2100" dirty="0" smtClean="0">
              <a:solidFill>
                <a:srgbClr val="000099"/>
              </a:solidFill>
              <a:latin typeface="+mj-lt"/>
            </a:endParaRPr>
          </a:p>
        </p:txBody>
      </p:sp>
    </p:spTree>
  </p:cSld>
  <p:clrMapOvr>
    <a:masterClrMapping/>
  </p:clrMapOvr>
  <p:transition advTm="492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2</a:t>
            </a:fld>
            <a:endParaRPr lang="en-US" altLang="ja-JP">
              <a:latin typeface="Arial" pitchFamily="34" charset="0"/>
            </a:endParaRPr>
          </a:p>
        </p:txBody>
      </p:sp>
      <p:sp>
        <p:nvSpPr>
          <p:cNvPr id="9220" name="Rectangle 2"/>
          <p:cNvSpPr>
            <a:spLocks noGrp="1" noChangeArrowheads="1"/>
          </p:cNvSpPr>
          <p:nvPr>
            <p:ph type="title"/>
          </p:nvPr>
        </p:nvSpPr>
        <p:spPr>
          <a:xfrm>
            <a:off x="228600" y="0"/>
            <a:ext cx="8915400" cy="533400"/>
          </a:xfrm>
        </p:spPr>
        <p:txBody>
          <a:bodyPr/>
          <a:lstStyle/>
          <a:p>
            <a:pPr eaLnBrk="1" hangingPunct="1"/>
            <a:r>
              <a:rPr lang="en-US" sz="3200" b="1" dirty="0" smtClean="0">
                <a:solidFill>
                  <a:srgbClr val="FF0000"/>
                </a:solidFill>
              </a:rPr>
              <a:t>Why Polarized </a:t>
            </a:r>
            <a:r>
              <a:rPr lang="en-US" sz="3200" b="1" dirty="0" err="1" smtClean="0">
                <a:solidFill>
                  <a:srgbClr val="FF0000"/>
                </a:solidFill>
              </a:rPr>
              <a:t>Helion</a:t>
            </a:r>
            <a:r>
              <a:rPr lang="en-US" sz="3200" b="1" dirty="0" smtClean="0">
                <a:solidFill>
                  <a:srgbClr val="FF0000"/>
                </a:solidFill>
              </a:rPr>
              <a:t>?</a:t>
            </a:r>
          </a:p>
        </p:txBody>
      </p:sp>
      <p:sp>
        <p:nvSpPr>
          <p:cNvPr id="9221" name="Rectangle 3"/>
          <p:cNvSpPr>
            <a:spLocks noGrp="1" noChangeArrowheads="1"/>
          </p:cNvSpPr>
          <p:nvPr>
            <p:ph type="body" idx="1"/>
          </p:nvPr>
        </p:nvSpPr>
        <p:spPr>
          <a:xfrm>
            <a:off x="228600" y="533400"/>
            <a:ext cx="8559800" cy="6324600"/>
          </a:xfrm>
          <a:ln>
            <a:solidFill>
              <a:schemeClr val="bg1"/>
            </a:solidFill>
          </a:ln>
        </p:spPr>
        <p:txBody>
          <a:bodyPr/>
          <a:lstStyle/>
          <a:p>
            <a:pPr eaLnBrk="1" hangingPunct="1">
              <a:lnSpc>
                <a:spcPct val="90000"/>
              </a:lnSpc>
              <a:buClr>
                <a:srgbClr val="FF0000"/>
              </a:buClr>
              <a:buSzPct val="60000"/>
              <a:buFontTx/>
              <a:buChar char="•"/>
            </a:pPr>
            <a:r>
              <a:rPr lang="en-US" sz="2600" dirty="0" smtClean="0">
                <a:solidFill>
                  <a:srgbClr val="000099"/>
                </a:solidFill>
                <a:latin typeface="Times New Roman" pitchFamily="18" charset="0"/>
              </a:rPr>
              <a:t>There are experiment interests to study spin of neutrons. Since we can’t accelerate neutrons, the two candidates are deuteron (</a:t>
            </a:r>
            <a:r>
              <a:rPr lang="en-US" sz="2600" dirty="0" err="1" smtClean="0">
                <a:solidFill>
                  <a:srgbClr val="000099"/>
                </a:solidFill>
                <a:latin typeface="Times New Roman" pitchFamily="18" charset="0"/>
              </a:rPr>
              <a:t>p+n</a:t>
            </a:r>
            <a:r>
              <a:rPr lang="en-US" sz="2600" dirty="0" smtClean="0">
                <a:solidFill>
                  <a:srgbClr val="000099"/>
                </a:solidFill>
                <a:latin typeface="Times New Roman" pitchFamily="18" charset="0"/>
              </a:rPr>
              <a:t>) and </a:t>
            </a:r>
            <a:r>
              <a:rPr lang="en-US" sz="2600" dirty="0" err="1" smtClean="0">
                <a:solidFill>
                  <a:srgbClr val="000099"/>
                </a:solidFill>
                <a:latin typeface="Times New Roman" pitchFamily="18" charset="0"/>
              </a:rPr>
              <a:t>helion(p</a:t>
            </a:r>
            <a:r>
              <a:rPr lang="en-US" sz="2600" dirty="0" err="1" smtClean="0">
                <a:solidFill>
                  <a:srgbClr val="000099"/>
                </a:solidFill>
                <a:latin typeface="Wingdings"/>
                <a:ea typeface="Wingdings"/>
                <a:cs typeface="Wingdings"/>
              </a:rPr>
              <a:t></a:t>
            </a:r>
            <a:r>
              <a:rPr lang="en-US" sz="2600" dirty="0" err="1" smtClean="0">
                <a:solidFill>
                  <a:srgbClr val="000099"/>
                </a:solidFill>
                <a:latin typeface="Times New Roman" pitchFamily="18" charset="0"/>
              </a:rPr>
              <a:t>+p</a:t>
            </a:r>
            <a:r>
              <a:rPr lang="en-US" sz="2600" dirty="0" err="1" smtClean="0">
                <a:solidFill>
                  <a:srgbClr val="000099"/>
                </a:solidFill>
                <a:latin typeface="Wingdings"/>
                <a:ea typeface="Wingdings"/>
                <a:cs typeface="Wingdings"/>
              </a:rPr>
              <a:t></a:t>
            </a:r>
            <a:r>
              <a:rPr lang="en-US" sz="2600" dirty="0" err="1" smtClean="0">
                <a:solidFill>
                  <a:srgbClr val="000099"/>
                </a:solidFill>
                <a:latin typeface="Times New Roman" pitchFamily="18" charset="0"/>
              </a:rPr>
              <a:t>+n</a:t>
            </a:r>
            <a:r>
              <a:rPr lang="en-US" sz="2600" dirty="0" smtClean="0">
                <a:solidFill>
                  <a:srgbClr val="000099"/>
                </a:solidFill>
                <a:latin typeface="Times New Roman" pitchFamily="18" charset="0"/>
              </a:rPr>
              <a:t>). Acceleration of polarized deuteron will have other technical difficulties, so polarized </a:t>
            </a:r>
            <a:r>
              <a:rPr lang="en-US" sz="2600" dirty="0" err="1" smtClean="0">
                <a:solidFill>
                  <a:srgbClr val="000099"/>
                </a:solidFill>
                <a:latin typeface="Times New Roman" pitchFamily="18" charset="0"/>
              </a:rPr>
              <a:t>helion</a:t>
            </a:r>
            <a:r>
              <a:rPr lang="en-US" sz="2600" dirty="0" smtClean="0">
                <a:solidFill>
                  <a:srgbClr val="000099"/>
                </a:solidFill>
                <a:latin typeface="Times New Roman" pitchFamily="18" charset="0"/>
              </a:rPr>
              <a:t> is the next choice. </a:t>
            </a:r>
            <a:endParaRPr lang="en-US" sz="2600" dirty="0" smtClean="0">
              <a:solidFill>
                <a:srgbClr val="000099"/>
              </a:solidFill>
              <a:latin typeface="Wingdings"/>
              <a:ea typeface="Wingdings"/>
              <a:cs typeface="Wingdings"/>
            </a:endParaRPr>
          </a:p>
          <a:p>
            <a:pPr eaLnBrk="1" hangingPunct="1">
              <a:lnSpc>
                <a:spcPct val="90000"/>
              </a:lnSpc>
              <a:buClr>
                <a:srgbClr val="FF0000"/>
              </a:buClr>
              <a:buSzPct val="60000"/>
              <a:buFontTx/>
              <a:buChar char="•"/>
            </a:pPr>
            <a:r>
              <a:rPr lang="en-US" sz="2600" dirty="0" smtClean="0">
                <a:solidFill>
                  <a:srgbClr val="000099"/>
                </a:solidFill>
                <a:latin typeface="Times New Roman" pitchFamily="18" charset="0"/>
              </a:rPr>
              <a:t>We will have polarized </a:t>
            </a:r>
            <a:r>
              <a:rPr lang="en-US" sz="2600" dirty="0" err="1" smtClean="0">
                <a:solidFill>
                  <a:srgbClr val="000099"/>
                </a:solidFill>
                <a:latin typeface="Times New Roman" pitchFamily="18" charset="0"/>
              </a:rPr>
              <a:t>helion</a:t>
            </a:r>
            <a:r>
              <a:rPr lang="en-US" sz="2600" dirty="0" smtClean="0">
                <a:solidFill>
                  <a:srgbClr val="000099"/>
                </a:solidFill>
                <a:latin typeface="Times New Roman" pitchFamily="18" charset="0"/>
              </a:rPr>
              <a:t> source in about one year. As a preparation, we would like to know if we can measure polarization (or asymmetry, before we calibrate it with a helium jet) and have the needed optics working.</a:t>
            </a:r>
          </a:p>
          <a:p>
            <a:pPr eaLnBrk="1" hangingPunct="1">
              <a:lnSpc>
                <a:spcPct val="90000"/>
              </a:lnSpc>
              <a:buClr>
                <a:srgbClr val="FF0000"/>
              </a:buClr>
              <a:buSzPct val="60000"/>
              <a:buFontTx/>
              <a:buChar char="•"/>
            </a:pPr>
            <a:r>
              <a:rPr lang="en-US" sz="2600" dirty="0" smtClean="0">
                <a:solidFill>
                  <a:srgbClr val="000099"/>
                </a:solidFill>
                <a:latin typeface="Times New Roman" pitchFamily="18" charset="0"/>
              </a:rPr>
              <a:t>A lot to be done, but we only have less than three days.</a:t>
            </a:r>
          </a:p>
        </p:txBody>
      </p:sp>
    </p:spTree>
  </p:cSld>
  <p:clrMapOvr>
    <a:masterClrMapping/>
  </p:clrMapOvr>
  <p:transition advTm="492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3</a:t>
            </a:fld>
            <a:endParaRPr lang="en-US" altLang="ja-JP">
              <a:latin typeface="Arial" pitchFamily="34" charset="0"/>
            </a:endParaRPr>
          </a:p>
        </p:txBody>
      </p:sp>
      <p:sp>
        <p:nvSpPr>
          <p:cNvPr id="9220" name="Rectangle 2"/>
          <p:cNvSpPr>
            <a:spLocks noGrp="1" noChangeArrowheads="1"/>
          </p:cNvSpPr>
          <p:nvPr>
            <p:ph type="title"/>
          </p:nvPr>
        </p:nvSpPr>
        <p:spPr>
          <a:xfrm>
            <a:off x="228600" y="0"/>
            <a:ext cx="8915400" cy="533400"/>
          </a:xfrm>
        </p:spPr>
        <p:txBody>
          <a:bodyPr/>
          <a:lstStyle/>
          <a:p>
            <a:pPr eaLnBrk="1" hangingPunct="1"/>
            <a:r>
              <a:rPr lang="en-US" sz="3200" b="1" dirty="0" smtClean="0">
                <a:solidFill>
                  <a:srgbClr val="FF0000"/>
                </a:solidFill>
              </a:rPr>
              <a:t>Booster Setup Details</a:t>
            </a:r>
          </a:p>
        </p:txBody>
      </p:sp>
      <p:sp>
        <p:nvSpPr>
          <p:cNvPr id="9221" name="Rectangle 3"/>
          <p:cNvSpPr>
            <a:spLocks noGrp="1" noChangeArrowheads="1"/>
          </p:cNvSpPr>
          <p:nvPr>
            <p:ph type="body" idx="1"/>
          </p:nvPr>
        </p:nvSpPr>
        <p:spPr>
          <a:xfrm>
            <a:off x="228600" y="533400"/>
            <a:ext cx="8559800" cy="6324600"/>
          </a:xfrm>
          <a:ln>
            <a:solidFill>
              <a:schemeClr val="bg1"/>
            </a:solidFill>
          </a:ln>
        </p:spPr>
        <p:txBody>
          <a:bodyPr/>
          <a:lstStyle/>
          <a:p>
            <a:pPr eaLnBrk="1" hangingPunct="1">
              <a:lnSpc>
                <a:spcPct val="90000"/>
              </a:lnSpc>
              <a:buClr>
                <a:srgbClr val="FF0000"/>
              </a:buClr>
              <a:buSzPct val="60000"/>
              <a:buFontTx/>
              <a:buChar char="•"/>
            </a:pPr>
            <a:r>
              <a:rPr lang="en-US" sz="2600" dirty="0" smtClean="0">
                <a:solidFill>
                  <a:srgbClr val="000099"/>
                </a:solidFill>
                <a:latin typeface="Times New Roman" pitchFamily="18" charset="0"/>
              </a:rPr>
              <a:t>G=-4.18 for He3. The range of |Gγ| range is 4.19-7.5 in the Booster and 7.5-49.5 in the AGS. </a:t>
            </a:r>
          </a:p>
          <a:p>
            <a:pPr eaLnBrk="1" hangingPunct="1">
              <a:lnSpc>
                <a:spcPct val="90000"/>
              </a:lnSpc>
              <a:buClr>
                <a:srgbClr val="FF0000"/>
              </a:buClr>
              <a:buSzPct val="60000"/>
              <a:buFontTx/>
              <a:buChar char="•"/>
            </a:pPr>
            <a:r>
              <a:rPr lang="en-US" sz="2600" dirty="0" smtClean="0">
                <a:solidFill>
                  <a:srgbClr val="000099"/>
                </a:solidFill>
                <a:latin typeface="Times New Roman" pitchFamily="18" charset="0"/>
              </a:rPr>
              <a:t>The Booster injection energy is low from the EBIS (all ion species with same velocity). The extraction energy is chosen to gives best spin match at AGS injection.</a:t>
            </a:r>
          </a:p>
          <a:p>
            <a:pPr eaLnBrk="1" hangingPunct="1">
              <a:lnSpc>
                <a:spcPct val="90000"/>
              </a:lnSpc>
              <a:buClr>
                <a:srgbClr val="FF0000"/>
              </a:buClr>
              <a:buSzPct val="60000"/>
              <a:buFontTx/>
              <a:buChar char="•"/>
            </a:pPr>
            <a:r>
              <a:rPr lang="en-US" sz="2600" dirty="0" smtClean="0">
                <a:solidFill>
                  <a:srgbClr val="000099"/>
                </a:solidFill>
                <a:latin typeface="Times New Roman" pitchFamily="18" charset="0"/>
              </a:rPr>
              <a:t>To avoid the two intrinsic resonances in the Booster (0+ν and 12-ν), the vertical tune needs to be 4.1 at injection and below 4.43 at extraction. To start at this low energy, we have to start with </a:t>
            </a:r>
            <a:r>
              <a:rPr lang="en-US" sz="2600" dirty="0" err="1" smtClean="0">
                <a:solidFill>
                  <a:srgbClr val="000099"/>
                </a:solidFill>
                <a:latin typeface="Times New Roman" pitchFamily="18" charset="0"/>
              </a:rPr>
              <a:t>h</a:t>
            </a:r>
            <a:r>
              <a:rPr lang="en-US" sz="2600" dirty="0" smtClean="0">
                <a:solidFill>
                  <a:srgbClr val="000099"/>
                </a:solidFill>
                <a:latin typeface="Times New Roman" pitchFamily="18" charset="0"/>
              </a:rPr>
              <a:t>=4, which  fits well with needed bunch merge. The merge happened at Gγ=5.5 (near </a:t>
            </a:r>
            <a:r>
              <a:rPr lang="en-US" sz="2600" smtClean="0">
                <a:solidFill>
                  <a:srgbClr val="000099"/>
                </a:solidFill>
                <a:latin typeface="Times New Roman" pitchFamily="18" charset="0"/>
              </a:rPr>
              <a:t>Au case),  </a:t>
            </a:r>
            <a:r>
              <a:rPr lang="en-US" sz="2600" dirty="0" smtClean="0">
                <a:solidFill>
                  <a:srgbClr val="000099"/>
                </a:solidFill>
                <a:latin typeface="Times New Roman" pitchFamily="18" charset="0"/>
              </a:rPr>
              <a:t>less change from RF system.</a:t>
            </a:r>
          </a:p>
        </p:txBody>
      </p:sp>
    </p:spTree>
  </p:cSld>
  <p:clrMapOvr>
    <a:masterClrMapping/>
  </p:clrMapOvr>
  <p:transition advTm="492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4</a:t>
            </a:fld>
            <a:endParaRPr lang="en-US" altLang="ja-JP">
              <a:latin typeface="Arial" pitchFamily="34" charset="0"/>
            </a:endParaRPr>
          </a:p>
        </p:txBody>
      </p:sp>
      <p:sp>
        <p:nvSpPr>
          <p:cNvPr id="9220" name="Rectangle 2"/>
          <p:cNvSpPr>
            <a:spLocks noGrp="1" noChangeArrowheads="1"/>
          </p:cNvSpPr>
          <p:nvPr>
            <p:ph type="title"/>
          </p:nvPr>
        </p:nvSpPr>
        <p:spPr>
          <a:xfrm>
            <a:off x="228600" y="228600"/>
            <a:ext cx="8915400" cy="533400"/>
          </a:xfrm>
        </p:spPr>
        <p:txBody>
          <a:bodyPr/>
          <a:lstStyle/>
          <a:p>
            <a:pPr eaLnBrk="1" hangingPunct="1"/>
            <a:r>
              <a:rPr lang="en-US" sz="3200" b="1" dirty="0" smtClean="0">
                <a:solidFill>
                  <a:srgbClr val="FF0000"/>
                </a:solidFill>
              </a:rPr>
              <a:t>AGS Setup Details</a:t>
            </a:r>
          </a:p>
        </p:txBody>
      </p:sp>
      <p:sp>
        <p:nvSpPr>
          <p:cNvPr id="9221" name="Rectangle 3"/>
          <p:cNvSpPr>
            <a:spLocks noGrp="1" noChangeArrowheads="1"/>
          </p:cNvSpPr>
          <p:nvPr>
            <p:ph type="body" idx="1"/>
          </p:nvPr>
        </p:nvSpPr>
        <p:spPr>
          <a:xfrm>
            <a:off x="228600" y="762000"/>
            <a:ext cx="8559800" cy="5791200"/>
          </a:xfrm>
          <a:ln>
            <a:solidFill>
              <a:schemeClr val="bg1"/>
            </a:solidFill>
          </a:ln>
        </p:spPr>
        <p:txBody>
          <a:bodyPr/>
          <a:lstStyle/>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The AGS Gγ range is 7.5  to 49.5. We</a:t>
            </a:r>
            <a:r>
              <a:rPr lang="en-US" sz="2400" dirty="0" smtClean="0">
                <a:solidFill>
                  <a:srgbClr val="000099"/>
                </a:solidFill>
                <a:latin typeface="Times New Roman" pitchFamily="18" charset="0"/>
              </a:rPr>
              <a:t> first got </a:t>
            </a:r>
            <a:r>
              <a:rPr lang="en-US" sz="2400" dirty="0" smtClean="0">
                <a:solidFill>
                  <a:srgbClr val="000099"/>
                </a:solidFill>
                <a:latin typeface="Times New Roman" pitchFamily="18" charset="0"/>
              </a:rPr>
              <a:t>beam to flattop with cold snake off as this is a new specie for AGS. </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Gγ=7.5 corresponds to Bρ=6.9Tm, which is slightly smaller than proton case (7.2Tm).</a:t>
            </a:r>
            <a:r>
              <a:rPr lang="en-US" sz="2400" dirty="0" smtClean="0">
                <a:solidFill>
                  <a:srgbClr val="000099"/>
                </a:solidFill>
                <a:latin typeface="Times New Roman" pitchFamily="18" charset="0"/>
              </a:rPr>
              <a:t> </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Since the intrinsic resonance strength only goes up with square root of G but snake strength goes up with G, we can reduce the cold snake strength by a factor √|G</a:t>
            </a:r>
            <a:r>
              <a:rPr lang="en-US" sz="2400" baseline="-25000" dirty="0" smtClean="0">
                <a:solidFill>
                  <a:srgbClr val="000099"/>
                </a:solidFill>
                <a:latin typeface="Times New Roman" pitchFamily="18" charset="0"/>
              </a:rPr>
              <a:t>H</a:t>
            </a:r>
            <a:r>
              <a:rPr lang="en-US" sz="2400" dirty="0" smtClean="0">
                <a:solidFill>
                  <a:srgbClr val="000099"/>
                </a:solidFill>
                <a:latin typeface="Times New Roman" pitchFamily="18" charset="0"/>
              </a:rPr>
              <a:t>/</a:t>
            </a:r>
            <a:r>
              <a:rPr lang="en-US" sz="2400" dirty="0" err="1" smtClean="0">
                <a:solidFill>
                  <a:srgbClr val="000099"/>
                </a:solidFill>
                <a:latin typeface="Times New Roman" pitchFamily="18" charset="0"/>
              </a:rPr>
              <a:t>G</a:t>
            </a:r>
            <a:r>
              <a:rPr lang="en-US" sz="2400" baseline="-25000" dirty="0" err="1" smtClean="0">
                <a:solidFill>
                  <a:srgbClr val="000099"/>
                </a:solidFill>
                <a:latin typeface="Times New Roman" pitchFamily="18" charset="0"/>
              </a:rPr>
              <a:t>p</a:t>
            </a:r>
            <a:r>
              <a:rPr lang="en-US" sz="2400" dirty="0" smtClean="0">
                <a:solidFill>
                  <a:srgbClr val="000099"/>
                </a:solidFill>
                <a:latin typeface="Times New Roman" pitchFamily="18" charset="0"/>
              </a:rPr>
              <a:t>|≈ 1.5, namely 1.5T. </a:t>
            </a:r>
            <a:r>
              <a:rPr lang="en-US" sz="2400" dirty="0" smtClean="0">
                <a:solidFill>
                  <a:srgbClr val="000099"/>
                </a:solidFill>
                <a:latin typeface="Times New Roman" pitchFamily="18" charset="0"/>
              </a:rPr>
              <a:t>It </a:t>
            </a:r>
            <a:r>
              <a:rPr lang="en-US" sz="2400" dirty="0" smtClean="0">
                <a:solidFill>
                  <a:srgbClr val="000099"/>
                </a:solidFill>
                <a:latin typeface="Times New Roman" pitchFamily="18" charset="0"/>
              </a:rPr>
              <a:t>also </a:t>
            </a:r>
            <a:r>
              <a:rPr lang="en-US" sz="2400" dirty="0" smtClean="0">
                <a:solidFill>
                  <a:srgbClr val="000099"/>
                </a:solidFill>
                <a:latin typeface="Times New Roman" pitchFamily="18" charset="0"/>
              </a:rPr>
              <a:t>reduces </a:t>
            </a:r>
            <a:r>
              <a:rPr lang="en-US" sz="2400" dirty="0" smtClean="0">
                <a:solidFill>
                  <a:srgbClr val="000099"/>
                </a:solidFill>
                <a:latin typeface="Times New Roman" pitchFamily="18" charset="0"/>
              </a:rPr>
              <a:t>the horizontal resonance strength.</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Preliminary spin tracking with ZGOUBI shows that two 15% partial snakes are enough for the strongest intrinsic resonance at 36+ν (Francois). </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We keep the warm snake at the same current (it only works at this current).  ZGOUBI simulation shows that the orbit excursion is only slightly larger than the case of proton at injection.</a:t>
            </a:r>
          </a:p>
        </p:txBody>
      </p:sp>
    </p:spTree>
  </p:cSld>
  <p:clrMapOvr>
    <a:masterClrMapping/>
  </p:clrMapOvr>
  <p:transition advTm="492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5</a:t>
            </a:fld>
            <a:endParaRPr lang="en-US" altLang="ja-JP">
              <a:latin typeface="Arial" pitchFamily="34" charset="0"/>
            </a:endParaRPr>
          </a:p>
        </p:txBody>
      </p:sp>
      <p:sp>
        <p:nvSpPr>
          <p:cNvPr id="9220" name="Rectangle 2"/>
          <p:cNvSpPr>
            <a:spLocks noGrp="1" noChangeArrowheads="1"/>
          </p:cNvSpPr>
          <p:nvPr>
            <p:ph type="title"/>
          </p:nvPr>
        </p:nvSpPr>
        <p:spPr>
          <a:xfrm>
            <a:off x="228600" y="0"/>
            <a:ext cx="8915400" cy="533400"/>
          </a:xfrm>
        </p:spPr>
        <p:txBody>
          <a:bodyPr/>
          <a:lstStyle/>
          <a:p>
            <a:pPr eaLnBrk="1" hangingPunct="1"/>
            <a:r>
              <a:rPr lang="en-US" sz="3200" b="1" dirty="0" smtClean="0">
                <a:solidFill>
                  <a:srgbClr val="FF0000"/>
                </a:solidFill>
              </a:rPr>
              <a:t>Preliminary ZGOUBI Simulation</a:t>
            </a:r>
          </a:p>
        </p:txBody>
      </p:sp>
      <p:pic>
        <p:nvPicPr>
          <p:cNvPr id="7" name="Content Placeholder 6" descr="zgoubi.gif"/>
          <p:cNvPicPr>
            <a:picLocks noGrp="1" noChangeAspect="1"/>
          </p:cNvPicPr>
          <p:nvPr>
            <p:ph idx="1"/>
          </p:nvPr>
        </p:nvPicPr>
        <p:blipFill>
          <a:blip r:embed="rId3"/>
          <a:srcRect l="-9032" r="-9032"/>
          <a:stretch>
            <a:fillRect/>
          </a:stretch>
        </p:blipFill>
        <p:spPr>
          <a:xfrm>
            <a:off x="-381000" y="609600"/>
            <a:ext cx="9869714" cy="6096000"/>
          </a:xfrm>
        </p:spPr>
      </p:pic>
      <p:sp>
        <p:nvSpPr>
          <p:cNvPr id="8" name="Rectangle 7"/>
          <p:cNvSpPr/>
          <p:nvPr/>
        </p:nvSpPr>
        <p:spPr>
          <a:xfrm>
            <a:off x="1600200" y="6248400"/>
            <a:ext cx="413219" cy="400110"/>
          </a:xfrm>
          <a:prstGeom prst="rect">
            <a:avLst/>
          </a:prstGeom>
        </p:spPr>
        <p:txBody>
          <a:bodyPr wrap="none">
            <a:spAutoFit/>
          </a:bodyPr>
          <a:lstStyle/>
          <a:p>
            <a:r>
              <a:rPr lang="en-US" dirty="0" err="1" smtClean="0">
                <a:solidFill>
                  <a:srgbClr val="FF0000"/>
                </a:solidFill>
                <a:latin typeface="Wingdings"/>
                <a:ea typeface="Wingdings"/>
                <a:cs typeface="Wingdings"/>
              </a:rPr>
              <a:t></a:t>
            </a:r>
            <a:endParaRPr lang="en-US" dirty="0"/>
          </a:p>
        </p:txBody>
      </p:sp>
      <p:sp>
        <p:nvSpPr>
          <p:cNvPr id="9" name="Rectangle 8"/>
          <p:cNvSpPr/>
          <p:nvPr/>
        </p:nvSpPr>
        <p:spPr>
          <a:xfrm>
            <a:off x="6096000" y="6248400"/>
            <a:ext cx="413219" cy="400110"/>
          </a:xfrm>
          <a:prstGeom prst="rect">
            <a:avLst/>
          </a:prstGeom>
        </p:spPr>
        <p:txBody>
          <a:bodyPr wrap="none">
            <a:spAutoFit/>
          </a:bodyPr>
          <a:lstStyle/>
          <a:p>
            <a:r>
              <a:rPr lang="en-US" dirty="0" err="1" smtClean="0">
                <a:solidFill>
                  <a:srgbClr val="FF0000"/>
                </a:solidFill>
                <a:latin typeface="Wingdings"/>
                <a:ea typeface="Wingdings"/>
                <a:cs typeface="Wingdings"/>
              </a:rPr>
              <a:t></a:t>
            </a:r>
            <a:endParaRPr lang="en-US" dirty="0"/>
          </a:p>
        </p:txBody>
      </p:sp>
      <p:sp>
        <p:nvSpPr>
          <p:cNvPr id="10" name="TextBox 9"/>
          <p:cNvSpPr txBox="1"/>
          <p:nvPr/>
        </p:nvSpPr>
        <p:spPr>
          <a:xfrm>
            <a:off x="6705600" y="914400"/>
            <a:ext cx="2300630" cy="400110"/>
          </a:xfrm>
          <a:prstGeom prst="rect">
            <a:avLst/>
          </a:prstGeom>
          <a:noFill/>
        </p:spPr>
        <p:txBody>
          <a:bodyPr wrap="none" rtlCol="0">
            <a:spAutoFit/>
          </a:bodyPr>
          <a:lstStyle/>
          <a:p>
            <a:r>
              <a:rPr lang="en-US" dirty="0" smtClean="0"/>
              <a:t>(courtesy Francois)</a:t>
            </a:r>
            <a:endParaRPr lang="en-US" dirty="0"/>
          </a:p>
        </p:txBody>
      </p:sp>
      <p:sp>
        <p:nvSpPr>
          <p:cNvPr id="11" name="TextBox 10"/>
          <p:cNvSpPr txBox="1"/>
          <p:nvPr/>
        </p:nvSpPr>
        <p:spPr>
          <a:xfrm>
            <a:off x="3505200" y="6248400"/>
            <a:ext cx="633507" cy="400110"/>
          </a:xfrm>
          <a:prstGeom prst="rect">
            <a:avLst/>
          </a:prstGeom>
          <a:noFill/>
        </p:spPr>
        <p:txBody>
          <a:bodyPr wrap="none" rtlCol="0">
            <a:spAutoFit/>
          </a:bodyPr>
          <a:lstStyle/>
          <a:p>
            <a:r>
              <a:rPr lang="en-US" dirty="0" smtClean="0"/>
              <a:t>43.5</a:t>
            </a:r>
            <a:endParaRPr lang="en-US" dirty="0"/>
          </a:p>
        </p:txBody>
      </p:sp>
      <p:sp>
        <p:nvSpPr>
          <p:cNvPr id="12" name="TextBox 11"/>
          <p:cNvSpPr txBox="1"/>
          <p:nvPr/>
        </p:nvSpPr>
        <p:spPr>
          <a:xfrm>
            <a:off x="8001000" y="6248400"/>
            <a:ext cx="633507" cy="400110"/>
          </a:xfrm>
          <a:prstGeom prst="rect">
            <a:avLst/>
          </a:prstGeom>
          <a:noFill/>
        </p:spPr>
        <p:txBody>
          <a:bodyPr wrap="none" rtlCol="0">
            <a:spAutoFit/>
          </a:bodyPr>
          <a:lstStyle/>
          <a:p>
            <a:r>
              <a:rPr lang="en-US" dirty="0" smtClean="0"/>
              <a:t>43.5</a:t>
            </a:r>
            <a:endParaRPr lang="en-US" dirty="0"/>
          </a:p>
        </p:txBody>
      </p:sp>
    </p:spTree>
  </p:cSld>
  <p:clrMapOvr>
    <a:masterClrMapping/>
  </p:clrMapOvr>
  <p:transition advTm="492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6</a:t>
            </a:fld>
            <a:endParaRPr lang="en-US" altLang="ja-JP">
              <a:latin typeface="Arial" pitchFamily="34" charset="0"/>
            </a:endParaRPr>
          </a:p>
        </p:txBody>
      </p:sp>
      <p:sp>
        <p:nvSpPr>
          <p:cNvPr id="9220" name="Rectangle 2"/>
          <p:cNvSpPr>
            <a:spLocks noGrp="1" noChangeArrowheads="1"/>
          </p:cNvSpPr>
          <p:nvPr>
            <p:ph type="title"/>
          </p:nvPr>
        </p:nvSpPr>
        <p:spPr>
          <a:xfrm>
            <a:off x="228600" y="0"/>
            <a:ext cx="8915400" cy="533400"/>
          </a:xfrm>
        </p:spPr>
        <p:txBody>
          <a:bodyPr/>
          <a:lstStyle/>
          <a:p>
            <a:pPr eaLnBrk="1" hangingPunct="1"/>
            <a:r>
              <a:rPr lang="en-US" sz="3200" b="1" dirty="0" smtClean="0">
                <a:solidFill>
                  <a:srgbClr val="FF0000"/>
                </a:solidFill>
              </a:rPr>
              <a:t>Intrinsic Resonance Strength (DEPOL)</a:t>
            </a:r>
          </a:p>
        </p:txBody>
      </p:sp>
      <p:sp>
        <p:nvSpPr>
          <p:cNvPr id="9221" name="Rectangle 3"/>
          <p:cNvSpPr>
            <a:spLocks noGrp="1" noChangeArrowheads="1"/>
          </p:cNvSpPr>
          <p:nvPr>
            <p:ph type="body" idx="1"/>
          </p:nvPr>
        </p:nvSpPr>
        <p:spPr>
          <a:xfrm>
            <a:off x="228600" y="533400"/>
            <a:ext cx="8559800" cy="5791200"/>
          </a:xfrm>
          <a:ln>
            <a:solidFill>
              <a:schemeClr val="bg1"/>
            </a:solidFill>
          </a:ln>
        </p:spPr>
        <p:txBody>
          <a:bodyPr/>
          <a:lstStyle/>
          <a:p>
            <a:pPr eaLnBrk="1" hangingPunct="1">
              <a:lnSpc>
                <a:spcPct val="90000"/>
              </a:lnSpc>
              <a:buClr>
                <a:srgbClr val="FF0000"/>
              </a:buClr>
              <a:buSzPct val="60000"/>
              <a:buNone/>
            </a:pPr>
            <a:r>
              <a:rPr lang="en-US" sz="1700" dirty="0" smtClean="0">
                <a:solidFill>
                  <a:srgbClr val="000099"/>
                </a:solidFill>
                <a:latin typeface="+mj-lt"/>
              </a:rPr>
              <a:t>NU=    8.9900      G=   -4.1841(helion)</a:t>
            </a:r>
          </a:p>
          <a:p>
            <a:pPr eaLnBrk="1" hangingPunct="1">
              <a:lnSpc>
                <a:spcPct val="90000"/>
              </a:lnSpc>
              <a:buClr>
                <a:srgbClr val="FF0000"/>
              </a:buClr>
              <a:buSzPct val="60000"/>
              <a:buNone/>
            </a:pPr>
            <a:r>
              <a:rPr lang="en-US" sz="1700" dirty="0" smtClean="0">
                <a:solidFill>
                  <a:srgbClr val="000099"/>
                </a:solidFill>
                <a:latin typeface="+mj-lt"/>
              </a:rPr>
              <a:t>INVARIANT EMITTANCE     10.000 MRAD-MM</a:t>
            </a:r>
          </a:p>
          <a:p>
            <a:pPr eaLnBrk="1" hangingPunct="1">
              <a:lnSpc>
                <a:spcPct val="90000"/>
              </a:lnSpc>
              <a:buClr>
                <a:srgbClr val="FF0000"/>
              </a:buClr>
              <a:buSzPct val="60000"/>
              <a:buNone/>
            </a:pPr>
            <a:r>
              <a:rPr lang="en-US" sz="1700" dirty="0" smtClean="0">
                <a:solidFill>
                  <a:srgbClr val="000099"/>
                </a:solidFill>
                <a:latin typeface="+mj-lt"/>
              </a:rPr>
              <a:t>RESONANCE     KP          GAMMA        EPSR        EPSI       WIDTH  </a:t>
            </a:r>
          </a:p>
          <a:p>
            <a:pPr eaLnBrk="1" hangingPunct="1">
              <a:lnSpc>
                <a:spcPct val="90000"/>
              </a:lnSpc>
              <a:buClr>
                <a:srgbClr val="FF0000"/>
              </a:buClr>
              <a:buSzPct val="60000"/>
              <a:buNone/>
            </a:pPr>
            <a:r>
              <a:rPr lang="en-US" sz="1700" dirty="0" smtClean="0">
                <a:solidFill>
                  <a:srgbClr val="000099"/>
                </a:solidFill>
                <a:latin typeface="+mj-lt"/>
              </a:rPr>
              <a:t> -8.99	 =     NU + 0      2.149   -0.022987    0.000799  0.02300075 </a:t>
            </a:r>
          </a:p>
          <a:p>
            <a:pPr eaLnBrk="1" hangingPunct="1">
              <a:lnSpc>
                <a:spcPct val="90000"/>
              </a:lnSpc>
              <a:buClr>
                <a:srgbClr val="FF0000"/>
              </a:buClr>
              <a:buSzPct val="60000"/>
              <a:buNone/>
            </a:pPr>
            <a:r>
              <a:rPr lang="en-US" sz="1700" dirty="0" smtClean="0">
                <a:solidFill>
                  <a:srgbClr val="000099"/>
                </a:solidFill>
                <a:latin typeface="+mj-lt"/>
              </a:rPr>
              <a:t> -15.01	 =   24 - NU     3.587   -0.000761    0.002767  0.00286993  </a:t>
            </a:r>
          </a:p>
          <a:p>
            <a:pPr eaLnBrk="1" hangingPunct="1">
              <a:lnSpc>
                <a:spcPct val="90000"/>
              </a:lnSpc>
              <a:buClr>
                <a:srgbClr val="FF0000"/>
              </a:buClr>
              <a:buSzPct val="60000"/>
              <a:buNone/>
            </a:pPr>
            <a:r>
              <a:rPr lang="en-US" sz="1700" dirty="0" smtClean="0">
                <a:solidFill>
                  <a:srgbClr val="000099"/>
                </a:solidFill>
                <a:latin typeface="+mj-lt"/>
              </a:rPr>
              <a:t>-20.99	 =   12 + NU     5.017   -0.001559    0.010587  0.01070117 </a:t>
            </a:r>
          </a:p>
          <a:p>
            <a:pPr eaLnBrk="1" hangingPunct="1">
              <a:lnSpc>
                <a:spcPct val="90000"/>
              </a:lnSpc>
              <a:buClr>
                <a:srgbClr val="FF0000"/>
              </a:buClr>
              <a:buSzPct val="60000"/>
              <a:buNone/>
            </a:pPr>
            <a:r>
              <a:rPr lang="en-US" sz="1700" dirty="0" smtClean="0">
                <a:solidFill>
                  <a:srgbClr val="000099"/>
                </a:solidFill>
                <a:latin typeface="+mj-lt"/>
              </a:rPr>
              <a:t> -27.01	 =   36 - NU     6.455    0.002289    0.022077  0.02219568  </a:t>
            </a:r>
          </a:p>
          <a:p>
            <a:pPr eaLnBrk="1" hangingPunct="1">
              <a:lnSpc>
                <a:spcPct val="90000"/>
              </a:lnSpc>
              <a:buClr>
                <a:srgbClr val="FF0000"/>
              </a:buClr>
              <a:buSzPct val="60000"/>
              <a:buNone/>
            </a:pPr>
            <a:r>
              <a:rPr lang="en-US" sz="1700" dirty="0" smtClean="0">
                <a:solidFill>
                  <a:srgbClr val="000099"/>
                </a:solidFill>
                <a:latin typeface="+mj-lt"/>
              </a:rPr>
              <a:t>-32.99	 =   24 + NU     7.885    0.001666    0.002750  0.00321525 </a:t>
            </a:r>
          </a:p>
          <a:p>
            <a:pPr eaLnBrk="1" hangingPunct="1">
              <a:lnSpc>
                <a:spcPct val="90000"/>
              </a:lnSpc>
              <a:buClr>
                <a:srgbClr val="FF0000"/>
              </a:buClr>
              <a:buSzPct val="60000"/>
              <a:buNone/>
            </a:pPr>
            <a:r>
              <a:rPr lang="en-US" sz="1700" dirty="0" smtClean="0">
                <a:solidFill>
                  <a:srgbClr val="000099"/>
                </a:solidFill>
                <a:latin typeface="+mj-lt"/>
              </a:rPr>
              <a:t> -39.01 	=   48 - NU     9.323    0.000303   -0.004343  0.00435338  </a:t>
            </a:r>
          </a:p>
          <a:p>
            <a:pPr eaLnBrk="1" hangingPunct="1">
              <a:lnSpc>
                <a:spcPct val="90000"/>
              </a:lnSpc>
              <a:buClr>
                <a:srgbClr val="FF0000"/>
              </a:buClr>
              <a:buSzPct val="60000"/>
              <a:buNone/>
            </a:pPr>
            <a:r>
              <a:rPr lang="en-US" sz="1700" dirty="0" smtClean="0">
                <a:solidFill>
                  <a:srgbClr val="000099"/>
                </a:solidFill>
                <a:latin typeface="+mj-lt"/>
              </a:rPr>
              <a:t>-44.99 	=   36 + NU    10.753    0.011845    0.043754  0.04532866</a:t>
            </a:r>
          </a:p>
          <a:p>
            <a:pPr eaLnBrk="1" hangingPunct="1">
              <a:lnSpc>
                <a:spcPct val="90000"/>
              </a:lnSpc>
              <a:buClr>
                <a:srgbClr val="FF0000"/>
              </a:buClr>
              <a:buSzPct val="60000"/>
              <a:buNone/>
            </a:pPr>
            <a:r>
              <a:rPr lang="en-US" sz="1700" dirty="0" smtClean="0">
                <a:solidFill>
                  <a:schemeClr val="accent4"/>
                </a:solidFill>
                <a:latin typeface="+mj-lt"/>
              </a:rPr>
              <a:t>NU=    8.9900      G=    1.7928(proton)</a:t>
            </a:r>
          </a:p>
          <a:p>
            <a:pPr eaLnBrk="1" hangingPunct="1">
              <a:lnSpc>
                <a:spcPct val="90000"/>
              </a:lnSpc>
              <a:buClr>
                <a:srgbClr val="FF0000"/>
              </a:buClr>
              <a:buSzPct val="60000"/>
              <a:buNone/>
            </a:pPr>
            <a:r>
              <a:rPr lang="en-US" sz="1700" dirty="0" smtClean="0">
                <a:solidFill>
                  <a:schemeClr val="accent4"/>
                </a:solidFill>
                <a:latin typeface="+mj-lt"/>
              </a:rPr>
              <a:t>INVARIANT EMITTANCE     10.000 MRAD-MM</a:t>
            </a:r>
          </a:p>
          <a:p>
            <a:pPr eaLnBrk="1" hangingPunct="1">
              <a:lnSpc>
                <a:spcPct val="90000"/>
              </a:lnSpc>
              <a:buClr>
                <a:srgbClr val="FF0000"/>
              </a:buClr>
              <a:buSzPct val="60000"/>
              <a:buNone/>
            </a:pPr>
            <a:r>
              <a:rPr lang="en-US" sz="1700" dirty="0" smtClean="0">
                <a:solidFill>
                  <a:schemeClr val="accent4"/>
                </a:solidFill>
                <a:latin typeface="+mj-lt"/>
              </a:rPr>
              <a:t>RESONANCE     KP          GAMMA        EPSR        EPSI       WIDTH    </a:t>
            </a:r>
          </a:p>
          <a:p>
            <a:pPr eaLnBrk="1" hangingPunct="1">
              <a:lnSpc>
                <a:spcPct val="90000"/>
              </a:lnSpc>
              <a:buClr>
                <a:srgbClr val="FF0000"/>
              </a:buClr>
              <a:buSzPct val="60000"/>
              <a:buNone/>
            </a:pPr>
            <a:r>
              <a:rPr lang="en-US" sz="1700" dirty="0" smtClean="0">
                <a:solidFill>
                  <a:schemeClr val="accent4"/>
                </a:solidFill>
                <a:latin typeface="+mj-lt"/>
              </a:rPr>
              <a:t>8.99	 =   NU + 0      5.014    0.015992    0.000567  0.01600184   </a:t>
            </a:r>
          </a:p>
          <a:p>
            <a:pPr eaLnBrk="1" hangingPunct="1">
              <a:lnSpc>
                <a:spcPct val="90000"/>
              </a:lnSpc>
              <a:buClr>
                <a:srgbClr val="FF0000"/>
              </a:buClr>
              <a:buSzPct val="60000"/>
              <a:buNone/>
            </a:pPr>
            <a:r>
              <a:rPr lang="en-US" sz="1700" dirty="0" smtClean="0">
                <a:solidFill>
                  <a:schemeClr val="accent4"/>
                </a:solidFill>
                <a:latin typeface="+mj-lt"/>
              </a:rPr>
              <a:t>15.01	 =   24 - NU     8.372    0.000440    0.001862  0.00191275   </a:t>
            </a:r>
          </a:p>
          <a:p>
            <a:pPr eaLnBrk="1" hangingPunct="1">
              <a:lnSpc>
                <a:spcPct val="90000"/>
              </a:lnSpc>
              <a:buClr>
                <a:srgbClr val="FF0000"/>
              </a:buClr>
              <a:buSzPct val="60000"/>
              <a:buNone/>
            </a:pPr>
            <a:r>
              <a:rPr lang="en-US" sz="1700" dirty="0" smtClean="0">
                <a:solidFill>
                  <a:schemeClr val="accent4"/>
                </a:solidFill>
                <a:latin typeface="+mj-lt"/>
              </a:rPr>
              <a:t>20.99	 =   12 + NU    11.708    0.001035    0.006900  0.00697731   </a:t>
            </a:r>
          </a:p>
          <a:p>
            <a:pPr eaLnBrk="1" hangingPunct="1">
              <a:lnSpc>
                <a:spcPct val="90000"/>
              </a:lnSpc>
              <a:buClr>
                <a:srgbClr val="FF0000"/>
              </a:buClr>
              <a:buSzPct val="60000"/>
              <a:buNone/>
            </a:pPr>
            <a:r>
              <a:rPr lang="en-US" sz="1700" dirty="0" smtClean="0">
                <a:solidFill>
                  <a:schemeClr val="accent4"/>
                </a:solidFill>
                <a:latin typeface="+mj-lt"/>
              </a:rPr>
              <a:t>27.01 	=   36 - NU    15.065   -0.001511    0.014457  0.01453594  </a:t>
            </a:r>
          </a:p>
          <a:p>
            <a:pPr eaLnBrk="1" hangingPunct="1">
              <a:lnSpc>
                <a:spcPct val="90000"/>
              </a:lnSpc>
              <a:buClr>
                <a:srgbClr val="FF0000"/>
              </a:buClr>
              <a:buSzPct val="60000"/>
              <a:buNone/>
            </a:pPr>
            <a:r>
              <a:rPr lang="en-US" sz="1700" dirty="0" smtClean="0">
                <a:solidFill>
                  <a:schemeClr val="accent4"/>
                </a:solidFill>
                <a:latin typeface="+mj-lt"/>
              </a:rPr>
              <a:t>32.99	 =   24 + NU    18.401   -0.001048    0.001816  0.00209671   </a:t>
            </a:r>
          </a:p>
          <a:p>
            <a:pPr eaLnBrk="1" hangingPunct="1">
              <a:lnSpc>
                <a:spcPct val="90000"/>
              </a:lnSpc>
              <a:buClr>
                <a:srgbClr val="FF0000"/>
              </a:buClr>
              <a:buSzPct val="60000"/>
              <a:buNone/>
            </a:pPr>
            <a:r>
              <a:rPr lang="en-US" sz="1700" dirty="0" smtClean="0">
                <a:solidFill>
                  <a:schemeClr val="accent4"/>
                </a:solidFill>
                <a:latin typeface="+mj-lt"/>
              </a:rPr>
              <a:t>39.01	 =   48 - NU    21.759   -0.000252   -0.002843  0.00285385  </a:t>
            </a:r>
          </a:p>
          <a:p>
            <a:pPr eaLnBrk="1" hangingPunct="1">
              <a:lnSpc>
                <a:spcPct val="90000"/>
              </a:lnSpc>
              <a:buClr>
                <a:srgbClr val="FF0000"/>
              </a:buClr>
              <a:buSzPct val="60000"/>
              <a:buNone/>
            </a:pPr>
            <a:r>
              <a:rPr lang="en-US" sz="1700" dirty="0" smtClean="0">
                <a:solidFill>
                  <a:schemeClr val="accent4"/>
                </a:solidFill>
                <a:latin typeface="+mj-lt"/>
              </a:rPr>
              <a:t> 44.99	 =   36 + NU    25.094   -0.007768    0.028629  0.02966440</a:t>
            </a:r>
          </a:p>
        </p:txBody>
      </p:sp>
    </p:spTree>
  </p:cSld>
  <p:clrMapOvr>
    <a:masterClrMapping/>
  </p:clrMapOvr>
  <p:transition advTm="492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0"/>
            <a:ext cx="8229600" cy="715962"/>
          </a:xfrm>
        </p:spPr>
        <p:txBody>
          <a:bodyPr/>
          <a:lstStyle/>
          <a:p>
            <a:pPr algn="l" eaLnBrk="1" hangingPunct="1"/>
            <a:r>
              <a:rPr lang="en-US" sz="3600" b="1" dirty="0" smtClean="0">
                <a:solidFill>
                  <a:srgbClr val="FF0000"/>
                </a:solidFill>
                <a:latin typeface="Times New Roman" pitchFamily="18" charset="0"/>
                <a:ea typeface="ＭＳ Ｐゴシック" pitchFamily="-107" charset="-128"/>
                <a:cs typeface="Times New Roman" pitchFamily="18" charset="0"/>
              </a:rPr>
              <a:t>He-3 Beam Energies</a:t>
            </a:r>
          </a:p>
        </p:txBody>
      </p:sp>
      <p:sp>
        <p:nvSpPr>
          <p:cNvPr id="20483" name="Content Placeholder 2"/>
          <p:cNvSpPr>
            <a:spLocks noGrp="1"/>
          </p:cNvSpPr>
          <p:nvPr>
            <p:ph idx="1"/>
          </p:nvPr>
        </p:nvSpPr>
        <p:spPr>
          <a:xfrm>
            <a:off x="304800" y="762000"/>
            <a:ext cx="8839200" cy="5867400"/>
          </a:xfrm>
        </p:spPr>
        <p:txBody>
          <a:bodyPr/>
          <a:lstStyle/>
          <a:p>
            <a:pPr>
              <a:buClr>
                <a:srgbClr val="FF0000"/>
              </a:buClr>
              <a:buNone/>
            </a:pPr>
            <a:endParaRPr lang="en-US" sz="2200" dirty="0" smtClean="0">
              <a:solidFill>
                <a:srgbClr val="000090"/>
              </a:solidFill>
              <a:latin typeface="Times New Roman"/>
              <a:ea typeface="ＭＳ Ｐゴシック" pitchFamily="-107" charset="-128"/>
              <a:cs typeface="Times New Roman" pitchFamily="18" charset="0"/>
            </a:endParaRPr>
          </a:p>
          <a:p>
            <a:pPr>
              <a:buClr>
                <a:srgbClr val="FF0000"/>
              </a:buClr>
              <a:buNone/>
            </a:pPr>
            <a:endParaRPr lang="en-US" sz="2200" dirty="0" smtClean="0">
              <a:solidFill>
                <a:srgbClr val="000090"/>
              </a:solidFill>
              <a:latin typeface="Times New Roman"/>
              <a:ea typeface="ＭＳ Ｐゴシック" pitchFamily="-107" charset="-128"/>
              <a:cs typeface="Times New Roman" pitchFamily="18" charset="0"/>
            </a:endParaRPr>
          </a:p>
          <a:p>
            <a:pPr>
              <a:buClr>
                <a:srgbClr val="FF0000"/>
              </a:buClr>
              <a:buNone/>
            </a:pPr>
            <a:endParaRPr lang="en-US" sz="2200" dirty="0" smtClean="0">
              <a:solidFill>
                <a:srgbClr val="000090"/>
              </a:solidFill>
              <a:latin typeface="Times New Roman"/>
              <a:ea typeface="ＭＳ Ｐゴシック" pitchFamily="-107" charset="-128"/>
              <a:cs typeface="Times New Roman" pitchFamily="18" charset="0"/>
            </a:endParaRPr>
          </a:p>
          <a:p>
            <a:pPr>
              <a:buClr>
                <a:srgbClr val="FF0000"/>
              </a:buClr>
              <a:buNone/>
            </a:pPr>
            <a:endParaRPr lang="en-US" sz="2200" dirty="0" smtClean="0">
              <a:solidFill>
                <a:srgbClr val="000090"/>
              </a:solidFill>
              <a:latin typeface="Times New Roman"/>
              <a:ea typeface="ＭＳ Ｐゴシック" pitchFamily="-107" charset="-128"/>
              <a:cs typeface="Times New Roman" pitchFamily="18" charset="0"/>
            </a:endParaRPr>
          </a:p>
          <a:p>
            <a:pPr>
              <a:buClr>
                <a:srgbClr val="FF0000"/>
              </a:buClr>
              <a:buNone/>
            </a:pPr>
            <a:endParaRPr lang="en-US" sz="2200" dirty="0" smtClean="0">
              <a:solidFill>
                <a:srgbClr val="000090"/>
              </a:solidFill>
              <a:latin typeface="Times New Roman"/>
              <a:ea typeface="ＭＳ Ｐゴシック" pitchFamily="-107" charset="-128"/>
              <a:cs typeface="Times New Roman" pitchFamily="18" charset="0"/>
            </a:endParaRPr>
          </a:p>
          <a:p>
            <a:pPr>
              <a:buClr>
                <a:srgbClr val="FF0000"/>
              </a:buClr>
              <a:buNone/>
            </a:pPr>
            <a:endParaRPr lang="en-US" sz="2200" dirty="0" smtClean="0">
              <a:solidFill>
                <a:srgbClr val="000090"/>
              </a:solidFill>
              <a:latin typeface="Times New Roman"/>
              <a:ea typeface="ＭＳ Ｐゴシック" pitchFamily="-107" charset="-128"/>
              <a:cs typeface="Times New Roman" pitchFamily="18" charset="0"/>
            </a:endParaRPr>
          </a:p>
          <a:p>
            <a:pPr>
              <a:buClr>
                <a:srgbClr val="FF0000"/>
              </a:buClr>
              <a:buNone/>
            </a:pPr>
            <a:endParaRPr lang="en-US" sz="2200" dirty="0" smtClean="0">
              <a:solidFill>
                <a:srgbClr val="000090"/>
              </a:solidFill>
              <a:latin typeface="Times New Roman"/>
              <a:ea typeface="ＭＳ Ｐゴシック" pitchFamily="-107" charset="-128"/>
              <a:cs typeface="Times New Roman" pitchFamily="18" charset="0"/>
            </a:endParaRPr>
          </a:p>
        </p:txBody>
      </p:sp>
      <p:graphicFrame>
        <p:nvGraphicFramePr>
          <p:cNvPr id="4" name="Table 3"/>
          <p:cNvGraphicFramePr>
            <a:graphicFrameLocks noGrp="1"/>
          </p:cNvGraphicFramePr>
          <p:nvPr/>
        </p:nvGraphicFramePr>
        <p:xfrm>
          <a:off x="838200" y="1600200"/>
          <a:ext cx="6781800" cy="1981200"/>
        </p:xfrm>
        <a:graphic>
          <a:graphicData uri="http://schemas.openxmlformats.org/drawingml/2006/table">
            <a:tbl>
              <a:tblPr firstRow="1" bandRow="1">
                <a:tableStyleId>{5C22544A-7EE6-4342-B048-85BDC9FD1C3A}</a:tableStyleId>
              </a:tblPr>
              <a:tblGrid>
                <a:gridCol w="2034540"/>
                <a:gridCol w="1356360"/>
                <a:gridCol w="1695450"/>
                <a:gridCol w="1695450"/>
              </a:tblGrid>
              <a:tr h="495300">
                <a:tc>
                  <a:txBody>
                    <a:bodyPr/>
                    <a:lstStyle/>
                    <a:p>
                      <a:endParaRPr lang="en-US" sz="2200" b="0" i="0" dirty="0">
                        <a:solidFill>
                          <a:srgbClr val="000090"/>
                        </a:solidFill>
                        <a:latin typeface="Times New Roman"/>
                      </a:endParaRPr>
                    </a:p>
                  </a:txBody>
                  <a:tcPr>
                    <a:solidFill>
                      <a:srgbClr val="CCFFCC"/>
                    </a:solidFill>
                  </a:tcPr>
                </a:tc>
                <a:tc>
                  <a:txBody>
                    <a:bodyPr/>
                    <a:lstStyle/>
                    <a:p>
                      <a:r>
                        <a:rPr lang="en-US" sz="2200" b="0" i="0" dirty="0" smtClean="0">
                          <a:solidFill>
                            <a:srgbClr val="000090"/>
                          </a:solidFill>
                          <a:latin typeface="Times New Roman"/>
                        </a:rPr>
                        <a:t>Energy</a:t>
                      </a:r>
                      <a:endParaRPr lang="en-US" sz="2200" b="0" i="0" dirty="0">
                        <a:solidFill>
                          <a:srgbClr val="000090"/>
                        </a:solidFill>
                        <a:latin typeface="Times New Roman"/>
                      </a:endParaRPr>
                    </a:p>
                  </a:txBody>
                  <a:tcPr>
                    <a:solidFill>
                      <a:srgbClr val="CCFFCC"/>
                    </a:solidFill>
                  </a:tcPr>
                </a:tc>
                <a:tc>
                  <a:txBody>
                    <a:bodyPr/>
                    <a:lstStyle/>
                    <a:p>
                      <a:r>
                        <a:rPr lang="en-US" sz="2200" b="0" i="0" dirty="0" smtClean="0">
                          <a:solidFill>
                            <a:srgbClr val="000090"/>
                          </a:solidFill>
                          <a:latin typeface="Times New Roman"/>
                        </a:rPr>
                        <a:t>Momentum</a:t>
                      </a:r>
                      <a:endParaRPr lang="en-US" sz="2200" b="0" i="0" dirty="0">
                        <a:solidFill>
                          <a:srgbClr val="000090"/>
                        </a:solidFill>
                        <a:latin typeface="Times New Roman"/>
                      </a:endParaRPr>
                    </a:p>
                  </a:txBody>
                  <a:tcPr>
                    <a:solidFill>
                      <a:srgbClr val="CCFFCC"/>
                    </a:solidFill>
                  </a:tcPr>
                </a:tc>
                <a:tc>
                  <a:txBody>
                    <a:bodyPr/>
                    <a:lstStyle/>
                    <a:p>
                      <a:r>
                        <a:rPr lang="en-US" sz="2200" b="0" i="0" dirty="0" err="1" smtClean="0">
                          <a:solidFill>
                            <a:srgbClr val="000090"/>
                          </a:solidFill>
                          <a:latin typeface="Times New Roman"/>
                        </a:rPr>
                        <a:t>γ</a:t>
                      </a:r>
                      <a:endParaRPr lang="en-US" sz="2200" b="0" i="0" dirty="0">
                        <a:solidFill>
                          <a:srgbClr val="000090"/>
                        </a:solidFill>
                        <a:latin typeface="Times New Roman"/>
                      </a:endParaRPr>
                    </a:p>
                  </a:txBody>
                  <a:tcPr>
                    <a:solidFill>
                      <a:srgbClr val="CCFFCC"/>
                    </a:solidFill>
                  </a:tcPr>
                </a:tc>
              </a:tr>
              <a:tr h="495300">
                <a:tc>
                  <a:txBody>
                    <a:bodyPr/>
                    <a:lstStyle/>
                    <a:p>
                      <a:r>
                        <a:rPr lang="en-US" sz="2200" b="0" i="0" dirty="0" smtClean="0">
                          <a:solidFill>
                            <a:srgbClr val="000090"/>
                          </a:solidFill>
                          <a:latin typeface="Times New Roman"/>
                        </a:rPr>
                        <a:t>AGS Injection</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5.05GeV</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4.19GeV/c</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1.79</a:t>
                      </a:r>
                      <a:endParaRPr lang="en-US" sz="2200" b="0" i="0" dirty="0">
                        <a:solidFill>
                          <a:srgbClr val="000090"/>
                        </a:solidFill>
                        <a:latin typeface="Times New Roman"/>
                      </a:endParaRPr>
                    </a:p>
                  </a:txBody>
                  <a:tcPr>
                    <a:solidFill>
                      <a:schemeClr val="accent3">
                        <a:lumMod val="95000"/>
                      </a:schemeClr>
                    </a:solidFill>
                  </a:tcPr>
                </a:tc>
              </a:tr>
              <a:tr h="495300">
                <a:tc>
                  <a:txBody>
                    <a:bodyPr/>
                    <a:lstStyle/>
                    <a:p>
                      <a:r>
                        <a:rPr lang="en-US" sz="2200" b="0" i="0" dirty="0" smtClean="0">
                          <a:solidFill>
                            <a:srgbClr val="000090"/>
                          </a:solidFill>
                          <a:latin typeface="Times New Roman"/>
                        </a:rPr>
                        <a:t>AGS Extraction</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33.30GeV</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33.18GeV/c</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11.83</a:t>
                      </a:r>
                      <a:endParaRPr lang="en-US" sz="2200" b="0" i="0" dirty="0">
                        <a:solidFill>
                          <a:srgbClr val="000090"/>
                        </a:solidFill>
                        <a:latin typeface="Times New Roman"/>
                      </a:endParaRPr>
                    </a:p>
                  </a:txBody>
                  <a:tcPr>
                    <a:solidFill>
                      <a:schemeClr val="accent3">
                        <a:lumMod val="95000"/>
                      </a:schemeClr>
                    </a:solidFill>
                  </a:tcPr>
                </a:tc>
              </a:tr>
              <a:tr h="495300">
                <a:tc>
                  <a:txBody>
                    <a:bodyPr/>
                    <a:lstStyle/>
                    <a:p>
                      <a:r>
                        <a:rPr lang="en-US" sz="2200" b="0" i="0" dirty="0" smtClean="0">
                          <a:solidFill>
                            <a:srgbClr val="000090"/>
                          </a:solidFill>
                          <a:latin typeface="Times New Roman"/>
                        </a:rPr>
                        <a:t>RHIC Store</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501GeV</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501.14GeV/c</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178.04</a:t>
                      </a:r>
                      <a:endParaRPr lang="en-US" sz="2200" b="0" i="0" dirty="0">
                        <a:solidFill>
                          <a:srgbClr val="000090"/>
                        </a:solidFill>
                        <a:latin typeface="Times New Roman"/>
                      </a:endParaRPr>
                    </a:p>
                  </a:txBody>
                  <a:tcPr>
                    <a:solidFill>
                      <a:schemeClr val="accent3">
                        <a:lumMod val="95000"/>
                      </a:schemeClr>
                    </a:solidFill>
                  </a:tcPr>
                </a:tc>
              </a:tr>
            </a:tbl>
          </a:graphicData>
        </a:graphic>
      </p:graphicFrame>
      <p:graphicFrame>
        <p:nvGraphicFramePr>
          <p:cNvPr id="5" name="Table 4"/>
          <p:cNvGraphicFramePr>
            <a:graphicFrameLocks noGrp="1"/>
          </p:cNvGraphicFramePr>
          <p:nvPr/>
        </p:nvGraphicFramePr>
        <p:xfrm>
          <a:off x="914400" y="4191000"/>
          <a:ext cx="6705600" cy="2057400"/>
        </p:xfrm>
        <a:graphic>
          <a:graphicData uri="http://schemas.openxmlformats.org/drawingml/2006/table">
            <a:tbl>
              <a:tblPr firstRow="1" bandRow="1">
                <a:tableStyleId>{5C22544A-7EE6-4342-B048-85BDC9FD1C3A}</a:tableStyleId>
              </a:tblPr>
              <a:tblGrid>
                <a:gridCol w="2011680"/>
                <a:gridCol w="1341120"/>
                <a:gridCol w="1676400"/>
                <a:gridCol w="1676400"/>
              </a:tblGrid>
              <a:tr h="514350">
                <a:tc>
                  <a:txBody>
                    <a:bodyPr/>
                    <a:lstStyle/>
                    <a:p>
                      <a:endParaRPr lang="en-US" sz="2200" b="0" i="0" dirty="0">
                        <a:solidFill>
                          <a:srgbClr val="000090"/>
                        </a:solidFill>
                        <a:latin typeface="Times New Roman"/>
                      </a:endParaRPr>
                    </a:p>
                  </a:txBody>
                  <a:tcPr>
                    <a:solidFill>
                      <a:srgbClr val="CCFFCC"/>
                    </a:solidFill>
                  </a:tcPr>
                </a:tc>
                <a:tc>
                  <a:txBody>
                    <a:bodyPr/>
                    <a:lstStyle/>
                    <a:p>
                      <a:r>
                        <a:rPr lang="en-US" sz="2200" b="0" i="0" dirty="0" smtClean="0">
                          <a:solidFill>
                            <a:srgbClr val="000090"/>
                          </a:solidFill>
                          <a:latin typeface="Times New Roman"/>
                        </a:rPr>
                        <a:t>Energy</a:t>
                      </a:r>
                      <a:endParaRPr lang="en-US" sz="2200" b="0" i="0" dirty="0">
                        <a:solidFill>
                          <a:srgbClr val="000090"/>
                        </a:solidFill>
                        <a:latin typeface="Times New Roman"/>
                      </a:endParaRPr>
                    </a:p>
                  </a:txBody>
                  <a:tcPr>
                    <a:solidFill>
                      <a:srgbClr val="CCFFCC"/>
                    </a:solidFill>
                  </a:tcPr>
                </a:tc>
                <a:tc>
                  <a:txBody>
                    <a:bodyPr/>
                    <a:lstStyle/>
                    <a:p>
                      <a:r>
                        <a:rPr lang="en-US" sz="2200" b="0" i="0" dirty="0" smtClean="0">
                          <a:solidFill>
                            <a:srgbClr val="000090"/>
                          </a:solidFill>
                          <a:latin typeface="Times New Roman"/>
                        </a:rPr>
                        <a:t>Momentum</a:t>
                      </a:r>
                      <a:endParaRPr lang="en-US" sz="2200" b="0" i="0" dirty="0">
                        <a:solidFill>
                          <a:srgbClr val="000090"/>
                        </a:solidFill>
                        <a:latin typeface="Times New Roman"/>
                      </a:endParaRPr>
                    </a:p>
                  </a:txBody>
                  <a:tcPr>
                    <a:solidFill>
                      <a:srgbClr val="CCFFCC"/>
                    </a:solidFill>
                  </a:tcPr>
                </a:tc>
                <a:tc>
                  <a:txBody>
                    <a:bodyPr/>
                    <a:lstStyle/>
                    <a:p>
                      <a:r>
                        <a:rPr lang="en-US" sz="2200" b="0" i="0" dirty="0" err="1" smtClean="0">
                          <a:solidFill>
                            <a:srgbClr val="000090"/>
                          </a:solidFill>
                          <a:latin typeface="Times New Roman"/>
                        </a:rPr>
                        <a:t>γ</a:t>
                      </a:r>
                      <a:endParaRPr lang="en-US" sz="2200" b="0" i="0" dirty="0">
                        <a:solidFill>
                          <a:srgbClr val="000090"/>
                        </a:solidFill>
                        <a:latin typeface="Times New Roman"/>
                      </a:endParaRPr>
                    </a:p>
                  </a:txBody>
                  <a:tcPr>
                    <a:solidFill>
                      <a:srgbClr val="CCFFCC"/>
                    </a:solidFill>
                  </a:tcPr>
                </a:tc>
              </a:tr>
              <a:tr h="514350">
                <a:tc>
                  <a:txBody>
                    <a:bodyPr/>
                    <a:lstStyle/>
                    <a:p>
                      <a:r>
                        <a:rPr lang="en-US" sz="2200" b="0" i="0" dirty="0" smtClean="0">
                          <a:solidFill>
                            <a:srgbClr val="000090"/>
                          </a:solidFill>
                          <a:latin typeface="Times New Roman"/>
                        </a:rPr>
                        <a:t>AGS Injection</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2.36GeV</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2.16GeV/c</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2.51</a:t>
                      </a:r>
                    </a:p>
                  </a:txBody>
                  <a:tcPr>
                    <a:solidFill>
                      <a:schemeClr val="accent3">
                        <a:lumMod val="95000"/>
                      </a:schemeClr>
                    </a:solidFill>
                  </a:tcPr>
                </a:tc>
              </a:tr>
              <a:tr h="514350">
                <a:tc>
                  <a:txBody>
                    <a:bodyPr/>
                    <a:lstStyle/>
                    <a:p>
                      <a:r>
                        <a:rPr lang="en-US" sz="2200" b="0" i="0" dirty="0" smtClean="0">
                          <a:solidFill>
                            <a:srgbClr val="000090"/>
                          </a:solidFill>
                          <a:latin typeface="Times New Roman"/>
                        </a:rPr>
                        <a:t>AGS Extraction</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23.81GeV</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23.79GeV/c</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25.38</a:t>
                      </a:r>
                      <a:endParaRPr lang="en-US" sz="2200" b="0" i="0" dirty="0">
                        <a:solidFill>
                          <a:srgbClr val="000090"/>
                        </a:solidFill>
                        <a:latin typeface="Times New Roman"/>
                      </a:endParaRPr>
                    </a:p>
                  </a:txBody>
                  <a:tcPr>
                    <a:solidFill>
                      <a:schemeClr val="accent3">
                        <a:lumMod val="95000"/>
                      </a:schemeClr>
                    </a:solidFill>
                  </a:tcPr>
                </a:tc>
              </a:tr>
              <a:tr h="514350">
                <a:tc>
                  <a:txBody>
                    <a:bodyPr/>
                    <a:lstStyle/>
                    <a:p>
                      <a:r>
                        <a:rPr lang="en-US" sz="2200" b="0" i="0" dirty="0" smtClean="0">
                          <a:solidFill>
                            <a:srgbClr val="000090"/>
                          </a:solidFill>
                          <a:latin typeface="Times New Roman"/>
                        </a:rPr>
                        <a:t>RHIC Store</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250GeV</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250.00GeV/c</a:t>
                      </a:r>
                      <a:endParaRPr lang="en-US" sz="2200" b="0" i="0" dirty="0">
                        <a:solidFill>
                          <a:srgbClr val="000090"/>
                        </a:solidFill>
                        <a:latin typeface="Times New Roman"/>
                      </a:endParaRPr>
                    </a:p>
                  </a:txBody>
                  <a:tcPr>
                    <a:solidFill>
                      <a:schemeClr val="accent3">
                        <a:lumMod val="95000"/>
                      </a:schemeClr>
                    </a:solidFill>
                  </a:tcPr>
                </a:tc>
                <a:tc>
                  <a:txBody>
                    <a:bodyPr/>
                    <a:lstStyle/>
                    <a:p>
                      <a:r>
                        <a:rPr lang="en-US" sz="2200" b="0" i="0" dirty="0" smtClean="0">
                          <a:solidFill>
                            <a:srgbClr val="000090"/>
                          </a:solidFill>
                          <a:latin typeface="Times New Roman"/>
                        </a:rPr>
                        <a:t>266.45</a:t>
                      </a:r>
                      <a:endParaRPr lang="en-US" sz="2200" b="0" i="0" dirty="0">
                        <a:solidFill>
                          <a:srgbClr val="000090"/>
                        </a:solidFill>
                        <a:latin typeface="Times New Roman"/>
                      </a:endParaRPr>
                    </a:p>
                  </a:txBody>
                  <a:tcPr>
                    <a:solidFill>
                      <a:schemeClr val="accent3">
                        <a:lumMod val="95000"/>
                      </a:schemeClr>
                    </a:solidFill>
                  </a:tcPr>
                </a:tc>
              </a:tr>
            </a:tbl>
          </a:graphicData>
        </a:graphic>
      </p:graphicFrame>
      <p:sp>
        <p:nvSpPr>
          <p:cNvPr id="6" name="Rectangle 5"/>
          <p:cNvSpPr/>
          <p:nvPr/>
        </p:nvSpPr>
        <p:spPr>
          <a:xfrm>
            <a:off x="990600" y="3657600"/>
            <a:ext cx="935072" cy="400110"/>
          </a:xfrm>
          <a:prstGeom prst="rect">
            <a:avLst/>
          </a:prstGeom>
        </p:spPr>
        <p:txBody>
          <a:bodyPr wrap="none">
            <a:spAutoFit/>
          </a:bodyPr>
          <a:lstStyle/>
          <a:p>
            <a:r>
              <a:rPr lang="en-US" dirty="0" smtClean="0">
                <a:solidFill>
                  <a:srgbClr val="FF0000"/>
                </a:solidFill>
                <a:ea typeface="ＭＳ Ｐゴシック" pitchFamily="-107" charset="-128"/>
                <a:cs typeface="Times New Roman" pitchFamily="18" charset="0"/>
              </a:rPr>
              <a:t>Proton</a:t>
            </a:r>
            <a:endParaRPr lang="en-US" dirty="0"/>
          </a:p>
        </p:txBody>
      </p:sp>
      <p:sp>
        <p:nvSpPr>
          <p:cNvPr id="7" name="Rectangle 6"/>
          <p:cNvSpPr/>
          <p:nvPr/>
        </p:nvSpPr>
        <p:spPr>
          <a:xfrm>
            <a:off x="990600" y="990600"/>
            <a:ext cx="911402" cy="400110"/>
          </a:xfrm>
          <a:prstGeom prst="rect">
            <a:avLst/>
          </a:prstGeom>
        </p:spPr>
        <p:txBody>
          <a:bodyPr wrap="none">
            <a:spAutoFit/>
          </a:bodyPr>
          <a:lstStyle/>
          <a:p>
            <a:r>
              <a:rPr lang="en-US" dirty="0" err="1" smtClean="0">
                <a:solidFill>
                  <a:srgbClr val="FF0000"/>
                </a:solidFill>
                <a:ea typeface="ＭＳ Ｐゴシック" pitchFamily="-107" charset="-128"/>
                <a:cs typeface="Times New Roman" pitchFamily="18" charset="0"/>
              </a:rPr>
              <a:t>Helion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8</a:t>
            </a:fld>
            <a:endParaRPr lang="en-US" altLang="ja-JP">
              <a:latin typeface="Arial" pitchFamily="34" charset="0"/>
            </a:endParaRPr>
          </a:p>
        </p:txBody>
      </p:sp>
      <p:sp>
        <p:nvSpPr>
          <p:cNvPr id="9220" name="Rectangle 2"/>
          <p:cNvSpPr>
            <a:spLocks noGrp="1" noChangeArrowheads="1"/>
          </p:cNvSpPr>
          <p:nvPr>
            <p:ph type="title"/>
          </p:nvPr>
        </p:nvSpPr>
        <p:spPr>
          <a:xfrm>
            <a:off x="228600" y="228600"/>
            <a:ext cx="8915400" cy="533400"/>
          </a:xfrm>
        </p:spPr>
        <p:txBody>
          <a:bodyPr/>
          <a:lstStyle/>
          <a:p>
            <a:pPr eaLnBrk="1" hangingPunct="1"/>
            <a:r>
              <a:rPr lang="en-US" sz="3200" b="1" dirty="0" smtClean="0">
                <a:solidFill>
                  <a:srgbClr val="FF0000"/>
                </a:solidFill>
              </a:rPr>
              <a:t>Goals and Setup Plan (6/28)</a:t>
            </a:r>
          </a:p>
        </p:txBody>
      </p:sp>
      <p:sp>
        <p:nvSpPr>
          <p:cNvPr id="9221" name="Rectangle 3"/>
          <p:cNvSpPr>
            <a:spLocks noGrp="1" noChangeArrowheads="1"/>
          </p:cNvSpPr>
          <p:nvPr>
            <p:ph type="body" idx="1"/>
          </p:nvPr>
        </p:nvSpPr>
        <p:spPr>
          <a:xfrm>
            <a:off x="228600" y="762000"/>
            <a:ext cx="8559800" cy="5791200"/>
          </a:xfrm>
          <a:ln>
            <a:solidFill>
              <a:schemeClr val="bg1"/>
            </a:solidFill>
          </a:ln>
        </p:spPr>
        <p:txBody>
          <a:bodyPr/>
          <a:lstStyle/>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Test the CNI polarimeter in the AGS. We need to confirm that the polarimeter Si detectors can detect recoil carbons from C-He3 scattering.</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Second goal is to test the optics we will run for He3 in Booster and AGS, specifically, any problem with cold snake on.</a:t>
            </a:r>
          </a:p>
          <a:p>
            <a:pPr eaLnBrk="1" hangingPunct="1">
              <a:lnSpc>
                <a:spcPct val="90000"/>
              </a:lnSpc>
              <a:buClr>
                <a:srgbClr val="FF0000"/>
              </a:buClr>
              <a:buSzPct val="60000"/>
              <a:buFontTx/>
              <a:buChar char="•"/>
            </a:pPr>
            <a:r>
              <a:rPr lang="en-US" sz="2400" dirty="0" smtClean="0">
                <a:solidFill>
                  <a:srgbClr val="000099"/>
                </a:solidFill>
                <a:latin typeface="Times New Roman" pitchFamily="18" charset="0"/>
              </a:rPr>
              <a:t>The expected running time is three days (starting on June 28</a:t>
            </a:r>
            <a:r>
              <a:rPr lang="en-US" sz="2400" baseline="30000" dirty="0" smtClean="0">
                <a:solidFill>
                  <a:srgbClr val="000099"/>
                </a:solidFill>
                <a:latin typeface="Times New Roman" pitchFamily="18" charset="0"/>
              </a:rPr>
              <a:t>th</a:t>
            </a:r>
            <a:r>
              <a:rPr lang="en-US" sz="2400" dirty="0" smtClean="0">
                <a:solidFill>
                  <a:srgbClr val="000099"/>
                </a:solidFill>
                <a:latin typeface="Times New Roman" pitchFamily="18" charset="0"/>
              </a:rPr>
              <a:t>):  </a:t>
            </a:r>
          </a:p>
          <a:p>
            <a:pPr eaLnBrk="1" hangingPunct="1">
              <a:lnSpc>
                <a:spcPct val="90000"/>
              </a:lnSpc>
              <a:buClr>
                <a:srgbClr val="FF0000"/>
              </a:buClr>
              <a:buSzPct val="60000"/>
              <a:buNone/>
            </a:pPr>
            <a:r>
              <a:rPr lang="en-US" sz="2400" dirty="0" smtClean="0">
                <a:solidFill>
                  <a:srgbClr val="000099"/>
                </a:solidFill>
                <a:latin typeface="Times New Roman" pitchFamily="18" charset="0"/>
              </a:rPr>
              <a:t>	First day: get beam through Booster and possible in the AGS without snakes (new specie, first try). Polarimeter setup overnight.</a:t>
            </a:r>
          </a:p>
          <a:p>
            <a:pPr eaLnBrk="1" hangingPunct="1">
              <a:lnSpc>
                <a:spcPct val="90000"/>
              </a:lnSpc>
              <a:buClr>
                <a:srgbClr val="FF0000"/>
              </a:buClr>
              <a:buSzPct val="60000"/>
              <a:buNone/>
            </a:pPr>
            <a:r>
              <a:rPr lang="en-US" sz="2400" dirty="0" smtClean="0">
                <a:solidFill>
                  <a:srgbClr val="000099"/>
                </a:solidFill>
                <a:latin typeface="Times New Roman" pitchFamily="18" charset="0"/>
              </a:rPr>
              <a:t>	Second day: get beam through AGS with cold snake on but low tune; polarimeter setup follows overnight. </a:t>
            </a:r>
          </a:p>
          <a:p>
            <a:pPr eaLnBrk="1" hangingPunct="1">
              <a:lnSpc>
                <a:spcPct val="90000"/>
              </a:lnSpc>
              <a:buClr>
                <a:srgbClr val="FF0000"/>
              </a:buClr>
              <a:buSzPct val="60000"/>
              <a:buNone/>
            </a:pPr>
            <a:r>
              <a:rPr lang="en-US" sz="2400" dirty="0" smtClean="0">
                <a:solidFill>
                  <a:srgbClr val="000099"/>
                </a:solidFill>
                <a:latin typeface="Times New Roman" pitchFamily="18" charset="0"/>
              </a:rPr>
              <a:t>	Third day: get beam in the AGS with high vertical tune and cold-snake-on. </a:t>
            </a:r>
            <a:endParaRPr lang="en-US" sz="2000" dirty="0" smtClean="0">
              <a:solidFill>
                <a:srgbClr val="000099"/>
              </a:solidFill>
              <a:latin typeface="Times New Roman" pitchFamily="18" charset="0"/>
            </a:endParaRPr>
          </a:p>
        </p:txBody>
      </p:sp>
    </p:spTree>
  </p:cSld>
  <p:clrMapOvr>
    <a:masterClrMapping/>
  </p:clrMapOvr>
  <p:transition advTm="492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ja-JP" altLang="en-US"/>
              <a:t>Haixin Huang</a:t>
            </a:r>
            <a:endParaRPr lang="en-US" altLang="ja-JP"/>
          </a:p>
        </p:txBody>
      </p:sp>
      <p:sp>
        <p:nvSpPr>
          <p:cNvPr id="9219" name="Slide Number Placeholder 5"/>
          <p:cNvSpPr>
            <a:spLocks noGrp="1"/>
          </p:cNvSpPr>
          <p:nvPr>
            <p:ph type="sldNum" sz="quarter" idx="12"/>
          </p:nvPr>
        </p:nvSpPr>
        <p:spPr>
          <a:noFill/>
        </p:spPr>
        <p:txBody>
          <a:bodyPr/>
          <a:lstStyle/>
          <a:p>
            <a:fld id="{F15C2BC4-841E-4AFF-AB0A-F143FB07AE0D}" type="slidenum">
              <a:rPr lang="ja-JP" altLang="en-US">
                <a:latin typeface="Arial" pitchFamily="34" charset="0"/>
              </a:rPr>
              <a:pPr/>
              <a:t>9</a:t>
            </a:fld>
            <a:endParaRPr lang="en-US" altLang="ja-JP">
              <a:latin typeface="Arial" pitchFamily="34" charset="0"/>
            </a:endParaRPr>
          </a:p>
        </p:txBody>
      </p:sp>
      <p:sp>
        <p:nvSpPr>
          <p:cNvPr id="9220" name="Rectangle 2"/>
          <p:cNvSpPr>
            <a:spLocks noGrp="1" noChangeArrowheads="1"/>
          </p:cNvSpPr>
          <p:nvPr>
            <p:ph type="title"/>
          </p:nvPr>
        </p:nvSpPr>
        <p:spPr>
          <a:xfrm>
            <a:off x="228600" y="228600"/>
            <a:ext cx="8915400" cy="533400"/>
          </a:xfrm>
        </p:spPr>
        <p:txBody>
          <a:bodyPr/>
          <a:lstStyle/>
          <a:p>
            <a:pPr eaLnBrk="1" hangingPunct="1"/>
            <a:r>
              <a:rPr lang="en-US" sz="3200" b="1" dirty="0" smtClean="0">
                <a:solidFill>
                  <a:srgbClr val="FF0000"/>
                </a:solidFill>
              </a:rPr>
              <a:t>Carbon Bananas Seen!</a:t>
            </a:r>
          </a:p>
        </p:txBody>
      </p:sp>
      <p:pic>
        <p:nvPicPr>
          <p:cNvPr id="7" name="Content Placeholder 6" descr="Fri_Jun_29_2012_141036_17605.gif"/>
          <p:cNvPicPr>
            <a:picLocks noGrp="1" noChangeAspect="1"/>
          </p:cNvPicPr>
          <p:nvPr>
            <p:ph idx="1"/>
          </p:nvPr>
        </p:nvPicPr>
        <p:blipFill>
          <a:blip r:embed="rId3"/>
          <a:srcRect l="-48734" r="-48734"/>
          <a:stretch>
            <a:fillRect/>
          </a:stretch>
        </p:blipFill>
        <p:spPr>
          <a:xfrm>
            <a:off x="-1828800" y="838200"/>
            <a:ext cx="7772400" cy="4800600"/>
          </a:xfrm>
        </p:spPr>
      </p:pic>
      <p:sp>
        <p:nvSpPr>
          <p:cNvPr id="6" name="TextBox 5"/>
          <p:cNvSpPr txBox="1"/>
          <p:nvPr/>
        </p:nvSpPr>
        <p:spPr>
          <a:xfrm>
            <a:off x="4038600" y="1143000"/>
            <a:ext cx="5105400" cy="2862322"/>
          </a:xfrm>
          <a:prstGeom prst="rect">
            <a:avLst/>
          </a:prstGeom>
          <a:noFill/>
        </p:spPr>
        <p:txBody>
          <a:bodyPr wrap="square" rtlCol="0">
            <a:spAutoFit/>
          </a:bodyPr>
          <a:lstStyle/>
          <a:p>
            <a:pPr>
              <a:buClr>
                <a:srgbClr val="FF0000"/>
              </a:buClr>
              <a:buFont typeface="Arial"/>
              <a:buChar char="•"/>
            </a:pPr>
            <a:r>
              <a:rPr lang="en-US" dirty="0" smtClean="0"/>
              <a:t>Rate estimate: gain due to elastic cross section: A^2/3=3^3/2=2.08.  </a:t>
            </a:r>
          </a:p>
          <a:p>
            <a:pPr>
              <a:buClr>
                <a:srgbClr val="FF0000"/>
              </a:buClr>
              <a:buFont typeface="Arial"/>
              <a:buChar char="•"/>
            </a:pPr>
            <a:r>
              <a:rPr lang="en-US" dirty="0" smtClean="0"/>
              <a:t>Actual observed: ~2.</a:t>
            </a:r>
          </a:p>
          <a:p>
            <a:pPr>
              <a:buClr>
                <a:srgbClr val="FF0000"/>
              </a:buClr>
              <a:buFont typeface="Arial"/>
              <a:buChar char="•"/>
            </a:pPr>
            <a:r>
              <a:rPr lang="en-US" dirty="0" smtClean="0"/>
              <a:t>A</a:t>
            </a:r>
            <a:r>
              <a:rPr lang="en-US" baseline="-25000" dirty="0" smtClean="0"/>
              <a:t>N</a:t>
            </a:r>
            <a:r>
              <a:rPr lang="en-US" dirty="0" smtClean="0"/>
              <a:t>: estimated as 78% of the </a:t>
            </a:r>
            <a:r>
              <a:rPr lang="en-US" dirty="0" err="1" smtClean="0"/>
              <a:t>p</a:t>
            </a:r>
            <a:r>
              <a:rPr lang="en-US" dirty="0" smtClean="0"/>
              <a:t>-carbon one (from Nigel </a:t>
            </a:r>
            <a:r>
              <a:rPr lang="en-US" dirty="0" err="1" smtClean="0"/>
              <a:t>Buttimore</a:t>
            </a:r>
            <a:r>
              <a:rPr lang="en-US" dirty="0" smtClean="0"/>
              <a:t>, Trinity College)</a:t>
            </a:r>
          </a:p>
          <a:p>
            <a:pPr>
              <a:buClr>
                <a:srgbClr val="FF0000"/>
              </a:buClr>
              <a:buFont typeface="Arial"/>
              <a:buChar char="•"/>
            </a:pPr>
            <a:r>
              <a:rPr lang="en-US" dirty="0" smtClean="0"/>
              <a:t>The kinematics only tells us these are slow carbons. But are they coming from elastic scattering?</a:t>
            </a:r>
          </a:p>
          <a:p>
            <a:endParaRPr lang="en-US" dirty="0"/>
          </a:p>
        </p:txBody>
      </p:sp>
    </p:spTree>
  </p:cSld>
  <p:clrMapOvr>
    <a:masterClrMapping/>
  </p:clrMapOvr>
  <p:transition advTm="49200"/>
  <p:timing>
    <p:tnLst>
      <p:par>
        <p:cT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Times New Roman"/>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292838901</TotalTime>
  <Words>2134</Words>
  <Application>Microsoft Office PowerPoint</Application>
  <PresentationFormat>On-screen Show (4:3)</PresentationFormat>
  <Paragraphs>160</Paragraphs>
  <Slides>16</Slides>
  <Notes>15</Notes>
  <HiddenSlides>0</HiddenSlides>
  <MMClips>0</MMClips>
  <ScaleCrop>false</ScaleCrop>
  <HeadingPairs>
    <vt:vector size="4" baseType="variant">
      <vt:variant>
        <vt:lpstr>Design Template</vt:lpstr>
      </vt:variant>
      <vt:variant>
        <vt:i4>3</vt:i4>
      </vt:variant>
      <vt:variant>
        <vt:lpstr>Slide Titles</vt:lpstr>
      </vt:variant>
      <vt:variant>
        <vt:i4>16</vt:i4>
      </vt:variant>
    </vt:vector>
  </HeadingPairs>
  <TitlesOfParts>
    <vt:vector size="19" baseType="lpstr">
      <vt:lpstr>Contemporary Portrait</vt:lpstr>
      <vt:lpstr>1_Custom Design</vt:lpstr>
      <vt:lpstr>Custom Design</vt:lpstr>
      <vt:lpstr>AGS/Booster He3 Test and Plans </vt:lpstr>
      <vt:lpstr>Why Polarized Helion?</vt:lpstr>
      <vt:lpstr>Booster Setup Details</vt:lpstr>
      <vt:lpstr>AGS Setup Details</vt:lpstr>
      <vt:lpstr>Preliminary ZGOUBI Simulation</vt:lpstr>
      <vt:lpstr>Intrinsic Resonance Strength (DEPOL)</vt:lpstr>
      <vt:lpstr>He-3 Beam Energies</vt:lpstr>
      <vt:lpstr>Goals and Setup Plan (6/28)</vt:lpstr>
      <vt:lpstr>Carbon Bananas Seen!</vt:lpstr>
      <vt:lpstr>Carbons inside the Detector Acceptance</vt:lpstr>
      <vt:lpstr>More Inelastic Channels</vt:lpstr>
      <vt:lpstr>Helion Setup Results</vt:lpstr>
      <vt:lpstr>Betatron Tunes</vt:lpstr>
      <vt:lpstr>Helion Beam in the Booster</vt:lpstr>
      <vt:lpstr>Transfer Efficiency</vt:lpstr>
      <vt:lpstr>Preliminary Plan for Next Year</vt:lpstr>
    </vt:vector>
  </TitlesOfParts>
  <Company>bnl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RHIC Monday Meeting 06-14-2010</dc:title>
  <dc:creator>Haixin Huang</dc:creator>
  <cp:lastModifiedBy>Haixin Huang</cp:lastModifiedBy>
  <cp:revision>787</cp:revision>
  <cp:lastPrinted>2000-11-14T18:14:29Z</cp:lastPrinted>
  <dcterms:created xsi:type="dcterms:W3CDTF">2012-07-26T16:02:31Z</dcterms:created>
  <dcterms:modified xsi:type="dcterms:W3CDTF">2012-07-26T20:11:02Z</dcterms:modified>
</cp:coreProperties>
</file>