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Microsoft_Equation3.bin" ContentType="application/vnd.openxmlformats-officedocument.oleObject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41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67" r:id="rId7"/>
    <p:sldId id="270" r:id="rId8"/>
    <p:sldId id="274" r:id="rId9"/>
    <p:sldId id="275" r:id="rId10"/>
    <p:sldId id="284" r:id="rId11"/>
    <p:sldId id="282" r:id="rId12"/>
    <p:sldId id="281" r:id="rId13"/>
    <p:sldId id="280" r:id="rId14"/>
    <p:sldId id="277" r:id="rId15"/>
    <p:sldId id="283" r:id="rId16"/>
    <p:sldId id="273" r:id="rId17"/>
    <p:sldId id="272" r:id="rId18"/>
    <p:sldId id="285" r:id="rId19"/>
    <p:sldId id="287" r:id="rId20"/>
    <p:sldId id="278" r:id="rId21"/>
    <p:sldId id="288" r:id="rId22"/>
    <p:sldId id="289" r:id="rId23"/>
    <p:sldId id="269" r:id="rId24"/>
    <p:sldId id="264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Relationship Id="rId2" Type="http://schemas.openxmlformats.org/officeDocument/2006/relationships/image" Target="../media/image14.pict"/><Relationship Id="rId3" Type="http://schemas.openxmlformats.org/officeDocument/2006/relationships/image" Target="../media/image1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0DB9E-5309-6A43-AC6D-6EFE45CFF186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4712E-9E5D-8541-8C2E-09B5332AC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4712E-9E5D-8541-8C2E-09B5332AC7E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4712E-9E5D-8541-8C2E-09B5332AC7E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4712E-9E5D-8541-8C2E-09B5332AC7E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64B661-5D9B-4B0A-83C8-FBA80A671FCF}" type="datetime1">
              <a:rPr lang="en-US" smtClean="0"/>
              <a:pPr/>
              <a:t>7/24/12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DB93A9-DE17-42E8-A366-46C30944B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5DC1-E449-E84D-B719-D14758DBF858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1811-B8F5-604B-92B5-473EDB5CA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5DC1-E449-E84D-B719-D14758DBF858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1811-B8F5-604B-92B5-473EDB5CA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5DC1-E449-E84D-B719-D14758DBF858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1811-B8F5-604B-92B5-473EDB5CA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5515-1FAA-430E-932F-0C9F78E13C75}" type="datetime1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5DC1-E449-E84D-B719-D14758DBF858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1811-B8F5-604B-92B5-473EDB5CA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5DC1-E449-E84D-B719-D14758DBF858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1811-B8F5-604B-92B5-473EDB5CA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5DC1-E449-E84D-B719-D14758DBF858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1811-B8F5-604B-92B5-473EDB5CA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5DC1-E449-E84D-B719-D14758DBF858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1811-B8F5-604B-92B5-473EDB5CA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96B5DC1-E449-E84D-B719-D14758DBF858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1811-B8F5-604B-92B5-473EDB5CA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6B5DC1-E449-E84D-B719-D14758DBF858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0D1811-B8F5-604B-92B5-473EDB5CA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896B5DC1-E449-E84D-B719-D14758DBF858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10D1811-B8F5-604B-92B5-473EDB5CA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Accelerator Physics </a:t>
            </a:r>
            <a:r>
              <a:rPr lang="en-US" dirty="0" err="1" smtClean="0"/>
              <a:t>EXperiment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Highlight of RUN 12</a:t>
            </a:r>
          </a:p>
          <a:p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Bai</a:t>
            </a:r>
            <a:r>
              <a:rPr lang="en-US" dirty="0" smtClean="0"/>
              <a:t>, C-A Dept., BNL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083"/>
            <a:ext cx="8229600" cy="7669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Highlights from APEX-12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1076"/>
            <a:ext cx="8229600" cy="3410430"/>
          </a:xfrm>
        </p:spPr>
        <p:txBody>
          <a:bodyPr/>
          <a:lstStyle/>
          <a:p>
            <a:r>
              <a:rPr lang="en-US" sz="2400" dirty="0" smtClean="0"/>
              <a:t>Polarization lifetime without collisions</a:t>
            </a:r>
          </a:p>
          <a:p>
            <a:pPr lvl="1"/>
            <a:r>
              <a:rPr lang="en-US" sz="2000" dirty="0" smtClean="0"/>
              <a:t>11/16 snake resonance is not the dominant source of </a:t>
            </a:r>
          </a:p>
          <a:p>
            <a:pPr lvl="1">
              <a:buNone/>
            </a:pPr>
            <a:r>
              <a:rPr lang="en-US" sz="2000" dirty="0" smtClean="0"/>
              <a:t>   polarization lifetime for physics store</a:t>
            </a:r>
          </a:p>
          <a:p>
            <a:pPr lvl="1"/>
            <a:r>
              <a:rPr lang="en-US" sz="2000" dirty="0" smtClean="0"/>
              <a:t> Data indicates the polarization lifetime is affected by </a:t>
            </a:r>
          </a:p>
          <a:p>
            <a:pPr lvl="1">
              <a:buNone/>
            </a:pPr>
            <a:r>
              <a:rPr lang="en-US" sz="2000" dirty="0" smtClean="0"/>
              <a:t>    beam-beam.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619" y="2645047"/>
            <a:ext cx="5988223" cy="421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6360" y="2276514"/>
            <a:ext cx="2362200" cy="458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599"/>
            <a:ext cx="8229600" cy="7669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Highlights from APEX-12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77139"/>
            <a:ext cx="8229600" cy="472841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Phase shifter: </a:t>
            </a:r>
            <a:r>
              <a:rPr lang="en-US" sz="2200" dirty="0" err="1" smtClean="0">
                <a:latin typeface="Arial"/>
                <a:cs typeface="Arial"/>
              </a:rPr>
              <a:t>Montag</a:t>
            </a:r>
            <a:r>
              <a:rPr lang="en-US" sz="2200" dirty="0" smtClean="0">
                <a:latin typeface="Arial"/>
                <a:cs typeface="Arial"/>
              </a:rPr>
              <a:t>, </a:t>
            </a:r>
            <a:r>
              <a:rPr lang="en-US" sz="2200" dirty="0" err="1" smtClean="0">
                <a:latin typeface="Arial"/>
                <a:cs typeface="Arial"/>
              </a:rPr>
              <a:t>Bai</a:t>
            </a:r>
            <a:r>
              <a:rPr lang="en-US" sz="2200" dirty="0" smtClean="0">
                <a:latin typeface="Arial"/>
                <a:cs typeface="Arial"/>
              </a:rPr>
              <a:t>, Simon, Minty, etc.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Motivation: to see whether one can measure phase advance change induced by phase shifter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Phase shifter: </a:t>
            </a:r>
          </a:p>
          <a:p>
            <a:pPr lvl="2"/>
            <a:r>
              <a:rPr lang="en-US" sz="1800" dirty="0" smtClean="0">
                <a:latin typeface="Arial"/>
                <a:cs typeface="Arial"/>
              </a:rPr>
              <a:t>To provide integer multiple of pi phase advance between IP8 and IP10 to compensate the beam-beam at IP8 with </a:t>
            </a:r>
            <a:r>
              <a:rPr lang="en-US" sz="1800" dirty="0" err="1" smtClean="0">
                <a:latin typeface="Arial"/>
                <a:cs typeface="Arial"/>
              </a:rPr>
              <a:t>e</a:t>
            </a:r>
            <a:r>
              <a:rPr lang="en-US" sz="1800" dirty="0" smtClean="0">
                <a:latin typeface="Arial"/>
                <a:cs typeface="Arial"/>
              </a:rPr>
              <a:t>-lens at IP10</a:t>
            </a:r>
          </a:p>
          <a:p>
            <a:pPr lvl="2"/>
            <a:r>
              <a:rPr lang="en-US" sz="1800" dirty="0" smtClean="0">
                <a:latin typeface="Arial"/>
                <a:cs typeface="Arial"/>
              </a:rPr>
              <a:t>two shunt power supplies to main quads in arc IP8 – IP10</a:t>
            </a:r>
          </a:p>
          <a:p>
            <a:pPr lvl="1"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lvl="1">
              <a:buNone/>
            </a:pPr>
            <a:endParaRPr lang="en-US" sz="2200" dirty="0" smtClean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90" y="3104327"/>
            <a:ext cx="5307796" cy="37536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0912" y="3861133"/>
            <a:ext cx="259905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Blue at injection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A vertical </a:t>
            </a:r>
            <a:r>
              <a:rPr lang="en-US" dirty="0" err="1" smtClean="0"/>
              <a:t>betatron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phase different of </a:t>
            </a:r>
          </a:p>
          <a:p>
            <a:r>
              <a:rPr lang="en-US" dirty="0" smtClean="0"/>
              <a:t>  ~32 degrees with </a:t>
            </a:r>
          </a:p>
          <a:p>
            <a:r>
              <a:rPr lang="en-US" dirty="0" smtClean="0"/>
              <a:t>  phase shifter at 10A</a:t>
            </a:r>
          </a:p>
          <a:p>
            <a:r>
              <a:rPr lang="en-US" dirty="0" smtClean="0"/>
              <a:t>  was measured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083"/>
            <a:ext cx="8229600" cy="766993"/>
          </a:xfrm>
        </p:spPr>
        <p:txBody>
          <a:bodyPr>
            <a:normAutofit/>
          </a:bodyPr>
          <a:lstStyle/>
          <a:p>
            <a:r>
              <a:rPr lang="en-US" sz="3400" dirty="0" smtClean="0"/>
              <a:t>Highlights from APEX-12</a:t>
            </a:r>
            <a:endParaRPr lang="en-US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1075"/>
            <a:ext cx="8229600" cy="20684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Beam-beam: Simon, </a:t>
            </a:r>
            <a:r>
              <a:rPr lang="en-US" sz="2400" dirty="0" err="1" smtClean="0"/>
              <a:t>Yun</a:t>
            </a:r>
            <a:endParaRPr lang="en-US" sz="2400" dirty="0" smtClean="0"/>
          </a:p>
          <a:p>
            <a:pPr lvl="1"/>
            <a:r>
              <a:rPr lang="en-US" sz="2200" dirty="0" smtClean="0"/>
              <a:t>Tune scan for pi-mode suppression</a:t>
            </a:r>
          </a:p>
          <a:p>
            <a:pPr lvl="2"/>
            <a:r>
              <a:rPr lang="en-US" sz="2000" dirty="0" smtClean="0"/>
              <a:t>BTF measurements of store with split tune shows significant suppression of pi mode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95" y="2504164"/>
            <a:ext cx="3581400" cy="280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0" y="2504164"/>
            <a:ext cx="3556000" cy="2705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00" y="5209264"/>
            <a:ext cx="3937000" cy="1130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100" y="5310864"/>
            <a:ext cx="3517900" cy="139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083"/>
            <a:ext cx="8229600" cy="7669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Highlights from APEX-12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1074"/>
            <a:ext cx="8229600" cy="5555147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Arial"/>
                <a:cs typeface="Arial"/>
              </a:rPr>
              <a:t>Beam-beam: Simon, </a:t>
            </a:r>
            <a:r>
              <a:rPr lang="en-US" sz="2400" dirty="0" err="1" smtClean="0">
                <a:latin typeface="Arial"/>
                <a:cs typeface="Arial"/>
              </a:rPr>
              <a:t>Yun</a:t>
            </a:r>
            <a:endParaRPr lang="en-US" sz="2400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Tune scan for pi-mode suppression</a:t>
            </a:r>
          </a:p>
          <a:p>
            <a:pPr lvl="2"/>
            <a:r>
              <a:rPr lang="en-US" sz="2000" dirty="0" smtClean="0">
                <a:latin typeface="Arial"/>
                <a:cs typeface="Arial"/>
              </a:rPr>
              <a:t>BTF measurements of store with split tune shows significant suppression of pi mode</a:t>
            </a:r>
          </a:p>
          <a:p>
            <a:pPr lvl="2"/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However, it is proven to be non-operational due to </a:t>
            </a:r>
            <a:r>
              <a:rPr lang="en-US" sz="2000" dirty="0" err="1" smtClean="0">
                <a:solidFill>
                  <a:srgbClr val="000090"/>
                </a:solidFill>
                <a:latin typeface="Arial"/>
                <a:cs typeface="Arial"/>
              </a:rPr>
              <a:t>emittance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blowup. Poor polarization lifetime also confirmed the observation in RUN2004</a:t>
            </a:r>
          </a:p>
          <a:p>
            <a:pPr lvl="1"/>
            <a:r>
              <a:rPr lang="en-US" sz="2200" dirty="0" smtClean="0">
                <a:latin typeface="Arial"/>
                <a:cs typeface="Arial"/>
              </a:rPr>
              <a:t>Understand why coherent bb mode missing in the horizontal plane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Impact of coupling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Impact of 10 Hz feedback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Impact of white noise 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Understand the effect of coherent modes on beam lifetime</a:t>
            </a:r>
          </a:p>
          <a:p>
            <a:pPr lvl="2"/>
            <a:r>
              <a:rPr lang="en-US" sz="2000" dirty="0" smtClean="0">
                <a:latin typeface="Arial"/>
                <a:cs typeface="Arial"/>
              </a:rPr>
              <a:t>Excite coherent mode with BBQ kicker. </a:t>
            </a:r>
            <a:r>
              <a:rPr lang="en-US" sz="2000" dirty="0" err="1" smtClean="0">
                <a:solidFill>
                  <a:srgbClr val="000090"/>
                </a:solidFill>
                <a:latin typeface="Arial"/>
                <a:cs typeface="Arial"/>
              </a:rPr>
              <a:t>Emittance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blowup and deterioration of beam lifetime </a:t>
            </a:r>
            <a:r>
              <a:rPr lang="en-US" sz="2000" dirty="0" smtClean="0">
                <a:solidFill>
                  <a:srgbClr val="000090"/>
                </a:solidFill>
              </a:rPr>
              <a:t>were observed when BBQ kicker was excited as high as 35dB. No instability was observed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083"/>
            <a:ext cx="8229600" cy="7669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Highlights from APEX-12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0620" y="713438"/>
            <a:ext cx="8229600" cy="5624857"/>
          </a:xfrm>
        </p:spPr>
        <p:txBody>
          <a:bodyPr/>
          <a:lstStyle/>
          <a:p>
            <a:r>
              <a:rPr lang="en-US" sz="2400" dirty="0" smtClean="0"/>
              <a:t>Commissioning of spin flipper/</a:t>
            </a:r>
            <a:r>
              <a:rPr lang="en-US" sz="2400" dirty="0" err="1" smtClean="0"/>
              <a:t>tunemeter</a:t>
            </a:r>
            <a:endParaRPr lang="en-US" sz="2400" dirty="0" smtClean="0"/>
          </a:p>
          <a:p>
            <a:pPr lvl="1"/>
            <a:r>
              <a:rPr lang="en-US" sz="2000" dirty="0" smtClean="0"/>
              <a:t>A group of 5 AC dipoles </a:t>
            </a:r>
            <a:r>
              <a:rPr lang="en-US" sz="2000" dirty="0" err="1" smtClean="0"/>
              <a:t>interwined</a:t>
            </a:r>
            <a:r>
              <a:rPr lang="en-US" sz="2000" dirty="0" smtClean="0"/>
              <a:t> with DC dipoles to provide rotating field oscillating at a frequency</a:t>
            </a:r>
          </a:p>
          <a:p>
            <a:pPr lvl="1"/>
            <a:r>
              <a:rPr lang="en-US" sz="2000" dirty="0" smtClean="0"/>
              <a:t>Goal this year is to demonstrate whether we can excite rotating field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651443" y="4042796"/>
          <a:ext cx="7167563" cy="946150"/>
        </p:xfrm>
        <a:graphic>
          <a:graphicData uri="http://schemas.openxmlformats.org/presentationml/2006/ole">
            <p:oleObj spid="_x0000_s34818" name="Equation" r:id="rId3" imgW="3365500" imgH="4445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35631" y="5109596"/>
          <a:ext cx="5843587" cy="898525"/>
        </p:xfrm>
        <a:graphic>
          <a:graphicData uri="http://schemas.openxmlformats.org/presentationml/2006/ole">
            <p:oleObj spid="_x0000_s34819" name="Equation" r:id="rId4" imgW="2895600" imgH="444500" progId="Equation.3">
              <p:embed/>
            </p:oleObj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677910" y="2040998"/>
            <a:ext cx="2511425" cy="2286000"/>
            <a:chOff x="1061267" y="4114800"/>
            <a:chExt cx="2511425" cy="2286000"/>
          </a:xfrm>
        </p:grpSpPr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3137717" y="5095875"/>
            <a:ext cx="266700" cy="215900"/>
          </p:xfrm>
          <a:graphic>
            <a:graphicData uri="http://schemas.openxmlformats.org/presentationml/2006/ole">
              <p:oleObj spid="_x0000_s34820" name="Equation" r:id="rId5" imgW="266700" imgH="215900" progId="Equation.3">
                <p:embed/>
              </p:oleObj>
            </a:graphicData>
          </a:graphic>
        </p:graphicFrame>
        <p:sp>
          <p:nvSpPr>
            <p:cNvPr id="9" name="Line 16"/>
            <p:cNvSpPr>
              <a:spLocks noChangeShapeType="1"/>
            </p:cNvSpPr>
            <p:nvPr/>
          </p:nvSpPr>
          <p:spPr bwMode="auto">
            <a:xfrm>
              <a:off x="2204267" y="5613399"/>
              <a:ext cx="121920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2204267" y="4267202"/>
              <a:ext cx="0" cy="13207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H="1">
              <a:off x="1518467" y="5613400"/>
              <a:ext cx="6858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V="1">
              <a:off x="2204267" y="5330826"/>
              <a:ext cx="84455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1483542" y="6030913"/>
              <a:ext cx="30003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Calibri" charset="0"/>
                </a:rPr>
                <a:t>x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1934391" y="4114800"/>
              <a:ext cx="298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err="1">
                  <a:solidFill>
                    <a:schemeClr val="tx2"/>
                  </a:solidFill>
                  <a:latin typeface="Calibri" charset="0"/>
                </a:rPr>
                <a:t>y</a:t>
              </a:r>
              <a:endParaRPr lang="en-US" dirty="0">
                <a:solidFill>
                  <a:schemeClr val="tx2"/>
                </a:solidFill>
                <a:latin typeface="Calibri" charset="0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3274242" y="5811044"/>
              <a:ext cx="298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Calibri" charset="0"/>
                </a:rPr>
                <a:t>z</a:t>
              </a:r>
            </a:p>
          </p:txBody>
        </p:sp>
        <p:sp>
          <p:nvSpPr>
            <p:cNvPr id="16" name="Arc 20"/>
            <p:cNvSpPr>
              <a:spLocks/>
            </p:cNvSpPr>
            <p:nvPr/>
          </p:nvSpPr>
          <p:spPr bwMode="auto">
            <a:xfrm flipV="1">
              <a:off x="1061267" y="5183187"/>
              <a:ext cx="2209800" cy="760413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8664" y="42012"/>
                  </a:moveTo>
                  <a:cubicBezTo>
                    <a:pt x="26391" y="42798"/>
                    <a:pt x="2400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065"/>
                    <a:pt x="39345" y="36001"/>
                    <a:pt x="33005" y="39943"/>
                  </a:cubicBezTo>
                </a:path>
                <a:path w="43200" h="43200" stroke="0" extrusionOk="0">
                  <a:moveTo>
                    <a:pt x="28664" y="42012"/>
                  </a:moveTo>
                  <a:cubicBezTo>
                    <a:pt x="26391" y="42798"/>
                    <a:pt x="2400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065"/>
                    <a:pt x="39345" y="36001"/>
                    <a:pt x="33005" y="3994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FF9933"/>
              </a:solidFill>
              <a:round/>
              <a:headEnd/>
              <a:tailEnd type="triangle" w="lg" len="med"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CC"/>
                </a:solidFill>
                <a:latin typeface="Calibri" charset="0"/>
              </a:endParaRPr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1899467" y="5183187"/>
              <a:ext cx="298450" cy="430213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 flipV="1">
              <a:off x="1483542" y="5268912"/>
              <a:ext cx="714375" cy="34448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>
              <a:off x="1483542" y="5635626"/>
              <a:ext cx="714375" cy="2087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2232841" y="5635626"/>
              <a:ext cx="657225" cy="2087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6042468" y="5185796"/>
            <a:ext cx="1219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ne Callout 1 21"/>
          <p:cNvSpPr/>
          <p:nvPr/>
        </p:nvSpPr>
        <p:spPr>
          <a:xfrm>
            <a:off x="5161406" y="6393328"/>
            <a:ext cx="3458814" cy="398979"/>
          </a:xfrm>
          <a:prstGeom prst="borderCallout1">
            <a:avLst>
              <a:gd name="adj1" fmla="val -111070"/>
              <a:gd name="adj2" fmla="val 40359"/>
              <a:gd name="adj3" fmla="val 1785"/>
              <a:gd name="adj4" fmla="val 26589"/>
            </a:avLst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61406" y="642297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one resonance is excited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083"/>
            <a:ext cx="8229600" cy="7669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Highlights from APEX-11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0620" y="713438"/>
            <a:ext cx="8229600" cy="5624857"/>
          </a:xfrm>
        </p:spPr>
        <p:txBody>
          <a:bodyPr/>
          <a:lstStyle/>
          <a:p>
            <a:r>
              <a:rPr lang="en-US" sz="2400" dirty="0" smtClean="0"/>
              <a:t>Commissioning of spin flipper/</a:t>
            </a:r>
            <a:r>
              <a:rPr lang="en-US" sz="2400" dirty="0" err="1" smtClean="0"/>
              <a:t>tunemeter</a:t>
            </a:r>
            <a:endParaRPr lang="en-US" sz="2400" dirty="0" smtClean="0"/>
          </a:p>
          <a:p>
            <a:pPr lvl="1"/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498" y="3888784"/>
            <a:ext cx="4076501" cy="296921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00798"/>
            <a:ext cx="7749124" cy="429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083"/>
            <a:ext cx="8229600" cy="7669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Highlights from APEX-12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0620" y="737402"/>
            <a:ext cx="8229600" cy="12874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Optics Correction: </a:t>
            </a:r>
            <a:r>
              <a:rPr lang="en-US" sz="2400" dirty="0" err="1" smtClean="0"/>
              <a:t>Bai</a:t>
            </a:r>
            <a:r>
              <a:rPr lang="en-US" sz="2400" dirty="0" smtClean="0"/>
              <a:t>, GRD, Joe, Simon</a:t>
            </a:r>
          </a:p>
          <a:p>
            <a:pPr lvl="1"/>
            <a:r>
              <a:rPr lang="en-US" sz="2000" dirty="0" smtClean="0"/>
              <a:t>SBST was successfully implemented during APEX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" y="1821211"/>
            <a:ext cx="4600453" cy="4033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683" y="1833193"/>
            <a:ext cx="4383317" cy="4021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5661" y="5978843"/>
            <a:ext cx="2321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Blue pp @ 255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30009" y="5994505"/>
            <a:ext cx="258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Au @ 100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083"/>
            <a:ext cx="8229600" cy="7669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Highlights from APEX-12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1075"/>
            <a:ext cx="8229600" cy="54073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Beam-based alignment: Joanne, Jordan</a:t>
            </a:r>
          </a:p>
          <a:p>
            <a:pPr lvl="1"/>
            <a:r>
              <a:rPr lang="en-US" sz="2000" dirty="0" smtClean="0"/>
              <a:t>Motivation: Automated (or faster) BBA application for RHIC to determine difference between electrical center of BPM and mechanical center of nearby </a:t>
            </a:r>
            <a:r>
              <a:rPr lang="en-US" sz="2000" dirty="0" err="1" smtClean="0"/>
              <a:t>quadrupole</a:t>
            </a:r>
            <a:r>
              <a:rPr lang="en-US" sz="2000" dirty="0" smtClean="0"/>
              <a:t> in the </a:t>
            </a:r>
            <a:r>
              <a:rPr lang="en-US" sz="2000" dirty="0" err="1" smtClean="0"/>
              <a:t>IRs</a:t>
            </a:r>
            <a:endParaRPr lang="en-US" sz="1800" dirty="0" smtClean="0"/>
          </a:p>
          <a:p>
            <a:pPr lvl="1"/>
            <a:r>
              <a:rPr lang="en-US" sz="2000" dirty="0" smtClean="0"/>
              <a:t>Had a long history</a:t>
            </a:r>
          </a:p>
          <a:p>
            <a:pPr lvl="2"/>
            <a:r>
              <a:rPr lang="en-US" sz="1800" dirty="0" smtClean="0">
                <a:solidFill>
                  <a:srgbClr val="000090"/>
                </a:solidFill>
              </a:rPr>
              <a:t>Limited dipole correctors. </a:t>
            </a:r>
          </a:p>
          <a:p>
            <a:pPr lvl="2"/>
            <a:r>
              <a:rPr lang="en-US" sz="1800" dirty="0" smtClean="0">
                <a:solidFill>
                  <a:srgbClr val="000090"/>
                </a:solidFill>
              </a:rPr>
              <a:t>Very large ring. When all the </a:t>
            </a:r>
            <a:r>
              <a:rPr lang="en-US" sz="1800" dirty="0" err="1" smtClean="0">
                <a:solidFill>
                  <a:srgbClr val="000090"/>
                </a:solidFill>
              </a:rPr>
              <a:t>BPMs</a:t>
            </a:r>
            <a:r>
              <a:rPr lang="en-US" sz="1800" dirty="0" smtClean="0">
                <a:solidFill>
                  <a:srgbClr val="000090"/>
                </a:solidFill>
              </a:rPr>
              <a:t> in all arcs are used, some </a:t>
            </a:r>
            <a:r>
              <a:rPr lang="en-US" sz="1800" dirty="0" err="1" smtClean="0">
                <a:solidFill>
                  <a:srgbClr val="000090"/>
                </a:solidFill>
              </a:rPr>
              <a:t>BPMs</a:t>
            </a:r>
            <a:r>
              <a:rPr lang="en-US" sz="1800" dirty="0" smtClean="0">
                <a:solidFill>
                  <a:srgbClr val="000090"/>
                </a:solidFill>
              </a:rPr>
              <a:t> contribute to noise more than to signal. </a:t>
            </a:r>
          </a:p>
          <a:p>
            <a:pPr lvl="2"/>
            <a:r>
              <a:rPr lang="en-US" sz="1800" dirty="0" smtClean="0">
                <a:solidFill>
                  <a:srgbClr val="000090"/>
                </a:solidFill>
              </a:rPr>
              <a:t>Signal/Noise ratio is low</a:t>
            </a:r>
          </a:p>
          <a:p>
            <a:pPr lvl="1"/>
            <a:r>
              <a:rPr lang="en-US" sz="2000" dirty="0" smtClean="0"/>
              <a:t>This new effort is to</a:t>
            </a:r>
          </a:p>
          <a:p>
            <a:pPr lvl="2"/>
            <a:r>
              <a:rPr lang="en-US" sz="1800" dirty="0" smtClean="0">
                <a:solidFill>
                  <a:srgbClr val="000090"/>
                </a:solidFill>
              </a:rPr>
              <a:t>Take advantage of improved </a:t>
            </a:r>
            <a:r>
              <a:rPr lang="en-US" sz="1800" dirty="0" err="1" smtClean="0">
                <a:solidFill>
                  <a:srgbClr val="000090"/>
                </a:solidFill>
              </a:rPr>
              <a:t>bpm</a:t>
            </a:r>
            <a:r>
              <a:rPr lang="en-US" sz="1800" dirty="0" smtClean="0">
                <a:solidFill>
                  <a:srgbClr val="000090"/>
                </a:solidFill>
              </a:rPr>
              <a:t> performance</a:t>
            </a:r>
          </a:p>
          <a:p>
            <a:pPr lvl="2"/>
            <a:r>
              <a:rPr lang="en-US" sz="1800" dirty="0" smtClean="0">
                <a:solidFill>
                  <a:srgbClr val="000090"/>
                </a:solidFill>
              </a:rPr>
              <a:t>Choose subgroup </a:t>
            </a:r>
            <a:r>
              <a:rPr lang="en-US" sz="1800" dirty="0" err="1" smtClean="0">
                <a:solidFill>
                  <a:srgbClr val="000090"/>
                </a:solidFill>
              </a:rPr>
              <a:t>bpms</a:t>
            </a:r>
            <a:endParaRPr lang="en-US" sz="1800" dirty="0" smtClean="0">
              <a:solidFill>
                <a:srgbClr val="000090"/>
              </a:solidFill>
            </a:endParaRPr>
          </a:p>
          <a:p>
            <a:pPr lvl="2"/>
            <a:r>
              <a:rPr lang="en-US" sz="1800" dirty="0" smtClean="0">
                <a:solidFill>
                  <a:srgbClr val="000090"/>
                </a:solidFill>
              </a:rPr>
              <a:t>minimize the frequency of </a:t>
            </a:r>
            <a:r>
              <a:rPr lang="en-US" sz="1800" dirty="0" err="1" smtClean="0">
                <a:solidFill>
                  <a:srgbClr val="000090"/>
                </a:solidFill>
              </a:rPr>
              <a:t>quadrupole</a:t>
            </a:r>
            <a:r>
              <a:rPr lang="en-US" sz="1800" dirty="0" smtClean="0">
                <a:solidFill>
                  <a:srgbClr val="000090"/>
                </a:solidFill>
              </a:rPr>
              <a:t> changes</a:t>
            </a:r>
          </a:p>
          <a:p>
            <a:pPr lvl="2"/>
            <a:r>
              <a:rPr lang="en-US" sz="1800" dirty="0" smtClean="0">
                <a:solidFill>
                  <a:srgbClr val="000090"/>
                </a:solidFill>
              </a:rPr>
              <a:t>Automate the measurement</a:t>
            </a:r>
          </a:p>
          <a:p>
            <a:pPr lvl="2"/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083"/>
            <a:ext cx="8229600" cy="7669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Highlights from APEX-12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1076"/>
            <a:ext cx="8229600" cy="666626"/>
          </a:xfrm>
        </p:spPr>
        <p:txBody>
          <a:bodyPr/>
          <a:lstStyle/>
          <a:p>
            <a:r>
              <a:rPr lang="en-US" dirty="0" smtClean="0"/>
              <a:t>Beam-based alignment: Joanne, Jordan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3829" y="1389864"/>
            <a:ext cx="777297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Q1 &amp; Q3 Completed in both ring (48 </a:t>
            </a:r>
            <a:r>
              <a:rPr lang="en-US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BPMs</a:t>
            </a: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in each ring)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tQ4 in IR 6, 8, 12 in both ring (24 </a:t>
            </a:r>
            <a:r>
              <a:rPr lang="en-US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BPMs</a:t>
            </a: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in each ring)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</a:t>
            </a:r>
          </a:p>
          <a:p>
            <a:pPr marL="457200" indent="-457200">
              <a:defRPr/>
            </a:pP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3.  Confirmed </a:t>
            </a: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some of large offsets.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Results </a:t>
            </a: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are generally good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</a:t>
            </a:r>
          </a:p>
          <a:p>
            <a:pPr marL="347663" indent="-347663">
              <a:buFontTx/>
              <a:buAutoNum type="arabicPeriod" startAt="4"/>
              <a:defRPr/>
            </a:pP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Script ready and tested.</a:t>
            </a:r>
          </a:p>
          <a:p>
            <a:pPr marL="347663" indent="-347663">
              <a:buFontTx/>
              <a:buAutoNum type="arabicPeriod" startAt="4"/>
              <a:defRPr/>
            </a:pP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Was also implemented to operation</a:t>
            </a:r>
          </a:p>
          <a:p>
            <a:pPr marL="347663" indent="-347663">
              <a:buFontTx/>
              <a:buAutoNum type="arabicPeriod" startAt="4"/>
              <a:defRPr/>
            </a:pP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BPM at Q1 &amp; Q3 completed in both rings(24 horizontal, 24 vertical in each ring).</a:t>
            </a:r>
          </a:p>
          <a:p>
            <a:pPr marL="347663" indent="-347663">
              <a:buFontTx/>
              <a:buAutoNum type="arabicPeriod" startAt="4"/>
              <a:defRPr/>
            </a:pP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Confirmed some of large offsets(8 in Blue, 10 in Yellow)</a:t>
            </a:r>
          </a:p>
          <a:p>
            <a:pPr marL="347663" indent="-347663">
              <a:buFontTx/>
              <a:buAutoNum type="arabicPeriod" startAt="4"/>
              <a:defRPr/>
            </a:pPr>
            <a:endParaRPr lang="en-US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BBA_APEX20120502_B5_B6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4792" y="511849"/>
            <a:ext cx="5969208" cy="34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5711" y="164450"/>
            <a:ext cx="8229600" cy="666626"/>
          </a:xfrm>
        </p:spPr>
        <p:txBody>
          <a:bodyPr/>
          <a:lstStyle/>
          <a:p>
            <a:r>
              <a:rPr lang="en-US" dirty="0" smtClean="0"/>
              <a:t>Beam-based alignment: Joanne, Jordan</a:t>
            </a:r>
            <a:endParaRPr lang="en-US" dirty="0"/>
          </a:p>
        </p:txBody>
      </p:sp>
      <p:pic>
        <p:nvPicPr>
          <p:cNvPr id="6" name="Picture 5" descr="BBA_APEX20120613_yellow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493" y="3411291"/>
            <a:ext cx="5876160" cy="344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</a:p>
          <a:p>
            <a:endParaRPr lang="en-US" dirty="0" smtClean="0"/>
          </a:p>
          <a:p>
            <a:r>
              <a:rPr lang="en-US" dirty="0" smtClean="0"/>
              <a:t>Highlights</a:t>
            </a:r>
          </a:p>
          <a:p>
            <a:endParaRPr lang="en-US" dirty="0" smtClean="0"/>
          </a:p>
          <a:p>
            <a:r>
              <a:rPr lang="en-US" dirty="0" smtClean="0"/>
              <a:t>Summary for RUN12 APEX</a:t>
            </a:r>
          </a:p>
          <a:p>
            <a:endParaRPr lang="en-US" dirty="0" smtClean="0"/>
          </a:p>
          <a:p>
            <a:r>
              <a:rPr lang="en-US" dirty="0" smtClean="0"/>
              <a:t>Suggestions/plans for future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083"/>
            <a:ext cx="8229600" cy="7669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Highlights from APEX-12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0620" y="713438"/>
            <a:ext cx="8229600" cy="47142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Local coupling: </a:t>
            </a:r>
            <a:r>
              <a:rPr lang="en-US" sz="2400" dirty="0" err="1" smtClean="0"/>
              <a:t>Marusic</a:t>
            </a:r>
            <a:endParaRPr lang="en-US" sz="2400" dirty="0" smtClean="0"/>
          </a:p>
          <a:p>
            <a:pPr lvl="1"/>
            <a:r>
              <a:rPr lang="en-US" sz="2000" dirty="0" smtClean="0"/>
              <a:t>Automated technique developed by </a:t>
            </a:r>
            <a:r>
              <a:rPr lang="en-US" sz="2000" dirty="0" err="1" smtClean="0"/>
              <a:t>Vadim</a:t>
            </a:r>
            <a:r>
              <a:rPr lang="en-US" sz="2000" dirty="0" smtClean="0"/>
              <a:t>. Data-taking and analysis are now done in ~15 </a:t>
            </a:r>
            <a:r>
              <a:rPr lang="en-US" sz="2000" dirty="0" err="1" smtClean="0"/>
              <a:t>mins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6903"/>
            <a:ext cx="4734751" cy="3551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389" y="2036903"/>
            <a:ext cx="4734751" cy="3551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083"/>
            <a:ext cx="8229600" cy="7669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Highlights from APEX-12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0620" y="785330"/>
            <a:ext cx="8229600" cy="471425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CeC</a:t>
            </a:r>
            <a:r>
              <a:rPr lang="en-US" sz="2400" dirty="0" smtClean="0"/>
              <a:t> </a:t>
            </a:r>
            <a:r>
              <a:rPr lang="en-US" sz="2400" dirty="0" err="1" smtClean="0"/>
              <a:t>PoP</a:t>
            </a:r>
            <a:r>
              <a:rPr lang="en-US" sz="2400" dirty="0" smtClean="0"/>
              <a:t>: Igor, Gang</a:t>
            </a:r>
            <a:endParaRPr lang="en-US" sz="1800" dirty="0" smtClean="0"/>
          </a:p>
          <a:p>
            <a:pPr lvl="1"/>
            <a:r>
              <a:rPr lang="en-US" sz="2000" dirty="0" smtClean="0"/>
              <a:t>Goal: Measure beam parameters critical for CEC POP (jitter, beam spectrum, orbit stability, bunch profiles)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Set-up</a:t>
            </a:r>
          </a:p>
          <a:p>
            <a:pPr lvl="2"/>
            <a:r>
              <a:rPr lang="en-US" sz="1800" dirty="0" smtClean="0"/>
              <a:t>100 </a:t>
            </a:r>
            <a:r>
              <a:rPr lang="en-US" sz="1800" dirty="0" err="1" smtClean="0"/>
              <a:t>GeV/u</a:t>
            </a:r>
            <a:r>
              <a:rPr lang="en-US" sz="1800" dirty="0" smtClean="0"/>
              <a:t> gold ions in the yellow ring (left after the previous session with blue ring dumped)</a:t>
            </a:r>
          </a:p>
          <a:p>
            <a:pPr lvl="2"/>
            <a:r>
              <a:rPr lang="en-US" sz="1800" dirty="0" smtClean="0"/>
              <a:t>No re-bucketing, Landau cavity ramped down, no stochastic cooling</a:t>
            </a:r>
          </a:p>
          <a:p>
            <a:pPr lvl="2"/>
            <a:r>
              <a:rPr lang="en-US" sz="1800" dirty="0" smtClean="0"/>
              <a:t>10 Hz orbit feedback on</a:t>
            </a:r>
          </a:p>
          <a:p>
            <a:pPr lvl="2"/>
            <a:r>
              <a:rPr lang="en-US" sz="1800" dirty="0" smtClean="0"/>
              <a:t>Utilized IP4 WCM (used for cogging observation)</a:t>
            </a:r>
          </a:p>
          <a:p>
            <a:pPr lvl="2"/>
            <a:r>
              <a:rPr lang="en-US" sz="1800" dirty="0" smtClean="0"/>
              <a:t>Signal observed on </a:t>
            </a:r>
            <a:r>
              <a:rPr lang="en-US" sz="1800" dirty="0" err="1" smtClean="0"/>
              <a:t>LeCroy</a:t>
            </a:r>
            <a:r>
              <a:rPr lang="en-US" sz="1800" dirty="0" smtClean="0"/>
              <a:t> </a:t>
            </a:r>
            <a:r>
              <a:rPr lang="en-US" sz="1800" dirty="0" err="1" smtClean="0"/>
              <a:t>WaveRunner</a:t>
            </a:r>
            <a:r>
              <a:rPr lang="en-US" sz="1800" dirty="0" smtClean="0"/>
              <a:t> 640Zi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083"/>
            <a:ext cx="8229600" cy="7669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Highlights from APEX-12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0620" y="785330"/>
            <a:ext cx="8229600" cy="471425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CeC</a:t>
            </a:r>
            <a:r>
              <a:rPr lang="en-US" sz="2400" dirty="0" smtClean="0"/>
              <a:t> </a:t>
            </a:r>
            <a:r>
              <a:rPr lang="en-US" sz="2400" dirty="0" err="1" smtClean="0"/>
              <a:t>PoP</a:t>
            </a:r>
            <a:r>
              <a:rPr lang="en-US" sz="2400" dirty="0" smtClean="0"/>
              <a:t>: Igor, Gang</a:t>
            </a:r>
            <a:endParaRPr lang="en-US" sz="1800" dirty="0" smtClean="0"/>
          </a:p>
          <a:p>
            <a:pPr lvl="1"/>
            <a:r>
              <a:rPr lang="en-US" sz="2000" dirty="0" smtClean="0"/>
              <a:t>Goal: Measure beam parameters critical for CEC POP (jitter, beam spectrum, orbit stability, bunch profiles)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 Conclusion</a:t>
            </a:r>
          </a:p>
          <a:p>
            <a:pPr lvl="2"/>
            <a:r>
              <a:rPr lang="en-US" sz="1800" dirty="0" smtClean="0"/>
              <a:t>Beam orbit stability and bunch jitter were successfully measured</a:t>
            </a:r>
          </a:p>
          <a:p>
            <a:pPr lvl="2"/>
            <a:r>
              <a:rPr lang="en-US" sz="1800" dirty="0" smtClean="0"/>
              <a:t>We do not expect that the observed beam motion will affect CEC POP experiment, but real data will be used for simulations</a:t>
            </a:r>
          </a:p>
          <a:p>
            <a:pPr lvl="2"/>
            <a:r>
              <a:rPr lang="en-US" sz="1800" dirty="0" smtClean="0"/>
              <a:t>Oscilloscope noise level is above the beam spectrum power in the region of interest, measurement with spectrum analyzer can be done in background mode</a:t>
            </a:r>
          </a:p>
          <a:p>
            <a:pPr lvl="2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62078"/>
            <a:ext cx="8229601" cy="5099562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Beam studies biased towards polarized proton run</a:t>
            </a:r>
          </a:p>
          <a:p>
            <a:pPr lvl="1"/>
            <a:r>
              <a:rPr lang="en-US" sz="1900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Switched to 12 hour-weekly mode from 16 hour-biweekly mode during pp-255GeV</a:t>
            </a:r>
          </a:p>
          <a:p>
            <a:pPr lvl="1"/>
            <a:r>
              <a:rPr lang="en-US" sz="1900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Driven by more issues we need to find out</a:t>
            </a:r>
          </a:p>
          <a:p>
            <a:pPr lvl="2"/>
            <a:r>
              <a:rPr lang="en-US" sz="1800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The limit on intensities</a:t>
            </a:r>
          </a:p>
          <a:p>
            <a:pPr lvl="2"/>
            <a:r>
              <a:rPr lang="en-US" sz="1800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Look forward to significant intensity increase from </a:t>
            </a:r>
            <a:r>
              <a:rPr lang="en-US" sz="1800" dirty="0" err="1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e</a:t>
            </a:r>
            <a:r>
              <a:rPr lang="en-US" sz="1800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-Lens in the next couple of runs</a:t>
            </a:r>
          </a:p>
          <a:p>
            <a:pPr lvl="2"/>
            <a:r>
              <a:rPr lang="en-US" sz="1800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Polarization performance</a:t>
            </a:r>
          </a:p>
          <a:p>
            <a:pPr lvl="2"/>
            <a:endParaRPr lang="en-US" sz="1700" dirty="0" smtClean="0">
              <a:solidFill>
                <a:srgbClr val="000090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sz="2300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Bridge between APEX outcome and operation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ea typeface="ＭＳ Ｐゴシック" charset="-128"/>
              </a:rPr>
              <a:t>The goal of APEX is to transfer the benefit to operations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BBA results were first time applied to operations later in the </a:t>
            </a:r>
            <a:r>
              <a:rPr lang="en-US" sz="2000" dirty="0" err="1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CuAu</a:t>
            </a:r>
            <a:r>
              <a:rPr lang="en-US" sz="2000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 run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Look forward to seeing more benefits to coming run</a:t>
            </a:r>
          </a:p>
          <a:p>
            <a:pPr lvl="2"/>
            <a:r>
              <a:rPr lang="en-US" sz="1700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Local decoupling</a:t>
            </a:r>
          </a:p>
          <a:p>
            <a:pPr lvl="2"/>
            <a:r>
              <a:rPr lang="en-US" sz="1700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V dispersion and coupling correction</a:t>
            </a:r>
          </a:p>
          <a:p>
            <a:pPr lvl="2"/>
            <a:r>
              <a:rPr lang="en-US" sz="1700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Optics correction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3410"/>
            <a:ext cx="8229600" cy="794528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charset="-128"/>
                <a:cs typeface="ＭＳ Ｐゴシック" charset="-128"/>
              </a:rPr>
              <a:t>Summary of Run 12 APEX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08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Workshop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Mid-Nov as the primary candidate.</a:t>
            </a:r>
          </a:p>
          <a:p>
            <a:pPr lvl="2"/>
            <a:endParaRPr lang="en-US" sz="1600" dirty="0" smtClean="0">
              <a:solidFill>
                <a:srgbClr val="000090"/>
              </a:solidFill>
              <a:ea typeface="ＭＳ Ｐゴシック" charset="-128"/>
            </a:endParaRPr>
          </a:p>
          <a:p>
            <a:r>
              <a:rPr lang="en-US" sz="2400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Challenges for the coming RUN</a:t>
            </a:r>
          </a:p>
          <a:p>
            <a:pPr lvl="1"/>
            <a:r>
              <a:rPr lang="en-US" sz="1900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E-Len commissioning</a:t>
            </a:r>
          </a:p>
          <a:p>
            <a:pPr lvl="1"/>
            <a:r>
              <a:rPr lang="en-US" sz="2054" dirty="0" smtClean="0">
                <a:solidFill>
                  <a:srgbClr val="000090"/>
                </a:solidFill>
                <a:ea typeface="ＭＳ Ｐゴシック" charset="-128"/>
              </a:rPr>
              <a:t>Polarization improvement/understanding</a:t>
            </a:r>
          </a:p>
          <a:p>
            <a:pPr lvl="1"/>
            <a:r>
              <a:rPr lang="en-US" sz="2054" dirty="0" smtClean="0">
                <a:solidFill>
                  <a:srgbClr val="000090"/>
                </a:solidFill>
                <a:ea typeface="ＭＳ Ｐゴシック" charset="-128"/>
              </a:rPr>
              <a:t>Brighter beam</a:t>
            </a:r>
          </a:p>
          <a:p>
            <a:pPr lvl="2"/>
            <a:r>
              <a:rPr lang="en-US" sz="1854" dirty="0" smtClean="0">
                <a:solidFill>
                  <a:srgbClr val="000090"/>
                </a:solidFill>
                <a:ea typeface="ＭＳ Ｐゴシック" charset="-128"/>
              </a:rPr>
              <a:t>Smaller longitudinal </a:t>
            </a:r>
            <a:r>
              <a:rPr lang="en-US" sz="1854" dirty="0" err="1" smtClean="0">
                <a:solidFill>
                  <a:srgbClr val="000090"/>
                </a:solidFill>
                <a:ea typeface="ＭＳ Ｐゴシック" charset="-128"/>
              </a:rPr>
              <a:t>emittance</a:t>
            </a:r>
            <a:endParaRPr lang="en-US" sz="1854" dirty="0" smtClean="0">
              <a:solidFill>
                <a:srgbClr val="000090"/>
              </a:solidFill>
              <a:ea typeface="ＭＳ Ｐゴシック" charset="-128"/>
            </a:endParaRPr>
          </a:p>
          <a:p>
            <a:pPr lvl="2"/>
            <a:r>
              <a:rPr lang="en-US" sz="1854" dirty="0" smtClean="0">
                <a:solidFill>
                  <a:srgbClr val="000090"/>
                </a:solidFill>
                <a:ea typeface="ＭＳ Ｐゴシック" charset="-128"/>
              </a:rPr>
              <a:t>Smaller transverse </a:t>
            </a:r>
            <a:r>
              <a:rPr lang="en-US" sz="1854" dirty="0" err="1" smtClean="0">
                <a:solidFill>
                  <a:srgbClr val="000090"/>
                </a:solidFill>
                <a:ea typeface="ＭＳ Ｐゴシック" charset="-128"/>
              </a:rPr>
              <a:t>emittance</a:t>
            </a:r>
            <a:endParaRPr lang="en-US" sz="1854" dirty="0" smtClean="0">
              <a:solidFill>
                <a:srgbClr val="000090"/>
              </a:solidFill>
              <a:ea typeface="ＭＳ Ｐゴシック" charset="-128"/>
            </a:endParaRPr>
          </a:p>
          <a:p>
            <a:pPr lvl="1"/>
            <a:r>
              <a:rPr lang="en-US" sz="2054" dirty="0" smtClean="0">
                <a:solidFill>
                  <a:srgbClr val="000090"/>
                </a:solidFill>
                <a:ea typeface="ＭＳ Ｐゴシック" charset="-128"/>
              </a:rPr>
              <a:t>Instrumentation development</a:t>
            </a:r>
          </a:p>
          <a:p>
            <a:pPr lvl="2"/>
            <a:r>
              <a:rPr lang="en-US" sz="1854" dirty="0" smtClean="0">
                <a:solidFill>
                  <a:srgbClr val="000090"/>
                </a:solidFill>
                <a:ea typeface="ＭＳ Ｐゴシック" charset="-128"/>
              </a:rPr>
              <a:t>Novel way of measuring chromaticity</a:t>
            </a:r>
          </a:p>
          <a:p>
            <a:pPr lvl="2"/>
            <a:r>
              <a:rPr lang="en-US" sz="1854" dirty="0" err="1" smtClean="0">
                <a:solidFill>
                  <a:srgbClr val="000090"/>
                </a:solidFill>
                <a:ea typeface="ＭＳ Ｐゴシック" charset="-128"/>
              </a:rPr>
              <a:t>Polarimeter</a:t>
            </a:r>
            <a:r>
              <a:rPr lang="en-US" sz="1854" dirty="0" smtClean="0">
                <a:solidFill>
                  <a:srgbClr val="000090"/>
                </a:solidFill>
                <a:ea typeface="ＭＳ Ｐゴシック" charset="-128"/>
              </a:rPr>
              <a:t>, </a:t>
            </a:r>
            <a:r>
              <a:rPr lang="en-US" sz="1854" dirty="0" err="1" smtClean="0">
                <a:solidFill>
                  <a:srgbClr val="000090"/>
                </a:solidFill>
                <a:ea typeface="ＭＳ Ｐゴシック" charset="-128"/>
              </a:rPr>
              <a:t>polarimeter</a:t>
            </a:r>
            <a:r>
              <a:rPr lang="en-US" sz="1854" dirty="0" smtClean="0">
                <a:solidFill>
                  <a:srgbClr val="000090"/>
                </a:solidFill>
                <a:ea typeface="ＭＳ Ｐゴシック" charset="-128"/>
              </a:rPr>
              <a:t>, …</a:t>
            </a:r>
          </a:p>
          <a:p>
            <a:pPr lvl="2"/>
            <a:r>
              <a:rPr lang="en-US" sz="1854" dirty="0" smtClean="0">
                <a:solidFill>
                  <a:srgbClr val="000090"/>
                </a:solidFill>
                <a:ea typeface="ＭＳ Ｐゴシック" charset="-128"/>
              </a:rPr>
              <a:t>High precision </a:t>
            </a:r>
            <a:r>
              <a:rPr lang="en-US" sz="1854" dirty="0" err="1" smtClean="0">
                <a:solidFill>
                  <a:srgbClr val="000090"/>
                </a:solidFill>
                <a:ea typeface="ＭＳ Ｐゴシック" charset="-128"/>
              </a:rPr>
              <a:t>bpm</a:t>
            </a:r>
            <a:r>
              <a:rPr lang="en-US" sz="1854" dirty="0" smtClean="0">
                <a:solidFill>
                  <a:srgbClr val="000090"/>
                </a:solidFill>
                <a:ea typeface="ＭＳ Ｐゴシック" charset="-128"/>
              </a:rPr>
              <a:t> development for </a:t>
            </a:r>
            <a:r>
              <a:rPr lang="en-US" sz="1854" dirty="0" err="1" smtClean="0">
                <a:solidFill>
                  <a:srgbClr val="000090"/>
                </a:solidFill>
                <a:ea typeface="ＭＳ Ｐゴシック" charset="-128"/>
              </a:rPr>
              <a:t>pEDM</a:t>
            </a:r>
            <a:endParaRPr lang="en-US" sz="1854" dirty="0" smtClean="0">
              <a:solidFill>
                <a:srgbClr val="000090"/>
              </a:solidFill>
              <a:ea typeface="ＭＳ Ｐゴシック" charset="-128"/>
            </a:endParaRPr>
          </a:p>
          <a:p>
            <a:pPr lvl="2"/>
            <a:endParaRPr lang="en-US" sz="1600" dirty="0" smtClean="0">
              <a:solidFill>
                <a:srgbClr val="000090"/>
              </a:solidFill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00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Prepare for RUN 13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7"/>
            <a:ext cx="8229600" cy="488120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Process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Submit proposal  at </a:t>
            </a:r>
            <a:r>
              <a:rPr lang="en-US" sz="2000" u="sng" dirty="0" err="1" smtClean="0">
                <a:solidFill>
                  <a:srgbClr val="FF0000"/>
                </a:solidFill>
                <a:latin typeface="Chalkboard" pitchFamily="-1" charset="0"/>
                <a:ea typeface="Chalkboard" pitchFamily="-1" charset="0"/>
                <a:cs typeface="Chalkboard" pitchFamily="-1" charset="0"/>
              </a:rPr>
              <a:t>http://www.c-ad.bnl.gov/BeamEx/scripts/beform.pl</a:t>
            </a:r>
            <a:endParaRPr lang="en-US" sz="2000" dirty="0" smtClean="0">
              <a:solidFill>
                <a:srgbClr val="000090"/>
              </a:solidFill>
            </a:endParaRP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Proposal followed by the approval by AEAC committee</a:t>
            </a:r>
          </a:p>
          <a:p>
            <a:pPr lvl="2"/>
            <a:r>
              <a:rPr lang="en-US" sz="1600" dirty="0" smtClean="0">
                <a:solidFill>
                  <a:srgbClr val="000090"/>
                </a:solidFill>
                <a:ea typeface="ＭＳ Ｐゴシック" charset="-128"/>
              </a:rPr>
              <a:t>Rating Criteria</a:t>
            </a:r>
            <a:endParaRPr lang="en-US" sz="1600" dirty="0" smtClean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3"/>
            <a:r>
              <a:rPr lang="en-US" sz="16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a) relevance to RHIC performance and operation</a:t>
            </a:r>
          </a:p>
          <a:p>
            <a:pPr lvl="3"/>
            <a:r>
              <a:rPr lang="en-US" sz="1600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scientific merit</a:t>
            </a:r>
          </a:p>
          <a:p>
            <a:pPr lvl="3"/>
            <a:r>
              <a:rPr lang="en-US" sz="1600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c</a:t>
            </a:r>
            <a:r>
              <a:rPr lang="en-US" sz="16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level of preparedness</a:t>
            </a:r>
          </a:p>
          <a:p>
            <a:r>
              <a:rPr lang="en-US" sz="2200" dirty="0" smtClean="0">
                <a:solidFill>
                  <a:srgbClr val="000090"/>
                </a:solidFill>
                <a:ea typeface="Consolas" charset="0"/>
                <a:cs typeface="Consolas" charset="0"/>
              </a:rPr>
              <a:t>Rules</a:t>
            </a:r>
          </a:p>
          <a:p>
            <a:pPr lvl="1"/>
            <a:r>
              <a:rPr lang="en-US" sz="1800" dirty="0" smtClean="0">
                <a:solidFill>
                  <a:srgbClr val="000090"/>
                </a:solidFill>
                <a:ea typeface="Consolas" charset="0"/>
                <a:cs typeface="Consolas" charset="0"/>
              </a:rPr>
              <a:t>Prepare study beforehand, including notifying personal support</a:t>
            </a:r>
          </a:p>
          <a:p>
            <a:pPr lvl="1"/>
            <a:r>
              <a:rPr lang="en-US" sz="1800" dirty="0" smtClean="0">
                <a:solidFill>
                  <a:srgbClr val="000090"/>
                </a:solidFill>
                <a:ea typeface="Consolas" charset="0"/>
                <a:cs typeface="Consolas" charset="0"/>
              </a:rPr>
              <a:t>Revert changes at the end of study</a:t>
            </a:r>
          </a:p>
          <a:p>
            <a:pPr lvl="1"/>
            <a:r>
              <a:rPr lang="en-US" sz="1800" dirty="0" smtClean="0">
                <a:solidFill>
                  <a:srgbClr val="000090"/>
                </a:solidFill>
                <a:ea typeface="Consolas" charset="0"/>
                <a:cs typeface="Consolas" charset="0"/>
              </a:rPr>
              <a:t>Documentation. </a:t>
            </a:r>
            <a:r>
              <a:rPr lang="en-US" sz="1800" dirty="0" smtClean="0">
                <a:solidFill>
                  <a:srgbClr val="FF0000"/>
                </a:solidFill>
                <a:ea typeface="Consolas" charset="0"/>
                <a:cs typeface="Consolas" charset="0"/>
              </a:rPr>
              <a:t>It is required that each study should be reported in at least one of the forms of</a:t>
            </a:r>
          </a:p>
          <a:p>
            <a:pPr lvl="2"/>
            <a:r>
              <a:rPr lang="en-US" sz="1600" dirty="0" smtClean="0">
                <a:solidFill>
                  <a:srgbClr val="000090"/>
                </a:solidFill>
                <a:ea typeface="Consolas" charset="0"/>
                <a:cs typeface="Consolas" charset="0"/>
              </a:rPr>
              <a:t>Informal </a:t>
            </a:r>
            <a:r>
              <a:rPr lang="en-US" sz="1600" dirty="0" err="1" smtClean="0">
                <a:solidFill>
                  <a:srgbClr val="000090"/>
                </a:solidFill>
                <a:ea typeface="Consolas" charset="0"/>
                <a:cs typeface="Consolas" charset="0"/>
              </a:rPr>
              <a:t>technote</a:t>
            </a:r>
            <a:endParaRPr lang="en-US" sz="1600" dirty="0" smtClean="0">
              <a:solidFill>
                <a:srgbClr val="000090"/>
              </a:solidFill>
              <a:ea typeface="Consolas" charset="0"/>
              <a:cs typeface="Consolas" charset="0"/>
            </a:endParaRPr>
          </a:p>
          <a:p>
            <a:pPr lvl="2"/>
            <a:r>
              <a:rPr lang="en-US" sz="1600" dirty="0" smtClean="0">
                <a:solidFill>
                  <a:srgbClr val="000090"/>
                </a:solidFill>
                <a:ea typeface="Consolas" charset="0"/>
                <a:cs typeface="Consolas" charset="0"/>
              </a:rPr>
              <a:t>Conference proceedings</a:t>
            </a:r>
          </a:p>
          <a:p>
            <a:pPr lvl="2"/>
            <a:r>
              <a:rPr lang="en-US" sz="1600" dirty="0" smtClean="0">
                <a:solidFill>
                  <a:srgbClr val="000090"/>
                </a:solidFill>
                <a:ea typeface="Consolas" charset="0"/>
                <a:cs typeface="Consolas" charset="0"/>
              </a:rPr>
              <a:t>journals</a:t>
            </a:r>
            <a:endParaRPr lang="en-US" sz="1600" dirty="0" smtClean="0">
              <a:solidFill>
                <a:srgbClr val="000090"/>
              </a:solidFill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Process &amp; Rules of APEX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2836"/>
            <a:ext cx="8229600" cy="779751"/>
          </a:xfrm>
        </p:spPr>
        <p:txBody>
          <a:bodyPr>
            <a:normAutofit/>
          </a:bodyPr>
          <a:lstStyle/>
          <a:p>
            <a:r>
              <a:rPr lang="en-US" sz="3400" dirty="0" smtClean="0"/>
              <a:t>APEX Statistics</a:t>
            </a:r>
            <a:endParaRPr lang="en-US" sz="3400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023753"/>
          <a:ext cx="8229600" cy="482917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B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Scheduled/Planned[%]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B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Beam Availability [%]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B9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72 (physics: 49%)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83.4 (physics: 59%)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82.9 (physics: 54%)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82.5 (physics: 83%)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RUN-11:pp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92 (physics: 37%)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RUN-11:Au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78.5 (physics: 59%)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RUN-12:pp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RUN-12:ion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93.7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280" y="35946"/>
            <a:ext cx="8229600" cy="647949"/>
          </a:xfrm>
        </p:spPr>
        <p:txBody>
          <a:bodyPr>
            <a:normAutofit/>
          </a:bodyPr>
          <a:lstStyle/>
          <a:p>
            <a:r>
              <a:rPr lang="en-US" sz="3400" dirty="0" smtClean="0"/>
              <a:t>Detailed Statistics</a:t>
            </a:r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4540552" y="6422178"/>
            <a:ext cx="282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P. </a:t>
            </a:r>
            <a:r>
              <a:rPr lang="en-US" dirty="0" err="1" smtClean="0"/>
              <a:t>Ingrassia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1783" y="793171"/>
          <a:ext cx="8817537" cy="4562207"/>
        </p:xfrm>
        <a:graphic>
          <a:graphicData uri="http://schemas.openxmlformats.org/drawingml/2006/table">
            <a:tbl>
              <a:tblPr/>
              <a:tblGrid>
                <a:gridCol w="925054"/>
                <a:gridCol w="925054"/>
                <a:gridCol w="925054"/>
                <a:gridCol w="925054"/>
                <a:gridCol w="1131716"/>
                <a:gridCol w="1210443"/>
                <a:gridCol w="925054"/>
                <a:gridCol w="925054"/>
                <a:gridCol w="925054"/>
              </a:tblGrid>
              <a:tr h="211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DD0806"/>
                          </a:solidFill>
                          <a:latin typeface="Arial"/>
                        </a:rPr>
                        <a:t>Run12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scheduled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4600A5"/>
                          </a:solidFill>
                          <a:latin typeface="Arial"/>
                        </a:rPr>
                        <a:t>scheduled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4600A5"/>
                          </a:solidFill>
                          <a:latin typeface="Arial"/>
                        </a:rPr>
                        <a:t>APEX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4600A5"/>
                          </a:solidFill>
                          <a:latin typeface="Arial"/>
                        </a:rPr>
                        <a:t>APEX 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actual 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339966"/>
                          </a:solidFill>
                          <a:latin typeface="Arial"/>
                        </a:rPr>
                        <a:t>APEX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Failure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339966"/>
                          </a:solidFill>
                          <a:latin typeface="Arial"/>
                        </a:rPr>
                        <a:t>APEX/</a:t>
                      </a:r>
                      <a:r>
                        <a:rPr lang="en-US" sz="1400" b="1" i="0" u="none" strike="noStrike">
                          <a:solidFill>
                            <a:srgbClr val="4600A5"/>
                          </a:solidFill>
                          <a:latin typeface="Arial"/>
                        </a:rPr>
                        <a:t>scheduled</a:t>
                      </a:r>
                      <a:endParaRPr lang="en-US" sz="1400" b="1" i="0" u="none" strike="noStrike">
                        <a:solidFill>
                          <a:srgbClr val="339966"/>
                        </a:solidFill>
                        <a:latin typeface="Arial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1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date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interval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duration (h)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START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END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duration (hh:mm:ss)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hours(OpLog)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hours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%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22-Feb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0800-2400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2/22/12 8:00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2/22/12 23:35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15:35:00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11.67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3.45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72.9%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7-Mar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0800-2400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3/7/12 7:55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3/7/12 22:45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14:50:00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10.53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4.27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65.8%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21-Mar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0800-2000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3/21/12 8:00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3/21/12 19:10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11:10:00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9.87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82.3%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27-Mar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2000-0800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3/27/12 20:00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3/28/12 7:40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11:40:00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11.05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0.62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92.1%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4-Apr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0800-2000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4/4/12 8:25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4/4/12 19:50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11:25:00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9.7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80.8%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12-Apr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0800-2000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4/12/12 8:00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4/12/12 22:00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14:00:00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11.27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2.67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93.9%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18-Apr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1330-0900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19.5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4/18/12 13:20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4/19/12 8:15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18:55:00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17.33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0.82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88.9%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2-May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0800-1900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5/2/12 8:20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5/2/12 18:20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10:00:00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8.7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1.13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79.1%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30-May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0800-2300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5/30/12 8:00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5/30/12 22:15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14:15:00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14.22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94.8%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13-Jun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0800-2400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6/13/12 8:00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6/13/12 23:30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15:30:00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87.5%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9637" y="1231458"/>
          <a:ext cx="8229600" cy="47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839"/>
                <a:gridCol w="2783933"/>
                <a:gridCol w="1988523"/>
                <a:gridCol w="924622"/>
                <a:gridCol w="15656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Study 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Studiers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priority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time [</a:t>
                      </a:r>
                      <a:r>
                        <a:rPr lang="en-US" sz="1600" baseline="0" dirty="0" err="1" smtClean="0"/>
                        <a:t>h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12-05,06,02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Beam-beam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White, </a:t>
                      </a:r>
                      <a:r>
                        <a:rPr lang="en-US" sz="1600" dirty="0" err="1" smtClean="0"/>
                        <a:t>Luo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12-07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 dispersion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12-12,13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r>
                        <a:rPr lang="en-US" sz="1600" baseline="0" dirty="0" smtClean="0"/>
                        <a:t> intensity proton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Montag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12-09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BBA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Beebe, </a:t>
                      </a:r>
                      <a:r>
                        <a:rPr lang="en-US" sz="1600" dirty="0" err="1" smtClean="0"/>
                        <a:t>Zieger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11-30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Beam-beam and space charge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Fedetov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10-15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Phase shifter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Montag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Local</a:t>
                      </a:r>
                      <a:r>
                        <a:rPr lang="en-US" sz="1600" baseline="0" dirty="0" smtClean="0"/>
                        <a:t> coupling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Marusic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11-33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IP transfer matrix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Tepikian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Ptitsyn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11-21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Off-momentum beta beat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Luo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Polarization lifetime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9024"/>
            <a:ext cx="8229600" cy="7669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Studies during RUN12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2625"/>
          <a:ext cx="8229600" cy="322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232"/>
                <a:gridCol w="2250608"/>
                <a:gridCol w="2113897"/>
                <a:gridCol w="1258180"/>
                <a:gridCol w="15656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Study 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studiers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priority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time [</a:t>
                      </a:r>
                      <a:r>
                        <a:rPr lang="en-US" sz="1600" baseline="0" dirty="0" err="1" smtClean="0"/>
                        <a:t>h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12-17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Long.</a:t>
                      </a:r>
                      <a:r>
                        <a:rPr lang="en-US" sz="1600" baseline="0" dirty="0" smtClean="0"/>
                        <a:t> Matching </a:t>
                      </a:r>
                      <a:r>
                        <a:rPr lang="en-US" sz="1600" baseline="0" dirty="0" err="1" smtClean="0"/>
                        <a:t>w.o</a:t>
                      </a:r>
                      <a:r>
                        <a:rPr lang="en-US" sz="1600" baseline="0" dirty="0" smtClean="0"/>
                        <a:t>. </a:t>
                      </a:r>
                      <a:r>
                        <a:rPr lang="en-US" sz="1600" baseline="0" dirty="0" err="1" smtClean="0"/>
                        <a:t>gammaT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Montag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12-07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 dispersion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11-17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Spin flipper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Bai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Oddo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Roser</a:t>
                      </a:r>
                      <a:r>
                        <a:rPr lang="en-US" sz="1600" baseline="0" dirty="0" smtClean="0"/>
                        <a:t>, Dawson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11-16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Optics correction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Bai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White, GRD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11-18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PoP</a:t>
                      </a:r>
                      <a:r>
                        <a:rPr lang="en-US" sz="1600" baseline="0" dirty="0" smtClean="0"/>
                        <a:t> of </a:t>
                      </a:r>
                      <a:r>
                        <a:rPr lang="en-US" sz="1600" baseline="0" dirty="0" err="1" smtClean="0"/>
                        <a:t>CeC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Igor, Wang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12-10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9MHz cavity bunch intensity limit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Bai,Hao,Blaskiewicz</a:t>
                      </a:r>
                      <a:r>
                        <a:rPr lang="en-US" sz="1600" baseline="0" dirty="0" smtClean="0"/>
                        <a:t>, Brennan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1831"/>
            <a:ext cx="8229600" cy="7669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Studies during RUN12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01598"/>
            <a:ext cx="8229600" cy="4525963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A total of 19 proposals submitted before the start of run 13. 4 proposals received during the run with one proposal received closed to the end of run</a:t>
            </a:r>
          </a:p>
          <a:p>
            <a:endParaRPr lang="en-US" sz="2300" dirty="0" smtClean="0">
              <a:solidFill>
                <a:srgbClr val="000090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19 beam studies were carried out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11 from 2012 proposal and 8 on-going from previous proposals</a:t>
            </a:r>
          </a:p>
          <a:p>
            <a:pPr lvl="1"/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n-US" sz="2100" dirty="0" smtClean="0">
                <a:solidFill>
                  <a:srgbClr val="800000"/>
                </a:solidFill>
                <a:ea typeface="ＭＳ Ｐゴシック" charset="-128"/>
              </a:rPr>
              <a:t>Still a mixture of APEX and MD</a:t>
            </a:r>
          </a:p>
          <a:p>
            <a:pPr lvl="1"/>
            <a:r>
              <a:rPr lang="en-US" sz="1700" dirty="0" smtClean="0">
                <a:solidFill>
                  <a:srgbClr val="800000"/>
                </a:solidFill>
                <a:ea typeface="ＭＳ Ｐゴシック" charset="-128"/>
              </a:rPr>
              <a:t>which compensated the reduction of MD during this pp run</a:t>
            </a:r>
          </a:p>
          <a:p>
            <a:pPr lvl="2">
              <a:buNone/>
            </a:pPr>
            <a:r>
              <a:rPr lang="en-US" sz="1500" dirty="0" smtClean="0">
                <a:solidFill>
                  <a:srgbClr val="000090"/>
                </a:solidFill>
                <a:ea typeface="ＭＳ Ｐゴシック" charset="-128"/>
              </a:rPr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944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ea typeface="ＭＳ Ｐゴシック" charset="-128"/>
                <a:cs typeface="ＭＳ Ｐゴシック" charset="-128"/>
              </a:rPr>
              <a:t>RUN 12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083"/>
            <a:ext cx="8229600" cy="7669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Highlights from APEX-12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1075"/>
            <a:ext cx="8229600" cy="24518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Effect of spin harmonic: </a:t>
            </a:r>
            <a:r>
              <a:rPr lang="en-US" sz="2400" dirty="0" err="1" smtClean="0"/>
              <a:t>Vahid</a:t>
            </a:r>
            <a:endParaRPr lang="en-US" sz="2400" dirty="0" smtClean="0"/>
          </a:p>
          <a:p>
            <a:pPr lvl="1"/>
            <a:r>
              <a:rPr lang="en-US" sz="1800" dirty="0" smtClean="0"/>
              <a:t>Developed a technique to use a set of correctors to change the imperfection resonance strength at a certain location, spin harmonics</a:t>
            </a:r>
          </a:p>
          <a:p>
            <a:pPr lvl="1"/>
            <a:r>
              <a:rPr lang="en-US" sz="1800" dirty="0" smtClean="0"/>
              <a:t>This was implemented during the ramp in both rings, one at </a:t>
            </a:r>
            <a:r>
              <a:rPr lang="en-US" sz="1800" dirty="0" err="1" smtClean="0"/>
              <a:t>Ggamma</a:t>
            </a:r>
            <a:r>
              <a:rPr lang="en-US" sz="1800" dirty="0" smtClean="0"/>
              <a:t>=411-nu and another at </a:t>
            </a:r>
            <a:r>
              <a:rPr lang="en-US" sz="1800" dirty="0" err="1" smtClean="0"/>
              <a:t>Ggamma</a:t>
            </a:r>
            <a:r>
              <a:rPr lang="en-US" sz="1800" dirty="0" smtClean="0"/>
              <a:t>=393+nu 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966" y="3166859"/>
            <a:ext cx="7199034" cy="3691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31818"/>
            <a:ext cx="3558162" cy="26686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1" y="1972486"/>
            <a:ext cx="4779457" cy="43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083"/>
            <a:ext cx="8229600" cy="7669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Highlights from APEX-12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1076"/>
            <a:ext cx="8229600" cy="3410430"/>
          </a:xfrm>
        </p:spPr>
        <p:txBody>
          <a:bodyPr/>
          <a:lstStyle/>
          <a:p>
            <a:r>
              <a:rPr lang="en-US" sz="2400" dirty="0" smtClean="0"/>
              <a:t>Polarization lifetime without collisions</a:t>
            </a:r>
          </a:p>
          <a:p>
            <a:pPr lvl="1"/>
            <a:r>
              <a:rPr lang="en-US" sz="2000" dirty="0" smtClean="0"/>
              <a:t>Evaluate the effect of snake resonance at 11/16</a:t>
            </a:r>
          </a:p>
          <a:p>
            <a:pPr lvl="1"/>
            <a:r>
              <a:rPr lang="en-US" sz="2000" dirty="0" smtClean="0"/>
              <a:t>Evaluate beam-beam contribution to polarization lifetime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1028" y="2100507"/>
            <a:ext cx="4719007" cy="432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84580" y="2923524"/>
            <a:ext cx="119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Qx</a:t>
            </a:r>
            <a:r>
              <a:rPr lang="en-US" dirty="0" smtClean="0"/>
              <a:t>=0.69</a:t>
            </a:r>
          </a:p>
          <a:p>
            <a:r>
              <a:rPr lang="en-US" dirty="0" err="1" smtClean="0"/>
              <a:t>Qy</a:t>
            </a:r>
            <a:r>
              <a:rPr lang="en-US" dirty="0" smtClean="0"/>
              <a:t>=0.68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63618" y="3075924"/>
            <a:ext cx="1470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Qx</a:t>
            </a:r>
            <a:r>
              <a:rPr lang="en-US" dirty="0" smtClean="0"/>
              <a:t>=0.695</a:t>
            </a:r>
          </a:p>
          <a:p>
            <a:r>
              <a:rPr lang="en-US" dirty="0" err="1" smtClean="0"/>
              <a:t>Qy</a:t>
            </a:r>
            <a:r>
              <a:rPr lang="en-US" dirty="0" smtClean="0"/>
              <a:t>=0.6875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7207</TotalTime>
  <Words>1906</Words>
  <Application>Microsoft Macintosh PowerPoint</Application>
  <PresentationFormat>On-screen Show (4:3)</PresentationFormat>
  <Paragraphs>420</Paragraphs>
  <Slides>25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Concourse</vt:lpstr>
      <vt:lpstr>Equation</vt:lpstr>
      <vt:lpstr>Accelerator Physics EXperiment</vt:lpstr>
      <vt:lpstr>Outline</vt:lpstr>
      <vt:lpstr>APEX Statistics</vt:lpstr>
      <vt:lpstr>Detailed Statistics</vt:lpstr>
      <vt:lpstr>Studies during RUN12</vt:lpstr>
      <vt:lpstr>Studies during RUN12</vt:lpstr>
      <vt:lpstr>RUN 12</vt:lpstr>
      <vt:lpstr>Highlights from APEX-12</vt:lpstr>
      <vt:lpstr>Highlights from APEX-12</vt:lpstr>
      <vt:lpstr>Highlights from APEX-12</vt:lpstr>
      <vt:lpstr>Highlights from APEX-12</vt:lpstr>
      <vt:lpstr>Highlights from APEX-12</vt:lpstr>
      <vt:lpstr>Highlights from APEX-12</vt:lpstr>
      <vt:lpstr>Highlights from APEX-12</vt:lpstr>
      <vt:lpstr>Highlights from APEX-11</vt:lpstr>
      <vt:lpstr>Highlights from APEX-12</vt:lpstr>
      <vt:lpstr>Highlights from APEX-12</vt:lpstr>
      <vt:lpstr>Highlights from APEX-12</vt:lpstr>
      <vt:lpstr>Slide 19</vt:lpstr>
      <vt:lpstr>Highlights from APEX-12</vt:lpstr>
      <vt:lpstr>Highlights from APEX-12</vt:lpstr>
      <vt:lpstr>Highlights from APEX-12</vt:lpstr>
      <vt:lpstr>Summary of Run 12 APEX</vt:lpstr>
      <vt:lpstr>Prepare for RUN 13</vt:lpstr>
      <vt:lpstr>Process &amp; Rules of APEX</vt:lpstr>
    </vt:vector>
  </TitlesOfParts>
  <Company>Brookhaven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Physics EXperiment</dc:title>
  <dc:creator>Mei Bai</dc:creator>
  <cp:lastModifiedBy>Mei Bai</cp:lastModifiedBy>
  <cp:revision>157</cp:revision>
  <dcterms:created xsi:type="dcterms:W3CDTF">2012-07-24T21:41:43Z</dcterms:created>
  <dcterms:modified xsi:type="dcterms:W3CDTF">2012-07-24T21:45:27Z</dcterms:modified>
</cp:coreProperties>
</file>