
<file path=[Content_Types].xml><?xml version="1.0" encoding="utf-8"?>
<Types xmlns="http://schemas.openxmlformats.org/package/2006/content-types">
  <Override PartName="/ppt/slides/slide14.xml" ContentType="application/vnd.openxmlformats-officedocument.presentationml.slide+xml"/>
  <Override PartName="/ppt/slideMasters/slideMaster6.xml" ContentType="application/vnd.openxmlformats-officedocument.presentationml.slideMaster+xml"/>
  <Override PartName="/ppt/slideLayouts/slideLayout8.xml" ContentType="application/vnd.openxmlformats-officedocument.presentationml.slideLayout+xml"/>
  <Override PartName="/ppt/slides/slide33.xml" ContentType="application/vnd.openxmlformats-officedocument.presentationml.slide+xml"/>
  <Default Extension="bin" ContentType="application/vnd.openxmlformats-officedocument.presentationml.printerSettings"/>
  <Override PartName="/ppt/slideLayouts/slideLayout20.xml" ContentType="application/vnd.openxmlformats-officedocument.presentationml.slideLayout+xml"/>
  <Override PartName="/ppt/slideLayouts/slideLayout17.xml" ContentType="application/vnd.openxmlformats-officedocument.presentationml.slideLayout+xml"/>
  <Override PartName="/ppt/slideLayouts/slideLayout36.xml" ContentType="application/vnd.openxmlformats-officedocument.presentationml.slideLayout+xml"/>
  <Override PartName="/ppt/slideLayouts/slideLayout55.xml" ContentType="application/vnd.openxmlformats-officedocument.presentationml.slideLayout+xml"/>
  <Override PartName="/ppt/slideLayouts/slideLayout60.xml" ContentType="application/vnd.openxmlformats-officedocument.presentationml.slideLayout+xml"/>
  <Override PartName="/ppt/slides/slide18.xml" ContentType="application/vnd.openxmlformats-officedocument.presentationml.slide+xml"/>
  <Override PartName="/ppt/slides/slide37.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slideLayouts/slideLayout24.xml" ContentType="application/vnd.openxmlformats-officedocument.presentationml.slideLayout+xml"/>
  <Override PartName="/ppt/theme/theme1.xml" ContentType="application/vnd.openxmlformats-officedocument.theme+xml"/>
  <Override PartName="/ppt/slideLayouts/slideLayout43.xml" ContentType="application/vnd.openxmlformats-officedocument.presentationml.slideLayout+xml"/>
  <Override PartName="/ppt/slideLayouts/slideLayout59.xml" ContentType="application/vnd.openxmlformats-officedocument.presentationml.slideLayout+xml"/>
  <Override PartName="/ppt/slideLayouts/slideLayout10.xml" ContentType="application/vnd.openxmlformats-officedocument.presentationml.slideLayout+xml"/>
  <Override PartName="/ppt/slideLayouts/slideLayout64.xml" ContentType="application/vnd.openxmlformats-officedocument.presentationml.slideLayout+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Layouts/slideLayout28.xml" ContentType="application/vnd.openxmlformats-officedocument.presentationml.slideLayout+xml"/>
  <Override PartName="/ppt/slideLayouts/slideLayout47.xml" ContentType="application/vnd.openxmlformats-officedocument.presentationml.slideLayout+xml"/>
  <Override PartName="/ppt/slideMasters/slideMaster3.xml" ContentType="application/vnd.openxmlformats-officedocument.presentationml.slideMaster+xml"/>
  <Override PartName="/ppt/slides/slide46.xml" ContentType="application/vnd.openxmlformats-officedocument.presentationml.slide+xml"/>
  <Override PartName="/ppt/theme/theme5.xml" ContentType="application/vnd.openxmlformats-officedocument.theme+xml"/>
  <Override PartName="/ppt/slideLayouts/slideLayout66.xml" ContentType="application/vnd.openxmlformats-officedocument.presentationml.slideLayout+xml"/>
  <Override PartName="/ppt/slideLayouts/slideLayout14.xml" ContentType="application/vnd.openxmlformats-officedocument.presentationml.slideLayout+xml"/>
  <Override PartName="/ppt/slideLayouts/slideLayout33.xml" ContentType="application/vnd.openxmlformats-officedocument.presentationml.slideLayout+xml"/>
  <Override PartName="/ppt/slideLayouts/slideLayout52.xml" ContentType="application/vnd.openxmlformats-officedocument.presentationml.slideLayout+xml"/>
  <Override PartName="/ppt/slideLayouts/slideLayout9.xml" ContentType="application/vnd.openxmlformats-officedocument.presentationml.slideLayout+xml"/>
  <Override PartName="/ppt/slides/slide34.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slideLayouts/slideLayout21.xml" ContentType="application/vnd.openxmlformats-officedocument.presentationml.slideLayout+xml"/>
  <Override PartName="/ppt/slideLayouts/slideLayout40.xml" ContentType="application/vnd.openxmlformats-officedocument.presentationml.slideLayout+xml"/>
  <Override PartName="/ppt/presProps.xml" ContentType="application/vnd.openxmlformats-officedocument.presentationml.presProps+xml"/>
  <Override PartName="/ppt/slideLayouts/slideLayout37.xml" ContentType="application/vnd.openxmlformats-officedocument.presentationml.slideLayout+xml"/>
  <Override PartName="/ppt/slideLayouts/slideLayout18.xml" ContentType="application/vnd.openxmlformats-officedocument.presentationml.slideLayout+xml"/>
  <Override PartName="/ppt/slideLayouts/slideLayout56.xml" ContentType="application/vnd.openxmlformats-officedocument.presentationml.slideLayout+xml"/>
  <Override PartName="/ppt/slideLayouts/slideLayout61.xml" ContentType="application/vnd.openxmlformats-officedocument.presentationml.slideLayout+xml"/>
  <Override PartName="/ppt/slides/slide19.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slideLayouts/slideLayout25.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11.xml" ContentType="application/vnd.openxmlformats-officedocument.presentationml.slideLayout+xml"/>
  <Override PartName="/ppt/slideLayouts/slideLayout30.xml" ContentType="application/vnd.openxmlformats-officedocument.presentationml.slideLayout+xml"/>
  <Override PartName="/docProps/core.xml" ContentType="application/vnd.openxmlformats-package.core-properties+xml"/>
  <Default Extension="jpeg" ContentType="image/jpeg"/>
  <Override PartName="/ppt/slides/slide8.xml" ContentType="application/vnd.openxmlformats-officedocument.presentationml.slide+xml"/>
  <Override PartName="/ppt/slides/slide12.xml" ContentType="application/vnd.openxmlformats-officedocument.presentationml.slide+xml"/>
  <Override PartName="/ppt/slideMasters/slideMaster4.xml" ContentType="application/vnd.openxmlformats-officedocument.presentationml.slideMaster+xml"/>
  <Override PartName="/ppt/slides/slide28.xml" ContentType="application/vnd.openxmlformats-officedocument.presentationml.slide+xml"/>
  <Override PartName="/ppt/slides/slide47.xml" ContentType="application/vnd.openxmlformats-officedocument.presentationml.slide+xml"/>
  <Override PartName="/ppt/slideLayouts/slideLayout29.xml" ContentType="application/vnd.openxmlformats-officedocument.presentationml.slideLayout+xml"/>
  <Override PartName="/ppt/slideLayouts/slideLayout48.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Override PartName="/ppt/theme/theme6.xml" ContentType="application/vnd.openxmlformats-officedocument.theme+xml"/>
  <Override PartName="/ppt/slideLayouts/slideLayout15.xml" ContentType="application/vnd.openxmlformats-officedocument.presentationml.slideLayout+xml"/>
  <Override PartName="/ppt/slideLayouts/slideLayout3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Override PartName="/ppt/slides/slide16.xml" ContentType="application/vnd.openxmlformats-officedocument.presentationml.slide+xml"/>
  <Override PartName="/ppt/slides/slide35.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40.xml" ContentType="application/vnd.openxmlformats-officedocument.presentationml.slide+xml"/>
  <Override PartName="/ppt/slideLayouts/slideLayout22.xml" ContentType="application/vnd.openxmlformats-officedocument.presentationml.slideLayout+xml"/>
  <Override PartName="/ppt/slideLayouts/slideLayout41.xml" ContentType="application/vnd.openxmlformats-officedocument.presentationml.slideLayout+xml"/>
  <Override PartName="/ppt/slideLayouts/slideLayout38.xml" ContentType="application/vnd.openxmlformats-officedocument.presentationml.slideLayout+xml"/>
  <Override PartName="/ppt/slideLayouts/slideLayout19.xml" ContentType="application/vnd.openxmlformats-officedocument.presentationml.slideLayout+xml"/>
  <Override PartName="/ppt/slideLayouts/slideLayout57.xml" ContentType="application/vnd.openxmlformats-officedocument.presentationml.slideLayout+xml"/>
  <Override PartName="/ppt/slideLayouts/slideLayout62.xml" ContentType="application/vnd.openxmlformats-officedocument.presentationml.slideLayout+xml"/>
  <Override PartName="/ppt/slides/slide39.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slideLayouts/slideLayout26.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12.xml" ContentType="application/vnd.openxmlformats-officedocument.presentationml.slideLayout+xml"/>
  <Override PartName="/ppt/slideLayouts/slideLayout31.xml" ContentType="application/vnd.openxmlformats-officedocument.presentationml.slideLayout+xml"/>
  <Override PartName="/ppt/slideLayouts/slideLayout50.xml" ContentType="application/vnd.openxmlformats-officedocument.presentationml.slideLayout+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Masters/slideMaster5.xml" ContentType="application/vnd.openxmlformats-officedocument.presentationml.slideMaster+xml"/>
  <Override PartName="/ppt/slides/slide48.xml" ContentType="application/vnd.openxmlformats-officedocument.presentationml.slide+xml"/>
  <Override PartName="/ppt/slideLayouts/slideLayout49.xml" ContentType="application/vnd.openxmlformats-officedocument.presentationml.slideLayout+xml"/>
  <Override PartName="/ppt/slideLayouts/slideLayout7.xml" ContentType="application/vnd.openxmlformats-officedocument.presentationml.slideLayout+xml"/>
  <Override PartName="/ppt/slides/slide32.xml" ContentType="application/vnd.openxmlformats-officedocument.presentationml.slide+xml"/>
  <Override PartName="/ppt/viewProps.xml" ContentType="application/vnd.openxmlformats-officedocument.presentationml.viewProps+xml"/>
  <Override PartName="/ppt/slides/slide29.xml" ContentType="application/vnd.openxmlformats-officedocument.presentationml.slide+xml"/>
  <Override PartName="/ppt/slideLayouts/slideLayout16.xml" ContentType="application/vnd.openxmlformats-officedocument.presentationml.slideLayout+xml"/>
  <Override PartName="/ppt/slideLayouts/slideLayout35.xml" ContentType="application/vnd.openxmlformats-officedocument.presentationml.slideLayout+xml"/>
  <Override PartName="/ppt/slideLayouts/slideLayout54.xml" ContentType="application/vnd.openxmlformats-officedocument.presentationml.slideLayout+xml"/>
  <Override PartName="/ppt/notesMasters/notesMaster1.xml" ContentType="application/vnd.openxmlformats-officedocument.presentationml.notesMaster+xml"/>
  <Override PartName="/ppt/theme/theme7.xml" ContentType="application/vnd.openxmlformats-officedocument.theme+xml"/>
  <Override PartName="/docProps/app.xml" ContentType="application/vnd.openxmlformats-officedocument.extended-properties+xml"/>
  <Override PartName="/ppt/presentation.xml" ContentType="application/vnd.openxmlformats-officedocument.presentationml.presentation.main+xml"/>
  <Override PartName="/ppt/slides/slide17.xml" ContentType="application/vnd.openxmlformats-officedocument.presentationml.slide+xml"/>
  <Override PartName="/ppt/slides/slide36.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slides/slide22.xml" ContentType="application/vnd.openxmlformats-officedocument.presentationml.slide+xml"/>
  <Override PartName="/ppt/slides/slide41.xml" ContentType="application/vnd.openxmlformats-officedocument.presentationml.slide+xml"/>
  <Override PartName="/ppt/slideLayouts/slideLayout23.xml" ContentType="application/vnd.openxmlformats-officedocument.presentationml.slideLayout+xml"/>
  <Override PartName="/ppt/slideLayouts/slideLayout42.xml" ContentType="application/vnd.openxmlformats-officedocument.presentationml.slideLayout+xml"/>
  <Override PartName="/ppt/slideLayouts/slideLayout39.xml" ContentType="application/vnd.openxmlformats-officedocument.presentationml.slideLayout+xml"/>
  <Override PartName="/ppt/slideLayouts/slideLayout58.xml" ContentType="application/vnd.openxmlformats-officedocument.presentationml.slideLayout+xml"/>
  <Override PartName="/ppt/slideLayouts/slideLayout63.xml" ContentType="application/vnd.openxmlformats-officedocument.presentationml.slideLayout+xml"/>
  <Override PartName="/ppt/slides/slide6.xml" ContentType="application/vnd.openxmlformats-officedocument.presentationml.slide+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s/slide26.xml" ContentType="application/vnd.openxmlformats-officedocument.presentationml.slide+xml"/>
  <Override PartName="/ppt/slides/slide45.xml" ContentType="application/vnd.openxmlformats-officedocument.presentationml.slide+xml"/>
  <Override PartName="/ppt/theme/theme4.xml" ContentType="application/vnd.openxmlformats-officedocument.theme+xml"/>
  <Override PartName="/ppt/slideLayouts/slideLayout46.xml" ContentType="application/vnd.openxmlformats-officedocument.presentationml.slideLayout+xml"/>
  <Override PartName="/ppt/slides/slide10.xml" ContentType="application/vnd.openxmlformats-officedocument.presentationml.slide+xml"/>
  <Override PartName="/ppt/slideLayouts/slideLayout27.xml" ContentType="application/vnd.openxmlformats-officedocument.presentationml.slideLayout+xml"/>
  <Override PartName="/ppt/slideLayouts/slideLayout65.xml" ContentType="application/vnd.openxmlformats-officedocument.presentationml.slideLayout+xml"/>
  <Override PartName="/ppt/slideLayouts/slideLayout13.xml" ContentType="application/vnd.openxmlformats-officedocument.presentationml.slideLayout+xml"/>
  <Override PartName="/ppt/slideLayouts/slideLayout32.xml" ContentType="application/vnd.openxmlformats-officedocument.presentationml.slideLayout+xml"/>
  <Override PartName="/ppt/slideLayouts/slideLayout51.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 id="2147483660" r:id="rId2"/>
    <p:sldMasterId id="2147483672" r:id="rId3"/>
    <p:sldMasterId id="2147483684" r:id="rId4"/>
    <p:sldMasterId id="2147483696" r:id="rId5"/>
    <p:sldMasterId id="2147483708" r:id="rId6"/>
  </p:sldMasterIdLst>
  <p:notesMasterIdLst>
    <p:notesMasterId r:id="rId55"/>
  </p:notesMasterIdLst>
  <p:sldIdLst>
    <p:sldId id="256" r:id="rId7"/>
    <p:sldId id="518" r:id="rId8"/>
    <p:sldId id="633" r:id="rId9"/>
    <p:sldId id="370" r:id="rId10"/>
    <p:sldId id="470" r:id="rId11"/>
    <p:sldId id="488" r:id="rId12"/>
    <p:sldId id="634" r:id="rId13"/>
    <p:sldId id="493" r:id="rId14"/>
    <p:sldId id="497" r:id="rId15"/>
    <p:sldId id="511" r:id="rId16"/>
    <p:sldId id="516" r:id="rId17"/>
    <p:sldId id="519" r:id="rId18"/>
    <p:sldId id="520" r:id="rId19"/>
    <p:sldId id="522" r:id="rId20"/>
    <p:sldId id="523" r:id="rId21"/>
    <p:sldId id="635" r:id="rId22"/>
    <p:sldId id="530" r:id="rId23"/>
    <p:sldId id="544" r:id="rId24"/>
    <p:sldId id="550" r:id="rId25"/>
    <p:sldId id="551" r:id="rId26"/>
    <p:sldId id="552" r:id="rId27"/>
    <p:sldId id="568" r:id="rId28"/>
    <p:sldId id="569" r:id="rId29"/>
    <p:sldId id="570" r:id="rId30"/>
    <p:sldId id="571" r:id="rId31"/>
    <p:sldId id="573" r:id="rId32"/>
    <p:sldId id="580" r:id="rId33"/>
    <p:sldId id="581" r:id="rId34"/>
    <p:sldId id="582" r:id="rId35"/>
    <p:sldId id="583" r:id="rId36"/>
    <p:sldId id="600" r:id="rId37"/>
    <p:sldId id="601" r:id="rId38"/>
    <p:sldId id="602" r:id="rId39"/>
    <p:sldId id="606" r:id="rId40"/>
    <p:sldId id="607" r:id="rId41"/>
    <p:sldId id="608" r:id="rId42"/>
    <p:sldId id="609" r:id="rId43"/>
    <p:sldId id="610" r:id="rId44"/>
    <p:sldId id="611" r:id="rId45"/>
    <p:sldId id="612" r:id="rId46"/>
    <p:sldId id="613" r:id="rId47"/>
    <p:sldId id="614" r:id="rId48"/>
    <p:sldId id="615" r:id="rId49"/>
    <p:sldId id="616" r:id="rId50"/>
    <p:sldId id="617" r:id="rId51"/>
    <p:sldId id="618" r:id="rId52"/>
    <p:sldId id="624" r:id="rId53"/>
    <p:sldId id="632" r:id="rId5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showComments="0">
  <p:normalViewPr showOutlineIcons="0">
    <p:restoredLeft sz="19885" autoAdjust="0"/>
    <p:restoredTop sz="95636" autoAdjust="0"/>
  </p:normalViewPr>
  <p:slideViewPr>
    <p:cSldViewPr>
      <p:cViewPr>
        <p:scale>
          <a:sx n="100" d="100"/>
          <a:sy n="100" d="100"/>
        </p:scale>
        <p:origin x="-392" y="-200"/>
      </p:cViewPr>
      <p:guideLst>
        <p:guide orient="horz" pos="2160"/>
        <p:guide pos="2880"/>
      </p:guideLst>
    </p:cSldViewPr>
  </p:slideViewPr>
  <p:outlineViewPr>
    <p:cViewPr>
      <p:scale>
        <a:sx n="33" d="100"/>
        <a:sy n="33" d="100"/>
      </p:scale>
      <p:origin x="0" y="29528"/>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Relationship Id="rId54" Type="http://schemas.openxmlformats.org/officeDocument/2006/relationships/slide" Target="slides/slide48.xml"/><Relationship Id="rId55" Type="http://schemas.openxmlformats.org/officeDocument/2006/relationships/notesMaster" Target="notesMasters/notes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60"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FDE189-E7BA-433A-9DD8-E95EACBAC51E}" type="datetimeFigureOut">
              <a:rPr lang="en-US" smtClean="0"/>
              <a:pPr/>
              <a:t>7/26/12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2C5721-9005-419B-B7AF-E17B3635055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8BF8A7-75FE-44FC-BE54-3D3AC291998E}" type="slidenum">
              <a:rPr lang="en-US" smtClean="0"/>
              <a:pPr/>
              <a:t>45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FEE647C-5E37-4D61-A019-DB37EF77A8B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D72CA4-C8BF-4C1D-98CF-FC05543F60B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32D39AA-91DD-44C6-93DA-A9520771574C}"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057400" y="2133600"/>
            <a:ext cx="4782938" cy="3175000"/>
          </a:xfrm>
          <a:prstGeom prst="rect">
            <a:avLst/>
          </a:prstGeom>
        </p:spPr>
      </p:pic>
      <p:sp>
        <p:nvSpPr>
          <p:cNvPr id="2" name="Title 1"/>
          <p:cNvSpPr>
            <a:spLocks noGrp="1"/>
          </p:cNvSpPr>
          <p:nvPr>
            <p:ph type="ctrTitle"/>
          </p:nvPr>
        </p:nvSpPr>
        <p:spPr>
          <a:xfrm>
            <a:off x="914400" y="1044575"/>
            <a:ext cx="7772400" cy="10128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5638800"/>
            <a:ext cx="6400800" cy="717550"/>
          </a:xfrm>
        </p:spPr>
        <p:txBody>
          <a:bodyPr/>
          <a:lstStyle>
            <a:lvl1pPr marL="0" indent="0" algn="ctr">
              <a:buNone/>
              <a:defRPr sz="2400">
                <a:solidFill>
                  <a:srgbClr val="8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DA5499E4-A5E2-8B4D-94F5-2E9A038330EE}" type="datetime1">
              <a:rPr lang="en-US"/>
              <a:pPr/>
              <a:t>7/27/12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0EAC322-DD03-AA43-9A40-CEDC4AF68B7A}"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1D216B2-E425-2E46-8F5F-A40FDC507997}" type="datetime1">
              <a:rPr lang="en-US"/>
              <a:pPr/>
              <a:t>7/27/12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79BE137-9987-3143-A25F-BC52FC4ED2C4}"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DEA53BB-1E0A-2847-B8BE-B55756FFB721}" type="datetime1">
              <a:rPr lang="en-US"/>
              <a:pPr/>
              <a:t>7/27/12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B9626F2-41AF-5540-9401-9C3BE0ECBAAB}"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C04E6EEA-2D59-C940-963B-55AB22DD6D70}" type="datetime1">
              <a:rPr lang="en-US"/>
              <a:pPr/>
              <a:t>7/27/12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A87C584-B686-B647-82FF-A504AE464DD3}"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81AC90A-82B3-2B47-9627-C6855E51E2A7}" type="datetime1">
              <a:rPr lang="en-US"/>
              <a:pPr/>
              <a:t>7/27/12</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7C819820-48C2-F349-AFB8-3FF2940BD63C}"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1DAB26F5-C99B-8348-BE2E-437C821A87C6}" type="datetime1">
              <a:rPr lang="en-US"/>
              <a:pPr/>
              <a:t>7/27/12</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104764E8-EA18-7C4E-A882-01AB2C671D72}"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8D92C5E-396D-4540-B16D-2D91E3268CD8}" type="datetime1">
              <a:rPr lang="en-US"/>
              <a:pPr/>
              <a:t>7/27/12</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3C12F60-C9B8-C84F-B51C-47C1ED6365A8}"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7FCDEC6-79DA-6540-9423-E0771F7510D2}" type="datetime1">
              <a:rPr lang="en-US"/>
              <a:pPr/>
              <a:t>7/27/12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14D1AC9B-D915-BC4F-BDA6-C3FABC650EB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72B0D24-B2FD-4B12-BBB6-F45C2D5C4984}"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907C477-3C87-4B4F-91FE-173CF2803630}" type="datetime1">
              <a:rPr lang="en-US"/>
              <a:pPr/>
              <a:t>7/27/12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78D6A8DD-32F7-8E47-A830-75A762BB1F94}"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017B785-3783-6D4F-BE1F-1DF40E977B9C}" type="datetime1">
              <a:rPr lang="en-US"/>
              <a:pPr/>
              <a:t>7/27/12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6C64D92-2C1A-A049-9196-36C11407275F}"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16F3FC1-26A7-064F-9106-DB42C3954958}" type="datetime1">
              <a:rPr lang="en-US"/>
              <a:pPr/>
              <a:t>7/27/12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6AA88D0-6A68-764A-9632-BC4972E3E1E0}"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A88BFC-9FF1-436B-A9A8-571C5D055063}"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9F4465-AFC3-4846-BBCA-07D2CB7ABF16}"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7E09AE-8E9F-488E-AF40-9F020EAD276B}"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C0FF22E-9B6C-434E-A468-946DBE87619F}"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B4FAB61-67E8-42B0-B3C9-48165166E80F}"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C465DD9-9F34-442E-BBE6-D62AE926B3E5}"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6C61ED7-5CFC-4321-A717-347540693CD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76EA96-9B79-4A2E-B7DD-B37F083D27D1}"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82B2C6-FB2A-45C1-8FAC-E6BECCCE1FE9}"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3AE4F2-1D20-4311-B8C3-5C3BD76AF238}"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C6ADB2-B00A-4A24-B683-ABB3D9B4809B}"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E079D3-A655-4634-B484-AFF24C586120}"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7/25/12</a:t>
            </a:r>
            <a:endParaRPr lang="en-US"/>
          </a:p>
        </p:txBody>
      </p:sp>
      <p:sp>
        <p:nvSpPr>
          <p:cNvPr id="5" name="Footer Placeholder 4"/>
          <p:cNvSpPr>
            <a:spLocks noGrp="1"/>
          </p:cNvSpPr>
          <p:nvPr>
            <p:ph type="ftr" sz="quarter" idx="11"/>
          </p:nvPr>
        </p:nvSpPr>
        <p:spPr/>
        <p:txBody>
          <a:bodyPr/>
          <a:lstStyle/>
          <a:p>
            <a:r>
              <a:rPr lang="en-US" smtClean="0"/>
              <a:t>J. Alessi   RHIC Retreat</a:t>
            </a:r>
            <a:endParaRPr lang="en-US"/>
          </a:p>
        </p:txBody>
      </p:sp>
      <p:sp>
        <p:nvSpPr>
          <p:cNvPr id="6" name="Slide Number Placeholder 5"/>
          <p:cNvSpPr>
            <a:spLocks noGrp="1"/>
          </p:cNvSpPr>
          <p:nvPr>
            <p:ph type="sldNum" sz="quarter" idx="12"/>
          </p:nvPr>
        </p:nvSpPr>
        <p:spPr/>
        <p:txBody>
          <a:bodyPr/>
          <a:lstStyle/>
          <a:p>
            <a:fld id="{19272E94-C367-D04E-A290-80CD76A2AFF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49676630"/>
      </p:ext>
    </p:extLst>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7/25/12</a:t>
            </a:r>
            <a:endParaRPr lang="en-US"/>
          </a:p>
        </p:txBody>
      </p:sp>
      <p:sp>
        <p:nvSpPr>
          <p:cNvPr id="5" name="Footer Placeholder 4"/>
          <p:cNvSpPr>
            <a:spLocks noGrp="1"/>
          </p:cNvSpPr>
          <p:nvPr>
            <p:ph type="ftr" sz="quarter" idx="11"/>
          </p:nvPr>
        </p:nvSpPr>
        <p:spPr/>
        <p:txBody>
          <a:bodyPr/>
          <a:lstStyle/>
          <a:p>
            <a:r>
              <a:rPr lang="en-US" smtClean="0"/>
              <a:t>J. Alessi   RHIC Retreat</a:t>
            </a:r>
            <a:endParaRPr lang="en-US"/>
          </a:p>
        </p:txBody>
      </p:sp>
      <p:sp>
        <p:nvSpPr>
          <p:cNvPr id="6" name="Slide Number Placeholder 5"/>
          <p:cNvSpPr>
            <a:spLocks noGrp="1"/>
          </p:cNvSpPr>
          <p:nvPr>
            <p:ph type="sldNum" sz="quarter" idx="12"/>
          </p:nvPr>
        </p:nvSpPr>
        <p:spPr/>
        <p:txBody>
          <a:bodyPr/>
          <a:lstStyle/>
          <a:p>
            <a:fld id="{19272E94-C367-D04E-A290-80CD76A2AFF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95284949"/>
      </p:ext>
    </p:extLst>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7/25/12</a:t>
            </a:r>
            <a:endParaRPr lang="en-US"/>
          </a:p>
        </p:txBody>
      </p:sp>
      <p:sp>
        <p:nvSpPr>
          <p:cNvPr id="5" name="Footer Placeholder 4"/>
          <p:cNvSpPr>
            <a:spLocks noGrp="1"/>
          </p:cNvSpPr>
          <p:nvPr>
            <p:ph type="ftr" sz="quarter" idx="11"/>
          </p:nvPr>
        </p:nvSpPr>
        <p:spPr/>
        <p:txBody>
          <a:bodyPr/>
          <a:lstStyle/>
          <a:p>
            <a:r>
              <a:rPr lang="en-US" smtClean="0"/>
              <a:t>J. Alessi   RHIC Retreat</a:t>
            </a:r>
            <a:endParaRPr lang="en-US"/>
          </a:p>
        </p:txBody>
      </p:sp>
      <p:sp>
        <p:nvSpPr>
          <p:cNvPr id="6" name="Slide Number Placeholder 5"/>
          <p:cNvSpPr>
            <a:spLocks noGrp="1"/>
          </p:cNvSpPr>
          <p:nvPr>
            <p:ph type="sldNum" sz="quarter" idx="12"/>
          </p:nvPr>
        </p:nvSpPr>
        <p:spPr/>
        <p:txBody>
          <a:bodyPr/>
          <a:lstStyle/>
          <a:p>
            <a:fld id="{19272E94-C367-D04E-A290-80CD76A2AFF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31790694"/>
      </p:ext>
    </p:extLst>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7/25/12</a:t>
            </a:r>
            <a:endParaRPr lang="en-US"/>
          </a:p>
        </p:txBody>
      </p:sp>
      <p:sp>
        <p:nvSpPr>
          <p:cNvPr id="6" name="Footer Placeholder 5"/>
          <p:cNvSpPr>
            <a:spLocks noGrp="1"/>
          </p:cNvSpPr>
          <p:nvPr>
            <p:ph type="ftr" sz="quarter" idx="11"/>
          </p:nvPr>
        </p:nvSpPr>
        <p:spPr/>
        <p:txBody>
          <a:bodyPr/>
          <a:lstStyle/>
          <a:p>
            <a:r>
              <a:rPr lang="en-US" smtClean="0"/>
              <a:t>J. Alessi   RHIC Retreat</a:t>
            </a:r>
            <a:endParaRPr lang="en-US"/>
          </a:p>
        </p:txBody>
      </p:sp>
      <p:sp>
        <p:nvSpPr>
          <p:cNvPr id="7" name="Slide Number Placeholder 6"/>
          <p:cNvSpPr>
            <a:spLocks noGrp="1"/>
          </p:cNvSpPr>
          <p:nvPr>
            <p:ph type="sldNum" sz="quarter" idx="12"/>
          </p:nvPr>
        </p:nvSpPr>
        <p:spPr/>
        <p:txBody>
          <a:bodyPr/>
          <a:lstStyle/>
          <a:p>
            <a:fld id="{19272E94-C367-D04E-A290-80CD76A2AFF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42746544"/>
      </p:ext>
    </p:extLst>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7/25/12</a:t>
            </a:r>
            <a:endParaRPr lang="en-US"/>
          </a:p>
        </p:txBody>
      </p:sp>
      <p:sp>
        <p:nvSpPr>
          <p:cNvPr id="8" name="Footer Placeholder 7"/>
          <p:cNvSpPr>
            <a:spLocks noGrp="1"/>
          </p:cNvSpPr>
          <p:nvPr>
            <p:ph type="ftr" sz="quarter" idx="11"/>
          </p:nvPr>
        </p:nvSpPr>
        <p:spPr/>
        <p:txBody>
          <a:bodyPr/>
          <a:lstStyle/>
          <a:p>
            <a:r>
              <a:rPr lang="en-US" smtClean="0"/>
              <a:t>J. Alessi   RHIC Retreat</a:t>
            </a:r>
            <a:endParaRPr lang="en-US"/>
          </a:p>
        </p:txBody>
      </p:sp>
      <p:sp>
        <p:nvSpPr>
          <p:cNvPr id="9" name="Slide Number Placeholder 8"/>
          <p:cNvSpPr>
            <a:spLocks noGrp="1"/>
          </p:cNvSpPr>
          <p:nvPr>
            <p:ph type="sldNum" sz="quarter" idx="12"/>
          </p:nvPr>
        </p:nvSpPr>
        <p:spPr/>
        <p:txBody>
          <a:bodyPr/>
          <a:lstStyle/>
          <a:p>
            <a:fld id="{19272E94-C367-D04E-A290-80CD76A2AFF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45115508"/>
      </p:ext>
    </p:extLst>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7/25/12</a:t>
            </a:r>
            <a:endParaRPr lang="en-US"/>
          </a:p>
        </p:txBody>
      </p:sp>
      <p:sp>
        <p:nvSpPr>
          <p:cNvPr id="4" name="Footer Placeholder 3"/>
          <p:cNvSpPr>
            <a:spLocks noGrp="1"/>
          </p:cNvSpPr>
          <p:nvPr>
            <p:ph type="ftr" sz="quarter" idx="11"/>
          </p:nvPr>
        </p:nvSpPr>
        <p:spPr/>
        <p:txBody>
          <a:bodyPr/>
          <a:lstStyle/>
          <a:p>
            <a:r>
              <a:rPr lang="en-US" smtClean="0"/>
              <a:t>J. Alessi   RHIC Retreat</a:t>
            </a:r>
            <a:endParaRPr lang="en-US"/>
          </a:p>
        </p:txBody>
      </p:sp>
      <p:sp>
        <p:nvSpPr>
          <p:cNvPr id="5" name="Slide Number Placeholder 4"/>
          <p:cNvSpPr>
            <a:spLocks noGrp="1"/>
          </p:cNvSpPr>
          <p:nvPr>
            <p:ph type="sldNum" sz="quarter" idx="12"/>
          </p:nvPr>
        </p:nvSpPr>
        <p:spPr/>
        <p:txBody>
          <a:bodyPr/>
          <a:lstStyle/>
          <a:p>
            <a:fld id="{19272E94-C367-D04E-A290-80CD76A2AFF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65289286"/>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B3C8038-FFB8-4C60-B717-29C269F26E2B}"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7/25/12</a:t>
            </a:r>
            <a:endParaRPr lang="en-US"/>
          </a:p>
        </p:txBody>
      </p:sp>
      <p:sp>
        <p:nvSpPr>
          <p:cNvPr id="3" name="Footer Placeholder 2"/>
          <p:cNvSpPr>
            <a:spLocks noGrp="1"/>
          </p:cNvSpPr>
          <p:nvPr>
            <p:ph type="ftr" sz="quarter" idx="11"/>
          </p:nvPr>
        </p:nvSpPr>
        <p:spPr/>
        <p:txBody>
          <a:bodyPr/>
          <a:lstStyle/>
          <a:p>
            <a:r>
              <a:rPr lang="en-US" smtClean="0"/>
              <a:t>J. Alessi   RHIC Retreat</a:t>
            </a:r>
            <a:endParaRPr lang="en-US"/>
          </a:p>
        </p:txBody>
      </p:sp>
      <p:sp>
        <p:nvSpPr>
          <p:cNvPr id="4" name="Slide Number Placeholder 3"/>
          <p:cNvSpPr>
            <a:spLocks noGrp="1"/>
          </p:cNvSpPr>
          <p:nvPr>
            <p:ph type="sldNum" sz="quarter" idx="12"/>
          </p:nvPr>
        </p:nvSpPr>
        <p:spPr/>
        <p:txBody>
          <a:bodyPr/>
          <a:lstStyle/>
          <a:p>
            <a:fld id="{19272E94-C367-D04E-A290-80CD76A2AFF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76701650"/>
      </p:ext>
    </p:extLst>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7/25/12</a:t>
            </a:r>
            <a:endParaRPr lang="en-US"/>
          </a:p>
        </p:txBody>
      </p:sp>
      <p:sp>
        <p:nvSpPr>
          <p:cNvPr id="6" name="Footer Placeholder 5"/>
          <p:cNvSpPr>
            <a:spLocks noGrp="1"/>
          </p:cNvSpPr>
          <p:nvPr>
            <p:ph type="ftr" sz="quarter" idx="11"/>
          </p:nvPr>
        </p:nvSpPr>
        <p:spPr/>
        <p:txBody>
          <a:bodyPr/>
          <a:lstStyle/>
          <a:p>
            <a:r>
              <a:rPr lang="en-US" smtClean="0"/>
              <a:t>J. Alessi   RHIC Retreat</a:t>
            </a:r>
            <a:endParaRPr lang="en-US"/>
          </a:p>
        </p:txBody>
      </p:sp>
      <p:sp>
        <p:nvSpPr>
          <p:cNvPr id="7" name="Slide Number Placeholder 6"/>
          <p:cNvSpPr>
            <a:spLocks noGrp="1"/>
          </p:cNvSpPr>
          <p:nvPr>
            <p:ph type="sldNum" sz="quarter" idx="12"/>
          </p:nvPr>
        </p:nvSpPr>
        <p:spPr/>
        <p:txBody>
          <a:bodyPr/>
          <a:lstStyle/>
          <a:p>
            <a:fld id="{19272E94-C367-D04E-A290-80CD76A2AFF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89117224"/>
      </p:ext>
    </p:extLst>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7/25/12</a:t>
            </a:r>
            <a:endParaRPr lang="en-US"/>
          </a:p>
        </p:txBody>
      </p:sp>
      <p:sp>
        <p:nvSpPr>
          <p:cNvPr id="6" name="Footer Placeholder 5"/>
          <p:cNvSpPr>
            <a:spLocks noGrp="1"/>
          </p:cNvSpPr>
          <p:nvPr>
            <p:ph type="ftr" sz="quarter" idx="11"/>
          </p:nvPr>
        </p:nvSpPr>
        <p:spPr/>
        <p:txBody>
          <a:bodyPr/>
          <a:lstStyle/>
          <a:p>
            <a:r>
              <a:rPr lang="en-US" smtClean="0"/>
              <a:t>J. Alessi   RHIC Retreat</a:t>
            </a:r>
            <a:endParaRPr lang="en-US"/>
          </a:p>
        </p:txBody>
      </p:sp>
      <p:sp>
        <p:nvSpPr>
          <p:cNvPr id="7" name="Slide Number Placeholder 6"/>
          <p:cNvSpPr>
            <a:spLocks noGrp="1"/>
          </p:cNvSpPr>
          <p:nvPr>
            <p:ph type="sldNum" sz="quarter" idx="12"/>
          </p:nvPr>
        </p:nvSpPr>
        <p:spPr/>
        <p:txBody>
          <a:bodyPr/>
          <a:lstStyle/>
          <a:p>
            <a:fld id="{19272E94-C367-D04E-A290-80CD76A2AFF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96643453"/>
      </p:ext>
    </p:extLst>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7/25/12</a:t>
            </a:r>
            <a:endParaRPr lang="en-US"/>
          </a:p>
        </p:txBody>
      </p:sp>
      <p:sp>
        <p:nvSpPr>
          <p:cNvPr id="5" name="Footer Placeholder 4"/>
          <p:cNvSpPr>
            <a:spLocks noGrp="1"/>
          </p:cNvSpPr>
          <p:nvPr>
            <p:ph type="ftr" sz="quarter" idx="11"/>
          </p:nvPr>
        </p:nvSpPr>
        <p:spPr/>
        <p:txBody>
          <a:bodyPr/>
          <a:lstStyle/>
          <a:p>
            <a:r>
              <a:rPr lang="en-US" smtClean="0"/>
              <a:t>J. Alessi   RHIC Retreat</a:t>
            </a:r>
            <a:endParaRPr lang="en-US"/>
          </a:p>
        </p:txBody>
      </p:sp>
      <p:sp>
        <p:nvSpPr>
          <p:cNvPr id="6" name="Slide Number Placeholder 5"/>
          <p:cNvSpPr>
            <a:spLocks noGrp="1"/>
          </p:cNvSpPr>
          <p:nvPr>
            <p:ph type="sldNum" sz="quarter" idx="12"/>
          </p:nvPr>
        </p:nvSpPr>
        <p:spPr/>
        <p:txBody>
          <a:bodyPr/>
          <a:lstStyle/>
          <a:p>
            <a:fld id="{19272E94-C367-D04E-A290-80CD76A2AFF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7000756"/>
      </p:ext>
    </p:extLst>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7/25/12</a:t>
            </a:r>
            <a:endParaRPr lang="en-US"/>
          </a:p>
        </p:txBody>
      </p:sp>
      <p:sp>
        <p:nvSpPr>
          <p:cNvPr id="5" name="Footer Placeholder 4"/>
          <p:cNvSpPr>
            <a:spLocks noGrp="1"/>
          </p:cNvSpPr>
          <p:nvPr>
            <p:ph type="ftr" sz="quarter" idx="11"/>
          </p:nvPr>
        </p:nvSpPr>
        <p:spPr/>
        <p:txBody>
          <a:bodyPr/>
          <a:lstStyle/>
          <a:p>
            <a:r>
              <a:rPr lang="en-US" smtClean="0"/>
              <a:t>J. Alessi   RHIC Retreat</a:t>
            </a:r>
            <a:endParaRPr lang="en-US"/>
          </a:p>
        </p:txBody>
      </p:sp>
      <p:sp>
        <p:nvSpPr>
          <p:cNvPr id="6" name="Slide Number Placeholder 5"/>
          <p:cNvSpPr>
            <a:spLocks noGrp="1"/>
          </p:cNvSpPr>
          <p:nvPr>
            <p:ph type="sldNum" sz="quarter" idx="12"/>
          </p:nvPr>
        </p:nvSpPr>
        <p:spPr/>
        <p:txBody>
          <a:bodyPr/>
          <a:lstStyle/>
          <a:p>
            <a:fld id="{19272E94-C367-D04E-A290-80CD76A2AFF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08007601"/>
      </p:ext>
    </p:extLst>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856E60CE-C56F-EA4E-B87E-2867DC3E7DEF}" type="slidenum">
              <a:rPr lang="en-US"/>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759032CE-FBE1-1043-AA96-CC4863DF35B4}" type="slidenum">
              <a:rPr lang="en-US"/>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E69E28A7-3D57-5546-9F1B-58FA5FC3D569}" type="slidenum">
              <a:rPr lang="en-US"/>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CB02EE83-024C-7043-9B67-F90D8186FD28}" type="slidenum">
              <a:rPr lang="en-US"/>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0BA1C997-A67C-944F-B07F-60724023C50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C266C74-5A8E-4672-A2C5-3B68AC2BDE72}"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88469208-D07E-3B4D-BBB8-89C03E4516E7}" type="slidenum">
              <a:rPr lang="en-US"/>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F1461F5A-F46A-034D-81D0-0B19ED35EEDD}" type="slidenum">
              <a:rPr lang="en-US"/>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5C573AC2-DE65-574B-9E94-771F694EC2B7}" type="slidenum">
              <a:rPr lang="en-US"/>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219DA6DC-8D7F-FA4A-BBF9-3D0437C238BA}" type="slidenum">
              <a:rPr lang="en-US"/>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DF353480-4E7D-FD4F-AB58-B21D5B95BBB7}" type="slidenum">
              <a:rPr lang="en-US"/>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70A8EC5F-08E3-224D-A32F-082435017F73}" type="slidenum">
              <a:rPr lang="en-US"/>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RHIC Retreat 2010</a:t>
            </a:r>
            <a:endParaRPr lang="en-US"/>
          </a:p>
        </p:txBody>
      </p:sp>
      <p:sp>
        <p:nvSpPr>
          <p:cNvPr id="5" name="Footer Placeholder 4"/>
          <p:cNvSpPr>
            <a:spLocks noGrp="1"/>
          </p:cNvSpPr>
          <p:nvPr>
            <p:ph type="ftr" sz="quarter" idx="11"/>
          </p:nvPr>
        </p:nvSpPr>
        <p:spPr/>
        <p:txBody>
          <a:bodyPr/>
          <a:lstStyle/>
          <a:p>
            <a:r>
              <a:rPr kumimoji="0" lang="en-US" smtClean="0"/>
              <a:t>Stochastic Cooling</a:t>
            </a:r>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2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914399"/>
            <a:ext cx="8229600" cy="521208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629400"/>
            <a:ext cx="2133600" cy="182880"/>
          </a:xfrm>
        </p:spPr>
        <p:txBody>
          <a:bodyPr/>
          <a:lstStyle/>
          <a:p>
            <a:r>
              <a:rPr lang="en-US" dirty="0" smtClean="0"/>
              <a:t>RHIC Retreat 2011</a:t>
            </a:r>
            <a:endParaRPr lang="en-US" dirty="0"/>
          </a:p>
        </p:txBody>
      </p:sp>
      <p:sp>
        <p:nvSpPr>
          <p:cNvPr id="5" name="Footer Placeholder 4"/>
          <p:cNvSpPr>
            <a:spLocks noGrp="1"/>
          </p:cNvSpPr>
          <p:nvPr>
            <p:ph type="ftr" sz="quarter" idx="11"/>
          </p:nvPr>
        </p:nvSpPr>
        <p:spPr>
          <a:xfrm>
            <a:off x="3124200" y="6629400"/>
            <a:ext cx="2895600" cy="182880"/>
          </a:xfrm>
        </p:spPr>
        <p:txBody>
          <a:bodyPr/>
          <a:lstStyle/>
          <a:p>
            <a:r>
              <a:rPr kumimoji="0" lang="en-US" smtClean="0"/>
              <a:t>Stochastic Cooling</a:t>
            </a:r>
            <a:endParaRPr kumimoji="0" lang="en-US" dirty="0"/>
          </a:p>
        </p:txBody>
      </p:sp>
      <p:sp>
        <p:nvSpPr>
          <p:cNvPr id="6" name="Slide Number Placeholder 5"/>
          <p:cNvSpPr>
            <a:spLocks noGrp="1"/>
          </p:cNvSpPr>
          <p:nvPr>
            <p:ph type="sldNum" sz="quarter" idx="12"/>
          </p:nvPr>
        </p:nvSpPr>
        <p:spPr>
          <a:xfrm>
            <a:off x="6553200" y="6629400"/>
            <a:ext cx="2133600" cy="182880"/>
          </a:xfrm>
        </p:spPr>
        <p:txBody>
          <a:bodyPr/>
          <a:lstStyle>
            <a:lvl1pPr>
              <a:defRPr/>
            </a:lvl1pPr>
          </a:lstStyle>
          <a:p>
            <a:r>
              <a:rPr lang="en-US" dirty="0" smtClean="0"/>
              <a:t>July 20, 2011</a:t>
            </a:r>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RHIC Retreat 2010</a:t>
            </a:r>
            <a:endParaRPr lang="en-US"/>
          </a:p>
        </p:txBody>
      </p:sp>
      <p:sp>
        <p:nvSpPr>
          <p:cNvPr id="5" name="Footer Placeholder 4"/>
          <p:cNvSpPr>
            <a:spLocks noGrp="1"/>
          </p:cNvSpPr>
          <p:nvPr>
            <p:ph type="ftr" sz="quarter" idx="11"/>
          </p:nvPr>
        </p:nvSpPr>
        <p:spPr/>
        <p:txBody>
          <a:bodyPr/>
          <a:lstStyle/>
          <a:p>
            <a:r>
              <a:rPr kumimoji="0" lang="en-US" smtClean="0"/>
              <a:t>Stochastic Cooling</a:t>
            </a:r>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RHIC Retreat 2010</a:t>
            </a:r>
            <a:endParaRPr lang="en-US"/>
          </a:p>
        </p:txBody>
      </p:sp>
      <p:sp>
        <p:nvSpPr>
          <p:cNvPr id="6" name="Footer Placeholder 5"/>
          <p:cNvSpPr>
            <a:spLocks noGrp="1"/>
          </p:cNvSpPr>
          <p:nvPr>
            <p:ph type="ftr" sz="quarter" idx="11"/>
          </p:nvPr>
        </p:nvSpPr>
        <p:spPr/>
        <p:txBody>
          <a:bodyPr/>
          <a:lstStyle/>
          <a:p>
            <a:r>
              <a:rPr kumimoji="0" lang="en-US" smtClean="0"/>
              <a:t>Stochastic Cooling</a:t>
            </a:r>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70BDA77-6EF2-449A-A728-B69DD9640D12}" type="slidenum">
              <a:rPr lang="en-US"/>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RHIC Retreat 2010</a:t>
            </a:r>
            <a:endParaRPr lang="en-US"/>
          </a:p>
        </p:txBody>
      </p:sp>
      <p:sp>
        <p:nvSpPr>
          <p:cNvPr id="8" name="Footer Placeholder 7"/>
          <p:cNvSpPr>
            <a:spLocks noGrp="1"/>
          </p:cNvSpPr>
          <p:nvPr>
            <p:ph type="ftr" sz="quarter" idx="11"/>
          </p:nvPr>
        </p:nvSpPr>
        <p:spPr/>
        <p:txBody>
          <a:bodyPr/>
          <a:lstStyle/>
          <a:p>
            <a:r>
              <a:rPr kumimoji="0" lang="en-US" smtClean="0"/>
              <a:t>Stochastic Cooling</a:t>
            </a:r>
            <a:endParaRPr kumimoji="0" lang="en-US"/>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RHIC Retreat 2010</a:t>
            </a:r>
            <a:endParaRPr lang="en-US"/>
          </a:p>
        </p:txBody>
      </p:sp>
      <p:sp>
        <p:nvSpPr>
          <p:cNvPr id="4" name="Footer Placeholder 3"/>
          <p:cNvSpPr>
            <a:spLocks noGrp="1"/>
          </p:cNvSpPr>
          <p:nvPr>
            <p:ph type="ftr" sz="quarter" idx="11"/>
          </p:nvPr>
        </p:nvSpPr>
        <p:spPr/>
        <p:txBody>
          <a:bodyPr/>
          <a:lstStyle/>
          <a:p>
            <a:r>
              <a:rPr kumimoji="0" lang="en-US" smtClean="0"/>
              <a:t>Stochastic Cooling</a:t>
            </a:r>
            <a:endParaRPr kumimoji="0" lang="en-US"/>
          </a:p>
        </p:txBody>
      </p:sp>
      <p:sp>
        <p:nvSpPr>
          <p:cNvPr id="5" name="Slide Number Placeholder 4"/>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RHIC Retreat 2010</a:t>
            </a:r>
            <a:endParaRPr lang="en-US"/>
          </a:p>
        </p:txBody>
      </p:sp>
      <p:sp>
        <p:nvSpPr>
          <p:cNvPr id="3" name="Footer Placeholder 2"/>
          <p:cNvSpPr>
            <a:spLocks noGrp="1"/>
          </p:cNvSpPr>
          <p:nvPr>
            <p:ph type="ftr" sz="quarter" idx="11"/>
          </p:nvPr>
        </p:nvSpPr>
        <p:spPr/>
        <p:txBody>
          <a:bodyPr/>
          <a:lstStyle/>
          <a:p>
            <a:r>
              <a:rPr kumimoji="0" lang="en-US" smtClean="0"/>
              <a:t>Stochastic Cooling</a:t>
            </a:r>
            <a:endParaRPr kumimoji="0" lang="en-US"/>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RHIC Retreat 2010</a:t>
            </a:r>
            <a:endParaRPr lang="en-US"/>
          </a:p>
        </p:txBody>
      </p:sp>
      <p:sp>
        <p:nvSpPr>
          <p:cNvPr id="6" name="Footer Placeholder 5"/>
          <p:cNvSpPr>
            <a:spLocks noGrp="1"/>
          </p:cNvSpPr>
          <p:nvPr>
            <p:ph type="ftr" sz="quarter" idx="11"/>
          </p:nvPr>
        </p:nvSpPr>
        <p:spPr/>
        <p:txBody>
          <a:bodyPr/>
          <a:lstStyle/>
          <a:p>
            <a:r>
              <a:rPr kumimoji="0" lang="en-US" smtClean="0"/>
              <a:t>Stochastic Cooling</a:t>
            </a:r>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RHIC Retreat 2010</a:t>
            </a:r>
            <a:endParaRPr lang="en-US"/>
          </a:p>
        </p:txBody>
      </p:sp>
      <p:sp>
        <p:nvSpPr>
          <p:cNvPr id="6" name="Footer Placeholder 5"/>
          <p:cNvSpPr>
            <a:spLocks noGrp="1"/>
          </p:cNvSpPr>
          <p:nvPr>
            <p:ph type="ftr" sz="quarter" idx="11"/>
          </p:nvPr>
        </p:nvSpPr>
        <p:spPr/>
        <p:txBody>
          <a:bodyPr/>
          <a:lstStyle/>
          <a:p>
            <a:r>
              <a:rPr kumimoji="0" lang="en-US" smtClean="0"/>
              <a:t>Stochastic Cooling</a:t>
            </a:r>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RHIC Retreat 2010</a:t>
            </a:r>
            <a:endParaRPr lang="en-US" dirty="0"/>
          </a:p>
        </p:txBody>
      </p:sp>
      <p:sp>
        <p:nvSpPr>
          <p:cNvPr id="5" name="Footer Placeholder 4"/>
          <p:cNvSpPr>
            <a:spLocks noGrp="1"/>
          </p:cNvSpPr>
          <p:nvPr>
            <p:ph type="ftr" sz="quarter" idx="11"/>
          </p:nvPr>
        </p:nvSpPr>
        <p:spPr/>
        <p:txBody>
          <a:bodyPr/>
          <a:lstStyle/>
          <a:p>
            <a:r>
              <a:rPr kumimoji="0" lang="en-US" smtClean="0"/>
              <a:t>Stochastic Cooling</a:t>
            </a:r>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RHIC Retreat 2010</a:t>
            </a:r>
            <a:endParaRPr lang="en-US"/>
          </a:p>
        </p:txBody>
      </p:sp>
      <p:sp>
        <p:nvSpPr>
          <p:cNvPr id="5" name="Footer Placeholder 4"/>
          <p:cNvSpPr>
            <a:spLocks noGrp="1"/>
          </p:cNvSpPr>
          <p:nvPr>
            <p:ph type="ftr" sz="quarter" idx="11"/>
          </p:nvPr>
        </p:nvSpPr>
        <p:spPr/>
        <p:txBody>
          <a:bodyPr/>
          <a:lstStyle/>
          <a:p>
            <a:r>
              <a:rPr kumimoji="0" lang="en-US" smtClean="0"/>
              <a:t>Stochastic Cooling</a:t>
            </a:r>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B5B40CF-8C40-4D43-A8CC-CD1B7B81789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E9AADE2-003D-4FB1-AA22-1B811D87791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75E098A-04D1-42AD-A2AB-5EECC1FBD00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5B9AB3E-42B3-4F11-9AF8-59AEC17E53F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46038"/>
            <a:ext cx="82296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latin typeface="Calibri" pitchFamily="-84" charset="0"/>
              </a:defRPr>
            </a:lvl1pPr>
          </a:lstStyle>
          <a:p>
            <a:fld id="{AC777781-0883-9D4A-9517-77C1D632B155}" type="datetime1">
              <a:rPr lang="en-US"/>
              <a:pPr/>
              <a:t>7/27/12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FFFFFF"/>
                </a:solidFill>
                <a:latin typeface="Calibri" pitchFamily="-8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4" charset="0"/>
              </a:defRPr>
            </a:lvl1pPr>
          </a:lstStyle>
          <a:p>
            <a:fld id="{9AF9CF46-4E41-B541-AC87-4089E4F47A27}" type="slidenum">
              <a:rPr lang="en-US"/>
              <a:pPr/>
              <a:t>‹#›</a:t>
            </a:fld>
            <a:endParaRPr lang="en-US"/>
          </a:p>
        </p:txBody>
      </p:sp>
      <p:pic>
        <p:nvPicPr>
          <p:cNvPr id="7" name="Picture 6" descr="polarizedprotoncartoon.gif"/>
          <p:cNvPicPr>
            <a:picLocks noChangeAspect="1"/>
          </p:cNvPicPr>
          <p:nvPr userDrawn="1"/>
        </p:nvPicPr>
        <p:blipFill>
          <a:blip r:embed="rId13"/>
          <a:stretch>
            <a:fillRect/>
          </a:stretch>
        </p:blipFill>
        <p:spPr>
          <a:xfrm>
            <a:off x="0" y="457200"/>
            <a:ext cx="1143000" cy="576263"/>
          </a:xfrm>
          <a:prstGeom prst="rect">
            <a:avLst/>
          </a:prstGeom>
          <a:effectLst>
            <a:outerShdw blurRad="50800" dist="38100" dir="2700000" algn="tl" rotWithShape="0">
              <a:srgbClr val="000000">
                <a:alpha val="43000"/>
              </a:srgbClr>
            </a:outerShdw>
          </a:effectLst>
        </p:spPr>
      </p:pic>
      <p:cxnSp>
        <p:nvCxnSpPr>
          <p:cNvPr id="9" name="Straight Connector 8"/>
          <p:cNvCxnSpPr/>
          <p:nvPr/>
        </p:nvCxnSpPr>
        <p:spPr>
          <a:xfrm>
            <a:off x="1143000" y="762000"/>
            <a:ext cx="7848600" cy="1588"/>
          </a:xfrm>
          <a:prstGeom prst="line">
            <a:avLst/>
          </a:prstGeom>
          <a:ln w="38100" cap="rnd">
            <a:solidFill>
              <a:srgbClr val="800000"/>
            </a:solidFill>
          </a:ln>
          <a:effectLst>
            <a:glow rad="63500">
              <a:srgbClr val="660066">
                <a:alpha val="56000"/>
              </a:srgbClr>
            </a:glow>
            <a:outerShdw blurRad="63500" dir="13500000" kx="2700000" rotWithShape="0">
              <a:srgbClr val="000000">
                <a:alpha val="15000"/>
              </a:srgbClr>
            </a:outerShdw>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0" fontAlgn="base" hangingPunct="0">
        <a:spcBef>
          <a:spcPct val="0"/>
        </a:spcBef>
        <a:spcAft>
          <a:spcPct val="0"/>
        </a:spcAft>
        <a:defRPr sz="32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3200">
          <a:solidFill>
            <a:schemeClr val="tx1"/>
          </a:solidFill>
          <a:latin typeface="Calibri"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3200">
          <a:solidFill>
            <a:schemeClr val="tx1"/>
          </a:solidFill>
          <a:latin typeface="Calibri"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3200">
          <a:solidFill>
            <a:schemeClr val="tx1"/>
          </a:solidFill>
          <a:latin typeface="Calibri"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3200">
          <a:solidFill>
            <a:schemeClr val="tx1"/>
          </a:solidFill>
          <a:latin typeface="Calibri" pitchFamily="-65" charset="0"/>
          <a:ea typeface="ＭＳ Ｐゴシック" pitchFamily="-65" charset="-128"/>
          <a:cs typeface="ＭＳ Ｐゴシック" pitchFamily="-65" charset="-128"/>
        </a:defRPr>
      </a:lvl5pPr>
      <a:lvl6pPr marL="457200" algn="ctr" defTabSz="457200" rtl="0" eaLnBrk="1" fontAlgn="base" hangingPunct="1">
        <a:spcBef>
          <a:spcPct val="0"/>
        </a:spcBef>
        <a:spcAft>
          <a:spcPct val="0"/>
        </a:spcAft>
        <a:defRPr sz="3200">
          <a:solidFill>
            <a:schemeClr val="tx1"/>
          </a:solidFill>
          <a:latin typeface="Calibri"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3200">
          <a:solidFill>
            <a:schemeClr val="tx1"/>
          </a:solidFill>
          <a:latin typeface="Calibri"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3200">
          <a:solidFill>
            <a:schemeClr val="tx1"/>
          </a:solidFill>
          <a:latin typeface="Calibri"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32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pitchFamily="-8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8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8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8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8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7BC8C055-388B-4C38-8AC3-5214B80B066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7/25/12</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J. Alessi   RHIC Retreat</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272E94-C367-D04E-A290-80CD76A2AFF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357984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0A4AF86-64D6-DF47-A0B5-9A2F56BFFFD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charset="-128"/>
        </a:defRPr>
      </a:lvl2pPr>
      <a:lvl3pPr marL="1143000" indent="-228600" algn="l" rtl="0" fontAlgn="base">
        <a:spcBef>
          <a:spcPct val="20000"/>
        </a:spcBef>
        <a:spcAft>
          <a:spcPct val="0"/>
        </a:spcAft>
        <a:buChar char="•"/>
        <a:defRPr sz="2400">
          <a:solidFill>
            <a:schemeClr val="tx1"/>
          </a:solidFill>
          <a:latin typeface="+mn-lt"/>
          <a:ea typeface="ＭＳ Ｐゴシック" charset="-128"/>
        </a:defRPr>
      </a:lvl3pPr>
      <a:lvl4pPr marL="1600200" indent="-228600" algn="l" rtl="0" fontAlgn="base">
        <a:spcBef>
          <a:spcPct val="20000"/>
        </a:spcBef>
        <a:spcAft>
          <a:spcPct val="0"/>
        </a:spcAft>
        <a:buChar char="–"/>
        <a:defRPr sz="2000">
          <a:solidFill>
            <a:schemeClr val="tx1"/>
          </a:solidFill>
          <a:latin typeface="+mn-lt"/>
          <a:ea typeface="ＭＳ Ｐゴシック" charset="-128"/>
        </a:defRPr>
      </a:lvl4pPr>
      <a:lvl5pPr marL="2057400" indent="-228600" algn="l" rtl="0" fontAlgn="base">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RHIC Retreat 2010</a:t>
            </a:r>
            <a:endParaRPr lang="en-US" sz="1000">
              <a:solidFill>
                <a:schemeClr val="tx2">
                  <a:shade val="50000"/>
                </a:scheme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ctr" eaLnBrk="1" latinLnBrk="0" hangingPunct="1"/>
            <a:r>
              <a:rPr kumimoji="0" lang="en-US" sz="1000" smtClean="0">
                <a:solidFill>
                  <a:schemeClr val="tx2">
                    <a:shade val="50000"/>
                  </a:schemeClr>
                </a:solidFill>
              </a:rPr>
              <a:t>Stochastic Cooling</a:t>
            </a:r>
            <a:endParaRPr kumimoji="0" lang="en-US" sz="1000" dirty="0">
              <a:solidFill>
                <a:schemeClr val="tx2">
                  <a:shade val="50000"/>
                </a:scheme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A957AF-53C0-420B-9C2D-77DB1416566C}" type="slidenum">
              <a:rPr kumimoji="0" lang="en-US" smtClean="0"/>
              <a:pPr/>
              <a:t>‹#›</a:t>
            </a:fld>
            <a:endParaRPr kumimoji="0" lang="en-US" sz="1000" dirty="0">
              <a:solidFill>
                <a:schemeClr val="tx2">
                  <a:shade val="50000"/>
                </a:schemeClr>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1" Type="http://schemas.openxmlformats.org/officeDocument/2006/relationships/slideLayout" Target="../slideLayouts/slideLayout29.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12.png"/><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20.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21.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xml"/><Relationship Id="rId3" Type="http://schemas.openxmlformats.org/officeDocument/2006/relationships/image" Target="../media/image2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image" Target="../media/image2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8600" y="1676400"/>
            <a:ext cx="8610600" cy="2133600"/>
          </a:xfrm>
        </p:spPr>
        <p:txBody>
          <a:bodyPr/>
          <a:lstStyle/>
          <a:p>
            <a:r>
              <a:rPr lang="en-US" b="1" dirty="0" smtClean="0">
                <a:solidFill>
                  <a:srgbClr val="FF0000"/>
                </a:solidFill>
              </a:rPr>
              <a:t>Summary of </a:t>
            </a:r>
            <a:br>
              <a:rPr lang="en-US" b="1" dirty="0" smtClean="0">
                <a:solidFill>
                  <a:srgbClr val="FF0000"/>
                </a:solidFill>
              </a:rPr>
            </a:br>
            <a:r>
              <a:rPr lang="en-US" b="1" dirty="0" smtClean="0">
                <a:solidFill>
                  <a:srgbClr val="FF0000"/>
                </a:solidFill>
              </a:rPr>
              <a:t>Performance Challenge Session</a:t>
            </a:r>
            <a:endParaRPr lang="en-US" b="1" dirty="0">
              <a:solidFill>
                <a:srgbClr val="FF0000"/>
              </a:solidFill>
            </a:endParaRPr>
          </a:p>
        </p:txBody>
      </p:sp>
      <p:sp>
        <p:nvSpPr>
          <p:cNvPr id="5" name="TextBox 4"/>
          <p:cNvSpPr txBox="1"/>
          <p:nvPr/>
        </p:nvSpPr>
        <p:spPr>
          <a:xfrm>
            <a:off x="3657600" y="3733800"/>
            <a:ext cx="1919115" cy="461665"/>
          </a:xfrm>
          <a:prstGeom prst="rect">
            <a:avLst/>
          </a:prstGeom>
          <a:noFill/>
        </p:spPr>
        <p:txBody>
          <a:bodyPr wrap="none" rtlCol="0">
            <a:spAutoFit/>
          </a:bodyPr>
          <a:lstStyle/>
          <a:p>
            <a:r>
              <a:rPr lang="en-US" dirty="0" smtClean="0">
                <a:solidFill>
                  <a:srgbClr val="0070C0"/>
                </a:solidFill>
              </a:rPr>
              <a:t>Haixin Huang</a:t>
            </a:r>
            <a:endParaRPr lang="en-US" dirty="0">
              <a:solidFill>
                <a:srgbClr val="0070C0"/>
              </a:solidFill>
            </a:endParaRPr>
          </a:p>
        </p:txBody>
      </p:sp>
      <p:sp>
        <p:nvSpPr>
          <p:cNvPr id="6" name="TextBox 5"/>
          <p:cNvSpPr txBox="1"/>
          <p:nvPr/>
        </p:nvSpPr>
        <p:spPr>
          <a:xfrm>
            <a:off x="609600" y="5791200"/>
            <a:ext cx="2590874" cy="830997"/>
          </a:xfrm>
          <a:prstGeom prst="rect">
            <a:avLst/>
          </a:prstGeom>
          <a:noFill/>
        </p:spPr>
        <p:txBody>
          <a:bodyPr wrap="none" rtlCol="0">
            <a:spAutoFit/>
          </a:bodyPr>
          <a:lstStyle/>
          <a:p>
            <a:r>
              <a:rPr lang="en-US" dirty="0" smtClean="0">
                <a:solidFill>
                  <a:srgbClr val="002060"/>
                </a:solidFill>
              </a:rPr>
              <a:t>RHIC Retreat 2012</a:t>
            </a:r>
          </a:p>
          <a:p>
            <a:r>
              <a:rPr lang="en-US" dirty="0" smtClean="0">
                <a:solidFill>
                  <a:srgbClr val="002060"/>
                </a:solidFill>
              </a:rPr>
              <a:t>July </a:t>
            </a:r>
            <a:r>
              <a:rPr lang="en-US" dirty="0" smtClean="0">
                <a:solidFill>
                  <a:srgbClr val="002060"/>
                </a:solidFill>
              </a:rPr>
              <a:t>27, </a:t>
            </a:r>
            <a:r>
              <a:rPr lang="en-US" dirty="0" smtClean="0">
                <a:solidFill>
                  <a:srgbClr val="002060"/>
                </a:solidFill>
              </a:rPr>
              <a:t>2012</a:t>
            </a:r>
            <a:endParaRPr lang="en-US"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534400" cy="715962"/>
          </a:xfrm>
        </p:spPr>
        <p:txBody>
          <a:bodyPr/>
          <a:lstStyle/>
          <a:p>
            <a:r>
              <a:rPr lang="en-US" dirty="0" smtClean="0"/>
              <a:t>Polarization Improvements</a:t>
            </a:r>
            <a:endParaRPr lang="en-US" dirty="0"/>
          </a:p>
        </p:txBody>
      </p:sp>
      <p:sp>
        <p:nvSpPr>
          <p:cNvPr id="9" name="Content Placeholder 2"/>
          <p:cNvSpPr>
            <a:spLocks noGrp="1"/>
          </p:cNvSpPr>
          <p:nvPr>
            <p:ph idx="1"/>
          </p:nvPr>
        </p:nvSpPr>
        <p:spPr>
          <a:xfrm>
            <a:off x="457200" y="1143000"/>
            <a:ext cx="8229600" cy="4525963"/>
          </a:xfrm>
        </p:spPr>
        <p:txBody>
          <a:bodyPr/>
          <a:lstStyle/>
          <a:p>
            <a:r>
              <a:rPr lang="en-US" sz="2400" dirty="0" smtClean="0"/>
              <a:t>At current working point</a:t>
            </a:r>
          </a:p>
          <a:p>
            <a:pPr lvl="1"/>
            <a:r>
              <a:rPr lang="en-US" sz="2200" dirty="0" smtClean="0"/>
              <a:t>Tight control of </a:t>
            </a:r>
            <a:r>
              <a:rPr lang="en-US" sz="2200" dirty="0" err="1" smtClean="0"/>
              <a:t>betatron</a:t>
            </a:r>
            <a:r>
              <a:rPr lang="en-US" sz="2200" dirty="0" smtClean="0"/>
              <a:t> tune spread</a:t>
            </a:r>
          </a:p>
          <a:p>
            <a:pPr lvl="2"/>
            <a:r>
              <a:rPr lang="en-US" sz="2000" dirty="0" smtClean="0">
                <a:solidFill>
                  <a:srgbClr val="800000"/>
                </a:solidFill>
              </a:rPr>
              <a:t>Chromaticity feedback during ramp</a:t>
            </a:r>
          </a:p>
          <a:p>
            <a:pPr lvl="1"/>
            <a:r>
              <a:rPr lang="en-US" sz="2200" dirty="0" smtClean="0"/>
              <a:t>Tight monitor the local orbit at snakes as well as spin rotators</a:t>
            </a:r>
          </a:p>
          <a:p>
            <a:pPr lvl="1"/>
            <a:r>
              <a:rPr lang="en-US" sz="2200" dirty="0" smtClean="0"/>
              <a:t>Reduce local coupling</a:t>
            </a:r>
          </a:p>
          <a:p>
            <a:pPr lvl="1"/>
            <a:r>
              <a:rPr lang="en-US" sz="2200" dirty="0" smtClean="0"/>
              <a:t>Reduce beam transverse size</a:t>
            </a:r>
          </a:p>
          <a:p>
            <a:pPr lvl="1"/>
            <a:r>
              <a:rPr lang="en-US" sz="2200" dirty="0" smtClean="0"/>
              <a:t>2/3 resonance correction to gain more tune space below 0.7</a:t>
            </a:r>
          </a:p>
          <a:p>
            <a:pPr lvl="1"/>
            <a:endParaRPr lang="en-US" sz="2200" dirty="0" smtClean="0"/>
          </a:p>
          <a:p>
            <a:r>
              <a:rPr lang="en-US" sz="2400" dirty="0" smtClean="0"/>
              <a:t>Explore ways to reduce spin tune spread</a:t>
            </a:r>
            <a:r>
              <a:rPr lang="en-US" dirty="0" smtClean="0"/>
              <a:t> </a:t>
            </a:r>
          </a:p>
          <a:p>
            <a:pPr lvl="1"/>
            <a:r>
              <a:rPr lang="en-US" sz="2200" dirty="0" smtClean="0"/>
              <a:t>D’ zero lattice</a:t>
            </a:r>
          </a:p>
          <a:p>
            <a:pPr lvl="1"/>
            <a:endParaRPr lang="en-US" dirty="0"/>
          </a:p>
        </p:txBody>
      </p:sp>
      <p:cxnSp>
        <p:nvCxnSpPr>
          <p:cNvPr id="4" name="Straight Connector 3"/>
          <p:cNvCxnSpPr/>
          <p:nvPr/>
        </p:nvCxnSpPr>
        <p:spPr>
          <a:xfrm>
            <a:off x="1219200" y="5334000"/>
            <a:ext cx="1676400"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066800"/>
            <a:ext cx="8229600" cy="5562600"/>
          </a:xfrm>
        </p:spPr>
        <p:txBody>
          <a:bodyPr/>
          <a:lstStyle/>
          <a:p>
            <a:r>
              <a:rPr lang="en-US" sz="2400" dirty="0" smtClean="0"/>
              <a:t>Polarization lifetime studies during 2012 run indicate the polarization lifetime is dominated by either weak resonances nearby or the shadow of snake resonance at 7/10</a:t>
            </a:r>
          </a:p>
          <a:p>
            <a:r>
              <a:rPr lang="en-US" sz="2400" dirty="0" smtClean="0"/>
              <a:t>At the current working point, the polarization performance is currently limited by available tune space. Better control of chromatic </a:t>
            </a:r>
            <a:r>
              <a:rPr lang="en-US" sz="2400" dirty="0" err="1" smtClean="0"/>
              <a:t>betatron</a:t>
            </a:r>
            <a:r>
              <a:rPr lang="en-US" sz="2400" dirty="0" smtClean="0"/>
              <a:t> tune spread as well as local coupling should help to improve of polarization performance</a:t>
            </a:r>
          </a:p>
          <a:p>
            <a:r>
              <a:rPr lang="en-US" sz="2400" dirty="0" smtClean="0"/>
              <a:t>Further polarization improvement may require</a:t>
            </a:r>
          </a:p>
          <a:p>
            <a:pPr lvl="1"/>
            <a:r>
              <a:rPr lang="en-US" sz="2200" dirty="0" smtClean="0"/>
              <a:t>Reduction of spin tune </a:t>
            </a:r>
            <a:r>
              <a:rPr lang="en-US" sz="2200" dirty="0" smtClean="0"/>
              <a:t>spread </a:t>
            </a:r>
            <a:r>
              <a:rPr lang="en-US" sz="2200" dirty="0" smtClean="0">
                <a:latin typeface="Times New Roman"/>
              </a:rPr>
              <a:t>(D’ zero </a:t>
            </a:r>
            <a:r>
              <a:rPr lang="en-US" sz="2200" dirty="0" smtClean="0">
                <a:latin typeface="Times New Roman"/>
              </a:rPr>
              <a:t>lattice</a:t>
            </a:r>
            <a:r>
              <a:rPr lang="en-US" sz="2200" dirty="0" smtClean="0"/>
              <a:t>)</a:t>
            </a:r>
            <a:endParaRPr lang="en-US" sz="2200" dirty="0" smtClean="0"/>
          </a:p>
          <a:p>
            <a:pPr lvl="1"/>
            <a:r>
              <a:rPr lang="en-US" sz="2200" dirty="0" smtClean="0"/>
              <a:t>A near-integer working point, which provides large tune space free of snake resonance and to accommodate more beam-beam tune spread</a:t>
            </a:r>
          </a:p>
          <a:p>
            <a:r>
              <a:rPr lang="en-US" sz="2400" dirty="0" smtClean="0"/>
              <a:t>Most importantly, accurate and robust </a:t>
            </a:r>
            <a:r>
              <a:rPr lang="en-US" sz="2400" dirty="0" err="1" smtClean="0"/>
              <a:t>polarimetry</a:t>
            </a:r>
            <a:r>
              <a:rPr lang="en-US" sz="2400" dirty="0" smtClean="0"/>
              <a:t> can allow systematic snake/spin rotator optimization</a:t>
            </a:r>
            <a:endParaRPr lang="en-US" sz="2400" dirty="0"/>
          </a:p>
        </p:txBody>
      </p:sp>
      <p:cxnSp>
        <p:nvCxnSpPr>
          <p:cNvPr id="4" name="Straight Connector 3"/>
          <p:cNvCxnSpPr/>
          <p:nvPr/>
        </p:nvCxnSpPr>
        <p:spPr>
          <a:xfrm>
            <a:off x="1295400" y="5029200"/>
            <a:ext cx="3200400"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295400" y="4572000"/>
            <a:ext cx="3352800"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page3.png"/>
          <p:cNvPicPr>
            <a:picLocks noChangeAspect="1"/>
          </p:cNvPicPr>
          <p:nvPr/>
        </p:nvPicPr>
        <p:blipFill>
          <a:blip r:embed="rId2"/>
          <a:stretch>
            <a:fillRect/>
          </a:stretch>
        </p:blipFill>
        <p:spPr>
          <a:xfrm>
            <a:off x="0" y="1177"/>
            <a:ext cx="9144000" cy="6855646"/>
          </a:xfrm>
          <a:prstGeom prst="rect">
            <a:avLst/>
          </a:prstGeom>
        </p:spPr>
      </p:pic>
      <p:sp>
        <p:nvSpPr>
          <p:cNvPr id="5" name="TextBox 4"/>
          <p:cNvSpPr txBox="1"/>
          <p:nvPr/>
        </p:nvSpPr>
        <p:spPr>
          <a:xfrm>
            <a:off x="5638800" y="4343400"/>
            <a:ext cx="3505200" cy="2308324"/>
          </a:xfrm>
          <a:prstGeom prst="rect">
            <a:avLst/>
          </a:prstGeom>
          <a:noFill/>
        </p:spPr>
        <p:txBody>
          <a:bodyPr wrap="square" rtlCol="0">
            <a:spAutoFit/>
          </a:bodyPr>
          <a:lstStyle/>
          <a:p>
            <a:r>
              <a:rPr lang="en-US" dirty="0" smtClean="0">
                <a:solidFill>
                  <a:srgbClr val="0000FF"/>
                </a:solidFill>
              </a:rPr>
              <a:t>Noise not gone after the termination. We still have to ramp down 200MHz cavity voltage for pol. Measurement. Probably next year, too.</a:t>
            </a:r>
            <a:endParaRPr lang="en-US" dirty="0">
              <a:solidFill>
                <a:srgbClr val="0000FF"/>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page6.png"/>
          <p:cNvPicPr>
            <a:picLocks noChangeAspect="1"/>
          </p:cNvPicPr>
          <p:nvPr/>
        </p:nvPicPr>
        <p:blipFill>
          <a:blip r:embed="rId2"/>
          <a:stretch>
            <a:fillRect/>
          </a:stretch>
        </p:blipFill>
        <p:spPr>
          <a:xfrm>
            <a:off x="4684" y="0"/>
            <a:ext cx="9134631" cy="6858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page10.png"/>
          <p:cNvPicPr>
            <a:picLocks noChangeAspect="1"/>
          </p:cNvPicPr>
          <p:nvPr/>
        </p:nvPicPr>
        <p:blipFill>
          <a:blip r:embed="rId2"/>
          <a:stretch>
            <a:fillRect/>
          </a:stretch>
        </p:blipFill>
        <p:spPr>
          <a:xfrm>
            <a:off x="0" y="17767"/>
            <a:ext cx="9144000" cy="6822466"/>
          </a:xfrm>
          <a:prstGeom prst="rect">
            <a:avLst/>
          </a:prstGeom>
        </p:spPr>
      </p:pic>
      <p:sp>
        <p:nvSpPr>
          <p:cNvPr id="3" name="TextBox 2"/>
          <p:cNvSpPr txBox="1"/>
          <p:nvPr/>
        </p:nvSpPr>
        <p:spPr>
          <a:xfrm>
            <a:off x="1752600" y="5867400"/>
            <a:ext cx="6858000" cy="830997"/>
          </a:xfrm>
          <a:prstGeom prst="rect">
            <a:avLst/>
          </a:prstGeom>
          <a:noFill/>
        </p:spPr>
        <p:txBody>
          <a:bodyPr wrap="square" rtlCol="0">
            <a:spAutoFit/>
          </a:bodyPr>
          <a:lstStyle/>
          <a:p>
            <a:r>
              <a:rPr lang="en-US" dirty="0" smtClean="0">
                <a:solidFill>
                  <a:srgbClr val="0000FF"/>
                </a:solidFill>
              </a:rPr>
              <a:t>Why targets are so fragile this year remains puzzle and it is my biggest concern about polarimeters.</a:t>
            </a:r>
            <a:endParaRPr lang="en-US" dirty="0">
              <a:solidFill>
                <a:srgbClr val="0000FF"/>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page19.png"/>
          <p:cNvPicPr>
            <a:picLocks noChangeAspect="1"/>
          </p:cNvPicPr>
          <p:nvPr/>
        </p:nvPicPr>
        <p:blipFill>
          <a:blip r:embed="rId2"/>
          <a:stretch>
            <a:fillRect/>
          </a:stretch>
        </p:blipFill>
        <p:spPr>
          <a:xfrm>
            <a:off x="0" y="24618"/>
            <a:ext cx="9144000" cy="6808763"/>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Slide Number Placeholder 3"/>
          <p:cNvSpPr>
            <a:spLocks noGrp="1"/>
          </p:cNvSpPr>
          <p:nvPr>
            <p:ph type="sldNum" sz="quarter" idx="12"/>
          </p:nvPr>
        </p:nvSpPr>
        <p:spPr>
          <a:noFill/>
        </p:spPr>
        <p:txBody>
          <a:bodyPr/>
          <a:lstStyle/>
          <a:p>
            <a:fld id="{9ADEF3E4-1FD5-4FF3-9067-8EE20BC43151}" type="slidenum">
              <a:rPr lang="en-US" smtClean="0"/>
              <a:pPr/>
              <a:t>16</a:t>
            </a:fld>
            <a:endParaRPr lang="en-US" smtClean="0"/>
          </a:p>
        </p:txBody>
      </p:sp>
      <p:sp>
        <p:nvSpPr>
          <p:cNvPr id="2051" name="Text Box 2"/>
          <p:cNvSpPr txBox="1">
            <a:spLocks noChangeArrowheads="1"/>
          </p:cNvSpPr>
          <p:nvPr/>
        </p:nvSpPr>
        <p:spPr bwMode="auto">
          <a:xfrm>
            <a:off x="1475656" y="2420888"/>
            <a:ext cx="6696744" cy="1169551"/>
          </a:xfrm>
          <a:prstGeom prst="rect">
            <a:avLst/>
          </a:prstGeom>
          <a:noFill/>
          <a:ln w="9525">
            <a:noFill/>
            <a:miter lim="800000"/>
            <a:headEnd/>
            <a:tailEnd/>
          </a:ln>
        </p:spPr>
        <p:txBody>
          <a:bodyPr wrap="square">
            <a:spAutoFit/>
          </a:bodyPr>
          <a:lstStyle/>
          <a:p>
            <a:r>
              <a:rPr lang="en-US" sz="1400" dirty="0" smtClean="0"/>
              <a:t>W. Fischer† , Z. Altinbas, M. Anerella, E. Beebe, M. Blaskiewicz, D. Bruno, W.C. Dawson, D.M. Gassner, X. Gu, R.C. Gupta, K. Hamdi, J. Hock, L.T. Hoff, A.K. Jain, R. Lambiase, Y. Luo, M. Mapes, A. </a:t>
            </a:r>
            <a:r>
              <a:rPr lang="en-US" sz="1400" dirty="0" err="1" smtClean="0"/>
              <a:t>Marone</a:t>
            </a:r>
            <a:r>
              <a:rPr lang="en-US" sz="1400" dirty="0" smtClean="0"/>
              <a:t>, T.A. Miller, M. Minty, C. Montag, M. Okamura, A.I. Pikin, S.R. Plate, D. Raparia, Y. Tan, C. Theisen, P. Thieberger, J. Tuozzolo, P. Wanderer, S.M. White and W. Zhang</a:t>
            </a:r>
            <a:endParaRPr lang="en-US" sz="1400" dirty="0">
              <a:latin typeface="Times New Roman" pitchFamily="18" charset="0"/>
              <a:cs typeface="Times New Roman" pitchFamily="18" charset="0"/>
            </a:endParaRPr>
          </a:p>
        </p:txBody>
      </p:sp>
      <p:sp>
        <p:nvSpPr>
          <p:cNvPr id="2052" name="Rectangle 3"/>
          <p:cNvSpPr>
            <a:spLocks noChangeArrowheads="1"/>
          </p:cNvSpPr>
          <p:nvPr/>
        </p:nvSpPr>
        <p:spPr bwMode="auto">
          <a:xfrm>
            <a:off x="0" y="6526213"/>
            <a:ext cx="9144000" cy="71437"/>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3076" name="Text Box 4"/>
          <p:cNvSpPr txBox="1">
            <a:spLocks noChangeArrowheads="1"/>
          </p:cNvSpPr>
          <p:nvPr/>
        </p:nvSpPr>
        <p:spPr bwMode="auto">
          <a:xfrm>
            <a:off x="0" y="1052736"/>
            <a:ext cx="8713788" cy="830966"/>
          </a:xfrm>
          <a:prstGeom prst="rect">
            <a:avLst/>
          </a:prstGeom>
          <a:noFill/>
          <a:ln w="9525">
            <a:noFill/>
            <a:miter lim="800000"/>
            <a:headEnd/>
            <a:tailEnd/>
          </a:ln>
          <a:effectLst/>
        </p:spPr>
        <p:txBody>
          <a:bodyPr lIns="91411" tIns="45705" rIns="91411" bIns="45705">
            <a:spAutoFit/>
          </a:bodyPr>
          <a:lstStyle/>
          <a:p>
            <a:pPr algn="ctr">
              <a:defRPr/>
            </a:pPr>
            <a:r>
              <a:rPr lang="en-US" sz="2400" b="1" dirty="0" smtClean="0">
                <a:effectLst>
                  <a:outerShdw blurRad="38100" dist="38100" dir="2700000" algn="tl">
                    <a:srgbClr val="C0C0C0"/>
                  </a:outerShdw>
                </a:effectLst>
                <a:latin typeface="Times New Roman" pitchFamily="18" charset="0"/>
                <a:cs typeface="Times New Roman" pitchFamily="18" charset="0"/>
              </a:rPr>
              <a:t>RHIC </a:t>
            </a:r>
            <a:r>
              <a:rPr lang="en-US" sz="2400" b="1" dirty="0" err="1" smtClean="0">
                <a:effectLst>
                  <a:outerShdw blurRad="38100" dist="38100" dir="2700000" algn="tl">
                    <a:srgbClr val="C0C0C0"/>
                  </a:outerShdw>
                </a:effectLst>
                <a:latin typeface="Times New Roman" pitchFamily="18" charset="0"/>
                <a:cs typeface="Times New Roman" pitchFamily="18" charset="0"/>
              </a:rPr>
              <a:t>Elens</a:t>
            </a:r>
            <a:r>
              <a:rPr lang="en-US" sz="2400" b="1" dirty="0" smtClean="0">
                <a:effectLst>
                  <a:outerShdw blurRad="38100" dist="38100" dir="2700000" algn="tl">
                    <a:srgbClr val="C0C0C0"/>
                  </a:outerShdw>
                </a:effectLst>
                <a:latin typeface="Times New Roman" pitchFamily="18" charset="0"/>
                <a:cs typeface="Times New Roman" pitchFamily="18" charset="0"/>
              </a:rPr>
              <a:t> Status and Its Commissioning Plan </a:t>
            </a:r>
          </a:p>
          <a:p>
            <a:pPr algn="ctr">
              <a:defRPr/>
            </a:pPr>
            <a:r>
              <a:rPr lang="en-US" sz="2400" b="1" dirty="0" smtClean="0">
                <a:effectLst>
                  <a:outerShdw blurRad="38100" dist="38100" dir="2700000" algn="tl">
                    <a:srgbClr val="C0C0C0"/>
                  </a:outerShdw>
                </a:effectLst>
                <a:latin typeface="Times New Roman" pitchFamily="18" charset="0"/>
                <a:cs typeface="Times New Roman" pitchFamily="18" charset="0"/>
              </a:rPr>
              <a:t>for Run 13</a:t>
            </a:r>
            <a:endParaRPr lang="en-US" sz="2400" b="1" dirty="0">
              <a:effectLst>
                <a:outerShdw blurRad="38100" dist="38100" dir="2700000" algn="tl">
                  <a:srgbClr val="C0C0C0"/>
                </a:outerShdw>
              </a:effectLst>
              <a:latin typeface="Times New Roman" pitchFamily="18" charset="0"/>
              <a:cs typeface="Times New Roman" pitchFamily="18" charset="0"/>
            </a:endParaRPr>
          </a:p>
        </p:txBody>
      </p:sp>
      <p:sp>
        <p:nvSpPr>
          <p:cNvPr id="2054" name="Rectangle 5"/>
          <p:cNvSpPr>
            <a:spLocks noChangeArrowheads="1"/>
          </p:cNvSpPr>
          <p:nvPr/>
        </p:nvSpPr>
        <p:spPr bwMode="auto">
          <a:xfrm>
            <a:off x="0" y="544513"/>
            <a:ext cx="9144000" cy="76200"/>
          </a:xfrm>
          <a:prstGeom prst="rect">
            <a:avLst/>
          </a:prstGeom>
          <a:gradFill rotWithShape="0">
            <a:gsLst>
              <a:gs pos="0">
                <a:srgbClr val="0099FF"/>
              </a:gs>
              <a:gs pos="100000">
                <a:srgbClr val="004776"/>
              </a:gs>
            </a:gsLst>
            <a:path path="shape">
              <a:fillToRect l="50000" t="50000" r="50000" b="50000"/>
            </a:path>
          </a:gradFill>
          <a:ln w="9525">
            <a:solidFill>
              <a:srgbClr val="000000"/>
            </a:solidFill>
            <a:miter lim="800000"/>
            <a:headEnd/>
            <a:tailEnd/>
          </a:ln>
        </p:spPr>
        <p:txBody>
          <a:bodyPr wrap="none" anchor="ctr"/>
          <a:lstStyle/>
          <a:p>
            <a:endParaRPr lang="en-US"/>
          </a:p>
        </p:txBody>
      </p:sp>
      <p:sp>
        <p:nvSpPr>
          <p:cNvPr id="2055" name="Text Box 6"/>
          <p:cNvSpPr txBox="1">
            <a:spLocks noChangeArrowheads="1"/>
          </p:cNvSpPr>
          <p:nvPr/>
        </p:nvSpPr>
        <p:spPr bwMode="auto">
          <a:xfrm>
            <a:off x="1311275" y="4460875"/>
            <a:ext cx="184150" cy="366713"/>
          </a:xfrm>
          <a:prstGeom prst="rect">
            <a:avLst/>
          </a:prstGeom>
          <a:noFill/>
          <a:ln w="9525">
            <a:noFill/>
            <a:miter lim="800000"/>
            <a:headEnd/>
            <a:tailEnd/>
          </a:ln>
        </p:spPr>
        <p:txBody>
          <a:bodyPr wrap="none">
            <a:spAutoFit/>
          </a:bodyPr>
          <a:lstStyle/>
          <a:p>
            <a:endParaRPr lang="en-US">
              <a:latin typeface="Comic Sans MS" pitchFamily="66" charset="0"/>
            </a:endParaRPr>
          </a:p>
        </p:txBody>
      </p:sp>
      <p:sp>
        <p:nvSpPr>
          <p:cNvPr id="2056" name="Text Box 11"/>
          <p:cNvSpPr txBox="1">
            <a:spLocks noChangeArrowheads="1"/>
          </p:cNvSpPr>
          <p:nvPr/>
        </p:nvSpPr>
        <p:spPr bwMode="auto">
          <a:xfrm>
            <a:off x="2267744" y="4005064"/>
            <a:ext cx="4680545" cy="400110"/>
          </a:xfrm>
          <a:prstGeom prst="rect">
            <a:avLst/>
          </a:prstGeom>
          <a:noFill/>
          <a:ln w="9525">
            <a:noFill/>
            <a:miter lim="800000"/>
            <a:headEnd/>
            <a:tailEnd/>
          </a:ln>
        </p:spPr>
        <p:txBody>
          <a:bodyPr wrap="square">
            <a:spAutoFit/>
          </a:bodyPr>
          <a:lstStyle/>
          <a:p>
            <a:r>
              <a:rPr lang="en-US" sz="2000" dirty="0" smtClean="0">
                <a:latin typeface="Times New Roman" pitchFamily="18" charset="0"/>
                <a:cs typeface="Times New Roman" pitchFamily="18" charset="0"/>
              </a:rPr>
              <a:t>25 July 2012, Brookhaven National Lab.</a:t>
            </a:r>
            <a:endParaRPr lang="en-US" sz="2000" dirty="0">
              <a:latin typeface="Times New Roman" pitchFamily="18" charset="0"/>
              <a:cs typeface="Times New Roman" pitchFamily="18" charset="0"/>
            </a:endParaRPr>
          </a:p>
        </p:txBody>
      </p:sp>
      <p:pic>
        <p:nvPicPr>
          <p:cNvPr id="2057" name="Picture 13" descr="C:\Users\xgu\Desktop\2010-0928 Electron lens logo.tiff"/>
          <p:cNvPicPr>
            <a:picLocks noChangeAspect="1" noChangeArrowheads="1"/>
          </p:cNvPicPr>
          <p:nvPr/>
        </p:nvPicPr>
        <p:blipFill>
          <a:blip r:embed="rId2" cstate="print"/>
          <a:srcRect/>
          <a:stretch>
            <a:fillRect/>
          </a:stretch>
        </p:blipFill>
        <p:spPr bwMode="auto">
          <a:xfrm>
            <a:off x="7680325" y="0"/>
            <a:ext cx="1463675" cy="487363"/>
          </a:xfrm>
          <a:prstGeom prst="rect">
            <a:avLst/>
          </a:prstGeom>
          <a:noFill/>
          <a:ln w="9525">
            <a:noFill/>
            <a:miter lim="800000"/>
            <a:headEnd/>
            <a:tailEnd/>
          </a:ln>
        </p:spPr>
      </p:pic>
      <p:pic>
        <p:nvPicPr>
          <p:cNvPr id="2058" name="Picture 14"/>
          <p:cNvPicPr>
            <a:picLocks noChangeAspect="1" noChangeArrowheads="1"/>
          </p:cNvPicPr>
          <p:nvPr/>
        </p:nvPicPr>
        <p:blipFill>
          <a:blip r:embed="rId3" cstate="print"/>
          <a:srcRect/>
          <a:stretch>
            <a:fillRect/>
          </a:stretch>
        </p:blipFill>
        <p:spPr bwMode="auto">
          <a:xfrm>
            <a:off x="107950" y="52388"/>
            <a:ext cx="1474788" cy="496887"/>
          </a:xfrm>
          <a:prstGeom prst="rect">
            <a:avLst/>
          </a:prstGeom>
          <a:noFill/>
          <a:ln w="9525">
            <a:noFill/>
            <a:miter lim="800000"/>
            <a:headEnd/>
            <a:tailEnd/>
          </a:ln>
        </p:spPr>
      </p:pic>
      <p:pic>
        <p:nvPicPr>
          <p:cNvPr id="11" name="Picture 10" descr="elensblueinstl_mod8.jpg"/>
          <p:cNvPicPr>
            <a:picLocks noChangeAspect="1"/>
          </p:cNvPicPr>
          <p:nvPr/>
        </p:nvPicPr>
        <p:blipFill>
          <a:blip r:embed="rId4" cstate="print"/>
          <a:stretch>
            <a:fillRect/>
          </a:stretch>
        </p:blipFill>
        <p:spPr>
          <a:xfrm>
            <a:off x="2123728" y="4725144"/>
            <a:ext cx="4824536" cy="1762848"/>
          </a:xfrm>
          <a:prstGeom prst="rect">
            <a:avLst/>
          </a:prstGeom>
        </p:spPr>
      </p:pic>
      <p:sp>
        <p:nvSpPr>
          <p:cNvPr id="12" name="Text Box 2"/>
          <p:cNvSpPr txBox="1">
            <a:spLocks noChangeArrowheads="1"/>
          </p:cNvSpPr>
          <p:nvPr/>
        </p:nvSpPr>
        <p:spPr bwMode="auto">
          <a:xfrm>
            <a:off x="0" y="6583363"/>
            <a:ext cx="1044575" cy="274637"/>
          </a:xfrm>
          <a:prstGeom prst="rect">
            <a:avLst/>
          </a:prstGeom>
          <a:noFill/>
          <a:ln w="9525">
            <a:noFill/>
            <a:miter lim="800000"/>
            <a:headEnd/>
            <a:tailEnd/>
          </a:ln>
        </p:spPr>
        <p:txBody>
          <a:bodyPr wrap="none">
            <a:spAutoFit/>
          </a:bodyPr>
          <a:lstStyle/>
          <a:p>
            <a:r>
              <a:rPr lang="en-US" sz="1200" dirty="0">
                <a:latin typeface="Comic Sans MS" pitchFamily="66" charset="0"/>
              </a:rPr>
              <a:t>Xiaofeng Gu</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Slide Number Placeholder 3"/>
          <p:cNvSpPr>
            <a:spLocks noGrp="1"/>
          </p:cNvSpPr>
          <p:nvPr>
            <p:ph type="sldNum" sz="quarter" idx="12"/>
          </p:nvPr>
        </p:nvSpPr>
        <p:spPr>
          <a:noFill/>
        </p:spPr>
        <p:txBody>
          <a:bodyPr/>
          <a:lstStyle/>
          <a:p>
            <a:fld id="{77176975-B53A-41BB-8EA9-C73301B999EA}" type="slidenum">
              <a:rPr lang="en-US" smtClean="0"/>
              <a:pPr/>
              <a:t>17</a:t>
            </a:fld>
            <a:endParaRPr lang="en-US" smtClean="0"/>
          </a:p>
        </p:txBody>
      </p:sp>
      <p:sp>
        <p:nvSpPr>
          <p:cNvPr id="4099" name="Text Box 2"/>
          <p:cNvSpPr txBox="1">
            <a:spLocks noChangeArrowheads="1"/>
          </p:cNvSpPr>
          <p:nvPr/>
        </p:nvSpPr>
        <p:spPr bwMode="auto">
          <a:xfrm>
            <a:off x="0" y="6583363"/>
            <a:ext cx="1044575" cy="274637"/>
          </a:xfrm>
          <a:prstGeom prst="rect">
            <a:avLst/>
          </a:prstGeom>
          <a:noFill/>
          <a:ln w="9525">
            <a:noFill/>
            <a:miter lim="800000"/>
            <a:headEnd/>
            <a:tailEnd/>
          </a:ln>
        </p:spPr>
        <p:txBody>
          <a:bodyPr wrap="none">
            <a:spAutoFit/>
          </a:bodyPr>
          <a:lstStyle/>
          <a:p>
            <a:r>
              <a:rPr lang="en-US" sz="1200">
                <a:latin typeface="Comic Sans MS" pitchFamily="66" charset="0"/>
              </a:rPr>
              <a:t>Xiaofeng Gu</a:t>
            </a:r>
          </a:p>
        </p:txBody>
      </p:sp>
      <p:sp>
        <p:nvSpPr>
          <p:cNvPr id="4100" name="Rectangle 3"/>
          <p:cNvSpPr>
            <a:spLocks noChangeArrowheads="1"/>
          </p:cNvSpPr>
          <p:nvPr/>
        </p:nvSpPr>
        <p:spPr bwMode="auto">
          <a:xfrm>
            <a:off x="0" y="6526213"/>
            <a:ext cx="9144000" cy="71437"/>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4101" name="Rectangle 4"/>
          <p:cNvSpPr>
            <a:spLocks noChangeArrowheads="1"/>
          </p:cNvSpPr>
          <p:nvPr/>
        </p:nvSpPr>
        <p:spPr bwMode="auto">
          <a:xfrm>
            <a:off x="0" y="544513"/>
            <a:ext cx="9144000" cy="76200"/>
          </a:xfrm>
          <a:prstGeom prst="rect">
            <a:avLst/>
          </a:prstGeom>
          <a:gradFill rotWithShape="0">
            <a:gsLst>
              <a:gs pos="0">
                <a:srgbClr val="0099FF"/>
              </a:gs>
              <a:gs pos="100000">
                <a:srgbClr val="004776"/>
              </a:gs>
            </a:gsLst>
            <a:path path="shape">
              <a:fillToRect l="50000" t="50000" r="50000" b="50000"/>
            </a:path>
          </a:gradFill>
          <a:ln w="9525">
            <a:solidFill>
              <a:srgbClr val="000000"/>
            </a:solidFill>
            <a:miter lim="800000"/>
            <a:headEnd/>
            <a:tailEnd/>
          </a:ln>
        </p:spPr>
        <p:txBody>
          <a:bodyPr wrap="none" anchor="ctr"/>
          <a:lstStyle/>
          <a:p>
            <a:endParaRPr lang="en-US"/>
          </a:p>
        </p:txBody>
      </p:sp>
      <p:sp>
        <p:nvSpPr>
          <p:cNvPr id="4106" name="Rectangle 12"/>
          <p:cNvSpPr>
            <a:spLocks noChangeArrowheads="1"/>
          </p:cNvSpPr>
          <p:nvPr/>
        </p:nvSpPr>
        <p:spPr bwMode="auto">
          <a:xfrm>
            <a:off x="250825" y="115888"/>
            <a:ext cx="4314001" cy="338554"/>
          </a:xfrm>
          <a:prstGeom prst="rect">
            <a:avLst/>
          </a:prstGeom>
          <a:noFill/>
          <a:ln w="9525">
            <a:noFill/>
            <a:miter lim="800000"/>
            <a:headEnd/>
            <a:tailEnd/>
          </a:ln>
        </p:spPr>
        <p:txBody>
          <a:bodyPr wrap="none">
            <a:spAutoFit/>
          </a:bodyPr>
          <a:lstStyle/>
          <a:p>
            <a:r>
              <a:rPr lang="en-US" sz="1600" b="1" dirty="0" smtClean="0">
                <a:solidFill>
                  <a:srgbClr val="0000FF"/>
                </a:solidFill>
              </a:rPr>
              <a:t>Introduction: </a:t>
            </a:r>
            <a:r>
              <a:rPr lang="en-US" sz="1600" b="1" dirty="0" smtClean="0">
                <a:solidFill>
                  <a:srgbClr val="0000FF"/>
                </a:solidFill>
                <a:latin typeface="+mn-lt"/>
                <a:cs typeface="+mn-cs"/>
              </a:rPr>
              <a:t>The Layout of E-lens System</a:t>
            </a:r>
            <a:endParaRPr lang="en-US" sz="1600" b="1" dirty="0">
              <a:solidFill>
                <a:srgbClr val="0000FF"/>
              </a:solidFill>
              <a:latin typeface="+mn-lt"/>
              <a:cs typeface="+mn-cs"/>
            </a:endParaRPr>
          </a:p>
        </p:txBody>
      </p:sp>
      <p:sp>
        <p:nvSpPr>
          <p:cNvPr id="71" name="TextBox 70"/>
          <p:cNvSpPr txBox="1"/>
          <p:nvPr/>
        </p:nvSpPr>
        <p:spPr>
          <a:xfrm>
            <a:off x="4211960" y="4797152"/>
            <a:ext cx="4320480" cy="1569660"/>
          </a:xfrm>
          <a:prstGeom prst="rect">
            <a:avLst/>
          </a:prstGeom>
          <a:noFill/>
        </p:spPr>
        <p:txBody>
          <a:bodyPr wrap="square" rtlCol="0">
            <a:spAutoFit/>
          </a:bodyPr>
          <a:lstStyle/>
          <a:p>
            <a:pPr marL="342900" indent="-342900">
              <a:buFontTx/>
              <a:buAutoNum type="arabicPlain"/>
            </a:pPr>
            <a:r>
              <a:rPr lang="en-US" sz="1600" dirty="0" smtClean="0">
                <a:solidFill>
                  <a:srgbClr val="0000FF"/>
                </a:solidFill>
              </a:rPr>
              <a:t>Blue </a:t>
            </a:r>
            <a:r>
              <a:rPr lang="en-US" sz="1600" dirty="0" err="1" smtClean="0">
                <a:solidFill>
                  <a:srgbClr val="0000FF"/>
                </a:solidFill>
              </a:rPr>
              <a:t>elens</a:t>
            </a:r>
            <a:r>
              <a:rPr lang="en-US" sz="1600" dirty="0" smtClean="0">
                <a:solidFill>
                  <a:srgbClr val="0000FF"/>
                </a:solidFill>
              </a:rPr>
              <a:t> has 5 mm offset mechanically, and yellow has -5 mm; </a:t>
            </a:r>
          </a:p>
          <a:p>
            <a:pPr marL="342900" indent="-342900">
              <a:buFontTx/>
              <a:buAutoNum type="arabicPlain"/>
            </a:pPr>
            <a:endParaRPr lang="en-US" sz="1600" dirty="0" smtClean="0">
              <a:solidFill>
                <a:srgbClr val="0000FF"/>
              </a:solidFill>
            </a:endParaRPr>
          </a:p>
          <a:p>
            <a:pPr marL="342900" indent="-342900">
              <a:buFontTx/>
              <a:buAutoNum type="arabicPlain"/>
            </a:pPr>
            <a:r>
              <a:rPr lang="en-US" sz="1600" dirty="0" smtClean="0">
                <a:solidFill>
                  <a:srgbClr val="0000FF"/>
                </a:solidFill>
              </a:rPr>
              <a:t>At IR10, blue </a:t>
            </a:r>
            <a:r>
              <a:rPr lang="en-US" sz="1600" dirty="0" err="1" smtClean="0">
                <a:solidFill>
                  <a:srgbClr val="0000FF"/>
                </a:solidFill>
              </a:rPr>
              <a:t>elens</a:t>
            </a:r>
            <a:r>
              <a:rPr lang="en-US" sz="1600" dirty="0" smtClean="0">
                <a:solidFill>
                  <a:srgbClr val="0000FF"/>
                </a:solidFill>
              </a:rPr>
              <a:t> is on south side, and yellow is on north side.</a:t>
            </a:r>
          </a:p>
          <a:p>
            <a:pPr>
              <a:buFont typeface="Wingdings" pitchFamily="2" charset="2"/>
              <a:buChar char="q"/>
            </a:pPr>
            <a:endParaRPr lang="en-US" sz="1600" dirty="0" smtClean="0">
              <a:solidFill>
                <a:srgbClr val="0000FF"/>
              </a:solidFill>
            </a:endParaRPr>
          </a:p>
        </p:txBody>
      </p:sp>
      <p:pic>
        <p:nvPicPr>
          <p:cNvPr id="94209" name="Picture 0" descr="Picture2.png"/>
          <p:cNvPicPr>
            <a:picLocks noChangeAspect="1" noChangeArrowheads="1"/>
          </p:cNvPicPr>
          <p:nvPr/>
        </p:nvPicPr>
        <p:blipFill>
          <a:blip r:embed="rId2" cstate="print"/>
          <a:srcRect/>
          <a:stretch>
            <a:fillRect/>
          </a:stretch>
        </p:blipFill>
        <p:spPr bwMode="auto">
          <a:xfrm>
            <a:off x="0" y="836712"/>
            <a:ext cx="9153525" cy="3295650"/>
          </a:xfrm>
          <a:prstGeom prst="rect">
            <a:avLst/>
          </a:prstGeom>
          <a:noFill/>
          <a:ln w="9525">
            <a:noFill/>
            <a:miter lim="800000"/>
            <a:headEnd/>
            <a:tailEnd/>
          </a:ln>
        </p:spPr>
      </p:pic>
      <p:sp>
        <p:nvSpPr>
          <p:cNvPr id="51" name="TextBox 50"/>
          <p:cNvSpPr txBox="1"/>
          <p:nvPr/>
        </p:nvSpPr>
        <p:spPr>
          <a:xfrm>
            <a:off x="6156176" y="4365104"/>
            <a:ext cx="2304256" cy="307777"/>
          </a:xfrm>
          <a:prstGeom prst="rect">
            <a:avLst/>
          </a:prstGeom>
          <a:noFill/>
        </p:spPr>
        <p:txBody>
          <a:bodyPr wrap="square" rtlCol="0">
            <a:spAutoFit/>
          </a:bodyPr>
          <a:lstStyle/>
          <a:p>
            <a:r>
              <a:rPr lang="en-US" sz="1400" b="1" dirty="0" smtClean="0">
                <a:solidFill>
                  <a:srgbClr val="0000FF"/>
                </a:solidFill>
              </a:rPr>
              <a:t>Yellow </a:t>
            </a:r>
            <a:r>
              <a:rPr lang="en-US" sz="1400" b="1" dirty="0" err="1" smtClean="0">
                <a:solidFill>
                  <a:srgbClr val="0000FF"/>
                </a:solidFill>
              </a:rPr>
              <a:t>elens</a:t>
            </a:r>
            <a:endParaRPr lang="en-US" sz="1400" b="1" dirty="0" smtClean="0">
              <a:solidFill>
                <a:srgbClr val="0000FF"/>
              </a:solidFill>
            </a:endParaRPr>
          </a:p>
        </p:txBody>
      </p:sp>
      <p:cxnSp>
        <p:nvCxnSpPr>
          <p:cNvPr id="52" name="Straight Arrow Connector 51"/>
          <p:cNvCxnSpPr/>
          <p:nvPr/>
        </p:nvCxnSpPr>
        <p:spPr>
          <a:xfrm flipH="1" flipV="1">
            <a:off x="6444208" y="2564904"/>
            <a:ext cx="288032" cy="1800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6" name="TextBox 55"/>
          <p:cNvSpPr txBox="1"/>
          <p:nvPr/>
        </p:nvSpPr>
        <p:spPr>
          <a:xfrm>
            <a:off x="1115616" y="4365104"/>
            <a:ext cx="2160240" cy="307777"/>
          </a:xfrm>
          <a:prstGeom prst="rect">
            <a:avLst/>
          </a:prstGeom>
          <a:noFill/>
        </p:spPr>
        <p:txBody>
          <a:bodyPr wrap="square" rtlCol="0">
            <a:spAutoFit/>
          </a:bodyPr>
          <a:lstStyle/>
          <a:p>
            <a:r>
              <a:rPr lang="en-US" sz="1400" b="1" dirty="0" smtClean="0">
                <a:solidFill>
                  <a:srgbClr val="0000FF"/>
                </a:solidFill>
              </a:rPr>
              <a:t>Blue </a:t>
            </a:r>
            <a:r>
              <a:rPr lang="en-US" sz="1400" b="1" dirty="0" err="1" smtClean="0">
                <a:solidFill>
                  <a:srgbClr val="0000FF"/>
                </a:solidFill>
              </a:rPr>
              <a:t>elens</a:t>
            </a:r>
            <a:endParaRPr lang="en-US" sz="1400" b="1" dirty="0" smtClean="0">
              <a:solidFill>
                <a:srgbClr val="0000FF"/>
              </a:solidFill>
            </a:endParaRPr>
          </a:p>
        </p:txBody>
      </p:sp>
      <p:cxnSp>
        <p:nvCxnSpPr>
          <p:cNvPr id="59" name="Straight Arrow Connector 58"/>
          <p:cNvCxnSpPr/>
          <p:nvPr/>
        </p:nvCxnSpPr>
        <p:spPr>
          <a:xfrm flipV="1">
            <a:off x="1907704" y="2564904"/>
            <a:ext cx="864096" cy="1800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62" name="Picture 4"/>
          <p:cNvPicPr>
            <a:picLocks noChangeAspect="1" noChangeArrowheads="1"/>
          </p:cNvPicPr>
          <p:nvPr/>
        </p:nvPicPr>
        <p:blipFill>
          <a:blip r:embed="rId3" cstate="print"/>
          <a:srcRect t="56663" r="40113" b="13342"/>
          <a:stretch>
            <a:fillRect/>
          </a:stretch>
        </p:blipFill>
        <p:spPr bwMode="auto">
          <a:xfrm>
            <a:off x="251520" y="4797152"/>
            <a:ext cx="3816151" cy="129614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Slide Number Placeholder 3"/>
          <p:cNvSpPr>
            <a:spLocks noGrp="1"/>
          </p:cNvSpPr>
          <p:nvPr>
            <p:ph type="sldNum" sz="quarter" idx="12"/>
          </p:nvPr>
        </p:nvSpPr>
        <p:spPr>
          <a:noFill/>
        </p:spPr>
        <p:txBody>
          <a:bodyPr/>
          <a:lstStyle/>
          <a:p>
            <a:fld id="{77176975-B53A-41BB-8EA9-C73301B999EA}" type="slidenum">
              <a:rPr lang="en-US" smtClean="0"/>
              <a:pPr/>
              <a:t>18</a:t>
            </a:fld>
            <a:endParaRPr lang="en-US" smtClean="0"/>
          </a:p>
        </p:txBody>
      </p:sp>
      <p:sp>
        <p:nvSpPr>
          <p:cNvPr id="4099" name="Text Box 2"/>
          <p:cNvSpPr txBox="1">
            <a:spLocks noChangeArrowheads="1"/>
          </p:cNvSpPr>
          <p:nvPr/>
        </p:nvSpPr>
        <p:spPr bwMode="auto">
          <a:xfrm>
            <a:off x="0" y="6583363"/>
            <a:ext cx="1044575" cy="274637"/>
          </a:xfrm>
          <a:prstGeom prst="rect">
            <a:avLst/>
          </a:prstGeom>
          <a:noFill/>
          <a:ln w="9525">
            <a:noFill/>
            <a:miter lim="800000"/>
            <a:headEnd/>
            <a:tailEnd/>
          </a:ln>
        </p:spPr>
        <p:txBody>
          <a:bodyPr wrap="none">
            <a:spAutoFit/>
          </a:bodyPr>
          <a:lstStyle/>
          <a:p>
            <a:r>
              <a:rPr lang="en-US" sz="1200">
                <a:latin typeface="Comic Sans MS" pitchFamily="66" charset="0"/>
              </a:rPr>
              <a:t>Xiaofeng Gu</a:t>
            </a:r>
          </a:p>
        </p:txBody>
      </p:sp>
      <p:sp>
        <p:nvSpPr>
          <p:cNvPr id="4100" name="Rectangle 3"/>
          <p:cNvSpPr>
            <a:spLocks noChangeArrowheads="1"/>
          </p:cNvSpPr>
          <p:nvPr/>
        </p:nvSpPr>
        <p:spPr bwMode="auto">
          <a:xfrm>
            <a:off x="0" y="6526213"/>
            <a:ext cx="9144000" cy="71437"/>
          </a:xfrm>
          <a:prstGeom prst="rect">
            <a:avLst/>
          </a:prstGeom>
          <a:solidFill>
            <a:schemeClr val="bg2"/>
          </a:solidFill>
          <a:ln w="9525">
            <a:solidFill>
              <a:schemeClr val="tx1"/>
            </a:solidFill>
            <a:miter lim="800000"/>
            <a:headEnd/>
            <a:tailEnd/>
          </a:ln>
        </p:spPr>
        <p:txBody>
          <a:bodyPr wrap="none" anchor="ctr"/>
          <a:lstStyle/>
          <a:p>
            <a:endParaRPr lang="en-US"/>
          </a:p>
        </p:txBody>
      </p:sp>
      <p:sp>
        <p:nvSpPr>
          <p:cNvPr id="4101" name="Rectangle 4"/>
          <p:cNvSpPr>
            <a:spLocks noChangeArrowheads="1"/>
          </p:cNvSpPr>
          <p:nvPr/>
        </p:nvSpPr>
        <p:spPr bwMode="auto">
          <a:xfrm>
            <a:off x="0" y="544513"/>
            <a:ext cx="9144000" cy="76200"/>
          </a:xfrm>
          <a:prstGeom prst="rect">
            <a:avLst/>
          </a:prstGeom>
          <a:gradFill rotWithShape="0">
            <a:gsLst>
              <a:gs pos="0">
                <a:srgbClr val="0099FF"/>
              </a:gs>
              <a:gs pos="100000">
                <a:srgbClr val="004776"/>
              </a:gs>
            </a:gsLst>
            <a:path path="shape">
              <a:fillToRect l="50000" t="50000" r="50000" b="50000"/>
            </a:path>
          </a:gradFill>
          <a:ln w="9525">
            <a:solidFill>
              <a:srgbClr val="000000"/>
            </a:solidFill>
            <a:miter lim="800000"/>
            <a:headEnd/>
            <a:tailEnd/>
          </a:ln>
        </p:spPr>
        <p:txBody>
          <a:bodyPr wrap="none" anchor="ctr"/>
          <a:lstStyle/>
          <a:p>
            <a:endParaRPr lang="en-US"/>
          </a:p>
        </p:txBody>
      </p:sp>
      <p:sp>
        <p:nvSpPr>
          <p:cNvPr id="8" name="Rectangle 7"/>
          <p:cNvSpPr/>
          <p:nvPr/>
        </p:nvSpPr>
        <p:spPr>
          <a:xfrm>
            <a:off x="827584" y="764704"/>
            <a:ext cx="7404086" cy="5016758"/>
          </a:xfrm>
          <a:prstGeom prst="rect">
            <a:avLst/>
          </a:prstGeom>
        </p:spPr>
        <p:txBody>
          <a:bodyPr wrap="square">
            <a:spAutoFit/>
          </a:bodyPr>
          <a:lstStyle/>
          <a:p>
            <a:pPr marL="342900" lvl="0" indent="-342900">
              <a:buFont typeface="Wingdings" pitchFamily="2" charset="2"/>
              <a:buChar char="q"/>
            </a:pPr>
            <a:r>
              <a:rPr lang="en-US" sz="1600" b="1" dirty="0" err="1" smtClean="0">
                <a:solidFill>
                  <a:srgbClr val="0000FF"/>
                </a:solidFill>
                <a:latin typeface="Arial" pitchFamily="34" charset="0"/>
                <a:cs typeface="Arial" pitchFamily="34" charset="0"/>
              </a:rPr>
              <a:t>Elens</a:t>
            </a:r>
            <a:r>
              <a:rPr lang="en-US" sz="1600" b="1" dirty="0" smtClean="0">
                <a:solidFill>
                  <a:srgbClr val="0000FF"/>
                </a:solidFill>
                <a:latin typeface="Arial" pitchFamily="34" charset="0"/>
                <a:cs typeface="Arial" pitchFamily="34" charset="0"/>
              </a:rPr>
              <a:t> Hardware Commissioning (Before Cooling Down)</a:t>
            </a:r>
          </a:p>
          <a:p>
            <a:pPr marL="342900" lvl="0" indent="-342900">
              <a:buFont typeface="Wingdings" pitchFamily="2" charset="2"/>
              <a:buChar char="q"/>
            </a:pPr>
            <a:endParaRPr lang="en-US" sz="1600" b="1" dirty="0" smtClean="0">
              <a:solidFill>
                <a:srgbClr val="0000FF"/>
              </a:solidFill>
              <a:latin typeface="Arial" pitchFamily="34" charset="0"/>
              <a:cs typeface="Arial" pitchFamily="34" charset="0"/>
            </a:endParaRPr>
          </a:p>
          <a:p>
            <a:pPr marL="342900" lvl="0" indent="-342900">
              <a:buFont typeface="Wingdings" pitchFamily="2" charset="2"/>
              <a:buChar char="q"/>
            </a:pPr>
            <a:r>
              <a:rPr lang="en-US" sz="1600" b="1" dirty="0" smtClean="0">
                <a:solidFill>
                  <a:srgbClr val="0000FF"/>
                </a:solidFill>
                <a:latin typeface="Arial" pitchFamily="34" charset="0"/>
                <a:cs typeface="Arial" pitchFamily="34" charset="0"/>
              </a:rPr>
              <a:t>Electron Beam Commissioning (Before Cooling Down)</a:t>
            </a:r>
          </a:p>
          <a:p>
            <a:pPr marL="342900" lvl="0" indent="-342900">
              <a:buFont typeface="Wingdings" pitchFamily="2" charset="2"/>
              <a:buChar char="q"/>
            </a:pPr>
            <a:endParaRPr lang="en-US" sz="1600" b="1" dirty="0" smtClean="0">
              <a:solidFill>
                <a:srgbClr val="0000FF"/>
              </a:solidFill>
              <a:latin typeface="Arial" pitchFamily="34" charset="0"/>
              <a:cs typeface="Arial" pitchFamily="34" charset="0"/>
            </a:endParaRPr>
          </a:p>
          <a:p>
            <a:pPr marL="342900" lvl="0" indent="-342900">
              <a:buFont typeface="Wingdings" pitchFamily="2" charset="2"/>
              <a:buChar char="q"/>
            </a:pPr>
            <a:endParaRPr lang="en-US" sz="1600" b="1" dirty="0" smtClean="0">
              <a:solidFill>
                <a:srgbClr val="0000FF"/>
              </a:solidFill>
              <a:latin typeface="Arial" pitchFamily="34" charset="0"/>
              <a:cs typeface="Arial" pitchFamily="34" charset="0"/>
            </a:endParaRPr>
          </a:p>
          <a:p>
            <a:pPr marL="342900" lvl="0" indent="-342900">
              <a:buFont typeface="Wingdings" pitchFamily="2" charset="2"/>
              <a:buChar char="q"/>
            </a:pPr>
            <a:endParaRPr lang="en-US" sz="1600" b="1" dirty="0" smtClean="0">
              <a:solidFill>
                <a:srgbClr val="0000FF"/>
              </a:solidFill>
              <a:latin typeface="Arial" pitchFamily="34" charset="0"/>
              <a:cs typeface="Arial" pitchFamily="34" charset="0"/>
            </a:endParaRPr>
          </a:p>
          <a:p>
            <a:pPr marL="342900" indent="-342900">
              <a:buFont typeface="Wingdings" pitchFamily="2" charset="2"/>
              <a:buChar char="q"/>
            </a:pPr>
            <a:r>
              <a:rPr lang="en-US" sz="1600" b="1" dirty="0" smtClean="0">
                <a:solidFill>
                  <a:srgbClr val="0000FF"/>
                </a:solidFill>
                <a:latin typeface="Arial" pitchFamily="34" charset="0"/>
                <a:cs typeface="Arial" pitchFamily="34" charset="0"/>
              </a:rPr>
              <a:t>Commissioning with Proton Beam </a:t>
            </a:r>
          </a:p>
          <a:p>
            <a:pPr marL="342900" indent="-342900">
              <a:buFont typeface="Wingdings" pitchFamily="2" charset="2"/>
              <a:buChar char="q"/>
            </a:pPr>
            <a:endParaRPr lang="en-US" sz="1600" dirty="0" smtClean="0">
              <a:solidFill>
                <a:srgbClr val="0000FF"/>
              </a:solidFill>
              <a:latin typeface="Arial" pitchFamily="34" charset="0"/>
              <a:cs typeface="Arial" pitchFamily="34" charset="0"/>
            </a:endParaRPr>
          </a:p>
          <a:p>
            <a:pPr marL="342900" indent="-342900">
              <a:buFont typeface="+mj-lt"/>
              <a:buAutoNum type="arabicPeriod"/>
            </a:pPr>
            <a:r>
              <a:rPr lang="en-US" sz="1600" dirty="0" smtClean="0">
                <a:solidFill>
                  <a:srgbClr val="0000FF"/>
                </a:solidFill>
                <a:latin typeface="Arial" pitchFamily="34" charset="0"/>
                <a:cs typeface="Arial" pitchFamily="34" charset="0"/>
              </a:rPr>
              <a:t>Ramp development with all </a:t>
            </a:r>
            <a:r>
              <a:rPr lang="en-US" sz="1600" dirty="0" err="1" smtClean="0">
                <a:solidFill>
                  <a:srgbClr val="0000FF"/>
                </a:solidFill>
                <a:latin typeface="Arial" pitchFamily="34" charset="0"/>
                <a:cs typeface="Arial" pitchFamily="34" charset="0"/>
              </a:rPr>
              <a:t>elens</a:t>
            </a:r>
            <a:r>
              <a:rPr lang="en-US" sz="1600" dirty="0" smtClean="0">
                <a:solidFill>
                  <a:srgbClr val="0000FF"/>
                </a:solidFill>
                <a:latin typeface="Arial" pitchFamily="34" charset="0"/>
                <a:cs typeface="Arial" pitchFamily="34" charset="0"/>
              </a:rPr>
              <a:t> solenoids on (orbit control)</a:t>
            </a:r>
          </a:p>
          <a:p>
            <a:pPr marL="342900" indent="-342900">
              <a:buFont typeface="+mj-lt"/>
              <a:buAutoNum type="arabicPeriod"/>
            </a:pPr>
            <a:endParaRPr lang="en-US" sz="1600" dirty="0" smtClean="0">
              <a:solidFill>
                <a:srgbClr val="0000FF"/>
              </a:solidFill>
              <a:latin typeface="Arial" pitchFamily="34" charset="0"/>
              <a:cs typeface="Arial" pitchFamily="34" charset="0"/>
            </a:endParaRPr>
          </a:p>
          <a:p>
            <a:pPr marL="342900" indent="-342900">
              <a:buFont typeface="+mj-lt"/>
              <a:buAutoNum type="arabicPeriod"/>
            </a:pPr>
            <a:r>
              <a:rPr lang="en-US" sz="1600" dirty="0" smtClean="0">
                <a:solidFill>
                  <a:srgbClr val="0000FF"/>
                </a:solidFill>
                <a:latin typeface="Arial" pitchFamily="34" charset="0"/>
                <a:cs typeface="Arial" pitchFamily="34" charset="0"/>
              </a:rPr>
              <a:t>100 Hz and 78.8k Hz modulator test with pulse electron beam in abort gap</a:t>
            </a:r>
          </a:p>
          <a:p>
            <a:pPr marL="342900" indent="-342900">
              <a:buFont typeface="+mj-lt"/>
              <a:buAutoNum type="arabicPeriod"/>
            </a:pPr>
            <a:endParaRPr lang="en-US" sz="1600" dirty="0" smtClean="0">
              <a:solidFill>
                <a:srgbClr val="0000FF"/>
              </a:solidFill>
              <a:latin typeface="Arial" pitchFamily="34" charset="0"/>
              <a:cs typeface="Arial" pitchFamily="34" charset="0"/>
            </a:endParaRPr>
          </a:p>
          <a:p>
            <a:pPr marL="342900" indent="-342900">
              <a:buFont typeface="+mj-lt"/>
              <a:buAutoNum type="arabicPeriod"/>
            </a:pPr>
            <a:r>
              <a:rPr lang="en-US" sz="1600" dirty="0" smtClean="0">
                <a:solidFill>
                  <a:srgbClr val="0000FF"/>
                </a:solidFill>
                <a:latin typeface="Arial" pitchFamily="34" charset="0"/>
                <a:cs typeface="Arial" pitchFamily="34" charset="0"/>
              </a:rPr>
              <a:t>Transverse position pre-alignment with BPM (local orbit control)</a:t>
            </a:r>
          </a:p>
          <a:p>
            <a:pPr marL="342900" indent="-342900">
              <a:buFont typeface="+mj-lt"/>
              <a:buAutoNum type="arabicPeriod"/>
            </a:pPr>
            <a:endParaRPr lang="en-US" sz="1600" dirty="0" smtClean="0">
              <a:solidFill>
                <a:srgbClr val="0000FF"/>
              </a:solidFill>
              <a:latin typeface="Arial" pitchFamily="34" charset="0"/>
              <a:cs typeface="Arial" pitchFamily="34" charset="0"/>
            </a:endParaRPr>
          </a:p>
          <a:p>
            <a:pPr marL="342900" indent="-342900">
              <a:buFont typeface="+mj-lt"/>
              <a:buAutoNum type="arabicPeriod"/>
            </a:pPr>
            <a:r>
              <a:rPr lang="en-US" sz="1600" dirty="0" smtClean="0">
                <a:solidFill>
                  <a:srgbClr val="0000FF"/>
                </a:solidFill>
                <a:latin typeface="Arial" pitchFamily="34" charset="0"/>
                <a:cs typeface="Arial" pitchFamily="34" charset="0"/>
              </a:rPr>
              <a:t>Longitudinal alignment electron beam to the last proton bunch</a:t>
            </a:r>
          </a:p>
          <a:p>
            <a:pPr marL="342900" indent="-342900">
              <a:buFont typeface="+mj-lt"/>
              <a:buAutoNum type="arabicPeriod"/>
            </a:pPr>
            <a:endParaRPr lang="en-US" sz="1600" dirty="0" smtClean="0">
              <a:solidFill>
                <a:srgbClr val="0000FF"/>
              </a:solidFill>
              <a:latin typeface="Arial" pitchFamily="34" charset="0"/>
              <a:cs typeface="Arial" pitchFamily="34" charset="0"/>
            </a:endParaRPr>
          </a:p>
          <a:p>
            <a:pPr marL="342900" indent="-342900">
              <a:buFont typeface="+mj-lt"/>
              <a:buAutoNum type="arabicPeriod"/>
            </a:pPr>
            <a:r>
              <a:rPr lang="en-US" sz="1600" dirty="0" smtClean="0">
                <a:solidFill>
                  <a:srgbClr val="0000FF"/>
                </a:solidFill>
                <a:latin typeface="Arial" pitchFamily="34" charset="0"/>
                <a:cs typeface="Arial" pitchFamily="34" charset="0"/>
              </a:rPr>
              <a:t>Change to DC beam if single bunch proton beam life time is good.</a:t>
            </a:r>
          </a:p>
          <a:p>
            <a:pPr marL="342900" indent="-342900">
              <a:buFont typeface="+mj-lt"/>
              <a:buAutoNum type="arabicPeriod"/>
            </a:pPr>
            <a:endParaRPr lang="en-US" sz="1600" dirty="0" smtClean="0">
              <a:solidFill>
                <a:srgbClr val="0000FF"/>
              </a:solidFill>
              <a:latin typeface="Arial" pitchFamily="34" charset="0"/>
              <a:cs typeface="Arial" pitchFamily="34" charset="0"/>
            </a:endParaRPr>
          </a:p>
          <a:p>
            <a:pPr marL="342900" indent="-342900">
              <a:buFont typeface="+mj-lt"/>
              <a:buAutoNum type="arabicPeriod"/>
            </a:pPr>
            <a:r>
              <a:rPr lang="en-US" sz="1600" dirty="0" smtClean="0">
                <a:solidFill>
                  <a:srgbClr val="0000FF"/>
                </a:solidFill>
                <a:latin typeface="Arial" pitchFamily="34" charset="0"/>
                <a:cs typeface="Arial" pitchFamily="34" charset="0"/>
              </a:rPr>
              <a:t>Tune proton beam or electron beam according to the collision detector.</a:t>
            </a:r>
            <a:endParaRPr lang="en-US" sz="1600" b="1" dirty="0" smtClean="0">
              <a:solidFill>
                <a:srgbClr val="0000FF"/>
              </a:solidFill>
              <a:latin typeface="+mn-lt"/>
            </a:endParaRPr>
          </a:p>
          <a:p>
            <a:pPr lvl="0"/>
            <a:endParaRPr lang="en-US" sz="1600" b="1" dirty="0">
              <a:solidFill>
                <a:srgbClr val="0000FF"/>
              </a:solidFill>
              <a:latin typeface="+mn-lt"/>
            </a:endParaRPr>
          </a:p>
        </p:txBody>
      </p:sp>
      <p:sp>
        <p:nvSpPr>
          <p:cNvPr id="9" name="Rectangle 8"/>
          <p:cNvSpPr>
            <a:spLocks noChangeArrowheads="1"/>
          </p:cNvSpPr>
          <p:nvPr/>
        </p:nvSpPr>
        <p:spPr bwMode="auto">
          <a:xfrm>
            <a:off x="250825" y="115888"/>
            <a:ext cx="1005403" cy="338554"/>
          </a:xfrm>
          <a:prstGeom prst="rect">
            <a:avLst/>
          </a:prstGeom>
          <a:noFill/>
          <a:ln w="9525">
            <a:noFill/>
            <a:miter lim="800000"/>
            <a:headEnd/>
            <a:tailEnd/>
          </a:ln>
        </p:spPr>
        <p:txBody>
          <a:bodyPr wrap="none">
            <a:spAutoFit/>
          </a:bodyPr>
          <a:lstStyle/>
          <a:p>
            <a:r>
              <a:rPr lang="en-US" sz="1600" b="1" dirty="0" smtClean="0">
                <a:solidFill>
                  <a:srgbClr val="0000FF"/>
                </a:solidFill>
                <a:latin typeface="+mn-lt"/>
                <a:cs typeface="+mn-cs"/>
              </a:rPr>
              <a:t>Strategy</a:t>
            </a:r>
            <a:endParaRPr lang="en-US" sz="1600" b="1" dirty="0">
              <a:solidFill>
                <a:srgbClr val="0000FF"/>
              </a:solidFill>
              <a:latin typeface="+mn-lt"/>
              <a:cs typeface="+mn-cs"/>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21079"/>
            <a:ext cx="7772400" cy="1470025"/>
          </a:xfrm>
        </p:spPr>
        <p:txBody>
          <a:bodyPr/>
          <a:lstStyle/>
          <a:p>
            <a:r>
              <a:rPr lang="en-US" dirty="0" smtClean="0"/>
              <a:t>Recap of the first EBIS run for RHIC</a:t>
            </a:r>
            <a:endParaRPr lang="en-US" dirty="0"/>
          </a:p>
        </p:txBody>
      </p:sp>
      <p:sp>
        <p:nvSpPr>
          <p:cNvPr id="3" name="Subtitle 2"/>
          <p:cNvSpPr>
            <a:spLocks noGrp="1"/>
          </p:cNvSpPr>
          <p:nvPr>
            <p:ph type="subTitle" idx="1"/>
          </p:nvPr>
        </p:nvSpPr>
        <p:spPr>
          <a:xfrm>
            <a:off x="1371600" y="2572212"/>
            <a:ext cx="6328611" cy="1313988"/>
          </a:xfrm>
        </p:spPr>
        <p:txBody>
          <a:bodyPr/>
          <a:lstStyle/>
          <a:p>
            <a:r>
              <a:rPr lang="en-US" dirty="0" smtClean="0"/>
              <a:t>Jim Alessi</a:t>
            </a:r>
          </a:p>
        </p:txBody>
      </p:sp>
      <p:sp>
        <p:nvSpPr>
          <p:cNvPr id="4" name="Date Placeholder 3"/>
          <p:cNvSpPr>
            <a:spLocks noGrp="1"/>
          </p:cNvSpPr>
          <p:nvPr>
            <p:ph type="dt" sz="half" idx="10"/>
          </p:nvPr>
        </p:nvSpPr>
        <p:spPr/>
        <p:txBody>
          <a:bodyPr/>
          <a:lstStyle/>
          <a:p>
            <a:r>
              <a:rPr lang="en-US" smtClean="0"/>
              <a:t>7/25/12</a:t>
            </a:r>
            <a:endParaRPr lang="en-US"/>
          </a:p>
        </p:txBody>
      </p:sp>
      <p:sp>
        <p:nvSpPr>
          <p:cNvPr id="5" name="Footer Placeholder 4"/>
          <p:cNvSpPr>
            <a:spLocks noGrp="1"/>
          </p:cNvSpPr>
          <p:nvPr>
            <p:ph type="ftr" sz="quarter" idx="11"/>
          </p:nvPr>
        </p:nvSpPr>
        <p:spPr/>
        <p:txBody>
          <a:bodyPr/>
          <a:lstStyle/>
          <a:p>
            <a:r>
              <a:rPr lang="en-US" smtClean="0"/>
              <a:t>J. Alessi   RHIC Retreat</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56201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challenge..png"/>
          <p:cNvPicPr>
            <a:picLocks noChangeAspect="1"/>
          </p:cNvPicPr>
          <p:nvPr/>
        </p:nvPicPr>
        <p:blipFill>
          <a:blip r:embed="rId2"/>
          <a:stretch>
            <a:fillRect/>
          </a:stretch>
        </p:blipFill>
        <p:spPr>
          <a:xfrm>
            <a:off x="0" y="2209800"/>
            <a:ext cx="8866991" cy="3200400"/>
          </a:xfrm>
          <a:prstGeom prst="rect">
            <a:avLst/>
          </a:prstGeom>
        </p:spPr>
      </p:pic>
      <p:sp>
        <p:nvSpPr>
          <p:cNvPr id="5" name="TextBox 4"/>
          <p:cNvSpPr txBox="1"/>
          <p:nvPr/>
        </p:nvSpPr>
        <p:spPr>
          <a:xfrm>
            <a:off x="762000" y="609600"/>
            <a:ext cx="6494085" cy="830997"/>
          </a:xfrm>
          <a:prstGeom prst="rect">
            <a:avLst/>
          </a:prstGeom>
          <a:noFill/>
        </p:spPr>
        <p:txBody>
          <a:bodyPr wrap="none" rtlCol="0">
            <a:spAutoFit/>
          </a:bodyPr>
          <a:lstStyle/>
          <a:p>
            <a:r>
              <a:rPr lang="en-US" dirty="0" smtClean="0"/>
              <a:t>Performance Challenges Session</a:t>
            </a:r>
          </a:p>
          <a:p>
            <a:r>
              <a:rPr lang="en-US" dirty="0" smtClean="0"/>
              <a:t> four talks about proton run and three about ion run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253" y="1012884"/>
            <a:ext cx="8229600" cy="4525963"/>
          </a:xfrm>
        </p:spPr>
        <p:txBody>
          <a:bodyPr>
            <a:normAutofit fontScale="92500" lnSpcReduction="20000"/>
          </a:bodyPr>
          <a:lstStyle/>
          <a:p>
            <a:r>
              <a:rPr lang="en-US" dirty="0" smtClean="0"/>
              <a:t>Fell short on intensity at Booster input</a:t>
            </a:r>
          </a:p>
          <a:p>
            <a:pPr lvl="1"/>
            <a:r>
              <a:rPr lang="en-US" dirty="0" smtClean="0"/>
              <a:t>“bailed out” by bunch merges (Kip’s talk)</a:t>
            </a:r>
          </a:p>
          <a:p>
            <a:r>
              <a:rPr lang="en-US" dirty="0" smtClean="0"/>
              <a:t>Exceeded expectations (mine, at least) on reliability and stability</a:t>
            </a:r>
          </a:p>
          <a:p>
            <a:r>
              <a:rPr lang="en-US" dirty="0" smtClean="0"/>
              <a:t>Had previously run </a:t>
            </a:r>
            <a:r>
              <a:rPr lang="en-US" dirty="0"/>
              <a:t>a lot of Au, </a:t>
            </a:r>
            <a:r>
              <a:rPr lang="en-US" dirty="0" smtClean="0"/>
              <a:t>but never U, Cu, or He-3 </a:t>
            </a:r>
            <a:r>
              <a:rPr lang="en-US" dirty="0"/>
              <a:t>until </a:t>
            </a:r>
            <a:r>
              <a:rPr lang="en-US" dirty="0" smtClean="0"/>
              <a:t>this run (also </a:t>
            </a:r>
            <a:r>
              <a:rPr lang="en-US" dirty="0" err="1" smtClean="0"/>
              <a:t>Xe</a:t>
            </a:r>
            <a:r>
              <a:rPr lang="en-US" dirty="0" smtClean="0"/>
              <a:t> for NSRL)</a:t>
            </a:r>
          </a:p>
          <a:p>
            <a:r>
              <a:rPr lang="en-US" dirty="0" smtClean="0"/>
              <a:t>Had </a:t>
            </a:r>
            <a:r>
              <a:rPr lang="en-US" dirty="0"/>
              <a:t>run some 4-pulse, </a:t>
            </a:r>
            <a:r>
              <a:rPr lang="en-US" dirty="0" smtClean="0"/>
              <a:t>but never </a:t>
            </a:r>
            <a:r>
              <a:rPr lang="en-US" dirty="0"/>
              <a:t>8-</a:t>
            </a:r>
            <a:r>
              <a:rPr lang="en-US" dirty="0" smtClean="0"/>
              <a:t>pulse</a:t>
            </a:r>
          </a:p>
          <a:p>
            <a:r>
              <a:rPr lang="en-US" dirty="0" smtClean="0"/>
              <a:t>By far, this was our longest continuous run </a:t>
            </a:r>
          </a:p>
          <a:p>
            <a:r>
              <a:rPr lang="en-US" dirty="0" smtClean="0"/>
              <a:t>We’re essentially now at the point where we’re comfortable going home while it’s running.</a:t>
            </a:r>
            <a:endParaRPr lang="en-US" dirty="0"/>
          </a:p>
        </p:txBody>
      </p:sp>
      <p:sp>
        <p:nvSpPr>
          <p:cNvPr id="2" name="Date Placeholder 1"/>
          <p:cNvSpPr>
            <a:spLocks noGrp="1"/>
          </p:cNvSpPr>
          <p:nvPr>
            <p:ph type="dt" sz="half" idx="10"/>
          </p:nvPr>
        </p:nvSpPr>
        <p:spPr/>
        <p:txBody>
          <a:bodyPr/>
          <a:lstStyle/>
          <a:p>
            <a:r>
              <a:rPr lang="en-US" smtClean="0"/>
              <a:t>7/25/12</a:t>
            </a:r>
            <a:endParaRPr lang="en-US"/>
          </a:p>
        </p:txBody>
      </p:sp>
      <p:sp>
        <p:nvSpPr>
          <p:cNvPr id="4" name="Footer Placeholder 3"/>
          <p:cNvSpPr>
            <a:spLocks noGrp="1"/>
          </p:cNvSpPr>
          <p:nvPr>
            <p:ph type="ftr" sz="quarter" idx="11"/>
          </p:nvPr>
        </p:nvSpPr>
        <p:spPr/>
        <p:txBody>
          <a:bodyPr/>
          <a:lstStyle/>
          <a:p>
            <a:r>
              <a:rPr lang="en-US" smtClean="0"/>
              <a:t>J. Alessi   RHIC Retreat</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072668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169"/>
            <a:ext cx="8229600" cy="624918"/>
          </a:xfrm>
        </p:spPr>
        <p:txBody>
          <a:bodyPr>
            <a:normAutofit/>
          </a:bodyPr>
          <a:lstStyle/>
          <a:p>
            <a:r>
              <a:rPr lang="nl-NL" sz="3200" dirty="0" err="1" smtClean="0"/>
              <a:t>Intensity</a:t>
            </a:r>
            <a:r>
              <a:rPr lang="nl-NL" sz="3200" dirty="0" smtClean="0"/>
              <a:t> at Booster input (xf108)</a:t>
            </a:r>
            <a:endParaRPr lang="en-US" sz="3200" dirty="0"/>
          </a:p>
        </p:txBody>
      </p:sp>
      <p:sp>
        <p:nvSpPr>
          <p:cNvPr id="3" name="Content Placeholder 2"/>
          <p:cNvSpPr>
            <a:spLocks noGrp="1"/>
          </p:cNvSpPr>
          <p:nvPr>
            <p:ph idx="1"/>
          </p:nvPr>
        </p:nvSpPr>
        <p:spPr>
          <a:xfrm>
            <a:off x="502234" y="2274035"/>
            <a:ext cx="8229600" cy="4255720"/>
          </a:xfrm>
        </p:spPr>
        <p:txBody>
          <a:bodyPr>
            <a:normAutofit fontScale="92500" lnSpcReduction="20000"/>
          </a:bodyPr>
          <a:lstStyle/>
          <a:p>
            <a:r>
              <a:rPr lang="da-DK" sz="2600" dirty="0" smtClean="0"/>
              <a:t>Au 32+: 1.5e9/pulse; </a:t>
            </a:r>
            <a:r>
              <a:rPr lang="da-DK" sz="2600" dirty="0"/>
              <a:t>7.7 </a:t>
            </a:r>
            <a:r>
              <a:rPr lang="da-DK" sz="2600" dirty="0" smtClean="0"/>
              <a:t>nC  </a:t>
            </a:r>
            <a:r>
              <a:rPr lang="da-DK" sz="2600" dirty="0" smtClean="0">
                <a:solidFill>
                  <a:srgbClr val="FF0000"/>
                </a:solidFill>
              </a:rPr>
              <a:t>(2.7e9)</a:t>
            </a:r>
            <a:endParaRPr lang="da-DK" sz="2600" dirty="0">
              <a:solidFill>
                <a:srgbClr val="FF0000"/>
              </a:solidFill>
            </a:endParaRPr>
          </a:p>
          <a:p>
            <a:r>
              <a:rPr lang="da-DK" sz="2600" dirty="0" err="1" smtClean="0"/>
              <a:t>Cu</a:t>
            </a:r>
            <a:r>
              <a:rPr lang="da-DK" sz="2600" dirty="0" smtClean="0"/>
              <a:t> 11+: </a:t>
            </a:r>
            <a:r>
              <a:rPr lang="da-DK" sz="2600" dirty="0"/>
              <a:t> </a:t>
            </a:r>
            <a:r>
              <a:rPr lang="da-DK" sz="2600" dirty="0" smtClean="0"/>
              <a:t>6.1e9/pulse; 10.7 nC  </a:t>
            </a:r>
            <a:r>
              <a:rPr lang="da-DK" sz="2600" dirty="0" smtClean="0">
                <a:solidFill>
                  <a:srgbClr val="FF0000"/>
                </a:solidFill>
              </a:rPr>
              <a:t>(11e9)</a:t>
            </a:r>
            <a:endParaRPr lang="da-DK" sz="2600" dirty="0">
              <a:solidFill>
                <a:srgbClr val="FF0000"/>
              </a:solidFill>
            </a:endParaRPr>
          </a:p>
          <a:p>
            <a:r>
              <a:rPr lang="nl-NL" sz="2600" dirty="0" smtClean="0"/>
              <a:t>U 39+: 1.1e9; </a:t>
            </a:r>
            <a:r>
              <a:rPr lang="nl-NL" sz="2600" dirty="0"/>
              <a:t> </a:t>
            </a:r>
            <a:r>
              <a:rPr lang="nl-NL" sz="2600" dirty="0" smtClean="0"/>
              <a:t>6.8 </a:t>
            </a:r>
            <a:r>
              <a:rPr lang="nl-NL" sz="2600" dirty="0" err="1"/>
              <a:t>nC</a:t>
            </a:r>
            <a:r>
              <a:rPr lang="nl-NL" sz="2600" dirty="0"/>
              <a:t>  </a:t>
            </a:r>
            <a:r>
              <a:rPr lang="nl-NL" sz="2600" dirty="0" smtClean="0"/>
              <a:t>(Kip</a:t>
            </a:r>
            <a:r>
              <a:rPr lang="nl-NL" sz="2600" dirty="0"/>
              <a:t>/Keith - </a:t>
            </a:r>
            <a:r>
              <a:rPr lang="nl-NL" sz="2600" dirty="0" smtClean="0"/>
              <a:t>1.25e9)  </a:t>
            </a:r>
            <a:r>
              <a:rPr lang="nl-NL" sz="2600" dirty="0" smtClean="0">
                <a:solidFill>
                  <a:srgbClr val="FF0000"/>
                </a:solidFill>
              </a:rPr>
              <a:t>(2.</a:t>
            </a:r>
            <a:r>
              <a:rPr lang="de-DE" sz="2600" dirty="0" smtClean="0">
                <a:solidFill>
                  <a:srgbClr val="FF0000"/>
                </a:solidFill>
              </a:rPr>
              <a:t>0e</a:t>
            </a:r>
            <a:r>
              <a:rPr lang="nl-NL" sz="2600" dirty="0" smtClean="0">
                <a:solidFill>
                  <a:srgbClr val="FF0000"/>
                </a:solidFill>
              </a:rPr>
              <a:t>9)</a:t>
            </a:r>
          </a:p>
          <a:p>
            <a:r>
              <a:rPr lang="da-DK" sz="2600" dirty="0"/>
              <a:t>He-3 2+: </a:t>
            </a:r>
            <a:r>
              <a:rPr lang="da-DK" sz="2600" dirty="0" smtClean="0"/>
              <a:t>3.75e10; </a:t>
            </a:r>
            <a:r>
              <a:rPr lang="da-DK" sz="2600" dirty="0"/>
              <a:t> 12 nC  </a:t>
            </a:r>
            <a:r>
              <a:rPr lang="da-DK" sz="2600" dirty="0" smtClean="0">
                <a:solidFill>
                  <a:srgbClr val="FF0000"/>
                </a:solidFill>
              </a:rPr>
              <a:t>(&gt; 10e10)</a:t>
            </a:r>
            <a:endParaRPr lang="da-DK" sz="2600" dirty="0">
              <a:solidFill>
                <a:srgbClr val="FF0000"/>
              </a:solidFill>
            </a:endParaRPr>
          </a:p>
          <a:p>
            <a:pPr marL="0" indent="0">
              <a:buNone/>
            </a:pPr>
            <a:endParaRPr lang="nl-NL" sz="2600" dirty="0" smtClean="0">
              <a:solidFill>
                <a:srgbClr val="FF0000"/>
              </a:solidFill>
            </a:endParaRPr>
          </a:p>
          <a:p>
            <a:pPr marL="0" indent="0">
              <a:buNone/>
            </a:pPr>
            <a:r>
              <a:rPr lang="nl-NL" sz="2600" dirty="0" err="1" smtClean="0">
                <a:solidFill>
                  <a:srgbClr val="3366FF"/>
                </a:solidFill>
              </a:rPr>
              <a:t>Why</a:t>
            </a:r>
            <a:r>
              <a:rPr lang="nl-NL" sz="2600" dirty="0" smtClean="0">
                <a:solidFill>
                  <a:srgbClr val="3366FF"/>
                </a:solidFill>
              </a:rPr>
              <a:t> the </a:t>
            </a:r>
            <a:r>
              <a:rPr lang="nl-NL" sz="2600" dirty="0" err="1" smtClean="0">
                <a:solidFill>
                  <a:srgbClr val="3366FF"/>
                </a:solidFill>
              </a:rPr>
              <a:t>shortfall</a:t>
            </a:r>
            <a:r>
              <a:rPr lang="nl-NL" sz="2600" dirty="0">
                <a:solidFill>
                  <a:srgbClr val="3366FF"/>
                </a:solidFill>
              </a:rPr>
              <a:t>? </a:t>
            </a:r>
          </a:p>
          <a:p>
            <a:r>
              <a:rPr lang="nl-NL" sz="2400" dirty="0" smtClean="0">
                <a:solidFill>
                  <a:srgbClr val="3366FF"/>
                </a:solidFill>
              </a:rPr>
              <a:t>EBIS output (</a:t>
            </a:r>
            <a:r>
              <a:rPr lang="nl-NL" sz="2400" dirty="0" err="1" smtClean="0">
                <a:solidFill>
                  <a:srgbClr val="3366FF"/>
                </a:solidFill>
              </a:rPr>
              <a:t>total</a:t>
            </a:r>
            <a:r>
              <a:rPr lang="nl-NL" sz="2400" dirty="0" smtClean="0">
                <a:solidFill>
                  <a:srgbClr val="3366FF"/>
                </a:solidFill>
              </a:rPr>
              <a:t> charge) is &gt; design.  </a:t>
            </a:r>
          </a:p>
          <a:p>
            <a:r>
              <a:rPr lang="nl-NL" sz="2400" dirty="0" err="1" smtClean="0">
                <a:solidFill>
                  <a:srgbClr val="3366FF"/>
                </a:solidFill>
              </a:rPr>
              <a:t>Unfortunately</a:t>
            </a:r>
            <a:r>
              <a:rPr lang="nl-NL" sz="2400" dirty="0" smtClean="0">
                <a:solidFill>
                  <a:srgbClr val="3366FF"/>
                </a:solidFill>
              </a:rPr>
              <a:t>, we </a:t>
            </a:r>
            <a:r>
              <a:rPr lang="nl-NL" sz="2400" dirty="0" err="1" smtClean="0">
                <a:solidFill>
                  <a:srgbClr val="3366FF"/>
                </a:solidFill>
              </a:rPr>
              <a:t>still</a:t>
            </a:r>
            <a:r>
              <a:rPr lang="nl-NL" sz="2400" dirty="0" smtClean="0">
                <a:solidFill>
                  <a:srgbClr val="3366FF"/>
                </a:solidFill>
              </a:rPr>
              <a:t> </a:t>
            </a:r>
            <a:r>
              <a:rPr lang="nl-NL" sz="2400" dirty="0" err="1" smtClean="0">
                <a:solidFill>
                  <a:srgbClr val="3366FF"/>
                </a:solidFill>
              </a:rPr>
              <a:t>don’t</a:t>
            </a:r>
            <a:r>
              <a:rPr lang="nl-NL" sz="2400" dirty="0" smtClean="0">
                <a:solidFill>
                  <a:srgbClr val="3366FF"/>
                </a:solidFill>
              </a:rPr>
              <a:t> have a </a:t>
            </a:r>
            <a:r>
              <a:rPr lang="nl-NL" sz="2400" dirty="0" err="1" smtClean="0">
                <a:solidFill>
                  <a:srgbClr val="3366FF"/>
                </a:solidFill>
              </a:rPr>
              <a:t>good</a:t>
            </a:r>
            <a:r>
              <a:rPr lang="nl-NL" sz="2400" dirty="0" smtClean="0">
                <a:solidFill>
                  <a:srgbClr val="3366FF"/>
                </a:solidFill>
              </a:rPr>
              <a:t> handle on </a:t>
            </a:r>
            <a:r>
              <a:rPr lang="nl-NL" sz="2400" dirty="0" err="1" smtClean="0">
                <a:solidFill>
                  <a:srgbClr val="3366FF"/>
                </a:solidFill>
              </a:rPr>
              <a:t>relative</a:t>
            </a:r>
            <a:r>
              <a:rPr lang="nl-NL" sz="2400" dirty="0" smtClean="0">
                <a:solidFill>
                  <a:srgbClr val="3366FF"/>
                </a:solidFill>
              </a:rPr>
              <a:t> </a:t>
            </a:r>
            <a:r>
              <a:rPr lang="nl-NL" sz="2400" dirty="0" err="1" smtClean="0">
                <a:solidFill>
                  <a:srgbClr val="3366FF"/>
                </a:solidFill>
              </a:rPr>
              <a:t>contributions</a:t>
            </a:r>
            <a:r>
              <a:rPr lang="nl-NL" sz="2400" dirty="0" smtClean="0">
                <a:solidFill>
                  <a:srgbClr val="3366FF"/>
                </a:solidFill>
              </a:rPr>
              <a:t> of </a:t>
            </a:r>
            <a:r>
              <a:rPr lang="nl-NL" sz="2400" dirty="0" err="1" smtClean="0">
                <a:solidFill>
                  <a:srgbClr val="3366FF"/>
                </a:solidFill>
              </a:rPr>
              <a:t>things</a:t>
            </a:r>
            <a:r>
              <a:rPr lang="nl-NL" sz="2400" dirty="0" smtClean="0">
                <a:solidFill>
                  <a:srgbClr val="3366FF"/>
                </a:solidFill>
              </a:rPr>
              <a:t> </a:t>
            </a:r>
            <a:r>
              <a:rPr lang="nl-NL" sz="2400" dirty="0" err="1" smtClean="0">
                <a:solidFill>
                  <a:srgbClr val="3366FF"/>
                </a:solidFill>
              </a:rPr>
              <a:t>like</a:t>
            </a:r>
            <a:r>
              <a:rPr lang="nl-NL" sz="2400" dirty="0" smtClean="0">
                <a:solidFill>
                  <a:srgbClr val="3366FF"/>
                </a:solidFill>
              </a:rPr>
              <a:t> the </a:t>
            </a:r>
            <a:r>
              <a:rPr lang="nl-NL" sz="2400" dirty="0" err="1" smtClean="0">
                <a:solidFill>
                  <a:srgbClr val="3366FF"/>
                </a:solidFill>
              </a:rPr>
              <a:t>following</a:t>
            </a:r>
            <a:r>
              <a:rPr lang="nl-NL" sz="2400" dirty="0" smtClean="0">
                <a:solidFill>
                  <a:srgbClr val="3366FF"/>
                </a:solidFill>
              </a:rPr>
              <a:t>:</a:t>
            </a:r>
          </a:p>
          <a:p>
            <a:pPr lvl="1"/>
            <a:r>
              <a:rPr lang="nl-NL" sz="2400" dirty="0" smtClean="0">
                <a:solidFill>
                  <a:srgbClr val="3366FF"/>
                </a:solidFill>
              </a:rPr>
              <a:t>% in </a:t>
            </a:r>
            <a:r>
              <a:rPr lang="nl-NL" sz="2400" dirty="0" err="1" smtClean="0">
                <a:solidFill>
                  <a:srgbClr val="3366FF"/>
                </a:solidFill>
              </a:rPr>
              <a:t>desired</a:t>
            </a:r>
            <a:r>
              <a:rPr lang="nl-NL" sz="2400" dirty="0" smtClean="0">
                <a:solidFill>
                  <a:srgbClr val="3366FF"/>
                </a:solidFill>
              </a:rPr>
              <a:t> Q, </a:t>
            </a:r>
            <a:r>
              <a:rPr lang="nl-NL" sz="2400" dirty="0" err="1" smtClean="0">
                <a:solidFill>
                  <a:srgbClr val="3366FF"/>
                </a:solidFill>
              </a:rPr>
              <a:t>impurities</a:t>
            </a:r>
            <a:r>
              <a:rPr lang="nl-NL" sz="2400" dirty="0" smtClean="0">
                <a:solidFill>
                  <a:srgbClr val="3366FF"/>
                </a:solidFill>
              </a:rPr>
              <a:t>, matching </a:t>
            </a:r>
            <a:r>
              <a:rPr lang="nl-NL" sz="2400" dirty="0" err="1" smtClean="0">
                <a:solidFill>
                  <a:srgbClr val="3366FF"/>
                </a:solidFill>
              </a:rPr>
              <a:t>into</a:t>
            </a:r>
            <a:r>
              <a:rPr lang="nl-NL" sz="2400" dirty="0" smtClean="0">
                <a:solidFill>
                  <a:srgbClr val="3366FF"/>
                </a:solidFill>
              </a:rPr>
              <a:t> RFQ, RFQ / Linac </a:t>
            </a:r>
            <a:r>
              <a:rPr lang="nl-NL" sz="2400" dirty="0">
                <a:solidFill>
                  <a:srgbClr val="3366FF"/>
                </a:solidFill>
              </a:rPr>
              <a:t>t</a:t>
            </a:r>
            <a:r>
              <a:rPr lang="nl-NL" sz="2400" dirty="0" smtClean="0">
                <a:solidFill>
                  <a:srgbClr val="3366FF"/>
                </a:solidFill>
              </a:rPr>
              <a:t>ransmission, MEBT </a:t>
            </a:r>
            <a:r>
              <a:rPr lang="nl-NL" sz="2400" dirty="0" err="1" smtClean="0">
                <a:solidFill>
                  <a:srgbClr val="3366FF"/>
                </a:solidFill>
              </a:rPr>
              <a:t>misalignment</a:t>
            </a:r>
            <a:r>
              <a:rPr lang="nl-NL" sz="2400" dirty="0">
                <a:solidFill>
                  <a:srgbClr val="3366FF"/>
                </a:solidFill>
              </a:rPr>
              <a:t>,</a:t>
            </a:r>
            <a:r>
              <a:rPr lang="nl-NL" sz="2400" dirty="0" smtClean="0">
                <a:solidFill>
                  <a:srgbClr val="3366FF"/>
                </a:solidFill>
              </a:rPr>
              <a:t> </a:t>
            </a:r>
            <a:r>
              <a:rPr lang="nl-NL" sz="2400" dirty="0" err="1" smtClean="0">
                <a:solidFill>
                  <a:srgbClr val="3366FF"/>
                </a:solidFill>
              </a:rPr>
              <a:t>rf</a:t>
            </a:r>
            <a:r>
              <a:rPr lang="nl-NL" sz="2400" dirty="0" smtClean="0">
                <a:solidFill>
                  <a:srgbClr val="3366FF"/>
                </a:solidFill>
              </a:rPr>
              <a:t> </a:t>
            </a:r>
            <a:r>
              <a:rPr lang="nl-NL" sz="2400" dirty="0" err="1" smtClean="0">
                <a:solidFill>
                  <a:srgbClr val="3366FF"/>
                </a:solidFill>
              </a:rPr>
              <a:t>tuning</a:t>
            </a:r>
            <a:r>
              <a:rPr lang="nl-NL" sz="2400" dirty="0" smtClean="0">
                <a:solidFill>
                  <a:srgbClr val="3366FF"/>
                </a:solidFill>
              </a:rPr>
              <a:t>, … </a:t>
            </a:r>
          </a:p>
          <a:p>
            <a:pPr marL="0" indent="0">
              <a:buNone/>
            </a:pPr>
            <a:r>
              <a:rPr lang="en-US" sz="2600" dirty="0" smtClean="0">
                <a:solidFill>
                  <a:srgbClr val="FF0000"/>
                </a:solidFill>
              </a:rPr>
              <a:t>We’ll continue to try and sort this out during the shutdown</a:t>
            </a:r>
            <a:endParaRPr lang="en-US" sz="2600" dirty="0">
              <a:solidFill>
                <a:srgbClr val="FF0000"/>
              </a:solidFill>
            </a:endParaRPr>
          </a:p>
        </p:txBody>
      </p:sp>
      <p:sp>
        <p:nvSpPr>
          <p:cNvPr id="5" name="Rectangle 4"/>
          <p:cNvSpPr/>
          <p:nvPr/>
        </p:nvSpPr>
        <p:spPr>
          <a:xfrm>
            <a:off x="533400" y="762000"/>
            <a:ext cx="8155955" cy="1631216"/>
          </a:xfrm>
          <a:prstGeom prst="rect">
            <a:avLst/>
          </a:prstGeom>
        </p:spPr>
        <p:txBody>
          <a:bodyPr wrap="square">
            <a:spAutoFit/>
          </a:bodyPr>
          <a:lstStyle/>
          <a:p>
            <a:r>
              <a:rPr lang="en-US" sz="2000" dirty="0"/>
              <a:t>These values were </a:t>
            </a:r>
            <a:r>
              <a:rPr lang="en-US" sz="2000" dirty="0" smtClean="0"/>
              <a:t>after </a:t>
            </a:r>
            <a:r>
              <a:rPr lang="en-US" sz="2000" dirty="0"/>
              <a:t>Keith’s tune through Booster (</a:t>
            </a:r>
            <a:r>
              <a:rPr lang="en-US" sz="2000" u="sng" dirty="0"/>
              <a:t>he</a:t>
            </a:r>
            <a:r>
              <a:rPr lang="en-US" sz="2000" dirty="0"/>
              <a:t> would tune all EBIS </a:t>
            </a:r>
            <a:r>
              <a:rPr lang="en-US" sz="2000" dirty="0" err="1"/>
              <a:t>rf</a:t>
            </a:r>
            <a:r>
              <a:rPr lang="en-US" sz="2000" dirty="0"/>
              <a:t> and quads).  </a:t>
            </a:r>
            <a:endParaRPr lang="en-US" sz="2000" dirty="0" smtClean="0"/>
          </a:p>
          <a:p>
            <a:r>
              <a:rPr lang="en-US" sz="2000" dirty="0" smtClean="0"/>
              <a:t>Generally</a:t>
            </a:r>
            <a:r>
              <a:rPr lang="en-US" sz="2000" dirty="0"/>
              <a:t>, if we </a:t>
            </a:r>
            <a:r>
              <a:rPr lang="en-US" sz="2000" dirty="0" smtClean="0"/>
              <a:t>tune </a:t>
            </a:r>
            <a:r>
              <a:rPr lang="en-US" sz="2000" dirty="0"/>
              <a:t>to 108, we </a:t>
            </a:r>
            <a:r>
              <a:rPr lang="en-US" sz="2000" dirty="0" smtClean="0"/>
              <a:t>can </a:t>
            </a:r>
            <a:r>
              <a:rPr lang="en-US" sz="2000" dirty="0"/>
              <a:t>get </a:t>
            </a:r>
            <a:r>
              <a:rPr lang="en-US" sz="2000" dirty="0" smtClean="0"/>
              <a:t>more there, but </a:t>
            </a:r>
            <a:r>
              <a:rPr lang="en-US" sz="2000" dirty="0"/>
              <a:t>Booster late may </a:t>
            </a:r>
            <a:r>
              <a:rPr lang="en-US" sz="2000" dirty="0" smtClean="0"/>
              <a:t>drop.  Proper upstream vs. downstream tuning needs </a:t>
            </a:r>
            <a:r>
              <a:rPr lang="en-US" sz="2000" dirty="0"/>
              <a:t>to be explored more in the future.  </a:t>
            </a:r>
          </a:p>
        </p:txBody>
      </p:sp>
      <p:sp>
        <p:nvSpPr>
          <p:cNvPr id="4" name="Date Placeholder 3"/>
          <p:cNvSpPr>
            <a:spLocks noGrp="1"/>
          </p:cNvSpPr>
          <p:nvPr>
            <p:ph type="dt" sz="half" idx="10"/>
          </p:nvPr>
        </p:nvSpPr>
        <p:spPr/>
        <p:txBody>
          <a:bodyPr/>
          <a:lstStyle/>
          <a:p>
            <a:r>
              <a:rPr lang="en-US" smtClean="0"/>
              <a:t>7/25/12</a:t>
            </a:r>
            <a:endParaRPr lang="en-US"/>
          </a:p>
        </p:txBody>
      </p:sp>
      <p:sp>
        <p:nvSpPr>
          <p:cNvPr id="6" name="Footer Placeholder 5"/>
          <p:cNvSpPr>
            <a:spLocks noGrp="1"/>
          </p:cNvSpPr>
          <p:nvPr>
            <p:ph type="ftr" sz="quarter" idx="11"/>
          </p:nvPr>
        </p:nvSpPr>
        <p:spPr/>
        <p:txBody>
          <a:bodyPr/>
          <a:lstStyle/>
          <a:p>
            <a:r>
              <a:rPr lang="en-US" smtClean="0"/>
              <a:t>J. Alessi   RHIC Retreat</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373617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14611" cy="644116"/>
          </a:xfrm>
        </p:spPr>
        <p:txBody>
          <a:bodyPr>
            <a:normAutofit fontScale="90000"/>
          </a:bodyPr>
          <a:lstStyle/>
          <a:p>
            <a:r>
              <a:rPr lang="en-US" dirty="0" smtClean="0"/>
              <a:t>Summary</a:t>
            </a:r>
            <a:endParaRPr lang="en-US" dirty="0"/>
          </a:p>
        </p:txBody>
      </p:sp>
      <p:sp>
        <p:nvSpPr>
          <p:cNvPr id="3" name="Content Placeholder 2"/>
          <p:cNvSpPr>
            <a:spLocks noGrp="1"/>
          </p:cNvSpPr>
          <p:nvPr>
            <p:ph idx="1"/>
          </p:nvPr>
        </p:nvSpPr>
        <p:spPr>
          <a:xfrm>
            <a:off x="457200" y="1198214"/>
            <a:ext cx="8229600" cy="2864349"/>
          </a:xfrm>
        </p:spPr>
        <p:txBody>
          <a:bodyPr>
            <a:normAutofit/>
          </a:bodyPr>
          <a:lstStyle/>
          <a:p>
            <a:r>
              <a:rPr lang="en-US" dirty="0" smtClean="0"/>
              <a:t>Uranium, gold, copper, and helium-3 !</a:t>
            </a:r>
          </a:p>
          <a:p>
            <a:r>
              <a:rPr lang="en-US" dirty="0" smtClean="0"/>
              <a:t>We’ll continue to work on intensity (eliminate at least one merge next time?)</a:t>
            </a:r>
          </a:p>
          <a:p>
            <a:r>
              <a:rPr lang="en-US" dirty="0" smtClean="0"/>
              <a:t>Stable and reliable – (hopefully not beginner’s luck)</a:t>
            </a:r>
            <a:endParaRPr lang="en-US" dirty="0"/>
          </a:p>
        </p:txBody>
      </p:sp>
      <p:sp>
        <p:nvSpPr>
          <p:cNvPr id="4" name="Rectangle 3"/>
          <p:cNvSpPr/>
          <p:nvPr/>
        </p:nvSpPr>
        <p:spPr>
          <a:xfrm>
            <a:off x="969762" y="4062563"/>
            <a:ext cx="7487263" cy="2308324"/>
          </a:xfrm>
          <a:prstGeom prst="rect">
            <a:avLst/>
          </a:prstGeom>
        </p:spPr>
        <p:txBody>
          <a:bodyPr wrap="square">
            <a:spAutoFit/>
          </a:bodyPr>
          <a:lstStyle/>
          <a:p>
            <a:r>
              <a:rPr lang="en-US" dirty="0" smtClean="0">
                <a:solidFill>
                  <a:srgbClr val="3366FF"/>
                </a:solidFill>
              </a:rPr>
              <a:t>Special thanks to:</a:t>
            </a:r>
          </a:p>
          <a:p>
            <a:r>
              <a:rPr lang="en-US" dirty="0" smtClean="0">
                <a:solidFill>
                  <a:srgbClr val="3366FF"/>
                </a:solidFill>
              </a:rPr>
              <a:t>EBIS “watchers” – Ed Beebe, Dan </a:t>
            </a:r>
            <a:r>
              <a:rPr lang="en-US" dirty="0" err="1" smtClean="0">
                <a:solidFill>
                  <a:srgbClr val="3366FF"/>
                </a:solidFill>
              </a:rPr>
              <a:t>McCafferty</a:t>
            </a:r>
            <a:r>
              <a:rPr lang="en-US" dirty="0" smtClean="0">
                <a:solidFill>
                  <a:srgbClr val="3366FF"/>
                </a:solidFill>
              </a:rPr>
              <a:t>, Sasha </a:t>
            </a:r>
            <a:r>
              <a:rPr lang="en-US" dirty="0" err="1" smtClean="0">
                <a:solidFill>
                  <a:srgbClr val="3366FF"/>
                </a:solidFill>
              </a:rPr>
              <a:t>Pikin</a:t>
            </a:r>
            <a:r>
              <a:rPr lang="en-US" dirty="0" smtClean="0">
                <a:solidFill>
                  <a:srgbClr val="3366FF"/>
                </a:solidFill>
              </a:rPr>
              <a:t>, Dannie </a:t>
            </a:r>
            <a:r>
              <a:rPr lang="en-US" dirty="0" err="1" smtClean="0">
                <a:solidFill>
                  <a:srgbClr val="3366FF"/>
                </a:solidFill>
              </a:rPr>
              <a:t>Steski</a:t>
            </a:r>
            <a:endParaRPr lang="en-US" dirty="0" smtClean="0">
              <a:solidFill>
                <a:srgbClr val="3366FF"/>
              </a:solidFill>
            </a:endParaRPr>
          </a:p>
          <a:p>
            <a:r>
              <a:rPr lang="en-US" dirty="0" smtClean="0">
                <a:solidFill>
                  <a:srgbClr val="3366FF"/>
                </a:solidFill>
              </a:rPr>
              <a:t>EBIS “fixer” – Bob </a:t>
            </a:r>
            <a:r>
              <a:rPr lang="en-US" dirty="0" err="1" smtClean="0">
                <a:solidFill>
                  <a:srgbClr val="3366FF"/>
                </a:solidFill>
              </a:rPr>
              <a:t>Schoepfer</a:t>
            </a:r>
            <a:endParaRPr lang="en-US" dirty="0" smtClean="0">
              <a:solidFill>
                <a:srgbClr val="3366FF"/>
              </a:solidFill>
            </a:endParaRPr>
          </a:p>
          <a:p>
            <a:r>
              <a:rPr lang="en-US" dirty="0" smtClean="0">
                <a:solidFill>
                  <a:srgbClr val="3366FF"/>
                </a:solidFill>
              </a:rPr>
              <a:t>Optics – Deepak </a:t>
            </a:r>
            <a:r>
              <a:rPr lang="en-US" dirty="0" err="1" smtClean="0">
                <a:solidFill>
                  <a:srgbClr val="3366FF"/>
                </a:solidFill>
              </a:rPr>
              <a:t>Raparia</a:t>
            </a:r>
            <a:endParaRPr lang="en-US" dirty="0">
              <a:solidFill>
                <a:srgbClr val="3366FF"/>
              </a:solidFill>
            </a:endParaRPr>
          </a:p>
          <a:p>
            <a:r>
              <a:rPr lang="en-US" dirty="0" smtClean="0">
                <a:solidFill>
                  <a:srgbClr val="3366FF"/>
                </a:solidFill>
              </a:rPr>
              <a:t>John </a:t>
            </a:r>
            <a:r>
              <a:rPr lang="en-US" dirty="0">
                <a:solidFill>
                  <a:srgbClr val="3366FF"/>
                </a:solidFill>
              </a:rPr>
              <a:t>Morris </a:t>
            </a:r>
            <a:r>
              <a:rPr lang="en-US" dirty="0" smtClean="0">
                <a:solidFill>
                  <a:srgbClr val="3366FF"/>
                </a:solidFill>
              </a:rPr>
              <a:t>&amp; </a:t>
            </a:r>
            <a:r>
              <a:rPr lang="en-US" dirty="0" err="1" smtClean="0">
                <a:solidFill>
                  <a:srgbClr val="3366FF"/>
                </a:solidFill>
              </a:rPr>
              <a:t>Sev</a:t>
            </a:r>
            <a:r>
              <a:rPr lang="en-US" dirty="0" smtClean="0">
                <a:solidFill>
                  <a:srgbClr val="3366FF"/>
                </a:solidFill>
              </a:rPr>
              <a:t> </a:t>
            </a:r>
            <a:r>
              <a:rPr lang="en-US" dirty="0" err="1" smtClean="0">
                <a:solidFill>
                  <a:srgbClr val="3366FF"/>
                </a:solidFill>
              </a:rPr>
              <a:t>Binello</a:t>
            </a:r>
            <a:r>
              <a:rPr lang="en-US" dirty="0" smtClean="0">
                <a:solidFill>
                  <a:srgbClr val="3366FF"/>
                </a:solidFill>
              </a:rPr>
              <a:t> for lots of help on controls software</a:t>
            </a:r>
          </a:p>
          <a:p>
            <a:endParaRPr lang="en-US" dirty="0">
              <a:solidFill>
                <a:srgbClr val="3366FF"/>
              </a:solidFill>
            </a:endParaRPr>
          </a:p>
          <a:p>
            <a:r>
              <a:rPr lang="en-US" dirty="0" smtClean="0">
                <a:solidFill>
                  <a:srgbClr val="3366FF"/>
                </a:solidFill>
              </a:rPr>
              <a:t>(plus lots of others who helped before &amp; during the run on </a:t>
            </a:r>
            <a:r>
              <a:rPr lang="en-US" dirty="0" err="1" smtClean="0">
                <a:solidFill>
                  <a:srgbClr val="3366FF"/>
                </a:solidFill>
              </a:rPr>
              <a:t>rf</a:t>
            </a:r>
            <a:r>
              <a:rPr lang="en-US" dirty="0" smtClean="0">
                <a:solidFill>
                  <a:srgbClr val="3366FF"/>
                </a:solidFill>
              </a:rPr>
              <a:t>, vacuum, controls, power supplies, diagnostics, …..)</a:t>
            </a:r>
          </a:p>
        </p:txBody>
      </p:sp>
      <p:sp>
        <p:nvSpPr>
          <p:cNvPr id="5" name="Date Placeholder 4"/>
          <p:cNvSpPr>
            <a:spLocks noGrp="1"/>
          </p:cNvSpPr>
          <p:nvPr>
            <p:ph type="dt" sz="half" idx="10"/>
          </p:nvPr>
        </p:nvSpPr>
        <p:spPr/>
        <p:txBody>
          <a:bodyPr/>
          <a:lstStyle/>
          <a:p>
            <a:r>
              <a:rPr lang="en-US" smtClean="0"/>
              <a:t>7/25/12</a:t>
            </a:r>
            <a:endParaRPr lang="en-US"/>
          </a:p>
        </p:txBody>
      </p:sp>
      <p:sp>
        <p:nvSpPr>
          <p:cNvPr id="6" name="Footer Placeholder 5"/>
          <p:cNvSpPr>
            <a:spLocks noGrp="1"/>
          </p:cNvSpPr>
          <p:nvPr>
            <p:ph type="ftr" sz="quarter" idx="11"/>
          </p:nvPr>
        </p:nvSpPr>
        <p:spPr/>
        <p:txBody>
          <a:bodyPr/>
          <a:lstStyle/>
          <a:p>
            <a:r>
              <a:rPr lang="en-US" smtClean="0"/>
              <a:t>J. Alessi   RHIC Retreat</a:t>
            </a:r>
            <a:endParaRPr lang="en-US"/>
          </a:p>
        </p:txBody>
      </p:sp>
      <p:sp>
        <p:nvSpPr>
          <p:cNvPr id="7" name="TextBox 6"/>
          <p:cNvSpPr txBox="1"/>
          <p:nvPr/>
        </p:nvSpPr>
        <p:spPr>
          <a:xfrm>
            <a:off x="3352800" y="3581400"/>
            <a:ext cx="5723742" cy="461665"/>
          </a:xfrm>
          <a:prstGeom prst="rect">
            <a:avLst/>
          </a:prstGeom>
          <a:noFill/>
        </p:spPr>
        <p:txBody>
          <a:bodyPr wrap="none" rtlCol="0">
            <a:spAutoFit/>
          </a:bodyPr>
          <a:lstStyle/>
          <a:p>
            <a:r>
              <a:rPr lang="en-US" dirty="0" smtClean="0">
                <a:solidFill>
                  <a:srgbClr val="0000FF"/>
                </a:solidFill>
              </a:rPr>
              <a:t>He-3 setup in 12 hours was quite impressive.</a:t>
            </a:r>
            <a:endParaRPr lang="en-US" dirty="0">
              <a:solidFill>
                <a:srgbClr val="0000F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928113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t>EBIS Ions for RHIC Run 12</a:t>
            </a:r>
          </a:p>
        </p:txBody>
      </p:sp>
      <p:sp>
        <p:nvSpPr>
          <p:cNvPr id="2051" name="Rectangle 3"/>
          <p:cNvSpPr>
            <a:spLocks noGrp="1" noChangeArrowheads="1"/>
          </p:cNvSpPr>
          <p:nvPr>
            <p:ph type="subTitle" idx="1"/>
          </p:nvPr>
        </p:nvSpPr>
        <p:spPr/>
        <p:txBody>
          <a:bodyPr/>
          <a:lstStyle/>
          <a:p>
            <a:r>
              <a:rPr lang="en-US">
                <a:solidFill>
                  <a:srgbClr val="CC0000"/>
                </a:solidFill>
              </a:rPr>
              <a:t>Setup of Booster and AGS for delivery of EBIS U, Au, and Cu to RHIC for physics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7" name="Text Box 5"/>
          <p:cNvSpPr txBox="1">
            <a:spLocks noChangeArrowheads="1"/>
          </p:cNvSpPr>
          <p:nvPr/>
        </p:nvSpPr>
        <p:spPr bwMode="auto">
          <a:xfrm>
            <a:off x="457200" y="457200"/>
            <a:ext cx="8375650" cy="1373188"/>
          </a:xfrm>
          <a:prstGeom prst="rect">
            <a:avLst/>
          </a:prstGeom>
          <a:noFill/>
          <a:ln w="9525">
            <a:noFill/>
            <a:miter lim="800000"/>
            <a:headEnd/>
            <a:tailEnd/>
          </a:ln>
          <a:effectLst/>
        </p:spPr>
        <p:txBody>
          <a:bodyPr>
            <a:prstTxWarp prst="textNoShape">
              <a:avLst/>
            </a:prstTxWarp>
            <a:spAutoFit/>
          </a:bodyPr>
          <a:lstStyle/>
          <a:p>
            <a:r>
              <a:rPr lang="en-US" sz="2800"/>
              <a:t>This was a difficult and challenging exercise which </a:t>
            </a:r>
          </a:p>
          <a:p>
            <a:r>
              <a:rPr lang="en-US" sz="2800"/>
              <a:t>reached a successful conclusion only because of </a:t>
            </a:r>
          </a:p>
          <a:p>
            <a:r>
              <a:rPr lang="en-US" sz="2800"/>
              <a:t>the extraordinary effort and talents of many…</a:t>
            </a:r>
          </a:p>
        </p:txBody>
      </p:sp>
      <p:sp>
        <p:nvSpPr>
          <p:cNvPr id="74758" name="Text Box 6"/>
          <p:cNvSpPr txBox="1">
            <a:spLocks noChangeArrowheads="1"/>
          </p:cNvSpPr>
          <p:nvPr/>
        </p:nvSpPr>
        <p:spPr bwMode="auto">
          <a:xfrm>
            <a:off x="1584325" y="2198688"/>
            <a:ext cx="2535238" cy="519112"/>
          </a:xfrm>
          <a:prstGeom prst="rect">
            <a:avLst/>
          </a:prstGeom>
          <a:noFill/>
          <a:ln w="9525">
            <a:noFill/>
            <a:miter lim="800000"/>
            <a:headEnd/>
            <a:tailEnd/>
          </a:ln>
          <a:effectLst/>
        </p:spPr>
        <p:txBody>
          <a:bodyPr wrap="none">
            <a:prstTxWarp prst="textNoShape">
              <a:avLst/>
            </a:prstTxWarp>
            <a:spAutoFit/>
          </a:bodyPr>
          <a:lstStyle/>
          <a:p>
            <a:r>
              <a:rPr lang="en-US" sz="2800">
                <a:solidFill>
                  <a:srgbClr val="CC0000"/>
                </a:solidFill>
              </a:rPr>
              <a:t>The EBIS folks</a:t>
            </a:r>
          </a:p>
        </p:txBody>
      </p:sp>
      <p:sp>
        <p:nvSpPr>
          <p:cNvPr id="74759" name="Text Box 7"/>
          <p:cNvSpPr txBox="1">
            <a:spLocks noChangeArrowheads="1"/>
          </p:cNvSpPr>
          <p:nvPr/>
        </p:nvSpPr>
        <p:spPr bwMode="auto">
          <a:xfrm>
            <a:off x="1600200" y="2895600"/>
            <a:ext cx="2382838" cy="519113"/>
          </a:xfrm>
          <a:prstGeom prst="rect">
            <a:avLst/>
          </a:prstGeom>
          <a:noFill/>
          <a:ln w="9525">
            <a:noFill/>
            <a:miter lim="800000"/>
            <a:headEnd/>
            <a:tailEnd/>
          </a:ln>
          <a:effectLst/>
        </p:spPr>
        <p:txBody>
          <a:bodyPr wrap="none">
            <a:prstTxWarp prst="textNoShape">
              <a:avLst/>
            </a:prstTxWarp>
            <a:spAutoFit/>
          </a:bodyPr>
          <a:lstStyle/>
          <a:p>
            <a:r>
              <a:rPr lang="en-US" sz="2800"/>
              <a:t>The RF group</a:t>
            </a:r>
          </a:p>
        </p:txBody>
      </p:sp>
      <p:sp>
        <p:nvSpPr>
          <p:cNvPr id="74760" name="Text Box 8"/>
          <p:cNvSpPr txBox="1">
            <a:spLocks noChangeArrowheads="1"/>
          </p:cNvSpPr>
          <p:nvPr/>
        </p:nvSpPr>
        <p:spPr bwMode="auto">
          <a:xfrm>
            <a:off x="1600200" y="3657600"/>
            <a:ext cx="3235325" cy="519113"/>
          </a:xfrm>
          <a:prstGeom prst="rect">
            <a:avLst/>
          </a:prstGeom>
          <a:noFill/>
          <a:ln w="9525">
            <a:noFill/>
            <a:miter lim="800000"/>
            <a:headEnd/>
            <a:tailEnd/>
          </a:ln>
          <a:effectLst/>
        </p:spPr>
        <p:txBody>
          <a:bodyPr wrap="none">
            <a:prstTxWarp prst="textNoShape">
              <a:avLst/>
            </a:prstTxWarp>
            <a:spAutoFit/>
          </a:bodyPr>
          <a:lstStyle/>
          <a:p>
            <a:r>
              <a:rPr lang="en-US" sz="2800">
                <a:solidFill>
                  <a:srgbClr val="CC0000"/>
                </a:solidFill>
              </a:rPr>
              <a:t>The Controls group</a:t>
            </a:r>
          </a:p>
        </p:txBody>
      </p:sp>
      <p:sp>
        <p:nvSpPr>
          <p:cNvPr id="74761" name="Text Box 9"/>
          <p:cNvSpPr txBox="1">
            <a:spLocks noChangeArrowheads="1"/>
          </p:cNvSpPr>
          <p:nvPr/>
        </p:nvSpPr>
        <p:spPr bwMode="auto">
          <a:xfrm>
            <a:off x="1600200" y="4419600"/>
            <a:ext cx="4878388" cy="946150"/>
          </a:xfrm>
          <a:prstGeom prst="rect">
            <a:avLst/>
          </a:prstGeom>
          <a:noFill/>
          <a:ln w="9525">
            <a:noFill/>
            <a:miter lim="800000"/>
            <a:headEnd/>
            <a:tailEnd/>
          </a:ln>
          <a:effectLst/>
        </p:spPr>
        <p:txBody>
          <a:bodyPr wrap="none">
            <a:prstTxWarp prst="textNoShape">
              <a:avLst/>
            </a:prstTxWarp>
            <a:spAutoFit/>
          </a:bodyPr>
          <a:lstStyle/>
          <a:p>
            <a:r>
              <a:rPr lang="en-US" sz="2800"/>
              <a:t>The Operations Coordinators </a:t>
            </a:r>
          </a:p>
          <a:p>
            <a:r>
              <a:rPr lang="en-US" sz="2800"/>
              <a:t>and operators</a:t>
            </a:r>
          </a:p>
        </p:txBody>
      </p:sp>
      <p:sp>
        <p:nvSpPr>
          <p:cNvPr id="74762" name="Text Box 10"/>
          <p:cNvSpPr txBox="1">
            <a:spLocks noChangeArrowheads="1"/>
          </p:cNvSpPr>
          <p:nvPr/>
        </p:nvSpPr>
        <p:spPr bwMode="auto">
          <a:xfrm>
            <a:off x="1600200" y="5562600"/>
            <a:ext cx="3035300" cy="519113"/>
          </a:xfrm>
          <a:prstGeom prst="rect">
            <a:avLst/>
          </a:prstGeom>
          <a:noFill/>
          <a:ln w="9525">
            <a:noFill/>
            <a:miter lim="800000"/>
            <a:headEnd/>
            <a:tailEnd/>
          </a:ln>
          <a:effectLst/>
        </p:spPr>
        <p:txBody>
          <a:bodyPr wrap="none">
            <a:prstTxWarp prst="textNoShape">
              <a:avLst/>
            </a:prstTxWarp>
            <a:spAutoFit/>
          </a:bodyPr>
          <a:lstStyle/>
          <a:p>
            <a:r>
              <a:rPr lang="en-US" sz="2800">
                <a:solidFill>
                  <a:srgbClr val="CC0000"/>
                </a:solidFill>
              </a:rPr>
              <a:t>The Tandem folks</a:t>
            </a:r>
          </a:p>
        </p:txBody>
      </p:sp>
      <p:sp>
        <p:nvSpPr>
          <p:cNvPr id="74763" name="Text Box 11"/>
          <p:cNvSpPr txBox="1">
            <a:spLocks noChangeArrowheads="1"/>
          </p:cNvSpPr>
          <p:nvPr/>
        </p:nvSpPr>
        <p:spPr bwMode="auto">
          <a:xfrm>
            <a:off x="7467600" y="6019800"/>
            <a:ext cx="1135063" cy="519113"/>
          </a:xfrm>
          <a:prstGeom prst="rect">
            <a:avLst/>
          </a:prstGeom>
          <a:noFill/>
          <a:ln w="9525">
            <a:noFill/>
            <a:miter lim="800000"/>
            <a:headEnd/>
            <a:tailEnd/>
          </a:ln>
          <a:effectLst/>
        </p:spPr>
        <p:txBody>
          <a:bodyPr wrap="none">
            <a:prstTxWarp prst="textNoShape">
              <a:avLst/>
            </a:prstTxWarp>
            <a:spAutoFit/>
          </a:bodyPr>
          <a:lstStyle/>
          <a:p>
            <a:r>
              <a:rPr lang="en-US" sz="2800"/>
              <a:t>and…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0" y="0"/>
            <a:ext cx="9194800" cy="5946775"/>
          </a:xfrm>
          <a:prstGeom prst="rect">
            <a:avLst/>
          </a:prstGeom>
          <a:noFill/>
          <a:ln w="9525">
            <a:noFill/>
            <a:miter lim="800000"/>
            <a:headEnd/>
            <a:tailEnd/>
          </a:ln>
          <a:effectLst/>
        </p:spPr>
        <p:txBody>
          <a:bodyPr wrap="none">
            <a:prstTxWarp prst="textNoShape">
              <a:avLst/>
            </a:prstTxWarp>
            <a:spAutoFit/>
          </a:bodyPr>
          <a:lstStyle/>
          <a:p>
            <a:r>
              <a:rPr lang="en-US" sz="9600"/>
              <a:t>Keith </a:t>
            </a:r>
            <a:r>
              <a:rPr lang="en-US" sz="9600">
                <a:solidFill>
                  <a:srgbClr val="CC0000"/>
                </a:solidFill>
              </a:rPr>
              <a:t>Zeno</a:t>
            </a:r>
            <a:r>
              <a:rPr lang="en-US" sz="9600"/>
              <a:t> Keith</a:t>
            </a:r>
          </a:p>
          <a:p>
            <a:r>
              <a:rPr lang="en-US" sz="9600">
                <a:solidFill>
                  <a:srgbClr val="CC0000"/>
                </a:solidFill>
              </a:rPr>
              <a:t>Zeno</a:t>
            </a:r>
            <a:r>
              <a:rPr lang="en-US" sz="9600"/>
              <a:t> Keith </a:t>
            </a:r>
            <a:r>
              <a:rPr lang="en-US" sz="9600">
                <a:solidFill>
                  <a:srgbClr val="CC0000"/>
                </a:solidFill>
              </a:rPr>
              <a:t>Zeno</a:t>
            </a:r>
          </a:p>
          <a:p>
            <a:r>
              <a:rPr lang="en-US" sz="9600">
                <a:solidFill>
                  <a:srgbClr val="CC0000"/>
                </a:solidFill>
              </a:rPr>
              <a:t>Keith</a:t>
            </a:r>
            <a:r>
              <a:rPr lang="en-US" sz="9600"/>
              <a:t> Zeno </a:t>
            </a:r>
            <a:r>
              <a:rPr lang="en-US" sz="9600">
                <a:solidFill>
                  <a:srgbClr val="CC0000"/>
                </a:solidFill>
              </a:rPr>
              <a:t>Keith</a:t>
            </a:r>
          </a:p>
          <a:p>
            <a:r>
              <a:rPr lang="en-US" sz="9600"/>
              <a:t>Zeno </a:t>
            </a:r>
            <a:r>
              <a:rPr lang="en-US" sz="9600">
                <a:solidFill>
                  <a:srgbClr val="CC0000"/>
                </a:solidFill>
              </a:rPr>
              <a:t>Keith</a:t>
            </a:r>
            <a:r>
              <a:rPr lang="en-US" sz="9600"/>
              <a:t> Zeno</a:t>
            </a:r>
          </a:p>
        </p:txBody>
      </p:sp>
      <p:sp>
        <p:nvSpPr>
          <p:cNvPr id="21513" name="Text Box 9"/>
          <p:cNvSpPr txBox="1">
            <a:spLocks noChangeArrowheads="1"/>
          </p:cNvSpPr>
          <p:nvPr/>
        </p:nvSpPr>
        <p:spPr bwMode="auto">
          <a:xfrm>
            <a:off x="2270125" y="4379913"/>
            <a:ext cx="184150" cy="366712"/>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21515" name="Text Box 11"/>
          <p:cNvSpPr txBox="1">
            <a:spLocks noChangeArrowheads="1"/>
          </p:cNvSpPr>
          <p:nvPr/>
        </p:nvSpPr>
        <p:spPr bwMode="auto">
          <a:xfrm>
            <a:off x="2651125" y="4303713"/>
            <a:ext cx="247650" cy="366712"/>
          </a:xfrm>
          <a:prstGeom prst="rect">
            <a:avLst/>
          </a:prstGeom>
          <a:noFill/>
          <a:ln w="9525">
            <a:noFill/>
            <a:miter lim="800000"/>
            <a:headEnd/>
            <a:tailEnd/>
          </a:ln>
          <a:effectLst/>
        </p:spPr>
        <p:txBody>
          <a:bodyPr wrap="none">
            <a:prstTxWarp prst="textNoShape">
              <a:avLst/>
            </a:prstTxWarp>
            <a:spAutoFit/>
          </a:bodyPr>
          <a:lstStyle/>
          <a:p>
            <a:r>
              <a:rPr lang="en-US"/>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5000" fill="hold"/>
                                        <p:tgtEl>
                                          <p:spTgt spid="2150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Standard setup…</a:t>
            </a:r>
          </a:p>
        </p:txBody>
      </p:sp>
      <p:sp>
        <p:nvSpPr>
          <p:cNvPr id="20483" name="Rectangle 3"/>
          <p:cNvSpPr>
            <a:spLocks noGrp="1" noChangeArrowheads="1"/>
          </p:cNvSpPr>
          <p:nvPr>
            <p:ph type="body" idx="1"/>
          </p:nvPr>
        </p:nvSpPr>
        <p:spPr/>
        <p:txBody>
          <a:bodyPr/>
          <a:lstStyle/>
          <a:p>
            <a:r>
              <a:rPr lang="en-US"/>
              <a:t>Transfer 4 Booster loads of 4 bunches to AGS per AGS cycle.</a:t>
            </a:r>
          </a:p>
          <a:p>
            <a:r>
              <a:rPr lang="en-US">
                <a:solidFill>
                  <a:srgbClr val="CC0000"/>
                </a:solidFill>
              </a:rPr>
              <a:t>Merge 16 to 8 to 4 bunches in AGS.</a:t>
            </a:r>
          </a:p>
          <a:p>
            <a:r>
              <a:rPr lang="en-US"/>
              <a:t>Gives 1 Booster load per RHIC bunch.</a:t>
            </a:r>
          </a:p>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t>EBIS beam in Booster</a:t>
            </a:r>
          </a:p>
        </p:txBody>
      </p:sp>
      <p:sp>
        <p:nvSpPr>
          <p:cNvPr id="66563" name="Rectangle 3"/>
          <p:cNvSpPr>
            <a:spLocks noGrp="1" noChangeArrowheads="1"/>
          </p:cNvSpPr>
          <p:nvPr>
            <p:ph type="body" idx="1"/>
          </p:nvPr>
        </p:nvSpPr>
        <p:spPr/>
        <p:txBody>
          <a:bodyPr/>
          <a:lstStyle/>
          <a:p>
            <a:r>
              <a:rPr lang="en-US"/>
              <a:t>1.3 to 1.6e9 Au32+ ions per EBIS pulse</a:t>
            </a:r>
          </a:p>
          <a:p>
            <a:r>
              <a:rPr lang="en-US">
                <a:solidFill>
                  <a:srgbClr val="CC0000"/>
                </a:solidFill>
              </a:rPr>
              <a:t>(5.0e9 Au31+ ions per Tandem pulse)</a:t>
            </a:r>
          </a:p>
          <a:p>
            <a:r>
              <a:rPr lang="en-US"/>
              <a:t>Booster injection efficiency initially 60-70%</a:t>
            </a:r>
          </a:p>
          <a:p>
            <a:r>
              <a:rPr lang="en-US">
                <a:solidFill>
                  <a:srgbClr val="CC0000"/>
                </a:solidFill>
              </a:rPr>
              <a:t>(efficiency up to 80% for Tandem beam)</a:t>
            </a:r>
          </a:p>
          <a:p>
            <a:r>
              <a:rPr lang="en-US"/>
              <a:t>Bstr capture and acceleration efficiency for EBIS beams somewhat better</a:t>
            </a:r>
          </a:p>
          <a:p>
            <a:r>
              <a:rPr lang="en-US">
                <a:solidFill>
                  <a:srgbClr val="CC0000"/>
                </a:solidFill>
              </a:rPr>
              <a:t>So per bunch intensity for RHIC down by factor of 1.6/5.0…</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en-US"/>
              <a:t>The challenge…</a:t>
            </a:r>
          </a:p>
        </p:txBody>
      </p:sp>
      <p:sp>
        <p:nvSpPr>
          <p:cNvPr id="160771" name="Rectangle 3"/>
          <p:cNvSpPr>
            <a:spLocks noGrp="1" noChangeArrowheads="1"/>
          </p:cNvSpPr>
          <p:nvPr>
            <p:ph type="body" idx="1"/>
          </p:nvPr>
        </p:nvSpPr>
        <p:spPr/>
        <p:txBody>
          <a:bodyPr/>
          <a:lstStyle/>
          <a:p>
            <a:r>
              <a:rPr lang="en-US"/>
              <a:t>Increase RHIC bunch intensity by a factor of 3 to 4</a:t>
            </a:r>
          </a:p>
          <a:p>
            <a:r>
              <a:rPr lang="en-US">
                <a:solidFill>
                  <a:srgbClr val="CC0000"/>
                </a:solidFill>
              </a:rPr>
              <a:t>And keep longitudinal emittance low enough for successful RHIC operation</a:t>
            </a:r>
          </a:p>
          <a:p>
            <a:r>
              <a:rPr lang="en-US"/>
              <a:t>This was quite worrisome and stressful…</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8" name="Rectangle 4"/>
          <p:cNvSpPr>
            <a:spLocks noGrp="1" noChangeArrowheads="1"/>
          </p:cNvSpPr>
          <p:nvPr>
            <p:ph type="title"/>
          </p:nvPr>
        </p:nvSpPr>
        <p:spPr/>
        <p:txBody>
          <a:bodyPr/>
          <a:lstStyle/>
          <a:p>
            <a:r>
              <a:rPr lang="en-US" sz="4000"/>
              <a:t>Even the Queen was concerned…</a:t>
            </a:r>
          </a:p>
        </p:txBody>
      </p:sp>
      <p:pic>
        <p:nvPicPr>
          <p:cNvPr id="62470" name="Picture 6" descr="ConcernedQueen"/>
          <p:cNvPicPr>
            <a:picLocks noChangeAspect="1" noChangeArrowheads="1"/>
          </p:cNvPicPr>
          <p:nvPr>
            <p:ph idx="1"/>
          </p:nvPr>
        </p:nvPicPr>
        <p:blipFill>
          <a:blip r:embed="rId2"/>
          <a:srcRect/>
          <a:stretch>
            <a:fillRect/>
          </a:stretch>
        </p:blipFill>
        <p:spPr>
          <a:xfrm>
            <a:off x="549275" y="1600200"/>
            <a:ext cx="8045450" cy="4525963"/>
          </a:xfrm>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8600" y="1676400"/>
            <a:ext cx="8610600" cy="2133600"/>
          </a:xfrm>
        </p:spPr>
        <p:txBody>
          <a:bodyPr/>
          <a:lstStyle/>
          <a:p>
            <a:r>
              <a:rPr lang="en-US" b="1" dirty="0" smtClean="0">
                <a:solidFill>
                  <a:srgbClr val="FF0000"/>
                </a:solidFill>
              </a:rPr>
              <a:t>AGS Polarized Protons: </a:t>
            </a:r>
            <a:br>
              <a:rPr lang="en-US" b="1" dirty="0" smtClean="0">
                <a:solidFill>
                  <a:srgbClr val="FF0000"/>
                </a:solidFill>
              </a:rPr>
            </a:br>
            <a:r>
              <a:rPr lang="en-US" b="1" dirty="0" smtClean="0">
                <a:solidFill>
                  <a:srgbClr val="FF0000"/>
                </a:solidFill>
              </a:rPr>
              <a:t>What Now?</a:t>
            </a:r>
            <a:endParaRPr lang="en-US" b="1" dirty="0">
              <a:solidFill>
                <a:srgbClr val="FF0000"/>
              </a:solidFill>
            </a:endParaRPr>
          </a:p>
        </p:txBody>
      </p:sp>
      <p:sp>
        <p:nvSpPr>
          <p:cNvPr id="5" name="TextBox 4"/>
          <p:cNvSpPr txBox="1"/>
          <p:nvPr/>
        </p:nvSpPr>
        <p:spPr>
          <a:xfrm>
            <a:off x="3657600" y="3733800"/>
            <a:ext cx="1919115" cy="461665"/>
          </a:xfrm>
          <a:prstGeom prst="rect">
            <a:avLst/>
          </a:prstGeom>
          <a:noFill/>
        </p:spPr>
        <p:txBody>
          <a:bodyPr wrap="none" rtlCol="0">
            <a:spAutoFit/>
          </a:bodyPr>
          <a:lstStyle/>
          <a:p>
            <a:r>
              <a:rPr lang="en-US" dirty="0" smtClean="0">
                <a:solidFill>
                  <a:srgbClr val="0070C0"/>
                </a:solidFill>
              </a:rPr>
              <a:t>Haixin Huang</a:t>
            </a:r>
            <a:endParaRPr lang="en-US" dirty="0">
              <a:solidFill>
                <a:srgbClr val="0070C0"/>
              </a:solidFill>
            </a:endParaRPr>
          </a:p>
        </p:txBody>
      </p:sp>
      <p:sp>
        <p:nvSpPr>
          <p:cNvPr id="6" name="TextBox 5"/>
          <p:cNvSpPr txBox="1"/>
          <p:nvPr/>
        </p:nvSpPr>
        <p:spPr>
          <a:xfrm>
            <a:off x="609600" y="5791200"/>
            <a:ext cx="2590874" cy="830997"/>
          </a:xfrm>
          <a:prstGeom prst="rect">
            <a:avLst/>
          </a:prstGeom>
          <a:noFill/>
        </p:spPr>
        <p:txBody>
          <a:bodyPr wrap="none" rtlCol="0">
            <a:spAutoFit/>
          </a:bodyPr>
          <a:lstStyle/>
          <a:p>
            <a:r>
              <a:rPr lang="en-US" dirty="0" smtClean="0">
                <a:solidFill>
                  <a:srgbClr val="002060"/>
                </a:solidFill>
              </a:rPr>
              <a:t>RHIC Retreat 2012</a:t>
            </a:r>
          </a:p>
          <a:p>
            <a:r>
              <a:rPr lang="en-US" dirty="0" smtClean="0">
                <a:solidFill>
                  <a:srgbClr val="002060"/>
                </a:solidFill>
              </a:rPr>
              <a:t>July 25, 2012</a:t>
            </a:r>
            <a:endParaRPr lang="en-US" dirty="0">
              <a:solidFill>
                <a:srgbClr val="00206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t>Things done or considered:</a:t>
            </a:r>
          </a:p>
        </p:txBody>
      </p:sp>
      <p:sp>
        <p:nvSpPr>
          <p:cNvPr id="81923" name="Rectangle 3"/>
          <p:cNvSpPr>
            <a:spLocks noGrp="1" noChangeArrowheads="1"/>
          </p:cNvSpPr>
          <p:nvPr>
            <p:ph type="body" idx="1"/>
          </p:nvPr>
        </p:nvSpPr>
        <p:spPr/>
        <p:txBody>
          <a:bodyPr/>
          <a:lstStyle/>
          <a:p>
            <a:r>
              <a:rPr lang="en-US"/>
              <a:t>Booster inflector aperture increased</a:t>
            </a:r>
          </a:p>
          <a:p>
            <a:r>
              <a:rPr lang="en-US">
                <a:solidFill>
                  <a:srgbClr val="CC0000"/>
                </a:solidFill>
              </a:rPr>
              <a:t>Booster “merge and squeeze” scheme used for deuterons during RHIC run 8</a:t>
            </a:r>
          </a:p>
          <a:p>
            <a:r>
              <a:rPr lang="en-US"/>
              <a:t>Capture half-turn of EBIS beam in Booster with barrier bucket</a:t>
            </a:r>
          </a:p>
          <a:p>
            <a:r>
              <a:rPr lang="en-US">
                <a:solidFill>
                  <a:srgbClr val="CC0000"/>
                </a:solidFill>
              </a:rPr>
              <a:t>Debunch and rebunch beam in Booster</a:t>
            </a:r>
          </a:p>
          <a:p>
            <a:r>
              <a:rPr lang="en-US"/>
              <a:t>4 to 1 merge in Bstr; 16 to 8 to 4 in AGS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Booster debunch rebunch…</a:t>
            </a:r>
          </a:p>
        </p:txBody>
      </p:sp>
      <p:sp>
        <p:nvSpPr>
          <p:cNvPr id="37891" name="Rectangle 3"/>
          <p:cNvSpPr>
            <a:spLocks noGrp="1" noChangeArrowheads="1"/>
          </p:cNvSpPr>
          <p:nvPr>
            <p:ph type="body" idx="1"/>
          </p:nvPr>
        </p:nvSpPr>
        <p:spPr/>
        <p:txBody>
          <a:bodyPr/>
          <a:lstStyle/>
          <a:p>
            <a:r>
              <a:rPr lang="en-US"/>
              <a:t>Inject EBIS beam and capture and accelerate to an intermediate porch</a:t>
            </a:r>
          </a:p>
          <a:p>
            <a:r>
              <a:rPr lang="en-US">
                <a:solidFill>
                  <a:srgbClr val="CC0000"/>
                </a:solidFill>
              </a:rPr>
              <a:t>Debunch the 4 bunches and rebunch into one large bunch</a:t>
            </a:r>
          </a:p>
          <a:p>
            <a:r>
              <a:rPr lang="en-US"/>
              <a:t>Accelerate, and transfer 8 loads of 1 bunch to AGS</a:t>
            </a:r>
          </a:p>
          <a:p>
            <a:r>
              <a:rPr lang="en-US">
                <a:solidFill>
                  <a:srgbClr val="CC0000"/>
                </a:solidFill>
              </a:rPr>
              <a:t>Merge 8 into 4 bunches on AGS porch </a:t>
            </a:r>
          </a:p>
          <a:p>
            <a:endParaRPr lang="en-US">
              <a:solidFill>
                <a:srgbClr val="CC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6" name="Rectangle 4"/>
          <p:cNvSpPr>
            <a:spLocks noGrp="1" noChangeArrowheads="1"/>
          </p:cNvSpPr>
          <p:nvPr>
            <p:ph type="title"/>
          </p:nvPr>
        </p:nvSpPr>
        <p:spPr/>
        <p:txBody>
          <a:bodyPr/>
          <a:lstStyle/>
          <a:p>
            <a:r>
              <a:rPr lang="en-US"/>
              <a:t>1 of 8 Booster loads to AGS</a:t>
            </a:r>
          </a:p>
        </p:txBody>
      </p:sp>
      <p:pic>
        <p:nvPicPr>
          <p:cNvPr id="38918" name="Picture 6" descr="h4h0h1"/>
          <p:cNvPicPr>
            <a:picLocks noChangeAspect="1" noChangeArrowheads="1"/>
          </p:cNvPicPr>
          <p:nvPr>
            <p:ph idx="1"/>
          </p:nvPr>
        </p:nvPicPr>
        <p:blipFill>
          <a:blip r:embed="rId2"/>
          <a:srcRect/>
          <a:stretch>
            <a:fillRect/>
          </a:stretch>
        </p:blipFill>
        <p:spPr>
          <a:xfrm>
            <a:off x="1285875" y="1828800"/>
            <a:ext cx="6572250" cy="4067175"/>
          </a:xfrm>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6" name="Rectangle 4"/>
          <p:cNvSpPr>
            <a:spLocks noGrp="1" noChangeArrowheads="1"/>
          </p:cNvSpPr>
          <p:nvPr>
            <p:ph type="title"/>
          </p:nvPr>
        </p:nvSpPr>
        <p:spPr/>
        <p:txBody>
          <a:bodyPr/>
          <a:lstStyle/>
          <a:p>
            <a:r>
              <a:rPr lang="en-US"/>
              <a:t>Merge 8 bunches into 4</a:t>
            </a:r>
          </a:p>
        </p:txBody>
      </p:sp>
      <p:pic>
        <p:nvPicPr>
          <p:cNvPr id="54278" name="Picture 6" descr="h8h4"/>
          <p:cNvPicPr>
            <a:picLocks noChangeAspect="1" noChangeArrowheads="1"/>
          </p:cNvPicPr>
          <p:nvPr>
            <p:ph idx="1"/>
          </p:nvPr>
        </p:nvPicPr>
        <p:blipFill>
          <a:blip r:embed="rId2"/>
          <a:srcRect/>
          <a:stretch>
            <a:fillRect/>
          </a:stretch>
        </p:blipFill>
        <p:spPr>
          <a:xfrm>
            <a:off x="523875" y="1890713"/>
            <a:ext cx="8096250" cy="3943350"/>
          </a:xfrm>
          <a:noFill/>
          <a:ln/>
        </p:spPr>
      </p:pic>
      <p:sp>
        <p:nvSpPr>
          <p:cNvPr id="54279" name="Text Box 7"/>
          <p:cNvSpPr txBox="1">
            <a:spLocks noChangeArrowheads="1"/>
          </p:cNvSpPr>
          <p:nvPr/>
        </p:nvSpPr>
        <p:spPr bwMode="auto">
          <a:xfrm>
            <a:off x="4648200" y="6019800"/>
            <a:ext cx="4025900" cy="457200"/>
          </a:xfrm>
          <a:prstGeom prst="rect">
            <a:avLst/>
          </a:prstGeom>
          <a:noFill/>
          <a:ln w="9525">
            <a:noFill/>
            <a:miter lim="800000"/>
            <a:headEnd/>
            <a:tailEnd/>
          </a:ln>
          <a:effectLst/>
        </p:spPr>
        <p:txBody>
          <a:bodyPr wrap="none">
            <a:prstTxWarp prst="textNoShape">
              <a:avLst/>
            </a:prstTxWarp>
            <a:spAutoFit/>
          </a:bodyPr>
          <a:lstStyle/>
          <a:p>
            <a:r>
              <a:rPr lang="en-US" sz="2400" b="1">
                <a:solidFill>
                  <a:srgbClr val="0000FF"/>
                </a:solidFill>
              </a:rPr>
              <a:t>2 Booster loads per bunch</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5652" name="Rectangle 4"/>
          <p:cNvSpPr>
            <a:spLocks noGrp="1" noChangeArrowheads="1"/>
          </p:cNvSpPr>
          <p:nvPr>
            <p:ph type="ctrTitle"/>
          </p:nvPr>
        </p:nvSpPr>
        <p:spPr/>
        <p:txBody>
          <a:bodyPr/>
          <a:lstStyle/>
          <a:p>
            <a:r>
              <a:rPr lang="en-US" sz="4000"/>
              <a:t>Booster debunch rebunch setup used for part of U physics run</a:t>
            </a:r>
          </a:p>
        </p:txBody>
      </p:sp>
      <p:sp>
        <p:nvSpPr>
          <p:cNvPr id="155653" name="Rectangle 5"/>
          <p:cNvSpPr>
            <a:spLocks noGrp="1" noChangeArrowheads="1"/>
          </p:cNvSpPr>
          <p:nvPr>
            <p:ph type="subTitle" idx="1"/>
          </p:nvPr>
        </p:nvSpPr>
        <p:spPr/>
        <p:txBody>
          <a:bodyPr/>
          <a:lstStyle/>
          <a:p>
            <a:r>
              <a:rPr lang="en-US">
                <a:solidFill>
                  <a:srgbClr val="CC0000"/>
                </a:solidFill>
              </a:rPr>
              <a:t>Then we switched to </a:t>
            </a:r>
          </a:p>
          <a:p>
            <a:r>
              <a:rPr lang="en-US">
                <a:solidFill>
                  <a:srgbClr val="CC0000"/>
                </a:solidFill>
              </a:rPr>
              <a:t>something better…</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Booster double merge:</a:t>
            </a:r>
          </a:p>
        </p:txBody>
      </p:sp>
      <p:sp>
        <p:nvSpPr>
          <p:cNvPr id="40963" name="Rectangle 3"/>
          <p:cNvSpPr>
            <a:spLocks noGrp="1" noChangeArrowheads="1"/>
          </p:cNvSpPr>
          <p:nvPr>
            <p:ph type="body" idx="1"/>
          </p:nvPr>
        </p:nvSpPr>
        <p:spPr/>
        <p:txBody>
          <a:bodyPr/>
          <a:lstStyle/>
          <a:p>
            <a:r>
              <a:rPr lang="en-US"/>
              <a:t>Inject EBIS beam and capture and accelerate to porch as before</a:t>
            </a:r>
          </a:p>
          <a:p>
            <a:r>
              <a:rPr lang="en-US">
                <a:solidFill>
                  <a:srgbClr val="CC0000"/>
                </a:solidFill>
              </a:rPr>
              <a:t>Merge 4 bunches into 2, then the 2 into 1</a:t>
            </a:r>
          </a:p>
          <a:p>
            <a:r>
              <a:rPr lang="en-US"/>
              <a:t>Accelerate, and transfer 8 loads of 1 bunch to AGS</a:t>
            </a:r>
          </a:p>
          <a:p>
            <a:r>
              <a:rPr lang="en-US">
                <a:solidFill>
                  <a:srgbClr val="CC0000"/>
                </a:solidFill>
              </a:rPr>
              <a:t>Find that Booster bunches now fit into harmonic 16 buckets in AGS.</a:t>
            </a:r>
            <a:r>
              <a:rPr lang="en-US"/>
              <a:t> </a:t>
            </a:r>
            <a:r>
              <a:rPr lang="en-US" u="sng"/>
              <a:t>This makes double merge in AGS possible.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8" name="Rectangle 4"/>
          <p:cNvSpPr>
            <a:spLocks noGrp="1" noChangeArrowheads="1"/>
          </p:cNvSpPr>
          <p:nvPr>
            <p:ph type="title"/>
          </p:nvPr>
        </p:nvSpPr>
        <p:spPr/>
        <p:txBody>
          <a:bodyPr/>
          <a:lstStyle/>
          <a:p>
            <a:r>
              <a:rPr lang="en-US"/>
              <a:t>1 of 8 Booster loads to AGS</a:t>
            </a:r>
          </a:p>
        </p:txBody>
      </p:sp>
      <p:pic>
        <p:nvPicPr>
          <p:cNvPr id="41992" name="Picture 8" descr="h4h2h1a"/>
          <p:cNvPicPr>
            <a:picLocks noChangeAspect="1" noChangeArrowheads="1"/>
          </p:cNvPicPr>
          <p:nvPr>
            <p:ph idx="1"/>
          </p:nvPr>
        </p:nvPicPr>
        <p:blipFill>
          <a:blip r:embed="rId2"/>
          <a:srcRect/>
          <a:stretch>
            <a:fillRect/>
          </a:stretch>
        </p:blipFill>
        <p:spPr>
          <a:xfrm>
            <a:off x="1285875" y="1828800"/>
            <a:ext cx="6572250" cy="4067175"/>
          </a:xfrm>
          <a:no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4" name="Rectangle 4"/>
          <p:cNvSpPr>
            <a:spLocks noGrp="1" noChangeArrowheads="1"/>
          </p:cNvSpPr>
          <p:nvPr>
            <p:ph type="title"/>
          </p:nvPr>
        </p:nvSpPr>
        <p:spPr/>
        <p:txBody>
          <a:bodyPr/>
          <a:lstStyle/>
          <a:p>
            <a:r>
              <a:rPr lang="en-US"/>
              <a:t>Merge 8 to 4</a:t>
            </a:r>
          </a:p>
        </p:txBody>
      </p:sp>
      <p:pic>
        <p:nvPicPr>
          <p:cNvPr id="56326" name="Picture 6" descr="h16h8a"/>
          <p:cNvPicPr>
            <a:picLocks noChangeAspect="1" noChangeArrowheads="1"/>
          </p:cNvPicPr>
          <p:nvPr>
            <p:ph idx="1"/>
          </p:nvPr>
        </p:nvPicPr>
        <p:blipFill>
          <a:blip r:embed="rId2"/>
          <a:srcRect/>
          <a:stretch>
            <a:fillRect/>
          </a:stretch>
        </p:blipFill>
        <p:spPr>
          <a:xfrm>
            <a:off x="538163" y="2043113"/>
            <a:ext cx="8067675" cy="3638550"/>
          </a:xfrm>
          <a:noFill/>
          <a:ln/>
        </p:spPr>
      </p:pic>
      <p:sp>
        <p:nvSpPr>
          <p:cNvPr id="56327" name="Text Box 7"/>
          <p:cNvSpPr txBox="1">
            <a:spLocks noChangeArrowheads="1"/>
          </p:cNvSpPr>
          <p:nvPr/>
        </p:nvSpPr>
        <p:spPr bwMode="auto">
          <a:xfrm>
            <a:off x="4648200" y="5867400"/>
            <a:ext cx="4025900" cy="457200"/>
          </a:xfrm>
          <a:prstGeom prst="rect">
            <a:avLst/>
          </a:prstGeom>
          <a:noFill/>
          <a:ln w="9525">
            <a:noFill/>
            <a:miter lim="800000"/>
            <a:headEnd/>
            <a:tailEnd/>
          </a:ln>
          <a:effectLst/>
        </p:spPr>
        <p:txBody>
          <a:bodyPr wrap="none">
            <a:prstTxWarp prst="textNoShape">
              <a:avLst/>
            </a:prstTxWarp>
            <a:spAutoFit/>
          </a:bodyPr>
          <a:lstStyle/>
          <a:p>
            <a:r>
              <a:rPr lang="en-US" sz="2400" b="1">
                <a:solidFill>
                  <a:srgbClr val="0000FF"/>
                </a:solidFill>
              </a:rPr>
              <a:t>2 Booster loads per bunch</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2" name="Rectangle 4"/>
          <p:cNvSpPr>
            <a:spLocks noGrp="1" noChangeArrowheads="1"/>
          </p:cNvSpPr>
          <p:nvPr>
            <p:ph type="title"/>
          </p:nvPr>
        </p:nvSpPr>
        <p:spPr/>
        <p:txBody>
          <a:bodyPr/>
          <a:lstStyle/>
          <a:p>
            <a:r>
              <a:rPr lang="en-US"/>
              <a:t>Merge 4 to 2</a:t>
            </a:r>
          </a:p>
        </p:txBody>
      </p:sp>
      <p:pic>
        <p:nvPicPr>
          <p:cNvPr id="58374" name="Picture 6" descr="h8h4b"/>
          <p:cNvPicPr>
            <a:picLocks noChangeAspect="1" noChangeArrowheads="1"/>
          </p:cNvPicPr>
          <p:nvPr>
            <p:ph idx="1"/>
          </p:nvPr>
        </p:nvPicPr>
        <p:blipFill>
          <a:blip r:embed="rId2"/>
          <a:srcRect/>
          <a:stretch>
            <a:fillRect/>
          </a:stretch>
        </p:blipFill>
        <p:spPr>
          <a:xfrm>
            <a:off x="576263" y="1828800"/>
            <a:ext cx="7991475" cy="4067175"/>
          </a:xfrm>
          <a:noFill/>
          <a:ln/>
        </p:spPr>
      </p:pic>
      <p:sp>
        <p:nvSpPr>
          <p:cNvPr id="58375" name="Text Box 7"/>
          <p:cNvSpPr txBox="1">
            <a:spLocks noChangeArrowheads="1"/>
          </p:cNvSpPr>
          <p:nvPr/>
        </p:nvSpPr>
        <p:spPr bwMode="auto">
          <a:xfrm>
            <a:off x="4800600" y="6096000"/>
            <a:ext cx="4025900" cy="457200"/>
          </a:xfrm>
          <a:prstGeom prst="rect">
            <a:avLst/>
          </a:prstGeom>
          <a:noFill/>
          <a:ln w="9525">
            <a:noFill/>
            <a:miter lim="800000"/>
            <a:headEnd/>
            <a:tailEnd/>
          </a:ln>
          <a:effectLst/>
        </p:spPr>
        <p:txBody>
          <a:bodyPr wrap="none">
            <a:prstTxWarp prst="textNoShape">
              <a:avLst/>
            </a:prstTxWarp>
            <a:spAutoFit/>
          </a:bodyPr>
          <a:lstStyle/>
          <a:p>
            <a:r>
              <a:rPr lang="en-US" sz="2400" b="1">
                <a:solidFill>
                  <a:srgbClr val="0000FF"/>
                </a:solidFill>
              </a:rPr>
              <a:t>4 Booster loads per bunch</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244" name="Rectangle 4"/>
          <p:cNvSpPr>
            <a:spLocks noGrp="1" noChangeArrowheads="1"/>
          </p:cNvSpPr>
          <p:nvPr>
            <p:ph type="ctrTitle"/>
          </p:nvPr>
        </p:nvSpPr>
        <p:spPr/>
        <p:txBody>
          <a:bodyPr/>
          <a:lstStyle/>
          <a:p>
            <a:r>
              <a:rPr lang="en-US"/>
              <a:t>But, can the AGS merges be done with missing bunches?</a:t>
            </a:r>
          </a:p>
        </p:txBody>
      </p:sp>
      <p:sp>
        <p:nvSpPr>
          <p:cNvPr id="138245" name="Rectangle 5"/>
          <p:cNvSpPr>
            <a:spLocks noGrp="1" noChangeArrowheads="1"/>
          </p:cNvSpPr>
          <p:nvPr>
            <p:ph type="subTitle" idx="1"/>
          </p:nvPr>
        </p:nvSpPr>
        <p:spPr/>
        <p:txBody>
          <a:bodyPr/>
          <a:lstStyle/>
          <a:p>
            <a:r>
              <a:rPr lang="en-US">
                <a:solidFill>
                  <a:srgbClr val="CC0000"/>
                </a:solidFill>
              </a:rPr>
              <a:t>(Here the Queen enters </a:t>
            </a:r>
          </a:p>
          <a:p>
            <a:r>
              <a:rPr lang="en-US">
                <a:solidFill>
                  <a:srgbClr val="CC0000"/>
                </a:solidFill>
              </a:rPr>
              <a:t>stage right…)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 name="Footer Placeholder 4"/>
          <p:cNvSpPr>
            <a:spLocks noGrp="1"/>
          </p:cNvSpPr>
          <p:nvPr>
            <p:ph type="ftr" sz="quarter" idx="11"/>
          </p:nvPr>
        </p:nvSpPr>
        <p:spPr/>
        <p:txBody>
          <a:bodyPr/>
          <a:lstStyle/>
          <a:p>
            <a:r>
              <a:rPr lang="ja-JP" altLang="en-US"/>
              <a:t>Haixin Huang</a:t>
            </a:r>
            <a:endParaRPr lang="en-US" altLang="ja-JP"/>
          </a:p>
        </p:txBody>
      </p:sp>
      <p:sp>
        <p:nvSpPr>
          <p:cNvPr id="36" name="Slide Number Placeholder 5"/>
          <p:cNvSpPr>
            <a:spLocks noGrp="1"/>
          </p:cNvSpPr>
          <p:nvPr>
            <p:ph type="sldNum" sz="quarter" idx="12"/>
          </p:nvPr>
        </p:nvSpPr>
        <p:spPr/>
        <p:txBody>
          <a:bodyPr/>
          <a:lstStyle/>
          <a:p>
            <a:fld id="{B8B44E2B-2CAC-4A61-A712-76563735E2D8}" type="slidenum">
              <a:rPr lang="ja-JP" altLang="en-US"/>
              <a:pPr/>
              <a:t>4</a:t>
            </a:fld>
            <a:endParaRPr lang="en-US" altLang="ja-JP"/>
          </a:p>
        </p:txBody>
      </p:sp>
      <p:sp>
        <p:nvSpPr>
          <p:cNvPr id="891906" name="Rectangle 2"/>
          <p:cNvSpPr>
            <a:spLocks noGrp="1" noChangeArrowheads="1"/>
          </p:cNvSpPr>
          <p:nvPr>
            <p:ph type="title"/>
          </p:nvPr>
        </p:nvSpPr>
        <p:spPr>
          <a:xfrm>
            <a:off x="304800" y="152400"/>
            <a:ext cx="8229600" cy="457200"/>
          </a:xfrm>
        </p:spPr>
        <p:txBody>
          <a:bodyPr/>
          <a:lstStyle/>
          <a:p>
            <a:pPr algn="l"/>
            <a:r>
              <a:rPr lang="en-US" sz="3200" b="1" dirty="0" smtClean="0">
                <a:solidFill>
                  <a:srgbClr val="FF0000"/>
                </a:solidFill>
              </a:rPr>
              <a:t>Improvement in Run12</a:t>
            </a:r>
            <a:endParaRPr lang="en-US" sz="3200" b="1" dirty="0">
              <a:solidFill>
                <a:srgbClr val="FF0000"/>
              </a:solidFill>
            </a:endParaRPr>
          </a:p>
        </p:txBody>
      </p:sp>
      <p:sp>
        <p:nvSpPr>
          <p:cNvPr id="891907" name="Rectangle 3"/>
          <p:cNvSpPr>
            <a:spLocks noGrp="1" noChangeArrowheads="1"/>
          </p:cNvSpPr>
          <p:nvPr>
            <p:ph type="body" idx="1"/>
          </p:nvPr>
        </p:nvSpPr>
        <p:spPr>
          <a:xfrm>
            <a:off x="0" y="533400"/>
            <a:ext cx="9144000" cy="6172200"/>
          </a:xfrm>
        </p:spPr>
        <p:txBody>
          <a:bodyPr/>
          <a:lstStyle/>
          <a:p>
            <a:pPr>
              <a:lnSpc>
                <a:spcPct val="90000"/>
              </a:lnSpc>
              <a:buClr>
                <a:srgbClr val="FF0000"/>
              </a:buClr>
              <a:buSzPct val="85000"/>
              <a:buFont typeface="Arial"/>
              <a:buChar char="•"/>
            </a:pPr>
            <a:r>
              <a:rPr lang="en-US" sz="2400" dirty="0" smtClean="0">
                <a:solidFill>
                  <a:srgbClr val="000090"/>
                </a:solidFill>
              </a:rPr>
              <a:t>Surveyed AGS ring (moved 70+ magnets).</a:t>
            </a:r>
          </a:p>
          <a:p>
            <a:pPr>
              <a:lnSpc>
                <a:spcPct val="90000"/>
              </a:lnSpc>
              <a:buClr>
                <a:srgbClr val="FF0000"/>
              </a:buClr>
              <a:buSzPct val="85000"/>
              <a:buFont typeface="Arial"/>
              <a:buChar char="•"/>
            </a:pPr>
            <a:r>
              <a:rPr lang="en-US" sz="2400" dirty="0" smtClean="0">
                <a:solidFill>
                  <a:srgbClr val="000090"/>
                </a:solidFill>
              </a:rPr>
              <a:t>Booster radius wobble at 98ms was found and corrected, which improves intensity efficiency in the Booster.</a:t>
            </a:r>
          </a:p>
          <a:p>
            <a:pPr>
              <a:lnSpc>
                <a:spcPct val="90000"/>
              </a:lnSpc>
              <a:buClr>
                <a:srgbClr val="FF0000"/>
              </a:buClr>
              <a:buSzPct val="85000"/>
              <a:buFont typeface="Arial"/>
              <a:buChar char="•"/>
            </a:pPr>
            <a:r>
              <a:rPr lang="en-US" sz="2400" dirty="0" smtClean="0">
                <a:solidFill>
                  <a:srgbClr val="000090"/>
                </a:solidFill>
              </a:rPr>
              <a:t>CNI injection measurement (reproducible, fast) for the first time.</a:t>
            </a:r>
          </a:p>
          <a:p>
            <a:pPr>
              <a:lnSpc>
                <a:spcPct val="90000"/>
              </a:lnSpc>
              <a:buClr>
                <a:srgbClr val="FF0000"/>
              </a:buClr>
              <a:buSzPct val="85000"/>
              <a:buFont typeface="Arial"/>
              <a:buChar char="•"/>
            </a:pPr>
            <a:r>
              <a:rPr lang="en-US" sz="2400" dirty="0" smtClean="0">
                <a:solidFill>
                  <a:srgbClr val="000090"/>
                </a:solidFill>
              </a:rPr>
              <a:t>The measurement allows to improve the Booster Gγ=3 correction.</a:t>
            </a:r>
          </a:p>
          <a:p>
            <a:pPr>
              <a:lnSpc>
                <a:spcPct val="90000"/>
              </a:lnSpc>
              <a:buClr>
                <a:srgbClr val="FF0000"/>
              </a:buClr>
              <a:buSzPct val="85000"/>
              <a:buFont typeface="Arial"/>
              <a:buChar char="•"/>
            </a:pPr>
            <a:r>
              <a:rPr lang="en-US" sz="2400" dirty="0" smtClean="0">
                <a:solidFill>
                  <a:srgbClr val="000090"/>
                </a:solidFill>
              </a:rPr>
              <a:t>New analysis was in use for CNI polarimeter: fast; same A</a:t>
            </a:r>
            <a:r>
              <a:rPr lang="en-US" sz="2400" baseline="-25000" dirty="0" smtClean="0">
                <a:solidFill>
                  <a:srgbClr val="000090"/>
                </a:solidFill>
              </a:rPr>
              <a:t>N</a:t>
            </a:r>
            <a:r>
              <a:rPr lang="en-US" sz="2400" dirty="0" smtClean="0">
                <a:solidFill>
                  <a:srgbClr val="000090"/>
                </a:solidFill>
              </a:rPr>
              <a:t> as in RHIC, but added rate correction factor.</a:t>
            </a:r>
          </a:p>
          <a:p>
            <a:pPr>
              <a:lnSpc>
                <a:spcPct val="90000"/>
              </a:lnSpc>
              <a:buClr>
                <a:srgbClr val="FF0000"/>
              </a:buClr>
              <a:buSzPct val="85000"/>
              <a:buFont typeface="Arial"/>
              <a:buChar char="•"/>
            </a:pPr>
            <a:r>
              <a:rPr lang="en-US" sz="2400" dirty="0" smtClean="0">
                <a:solidFill>
                  <a:srgbClr val="000090"/>
                </a:solidFill>
              </a:rPr>
              <a:t>Sweep mode (similar to RHIC) works to give precise polarization profiles.</a:t>
            </a:r>
          </a:p>
          <a:p>
            <a:pPr>
              <a:lnSpc>
                <a:spcPct val="90000"/>
              </a:lnSpc>
              <a:buClr>
                <a:srgbClr val="FF0000"/>
              </a:buClr>
              <a:buSzPct val="85000"/>
              <a:buFont typeface="Arial"/>
              <a:buChar char="•"/>
            </a:pPr>
            <a:r>
              <a:rPr lang="en-US" sz="2400" dirty="0" smtClean="0">
                <a:solidFill>
                  <a:srgbClr val="000090"/>
                </a:solidFill>
              </a:rPr>
              <a:t>9</a:t>
            </a:r>
            <a:r>
              <a:rPr lang="en-US" sz="2400" baseline="30000" dirty="0" smtClean="0">
                <a:solidFill>
                  <a:srgbClr val="000090"/>
                </a:solidFill>
              </a:rPr>
              <a:t>th</a:t>
            </a:r>
            <a:r>
              <a:rPr lang="en-US" sz="2400" dirty="0" smtClean="0">
                <a:solidFill>
                  <a:srgbClr val="000090"/>
                </a:solidFill>
              </a:rPr>
              <a:t> harmonic feed-forward (</a:t>
            </a:r>
            <a:r>
              <a:rPr lang="en-US" sz="2400" dirty="0" err="1" smtClean="0">
                <a:solidFill>
                  <a:srgbClr val="000090"/>
                </a:solidFill>
              </a:rPr>
              <a:t>Sev</a:t>
            </a:r>
            <a:r>
              <a:rPr lang="en-US" sz="2400" dirty="0" smtClean="0">
                <a:solidFill>
                  <a:srgbClr val="000090"/>
                </a:solidFill>
              </a:rPr>
              <a:t>, Leif) greatly reduced the tuning time.</a:t>
            </a:r>
          </a:p>
          <a:p>
            <a:pPr>
              <a:lnSpc>
                <a:spcPct val="90000"/>
              </a:lnSpc>
              <a:buClr>
                <a:srgbClr val="FF0000"/>
              </a:buClr>
              <a:buSzPct val="85000"/>
              <a:buFont typeface="Arial"/>
              <a:buChar char="•"/>
            </a:pPr>
            <a:r>
              <a:rPr lang="en-US" sz="2400" dirty="0" smtClean="0">
                <a:solidFill>
                  <a:srgbClr val="000090"/>
                </a:solidFill>
              </a:rPr>
              <a:t>JQ timing real time measurement (Peter </a:t>
            </a:r>
            <a:r>
              <a:rPr lang="en-US" sz="2400" dirty="0" err="1" smtClean="0">
                <a:solidFill>
                  <a:srgbClr val="000090"/>
                </a:solidFill>
              </a:rPr>
              <a:t>Thieberger</a:t>
            </a:r>
            <a:r>
              <a:rPr lang="en-US" sz="2400" dirty="0" smtClean="0">
                <a:solidFill>
                  <a:srgbClr val="000090"/>
                </a:solidFill>
              </a:rPr>
              <a:t>). Found accumulated error in JQ timing (control software bugs) and consistent wrong up (30μs) and down (30μs) timing. But improvement in polarization is not easily visible.</a:t>
            </a:r>
          </a:p>
          <a:p>
            <a:pPr>
              <a:lnSpc>
                <a:spcPct val="90000"/>
              </a:lnSpc>
              <a:buClr>
                <a:srgbClr val="FF0000"/>
              </a:buClr>
              <a:buSzPct val="85000"/>
              <a:buFont typeface="Arial"/>
              <a:buChar char="•"/>
            </a:pPr>
            <a:r>
              <a:rPr lang="en-US" sz="2400" dirty="0" smtClean="0">
                <a:solidFill>
                  <a:srgbClr val="000090"/>
                </a:solidFill>
              </a:rPr>
              <a:t>Vertical Beta function measurement with new dipole at vertical IPM (Leif).</a:t>
            </a:r>
          </a:p>
          <a:p>
            <a:pPr>
              <a:lnSpc>
                <a:spcPct val="90000"/>
              </a:lnSpc>
              <a:buClr>
                <a:srgbClr val="FF0000"/>
              </a:buClr>
              <a:buSzPct val="85000"/>
              <a:buFont typeface="Arial"/>
              <a:buChar char="•"/>
            </a:pPr>
            <a:endParaRPr lang="en-US" sz="2200" dirty="0" smtClean="0">
              <a:solidFill>
                <a:srgbClr val="00009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6" name="Rectangle 4"/>
          <p:cNvSpPr>
            <a:spLocks noGrp="1" noChangeArrowheads="1"/>
          </p:cNvSpPr>
          <p:nvPr>
            <p:ph type="title"/>
          </p:nvPr>
        </p:nvSpPr>
        <p:spPr/>
        <p:txBody>
          <a:bodyPr/>
          <a:lstStyle/>
          <a:p>
            <a:r>
              <a:rPr lang="en-US" sz="4000"/>
              <a:t>A 16 to 8 to 4 merge with missing bunches can’t be </a:t>
            </a:r>
            <a:r>
              <a:rPr lang="en-US" sz="4000" i="1"/>
              <a:t>that</a:t>
            </a:r>
            <a:r>
              <a:rPr lang="en-US" sz="4000"/>
              <a:t> difficult…</a:t>
            </a:r>
          </a:p>
        </p:txBody>
      </p:sp>
      <p:pic>
        <p:nvPicPr>
          <p:cNvPr id="64518" name="Picture 6" descr="HappyQueen"/>
          <p:cNvPicPr>
            <a:picLocks noChangeAspect="1" noChangeArrowheads="1"/>
          </p:cNvPicPr>
          <p:nvPr>
            <p:ph idx="1"/>
          </p:nvPr>
        </p:nvPicPr>
        <p:blipFill>
          <a:blip r:embed="rId2"/>
          <a:srcRect/>
          <a:stretch>
            <a:fillRect/>
          </a:stretch>
        </p:blipFill>
        <p:spPr>
          <a:xfrm>
            <a:off x="1685925" y="1600200"/>
            <a:ext cx="5770563" cy="4525963"/>
          </a:xfrm>
          <a:no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2820" name="Rectangle 4"/>
          <p:cNvSpPr>
            <a:spLocks noGrp="1" noChangeArrowheads="1"/>
          </p:cNvSpPr>
          <p:nvPr>
            <p:ph type="ctrTitle"/>
          </p:nvPr>
        </p:nvSpPr>
        <p:spPr/>
        <p:txBody>
          <a:bodyPr/>
          <a:lstStyle/>
          <a:p>
            <a:r>
              <a:rPr lang="en-US" sz="4000"/>
              <a:t>The difficulty was overcome and the scheme worked brilliantly </a:t>
            </a:r>
          </a:p>
        </p:txBody>
      </p:sp>
      <p:sp>
        <p:nvSpPr>
          <p:cNvPr id="162821" name="Rectangle 5"/>
          <p:cNvSpPr>
            <a:spLocks noGrp="1" noChangeArrowheads="1"/>
          </p:cNvSpPr>
          <p:nvPr>
            <p:ph type="subTitle" idx="1"/>
          </p:nvPr>
        </p:nvSpPr>
        <p:spPr/>
        <p:txBody>
          <a:bodyPr/>
          <a:lstStyle/>
          <a:p>
            <a:r>
              <a:rPr lang="en-US"/>
              <a:t>___________________________</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n-US"/>
              <a:t>Numbers achieved:</a:t>
            </a:r>
          </a:p>
        </p:txBody>
      </p:sp>
      <p:sp>
        <p:nvSpPr>
          <p:cNvPr id="161795" name="Rectangle 3"/>
          <p:cNvSpPr>
            <a:spLocks noGrp="1" noChangeArrowheads="1"/>
          </p:cNvSpPr>
          <p:nvPr>
            <p:ph type="body" idx="1"/>
          </p:nvPr>
        </p:nvSpPr>
        <p:spPr/>
        <p:txBody>
          <a:bodyPr/>
          <a:lstStyle/>
          <a:p>
            <a:r>
              <a:rPr lang="en-US"/>
              <a:t>1.62e9 Au77+ ions per bunch at AGS ext</a:t>
            </a:r>
          </a:p>
          <a:p>
            <a:r>
              <a:rPr lang="en-US">
                <a:solidFill>
                  <a:srgbClr val="CC0000"/>
                </a:solidFill>
              </a:rPr>
              <a:t>6.50e9 Cu29+ ions per bunch at AGS ext</a:t>
            </a:r>
          </a:p>
          <a:p>
            <a:r>
              <a:rPr lang="en-US"/>
              <a:t>3.8e8 U90+ ions per bunch at AGS ext</a:t>
            </a:r>
          </a:p>
          <a:p>
            <a:r>
              <a:rPr lang="en-US">
                <a:solidFill>
                  <a:srgbClr val="CC0000"/>
                </a:solidFill>
              </a:rPr>
              <a:t>0.5 to 0.6 eV s per nucleon at AGS ext</a:t>
            </a:r>
          </a:p>
          <a:p>
            <a:r>
              <a:rPr lang="en-US"/>
              <a:t>(Careful measurements by K. Zeno)</a:t>
            </a:r>
          </a:p>
          <a:p>
            <a:r>
              <a:rPr lang="en-US">
                <a:solidFill>
                  <a:srgbClr val="CC0000"/>
                </a:solidFill>
              </a:rPr>
              <a:t>These met the needs of the RHIC physics program…</a:t>
            </a:r>
          </a:p>
          <a:p>
            <a:pPr>
              <a:buFontTx/>
              <a:buNone/>
            </a:pPr>
            <a:endParaRPr lang="en-US">
              <a:solidFill>
                <a:srgbClr val="CC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8" name="Rectangle 4"/>
          <p:cNvSpPr>
            <a:spLocks noGrp="1" noChangeArrowheads="1"/>
          </p:cNvSpPr>
          <p:nvPr>
            <p:ph type="title"/>
          </p:nvPr>
        </p:nvSpPr>
        <p:spPr/>
        <p:txBody>
          <a:bodyPr/>
          <a:lstStyle/>
          <a:p>
            <a:r>
              <a:rPr lang="en-US"/>
              <a:t>And the Queen was delighted…</a:t>
            </a:r>
          </a:p>
        </p:txBody>
      </p:sp>
      <p:pic>
        <p:nvPicPr>
          <p:cNvPr id="67590" name="Picture 6" descr="HappyQueen2"/>
          <p:cNvPicPr>
            <a:picLocks noChangeAspect="1" noChangeArrowheads="1"/>
          </p:cNvPicPr>
          <p:nvPr>
            <p:ph idx="1"/>
          </p:nvPr>
        </p:nvPicPr>
        <p:blipFill>
          <a:blip r:embed="rId2"/>
          <a:srcRect/>
          <a:stretch>
            <a:fillRect/>
          </a:stretch>
        </p:blipFill>
        <p:spPr>
          <a:xfrm>
            <a:off x="549275" y="1600200"/>
            <a:ext cx="8045450" cy="4525963"/>
          </a:xfrm>
          <a:noFill/>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9204" name="Rectangle 4"/>
          <p:cNvSpPr>
            <a:spLocks noGrp="1" noChangeArrowheads="1"/>
          </p:cNvSpPr>
          <p:nvPr>
            <p:ph type="ctrTitle"/>
          </p:nvPr>
        </p:nvSpPr>
        <p:spPr>
          <a:xfrm>
            <a:off x="457200" y="1066800"/>
            <a:ext cx="7772400" cy="536575"/>
          </a:xfrm>
        </p:spPr>
        <p:txBody>
          <a:bodyPr/>
          <a:lstStyle/>
          <a:p>
            <a:r>
              <a:rPr lang="en-US" dirty="0"/>
              <a:t>Issues…</a:t>
            </a:r>
          </a:p>
        </p:txBody>
      </p:sp>
      <p:sp>
        <p:nvSpPr>
          <p:cNvPr id="4" name="Subtitle 3"/>
          <p:cNvSpPr>
            <a:spLocks noGrp="1"/>
          </p:cNvSpPr>
          <p:nvPr>
            <p:ph type="subTitle" idx="1"/>
          </p:nvPr>
        </p:nvSpPr>
        <p:spPr>
          <a:xfrm>
            <a:off x="1066800" y="2667000"/>
            <a:ext cx="6400800" cy="2971800"/>
          </a:xfrm>
        </p:spPr>
        <p:txBody>
          <a:bodyPr/>
          <a:lstStyle/>
          <a:p>
            <a:r>
              <a:rPr lang="en-US" dirty="0" smtClean="0"/>
              <a:t>“Baby” Bunches</a:t>
            </a:r>
          </a:p>
          <a:p>
            <a:r>
              <a:rPr lang="en-US" dirty="0" smtClean="0"/>
              <a:t>AGS capture loss</a:t>
            </a:r>
          </a:p>
          <a:p>
            <a:r>
              <a:rPr lang="en-US" dirty="0" smtClean="0"/>
              <a:t>Booster magnetic cycle</a:t>
            </a:r>
          </a:p>
          <a:p>
            <a:r>
              <a:rPr lang="en-US" dirty="0" smtClean="0"/>
              <a:t>Booster merges (why so ugly?)</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524000"/>
            <a:ext cx="7772400" cy="1470025"/>
          </a:xfrm>
        </p:spPr>
        <p:txBody>
          <a:bodyPr/>
          <a:lstStyle/>
          <a:p>
            <a:r>
              <a:rPr lang="en-US" b="1" dirty="0" smtClean="0"/>
              <a:t>Stochastic Cooling</a:t>
            </a:r>
            <a:endParaRPr lang="en-US" b="1" dirty="0"/>
          </a:p>
        </p:txBody>
      </p:sp>
      <p:sp>
        <p:nvSpPr>
          <p:cNvPr id="5" name="Subtitle 4"/>
          <p:cNvSpPr>
            <a:spLocks noGrp="1"/>
          </p:cNvSpPr>
          <p:nvPr>
            <p:ph type="subTitle" idx="1"/>
          </p:nvPr>
        </p:nvSpPr>
        <p:spPr>
          <a:xfrm>
            <a:off x="2743200" y="3429000"/>
            <a:ext cx="3657600" cy="457200"/>
          </a:xfrm>
        </p:spPr>
        <p:txBody>
          <a:bodyPr>
            <a:normAutofit fontScale="92500" lnSpcReduction="20000"/>
          </a:bodyPr>
          <a:lstStyle/>
          <a:p>
            <a:r>
              <a:rPr lang="en-US" dirty="0" smtClean="0"/>
              <a:t>K. Mernick</a:t>
            </a:r>
            <a:endParaRPr lang="en-US" dirty="0"/>
          </a:p>
        </p:txBody>
      </p:sp>
      <p:pic>
        <p:nvPicPr>
          <p:cNvPr id="2051" name="Picture 3" descr="C:\Documents and Settings\kmernick\My Documents\My Pictures\BNL\Logo_Small.jpg"/>
          <p:cNvPicPr>
            <a:picLocks noChangeAspect="1" noChangeArrowheads="1"/>
          </p:cNvPicPr>
          <p:nvPr/>
        </p:nvPicPr>
        <p:blipFill>
          <a:blip r:embed="rId3" cstate="print"/>
          <a:srcRect/>
          <a:stretch>
            <a:fillRect/>
          </a:stretch>
        </p:blipFill>
        <p:spPr bwMode="auto">
          <a:xfrm>
            <a:off x="6400800" y="5715000"/>
            <a:ext cx="2286000" cy="837046"/>
          </a:xfrm>
          <a:prstGeom prst="rect">
            <a:avLst/>
          </a:prstGeom>
          <a:noFill/>
        </p:spPr>
      </p:pic>
      <p:sp>
        <p:nvSpPr>
          <p:cNvPr id="6" name="Rectangle 5"/>
          <p:cNvSpPr/>
          <p:nvPr/>
        </p:nvSpPr>
        <p:spPr>
          <a:xfrm>
            <a:off x="901993" y="5791200"/>
            <a:ext cx="1402948" cy="646331"/>
          </a:xfrm>
          <a:prstGeom prst="rect">
            <a:avLst/>
          </a:prstGeom>
        </p:spPr>
        <p:txBody>
          <a:bodyPr wrap="none">
            <a:spAutoFit/>
          </a:bodyPr>
          <a:lstStyle/>
          <a:p>
            <a:pPr algn="ctr"/>
            <a:r>
              <a:rPr lang="en-US" dirty="0" smtClean="0"/>
              <a:t>RHIC Retreat</a:t>
            </a:r>
          </a:p>
          <a:p>
            <a:pPr algn="ctr"/>
            <a:r>
              <a:rPr lang="en-US" dirty="0" smtClean="0"/>
              <a:t>July 25, 2012</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Outline</a:t>
            </a:r>
            <a:endParaRPr lang="en-US" dirty="0"/>
          </a:p>
        </p:txBody>
      </p:sp>
      <p:sp>
        <p:nvSpPr>
          <p:cNvPr id="3" name="Content Placeholder 2"/>
          <p:cNvSpPr>
            <a:spLocks noGrp="1"/>
          </p:cNvSpPr>
          <p:nvPr>
            <p:ph idx="1"/>
          </p:nvPr>
        </p:nvSpPr>
        <p:spPr>
          <a:xfrm>
            <a:off x="457200" y="914400"/>
            <a:ext cx="8229600" cy="5486400"/>
          </a:xfrm>
        </p:spPr>
        <p:txBody>
          <a:bodyPr>
            <a:normAutofit lnSpcReduction="10000"/>
          </a:bodyPr>
          <a:lstStyle/>
          <a:p>
            <a:r>
              <a:rPr lang="en-US" dirty="0" smtClean="0"/>
              <a:t>This year was the first with all six planes of stochastic cooling</a:t>
            </a:r>
          </a:p>
          <a:p>
            <a:r>
              <a:rPr lang="en-US" dirty="0" smtClean="0"/>
              <a:t>Longitudinal and vertical in both rings had run successfully in the past, horizontal was new this year</a:t>
            </a:r>
          </a:p>
          <a:p>
            <a:r>
              <a:rPr lang="en-US" dirty="0" smtClean="0"/>
              <a:t>Stochastic cooling was a major success, with no significant failures or downtime</a:t>
            </a:r>
          </a:p>
          <a:p>
            <a:r>
              <a:rPr lang="en-US" dirty="0" smtClean="0"/>
              <a:t>I’ll start with a quick review of the work last shutdown and then briefly discuss results from the run, then I’ll describe plans for upgrades and enhancements over the near future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uu_lumi.png"/>
          <p:cNvPicPr>
            <a:picLocks noChangeAspect="1"/>
          </p:cNvPicPr>
          <p:nvPr/>
        </p:nvPicPr>
        <p:blipFill>
          <a:blip r:embed="rId2" cstate="print"/>
          <a:stretch>
            <a:fillRect/>
          </a:stretch>
        </p:blipFill>
        <p:spPr>
          <a:xfrm>
            <a:off x="457200" y="548640"/>
            <a:ext cx="8229600" cy="6005928"/>
          </a:xfrm>
          <a:prstGeom prst="rect">
            <a:avLst/>
          </a:prstGeom>
        </p:spPr>
      </p:pic>
      <p:sp>
        <p:nvSpPr>
          <p:cNvPr id="2" name="Title 1"/>
          <p:cNvSpPr>
            <a:spLocks noGrp="1"/>
          </p:cNvSpPr>
          <p:nvPr>
            <p:ph type="title"/>
          </p:nvPr>
        </p:nvSpPr>
        <p:spPr>
          <a:xfrm>
            <a:off x="457200" y="152400"/>
            <a:ext cx="8229600" cy="944562"/>
          </a:xfrm>
        </p:spPr>
        <p:txBody>
          <a:bodyPr/>
          <a:lstStyle/>
          <a:p>
            <a:r>
              <a:rPr lang="en-US" dirty="0" smtClean="0"/>
              <a:t>U-U Results</a:t>
            </a:r>
            <a:endParaRPr lang="en-US" dirty="0"/>
          </a:p>
        </p:txBody>
      </p:sp>
      <p:sp>
        <p:nvSpPr>
          <p:cNvPr id="3" name="Date Placeholder 2"/>
          <p:cNvSpPr>
            <a:spLocks noGrp="1"/>
          </p:cNvSpPr>
          <p:nvPr>
            <p:ph type="dt" sz="half" idx="10"/>
          </p:nvPr>
        </p:nvSpPr>
        <p:spPr/>
        <p:txBody>
          <a:bodyPr/>
          <a:lstStyle/>
          <a:p>
            <a:r>
              <a:rPr lang="en-US" dirty="0" smtClean="0"/>
              <a:t>RHIC Retreat 2012</a:t>
            </a:r>
            <a:endParaRPr lang="en-US" dirty="0"/>
          </a:p>
        </p:txBody>
      </p:sp>
      <p:sp>
        <p:nvSpPr>
          <p:cNvPr id="4" name="Footer Placeholder 3"/>
          <p:cNvSpPr>
            <a:spLocks noGrp="1"/>
          </p:cNvSpPr>
          <p:nvPr>
            <p:ph type="ftr" sz="quarter" idx="11"/>
          </p:nvPr>
        </p:nvSpPr>
        <p:spPr/>
        <p:txBody>
          <a:bodyPr/>
          <a:lstStyle/>
          <a:p>
            <a:r>
              <a:rPr kumimoji="0" lang="en-US" smtClean="0"/>
              <a:t>Stochastic Cooling</a:t>
            </a:r>
            <a:endParaRPr kumimoji="0" lang="en-US"/>
          </a:p>
        </p:txBody>
      </p:sp>
      <p:sp>
        <p:nvSpPr>
          <p:cNvPr id="5" name="Slide Number Placeholder 4"/>
          <p:cNvSpPr>
            <a:spLocks noGrp="1"/>
          </p:cNvSpPr>
          <p:nvPr>
            <p:ph type="sldNum" sz="quarter" idx="12"/>
          </p:nvPr>
        </p:nvSpPr>
        <p:spPr/>
        <p:txBody>
          <a:bodyPr/>
          <a:lstStyle/>
          <a:p>
            <a:fld id="{2AA957AF-53C0-420B-9C2D-77DB1416566C}" type="slidenum">
              <a:rPr kumimoji="0" lang="en-US" smtClean="0"/>
              <a:pPr/>
              <a:t>47</a:t>
            </a:fld>
            <a:endParaRPr kumimoji="0"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a:t>
            </a:r>
            <a:endParaRPr lang="en-US" dirty="0"/>
          </a:p>
        </p:txBody>
      </p:sp>
      <p:sp>
        <p:nvSpPr>
          <p:cNvPr id="3" name="Content Placeholder 2"/>
          <p:cNvSpPr>
            <a:spLocks noGrp="1"/>
          </p:cNvSpPr>
          <p:nvPr>
            <p:ph idx="1"/>
          </p:nvPr>
        </p:nvSpPr>
        <p:spPr>
          <a:xfrm>
            <a:off x="457200" y="914400"/>
            <a:ext cx="8229600" cy="5486400"/>
          </a:xfrm>
        </p:spPr>
        <p:txBody>
          <a:bodyPr>
            <a:normAutofit/>
          </a:bodyPr>
          <a:lstStyle/>
          <a:p>
            <a:r>
              <a:rPr lang="en-US" dirty="0" smtClean="0"/>
              <a:t>Stochastic cooling was a major success this year, running successfully in all three planes in both rings with no significant failures or downtime</a:t>
            </a:r>
          </a:p>
          <a:p>
            <a:r>
              <a:rPr lang="en-US" dirty="0" smtClean="0"/>
              <a:t>We are continuing development efforts to improve system performance, increase reliability, and enhance operational efficiency</a:t>
            </a:r>
          </a:p>
          <a:p>
            <a:r>
              <a:rPr lang="en-US" dirty="0" smtClean="0"/>
              <a:t>Thank you to the many, many people who contributed to the success of stochastic cooling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 name="Footer Placeholder 4"/>
          <p:cNvSpPr>
            <a:spLocks noGrp="1"/>
          </p:cNvSpPr>
          <p:nvPr>
            <p:ph type="ftr" sz="quarter" idx="11"/>
          </p:nvPr>
        </p:nvSpPr>
        <p:spPr/>
        <p:txBody>
          <a:bodyPr/>
          <a:lstStyle/>
          <a:p>
            <a:r>
              <a:rPr lang="ja-JP" altLang="en-US"/>
              <a:t>Haixin Huang</a:t>
            </a:r>
            <a:endParaRPr lang="en-US" altLang="ja-JP"/>
          </a:p>
        </p:txBody>
      </p:sp>
      <p:sp>
        <p:nvSpPr>
          <p:cNvPr id="36" name="Slide Number Placeholder 5"/>
          <p:cNvSpPr>
            <a:spLocks noGrp="1"/>
          </p:cNvSpPr>
          <p:nvPr>
            <p:ph type="sldNum" sz="quarter" idx="12"/>
          </p:nvPr>
        </p:nvSpPr>
        <p:spPr/>
        <p:txBody>
          <a:bodyPr/>
          <a:lstStyle/>
          <a:p>
            <a:fld id="{B8B44E2B-2CAC-4A61-A712-76563735E2D8}" type="slidenum">
              <a:rPr lang="ja-JP" altLang="en-US"/>
              <a:pPr/>
              <a:t>5</a:t>
            </a:fld>
            <a:endParaRPr lang="en-US" altLang="ja-JP"/>
          </a:p>
        </p:txBody>
      </p:sp>
      <p:sp>
        <p:nvSpPr>
          <p:cNvPr id="891906" name="Rectangle 2"/>
          <p:cNvSpPr>
            <a:spLocks noGrp="1" noChangeArrowheads="1"/>
          </p:cNvSpPr>
          <p:nvPr>
            <p:ph type="title"/>
          </p:nvPr>
        </p:nvSpPr>
        <p:spPr>
          <a:xfrm>
            <a:off x="304800" y="152400"/>
            <a:ext cx="8229600" cy="457200"/>
          </a:xfrm>
        </p:spPr>
        <p:txBody>
          <a:bodyPr/>
          <a:lstStyle/>
          <a:p>
            <a:pPr algn="l"/>
            <a:r>
              <a:rPr lang="en-US" sz="3200" b="1" dirty="0" smtClean="0">
                <a:solidFill>
                  <a:srgbClr val="FF0000"/>
                </a:solidFill>
              </a:rPr>
              <a:t>What Now?</a:t>
            </a:r>
            <a:endParaRPr lang="en-US" sz="3200" b="1" dirty="0">
              <a:solidFill>
                <a:srgbClr val="FF0000"/>
              </a:solidFill>
            </a:endParaRPr>
          </a:p>
        </p:txBody>
      </p:sp>
      <p:sp>
        <p:nvSpPr>
          <p:cNvPr id="891907" name="Rectangle 3"/>
          <p:cNvSpPr>
            <a:spLocks noGrp="1" noChangeArrowheads="1"/>
          </p:cNvSpPr>
          <p:nvPr>
            <p:ph type="body" idx="1"/>
          </p:nvPr>
        </p:nvSpPr>
        <p:spPr>
          <a:xfrm>
            <a:off x="0" y="533400"/>
            <a:ext cx="9144000" cy="6172200"/>
          </a:xfrm>
        </p:spPr>
        <p:txBody>
          <a:bodyPr/>
          <a:lstStyle/>
          <a:p>
            <a:pPr>
              <a:lnSpc>
                <a:spcPct val="90000"/>
              </a:lnSpc>
              <a:buClr>
                <a:srgbClr val="FF0000"/>
              </a:buClr>
              <a:buSzPct val="85000"/>
              <a:buFont typeface="Arial"/>
              <a:buChar char="•"/>
            </a:pPr>
            <a:r>
              <a:rPr lang="en-US" sz="2100" dirty="0" smtClean="0">
                <a:solidFill>
                  <a:srgbClr val="000090"/>
                </a:solidFill>
              </a:rPr>
              <a:t>Add RHIC type IPM into AGS (horizontal first), which can provide turn-by-turn emittance (critical for injection match) and does not have space charge problem.</a:t>
            </a:r>
          </a:p>
          <a:p>
            <a:pPr>
              <a:lnSpc>
                <a:spcPct val="90000"/>
              </a:lnSpc>
              <a:buClr>
                <a:srgbClr val="FF0000"/>
              </a:buClr>
              <a:buSzPct val="85000"/>
              <a:buFont typeface="Arial"/>
              <a:buChar char="•"/>
            </a:pPr>
            <a:r>
              <a:rPr lang="en-US" sz="2100" dirty="0" smtClean="0">
                <a:solidFill>
                  <a:srgbClr val="000090"/>
                </a:solidFill>
              </a:rPr>
              <a:t>With higher input intensity from source next year, it is possible to capture at Booster with two or even three buckets. The direct benefit is smaller longitudinal emittance, which should allow higher intensity at RHIC </a:t>
            </a:r>
            <a:r>
              <a:rPr lang="en-US" sz="2100" dirty="0" err="1" smtClean="0">
                <a:solidFill>
                  <a:srgbClr val="000090"/>
                </a:solidFill>
              </a:rPr>
              <a:t>rebucketing</a:t>
            </a:r>
            <a:r>
              <a:rPr lang="en-US" sz="2100" dirty="0" smtClean="0">
                <a:solidFill>
                  <a:srgbClr val="000090"/>
                </a:solidFill>
              </a:rPr>
              <a:t>.  We can fill yellow with two bunches (same sign) or even blue, if experiments agrees.</a:t>
            </a:r>
          </a:p>
          <a:p>
            <a:pPr>
              <a:lnSpc>
                <a:spcPct val="90000"/>
              </a:lnSpc>
              <a:buClr>
                <a:srgbClr val="FF0000"/>
              </a:buClr>
              <a:buSzPct val="85000"/>
              <a:buFont typeface="Arial"/>
              <a:buChar char="•"/>
            </a:pPr>
            <a:r>
              <a:rPr lang="en-US" sz="2100" smtClean="0">
                <a:solidFill>
                  <a:srgbClr val="000090"/>
                </a:solidFill>
              </a:rPr>
              <a:t>AGS cycle </a:t>
            </a:r>
            <a:r>
              <a:rPr lang="en-US" sz="2100" dirty="0" smtClean="0">
                <a:solidFill>
                  <a:srgbClr val="000090"/>
                </a:solidFill>
              </a:rPr>
              <a:t>shorter cycle: 4s. -&gt; 3s. This is to reduce RHIC filling time to reduce emittance growth at RHIC injection. The jump quads LV PS needs modification. </a:t>
            </a:r>
          </a:p>
          <a:p>
            <a:pPr>
              <a:lnSpc>
                <a:spcPct val="90000"/>
              </a:lnSpc>
              <a:buClr>
                <a:srgbClr val="FF0000"/>
              </a:buClr>
              <a:buSzPct val="85000"/>
              <a:buFont typeface="Arial"/>
              <a:buChar char="•"/>
            </a:pPr>
            <a:r>
              <a:rPr lang="en-US" sz="2100" dirty="0" smtClean="0">
                <a:solidFill>
                  <a:srgbClr val="000090"/>
                </a:solidFill>
              </a:rPr>
              <a:t>New C5 corrector for horizontal beta function measurement. </a:t>
            </a:r>
          </a:p>
          <a:p>
            <a:pPr>
              <a:lnSpc>
                <a:spcPct val="90000"/>
              </a:lnSpc>
              <a:buClr>
                <a:srgbClr val="FF0000"/>
              </a:buClr>
              <a:buSzPct val="85000"/>
              <a:buFont typeface="Arial"/>
              <a:buChar char="•"/>
            </a:pPr>
            <a:r>
              <a:rPr lang="en-US" sz="2100" dirty="0" smtClean="0">
                <a:solidFill>
                  <a:srgbClr val="000090"/>
                </a:solidFill>
              </a:rPr>
              <a:t>Test of extraction-on-the-fly. But first need expert to check the feasibility with 9MHz cavity.</a:t>
            </a:r>
          </a:p>
          <a:p>
            <a:pPr>
              <a:lnSpc>
                <a:spcPct val="90000"/>
              </a:lnSpc>
              <a:buClr>
                <a:srgbClr val="FF0000"/>
              </a:buClr>
              <a:buSzPct val="85000"/>
              <a:buFont typeface="Arial"/>
              <a:buChar char="•"/>
            </a:pPr>
            <a:r>
              <a:rPr lang="en-US" sz="2100" dirty="0" smtClean="0">
                <a:solidFill>
                  <a:srgbClr val="000090"/>
                </a:solidFill>
              </a:rPr>
              <a:t>AGS ZGOUBI model as (semi-) online model, behind optical control, IPM.</a:t>
            </a:r>
          </a:p>
          <a:p>
            <a:pPr>
              <a:lnSpc>
                <a:spcPct val="90000"/>
              </a:lnSpc>
              <a:buClr>
                <a:srgbClr val="FF0000"/>
              </a:buClr>
              <a:buSzPct val="85000"/>
              <a:buFont typeface="Arial"/>
              <a:buChar char="•"/>
            </a:pPr>
            <a:r>
              <a:rPr lang="en-US" sz="2100" dirty="0" smtClean="0">
                <a:solidFill>
                  <a:srgbClr val="000090"/>
                </a:solidFill>
              </a:rPr>
              <a:t>Automatic IPM beta function measurement.</a:t>
            </a:r>
          </a:p>
          <a:p>
            <a:pPr>
              <a:lnSpc>
                <a:spcPct val="90000"/>
              </a:lnSpc>
              <a:buClr>
                <a:srgbClr val="FF0000"/>
              </a:buClr>
              <a:buSzPct val="85000"/>
              <a:buFont typeface="Arial"/>
              <a:buChar char="•"/>
            </a:pPr>
            <a:r>
              <a:rPr lang="en-US" sz="2100" dirty="0" smtClean="0">
                <a:solidFill>
                  <a:srgbClr val="000090"/>
                </a:solidFill>
              </a:rPr>
              <a:t>Automatic emittance correction (from space charge, dispersion-&gt; requires longitudinal dimension measurement).</a:t>
            </a:r>
          </a:p>
          <a:p>
            <a:pPr>
              <a:lnSpc>
                <a:spcPct val="90000"/>
              </a:lnSpc>
              <a:buClr>
                <a:srgbClr val="FF0000"/>
              </a:buClr>
              <a:buSzPct val="85000"/>
              <a:buFont typeface="Arial"/>
              <a:buChar char="•"/>
            </a:pPr>
            <a:r>
              <a:rPr lang="en-US" sz="2100" dirty="0" smtClean="0">
                <a:solidFill>
                  <a:srgbClr val="000090"/>
                </a:solidFill>
              </a:rPr>
              <a:t>Automatic chromaticity measurement.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 name="Footer Placeholder 4"/>
          <p:cNvSpPr>
            <a:spLocks noGrp="1"/>
          </p:cNvSpPr>
          <p:nvPr>
            <p:ph type="ftr" sz="quarter" idx="11"/>
          </p:nvPr>
        </p:nvSpPr>
        <p:spPr/>
        <p:txBody>
          <a:bodyPr/>
          <a:lstStyle/>
          <a:p>
            <a:r>
              <a:rPr lang="ja-JP" altLang="en-US"/>
              <a:t>Haixin Huang</a:t>
            </a:r>
            <a:endParaRPr lang="en-US" altLang="ja-JP"/>
          </a:p>
        </p:txBody>
      </p:sp>
      <p:sp>
        <p:nvSpPr>
          <p:cNvPr id="36" name="Slide Number Placeholder 5"/>
          <p:cNvSpPr>
            <a:spLocks noGrp="1"/>
          </p:cNvSpPr>
          <p:nvPr>
            <p:ph type="sldNum" sz="quarter" idx="12"/>
          </p:nvPr>
        </p:nvSpPr>
        <p:spPr/>
        <p:txBody>
          <a:bodyPr/>
          <a:lstStyle/>
          <a:p>
            <a:fld id="{B8B44E2B-2CAC-4A61-A712-76563735E2D8}" type="slidenum">
              <a:rPr lang="ja-JP" altLang="en-US"/>
              <a:pPr/>
              <a:t>6</a:t>
            </a:fld>
            <a:endParaRPr lang="en-US" altLang="ja-JP"/>
          </a:p>
        </p:txBody>
      </p:sp>
      <p:sp>
        <p:nvSpPr>
          <p:cNvPr id="891906" name="Rectangle 2"/>
          <p:cNvSpPr>
            <a:spLocks noGrp="1" noChangeArrowheads="1"/>
          </p:cNvSpPr>
          <p:nvPr>
            <p:ph type="title"/>
          </p:nvPr>
        </p:nvSpPr>
        <p:spPr>
          <a:xfrm>
            <a:off x="304800" y="152400"/>
            <a:ext cx="8229600" cy="457200"/>
          </a:xfrm>
        </p:spPr>
        <p:txBody>
          <a:bodyPr/>
          <a:lstStyle/>
          <a:p>
            <a:pPr algn="l"/>
            <a:r>
              <a:rPr lang="en-US" sz="3200" b="1" dirty="0" smtClean="0">
                <a:solidFill>
                  <a:srgbClr val="FF0000"/>
                </a:solidFill>
              </a:rPr>
              <a:t>Summary</a:t>
            </a:r>
            <a:endParaRPr lang="en-US" sz="3200" b="1" dirty="0">
              <a:solidFill>
                <a:srgbClr val="FF0000"/>
              </a:solidFill>
            </a:endParaRPr>
          </a:p>
        </p:txBody>
      </p:sp>
      <p:sp>
        <p:nvSpPr>
          <p:cNvPr id="891907" name="Rectangle 3"/>
          <p:cNvSpPr>
            <a:spLocks noGrp="1" noChangeArrowheads="1"/>
          </p:cNvSpPr>
          <p:nvPr>
            <p:ph type="body" idx="1"/>
          </p:nvPr>
        </p:nvSpPr>
        <p:spPr>
          <a:xfrm>
            <a:off x="0" y="533400"/>
            <a:ext cx="9144000" cy="6172200"/>
          </a:xfrm>
        </p:spPr>
        <p:txBody>
          <a:bodyPr/>
          <a:lstStyle/>
          <a:p>
            <a:pPr>
              <a:lnSpc>
                <a:spcPct val="90000"/>
              </a:lnSpc>
              <a:buClr>
                <a:srgbClr val="FF0000"/>
              </a:buClr>
              <a:buSzPct val="85000"/>
              <a:buFont typeface="Arial"/>
              <a:buChar char="•"/>
            </a:pPr>
            <a:r>
              <a:rPr lang="en-US" sz="2800" dirty="0" smtClean="0">
                <a:solidFill>
                  <a:srgbClr val="000090"/>
                </a:solidFill>
              </a:rPr>
              <a:t>We have seen higher polarization and smaller transverse emittance this year. Polarization is higher as we push bunch intensity the same time. </a:t>
            </a:r>
          </a:p>
          <a:p>
            <a:pPr>
              <a:lnSpc>
                <a:spcPct val="90000"/>
              </a:lnSpc>
              <a:buClr>
                <a:srgbClr val="FF0000"/>
              </a:buClr>
              <a:buSzPct val="85000"/>
              <a:buFont typeface="Arial"/>
              <a:buChar char="•"/>
            </a:pPr>
            <a:r>
              <a:rPr lang="en-US" sz="2800" dirty="0" smtClean="0">
                <a:solidFill>
                  <a:srgbClr val="000090"/>
                </a:solidFill>
              </a:rPr>
              <a:t>The gain of polarization is due to higher injection polarization, smaller </a:t>
            </a:r>
            <a:r>
              <a:rPr lang="en-US" sz="2800" dirty="0" err="1" smtClean="0">
                <a:solidFill>
                  <a:srgbClr val="000090"/>
                </a:solidFill>
              </a:rPr>
              <a:t>emittances</a:t>
            </a:r>
            <a:r>
              <a:rPr lang="en-US" sz="2800" dirty="0" smtClean="0">
                <a:solidFill>
                  <a:srgbClr val="000090"/>
                </a:solidFill>
              </a:rPr>
              <a:t>. </a:t>
            </a:r>
          </a:p>
          <a:p>
            <a:pPr>
              <a:lnSpc>
                <a:spcPct val="90000"/>
              </a:lnSpc>
              <a:buClr>
                <a:srgbClr val="FF0000"/>
              </a:buClr>
              <a:buSzPct val="85000"/>
              <a:buFont typeface="Arial"/>
              <a:buChar char="•"/>
            </a:pPr>
            <a:r>
              <a:rPr lang="en-US" sz="2800" dirty="0" smtClean="0">
                <a:solidFill>
                  <a:srgbClr val="000090"/>
                </a:solidFill>
              </a:rPr>
              <a:t>In the coming run, polarization gain has to come from further reduction of emittance and optimization of tune jump quads operation. </a:t>
            </a:r>
          </a:p>
        </p:txBody>
      </p:sp>
      <p:cxnSp>
        <p:nvCxnSpPr>
          <p:cNvPr id="8" name="Straight Connector 7"/>
          <p:cNvCxnSpPr/>
          <p:nvPr/>
        </p:nvCxnSpPr>
        <p:spPr>
          <a:xfrm>
            <a:off x="1524000" y="3429000"/>
            <a:ext cx="3200400"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685800" y="914400"/>
            <a:ext cx="7772400" cy="1470025"/>
          </a:xfrm>
        </p:spPr>
        <p:txBody>
          <a:bodyPr/>
          <a:lstStyle/>
          <a:p>
            <a:pPr eaLnBrk="1" hangingPunct="1"/>
            <a:r>
              <a:rPr lang="en-US" dirty="0" smtClean="0">
                <a:ea typeface="ＭＳ Ｐゴシック" pitchFamily="-84" charset="-128"/>
                <a:cs typeface="ＭＳ Ｐゴシック" pitchFamily="-84" charset="-128"/>
              </a:rPr>
              <a:t>RHIC Polarization, what now?</a:t>
            </a:r>
            <a:endParaRPr lang="en-US" dirty="0">
              <a:ea typeface="ＭＳ Ｐゴシック" pitchFamily="-84" charset="-128"/>
              <a:cs typeface="ＭＳ Ｐゴシック" pitchFamily="-84" charset="-128"/>
            </a:endParaRPr>
          </a:p>
        </p:txBody>
      </p:sp>
      <p:sp>
        <p:nvSpPr>
          <p:cNvPr id="3" name="Subtitle 2"/>
          <p:cNvSpPr>
            <a:spLocks noGrp="1"/>
          </p:cNvSpPr>
          <p:nvPr>
            <p:ph type="subTitle" idx="1"/>
          </p:nvPr>
        </p:nvSpPr>
        <p:spPr>
          <a:xfrm>
            <a:off x="1371600" y="5562600"/>
            <a:ext cx="6400800" cy="952500"/>
          </a:xfrm>
        </p:spPr>
        <p:txBody>
          <a:bodyPr/>
          <a:lstStyle/>
          <a:p>
            <a:pPr eaLnBrk="1" hangingPunct="1"/>
            <a:r>
              <a:rPr lang="en-US" dirty="0" smtClean="0">
                <a:solidFill>
                  <a:schemeClr val="tx1"/>
                </a:solidFill>
                <a:ea typeface="ＭＳ Ｐゴシック" pitchFamily="-84" charset="-128"/>
                <a:cs typeface="ＭＳ Ｐゴシック" pitchFamily="-84" charset="-128"/>
              </a:rPr>
              <a:t>M. </a:t>
            </a:r>
            <a:r>
              <a:rPr lang="en-US" dirty="0" err="1" smtClean="0">
                <a:solidFill>
                  <a:schemeClr val="tx1"/>
                </a:solidFill>
                <a:ea typeface="ＭＳ Ｐゴシック" pitchFamily="-84" charset="-128"/>
                <a:cs typeface="ＭＳ Ｐゴシック" pitchFamily="-84" charset="-128"/>
              </a:rPr>
              <a:t>Bai</a:t>
            </a:r>
            <a:r>
              <a:rPr lang="en-US" dirty="0" smtClean="0">
                <a:solidFill>
                  <a:schemeClr val="tx1"/>
                </a:solidFill>
                <a:ea typeface="ＭＳ Ｐゴシック" pitchFamily="-84" charset="-128"/>
                <a:cs typeface="ＭＳ Ｐゴシック" pitchFamily="-84" charset="-128"/>
              </a:rPr>
              <a:t>, C-A Department, BNL</a:t>
            </a:r>
            <a:endParaRPr lang="en-US" dirty="0">
              <a:solidFill>
                <a:schemeClr val="tx1"/>
              </a:solidFill>
              <a:ea typeface="ＭＳ Ｐゴシック" pitchFamily="-84" charset="-128"/>
              <a:cs typeface="ＭＳ Ｐゴシック" pitchFamily="-84"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6038"/>
            <a:ext cx="8229600" cy="715962"/>
          </a:xfrm>
        </p:spPr>
        <p:txBody>
          <a:bodyPr/>
          <a:lstStyle/>
          <a:p>
            <a:r>
              <a:rPr lang="en-US" sz="3000" dirty="0" smtClean="0"/>
              <a:t>Polarization Acceleration Transmission Efficiency</a:t>
            </a:r>
            <a:endParaRPr lang="en-US" sz="3000" dirty="0"/>
          </a:p>
        </p:txBody>
      </p:sp>
      <p:sp>
        <p:nvSpPr>
          <p:cNvPr id="3" name="Content Placeholder 2"/>
          <p:cNvSpPr>
            <a:spLocks noGrp="1"/>
          </p:cNvSpPr>
          <p:nvPr>
            <p:ph idx="1"/>
          </p:nvPr>
        </p:nvSpPr>
        <p:spPr>
          <a:xfrm>
            <a:off x="685800" y="990600"/>
            <a:ext cx="8229600" cy="4525963"/>
          </a:xfrm>
        </p:spPr>
        <p:txBody>
          <a:bodyPr/>
          <a:lstStyle/>
          <a:p>
            <a:r>
              <a:rPr lang="en-US" sz="2200" dirty="0" smtClean="0"/>
              <a:t>Negligible loss during acceleration to 100 </a:t>
            </a:r>
            <a:r>
              <a:rPr lang="en-US" sz="2200" dirty="0" err="1" smtClean="0"/>
              <a:t>GeV</a:t>
            </a:r>
            <a:endParaRPr lang="en-US" sz="2200" dirty="0" smtClean="0"/>
          </a:p>
          <a:p>
            <a:r>
              <a:rPr lang="en-US" sz="2200" dirty="0" smtClean="0"/>
              <a:t>On average, losses along the ramp is ~5% based on current CNI </a:t>
            </a:r>
            <a:r>
              <a:rPr lang="en-US" sz="2200" dirty="0" err="1" smtClean="0"/>
              <a:t>polarimeter</a:t>
            </a:r>
            <a:r>
              <a:rPr lang="en-US" sz="2200" dirty="0" smtClean="0"/>
              <a:t> analyzing power at injection </a:t>
            </a:r>
          </a:p>
        </p:txBody>
      </p:sp>
      <p:pic>
        <p:nvPicPr>
          <p:cNvPr id="6" name="Picture 5"/>
          <p:cNvPicPr>
            <a:picLocks noChangeAspect="1"/>
          </p:cNvPicPr>
          <p:nvPr/>
        </p:nvPicPr>
        <p:blipFill>
          <a:blip r:embed="rId2"/>
          <a:stretch>
            <a:fillRect/>
          </a:stretch>
        </p:blipFill>
        <p:spPr>
          <a:xfrm>
            <a:off x="1219200" y="2209440"/>
            <a:ext cx="6769100" cy="4648559"/>
          </a:xfrm>
          <a:prstGeom prst="rect">
            <a:avLst/>
          </a:prstGeom>
        </p:spPr>
      </p:pic>
      <p:sp>
        <p:nvSpPr>
          <p:cNvPr id="7" name="TextBox 6"/>
          <p:cNvSpPr txBox="1"/>
          <p:nvPr/>
        </p:nvSpPr>
        <p:spPr>
          <a:xfrm rot="16200000">
            <a:off x="-738145" y="4202078"/>
            <a:ext cx="3951422" cy="584776"/>
          </a:xfrm>
          <a:prstGeom prst="rect">
            <a:avLst/>
          </a:prstGeom>
          <a:solidFill>
            <a:schemeClr val="bg1"/>
          </a:solidFill>
        </p:spPr>
        <p:txBody>
          <a:bodyPr wrap="none" rtlCol="0">
            <a:spAutoFit/>
          </a:bodyPr>
          <a:lstStyle/>
          <a:p>
            <a:r>
              <a:rPr lang="en-US" sz="1600" dirty="0" smtClean="0"/>
              <a:t>Ratio of </a:t>
            </a:r>
            <a:r>
              <a:rPr lang="en-US" sz="1600" dirty="0" err="1" smtClean="0"/>
              <a:t>polarization@store</a:t>
            </a:r>
            <a:r>
              <a:rPr lang="en-US" sz="1600" dirty="0" smtClean="0"/>
              <a:t> before rotator </a:t>
            </a:r>
          </a:p>
          <a:p>
            <a:r>
              <a:rPr lang="en-US" sz="1600" dirty="0" smtClean="0"/>
              <a:t>ramp vs. polarization at </a:t>
            </a:r>
            <a:r>
              <a:rPr lang="en-US" sz="1600" dirty="0" err="1" smtClean="0"/>
              <a:t>injecjtion</a:t>
            </a:r>
            <a:endParaRPr lang="en-US" sz="1600" dirty="0"/>
          </a:p>
        </p:txBody>
      </p:sp>
      <p:sp>
        <p:nvSpPr>
          <p:cNvPr id="8" name="TextBox 7">
            <a:hlinkClick r:id="" action="ppaction://hlinkshowjump?jump=nextslide"/>
          </p:cNvPr>
          <p:cNvSpPr txBox="1"/>
          <p:nvPr/>
        </p:nvSpPr>
        <p:spPr>
          <a:xfrm>
            <a:off x="381000" y="3505200"/>
            <a:ext cx="8534400" cy="2092881"/>
          </a:xfrm>
          <a:prstGeom prst="rect">
            <a:avLst/>
          </a:prstGeom>
          <a:solidFill>
            <a:schemeClr val="bg1"/>
          </a:solidFill>
        </p:spPr>
        <p:txBody>
          <a:bodyPr wrap="square" rtlCol="0">
            <a:spAutoFit/>
          </a:bodyPr>
          <a:lstStyle/>
          <a:p>
            <a:pPr>
              <a:lnSpc>
                <a:spcPct val="90000"/>
              </a:lnSpc>
              <a:buClr>
                <a:srgbClr val="FF0000"/>
              </a:buClr>
              <a:buSzPct val="85000"/>
              <a:buNone/>
            </a:pPr>
            <a:r>
              <a:rPr lang="en-US" dirty="0" smtClean="0">
                <a:solidFill>
                  <a:srgbClr val="000090"/>
                </a:solidFill>
              </a:rPr>
              <a:t>Yellow Injection measurement with jet: </a:t>
            </a:r>
            <a:r>
              <a:rPr lang="en-US" dirty="0" smtClean="0">
                <a:solidFill>
                  <a:srgbClr val="FF0000"/>
                </a:solidFill>
              </a:rPr>
              <a:t>63+-4.4</a:t>
            </a:r>
            <a:r>
              <a:rPr lang="en-US" dirty="0" smtClean="0">
                <a:solidFill>
                  <a:srgbClr val="000090"/>
                </a:solidFill>
              </a:rPr>
              <a:t>%.</a:t>
            </a:r>
          </a:p>
          <a:p>
            <a:pPr>
              <a:lnSpc>
                <a:spcPct val="90000"/>
              </a:lnSpc>
              <a:buClr>
                <a:srgbClr val="FF0000"/>
              </a:buClr>
              <a:buSzPct val="85000"/>
              <a:buNone/>
            </a:pPr>
            <a:r>
              <a:rPr lang="en-US" dirty="0" smtClean="0">
                <a:solidFill>
                  <a:srgbClr val="000090"/>
                </a:solidFill>
              </a:rPr>
              <a:t>Same period, yellow2 </a:t>
            </a:r>
            <a:r>
              <a:rPr lang="en-US" dirty="0" err="1" smtClean="0">
                <a:solidFill>
                  <a:srgbClr val="000090"/>
                </a:solidFill>
              </a:rPr>
              <a:t>pCarbon</a:t>
            </a:r>
            <a:r>
              <a:rPr lang="en-US" dirty="0" smtClean="0">
                <a:solidFill>
                  <a:srgbClr val="000090"/>
                </a:solidFill>
              </a:rPr>
              <a:t>: 58.34+-0.83% and chi^2=1.38. </a:t>
            </a:r>
          </a:p>
          <a:p>
            <a:pPr>
              <a:lnSpc>
                <a:spcPct val="90000"/>
              </a:lnSpc>
              <a:buClr>
                <a:srgbClr val="FF0000"/>
              </a:buClr>
              <a:buSzPct val="85000"/>
              <a:buNone/>
            </a:pPr>
            <a:r>
              <a:rPr lang="en-US" dirty="0" smtClean="0">
                <a:solidFill>
                  <a:srgbClr val="000090"/>
                </a:solidFill>
              </a:rPr>
              <a:t>This will give scaling factor for </a:t>
            </a:r>
            <a:r>
              <a:rPr lang="en-US" dirty="0" err="1" smtClean="0">
                <a:solidFill>
                  <a:srgbClr val="000090"/>
                </a:solidFill>
              </a:rPr>
              <a:t>pCarbon</a:t>
            </a:r>
            <a:r>
              <a:rPr lang="en-US" dirty="0" smtClean="0">
                <a:solidFill>
                  <a:srgbClr val="000090"/>
                </a:solidFill>
              </a:rPr>
              <a:t>: 1.08+-0.08</a:t>
            </a:r>
          </a:p>
          <a:p>
            <a:pPr>
              <a:lnSpc>
                <a:spcPct val="90000"/>
              </a:lnSpc>
              <a:buClr>
                <a:srgbClr val="FF0000"/>
              </a:buClr>
              <a:buSzPct val="85000"/>
              <a:buNone/>
            </a:pPr>
            <a:r>
              <a:rPr lang="en-US" dirty="0" smtClean="0">
                <a:solidFill>
                  <a:srgbClr val="000090"/>
                </a:solidFill>
              </a:rPr>
              <a:t>Note that the estimated polarization loss on the ramp was 10-15% (relatively) from the down ramp in run11. </a:t>
            </a:r>
            <a:endParaRPr lang="en-US" dirty="0" smtClean="0">
              <a:solidFill>
                <a:srgbClr val="000090"/>
              </a:solidFill>
            </a:endParaRPr>
          </a:p>
          <a:p>
            <a:pPr>
              <a:lnSpc>
                <a:spcPct val="90000"/>
              </a:lnSpc>
              <a:buClr>
                <a:srgbClr val="FF0000"/>
              </a:buClr>
              <a:buSzPct val="85000"/>
              <a:buNone/>
            </a:pPr>
            <a:endParaRPr lang="en-US" dirty="0" smtClean="0">
              <a:solidFill>
                <a:srgbClr val="00009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contributes to Polarization Lifetime?</a:t>
            </a:r>
            <a:endParaRPr lang="en-US" dirty="0"/>
          </a:p>
        </p:txBody>
      </p:sp>
      <p:sp>
        <p:nvSpPr>
          <p:cNvPr id="3" name="Content Placeholder 2"/>
          <p:cNvSpPr>
            <a:spLocks noGrp="1"/>
          </p:cNvSpPr>
          <p:nvPr>
            <p:ph idx="1"/>
          </p:nvPr>
        </p:nvSpPr>
        <p:spPr>
          <a:xfrm>
            <a:off x="609600" y="1066800"/>
            <a:ext cx="8077200" cy="5334000"/>
          </a:xfrm>
        </p:spPr>
        <p:txBody>
          <a:bodyPr/>
          <a:lstStyle/>
          <a:p>
            <a:r>
              <a:rPr lang="en-US" sz="2400" dirty="0" smtClean="0"/>
              <a:t>Shadow of strong resonance, which deviates the stable spin direction away from vertical direction</a:t>
            </a:r>
          </a:p>
          <a:p>
            <a:pPr lvl="1"/>
            <a:r>
              <a:rPr lang="en-US" sz="2000" dirty="0" smtClean="0"/>
              <a:t>Moved the store energy to 255 </a:t>
            </a:r>
            <a:r>
              <a:rPr lang="en-US" sz="2000" dirty="0" err="1" smtClean="0"/>
              <a:t>GeV</a:t>
            </a:r>
            <a:r>
              <a:rPr lang="en-US" sz="2000" dirty="0" smtClean="0"/>
              <a:t>, i.e. </a:t>
            </a:r>
            <a:r>
              <a:rPr lang="en-US" sz="2000" dirty="0" err="1" smtClean="0"/>
              <a:t>Ggamma</a:t>
            </a:r>
            <a:r>
              <a:rPr lang="en-US" sz="2000" dirty="0" smtClean="0"/>
              <a:t>=487 to be further away. Simulation shows 2~3% difference at large </a:t>
            </a:r>
            <a:r>
              <a:rPr lang="en-US" sz="2000" dirty="0" err="1" smtClean="0"/>
              <a:t>betatron</a:t>
            </a:r>
            <a:r>
              <a:rPr lang="en-US" sz="2000" dirty="0" smtClean="0"/>
              <a:t> amplitude(~30\pi)</a:t>
            </a:r>
          </a:p>
          <a:p>
            <a:r>
              <a:rPr lang="en-US" sz="2400" dirty="0" smtClean="0"/>
              <a:t>Imperfection of spin rotators</a:t>
            </a:r>
          </a:p>
          <a:p>
            <a:pPr lvl="1"/>
            <a:r>
              <a:rPr lang="en-US" sz="2000" dirty="0" smtClean="0"/>
              <a:t>Causes non-vertical stable spin direction outside IP if not perfectly closed</a:t>
            </a:r>
          </a:p>
          <a:p>
            <a:pPr lvl="1"/>
            <a:r>
              <a:rPr lang="en-US" sz="2000" dirty="0" smtClean="0"/>
              <a:t>Spin tune deviation from vertical orbital angle between spin rotators</a:t>
            </a:r>
          </a:p>
          <a:p>
            <a:r>
              <a:rPr lang="en-US" sz="2400" dirty="0" smtClean="0"/>
              <a:t>Beam-beam Effect</a:t>
            </a:r>
          </a:p>
          <a:p>
            <a:pPr lvl="1"/>
            <a:r>
              <a:rPr lang="en-US" sz="2000" dirty="0" smtClean="0"/>
              <a:t>The direct effect on spin motion due to beam-beam force</a:t>
            </a:r>
          </a:p>
          <a:p>
            <a:pPr lvl="1"/>
            <a:r>
              <a:rPr lang="en-US" sz="2000" dirty="0" smtClean="0"/>
              <a:t>The beam-beam tune spread makes it difficult to avoid snake resonance</a:t>
            </a:r>
          </a:p>
          <a:p>
            <a:r>
              <a:rPr lang="en-US" sz="2400" dirty="0" smtClean="0"/>
              <a:t>Shadow of nearby snake resonance</a:t>
            </a:r>
          </a:p>
          <a:p>
            <a:pPr lvl="1"/>
            <a:endParaRPr lang="en-US" sz="1600" dirty="0" smtClean="0"/>
          </a:p>
        </p:txBody>
      </p:sp>
      <p:sp>
        <p:nvSpPr>
          <p:cNvPr id="4" name="TextBox 3"/>
          <p:cNvSpPr txBox="1"/>
          <p:nvPr/>
        </p:nvSpPr>
        <p:spPr>
          <a:xfrm>
            <a:off x="5638800" y="2590800"/>
            <a:ext cx="2364750" cy="461665"/>
          </a:xfrm>
          <a:prstGeom prst="rect">
            <a:avLst/>
          </a:prstGeom>
          <a:noFill/>
        </p:spPr>
        <p:txBody>
          <a:bodyPr wrap="none" rtlCol="0">
            <a:spAutoFit/>
          </a:bodyPr>
          <a:lstStyle/>
          <a:p>
            <a:r>
              <a:rPr lang="en-US" dirty="0" smtClean="0">
                <a:solidFill>
                  <a:srgbClr val="0000FF"/>
                </a:solidFill>
              </a:rPr>
              <a:t>Did not see effect</a:t>
            </a:r>
            <a:endParaRPr lang="en-US" dirty="0">
              <a:solidFill>
                <a:srgbClr val="0000FF"/>
              </a:solidFill>
            </a:endParaRPr>
          </a:p>
        </p:txBody>
      </p:sp>
      <p:sp>
        <p:nvSpPr>
          <p:cNvPr id="5" name="TextBox 4"/>
          <p:cNvSpPr txBox="1"/>
          <p:nvPr/>
        </p:nvSpPr>
        <p:spPr>
          <a:xfrm>
            <a:off x="6019800" y="5410200"/>
            <a:ext cx="2364750" cy="461665"/>
          </a:xfrm>
          <a:prstGeom prst="rect">
            <a:avLst/>
          </a:prstGeom>
          <a:noFill/>
        </p:spPr>
        <p:txBody>
          <a:bodyPr wrap="none" rtlCol="0">
            <a:spAutoFit/>
          </a:bodyPr>
          <a:lstStyle/>
          <a:p>
            <a:r>
              <a:rPr lang="en-US" dirty="0" smtClean="0">
                <a:solidFill>
                  <a:srgbClr val="0000FF"/>
                </a:solidFill>
              </a:rPr>
              <a:t>Did not see effect</a:t>
            </a:r>
            <a:endParaRPr lang="en-US" dirty="0">
              <a:solidFill>
                <a:srgbClr val="0000FF"/>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HICSPIN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63786</TotalTime>
  <Words>2426</Words>
  <Application>Microsoft Office PowerPoint</Application>
  <PresentationFormat>On-screen Show (4:3)</PresentationFormat>
  <Paragraphs>259</Paragraphs>
  <Slides>48</Slides>
  <Notes>1</Notes>
  <HiddenSlides>0</HiddenSlides>
  <MMClips>0</MMClips>
  <ScaleCrop>false</ScaleCrop>
  <HeadingPairs>
    <vt:vector size="4" baseType="variant">
      <vt:variant>
        <vt:lpstr>Design Template</vt:lpstr>
      </vt:variant>
      <vt:variant>
        <vt:i4>6</vt:i4>
      </vt:variant>
      <vt:variant>
        <vt:lpstr>Slide Titles</vt:lpstr>
      </vt:variant>
      <vt:variant>
        <vt:i4>48</vt:i4>
      </vt:variant>
    </vt:vector>
  </HeadingPairs>
  <TitlesOfParts>
    <vt:vector size="54" baseType="lpstr">
      <vt:lpstr>Default Design</vt:lpstr>
      <vt:lpstr>RHICSPIN_Template</vt:lpstr>
      <vt:lpstr>Modèle par défaut</vt:lpstr>
      <vt:lpstr>Office Theme</vt:lpstr>
      <vt:lpstr>1_Default Design</vt:lpstr>
      <vt:lpstr>1_Office Theme</vt:lpstr>
      <vt:lpstr>Summary of  Performance Challenge Session</vt:lpstr>
      <vt:lpstr>Slide 2</vt:lpstr>
      <vt:lpstr>AGS Polarized Protons:  What Now?</vt:lpstr>
      <vt:lpstr>Improvement in Run12</vt:lpstr>
      <vt:lpstr>What Now?</vt:lpstr>
      <vt:lpstr>Summary</vt:lpstr>
      <vt:lpstr>RHIC Polarization, what now?</vt:lpstr>
      <vt:lpstr>Polarization Acceleration Transmission Efficiency</vt:lpstr>
      <vt:lpstr>What contributes to Polarization Lifetime?</vt:lpstr>
      <vt:lpstr>Polarization Improvements</vt:lpstr>
      <vt:lpstr>Summary</vt:lpstr>
      <vt:lpstr>Slide 12</vt:lpstr>
      <vt:lpstr>Slide 13</vt:lpstr>
      <vt:lpstr>Slide 14</vt:lpstr>
      <vt:lpstr>Slide 15</vt:lpstr>
      <vt:lpstr>Slide 16</vt:lpstr>
      <vt:lpstr>Slide 17</vt:lpstr>
      <vt:lpstr>Slide 18</vt:lpstr>
      <vt:lpstr>Recap of the first EBIS run for RHIC</vt:lpstr>
      <vt:lpstr>Slide 20</vt:lpstr>
      <vt:lpstr>Intensity at Booster input (xf108)</vt:lpstr>
      <vt:lpstr>Summary</vt:lpstr>
      <vt:lpstr>EBIS Ions for RHIC Run 12</vt:lpstr>
      <vt:lpstr>Slide 24</vt:lpstr>
      <vt:lpstr>Slide 25</vt:lpstr>
      <vt:lpstr>Standard setup…</vt:lpstr>
      <vt:lpstr>EBIS beam in Booster</vt:lpstr>
      <vt:lpstr>The challenge…</vt:lpstr>
      <vt:lpstr>Even the Queen was concerned…</vt:lpstr>
      <vt:lpstr>Things done or considered:</vt:lpstr>
      <vt:lpstr>Booster debunch rebunch…</vt:lpstr>
      <vt:lpstr>1 of 8 Booster loads to AGS</vt:lpstr>
      <vt:lpstr>Merge 8 bunches into 4</vt:lpstr>
      <vt:lpstr>Booster debunch rebunch setup used for part of U physics run</vt:lpstr>
      <vt:lpstr>Booster double merge:</vt:lpstr>
      <vt:lpstr>1 of 8 Booster loads to AGS</vt:lpstr>
      <vt:lpstr>Merge 8 to 4</vt:lpstr>
      <vt:lpstr>Merge 4 to 2</vt:lpstr>
      <vt:lpstr>But, can the AGS merges be done with missing bunches?</vt:lpstr>
      <vt:lpstr>A 16 to 8 to 4 merge with missing bunches can’t be that difficult…</vt:lpstr>
      <vt:lpstr>The difficulty was overcome and the scheme worked brilliantly </vt:lpstr>
      <vt:lpstr>Numbers achieved:</vt:lpstr>
      <vt:lpstr>And the Queen was delighted…</vt:lpstr>
      <vt:lpstr>Issues…</vt:lpstr>
      <vt:lpstr>Stochastic Cooling</vt:lpstr>
      <vt:lpstr>Outline</vt:lpstr>
      <vt:lpstr>U-U Results</vt:lpstr>
      <vt:lpstr>Summary</vt:lpstr>
    </vt:vector>
  </TitlesOfParts>
  <Company>BNL</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Transverse Emittance in Booster and AGS</dc:title>
  <dc:creator>zeno</dc:creator>
  <cp:lastModifiedBy>Haixin Huang</cp:lastModifiedBy>
  <cp:revision>230</cp:revision>
  <dcterms:created xsi:type="dcterms:W3CDTF">2012-07-27T03:34:57Z</dcterms:created>
  <dcterms:modified xsi:type="dcterms:W3CDTF">2012-07-27T17:07:06Z</dcterms:modified>
</cp:coreProperties>
</file>