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32" r:id="rId2"/>
  </p:sldMasterIdLst>
  <p:notesMasterIdLst>
    <p:notesMasterId r:id="rId35"/>
  </p:notesMasterIdLst>
  <p:handoutMasterIdLst>
    <p:handoutMasterId r:id="rId36"/>
  </p:handoutMasterIdLst>
  <p:sldIdLst>
    <p:sldId id="447" r:id="rId3"/>
    <p:sldId id="488" r:id="rId4"/>
    <p:sldId id="490" r:id="rId5"/>
    <p:sldId id="491" r:id="rId6"/>
    <p:sldId id="492" r:id="rId7"/>
    <p:sldId id="493" r:id="rId8"/>
    <p:sldId id="494" r:id="rId9"/>
    <p:sldId id="495" r:id="rId10"/>
    <p:sldId id="449" r:id="rId11"/>
    <p:sldId id="461" r:id="rId12"/>
    <p:sldId id="522" r:id="rId13"/>
    <p:sldId id="462" r:id="rId14"/>
    <p:sldId id="476" r:id="rId15"/>
    <p:sldId id="477" r:id="rId16"/>
    <p:sldId id="463" r:id="rId17"/>
    <p:sldId id="467" r:id="rId18"/>
    <p:sldId id="472" r:id="rId19"/>
    <p:sldId id="498" r:id="rId20"/>
    <p:sldId id="499" r:id="rId21"/>
    <p:sldId id="500" r:id="rId22"/>
    <p:sldId id="503" r:id="rId23"/>
    <p:sldId id="504" r:id="rId24"/>
    <p:sldId id="507" r:id="rId25"/>
    <p:sldId id="508" r:id="rId26"/>
    <p:sldId id="509" r:id="rId27"/>
    <p:sldId id="519" r:id="rId28"/>
    <p:sldId id="497" r:id="rId29"/>
    <p:sldId id="520" r:id="rId30"/>
    <p:sldId id="510" r:id="rId31"/>
    <p:sldId id="513" r:id="rId32"/>
    <p:sldId id="515" r:id="rId33"/>
    <p:sldId id="518" r:id="rId34"/>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99"/>
    <a:srgbClr val="339933"/>
    <a:srgbClr val="006600"/>
    <a:srgbClr val="339966"/>
    <a:srgbClr val="00CC66"/>
    <a:srgbClr val="CC0000"/>
    <a:srgbClr val="009900"/>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42" autoAdjust="0"/>
    <p:restoredTop sz="94828" autoAdjust="0"/>
  </p:normalViewPr>
  <p:slideViewPr>
    <p:cSldViewPr>
      <p:cViewPr varScale="1">
        <p:scale>
          <a:sx n="104" d="100"/>
          <a:sy n="104" d="100"/>
        </p:scale>
        <p:origin x="-32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052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idx="2"/>
          </p:nvPr>
        </p:nvSpPr>
        <p:spPr bwMode="auto">
          <a:xfrm>
            <a:off x="1106488" y="566738"/>
            <a:ext cx="5103812" cy="3827462"/>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46" tIns="46984" rIns="95646" bIns="46984"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403208644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p:spPr>
        <p:txBody>
          <a:bodyPr/>
          <a:lstStyle/>
          <a:p>
            <a:r>
              <a:rPr lang="en-US" dirty="0" smtClean="0"/>
              <a:t>27</a:t>
            </a:r>
            <a:r>
              <a:rPr lang="en-US" baseline="0" dirty="0" smtClean="0"/>
              <a:t> July</a:t>
            </a:r>
            <a:r>
              <a:rPr lang="en-US" dirty="0" smtClean="0"/>
              <a:t> 2012, 09:05, 20 min (incl. questions)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smtClean="0">
              <a:latin typeface="Arial" pitchFamily="34" charset="0"/>
              <a:ea typeface="ＭＳ Ｐゴシック" pitchFamily="34" charset="-128"/>
            </a:endParaRPr>
          </a:p>
        </p:txBody>
      </p:sp>
      <p:sp>
        <p:nvSpPr>
          <p:cNvPr id="25604" name="Slide Number Placeholder 3"/>
          <p:cNvSpPr txBox="1">
            <a:spLocks noGrp="1"/>
          </p:cNvSpPr>
          <p:nvPr/>
        </p:nvSpPr>
        <p:spPr bwMode="auto">
          <a:xfrm>
            <a:off x="4145726" y="9121801"/>
            <a:ext cx="3169474" cy="47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0" rIns="96641" bIns="48320" anchor="b"/>
          <a:lstStyle>
            <a:lvl1pPr defTabSz="933450">
              <a:defRPr sz="2800">
                <a:solidFill>
                  <a:schemeClr val="tx1"/>
                </a:solidFill>
                <a:latin typeface="Arial" pitchFamily="34" charset="0"/>
                <a:ea typeface="ＭＳ Ｐゴシック" pitchFamily="34" charset="-128"/>
              </a:defRPr>
            </a:lvl1pPr>
            <a:lvl2pPr marL="742950" indent="-285750" defTabSz="933450">
              <a:defRPr sz="2800">
                <a:solidFill>
                  <a:schemeClr val="tx1"/>
                </a:solidFill>
                <a:latin typeface="Arial" pitchFamily="34" charset="0"/>
                <a:ea typeface="ＭＳ Ｐゴシック" pitchFamily="34" charset="-128"/>
              </a:defRPr>
            </a:lvl2pPr>
            <a:lvl3pPr marL="1143000" indent="-228600" defTabSz="933450">
              <a:defRPr sz="2800">
                <a:solidFill>
                  <a:schemeClr val="tx1"/>
                </a:solidFill>
                <a:latin typeface="Arial" pitchFamily="34" charset="0"/>
                <a:ea typeface="ＭＳ Ｐゴシック" pitchFamily="34" charset="-128"/>
              </a:defRPr>
            </a:lvl3pPr>
            <a:lvl4pPr marL="1600200" indent="-228600" defTabSz="933450">
              <a:defRPr sz="2800">
                <a:solidFill>
                  <a:schemeClr val="tx1"/>
                </a:solidFill>
                <a:latin typeface="Arial" pitchFamily="34" charset="0"/>
                <a:ea typeface="ＭＳ Ｐゴシック" pitchFamily="34" charset="-128"/>
              </a:defRPr>
            </a:lvl4pPr>
            <a:lvl5pPr marL="2057400" indent="-228600" defTabSz="933450">
              <a:defRPr sz="2800">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r"/>
            <a:fld id="{77D33B44-561F-4EB4-8696-C43538CCE4F1}" type="slidenum">
              <a:rPr lang="en-US" sz="1300"/>
              <a:pPr algn="r"/>
              <a:t>3</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Polarized proton</a:t>
            </a:r>
            <a:r>
              <a:rPr lang="en-US" baseline="0" dirty="0" smtClean="0"/>
              <a:t> picture: http://</a:t>
            </a:r>
            <a:r>
              <a:rPr lang="en-US" baseline="0" dirty="0" err="1" smtClean="0"/>
              <a:t>www.physastro.iastate.edu</a:t>
            </a:r>
            <a:r>
              <a:rPr lang="en-US" baseline="0" dirty="0" smtClean="0"/>
              <a:t>/research/highlights/</a:t>
            </a:r>
            <a:r>
              <a:rPr lang="en-US" baseline="0" dirty="0" err="1" smtClean="0"/>
              <a:t>view.php?id</a:t>
            </a:r>
            <a:r>
              <a:rPr lang="en-US" baseline="0" dirty="0" smtClean="0"/>
              <a:t>=15</a:t>
            </a:r>
          </a:p>
          <a:p>
            <a:r>
              <a:rPr lang="en-US" dirty="0" smtClean="0"/>
              <a:t>Uranium nucleus picture: http://</a:t>
            </a:r>
            <a:r>
              <a:rPr lang="en-US" dirty="0" err="1" smtClean="0"/>
              <a:t>paomura.wordpress.com</a:t>
            </a:r>
            <a:r>
              <a:rPr lang="en-US" dirty="0" smtClean="0"/>
              <a:t>/2012/04/19/nuclear-physics-nuclear-weapons/</a:t>
            </a:r>
            <a:endParaRPr lang="en-US" dirty="0"/>
          </a:p>
        </p:txBody>
      </p:sp>
    </p:spTree>
    <p:extLst>
      <p:ext uri="{BB962C8B-B14F-4D97-AF65-F5344CB8AC3E}">
        <p14:creationId xmlns:p14="http://schemas.microsoft.com/office/powerpoint/2010/main" val="182482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Needs update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p:spPr>
        <p:txBody>
          <a:bodyPr/>
          <a:lstStyle/>
          <a:p>
            <a:endParaRPr lang="en-US" smtClean="0"/>
          </a:p>
        </p:txBody>
      </p:sp>
      <p:sp>
        <p:nvSpPr>
          <p:cNvPr id="28676" name="Slide Number Placeholder 3"/>
          <p:cNvSpPr>
            <a:spLocks noGrp="1"/>
          </p:cNvSpPr>
          <p:nvPr>
            <p:ph type="sldNum" sz="quarter" idx="4294967295"/>
          </p:nvPr>
        </p:nvSpPr>
        <p:spPr bwMode="auto">
          <a:xfrm>
            <a:off x="4143375" y="9123363"/>
            <a:ext cx="3171825" cy="477837"/>
          </a:xfrm>
          <a:prstGeom prst="rect">
            <a:avLst/>
          </a:prstGeom>
          <a:noFill/>
          <a:ln>
            <a:miter lim="800000"/>
            <a:headEnd/>
            <a:tailEnd/>
          </a:ln>
        </p:spPr>
        <p:txBody>
          <a:bodyPr/>
          <a:lstStyle/>
          <a:p>
            <a:fld id="{AE6720EC-CB8E-4B8F-9E6D-7F546D3D9199}"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bwMode="auto">
          <a:xfrm>
            <a:off x="7315200" y="5867400"/>
            <a:ext cx="1371600" cy="457200"/>
          </a:xfrm>
          <a:prstGeom prst="rect">
            <a:avLst/>
          </a:prstGeom>
          <a:solidFill>
            <a:schemeClr val="bg1"/>
          </a:solidFill>
          <a:ln w="12700" cap="flat" cmpd="sng" algn="ctr">
            <a:noFill/>
            <a:prstDash val="solid"/>
            <a:round/>
            <a:headEnd type="none" w="med" len="med"/>
            <a:tailEnd type="none" w="med" len="med"/>
          </a:ln>
          <a:effectLst/>
        </p:spPr>
        <p:txBody>
          <a:bodyPr/>
          <a:lstStyle/>
          <a:p>
            <a:pPr algn="r" eaLnBrk="0" hangingPunct="0">
              <a:defRPr/>
            </a:pPr>
            <a:endParaRPr lang="en-US" dirty="0"/>
          </a:p>
        </p:txBody>
      </p:sp>
      <p:sp>
        <p:nvSpPr>
          <p:cNvPr id="6" name="Rectangle 5"/>
          <p:cNvSpPr/>
          <p:nvPr userDrawn="1"/>
        </p:nvSpPr>
        <p:spPr bwMode="auto">
          <a:xfrm>
            <a:off x="7086600" y="6324600"/>
            <a:ext cx="1524000" cy="533400"/>
          </a:xfrm>
          <a:prstGeom prst="rect">
            <a:avLst/>
          </a:prstGeom>
          <a:noFill/>
          <a:ln w="12700" cap="flat" cmpd="sng" algn="ctr">
            <a:noFill/>
            <a:prstDash val="solid"/>
            <a:round/>
            <a:headEnd type="none" w="med" len="med"/>
            <a:tailEnd type="none" w="med" len="med"/>
          </a:ln>
          <a:effectLst/>
        </p:spPr>
        <p:txBody>
          <a:bodyPr/>
          <a:lstStyle/>
          <a:p>
            <a:pPr algn="r" eaLnBrk="0" hangingPunct="0">
              <a:defRPr/>
            </a:pPr>
            <a:endParaRPr lang="en-US" dirty="0"/>
          </a:p>
        </p:txBody>
      </p:sp>
      <p:sp>
        <p:nvSpPr>
          <p:cNvPr id="7" name="Rectangle 6"/>
          <p:cNvSpPr/>
          <p:nvPr userDrawn="1"/>
        </p:nvSpPr>
        <p:spPr bwMode="auto">
          <a:xfrm>
            <a:off x="6934200" y="6248400"/>
            <a:ext cx="1752600" cy="609600"/>
          </a:xfrm>
          <a:prstGeom prst="rect">
            <a:avLst/>
          </a:prstGeom>
          <a:solidFill>
            <a:schemeClr val="bg1"/>
          </a:solidFill>
          <a:ln w="12700" cap="flat" cmpd="sng" algn="ctr">
            <a:noFill/>
            <a:prstDash val="solid"/>
            <a:round/>
            <a:headEnd type="none" w="med" len="med"/>
            <a:tailEnd type="none" w="med" len="med"/>
          </a:ln>
          <a:effectLst/>
        </p:spPr>
        <p:txBody>
          <a:bodyPr/>
          <a:lstStyle/>
          <a:p>
            <a:pPr algn="r" eaLnBrk="0" hangingPunct="0">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4196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143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8382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lvl1pPr algn="ctr">
              <a:defRPr>
                <a:cs typeface="+mn-cs"/>
              </a:defRPr>
            </a:lvl1pPr>
          </a:lstStyle>
          <a:p>
            <a:pPr>
              <a:defRPr/>
            </a:pPr>
            <a:fld id="{4458C1C5-6436-4E31-8D48-2E701D44914F}" type="slidenum">
              <a:rPr lang="en-US"/>
              <a:pPr>
                <a:defRPr/>
              </a:pPr>
              <a:t>‹#›</a:t>
            </a:fld>
            <a:r>
              <a:rPr lang="en-US" dirty="0"/>
              <a:t> </a:t>
            </a:r>
            <a:endParaRPr lang="en-US" sz="800" dirty="0">
              <a:latin typeface="Times New Roman" pitchFamily="18" charset="0"/>
            </a:endParaRPr>
          </a:p>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14338"/>
          </a:xfrm>
        </p:spPr>
        <p:txBody>
          <a:bodyPr/>
          <a:lstStyle/>
          <a:p>
            <a:r>
              <a:rPr lang="en-US" dirty="0" smtClean="0"/>
              <a:t>Click to edit Master title style</a:t>
            </a:r>
            <a:endParaRPr lang="en-US" dirty="0"/>
          </a:p>
        </p:txBody>
      </p:sp>
      <p:sp>
        <p:nvSpPr>
          <p:cNvPr id="3" name="Rectangle 8"/>
          <p:cNvSpPr>
            <a:spLocks noGrp="1" noChangeArrowheads="1"/>
          </p:cNvSpPr>
          <p:nvPr>
            <p:ph type="dt" sz="half" idx="10"/>
          </p:nvPr>
        </p:nvSpPr>
        <p:spPr/>
        <p:txBody>
          <a:bodyPr/>
          <a:lstStyle>
            <a:lvl1pPr>
              <a:defRPr/>
            </a:lvl1pPr>
          </a:lstStyle>
          <a:p>
            <a:pPr>
              <a:defRPr/>
            </a:pPr>
            <a:r>
              <a:rPr lang="en-US" dirty="0"/>
              <a:t>Wolfram Fischer</a:t>
            </a:r>
            <a:endParaRPr lang="en-US" dirty="0">
              <a:latin typeface="Times New Roman" pitchFamily="18" charset="0"/>
            </a:endParaRPr>
          </a:p>
        </p:txBody>
      </p:sp>
      <p:sp>
        <p:nvSpPr>
          <p:cNvPr id="4" name="Rectangle 9"/>
          <p:cNvSpPr>
            <a:spLocks noGrp="1" noChangeArrowheads="1"/>
          </p:cNvSpPr>
          <p:nvPr>
            <p:ph type="ftr" sz="quarter" idx="11"/>
          </p:nvPr>
        </p:nvSpPr>
        <p:spPr/>
        <p:txBody>
          <a:bodyPr/>
          <a:lstStyle>
            <a:lvl1pPr algn="ctr">
              <a:defRPr>
                <a:cs typeface="+mn-cs"/>
              </a:defRPr>
            </a:lvl1pPr>
          </a:lstStyle>
          <a:p>
            <a:pPr>
              <a:defRPr/>
            </a:pPr>
            <a:r>
              <a:rPr lang="en-US" dirty="0"/>
              <a:t> </a:t>
            </a:r>
            <a:fld id="{6DDFC27F-93F2-477E-AD06-9129FC5F425E}" type="slidenum">
              <a:rPr lang="en-US"/>
              <a:pPr>
                <a:defRPr/>
              </a:pPr>
              <a:t>‹#›</a:t>
            </a:fld>
            <a:r>
              <a:rPr lang="en-US" dirty="0"/>
              <a:t> </a:t>
            </a:r>
            <a:endParaRPr lang="en-US" sz="800" dirty="0">
              <a:latin typeface="Times New Roman" pitchFamily="18" charset="0"/>
            </a:endParaRPr>
          </a:p>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r>
              <a:rPr lang="en-US" dirty="0"/>
              <a:t>Wolfram Fischer</a:t>
            </a:r>
            <a:endParaRPr lang="en-US" dirty="0">
              <a:latin typeface="Times New Roman" pitchFamily="18" charset="0"/>
            </a:endParaRPr>
          </a:p>
        </p:txBody>
      </p:sp>
      <p:sp>
        <p:nvSpPr>
          <p:cNvPr id="3" name="Rectangle 9"/>
          <p:cNvSpPr>
            <a:spLocks noGrp="1" noChangeArrowheads="1"/>
          </p:cNvSpPr>
          <p:nvPr>
            <p:ph type="ftr" sz="quarter" idx="11"/>
          </p:nvPr>
        </p:nvSpPr>
        <p:spPr/>
        <p:txBody>
          <a:bodyPr/>
          <a:lstStyle>
            <a:lvl1pPr algn="ctr">
              <a:defRPr>
                <a:cs typeface="+mn-cs"/>
              </a:defRPr>
            </a:lvl1pPr>
          </a:lstStyle>
          <a:p>
            <a:pPr>
              <a:defRPr/>
            </a:pPr>
            <a:fld id="{B558D05A-655E-48D6-BEE5-5A6C8F729379}" type="slidenum">
              <a:rPr lang="en-US"/>
              <a:pPr>
                <a:defRPr/>
              </a:pPr>
              <a:t>‹#›</a:t>
            </a:fld>
            <a:r>
              <a:rPr lang="en-US" dirty="0"/>
              <a:t> </a:t>
            </a:r>
            <a:endParaRPr lang="en-US" sz="800" dirty="0">
              <a:latin typeface="Times New Roman" pitchFamily="18" charset="0"/>
            </a:endParaRP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bwMode="auto">
          <a:xfrm>
            <a:off x="7315200" y="5867400"/>
            <a:ext cx="1371600" cy="457200"/>
          </a:xfrm>
          <a:prstGeom prst="rect">
            <a:avLst/>
          </a:prstGeom>
          <a:solidFill>
            <a:schemeClr val="bg1"/>
          </a:solidFill>
          <a:ln w="12700" cap="flat" cmpd="sng" algn="ctr">
            <a:noFill/>
            <a:prstDash val="solid"/>
            <a:round/>
            <a:headEnd type="none" w="med" len="med"/>
            <a:tailEnd type="none" w="med" len="med"/>
          </a:ln>
          <a:effectLst/>
        </p:spPr>
        <p:txBody>
          <a:bodyPr/>
          <a:lstStyle/>
          <a:p>
            <a:pPr algn="r" eaLnBrk="0" hangingPunct="0">
              <a:defRPr/>
            </a:pPr>
            <a:endParaRPr lang="en-US" dirty="0">
              <a:solidFill>
                <a:srgbClr val="000000"/>
              </a:solidFill>
            </a:endParaRPr>
          </a:p>
        </p:txBody>
      </p:sp>
      <p:sp>
        <p:nvSpPr>
          <p:cNvPr id="6" name="Rectangle 5"/>
          <p:cNvSpPr/>
          <p:nvPr userDrawn="1"/>
        </p:nvSpPr>
        <p:spPr bwMode="auto">
          <a:xfrm>
            <a:off x="7086600" y="6324600"/>
            <a:ext cx="1524000" cy="533400"/>
          </a:xfrm>
          <a:prstGeom prst="rect">
            <a:avLst/>
          </a:prstGeom>
          <a:noFill/>
          <a:ln w="12700" cap="flat" cmpd="sng" algn="ctr">
            <a:noFill/>
            <a:prstDash val="solid"/>
            <a:round/>
            <a:headEnd type="none" w="med" len="med"/>
            <a:tailEnd type="none" w="med" len="med"/>
          </a:ln>
          <a:effectLst/>
        </p:spPr>
        <p:txBody>
          <a:bodyPr/>
          <a:lstStyle/>
          <a:p>
            <a:pPr algn="r" eaLnBrk="0" hangingPunct="0">
              <a:defRPr/>
            </a:pPr>
            <a:endParaRPr lang="en-US" dirty="0">
              <a:solidFill>
                <a:srgbClr val="000000"/>
              </a:solidFill>
            </a:endParaRPr>
          </a:p>
        </p:txBody>
      </p:sp>
      <p:sp>
        <p:nvSpPr>
          <p:cNvPr id="7" name="Rectangle 6"/>
          <p:cNvSpPr/>
          <p:nvPr userDrawn="1"/>
        </p:nvSpPr>
        <p:spPr bwMode="auto">
          <a:xfrm>
            <a:off x="6934200" y="6248400"/>
            <a:ext cx="1752600" cy="609600"/>
          </a:xfrm>
          <a:prstGeom prst="rect">
            <a:avLst/>
          </a:prstGeom>
          <a:solidFill>
            <a:schemeClr val="bg1"/>
          </a:solidFill>
          <a:ln w="12700" cap="flat" cmpd="sng" algn="ctr">
            <a:noFill/>
            <a:prstDash val="solid"/>
            <a:round/>
            <a:headEnd type="none" w="med" len="med"/>
            <a:tailEnd type="none" w="med" len="med"/>
          </a:ln>
          <a:effectLst/>
        </p:spPr>
        <p:txBody>
          <a:bodyPr/>
          <a:lstStyle/>
          <a:p>
            <a:pPr algn="r" eaLnBrk="0" hangingPunct="0">
              <a:defRPr/>
            </a:pPr>
            <a:endParaRPr lang="en-US" dirty="0">
              <a:solidFill>
                <a:srgbClr val="000000"/>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4196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8713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143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8382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solidFill>
                  <a:srgbClr val="000000"/>
                </a:solidFill>
              </a:rPr>
              <a:t>Wolfram Fischer</a:t>
            </a:r>
            <a:endParaRPr lang="en-US" dirty="0">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lgn="ctr">
              <a:defRPr>
                <a:cs typeface="+mn-cs"/>
              </a:defRPr>
            </a:lvl1pPr>
          </a:lstStyle>
          <a:p>
            <a:pPr>
              <a:defRPr/>
            </a:pPr>
            <a:fld id="{4458C1C5-6436-4E31-8D48-2E701D44914F}" type="slidenum">
              <a:rPr lang="en-US">
                <a:solidFill>
                  <a:srgbClr val="000000"/>
                </a:solidFill>
              </a:rPr>
              <a:pPr>
                <a:defRPr/>
              </a:pPr>
              <a:t>‹#›</a:t>
            </a:fld>
            <a:r>
              <a:rPr lang="en-US" dirty="0">
                <a:solidFill>
                  <a:srgbClr val="000000"/>
                </a:solidFill>
              </a:rPr>
              <a:t> </a:t>
            </a:r>
            <a:endParaRPr lang="en-US" sz="800" dirty="0">
              <a:solidFill>
                <a:srgbClr val="000000"/>
              </a:solidFill>
              <a:latin typeface="Times New Roman" pitchFamily="18" charset="0"/>
            </a:endParaRPr>
          </a:p>
          <a:p>
            <a:pPr>
              <a:defRPr/>
            </a:pPr>
            <a:endParaRPr lang="en-US" dirty="0">
              <a:solidFill>
                <a:srgbClr val="000000"/>
              </a:solidFill>
            </a:endParaRPr>
          </a:p>
        </p:txBody>
      </p:sp>
    </p:spTree>
    <p:extLst>
      <p:ext uri="{BB962C8B-B14F-4D97-AF65-F5344CB8AC3E}">
        <p14:creationId xmlns:p14="http://schemas.microsoft.com/office/powerpoint/2010/main" val="252229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14338"/>
          </a:xfrm>
        </p:spPr>
        <p:txBody>
          <a:bodyPr/>
          <a:lstStyle/>
          <a:p>
            <a:r>
              <a:rPr lang="en-US" dirty="0" smtClean="0"/>
              <a:t>Click to edit Master title style</a:t>
            </a:r>
            <a:endParaRPr lang="en-US" dirty="0"/>
          </a:p>
        </p:txBody>
      </p:sp>
      <p:sp>
        <p:nvSpPr>
          <p:cNvPr id="3" name="Rectangle 8"/>
          <p:cNvSpPr>
            <a:spLocks noGrp="1" noChangeArrowheads="1"/>
          </p:cNvSpPr>
          <p:nvPr>
            <p:ph type="dt" sz="half" idx="10"/>
          </p:nvPr>
        </p:nvSpPr>
        <p:spPr/>
        <p:txBody>
          <a:bodyPr/>
          <a:lstStyle>
            <a:lvl1pPr>
              <a:defRPr/>
            </a:lvl1pPr>
          </a:lstStyle>
          <a:p>
            <a:pPr>
              <a:defRPr/>
            </a:pPr>
            <a:r>
              <a:rPr lang="en-US" dirty="0">
                <a:solidFill>
                  <a:srgbClr val="000000"/>
                </a:solidFill>
              </a:rPr>
              <a:t>Wolfram Fischer</a:t>
            </a:r>
            <a:endParaRPr lang="en-US" dirty="0">
              <a:solidFill>
                <a:srgbClr val="000000"/>
              </a:solidFill>
              <a:latin typeface="Times New Roman" pitchFamily="18" charset="0"/>
            </a:endParaRPr>
          </a:p>
        </p:txBody>
      </p:sp>
      <p:sp>
        <p:nvSpPr>
          <p:cNvPr id="4" name="Rectangle 9"/>
          <p:cNvSpPr>
            <a:spLocks noGrp="1" noChangeArrowheads="1"/>
          </p:cNvSpPr>
          <p:nvPr>
            <p:ph type="ftr" sz="quarter" idx="11"/>
          </p:nvPr>
        </p:nvSpPr>
        <p:spPr/>
        <p:txBody>
          <a:bodyPr/>
          <a:lstStyle>
            <a:lvl1pPr algn="ctr">
              <a:defRPr>
                <a:cs typeface="+mn-cs"/>
              </a:defRPr>
            </a:lvl1pPr>
          </a:lstStyle>
          <a:p>
            <a:pPr>
              <a:defRPr/>
            </a:pPr>
            <a:r>
              <a:rPr lang="en-US" dirty="0">
                <a:solidFill>
                  <a:srgbClr val="000000"/>
                </a:solidFill>
              </a:rPr>
              <a:t> </a:t>
            </a:r>
            <a:fld id="{6DDFC27F-93F2-477E-AD06-9129FC5F425E}" type="slidenum">
              <a:rPr lang="en-US">
                <a:solidFill>
                  <a:srgbClr val="000000"/>
                </a:solidFill>
              </a:rPr>
              <a:pPr>
                <a:defRPr/>
              </a:pPr>
              <a:t>‹#›</a:t>
            </a:fld>
            <a:r>
              <a:rPr lang="en-US" dirty="0">
                <a:solidFill>
                  <a:srgbClr val="000000"/>
                </a:solidFill>
              </a:rPr>
              <a:t> </a:t>
            </a:r>
            <a:endParaRPr lang="en-US" sz="800" dirty="0">
              <a:solidFill>
                <a:srgbClr val="000000"/>
              </a:solidFill>
              <a:latin typeface="Times New Roman" pitchFamily="18" charset="0"/>
            </a:endParaRPr>
          </a:p>
          <a:p>
            <a:pPr>
              <a:defRPr/>
            </a:pPr>
            <a:endParaRPr lang="en-US" dirty="0">
              <a:solidFill>
                <a:srgbClr val="000000"/>
              </a:solidFill>
            </a:endParaRPr>
          </a:p>
        </p:txBody>
      </p:sp>
    </p:spTree>
    <p:extLst>
      <p:ext uri="{BB962C8B-B14F-4D97-AF65-F5344CB8AC3E}">
        <p14:creationId xmlns:p14="http://schemas.microsoft.com/office/powerpoint/2010/main" val="413572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r>
              <a:rPr lang="en-US" dirty="0">
                <a:solidFill>
                  <a:srgbClr val="000000"/>
                </a:solidFill>
              </a:rPr>
              <a:t>Wolfram Fischer</a:t>
            </a:r>
            <a:endParaRPr lang="en-US" dirty="0">
              <a:solidFill>
                <a:srgbClr val="000000"/>
              </a:solidFill>
              <a:latin typeface="Times New Roman" pitchFamily="18" charset="0"/>
            </a:endParaRPr>
          </a:p>
        </p:txBody>
      </p:sp>
      <p:sp>
        <p:nvSpPr>
          <p:cNvPr id="3" name="Rectangle 9"/>
          <p:cNvSpPr>
            <a:spLocks noGrp="1" noChangeArrowheads="1"/>
          </p:cNvSpPr>
          <p:nvPr>
            <p:ph type="ftr" sz="quarter" idx="11"/>
          </p:nvPr>
        </p:nvSpPr>
        <p:spPr/>
        <p:txBody>
          <a:bodyPr/>
          <a:lstStyle>
            <a:lvl1pPr algn="ctr">
              <a:defRPr>
                <a:cs typeface="+mn-cs"/>
              </a:defRPr>
            </a:lvl1pPr>
          </a:lstStyle>
          <a:p>
            <a:pPr>
              <a:defRPr/>
            </a:pPr>
            <a:fld id="{B558D05A-655E-48D6-BEE5-5A6C8F729379}" type="slidenum">
              <a:rPr lang="en-US">
                <a:solidFill>
                  <a:srgbClr val="000000"/>
                </a:solidFill>
              </a:rPr>
              <a:pPr>
                <a:defRPr/>
              </a:pPr>
              <a:t>‹#›</a:t>
            </a:fld>
            <a:r>
              <a:rPr lang="en-US" dirty="0">
                <a:solidFill>
                  <a:srgbClr val="000000"/>
                </a:solidFill>
              </a:rPr>
              <a:t> </a:t>
            </a:r>
            <a:endParaRPr lang="en-US" sz="800" dirty="0">
              <a:solidFill>
                <a:srgbClr val="000000"/>
              </a:solidFill>
              <a:latin typeface="Times New Roman" pitchFamily="18" charset="0"/>
            </a:endParaRPr>
          </a:p>
          <a:p>
            <a:pPr>
              <a:defRPr/>
            </a:pPr>
            <a:endParaRPr lang="en-US" dirty="0">
              <a:solidFill>
                <a:srgbClr val="000000"/>
              </a:solidFill>
            </a:endParaRPr>
          </a:p>
        </p:txBody>
      </p:sp>
    </p:spTree>
    <p:extLst>
      <p:ext uri="{BB962C8B-B14F-4D97-AF65-F5344CB8AC3E}">
        <p14:creationId xmlns:p14="http://schemas.microsoft.com/office/powerpoint/2010/main" val="1429005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 Id="rId6"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228600"/>
            <a:ext cx="8382000" cy="414338"/>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2588" y="914400"/>
            <a:ext cx="83820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76200" y="6553200"/>
            <a:ext cx="17526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tabLst>
                <a:tab pos="1714500" algn="r"/>
              </a:tabLst>
              <a:defRPr sz="1000"/>
            </a:lvl1pPr>
          </a:lstStyle>
          <a:p>
            <a:pPr>
              <a:defRPr/>
            </a:pPr>
            <a:r>
              <a:rPr lang="en-US" dirty="0"/>
              <a:t>Wolfram Fischer</a:t>
            </a:r>
            <a:endParaRPr lang="en-US" dirty="0">
              <a:latin typeface="Times New Roman" pitchFamily="18" charset="0"/>
            </a:endParaRPr>
          </a:p>
        </p:txBody>
      </p:sp>
      <p:sp>
        <p:nvSpPr>
          <p:cNvPr id="1033" name="Rectangle 9"/>
          <p:cNvSpPr>
            <a:spLocks noGrp="1" noChangeArrowheads="1"/>
          </p:cNvSpPr>
          <p:nvPr>
            <p:ph type="ftr" sz="quarter" idx="3"/>
          </p:nvPr>
        </p:nvSpPr>
        <p:spPr bwMode="auto">
          <a:xfrm>
            <a:off x="8534400" y="6553200"/>
            <a:ext cx="4572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cs typeface="Arial" charset="0"/>
              </a:defRPr>
            </a:lvl1pPr>
          </a:lstStyle>
          <a:p>
            <a:pPr>
              <a:defRPr/>
            </a:pPr>
            <a:r>
              <a:rPr lang="en-US" dirty="0"/>
              <a:t> </a:t>
            </a:r>
            <a:fld id="{DEC58EA8-6C47-4982-B136-D0CCA47332B2}" type="slidenum">
              <a:rPr lang="en-US"/>
              <a:pPr>
                <a:defRPr/>
              </a:pPr>
              <a:t>‹#›</a:t>
            </a:fld>
            <a:r>
              <a:rPr lang="en-US" dirty="0"/>
              <a:t> </a:t>
            </a:r>
            <a:endParaRPr lang="en-US" sz="800" dirty="0">
              <a:latin typeface="Times New Roman" pitchFamily="18" charset="0"/>
            </a:endParaRPr>
          </a:p>
          <a:p>
            <a:pPr>
              <a:defRPr/>
            </a:pPr>
            <a:endParaRPr lang="en-US" dirty="0"/>
          </a:p>
        </p:txBody>
      </p:sp>
      <p:pic>
        <p:nvPicPr>
          <p:cNvPr id="2054" name="Picture 7" descr="2000 BNL.gif"/>
          <p:cNvPicPr>
            <a:picLocks noChangeAspect="1"/>
          </p:cNvPicPr>
          <p:nvPr userDrawn="1"/>
        </p:nvPicPr>
        <p:blipFill>
          <a:blip r:embed="rId6"/>
          <a:srcRect/>
          <a:stretch>
            <a:fillRect/>
          </a:stretch>
        </p:blipFill>
        <p:spPr bwMode="auto">
          <a:xfrm>
            <a:off x="7216775" y="6400800"/>
            <a:ext cx="1317625"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Lst>
  <p:hf hdr="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284163" indent="-284163" algn="l" rtl="0" eaLnBrk="0" fontAlgn="base" hangingPunct="0">
        <a:spcBef>
          <a:spcPct val="20000"/>
        </a:spcBef>
        <a:spcAft>
          <a:spcPct val="0"/>
        </a:spcAft>
        <a:defRPr sz="2000">
          <a:solidFill>
            <a:schemeClr val="tx1"/>
          </a:solidFill>
          <a:latin typeface="+mn-lt"/>
          <a:ea typeface="+mn-ea"/>
          <a:cs typeface="+mn-cs"/>
        </a:defRPr>
      </a:lvl1pPr>
      <a:lvl2pPr marL="622300" indent="-223838" algn="l" rtl="0" eaLnBrk="0" fontAlgn="base" hangingPunct="0">
        <a:spcBef>
          <a:spcPct val="20000"/>
        </a:spcBef>
        <a:spcAft>
          <a:spcPct val="0"/>
        </a:spcAft>
        <a:defRPr sz="2000">
          <a:solidFill>
            <a:srgbClr val="003399"/>
          </a:solidFill>
          <a:latin typeface="+mn-lt"/>
        </a:defRPr>
      </a:lvl2pPr>
      <a:lvl3pPr marL="965200" indent="-228600" algn="l" rtl="0" eaLnBrk="0" fontAlgn="base" hangingPunct="0">
        <a:spcBef>
          <a:spcPct val="20000"/>
        </a:spcBef>
        <a:spcAft>
          <a:spcPct val="0"/>
        </a:spcAft>
        <a:defRPr>
          <a:solidFill>
            <a:srgbClr val="009900"/>
          </a:solidFill>
          <a:latin typeface="+mn-lt"/>
        </a:defRPr>
      </a:lvl3pPr>
      <a:lvl4pPr marL="1308100" indent="-228600" algn="l" rtl="0" eaLnBrk="0" fontAlgn="base" hangingPunct="0">
        <a:spcBef>
          <a:spcPct val="20000"/>
        </a:spcBef>
        <a:spcAft>
          <a:spcPct val="0"/>
        </a:spcAft>
        <a:defRPr>
          <a:solidFill>
            <a:schemeClr val="tx1"/>
          </a:solidFill>
          <a:latin typeface="+mn-lt"/>
        </a:defRPr>
      </a:lvl4pPr>
      <a:lvl5pPr marL="1651000" indent="-228600" algn="l" rtl="0" eaLnBrk="0" fontAlgn="base" hangingPunct="0">
        <a:spcBef>
          <a:spcPct val="20000"/>
        </a:spcBef>
        <a:spcAft>
          <a:spcPct val="0"/>
        </a:spcAft>
        <a:defRPr sz="1600">
          <a:solidFill>
            <a:schemeClr val="tx1"/>
          </a:solidFill>
          <a:latin typeface="+mn-lt"/>
        </a:defRPr>
      </a:lvl5pPr>
      <a:lvl6pPr marL="2108200" indent="-228600" algn="l" rtl="0" eaLnBrk="0" fontAlgn="base" hangingPunct="0">
        <a:spcBef>
          <a:spcPct val="20000"/>
        </a:spcBef>
        <a:spcAft>
          <a:spcPct val="0"/>
        </a:spcAft>
        <a:defRPr sz="1600">
          <a:solidFill>
            <a:schemeClr val="tx1"/>
          </a:solidFill>
          <a:latin typeface="+mn-lt"/>
        </a:defRPr>
      </a:lvl6pPr>
      <a:lvl7pPr marL="2565400" indent="-228600" algn="l" rtl="0" eaLnBrk="0" fontAlgn="base" hangingPunct="0">
        <a:spcBef>
          <a:spcPct val="20000"/>
        </a:spcBef>
        <a:spcAft>
          <a:spcPct val="0"/>
        </a:spcAft>
        <a:defRPr sz="1600">
          <a:solidFill>
            <a:schemeClr val="tx1"/>
          </a:solidFill>
          <a:latin typeface="+mn-lt"/>
        </a:defRPr>
      </a:lvl7pPr>
      <a:lvl8pPr marL="3022600" indent="-228600" algn="l" rtl="0" eaLnBrk="0" fontAlgn="base" hangingPunct="0">
        <a:spcBef>
          <a:spcPct val="20000"/>
        </a:spcBef>
        <a:spcAft>
          <a:spcPct val="0"/>
        </a:spcAft>
        <a:defRPr sz="1600">
          <a:solidFill>
            <a:schemeClr val="tx1"/>
          </a:solidFill>
          <a:latin typeface="+mn-lt"/>
        </a:defRPr>
      </a:lvl8pPr>
      <a:lvl9pPr marL="3479800" indent="-228600" algn="l" rtl="0" eaLnBrk="0" fontAlgn="base" hangingPunct="0">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228600"/>
            <a:ext cx="8382000" cy="414338"/>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2588" y="914400"/>
            <a:ext cx="83820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76200" y="6553200"/>
            <a:ext cx="17526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tabLst>
                <a:tab pos="1714500" algn="r"/>
              </a:tabLst>
              <a:defRPr sz="1000"/>
            </a:lvl1pPr>
          </a:lstStyle>
          <a:p>
            <a:pPr>
              <a:defRPr/>
            </a:pPr>
            <a:r>
              <a:rPr lang="en-US" dirty="0">
                <a:solidFill>
                  <a:srgbClr val="000000"/>
                </a:solidFill>
              </a:rPr>
              <a:t>Wolfram Fischer</a:t>
            </a:r>
            <a:endParaRPr lang="en-US" dirty="0">
              <a:solidFill>
                <a:srgbClr val="000000"/>
              </a:solidFill>
              <a:latin typeface="Times New Roman" pitchFamily="18" charset="0"/>
            </a:endParaRPr>
          </a:p>
        </p:txBody>
      </p:sp>
      <p:sp>
        <p:nvSpPr>
          <p:cNvPr id="1033" name="Rectangle 9"/>
          <p:cNvSpPr>
            <a:spLocks noGrp="1" noChangeArrowheads="1"/>
          </p:cNvSpPr>
          <p:nvPr>
            <p:ph type="ftr" sz="quarter" idx="3"/>
          </p:nvPr>
        </p:nvSpPr>
        <p:spPr bwMode="auto">
          <a:xfrm>
            <a:off x="8534400" y="6553200"/>
            <a:ext cx="4572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cs typeface="Arial" charset="0"/>
              </a:defRPr>
            </a:lvl1pPr>
          </a:lstStyle>
          <a:p>
            <a:pPr>
              <a:defRPr/>
            </a:pPr>
            <a:r>
              <a:rPr lang="en-US" dirty="0">
                <a:solidFill>
                  <a:srgbClr val="000000"/>
                </a:solidFill>
              </a:rPr>
              <a:t> </a:t>
            </a:r>
            <a:fld id="{DEC58EA8-6C47-4982-B136-D0CCA47332B2}" type="slidenum">
              <a:rPr lang="en-US">
                <a:solidFill>
                  <a:srgbClr val="000000"/>
                </a:solidFill>
              </a:rPr>
              <a:pPr>
                <a:defRPr/>
              </a:pPr>
              <a:t>‹#›</a:t>
            </a:fld>
            <a:r>
              <a:rPr lang="en-US" dirty="0">
                <a:solidFill>
                  <a:srgbClr val="000000"/>
                </a:solidFill>
              </a:rPr>
              <a:t> </a:t>
            </a:r>
            <a:endParaRPr lang="en-US" sz="800" dirty="0">
              <a:solidFill>
                <a:srgbClr val="000000"/>
              </a:solidFill>
              <a:latin typeface="Times New Roman" pitchFamily="18" charset="0"/>
            </a:endParaRPr>
          </a:p>
          <a:p>
            <a:pPr>
              <a:defRPr/>
            </a:pPr>
            <a:endParaRPr lang="en-US" dirty="0">
              <a:solidFill>
                <a:srgbClr val="000000"/>
              </a:solidFill>
            </a:endParaRPr>
          </a:p>
        </p:txBody>
      </p:sp>
      <p:pic>
        <p:nvPicPr>
          <p:cNvPr id="2054" name="Picture 7" descr="2000 BNL.gif"/>
          <p:cNvPicPr>
            <a:picLocks noChangeAspect="1"/>
          </p:cNvPicPr>
          <p:nvPr userDrawn="1"/>
        </p:nvPicPr>
        <p:blipFill>
          <a:blip r:embed="rId6"/>
          <a:srcRect/>
          <a:stretch>
            <a:fillRect/>
          </a:stretch>
        </p:blipFill>
        <p:spPr bwMode="auto">
          <a:xfrm>
            <a:off x="7216775" y="6400800"/>
            <a:ext cx="1317625" cy="381000"/>
          </a:xfrm>
          <a:prstGeom prst="rect">
            <a:avLst/>
          </a:prstGeom>
          <a:noFill/>
          <a:ln w="9525">
            <a:noFill/>
            <a:miter lim="800000"/>
            <a:headEnd/>
            <a:tailEnd/>
          </a:ln>
        </p:spPr>
      </p:pic>
    </p:spTree>
    <p:extLst>
      <p:ext uri="{BB962C8B-B14F-4D97-AF65-F5344CB8AC3E}">
        <p14:creationId xmlns:p14="http://schemas.microsoft.com/office/powerpoint/2010/main" val="2743576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Lst>
  <p:hf hdr="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284163" indent="-284163" algn="l" rtl="0" eaLnBrk="0" fontAlgn="base" hangingPunct="0">
        <a:spcBef>
          <a:spcPct val="20000"/>
        </a:spcBef>
        <a:spcAft>
          <a:spcPct val="0"/>
        </a:spcAft>
        <a:defRPr sz="2000">
          <a:solidFill>
            <a:schemeClr val="tx1"/>
          </a:solidFill>
          <a:latin typeface="+mn-lt"/>
          <a:ea typeface="+mn-ea"/>
          <a:cs typeface="+mn-cs"/>
        </a:defRPr>
      </a:lvl1pPr>
      <a:lvl2pPr marL="622300" indent="-223838" algn="l" rtl="0" eaLnBrk="0" fontAlgn="base" hangingPunct="0">
        <a:spcBef>
          <a:spcPct val="20000"/>
        </a:spcBef>
        <a:spcAft>
          <a:spcPct val="0"/>
        </a:spcAft>
        <a:defRPr sz="2000">
          <a:solidFill>
            <a:srgbClr val="003399"/>
          </a:solidFill>
          <a:latin typeface="+mn-lt"/>
        </a:defRPr>
      </a:lvl2pPr>
      <a:lvl3pPr marL="965200" indent="-228600" algn="l" rtl="0" eaLnBrk="0" fontAlgn="base" hangingPunct="0">
        <a:spcBef>
          <a:spcPct val="20000"/>
        </a:spcBef>
        <a:spcAft>
          <a:spcPct val="0"/>
        </a:spcAft>
        <a:defRPr>
          <a:solidFill>
            <a:srgbClr val="009900"/>
          </a:solidFill>
          <a:latin typeface="+mn-lt"/>
        </a:defRPr>
      </a:lvl3pPr>
      <a:lvl4pPr marL="1308100" indent="-228600" algn="l" rtl="0" eaLnBrk="0" fontAlgn="base" hangingPunct="0">
        <a:spcBef>
          <a:spcPct val="20000"/>
        </a:spcBef>
        <a:spcAft>
          <a:spcPct val="0"/>
        </a:spcAft>
        <a:defRPr>
          <a:solidFill>
            <a:schemeClr val="tx1"/>
          </a:solidFill>
          <a:latin typeface="+mn-lt"/>
        </a:defRPr>
      </a:lvl4pPr>
      <a:lvl5pPr marL="1651000" indent="-228600" algn="l" rtl="0" eaLnBrk="0" fontAlgn="base" hangingPunct="0">
        <a:spcBef>
          <a:spcPct val="20000"/>
        </a:spcBef>
        <a:spcAft>
          <a:spcPct val="0"/>
        </a:spcAft>
        <a:defRPr sz="1600">
          <a:solidFill>
            <a:schemeClr val="tx1"/>
          </a:solidFill>
          <a:latin typeface="+mn-lt"/>
        </a:defRPr>
      </a:lvl5pPr>
      <a:lvl6pPr marL="2108200" indent="-228600" algn="l" rtl="0" eaLnBrk="0" fontAlgn="base" hangingPunct="0">
        <a:spcBef>
          <a:spcPct val="20000"/>
        </a:spcBef>
        <a:spcAft>
          <a:spcPct val="0"/>
        </a:spcAft>
        <a:defRPr sz="1600">
          <a:solidFill>
            <a:schemeClr val="tx1"/>
          </a:solidFill>
          <a:latin typeface="+mn-lt"/>
        </a:defRPr>
      </a:lvl6pPr>
      <a:lvl7pPr marL="2565400" indent="-228600" algn="l" rtl="0" eaLnBrk="0" fontAlgn="base" hangingPunct="0">
        <a:spcBef>
          <a:spcPct val="20000"/>
        </a:spcBef>
        <a:spcAft>
          <a:spcPct val="0"/>
        </a:spcAft>
        <a:defRPr sz="1600">
          <a:solidFill>
            <a:schemeClr val="tx1"/>
          </a:solidFill>
          <a:latin typeface="+mn-lt"/>
        </a:defRPr>
      </a:lvl7pPr>
      <a:lvl8pPr marL="3022600" indent="-228600" algn="l" rtl="0" eaLnBrk="0" fontAlgn="base" hangingPunct="0">
        <a:spcBef>
          <a:spcPct val="20000"/>
        </a:spcBef>
        <a:spcAft>
          <a:spcPct val="0"/>
        </a:spcAft>
        <a:defRPr sz="1600">
          <a:solidFill>
            <a:schemeClr val="tx1"/>
          </a:solidFill>
          <a:latin typeface="+mn-lt"/>
        </a:defRPr>
      </a:lvl8pPr>
      <a:lvl9pPr marL="3479800" indent="-228600" algn="l" rtl="0" eaLnBrk="0" fontAlgn="base" hangingPunct="0">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oleObject" Target="../embeddings/oleObject1.bin"/><Relationship Id="rId5"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jpeg"/><Relationship Id="rId5" Type="http://schemas.openxmlformats.org/officeDocument/2006/relationships/image" Target="../media/image22.jpg"/><Relationship Id="rId6" Type="http://schemas.openxmlformats.org/officeDocument/2006/relationships/image" Target="../media/image23.jpg"/><Relationship Id="rId7" Type="http://schemas.openxmlformats.org/officeDocument/2006/relationships/image" Target="../media/image24.tiff"/><Relationship Id="rId8"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gif"/></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oleObject" Target="../embeddings/oleObject2.bin"/><Relationship Id="rId5" Type="http://schemas.openxmlformats.org/officeDocument/2006/relationships/image" Target="../media/image2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tif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1-0909 RHIC aerial, R. Bow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224182" cy="6901293"/>
          </a:xfrm>
          <a:prstGeom prst="rect">
            <a:avLst/>
          </a:prstGeom>
        </p:spPr>
      </p:pic>
      <p:sp>
        <p:nvSpPr>
          <p:cNvPr id="7170" name="Rectangle 1026"/>
          <p:cNvSpPr>
            <a:spLocks noGrp="1" noChangeArrowheads="1"/>
          </p:cNvSpPr>
          <p:nvPr>
            <p:ph type="ctrTitle"/>
          </p:nvPr>
        </p:nvSpPr>
        <p:spPr>
          <a:xfrm>
            <a:off x="1524000" y="914400"/>
            <a:ext cx="6553200" cy="2895600"/>
          </a:xfrm>
          <a:solidFill>
            <a:schemeClr val="bg1">
              <a:alpha val="85000"/>
            </a:schemeClr>
          </a:solidFill>
        </p:spPr>
        <p:txBody>
          <a:bodyPr/>
          <a:lstStyle/>
          <a:p>
            <a:r>
              <a:rPr lang="en-US" sz="3200" dirty="0" smtClean="0"/>
              <a:t/>
            </a:r>
            <a:br>
              <a:rPr lang="en-US" sz="3200" dirty="0" smtClean="0"/>
            </a:br>
            <a:r>
              <a:rPr lang="en-US" sz="3200" dirty="0" smtClean="0"/>
              <a:t>Summary of Session I</a:t>
            </a:r>
            <a:br>
              <a:rPr lang="en-US" sz="3200" dirty="0" smtClean="0"/>
            </a:br>
            <a:r>
              <a:rPr lang="en-US" sz="3200" dirty="0" smtClean="0"/>
              <a:t>Lessons From Run-12</a:t>
            </a:r>
            <a:r>
              <a:rPr lang="en-US" sz="3200" dirty="0"/>
              <a:t/>
            </a:r>
            <a:br>
              <a:rPr lang="en-US" sz="3200" dirty="0"/>
            </a:br>
            <a:r>
              <a:rPr lang="en-US" sz="3600" dirty="0" smtClean="0">
                <a:solidFill>
                  <a:schemeClr val="tx1"/>
                </a:solidFill>
              </a:rPr>
              <a:t/>
            </a:r>
            <a:br>
              <a:rPr lang="en-US" sz="3600" dirty="0" smtClean="0">
                <a:solidFill>
                  <a:schemeClr val="tx1"/>
                </a:solidFill>
              </a:rPr>
            </a:br>
            <a:r>
              <a:rPr lang="en-US" sz="3200" dirty="0" smtClean="0">
                <a:solidFill>
                  <a:schemeClr val="tx1"/>
                </a:solidFill>
              </a:rPr>
              <a:t>Wolfram Fischer</a:t>
            </a:r>
            <a:r>
              <a:rPr lang="en-US" sz="900" dirty="0" smtClean="0">
                <a:solidFill>
                  <a:schemeClr val="tx1"/>
                </a:solidFill>
              </a:rPr>
              <a:t> </a:t>
            </a:r>
            <a:br>
              <a:rPr lang="en-US" sz="900" dirty="0" smtClean="0">
                <a:solidFill>
                  <a:schemeClr val="tx1"/>
                </a:solidFill>
              </a:rPr>
            </a:br>
            <a:endParaRPr lang="en-US" sz="4400" b="0" dirty="0" smtClean="0"/>
          </a:p>
        </p:txBody>
      </p:sp>
      <p:sp>
        <p:nvSpPr>
          <p:cNvPr id="7171" name="Rectangle 1027"/>
          <p:cNvSpPr>
            <a:spLocks noGrp="1" noChangeArrowheads="1"/>
          </p:cNvSpPr>
          <p:nvPr>
            <p:ph type="subTitle" idx="1"/>
          </p:nvPr>
        </p:nvSpPr>
        <p:spPr>
          <a:xfrm>
            <a:off x="6172200" y="5867400"/>
            <a:ext cx="2819400" cy="838200"/>
          </a:xfrm>
          <a:solidFill>
            <a:schemeClr val="bg1">
              <a:alpha val="85000"/>
            </a:schemeClr>
          </a:solidFill>
        </p:spPr>
        <p:txBody>
          <a:bodyPr/>
          <a:lstStyle/>
          <a:p>
            <a:pPr algn="r"/>
            <a:r>
              <a:rPr lang="en-US" dirty="0" smtClean="0"/>
              <a:t> 27 July 2012</a:t>
            </a:r>
          </a:p>
          <a:p>
            <a:pPr algn="r"/>
            <a:r>
              <a:rPr lang="en-US" dirty="0" smtClean="0"/>
              <a:t>RHIC Retreat, Bellport</a:t>
            </a:r>
          </a:p>
        </p:txBody>
      </p:sp>
      <p:sp>
        <p:nvSpPr>
          <p:cNvPr id="5" name="Rectangle 4"/>
          <p:cNvSpPr/>
          <p:nvPr/>
        </p:nvSpPr>
        <p:spPr bwMode="auto">
          <a:xfrm>
            <a:off x="3886200" y="1346200"/>
            <a:ext cx="825500" cy="53340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9" name="Picture 6" descr="2000 BNL.gif"/>
          <p:cNvPicPr>
            <a:picLocks noChangeAspect="1"/>
          </p:cNvPicPr>
          <p:nvPr/>
        </p:nvPicPr>
        <p:blipFill>
          <a:blip r:embed="rId4">
            <a:lum contrast="-20000"/>
          </a:blip>
          <a:srcRect/>
          <a:stretch>
            <a:fillRect/>
          </a:stretch>
        </p:blipFill>
        <p:spPr bwMode="auto">
          <a:xfrm>
            <a:off x="148917" y="5867400"/>
            <a:ext cx="2899083" cy="8382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343953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hicLuminosityA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863600"/>
            <a:ext cx="5998064" cy="5193446"/>
          </a:xfrm>
          <a:prstGeom prst="rect">
            <a:avLst/>
          </a:prstGeom>
        </p:spPr>
      </p:pic>
      <p:sp>
        <p:nvSpPr>
          <p:cNvPr id="2" name="Title 1"/>
          <p:cNvSpPr>
            <a:spLocks noGrp="1"/>
          </p:cNvSpPr>
          <p:nvPr>
            <p:ph type="title"/>
          </p:nvPr>
        </p:nvSpPr>
        <p:spPr/>
        <p:txBody>
          <a:bodyPr/>
          <a:lstStyle/>
          <a:p>
            <a:r>
              <a:rPr lang="en-US" dirty="0" smtClean="0"/>
              <a:t>RHIC heavy ions – luminosity evolution to date</a:t>
            </a:r>
            <a:endParaRPr lang="en-US" dirty="0"/>
          </a:p>
        </p:txBody>
      </p:sp>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10</a:t>
            </a:fld>
            <a:r>
              <a:rPr lang="en-US" dirty="0" smtClean="0"/>
              <a:t> </a:t>
            </a:r>
            <a:endParaRPr lang="en-US" sz="800" dirty="0" smtClean="0">
              <a:latin typeface="Times New Roman" pitchFamily="18" charset="0"/>
            </a:endParaRPr>
          </a:p>
          <a:p>
            <a:pPr>
              <a:defRPr/>
            </a:pPr>
            <a:endParaRPr lang="en-US" dirty="0"/>
          </a:p>
        </p:txBody>
      </p:sp>
      <p:sp>
        <p:nvSpPr>
          <p:cNvPr id="7" name="TextBox 6"/>
          <p:cNvSpPr txBox="1"/>
          <p:nvPr/>
        </p:nvSpPr>
        <p:spPr>
          <a:xfrm>
            <a:off x="944108" y="6096000"/>
            <a:ext cx="6599692" cy="461665"/>
          </a:xfrm>
          <a:prstGeom prst="rect">
            <a:avLst/>
          </a:prstGeom>
          <a:noFill/>
        </p:spPr>
        <p:txBody>
          <a:bodyPr wrap="none" rtlCol="0">
            <a:spAutoFit/>
          </a:bodyPr>
          <a:lstStyle/>
          <a:p>
            <a:r>
              <a:rPr lang="en-US" b="1" dirty="0" smtClean="0">
                <a:solidFill>
                  <a:schemeClr val="accent2"/>
                </a:solidFill>
                <a:latin typeface="Times New Roman" pitchFamily="18" charset="0"/>
                <a:cs typeface="Times New Roman" pitchFamily="18" charset="0"/>
              </a:rPr>
              <a:t>L</a:t>
            </a:r>
            <a:r>
              <a:rPr lang="en-US" b="1" baseline="-25000" dirty="0" smtClean="0">
                <a:solidFill>
                  <a:schemeClr val="accent2"/>
                </a:solidFill>
                <a:latin typeface="Times New Roman" pitchFamily="18" charset="0"/>
                <a:cs typeface="Times New Roman" pitchFamily="18" charset="0"/>
              </a:rPr>
              <a:t>NN</a:t>
            </a:r>
            <a:r>
              <a:rPr lang="en-US" b="1" dirty="0" smtClean="0">
                <a:solidFill>
                  <a:schemeClr val="accent2"/>
                </a:solidFill>
                <a:latin typeface="Times New Roman" pitchFamily="18" charset="0"/>
                <a:cs typeface="Times New Roman" pitchFamily="18" charset="0"/>
              </a:rPr>
              <a:t> = L N</a:t>
            </a:r>
            <a:r>
              <a:rPr lang="en-US" b="1" baseline="-25000" dirty="0" smtClean="0">
                <a:solidFill>
                  <a:schemeClr val="accent2"/>
                </a:solidFill>
                <a:latin typeface="Times New Roman" pitchFamily="18" charset="0"/>
                <a:cs typeface="Times New Roman" pitchFamily="18" charset="0"/>
              </a:rPr>
              <a:t>1</a:t>
            </a:r>
            <a:r>
              <a:rPr lang="en-US" b="1" dirty="0" smtClean="0">
                <a:solidFill>
                  <a:schemeClr val="accent2"/>
                </a:solidFill>
                <a:latin typeface="Times New Roman" pitchFamily="18" charset="0"/>
                <a:cs typeface="Times New Roman" pitchFamily="18" charset="0"/>
              </a:rPr>
              <a:t>N</a:t>
            </a:r>
            <a:r>
              <a:rPr lang="en-US" b="1" baseline="-25000" dirty="0" smtClean="0">
                <a:solidFill>
                  <a:schemeClr val="accent2"/>
                </a:solidFill>
                <a:latin typeface="Times New Roman" pitchFamily="18" charset="0"/>
                <a:cs typeface="Times New Roman" pitchFamily="18" charset="0"/>
              </a:rPr>
              <a:t>2 </a:t>
            </a:r>
            <a:r>
              <a:rPr lang="en-US" sz="2000" dirty="0" smtClean="0">
                <a:solidFill>
                  <a:schemeClr val="accent2"/>
                </a:solidFill>
                <a:latin typeface="Times New Roman" pitchFamily="18" charset="0"/>
                <a:cs typeface="Times New Roman" pitchFamily="18" charset="0"/>
              </a:rPr>
              <a:t>(= luminosity for beam of nucleons, not ions)</a:t>
            </a:r>
            <a:endParaRPr lang="en-US" sz="2000" baseline="-25000" dirty="0" smtClean="0">
              <a:solidFill>
                <a:schemeClr val="accent2"/>
              </a:solidFill>
              <a:latin typeface="Times New Roman" pitchFamily="18" charset="0"/>
              <a:cs typeface="Times New Roman" pitchFamily="18" charset="0"/>
            </a:endParaRPr>
          </a:p>
        </p:txBody>
      </p:sp>
      <p:sp>
        <p:nvSpPr>
          <p:cNvPr id="9" name="TextBox 8"/>
          <p:cNvSpPr txBox="1"/>
          <p:nvPr/>
        </p:nvSpPr>
        <p:spPr>
          <a:xfrm>
            <a:off x="6421111" y="1219200"/>
            <a:ext cx="2265689" cy="707886"/>
          </a:xfrm>
          <a:prstGeom prst="rect">
            <a:avLst/>
          </a:prstGeom>
          <a:noFill/>
        </p:spPr>
        <p:txBody>
          <a:bodyPr wrap="none" rtlCol="0">
            <a:spAutoFit/>
          </a:bodyPr>
          <a:lstStyle/>
          <a:p>
            <a:pPr algn="r"/>
            <a:r>
              <a:rPr lang="en-US" sz="2000" b="1" dirty="0" smtClean="0">
                <a:solidFill>
                  <a:srgbClr val="FF0000"/>
                </a:solidFill>
              </a:rPr>
              <a:t>&lt;L&gt; = 15x design</a:t>
            </a:r>
            <a:br>
              <a:rPr lang="en-US" sz="2000" b="1" dirty="0" smtClean="0">
                <a:solidFill>
                  <a:srgbClr val="FF0000"/>
                </a:solidFill>
              </a:rPr>
            </a:br>
            <a:r>
              <a:rPr lang="en-US" sz="2000" b="1" dirty="0" smtClean="0">
                <a:solidFill>
                  <a:srgbClr val="FF0000"/>
                </a:solidFill>
              </a:rPr>
              <a:t> in 2011</a:t>
            </a:r>
            <a:endParaRPr lang="en-US" sz="1800" b="1" dirty="0" smtClean="0">
              <a:solidFill>
                <a:srgbClr val="FF0000"/>
              </a:solidFill>
            </a:endParaRPr>
          </a:p>
        </p:txBody>
      </p:sp>
      <p:sp>
        <p:nvSpPr>
          <p:cNvPr id="16" name="TextBox 15"/>
          <p:cNvSpPr txBox="1"/>
          <p:nvPr/>
        </p:nvSpPr>
        <p:spPr>
          <a:xfrm>
            <a:off x="6248400" y="2286000"/>
            <a:ext cx="2854868" cy="2677656"/>
          </a:xfrm>
          <a:prstGeom prst="rect">
            <a:avLst/>
          </a:prstGeom>
          <a:noFill/>
        </p:spPr>
        <p:txBody>
          <a:bodyPr wrap="none" rtlCol="0">
            <a:spAutoFit/>
          </a:bodyPr>
          <a:lstStyle/>
          <a:p>
            <a:r>
              <a:rPr lang="en-US" sz="2000" dirty="0" smtClean="0"/>
              <a:t>About 2x increase </a:t>
            </a:r>
            <a:br>
              <a:rPr lang="en-US" sz="2000" dirty="0" smtClean="0"/>
            </a:br>
            <a:r>
              <a:rPr lang="en-US" sz="2000" dirty="0" smtClean="0"/>
              <a:t>in L</a:t>
            </a:r>
            <a:r>
              <a:rPr lang="en-US" sz="2000" baseline="-25000" dirty="0" smtClean="0"/>
              <a:t>int</a:t>
            </a:r>
            <a:r>
              <a:rPr lang="en-US" sz="2000" dirty="0" smtClean="0"/>
              <a:t>/week each</a:t>
            </a:r>
            <a:endParaRPr lang="en-US" sz="2000" dirty="0"/>
          </a:p>
          <a:p>
            <a:pPr marL="342900" indent="-342900" algn="r">
              <a:buFont typeface="Arial"/>
              <a:buChar char="•"/>
            </a:pPr>
            <a:r>
              <a:rPr lang="en-US" sz="2000" dirty="0"/>
              <a:t>Run-4 </a:t>
            </a:r>
            <a:r>
              <a:rPr lang="en-US" sz="2000" dirty="0" smtClean="0"/>
              <a:t>  to </a:t>
            </a:r>
            <a:r>
              <a:rPr lang="en-US" sz="2000" dirty="0"/>
              <a:t>Run-</a:t>
            </a:r>
            <a:r>
              <a:rPr lang="en-US" sz="2000" dirty="0" smtClean="0"/>
              <a:t>7</a:t>
            </a:r>
          </a:p>
          <a:p>
            <a:pPr marL="342900" indent="-342900" algn="r">
              <a:buFont typeface="Arial"/>
              <a:buChar char="•"/>
            </a:pPr>
            <a:r>
              <a:rPr lang="en-US" sz="2000" dirty="0" smtClean="0"/>
              <a:t>Run</a:t>
            </a:r>
            <a:r>
              <a:rPr lang="en-US" sz="2000" dirty="0"/>
              <a:t>-7 </a:t>
            </a:r>
            <a:r>
              <a:rPr lang="en-US" sz="2000" dirty="0" smtClean="0"/>
              <a:t>  to Run10</a:t>
            </a:r>
          </a:p>
          <a:p>
            <a:pPr marL="342900" indent="-342900" algn="r">
              <a:buFont typeface="Arial"/>
              <a:buChar char="•"/>
            </a:pPr>
            <a:r>
              <a:rPr lang="en-US" sz="2000" dirty="0" smtClean="0"/>
              <a:t>Run</a:t>
            </a:r>
            <a:r>
              <a:rPr lang="en-US" sz="2000" dirty="0"/>
              <a:t>-10 to Run-</a:t>
            </a:r>
            <a:r>
              <a:rPr lang="en-US" sz="2000" dirty="0" smtClean="0"/>
              <a:t>11</a:t>
            </a:r>
          </a:p>
          <a:p>
            <a:pPr algn="r"/>
            <a:endParaRPr lang="en-US" sz="2000" dirty="0"/>
          </a:p>
          <a:p>
            <a:pPr algn="r"/>
            <a:r>
              <a:rPr lang="en-US" sz="1600" dirty="0" smtClean="0"/>
              <a:t>Rate of progress will slow </a:t>
            </a:r>
            <a:br>
              <a:rPr lang="en-US" sz="1600" dirty="0" smtClean="0"/>
            </a:br>
            <a:r>
              <a:rPr lang="en-US" sz="1600" dirty="0" smtClean="0"/>
              <a:t>down – burn off 50% of </a:t>
            </a:r>
          </a:p>
          <a:p>
            <a:pPr algn="r"/>
            <a:r>
              <a:rPr lang="en-US" sz="1600" dirty="0" smtClean="0"/>
              <a:t>Au beam in collisions already</a:t>
            </a:r>
            <a:endParaRPr lang="en-US" sz="1600" dirty="0"/>
          </a:p>
        </p:txBody>
      </p:sp>
      <p:cxnSp>
        <p:nvCxnSpPr>
          <p:cNvPr id="10" name="Straight Arrow Connector 9"/>
          <p:cNvCxnSpPr/>
          <p:nvPr/>
        </p:nvCxnSpPr>
        <p:spPr bwMode="auto">
          <a:xfrm flipH="1" flipV="1">
            <a:off x="4343400" y="2895600"/>
            <a:ext cx="457200" cy="1371600"/>
          </a:xfrm>
          <a:prstGeom prst="straightConnector1">
            <a:avLst/>
          </a:prstGeom>
          <a:noFill/>
          <a:ln w="254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flipH="1" flipV="1">
            <a:off x="3733800" y="1600200"/>
            <a:ext cx="533400" cy="1143000"/>
          </a:xfrm>
          <a:prstGeom prst="straightConnector1">
            <a:avLst/>
          </a:prstGeom>
          <a:noFill/>
          <a:ln w="2540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H="1">
            <a:off x="2743200" y="1600200"/>
            <a:ext cx="838200" cy="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436269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u_lumi.png"/>
          <p:cNvPicPr>
            <a:picLocks noChangeAspect="1"/>
          </p:cNvPicPr>
          <p:nvPr/>
        </p:nvPicPr>
        <p:blipFill>
          <a:blip r:embed="rId2" cstate="print"/>
          <a:stretch>
            <a:fillRect/>
          </a:stretch>
        </p:blipFill>
        <p:spPr>
          <a:xfrm>
            <a:off x="457200" y="548640"/>
            <a:ext cx="8229600" cy="6005928"/>
          </a:xfrm>
          <a:prstGeom prst="rect">
            <a:avLst/>
          </a:prstGeom>
        </p:spPr>
      </p:pic>
      <p:sp>
        <p:nvSpPr>
          <p:cNvPr id="2" name="Title 1"/>
          <p:cNvSpPr>
            <a:spLocks noGrp="1"/>
          </p:cNvSpPr>
          <p:nvPr>
            <p:ph type="title"/>
          </p:nvPr>
        </p:nvSpPr>
        <p:spPr>
          <a:xfrm>
            <a:off x="457200" y="152400"/>
            <a:ext cx="8229600" cy="944562"/>
          </a:xfrm>
        </p:spPr>
        <p:txBody>
          <a:bodyPr/>
          <a:lstStyle/>
          <a:p>
            <a:pPr algn="l"/>
            <a:r>
              <a:rPr lang="en-US" dirty="0" smtClean="0"/>
              <a:t>U-U Results</a:t>
            </a:r>
            <a:endParaRPr lang="en-US" dirty="0"/>
          </a:p>
        </p:txBody>
      </p:sp>
      <p:sp>
        <p:nvSpPr>
          <p:cNvPr id="3" name="Date Placeholder 2"/>
          <p:cNvSpPr>
            <a:spLocks noGrp="1"/>
          </p:cNvSpPr>
          <p:nvPr>
            <p:ph type="dt" sz="half" idx="10"/>
          </p:nvPr>
        </p:nvSpPr>
        <p:spPr/>
        <p:txBody>
          <a:bodyPr/>
          <a:lstStyle/>
          <a:p>
            <a:r>
              <a:rPr lang="en-US" dirty="0" smtClean="0"/>
              <a:t>RHIC Retreat 2012</a:t>
            </a:r>
            <a:endParaRPr lang="en-US" dirty="0"/>
          </a:p>
        </p:txBody>
      </p:sp>
      <p:sp>
        <p:nvSpPr>
          <p:cNvPr id="4" name="Footer Placeholder 3"/>
          <p:cNvSpPr>
            <a:spLocks noGrp="1"/>
          </p:cNvSpPr>
          <p:nvPr>
            <p:ph type="ftr" sz="quarter" idx="11"/>
          </p:nvPr>
        </p:nvSpPr>
        <p:spPr/>
        <p:txBody>
          <a:bodyPr/>
          <a:lstStyle/>
          <a:p>
            <a:r>
              <a:rPr kumimoji="0" lang="en-US" smtClean="0"/>
              <a:t>Stochastic Cooling</a:t>
            </a:r>
            <a:endParaRPr kumimoji="0" lang="en-US"/>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2AA957AF-53C0-420B-9C2D-77DB1416566C}" type="slidenum">
              <a:rPr kumimoji="0" lang="en-US" smtClean="0"/>
              <a:pPr/>
              <a:t>11</a:t>
            </a:fld>
            <a:endParaRPr kumimoji="0" lang="en-US"/>
          </a:p>
        </p:txBody>
      </p:sp>
      <p:sp>
        <p:nvSpPr>
          <p:cNvPr id="7" name="TextBox 6"/>
          <p:cNvSpPr txBox="1"/>
          <p:nvPr/>
        </p:nvSpPr>
        <p:spPr>
          <a:xfrm>
            <a:off x="5548144" y="0"/>
            <a:ext cx="3595856" cy="923330"/>
          </a:xfrm>
          <a:prstGeom prst="rect">
            <a:avLst/>
          </a:prstGeom>
          <a:noFill/>
        </p:spPr>
        <p:txBody>
          <a:bodyPr wrap="none" rtlCol="0">
            <a:spAutoFit/>
          </a:bodyPr>
          <a:lstStyle/>
          <a:p>
            <a:pPr marL="342900" indent="-342900" algn="l">
              <a:buFont typeface="+mj-lt"/>
              <a:buAutoNum type="arabicPeriod"/>
            </a:pPr>
            <a:r>
              <a:rPr lang="en-US" sz="1800" dirty="0" smtClean="0"/>
              <a:t>EBIS</a:t>
            </a:r>
          </a:p>
          <a:p>
            <a:pPr marL="342900" indent="-342900" algn="l">
              <a:buFont typeface="+mj-lt"/>
              <a:buAutoNum type="arabicPeriod"/>
            </a:pPr>
            <a:r>
              <a:rPr lang="en-US" sz="1800" dirty="0" smtClean="0"/>
              <a:t>Booster &amp; AGS bunch merges</a:t>
            </a:r>
          </a:p>
          <a:p>
            <a:pPr marL="342900" indent="-342900" algn="l">
              <a:buFont typeface="+mj-lt"/>
              <a:buAutoNum type="arabicPeriod"/>
            </a:pPr>
            <a:r>
              <a:rPr lang="en-US" sz="1800" dirty="0" smtClean="0"/>
              <a:t>3D Stochastic cooling</a:t>
            </a:r>
            <a:endParaRPr lang="en-US" sz="1800" dirty="0" smtClean="0"/>
          </a:p>
        </p:txBody>
      </p:sp>
    </p:spTree>
    <p:extLst>
      <p:ext uri="{BB962C8B-B14F-4D97-AF65-F5344CB8AC3E}">
        <p14:creationId xmlns:p14="http://schemas.microsoft.com/office/powerpoint/2010/main" val="1673671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polarized protons – luminosity and polarization</a:t>
            </a:r>
            <a:endParaRPr lang="en-US" dirty="0"/>
          </a:p>
        </p:txBody>
      </p:sp>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12</a:t>
            </a:fld>
            <a:r>
              <a:rPr lang="en-US" dirty="0" smtClean="0"/>
              <a:t> </a:t>
            </a:r>
            <a:endParaRPr lang="en-US" sz="800" dirty="0" smtClean="0">
              <a:latin typeface="Times New Roman" pitchFamily="18" charset="0"/>
            </a:endParaRPr>
          </a:p>
          <a:p>
            <a:pPr>
              <a:defRPr/>
            </a:pPr>
            <a:endParaRPr lang="en-US" dirty="0"/>
          </a:p>
        </p:txBody>
      </p:sp>
      <p:sp>
        <p:nvSpPr>
          <p:cNvPr id="7" name="TextBox 6"/>
          <p:cNvSpPr txBox="1"/>
          <p:nvPr/>
        </p:nvSpPr>
        <p:spPr>
          <a:xfrm>
            <a:off x="6248400" y="1447800"/>
            <a:ext cx="2722891" cy="1918474"/>
          </a:xfrm>
          <a:prstGeom prst="rect">
            <a:avLst/>
          </a:prstGeom>
          <a:solidFill>
            <a:schemeClr val="bg1">
              <a:alpha val="50000"/>
            </a:schemeClr>
          </a:solidFill>
        </p:spPr>
        <p:txBody>
          <a:bodyPr wrap="none" rtlCol="0">
            <a:spAutoFit/>
          </a:bodyPr>
          <a:lstStyle/>
          <a:p>
            <a:pPr algn="l"/>
            <a:r>
              <a:rPr lang="en-US" sz="2000" dirty="0" smtClean="0"/>
              <a:t>At 255 GeV in 2012</a:t>
            </a:r>
          </a:p>
          <a:p>
            <a:pPr algn="l"/>
            <a:r>
              <a:rPr lang="en-US" sz="2000" i="1" dirty="0" smtClean="0">
                <a:solidFill>
                  <a:srgbClr val="FF0000"/>
                </a:solidFill>
              </a:rPr>
              <a:t>L</a:t>
            </a:r>
            <a:r>
              <a:rPr lang="en-US" sz="2000" baseline="-25000" dirty="0" smtClean="0">
                <a:solidFill>
                  <a:srgbClr val="FF0000"/>
                </a:solidFill>
              </a:rPr>
              <a:t>avg</a:t>
            </a:r>
            <a:r>
              <a:rPr lang="en-US" sz="2000" dirty="0" smtClean="0">
                <a:solidFill>
                  <a:srgbClr val="FF0000"/>
                </a:solidFill>
              </a:rPr>
              <a:t> = 105x10</a:t>
            </a:r>
            <a:r>
              <a:rPr lang="en-US" sz="2000" baseline="30000" dirty="0" smtClean="0">
                <a:solidFill>
                  <a:srgbClr val="FF0000"/>
                </a:solidFill>
              </a:rPr>
              <a:t>30</a:t>
            </a:r>
            <a:r>
              <a:rPr lang="en-US" sz="2000" dirty="0" smtClean="0">
                <a:solidFill>
                  <a:srgbClr val="FF0000"/>
                </a:solidFill>
              </a:rPr>
              <a:t>cm</a:t>
            </a:r>
            <a:r>
              <a:rPr lang="en-US" sz="2000" baseline="30000" dirty="0" smtClean="0">
                <a:solidFill>
                  <a:srgbClr val="FF0000"/>
                </a:solidFill>
              </a:rPr>
              <a:t>-2</a:t>
            </a:r>
            <a:r>
              <a:rPr lang="en-US" sz="2000" dirty="0" smtClean="0">
                <a:solidFill>
                  <a:srgbClr val="FF0000"/>
                </a:solidFill>
              </a:rPr>
              <a:t>s</a:t>
            </a:r>
            <a:r>
              <a:rPr lang="en-US" sz="2000" baseline="30000" dirty="0" smtClean="0">
                <a:solidFill>
                  <a:srgbClr val="FF0000"/>
                </a:solidFill>
              </a:rPr>
              <a:t>-1</a:t>
            </a:r>
            <a:endParaRPr lang="en-US" sz="2000" dirty="0" smtClean="0">
              <a:solidFill>
                <a:srgbClr val="FF0000"/>
              </a:solidFill>
            </a:endParaRPr>
          </a:p>
          <a:p>
            <a:pPr algn="l"/>
            <a:r>
              <a:rPr lang="en-US" sz="2000" i="1" dirty="0" smtClean="0">
                <a:solidFill>
                  <a:srgbClr val="FF0000"/>
                </a:solidFill>
              </a:rPr>
              <a:t>P</a:t>
            </a:r>
            <a:r>
              <a:rPr lang="en-US" sz="2000" baseline="-25000" dirty="0" smtClean="0">
                <a:solidFill>
                  <a:srgbClr val="FF0000"/>
                </a:solidFill>
              </a:rPr>
              <a:t>avg</a:t>
            </a:r>
            <a:r>
              <a:rPr lang="en-US" sz="2000" dirty="0" smtClean="0">
                <a:solidFill>
                  <a:srgbClr val="FF0000"/>
                </a:solidFill>
              </a:rPr>
              <a:t> = 52%</a:t>
            </a:r>
            <a:r>
              <a:rPr lang="en-US" sz="2000" baseline="-25000" dirty="0" smtClean="0">
                <a:solidFill>
                  <a:srgbClr val="FF0000"/>
                </a:solidFill>
              </a:rPr>
              <a:t> </a:t>
            </a:r>
            <a:br>
              <a:rPr lang="en-US" sz="2000" baseline="-25000" dirty="0" smtClean="0">
                <a:solidFill>
                  <a:srgbClr val="FF0000"/>
                </a:solidFill>
              </a:rPr>
            </a:br>
            <a:endParaRPr lang="en-US" sz="2000" baseline="-25000" dirty="0" smtClean="0">
              <a:solidFill>
                <a:srgbClr val="FF0000"/>
              </a:solidFill>
            </a:endParaRPr>
          </a:p>
          <a:p>
            <a:pPr algn="l"/>
            <a:endParaRPr lang="en-US" sz="2000" baseline="-25000" dirty="0" smtClean="0">
              <a:solidFill>
                <a:srgbClr val="FF0000"/>
              </a:solidFill>
            </a:endParaRPr>
          </a:p>
          <a:p>
            <a:r>
              <a:rPr lang="en-US" sz="1600" i="1" dirty="0" smtClean="0"/>
              <a:t>L</a:t>
            </a:r>
            <a:r>
              <a:rPr lang="en-US" sz="1600" baseline="-25000" dirty="0" smtClean="0"/>
              <a:t>avg</a:t>
            </a:r>
            <a:r>
              <a:rPr lang="en-US" sz="1600" dirty="0" smtClean="0"/>
              <a:t> +15% relative to 2011</a:t>
            </a:r>
          </a:p>
          <a:p>
            <a:r>
              <a:rPr lang="en-US" sz="1600" i="1" dirty="0"/>
              <a:t>P</a:t>
            </a:r>
            <a:r>
              <a:rPr lang="en-US" sz="1600" baseline="-25000" dirty="0"/>
              <a:t>avg</a:t>
            </a:r>
            <a:r>
              <a:rPr lang="en-US" sz="1600" dirty="0"/>
              <a:t> </a:t>
            </a:r>
            <a:r>
              <a:rPr lang="en-US" sz="1600" dirty="0" smtClean="0"/>
              <a:t>+8%   relative to 2011</a:t>
            </a:r>
          </a:p>
        </p:txBody>
      </p:sp>
      <p:sp>
        <p:nvSpPr>
          <p:cNvPr id="9" name="TextBox 8"/>
          <p:cNvSpPr txBox="1"/>
          <p:nvPr/>
        </p:nvSpPr>
        <p:spPr>
          <a:xfrm>
            <a:off x="6248400" y="5150584"/>
            <a:ext cx="2836663" cy="1631216"/>
          </a:xfrm>
          <a:prstGeom prst="rect">
            <a:avLst/>
          </a:prstGeom>
          <a:solidFill>
            <a:srgbClr val="FFC000"/>
          </a:solidFill>
        </p:spPr>
        <p:txBody>
          <a:bodyPr wrap="square" rtlCol="0">
            <a:spAutoFit/>
          </a:bodyPr>
          <a:lstStyle/>
          <a:p>
            <a:pPr algn="ctr"/>
            <a:r>
              <a:rPr lang="en-US" i="1" dirty="0"/>
              <a:t>FOM</a:t>
            </a:r>
            <a:r>
              <a:rPr lang="en-US" dirty="0"/>
              <a:t> = </a:t>
            </a:r>
            <a:r>
              <a:rPr lang="en-US" i="1" dirty="0" smtClean="0"/>
              <a:t>LP</a:t>
            </a:r>
            <a:r>
              <a:rPr lang="en-US" baseline="30000" dirty="0" smtClean="0"/>
              <a:t>2</a:t>
            </a:r>
            <a:r>
              <a:rPr lang="en-US" baseline="-25000" dirty="0"/>
              <a:t/>
            </a:r>
            <a:br>
              <a:rPr lang="en-US" baseline="-25000" dirty="0"/>
            </a:br>
            <a:r>
              <a:rPr lang="en-US" sz="1800" dirty="0" smtClean="0"/>
              <a:t>(single </a:t>
            </a:r>
            <a:r>
              <a:rPr lang="en-US" sz="1800" dirty="0"/>
              <a:t>spin experiments</a:t>
            </a:r>
            <a:r>
              <a:rPr lang="en-US" sz="1800" dirty="0" smtClean="0"/>
              <a:t>)</a:t>
            </a:r>
            <a:br>
              <a:rPr lang="en-US" sz="1800" dirty="0" smtClean="0"/>
            </a:br>
            <a:endParaRPr lang="en-US" sz="1800" dirty="0"/>
          </a:p>
          <a:p>
            <a:pPr algn="ctr"/>
            <a:r>
              <a:rPr lang="en-US" i="1" dirty="0" smtClean="0"/>
              <a:t>FOM</a:t>
            </a:r>
            <a:r>
              <a:rPr lang="en-US" dirty="0" smtClean="0"/>
              <a:t> = </a:t>
            </a:r>
            <a:r>
              <a:rPr lang="en-US" i="1" dirty="0" smtClean="0"/>
              <a:t>LP</a:t>
            </a:r>
            <a:r>
              <a:rPr lang="en-US" baseline="30000" dirty="0" smtClean="0"/>
              <a:t>4</a:t>
            </a:r>
            <a:r>
              <a:rPr lang="en-US" baseline="-25000" dirty="0" smtClean="0"/>
              <a:t/>
            </a:r>
            <a:br>
              <a:rPr lang="en-US" baseline="-25000" dirty="0" smtClean="0"/>
            </a:br>
            <a:r>
              <a:rPr lang="en-US" sz="1600" dirty="0" smtClean="0"/>
              <a:t>(double spin experiments)</a:t>
            </a:r>
          </a:p>
        </p:txBody>
      </p:sp>
      <p:pic>
        <p:nvPicPr>
          <p:cNvPr id="6" name="Picture 5" descr="RhicLuminosityP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87400"/>
            <a:ext cx="6019800" cy="5498551"/>
          </a:xfrm>
          <a:prstGeom prst="rect">
            <a:avLst/>
          </a:prstGeom>
        </p:spPr>
      </p:pic>
      <p:cxnSp>
        <p:nvCxnSpPr>
          <p:cNvPr id="8" name="Straight Arrow Connector 7"/>
          <p:cNvCxnSpPr/>
          <p:nvPr/>
        </p:nvCxnSpPr>
        <p:spPr bwMode="auto">
          <a:xfrm flipH="1" flipV="1">
            <a:off x="2362200" y="2057400"/>
            <a:ext cx="1066800" cy="9144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192138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hicTimeInSto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2759083"/>
          </a:xfrm>
          <a:prstGeom prst="rect">
            <a:avLst/>
          </a:prstGeom>
        </p:spPr>
      </p:pic>
      <p:sp>
        <p:nvSpPr>
          <p:cNvPr id="2" name="Title 1"/>
          <p:cNvSpPr>
            <a:spLocks noGrp="1"/>
          </p:cNvSpPr>
          <p:nvPr>
            <p:ph type="title"/>
          </p:nvPr>
        </p:nvSpPr>
        <p:spPr/>
        <p:txBody>
          <a:bodyPr/>
          <a:lstStyle/>
          <a:p>
            <a:r>
              <a:rPr lang="en-US" dirty="0" smtClean="0"/>
              <a:t>Time-in-store as fraction of calendar time = r</a:t>
            </a:r>
            <a:endParaRPr lang="en-US" dirty="0"/>
          </a:p>
        </p:txBody>
      </p:sp>
      <p:sp>
        <p:nvSpPr>
          <p:cNvPr id="3" name="Date Placeholder 2"/>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 </a:t>
            </a:r>
            <a:fld id="{6DDFC27F-93F2-477E-AD06-9129FC5F425E}" type="slidenum">
              <a:rPr lang="en-US" smtClean="0"/>
              <a:pPr>
                <a:defRPr/>
              </a:pPr>
              <a:t>13</a:t>
            </a:fld>
            <a:r>
              <a:rPr lang="en-US" smtClean="0"/>
              <a:t> </a:t>
            </a:r>
            <a:endParaRPr lang="en-US" sz="800" smtClean="0">
              <a:latin typeface="Times New Roman" pitchFamily="18" charset="0"/>
            </a:endParaRPr>
          </a:p>
          <a:p>
            <a:pPr>
              <a:defRPr/>
            </a:pPr>
            <a:endParaRPr lang="en-US" dirty="0"/>
          </a:p>
        </p:txBody>
      </p:sp>
      <p:sp>
        <p:nvSpPr>
          <p:cNvPr id="6" name="Rectangle 5"/>
          <p:cNvSpPr/>
          <p:nvPr/>
        </p:nvSpPr>
        <p:spPr bwMode="auto">
          <a:xfrm>
            <a:off x="7823200" y="1219200"/>
            <a:ext cx="1124450" cy="2743200"/>
          </a:xfrm>
          <a:prstGeom prst="rect">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04800" y="4180582"/>
            <a:ext cx="8195372" cy="1077218"/>
          </a:xfrm>
          <a:prstGeom prst="rect">
            <a:avLst/>
          </a:prstGeom>
          <a:noFill/>
        </p:spPr>
        <p:txBody>
          <a:bodyPr wrap="none" rtlCol="0">
            <a:spAutoFit/>
          </a:bodyPr>
          <a:lstStyle/>
          <a:p>
            <a:pPr marL="342900" indent="-342900" algn="l">
              <a:buFont typeface="Arial"/>
              <a:buChar char="•"/>
            </a:pPr>
            <a:r>
              <a:rPr lang="en-US" dirty="0" smtClean="0"/>
              <a:t>Run-12 with low failure rates in all systems</a:t>
            </a:r>
          </a:p>
          <a:p>
            <a:pPr marL="342900" indent="-342900" algn="l">
              <a:buFont typeface="Arial"/>
              <a:buChar char="•"/>
            </a:pPr>
            <a:r>
              <a:rPr lang="en-US" dirty="0" smtClean="0"/>
              <a:t>Highest time-in-store ratios to date</a:t>
            </a:r>
            <a:br>
              <a:rPr lang="en-US" dirty="0" smtClean="0"/>
            </a:br>
            <a:r>
              <a:rPr lang="en-US" sz="1600" dirty="0" smtClean="0"/>
              <a:t>even with increased APEX time during 255 GeV protons, and few weeks per species</a:t>
            </a:r>
            <a:endParaRPr lang="en-US" sz="1800" dirty="0" smtClean="0"/>
          </a:p>
        </p:txBody>
      </p:sp>
      <p:sp>
        <p:nvSpPr>
          <p:cNvPr id="11" name="TextBox 10"/>
          <p:cNvSpPr txBox="1"/>
          <p:nvPr/>
        </p:nvSpPr>
        <p:spPr>
          <a:xfrm>
            <a:off x="-126024" y="1130300"/>
            <a:ext cx="698003" cy="400110"/>
          </a:xfrm>
          <a:prstGeom prst="rect">
            <a:avLst/>
          </a:prstGeom>
          <a:solidFill>
            <a:schemeClr val="bg1"/>
          </a:solidFill>
        </p:spPr>
        <p:txBody>
          <a:bodyPr wrap="none" rtlCol="0">
            <a:spAutoFit/>
          </a:bodyPr>
          <a:lstStyle/>
          <a:p>
            <a:pPr algn="l"/>
            <a:r>
              <a:rPr lang="en-US" sz="2000" dirty="0" smtClean="0"/>
              <a:t>85%</a:t>
            </a:r>
          </a:p>
        </p:txBody>
      </p:sp>
      <p:sp>
        <p:nvSpPr>
          <p:cNvPr id="12" name="TextBox 11"/>
          <p:cNvSpPr txBox="1"/>
          <p:nvPr/>
        </p:nvSpPr>
        <p:spPr>
          <a:xfrm>
            <a:off x="990600" y="5791200"/>
            <a:ext cx="7196050" cy="461665"/>
          </a:xfrm>
          <a:prstGeom prst="rect">
            <a:avLst/>
          </a:prstGeom>
          <a:noFill/>
        </p:spPr>
        <p:txBody>
          <a:bodyPr wrap="none" rtlCol="0">
            <a:spAutoFit/>
          </a:bodyPr>
          <a:lstStyle/>
          <a:p>
            <a:r>
              <a:rPr lang="en-US" b="1" dirty="0" smtClean="0"/>
              <a:t>Could Run-12 performance be </a:t>
            </a:r>
            <a:r>
              <a:rPr lang="en-US" b="1" dirty="0"/>
              <a:t>due to chance</a:t>
            </a:r>
            <a:r>
              <a:rPr lang="en-US" b="1" dirty="0" smtClean="0"/>
              <a:t>?</a:t>
            </a:r>
            <a:endParaRPr lang="en-US" dirty="0" smtClean="0"/>
          </a:p>
        </p:txBody>
      </p:sp>
      <p:sp>
        <p:nvSpPr>
          <p:cNvPr id="13" name="TextBox 12"/>
          <p:cNvSpPr txBox="1"/>
          <p:nvPr/>
        </p:nvSpPr>
        <p:spPr>
          <a:xfrm>
            <a:off x="-127976" y="1733490"/>
            <a:ext cx="698003" cy="400110"/>
          </a:xfrm>
          <a:prstGeom prst="rect">
            <a:avLst/>
          </a:prstGeom>
          <a:solidFill>
            <a:schemeClr val="bg1"/>
          </a:solidFill>
        </p:spPr>
        <p:txBody>
          <a:bodyPr wrap="none" rtlCol="0">
            <a:spAutoFit/>
          </a:bodyPr>
          <a:lstStyle/>
          <a:p>
            <a:pPr algn="l"/>
            <a:r>
              <a:rPr lang="en-US" sz="2000" dirty="0" smtClean="0"/>
              <a:t>60%</a:t>
            </a:r>
          </a:p>
        </p:txBody>
      </p:sp>
    </p:spTree>
    <p:extLst>
      <p:ext uri="{BB962C8B-B14F-4D97-AF65-F5344CB8AC3E}">
        <p14:creationId xmlns:p14="http://schemas.microsoft.com/office/powerpoint/2010/main" val="1267718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andard_devi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66800"/>
            <a:ext cx="4241800" cy="2120900"/>
          </a:xfrm>
          <a:prstGeom prst="rect">
            <a:avLst/>
          </a:prstGeom>
        </p:spPr>
      </p:pic>
      <p:sp>
        <p:nvSpPr>
          <p:cNvPr id="2" name="Title 1"/>
          <p:cNvSpPr>
            <a:spLocks noGrp="1"/>
          </p:cNvSpPr>
          <p:nvPr>
            <p:ph type="title"/>
          </p:nvPr>
        </p:nvSpPr>
        <p:spPr/>
        <p:txBody>
          <a:bodyPr/>
          <a:lstStyle/>
          <a:p>
            <a:r>
              <a:rPr lang="en-US" dirty="0" smtClean="0"/>
              <a:t>Run-12 time in store – could it be due to chance?</a:t>
            </a:r>
            <a:br>
              <a:rPr lang="en-US" dirty="0" smtClean="0"/>
            </a:br>
            <a:r>
              <a:rPr lang="en-US" sz="1600" b="0" dirty="0" smtClean="0"/>
              <a:t>(not entirely serious)</a:t>
            </a:r>
            <a:endParaRPr lang="en-US" b="0" dirty="0"/>
          </a:p>
        </p:txBody>
      </p:sp>
      <p:sp>
        <p:nvSpPr>
          <p:cNvPr id="3" name="Content Placeholder 2"/>
          <p:cNvSpPr>
            <a:spLocks noGrp="1"/>
          </p:cNvSpPr>
          <p:nvPr>
            <p:ph idx="1"/>
          </p:nvPr>
        </p:nvSpPr>
        <p:spPr>
          <a:xfrm>
            <a:off x="152400" y="762000"/>
            <a:ext cx="8382000" cy="838200"/>
          </a:xfrm>
        </p:spPr>
        <p:txBody>
          <a:bodyPr/>
          <a:lstStyle/>
          <a:p>
            <a:pPr marL="0" indent="0"/>
            <a:r>
              <a:rPr lang="en-US" dirty="0" smtClean="0"/>
              <a:t>Assume Gaussian distributions for r:</a:t>
            </a:r>
            <a:endParaRPr lang="en-US" dirty="0"/>
          </a:p>
        </p:txBody>
      </p:sp>
      <p:sp>
        <p:nvSpPr>
          <p:cNvPr id="4" name="Date Placeholder 3"/>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14</a:t>
            </a:fld>
            <a:r>
              <a:rPr lang="en-US" smtClean="0"/>
              <a:t> </a:t>
            </a:r>
            <a:endParaRPr lang="en-US" sz="800" smtClean="0">
              <a:latin typeface="Times New Roman" pitchFamily="18" charset="0"/>
            </a:endParaRPr>
          </a:p>
          <a:p>
            <a:pPr>
              <a:defRPr/>
            </a:pP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81425330"/>
              </p:ext>
            </p:extLst>
          </p:nvPr>
        </p:nvGraphicFramePr>
        <p:xfrm>
          <a:off x="4972050" y="1981200"/>
          <a:ext cx="3714750" cy="990600"/>
        </p:xfrm>
        <a:graphic>
          <a:graphicData uri="http://schemas.openxmlformats.org/presentationml/2006/ole">
            <mc:AlternateContent xmlns:mc="http://schemas.openxmlformats.org/markup-compatibility/2006">
              <mc:Choice xmlns:v="urn:schemas-microsoft-com:vml" Requires="v">
                <p:oleObj spid="_x0000_s13523" name="Equation" r:id="rId4" imgW="1714500" imgH="457200" progId="Equation.3">
                  <p:embed/>
                </p:oleObj>
              </mc:Choice>
              <mc:Fallback>
                <p:oleObj name="Equation" r:id="rId4" imgW="1714500" imgH="457200" progId="Equation.3">
                  <p:embed/>
                  <p:pic>
                    <p:nvPicPr>
                      <p:cNvPr id="0" name=""/>
                      <p:cNvPicPr/>
                      <p:nvPr/>
                    </p:nvPicPr>
                    <p:blipFill>
                      <a:blip r:embed="rId5"/>
                      <a:stretch>
                        <a:fillRect/>
                      </a:stretch>
                    </p:blipFill>
                    <p:spPr>
                      <a:xfrm>
                        <a:off x="4972050" y="1981200"/>
                        <a:ext cx="3714750" cy="990600"/>
                      </a:xfrm>
                      <a:prstGeom prst="rect">
                        <a:avLst/>
                      </a:prstGeom>
                    </p:spPr>
                  </p:pic>
                </p:oleObj>
              </mc:Fallback>
            </mc:AlternateContent>
          </a:graphicData>
        </a:graphic>
      </p:graphicFrame>
      <p:sp>
        <p:nvSpPr>
          <p:cNvPr id="8" name="TextBox 7"/>
          <p:cNvSpPr txBox="1"/>
          <p:nvPr/>
        </p:nvSpPr>
        <p:spPr>
          <a:xfrm>
            <a:off x="228600" y="3276600"/>
            <a:ext cx="8230338" cy="1015663"/>
          </a:xfrm>
          <a:prstGeom prst="rect">
            <a:avLst/>
          </a:prstGeom>
          <a:noFill/>
        </p:spPr>
        <p:txBody>
          <a:bodyPr wrap="none" rtlCol="0">
            <a:spAutoFit/>
          </a:bodyPr>
          <a:lstStyle/>
          <a:p>
            <a:pPr marL="0" indent="0"/>
            <a:r>
              <a:rPr lang="en-US" sz="2000" dirty="0"/>
              <a:t>Measured distributions (Run-4 to Run-11 at full energy):</a:t>
            </a:r>
          </a:p>
          <a:p>
            <a:pPr marL="0" indent="0"/>
            <a:r>
              <a:rPr lang="en-US" sz="2000" dirty="0"/>
              <a:t>    A-A: 	    </a:t>
            </a:r>
            <a:r>
              <a:rPr lang="en-US" sz="2000" dirty="0">
                <a:latin typeface="Symbol" charset="2"/>
                <a:cs typeface="Symbol" charset="2"/>
              </a:rPr>
              <a:t>m</a:t>
            </a:r>
            <a:r>
              <a:rPr lang="en-US" sz="2000" dirty="0"/>
              <a:t> = 54.0%	</a:t>
            </a:r>
            <a:r>
              <a:rPr lang="en-US" sz="2000" dirty="0">
                <a:latin typeface="Symbol" charset="2"/>
                <a:cs typeface="Symbol" charset="2"/>
              </a:rPr>
              <a:t>s</a:t>
            </a:r>
            <a:r>
              <a:rPr lang="en-US" sz="2000" dirty="0"/>
              <a:t> = 4.0% 	</a:t>
            </a:r>
            <a:r>
              <a:rPr lang="en-US" sz="1600" dirty="0"/>
              <a:t>(6 data points)</a:t>
            </a:r>
            <a:br>
              <a:rPr lang="en-US" sz="1600" dirty="0"/>
            </a:br>
            <a:r>
              <a:rPr lang="en-US" sz="2000" dirty="0"/>
              <a:t>    p-p: 	    </a:t>
            </a:r>
            <a:r>
              <a:rPr lang="en-US" sz="2000" dirty="0">
                <a:latin typeface="Symbol" charset="2"/>
                <a:cs typeface="Symbol" charset="2"/>
              </a:rPr>
              <a:t>m</a:t>
            </a:r>
            <a:r>
              <a:rPr lang="en-US" sz="2000" dirty="0"/>
              <a:t> = 52.4%	</a:t>
            </a:r>
            <a:r>
              <a:rPr lang="en-US" sz="2000" dirty="0">
                <a:latin typeface="Symbol" charset="2"/>
                <a:cs typeface="Symbol" charset="2"/>
              </a:rPr>
              <a:t>s</a:t>
            </a:r>
            <a:r>
              <a:rPr lang="en-US" sz="2000" dirty="0"/>
              <a:t> = 4.6% 	</a:t>
            </a:r>
            <a:r>
              <a:rPr lang="en-US" sz="1600" dirty="0"/>
              <a:t>(4 data points, exclude low-R Run-11</a:t>
            </a:r>
            <a:r>
              <a:rPr lang="en-US" sz="1600" dirty="0" smtClean="0"/>
              <a:t>)</a:t>
            </a:r>
            <a:endParaRPr lang="en-US" sz="2000" dirty="0" smtClean="0"/>
          </a:p>
        </p:txBody>
      </p:sp>
      <p:sp>
        <p:nvSpPr>
          <p:cNvPr id="9" name="TextBox 8"/>
          <p:cNvSpPr txBox="1"/>
          <p:nvPr/>
        </p:nvSpPr>
        <p:spPr>
          <a:xfrm>
            <a:off x="381000" y="4693384"/>
            <a:ext cx="8032968" cy="1631216"/>
          </a:xfrm>
          <a:prstGeom prst="rect">
            <a:avLst/>
          </a:prstGeom>
          <a:noFill/>
        </p:spPr>
        <p:txBody>
          <a:bodyPr wrap="none" rtlCol="0">
            <a:spAutoFit/>
          </a:bodyPr>
          <a:lstStyle/>
          <a:p>
            <a:pPr marL="0" indent="0"/>
            <a:r>
              <a:rPr lang="en-US" sz="2000" b="1" dirty="0">
                <a:solidFill>
                  <a:srgbClr val="FF0000"/>
                </a:solidFill>
              </a:rPr>
              <a:t>Likelihood that observed </a:t>
            </a:r>
            <a:r>
              <a:rPr lang="en-US" sz="2000" b="1" dirty="0" smtClean="0">
                <a:solidFill>
                  <a:srgbClr val="FF0000"/>
                </a:solidFill>
              </a:rPr>
              <a:t>r </a:t>
            </a:r>
            <a:r>
              <a:rPr lang="en-US" sz="2000" b="1" dirty="0">
                <a:solidFill>
                  <a:srgbClr val="FF0000"/>
                </a:solidFill>
              </a:rPr>
              <a:t>in Run-12 is due to chance:</a:t>
            </a:r>
          </a:p>
          <a:p>
            <a:pPr marL="342900" indent="-342900">
              <a:buFont typeface="Arial"/>
              <a:buChar char="•"/>
            </a:pPr>
            <a:r>
              <a:rPr lang="en-US" sz="2000" dirty="0"/>
              <a:t>100 GeV p-p:      P</a:t>
            </a:r>
            <a:r>
              <a:rPr lang="en-US" sz="2000" dirty="0" smtClean="0"/>
              <a:t>(r </a:t>
            </a:r>
            <a:r>
              <a:rPr lang="en-US" sz="2000" dirty="0"/>
              <a:t>≥ </a:t>
            </a:r>
            <a:r>
              <a:rPr lang="en-US" sz="2000" dirty="0" smtClean="0"/>
              <a:t>58.9%) </a:t>
            </a:r>
            <a:r>
              <a:rPr lang="en-US" sz="2000" dirty="0"/>
              <a:t>=</a:t>
            </a:r>
            <a:r>
              <a:rPr lang="en-US" sz="2000" b="1" dirty="0">
                <a:solidFill>
                  <a:srgbClr val="FF0000"/>
                </a:solidFill>
              </a:rPr>
              <a:t> 7.6% </a:t>
            </a:r>
          </a:p>
          <a:p>
            <a:pPr marL="342900" indent="-342900">
              <a:buFont typeface="Arial"/>
              <a:buChar char="•"/>
            </a:pPr>
            <a:r>
              <a:rPr lang="en-US" sz="2000" dirty="0"/>
              <a:t>255 GeV p-p:      P</a:t>
            </a:r>
            <a:r>
              <a:rPr lang="en-US" sz="2000" dirty="0" smtClean="0"/>
              <a:t>(r </a:t>
            </a:r>
            <a:r>
              <a:rPr lang="en-US" sz="2000" dirty="0"/>
              <a:t>≥ </a:t>
            </a:r>
            <a:r>
              <a:rPr lang="en-US" sz="2000" dirty="0" smtClean="0"/>
              <a:t>54.2%) </a:t>
            </a:r>
            <a:r>
              <a:rPr lang="en-US" sz="2000" dirty="0"/>
              <a:t>=</a:t>
            </a:r>
            <a:r>
              <a:rPr lang="en-US" sz="2000" b="1" dirty="0">
                <a:solidFill>
                  <a:srgbClr val="FF0000"/>
                </a:solidFill>
              </a:rPr>
              <a:t> 34.1</a:t>
            </a:r>
            <a:r>
              <a:rPr lang="en-US" sz="2000" b="1" dirty="0" smtClean="0">
                <a:solidFill>
                  <a:srgbClr val="FF0000"/>
                </a:solidFill>
              </a:rPr>
              <a:t>%    </a:t>
            </a:r>
            <a:r>
              <a:rPr lang="en-US" sz="1400" dirty="0" smtClean="0"/>
              <a:t>(increased E, more APEX)</a:t>
            </a:r>
            <a:endParaRPr lang="en-US" sz="2000" b="1" dirty="0">
              <a:solidFill>
                <a:srgbClr val="FF0000"/>
              </a:solidFill>
            </a:endParaRPr>
          </a:p>
          <a:p>
            <a:pPr marL="342900" indent="-342900">
              <a:buFont typeface="Arial"/>
              <a:buChar char="•"/>
            </a:pPr>
            <a:r>
              <a:rPr lang="en-US" sz="2000" dirty="0"/>
              <a:t>96.4 GeV U-U:    P</a:t>
            </a:r>
            <a:r>
              <a:rPr lang="en-US" sz="2000" dirty="0" smtClean="0"/>
              <a:t>(r </a:t>
            </a:r>
            <a:r>
              <a:rPr lang="en-US" sz="2000" dirty="0"/>
              <a:t>≥ </a:t>
            </a:r>
            <a:r>
              <a:rPr lang="en-US" sz="2000" dirty="0" smtClean="0"/>
              <a:t>71.6%) </a:t>
            </a:r>
            <a:r>
              <a:rPr lang="en-US" sz="2000" dirty="0"/>
              <a:t>=</a:t>
            </a:r>
            <a:r>
              <a:rPr lang="en-US" sz="2000" b="1" dirty="0">
                <a:solidFill>
                  <a:srgbClr val="FF0000"/>
                </a:solidFill>
              </a:rPr>
              <a:t> 0.001%</a:t>
            </a:r>
            <a:r>
              <a:rPr lang="en-US" sz="2000" dirty="0"/>
              <a:t>  </a:t>
            </a:r>
            <a:r>
              <a:rPr lang="en-US" sz="1400" dirty="0"/>
              <a:t>(not a typo: 4.4 </a:t>
            </a:r>
            <a:r>
              <a:rPr lang="en-US" sz="1400" dirty="0">
                <a:latin typeface="Symbol" charset="2"/>
                <a:cs typeface="Symbol" charset="2"/>
              </a:rPr>
              <a:t>s</a:t>
            </a:r>
            <a:r>
              <a:rPr lang="en-US" sz="1400" dirty="0"/>
              <a:t> out,  low intensity)</a:t>
            </a:r>
          </a:p>
          <a:p>
            <a:pPr marL="342900" indent="-342900">
              <a:buFont typeface="Arial"/>
              <a:buChar char="•"/>
            </a:pPr>
            <a:r>
              <a:rPr lang="en-US" sz="2000" dirty="0"/>
              <a:t>100 GeV Cu-Au: P</a:t>
            </a:r>
            <a:r>
              <a:rPr lang="en-US" sz="2000" dirty="0" smtClean="0"/>
              <a:t>(r </a:t>
            </a:r>
            <a:r>
              <a:rPr lang="en-US" sz="2000"/>
              <a:t>≥ </a:t>
            </a:r>
            <a:r>
              <a:rPr lang="en-US" sz="2000" smtClean="0"/>
              <a:t>65.4%) </a:t>
            </a:r>
            <a:r>
              <a:rPr lang="en-US" sz="2000" dirty="0"/>
              <a:t>=</a:t>
            </a:r>
            <a:r>
              <a:rPr lang="en-US" sz="2000" b="1" dirty="0">
                <a:solidFill>
                  <a:srgbClr val="FF0000"/>
                </a:solidFill>
              </a:rPr>
              <a:t> 0.24%</a:t>
            </a:r>
            <a:r>
              <a:rPr lang="en-US" sz="2000" dirty="0"/>
              <a:t>    </a:t>
            </a:r>
            <a:r>
              <a:rPr lang="en-US" sz="1400" dirty="0"/>
              <a:t>(but high intensity here</a:t>
            </a:r>
            <a:r>
              <a:rPr lang="en-US" sz="1400" dirty="0" smtClean="0"/>
              <a:t>)</a:t>
            </a:r>
            <a:endParaRPr lang="en-US" sz="1800" dirty="0"/>
          </a:p>
        </p:txBody>
      </p:sp>
      <p:sp>
        <p:nvSpPr>
          <p:cNvPr id="10" name="TextBox 9"/>
          <p:cNvSpPr txBox="1"/>
          <p:nvPr/>
        </p:nvSpPr>
        <p:spPr>
          <a:xfrm>
            <a:off x="6331033" y="609600"/>
            <a:ext cx="2660567" cy="1077218"/>
          </a:xfrm>
          <a:prstGeom prst="rect">
            <a:avLst/>
          </a:prstGeom>
          <a:noFill/>
        </p:spPr>
        <p:txBody>
          <a:bodyPr wrap="none" rtlCol="0">
            <a:spAutoFit/>
          </a:bodyPr>
          <a:lstStyle/>
          <a:p>
            <a:pPr algn="l"/>
            <a:r>
              <a:rPr lang="en-US" sz="2800" b="1" dirty="0" smtClean="0">
                <a:solidFill>
                  <a:srgbClr val="FF0000"/>
                </a:solidFill>
              </a:rPr>
              <a:t>A: not likely</a:t>
            </a:r>
            <a:br>
              <a:rPr lang="en-US" sz="2800" b="1" dirty="0" smtClean="0">
                <a:solidFill>
                  <a:srgbClr val="FF0000"/>
                </a:solidFill>
              </a:rPr>
            </a:br>
            <a:r>
              <a:rPr lang="en-US" sz="1800" dirty="0" smtClean="0"/>
              <a:t>i.e. system performance </a:t>
            </a:r>
            <a:br>
              <a:rPr lang="en-US" sz="1800" dirty="0" smtClean="0"/>
            </a:br>
            <a:r>
              <a:rPr lang="en-US" sz="1800" dirty="0" smtClean="0"/>
              <a:t>was really improved!</a:t>
            </a:r>
            <a:endParaRPr lang="en-US" sz="2800" dirty="0" smtClean="0"/>
          </a:p>
        </p:txBody>
      </p:sp>
    </p:spTree>
    <p:extLst>
      <p:ext uri="{BB962C8B-B14F-4D97-AF65-F5344CB8AC3E}">
        <p14:creationId xmlns:p14="http://schemas.microsoft.com/office/powerpoint/2010/main" val="210519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Optically Pumped Polarized H</a:t>
            </a:r>
            <a:r>
              <a:rPr lang="en-US" sz="2000" baseline="30000" dirty="0"/>
              <a:t>–</a:t>
            </a:r>
            <a:r>
              <a:rPr lang="en-US" sz="2000" dirty="0"/>
              <a:t> source (OPPIS</a:t>
            </a:r>
            <a:r>
              <a:rPr lang="en-US" sz="2000" dirty="0" smtClean="0"/>
              <a:t>)</a:t>
            </a:r>
            <a:r>
              <a:rPr lang="en-US" dirty="0" smtClean="0"/>
              <a:t> – A. Zelenski</a:t>
            </a:r>
            <a:endParaRPr lang="en-US" dirty="0"/>
          </a:p>
        </p:txBody>
      </p:sp>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15</a:t>
            </a:fld>
            <a:r>
              <a:rPr lang="en-US" dirty="0" smtClean="0"/>
              <a:t> </a:t>
            </a:r>
            <a:endParaRPr lang="en-US" sz="800" dirty="0" smtClean="0">
              <a:latin typeface="Times New Roman" pitchFamily="18" charset="0"/>
            </a:endParaRPr>
          </a:p>
          <a:p>
            <a:pPr>
              <a:defRPr/>
            </a:pPr>
            <a:endParaRPr lang="en-US" dirty="0"/>
          </a:p>
        </p:txBody>
      </p:sp>
      <p:pic>
        <p:nvPicPr>
          <p:cNvPr id="6" name="Picture 5" descr="FABS07"/>
          <p:cNvPicPr/>
          <p:nvPr/>
        </p:nvPicPr>
        <p:blipFill>
          <a:blip r:embed="rId2"/>
          <a:srcRect/>
          <a:stretch>
            <a:fillRect/>
          </a:stretch>
        </p:blipFill>
        <p:spPr bwMode="auto">
          <a:xfrm>
            <a:off x="381000" y="2209800"/>
            <a:ext cx="5105400" cy="2902585"/>
          </a:xfrm>
          <a:prstGeom prst="rect">
            <a:avLst/>
          </a:prstGeom>
          <a:noFill/>
          <a:ln w="9525">
            <a:noFill/>
            <a:miter lim="800000"/>
            <a:headEnd/>
            <a:tailEnd/>
          </a:ln>
        </p:spPr>
      </p:pic>
      <p:sp>
        <p:nvSpPr>
          <p:cNvPr id="7" name="Text Box 5" descr="Light horizontal"/>
          <p:cNvSpPr txBox="1">
            <a:spLocks noChangeArrowheads="1"/>
          </p:cNvSpPr>
          <p:nvPr/>
        </p:nvSpPr>
        <p:spPr bwMode="auto">
          <a:xfrm>
            <a:off x="381000" y="6138446"/>
            <a:ext cx="5410200" cy="338554"/>
          </a:xfrm>
          <a:prstGeom prst="rect">
            <a:avLst/>
          </a:prstGeom>
          <a:noFill/>
          <a:ln w="9525">
            <a:noFill/>
            <a:miter lim="800000"/>
            <a:headEnd/>
            <a:tailEnd/>
          </a:ln>
          <a:effectLst/>
        </p:spPr>
        <p:txBody>
          <a:bodyPr wrap="square">
            <a:spAutoFit/>
          </a:bodyPr>
          <a:lstStyle/>
          <a:p>
            <a:r>
              <a:rPr lang="en-US" sz="1600" dirty="0" smtClean="0">
                <a:solidFill>
                  <a:srgbClr val="0000FF"/>
                </a:solidFill>
                <a:latin typeface="Tahoma" pitchFamily="34" charset="0"/>
                <a:cs typeface="Arial" charset="0"/>
              </a:rPr>
              <a:t>=&gt; 10x </a:t>
            </a:r>
            <a:r>
              <a:rPr lang="en-US" sz="1600" dirty="0">
                <a:solidFill>
                  <a:srgbClr val="0000FF"/>
                </a:solidFill>
                <a:latin typeface="Tahoma" pitchFamily="34" charset="0"/>
                <a:cs typeface="Arial" charset="0"/>
              </a:rPr>
              <a:t>intensity </a:t>
            </a:r>
            <a:r>
              <a:rPr lang="en-US" sz="1600" dirty="0" smtClean="0">
                <a:solidFill>
                  <a:srgbClr val="0000FF"/>
                </a:solidFill>
                <a:latin typeface="Tahoma" pitchFamily="34" charset="0"/>
                <a:cs typeface="Arial" charset="0"/>
              </a:rPr>
              <a:t>from ABS was accelerated through Linac</a:t>
            </a:r>
            <a:endParaRPr lang="en-US" dirty="0">
              <a:solidFill>
                <a:srgbClr val="0000FF"/>
              </a:solidFill>
              <a:cs typeface="Arial" charset="0"/>
            </a:endParaRPr>
          </a:p>
        </p:txBody>
      </p:sp>
      <p:sp>
        <p:nvSpPr>
          <p:cNvPr id="8" name="TextBox 7"/>
          <p:cNvSpPr txBox="1"/>
          <p:nvPr/>
        </p:nvSpPr>
        <p:spPr>
          <a:xfrm>
            <a:off x="5867400" y="1066800"/>
            <a:ext cx="3048000" cy="4739759"/>
          </a:xfrm>
          <a:prstGeom prst="rect">
            <a:avLst/>
          </a:prstGeom>
          <a:solidFill>
            <a:schemeClr val="bg1"/>
          </a:solidFill>
          <a:ln w="12700">
            <a:noFill/>
          </a:ln>
        </p:spPr>
        <p:txBody>
          <a:bodyPr wrap="square" rtlCol="0">
            <a:spAutoFit/>
          </a:bodyPr>
          <a:lstStyle/>
          <a:p>
            <a:pPr marL="284163" lvl="0" indent="-284163" eaLnBrk="0" hangingPunct="0">
              <a:spcBef>
                <a:spcPct val="20000"/>
              </a:spcBef>
              <a:defRPr/>
            </a:pPr>
            <a:r>
              <a:rPr lang="en-US" sz="2000" kern="0" dirty="0" smtClean="0">
                <a:solidFill>
                  <a:schemeClr val="accent2"/>
                </a:solidFill>
              </a:rPr>
              <a:t>Goals:</a:t>
            </a:r>
            <a:r>
              <a:rPr lang="en-US" sz="2000" kern="0" dirty="0" smtClean="0"/>
              <a:t/>
            </a:r>
            <a:br>
              <a:rPr lang="en-US" sz="2000" kern="0" dirty="0" smtClean="0"/>
            </a:br>
            <a:r>
              <a:rPr lang="en-US" sz="2000" kern="0" dirty="0" smtClean="0">
                <a:solidFill>
                  <a:srgbClr val="FF0000"/>
                </a:solidFill>
              </a:rPr>
              <a:t>1. H</a:t>
            </a:r>
            <a:r>
              <a:rPr lang="en-US" sz="2000" kern="0" baseline="30000" dirty="0" smtClean="0">
                <a:solidFill>
                  <a:srgbClr val="FF0000"/>
                </a:solidFill>
              </a:rPr>
              <a:t>− </a:t>
            </a:r>
            <a:r>
              <a:rPr lang="en-US" sz="2000" kern="0" dirty="0" smtClean="0">
                <a:solidFill>
                  <a:srgbClr val="FF0000"/>
                </a:solidFill>
              </a:rPr>
              <a:t>beam current increase to 10mA</a:t>
            </a:r>
            <a:r>
              <a:rPr lang="en-US" sz="2000" kern="0" dirty="0" smtClean="0"/>
              <a:t> </a:t>
            </a:r>
            <a:r>
              <a:rPr lang="en-US" sz="1800" kern="0" dirty="0" smtClean="0"/>
              <a:t>(order of magnitude)</a:t>
            </a:r>
            <a:br>
              <a:rPr lang="en-US" sz="1800" kern="0" dirty="0" smtClean="0"/>
            </a:br>
            <a:r>
              <a:rPr lang="en-US" sz="2000" kern="0" dirty="0" smtClean="0">
                <a:solidFill>
                  <a:srgbClr val="FF0000"/>
                </a:solidFill>
              </a:rPr>
              <a:t>2. Polarization to 85-90%</a:t>
            </a:r>
            <a:r>
              <a:rPr lang="en-US" sz="2000" kern="0" dirty="0" smtClean="0"/>
              <a:t> </a:t>
            </a:r>
            <a:r>
              <a:rPr lang="en-US" sz="1800" kern="0" dirty="0" smtClean="0"/>
              <a:t>(~5% increase)</a:t>
            </a:r>
            <a:endParaRPr lang="en-US" sz="1000" kern="0" dirty="0" smtClean="0"/>
          </a:p>
          <a:p>
            <a:pPr marL="284163" lvl="0" indent="-284163" eaLnBrk="0" hangingPunct="0">
              <a:spcBef>
                <a:spcPct val="20000"/>
              </a:spcBef>
              <a:buFont typeface="Arial" pitchFamily="34" charset="0"/>
              <a:buChar char="•"/>
              <a:defRPr/>
            </a:pPr>
            <a:endParaRPr lang="en-US" sz="1000" kern="0" dirty="0" smtClean="0"/>
          </a:p>
          <a:p>
            <a:pPr marL="284163" lvl="0" indent="-284163" eaLnBrk="0" hangingPunct="0">
              <a:spcBef>
                <a:spcPct val="20000"/>
              </a:spcBef>
              <a:defRPr/>
            </a:pPr>
            <a:r>
              <a:rPr lang="en-US" sz="2000" kern="0" dirty="0" smtClean="0">
                <a:solidFill>
                  <a:schemeClr val="accent2"/>
                </a:solidFill>
              </a:rPr>
              <a:t>Upgrade components:</a:t>
            </a:r>
          </a:p>
          <a:p>
            <a:pPr marL="284163" lvl="0" indent="-284163" eaLnBrk="0" hangingPunct="0">
              <a:spcBef>
                <a:spcPct val="20000"/>
              </a:spcBef>
              <a:defRPr/>
            </a:pPr>
            <a:r>
              <a:rPr lang="en-US" sz="2000" kern="0" dirty="0" smtClean="0"/>
              <a:t>1. Atomic hydrogen      injector </a:t>
            </a:r>
            <a:r>
              <a:rPr lang="en-US" sz="1600" kern="0" dirty="0" smtClean="0"/>
              <a:t>(collaboration </a:t>
            </a:r>
            <a:br>
              <a:rPr lang="en-US" sz="1600" kern="0" dirty="0" smtClean="0"/>
            </a:br>
            <a:r>
              <a:rPr lang="en-US" sz="1600" kern="0" dirty="0" smtClean="0"/>
              <a:t>with BINP Novosibirsk)</a:t>
            </a:r>
          </a:p>
          <a:p>
            <a:pPr marL="284163" lvl="0" indent="-284163" eaLnBrk="0" hangingPunct="0">
              <a:spcBef>
                <a:spcPct val="20000"/>
              </a:spcBef>
              <a:defRPr/>
            </a:pPr>
            <a:r>
              <a:rPr lang="en-US" sz="2000" kern="0" dirty="0" smtClean="0"/>
              <a:t>2. Superconducting  solenoid </a:t>
            </a:r>
            <a:r>
              <a:rPr lang="en-US" sz="1600" kern="0" dirty="0" smtClean="0"/>
              <a:t>(3 T)</a:t>
            </a:r>
          </a:p>
          <a:p>
            <a:pPr marL="284163" lvl="0" indent="-284163" eaLnBrk="0" hangingPunct="0">
              <a:spcBef>
                <a:spcPct val="20000"/>
              </a:spcBef>
              <a:defRPr/>
            </a:pPr>
            <a:r>
              <a:rPr lang="en-US" sz="2000" kern="0" dirty="0" smtClean="0"/>
              <a:t>3. Beam diagnostics </a:t>
            </a:r>
            <a:br>
              <a:rPr lang="en-US" sz="2000" kern="0" dirty="0" smtClean="0"/>
            </a:br>
            <a:r>
              <a:rPr lang="en-US" sz="2000" kern="0" dirty="0" smtClean="0"/>
              <a:t>and polarimetry</a:t>
            </a:r>
          </a:p>
        </p:txBody>
      </p:sp>
      <p:sp>
        <p:nvSpPr>
          <p:cNvPr id="9" name="TextBox 8"/>
          <p:cNvSpPr txBox="1"/>
          <p:nvPr/>
        </p:nvSpPr>
        <p:spPr>
          <a:xfrm>
            <a:off x="228600" y="914400"/>
            <a:ext cx="3640390" cy="461665"/>
          </a:xfrm>
          <a:prstGeom prst="rect">
            <a:avLst/>
          </a:prstGeom>
          <a:noFill/>
        </p:spPr>
        <p:txBody>
          <a:bodyPr wrap="none" rtlCol="0">
            <a:spAutoFit/>
          </a:bodyPr>
          <a:lstStyle/>
          <a:p>
            <a:pPr algn="l"/>
            <a:r>
              <a:rPr lang="en-US" dirty="0" smtClean="0">
                <a:solidFill>
                  <a:srgbClr val="0000FF"/>
                </a:solidFill>
              </a:rPr>
              <a:t>Upgraded OPPIS (2013)</a:t>
            </a:r>
          </a:p>
        </p:txBody>
      </p:sp>
      <p:sp>
        <p:nvSpPr>
          <p:cNvPr id="10" name="TextBox 9"/>
          <p:cNvSpPr txBox="1"/>
          <p:nvPr/>
        </p:nvSpPr>
        <p:spPr>
          <a:xfrm>
            <a:off x="228600" y="1981200"/>
            <a:ext cx="4916731" cy="646331"/>
          </a:xfrm>
          <a:prstGeom prst="rect">
            <a:avLst/>
          </a:prstGeom>
          <a:solidFill>
            <a:schemeClr val="bg1"/>
          </a:solidFill>
        </p:spPr>
        <p:txBody>
          <a:bodyPr wrap="none" rtlCol="0">
            <a:spAutoFit/>
          </a:bodyPr>
          <a:lstStyle/>
          <a:p>
            <a:r>
              <a:rPr lang="en-US" sz="1400" dirty="0" smtClean="0"/>
              <a:t>Source           Neutralizer      Ionizer </a:t>
            </a:r>
            <a:r>
              <a:rPr lang="en-US" sz="1400" dirty="0" err="1" smtClean="0"/>
              <a:t>Rb</a:t>
            </a:r>
            <a:r>
              <a:rPr lang="en-US" sz="1400" dirty="0" smtClean="0"/>
              <a:t>-cell </a:t>
            </a:r>
            <a:r>
              <a:rPr lang="en-US" sz="1400" dirty="0" err="1" smtClean="0"/>
              <a:t>Sona</a:t>
            </a:r>
            <a:r>
              <a:rPr lang="en-US" sz="1400" dirty="0" smtClean="0"/>
              <a:t>    Na-jet </a:t>
            </a:r>
            <a:r>
              <a:rPr lang="en-US" sz="1800" dirty="0"/>
              <a:t/>
            </a:r>
            <a:br>
              <a:rPr lang="en-US" sz="1800" dirty="0"/>
            </a:br>
            <a:r>
              <a:rPr lang="en-US" sz="1800" dirty="0"/>
              <a:t>(H</a:t>
            </a:r>
            <a:r>
              <a:rPr lang="en-US" sz="1800" baseline="30000" dirty="0"/>
              <a:t>+</a:t>
            </a:r>
            <a:r>
              <a:rPr lang="en-US" sz="1800" dirty="0" smtClean="0"/>
              <a:t>)                  (</a:t>
            </a:r>
            <a:r>
              <a:rPr lang="en-US" sz="1800" dirty="0"/>
              <a:t>H</a:t>
            </a:r>
            <a:r>
              <a:rPr lang="en-US" sz="1800" baseline="30000" dirty="0"/>
              <a:t>0</a:t>
            </a:r>
            <a:r>
              <a:rPr lang="en-US" sz="1800" dirty="0" smtClean="0"/>
              <a:t>)       (H</a:t>
            </a:r>
            <a:r>
              <a:rPr lang="en-US" sz="1800" baseline="30000" dirty="0"/>
              <a:t>+</a:t>
            </a:r>
            <a:r>
              <a:rPr lang="en-US" sz="1800" dirty="0" smtClean="0"/>
              <a:t>)   (H</a:t>
            </a:r>
            <a:r>
              <a:rPr lang="en-US" sz="1800" baseline="30000" dirty="0" smtClean="0"/>
              <a:t>0</a:t>
            </a:r>
            <a:r>
              <a:rPr lang="en-US" sz="1800" dirty="0" smtClean="0"/>
              <a:t>)          (</a:t>
            </a:r>
            <a:r>
              <a:rPr lang="en-US" sz="1800" dirty="0"/>
              <a:t>H</a:t>
            </a:r>
            <a:r>
              <a:rPr lang="en-US" sz="1800" baseline="30000" dirty="0"/>
              <a:t>−</a:t>
            </a:r>
            <a:r>
              <a:rPr lang="en-US" sz="1800" dirty="0"/>
              <a:t>)</a:t>
            </a:r>
            <a:endParaRPr lang="en-US" sz="1800" dirty="0" smtClean="0"/>
          </a:p>
        </p:txBody>
      </p:sp>
      <p:sp>
        <p:nvSpPr>
          <p:cNvPr id="11" name="TextBox 10"/>
          <p:cNvSpPr txBox="1"/>
          <p:nvPr/>
        </p:nvSpPr>
        <p:spPr>
          <a:xfrm>
            <a:off x="2394296" y="4126468"/>
            <a:ext cx="1339504" cy="369332"/>
          </a:xfrm>
          <a:prstGeom prst="rect">
            <a:avLst/>
          </a:prstGeom>
          <a:noFill/>
        </p:spPr>
        <p:txBody>
          <a:bodyPr wrap="none" rtlCol="0">
            <a:spAutoFit/>
          </a:bodyPr>
          <a:lstStyle/>
          <a:p>
            <a:pPr algn="l"/>
            <a:r>
              <a:rPr lang="en-US" sz="1800" dirty="0" err="1" smtClean="0">
                <a:solidFill>
                  <a:schemeClr val="accent2"/>
                </a:solidFill>
              </a:rPr>
              <a:t>sc</a:t>
            </a:r>
            <a:r>
              <a:rPr lang="en-US" sz="1800" dirty="0" smtClean="0">
                <a:solidFill>
                  <a:schemeClr val="accent2"/>
                </a:solidFill>
              </a:rPr>
              <a:t> solenoid</a:t>
            </a:r>
          </a:p>
        </p:txBody>
      </p:sp>
      <p:grpSp>
        <p:nvGrpSpPr>
          <p:cNvPr id="18" name="Group 17"/>
          <p:cNvGrpSpPr/>
          <p:nvPr/>
        </p:nvGrpSpPr>
        <p:grpSpPr>
          <a:xfrm>
            <a:off x="914400" y="1466850"/>
            <a:ext cx="6064085" cy="3146286"/>
            <a:chOff x="914400" y="1371600"/>
            <a:chExt cx="6064085" cy="3146286"/>
          </a:xfrm>
        </p:grpSpPr>
        <p:sp>
          <p:nvSpPr>
            <p:cNvPr id="3" name="TextBox 2"/>
            <p:cNvSpPr txBox="1"/>
            <p:nvPr/>
          </p:nvSpPr>
          <p:spPr>
            <a:xfrm>
              <a:off x="2057400" y="2133600"/>
              <a:ext cx="1823987" cy="1015663"/>
            </a:xfrm>
            <a:prstGeom prst="rect">
              <a:avLst/>
            </a:prstGeom>
            <a:noFill/>
          </p:spPr>
          <p:txBody>
            <a:bodyPr wrap="none" rtlCol="0">
              <a:spAutoFit/>
            </a:bodyPr>
            <a:lstStyle/>
            <a:p>
              <a:pPr algn="l"/>
              <a:r>
                <a:rPr lang="en-US" sz="2000" b="1" dirty="0" smtClean="0">
                  <a:solidFill>
                    <a:schemeClr val="bg1"/>
                  </a:solidFill>
                </a:rPr>
                <a:t>New Atomic</a:t>
              </a:r>
              <a:br>
                <a:rPr lang="en-US" sz="2000" b="1" dirty="0" smtClean="0">
                  <a:solidFill>
                    <a:schemeClr val="bg1"/>
                  </a:solidFill>
                </a:rPr>
              </a:br>
              <a:r>
                <a:rPr lang="en-US" sz="2000" b="1" dirty="0" smtClean="0">
                  <a:solidFill>
                    <a:schemeClr val="bg1"/>
                  </a:solidFill>
                </a:rPr>
                <a:t>Beam Source</a:t>
              </a:r>
            </a:p>
            <a:p>
              <a:pPr algn="l"/>
              <a:r>
                <a:rPr lang="en-US" sz="2000" b="1" dirty="0" smtClean="0">
                  <a:solidFill>
                    <a:schemeClr val="bg1"/>
                  </a:solidFill>
                </a:rPr>
                <a:t>(ABS)</a:t>
              </a:r>
            </a:p>
          </p:txBody>
        </p:sp>
        <p:sp>
          <p:nvSpPr>
            <p:cNvPr id="13" name="TextBox 12"/>
            <p:cNvSpPr txBox="1"/>
            <p:nvPr/>
          </p:nvSpPr>
          <p:spPr>
            <a:xfrm>
              <a:off x="4114800" y="3810000"/>
              <a:ext cx="2863685" cy="707886"/>
            </a:xfrm>
            <a:prstGeom prst="rect">
              <a:avLst/>
            </a:prstGeom>
            <a:noFill/>
          </p:spPr>
          <p:txBody>
            <a:bodyPr wrap="none" rtlCol="0">
              <a:spAutoFit/>
            </a:bodyPr>
            <a:lstStyle/>
            <a:p>
              <a:pPr algn="l"/>
              <a:r>
                <a:rPr lang="en-US" sz="2000" b="1" dirty="0" smtClean="0">
                  <a:solidFill>
                    <a:schemeClr val="bg1"/>
                  </a:solidFill>
                </a:rPr>
                <a:t>New superconducting</a:t>
              </a:r>
              <a:br>
                <a:rPr lang="en-US" sz="2000" b="1" dirty="0" smtClean="0">
                  <a:solidFill>
                    <a:schemeClr val="bg1"/>
                  </a:solidFill>
                </a:rPr>
              </a:br>
              <a:r>
                <a:rPr lang="en-US" sz="2000" b="1" dirty="0" smtClean="0">
                  <a:solidFill>
                    <a:schemeClr val="bg1"/>
                  </a:solidFill>
                </a:rPr>
                <a:t>solenoid</a:t>
              </a:r>
            </a:p>
          </p:txBody>
        </p:sp>
        <p:cxnSp>
          <p:nvCxnSpPr>
            <p:cNvPr id="15" name="Straight Arrow Connector 14"/>
            <p:cNvCxnSpPr/>
            <p:nvPr/>
          </p:nvCxnSpPr>
          <p:spPr bwMode="auto">
            <a:xfrm>
              <a:off x="2667000" y="3124200"/>
              <a:ext cx="304800" cy="533400"/>
            </a:xfrm>
            <a:prstGeom prst="straightConnector1">
              <a:avLst/>
            </a:prstGeom>
            <a:noFill/>
            <a:ln w="31750" cap="flat" cmpd="sng" algn="ctr">
              <a:solidFill>
                <a:schemeClr val="bg1"/>
              </a:solidFill>
              <a:prstDash val="solid"/>
              <a:round/>
              <a:headEnd type="none" w="med" len="med"/>
              <a:tailEnd type="arrow"/>
            </a:ln>
            <a:effectLst/>
          </p:spPr>
        </p:cxnSp>
        <p:sp>
          <p:nvSpPr>
            <p:cNvPr id="16" name="TextBox 15"/>
            <p:cNvSpPr txBox="1"/>
            <p:nvPr/>
          </p:nvSpPr>
          <p:spPr>
            <a:xfrm>
              <a:off x="914400" y="1371600"/>
              <a:ext cx="1681971" cy="400110"/>
            </a:xfrm>
            <a:prstGeom prst="rect">
              <a:avLst/>
            </a:prstGeom>
            <a:noFill/>
          </p:spPr>
          <p:txBody>
            <a:bodyPr wrap="none" rtlCol="0">
              <a:spAutoFit/>
            </a:bodyPr>
            <a:lstStyle/>
            <a:p>
              <a:pPr algn="l"/>
              <a:r>
                <a:rPr lang="en-US" sz="2000" b="1" dirty="0" smtClean="0">
                  <a:solidFill>
                    <a:schemeClr val="bg1"/>
                  </a:solidFill>
                </a:rPr>
                <a:t>23 May 2012</a:t>
              </a:r>
            </a:p>
          </p:txBody>
        </p:sp>
      </p:grpSp>
      <p:grpSp>
        <p:nvGrpSpPr>
          <p:cNvPr id="19" name="Group 18"/>
          <p:cNvGrpSpPr/>
          <p:nvPr/>
        </p:nvGrpSpPr>
        <p:grpSpPr>
          <a:xfrm>
            <a:off x="1066800" y="1447800"/>
            <a:ext cx="6324600" cy="4743450"/>
            <a:chOff x="1066800" y="1447800"/>
            <a:chExt cx="6324600" cy="4743450"/>
          </a:xfrm>
        </p:grpSpPr>
        <p:pic>
          <p:nvPicPr>
            <p:cNvPr id="14" name="Picture 13" descr="2012-0723 OPPI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447800"/>
              <a:ext cx="6324600" cy="4743450"/>
            </a:xfrm>
            <a:prstGeom prst="rect">
              <a:avLst/>
            </a:prstGeom>
          </p:spPr>
        </p:pic>
        <p:sp>
          <p:nvSpPr>
            <p:cNvPr id="17" name="TextBox 16"/>
            <p:cNvSpPr txBox="1"/>
            <p:nvPr/>
          </p:nvSpPr>
          <p:spPr>
            <a:xfrm>
              <a:off x="1295400" y="1752600"/>
              <a:ext cx="1998564" cy="461665"/>
            </a:xfrm>
            <a:prstGeom prst="rect">
              <a:avLst/>
            </a:prstGeom>
            <a:noFill/>
          </p:spPr>
          <p:txBody>
            <a:bodyPr wrap="none" rtlCol="0">
              <a:spAutoFit/>
            </a:bodyPr>
            <a:lstStyle/>
            <a:p>
              <a:pPr algn="l"/>
              <a:r>
                <a:rPr lang="en-US" b="1" dirty="0" smtClean="0">
                  <a:solidFill>
                    <a:schemeClr val="bg1"/>
                  </a:solidFill>
                </a:rPr>
                <a:t>23 July 2012</a:t>
              </a:r>
            </a:p>
          </p:txBody>
        </p:sp>
      </p:grpSp>
    </p:spTree>
    <p:extLst>
      <p:ext uri="{BB962C8B-B14F-4D97-AF65-F5344CB8AC3E}">
        <p14:creationId xmlns:p14="http://schemas.microsoft.com/office/powerpoint/2010/main" val="2130591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HP055f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68725"/>
            <a:ext cx="6781800" cy="2413075"/>
          </a:xfrm>
          <a:prstGeom prst="rect">
            <a:avLst/>
          </a:prstGeom>
        </p:spPr>
      </p:pic>
      <p:sp>
        <p:nvSpPr>
          <p:cNvPr id="15362" name="Title 1"/>
          <p:cNvSpPr>
            <a:spLocks noGrp="1"/>
          </p:cNvSpPr>
          <p:nvPr>
            <p:ph type="title"/>
          </p:nvPr>
        </p:nvSpPr>
        <p:spPr/>
        <p:txBody>
          <a:bodyPr/>
          <a:lstStyle/>
          <a:p>
            <a:r>
              <a:rPr lang="en-US" dirty="0"/>
              <a:t>Electron lenses – </a:t>
            </a:r>
            <a:r>
              <a:rPr lang="en-US" sz="2000" dirty="0"/>
              <a:t>partial head-on beam-beam compensation</a:t>
            </a:r>
            <a:endParaRPr lang="en-US" dirty="0" smtClean="0"/>
          </a:p>
        </p:txBody>
      </p:sp>
      <p:sp>
        <p:nvSpPr>
          <p:cNvPr id="15363" name="Date Placeholder 2"/>
          <p:cNvSpPr>
            <a:spLocks noGrp="1"/>
          </p:cNvSpPr>
          <p:nvPr>
            <p:ph type="dt" sz="quarter" idx="10"/>
          </p:nvPr>
        </p:nvSpPr>
        <p:spPr>
          <a:noFill/>
        </p:spPr>
        <p:txBody>
          <a:bodyPr/>
          <a:lstStyle/>
          <a:p>
            <a:r>
              <a:rPr lang="en-US" dirty="0" smtClean="0"/>
              <a:t>Wolfram Fischer</a:t>
            </a:r>
          </a:p>
        </p:txBody>
      </p:sp>
      <p:sp>
        <p:nvSpPr>
          <p:cNvPr id="15364" name="Slide Number Placeholder 3"/>
          <p:cNvSpPr>
            <a:spLocks noGrp="1"/>
          </p:cNvSpPr>
          <p:nvPr>
            <p:ph type="sldNum" sz="quarter" idx="4294967295"/>
          </p:nvPr>
        </p:nvSpPr>
        <p:spPr bwMode="auto">
          <a:xfrm>
            <a:off x="8534400" y="6553200"/>
            <a:ext cx="457200" cy="304800"/>
          </a:xfrm>
          <a:prstGeom prst="rect">
            <a:avLst/>
          </a:prstGeom>
          <a:noFill/>
          <a:ln w="12700">
            <a:miter lim="800000"/>
            <a:headEnd/>
            <a:tailEnd/>
          </a:ln>
        </p:spPr>
        <p:txBody>
          <a:bodyPr/>
          <a:lstStyle/>
          <a:p>
            <a:pPr algn="ctr" eaLnBrk="0" hangingPunct="0"/>
            <a:fld id="{11BDF33A-9C36-4BE8-8AE1-F19EA8386370}" type="slidenum">
              <a:rPr lang="en-US" sz="1000"/>
              <a:pPr algn="ctr" eaLnBrk="0" hangingPunct="0"/>
              <a:t>16</a:t>
            </a:fld>
            <a:endParaRPr lang="en-US" sz="1000" dirty="0"/>
          </a:p>
        </p:txBody>
      </p:sp>
      <p:pic>
        <p:nvPicPr>
          <p:cNvPr id="15365" name="Picture 4" descr="pic1.jpg"/>
          <p:cNvPicPr>
            <a:picLocks noChangeAspect="1"/>
          </p:cNvPicPr>
          <p:nvPr/>
        </p:nvPicPr>
        <p:blipFill>
          <a:blip r:embed="rId4"/>
          <a:srcRect/>
          <a:stretch>
            <a:fillRect/>
          </a:stretch>
        </p:blipFill>
        <p:spPr bwMode="auto">
          <a:xfrm>
            <a:off x="0" y="762001"/>
            <a:ext cx="3429000" cy="2971017"/>
          </a:xfrm>
          <a:prstGeom prst="rect">
            <a:avLst/>
          </a:prstGeom>
          <a:noFill/>
          <a:ln w="9525">
            <a:noFill/>
            <a:miter lim="800000"/>
            <a:headEnd/>
            <a:tailEnd/>
          </a:ln>
        </p:spPr>
      </p:pic>
      <p:cxnSp>
        <p:nvCxnSpPr>
          <p:cNvPr id="12" name="Straight Connector 11"/>
          <p:cNvCxnSpPr/>
          <p:nvPr/>
        </p:nvCxnSpPr>
        <p:spPr bwMode="auto">
          <a:xfrm flipV="1">
            <a:off x="1295400" y="3657600"/>
            <a:ext cx="1066800" cy="6750"/>
          </a:xfrm>
          <a:prstGeom prst="line">
            <a:avLst/>
          </a:prstGeom>
          <a:noFill/>
          <a:ln w="222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152400" y="2971800"/>
            <a:ext cx="609600" cy="1588"/>
          </a:xfrm>
          <a:prstGeom prst="line">
            <a:avLst/>
          </a:prstGeom>
          <a:noFill/>
          <a:ln w="22225"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a:off x="177465" y="1676400"/>
            <a:ext cx="584535" cy="0"/>
          </a:xfrm>
          <a:prstGeom prst="line">
            <a:avLst/>
          </a:prstGeom>
          <a:noFill/>
          <a:ln w="22225" cap="flat" cmpd="sng" algn="ctr">
            <a:solidFill>
              <a:srgbClr val="FF0000"/>
            </a:solidFill>
            <a:prstDash val="solid"/>
            <a:round/>
            <a:headEnd type="none" w="med" len="med"/>
            <a:tailEnd type="none" w="med" len="med"/>
          </a:ln>
          <a:effectLst/>
        </p:spPr>
      </p:cxnSp>
      <p:pic>
        <p:nvPicPr>
          <p:cNvPr id="18" name="Picture 17" descr="2011-0318 E-gun, J. Hoc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283" y="1981200"/>
            <a:ext cx="1325794" cy="914400"/>
          </a:xfrm>
          <a:prstGeom prst="rect">
            <a:avLst/>
          </a:prstGeom>
        </p:spPr>
      </p:pic>
      <p:pic>
        <p:nvPicPr>
          <p:cNvPr id="21" name="Picture 20" descr="THP055f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4648" y="2971800"/>
            <a:ext cx="1404748" cy="762000"/>
          </a:xfrm>
          <a:prstGeom prst="rect">
            <a:avLst/>
          </a:prstGeom>
        </p:spPr>
      </p:pic>
      <p:pic>
        <p:nvPicPr>
          <p:cNvPr id="6" name="Picture 5" descr="pic.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3810000"/>
            <a:ext cx="2172677" cy="1625600"/>
          </a:xfrm>
          <a:prstGeom prst="rect">
            <a:avLst/>
          </a:prstGeom>
        </p:spPr>
      </p:pic>
      <p:sp>
        <p:nvSpPr>
          <p:cNvPr id="7" name="TextBox 6"/>
          <p:cNvSpPr txBox="1"/>
          <p:nvPr/>
        </p:nvSpPr>
        <p:spPr>
          <a:xfrm>
            <a:off x="8305800" y="2590800"/>
            <a:ext cx="643851" cy="307777"/>
          </a:xfrm>
          <a:prstGeom prst="rect">
            <a:avLst/>
          </a:prstGeom>
          <a:noFill/>
        </p:spPr>
        <p:txBody>
          <a:bodyPr wrap="none" rtlCol="0">
            <a:spAutoFit/>
          </a:bodyPr>
          <a:lstStyle/>
          <a:p>
            <a:pPr algn="l"/>
            <a:r>
              <a:rPr lang="en-US" sz="1400" dirty="0">
                <a:solidFill>
                  <a:schemeClr val="bg1"/>
                </a:solidFill>
              </a:rPr>
              <a:t>e</a:t>
            </a:r>
            <a:r>
              <a:rPr lang="en-US" sz="1400" dirty="0" smtClean="0">
                <a:solidFill>
                  <a:schemeClr val="bg1"/>
                </a:solidFill>
              </a:rPr>
              <a:t>-gun</a:t>
            </a:r>
          </a:p>
        </p:txBody>
      </p:sp>
      <p:sp>
        <p:nvSpPr>
          <p:cNvPr id="23" name="TextBox 22"/>
          <p:cNvSpPr txBox="1"/>
          <p:nvPr/>
        </p:nvSpPr>
        <p:spPr>
          <a:xfrm>
            <a:off x="8001000" y="3429000"/>
            <a:ext cx="1018227" cy="307777"/>
          </a:xfrm>
          <a:prstGeom prst="rect">
            <a:avLst/>
          </a:prstGeom>
          <a:noFill/>
        </p:spPr>
        <p:txBody>
          <a:bodyPr wrap="none" rtlCol="0">
            <a:spAutoFit/>
          </a:bodyPr>
          <a:lstStyle/>
          <a:p>
            <a:pPr algn="l"/>
            <a:r>
              <a:rPr lang="en-US" sz="1400" dirty="0" smtClean="0">
                <a:solidFill>
                  <a:schemeClr val="bg1"/>
                </a:solidFill>
              </a:rPr>
              <a:t>e-collector</a:t>
            </a:r>
          </a:p>
        </p:txBody>
      </p:sp>
      <p:sp>
        <p:nvSpPr>
          <p:cNvPr id="24" name="TextBox 23"/>
          <p:cNvSpPr txBox="1"/>
          <p:nvPr/>
        </p:nvSpPr>
        <p:spPr>
          <a:xfrm>
            <a:off x="6858000" y="4876800"/>
            <a:ext cx="1960831" cy="523220"/>
          </a:xfrm>
          <a:prstGeom prst="rect">
            <a:avLst/>
          </a:prstGeom>
          <a:noFill/>
        </p:spPr>
        <p:txBody>
          <a:bodyPr wrap="none" rtlCol="0">
            <a:spAutoFit/>
          </a:bodyPr>
          <a:lstStyle/>
          <a:p>
            <a:pPr algn="l"/>
            <a:r>
              <a:rPr lang="en-US" sz="1400" dirty="0" smtClean="0">
                <a:solidFill>
                  <a:schemeClr val="bg1"/>
                </a:solidFill>
              </a:rPr>
              <a:t>main solenoid </a:t>
            </a:r>
            <a:br>
              <a:rPr lang="en-US" sz="1400" dirty="0" smtClean="0">
                <a:solidFill>
                  <a:schemeClr val="bg1"/>
                </a:solidFill>
              </a:rPr>
            </a:br>
            <a:r>
              <a:rPr lang="en-US" sz="1400" dirty="0" smtClean="0">
                <a:solidFill>
                  <a:schemeClr val="bg1"/>
                </a:solidFill>
              </a:rPr>
              <a:t>manufacturing in SMD</a:t>
            </a:r>
          </a:p>
        </p:txBody>
      </p:sp>
      <p:pic>
        <p:nvPicPr>
          <p:cNvPr id="2" name="Picture 1" descr="2011-0505 GS1(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1180" y="5486400"/>
            <a:ext cx="1828800" cy="1371600"/>
          </a:xfrm>
          <a:prstGeom prst="rect">
            <a:avLst/>
          </a:prstGeom>
        </p:spPr>
      </p:pic>
      <p:sp>
        <p:nvSpPr>
          <p:cNvPr id="19" name="TextBox 18"/>
          <p:cNvSpPr txBox="1"/>
          <p:nvPr/>
        </p:nvSpPr>
        <p:spPr>
          <a:xfrm>
            <a:off x="7259369" y="5496580"/>
            <a:ext cx="1731501" cy="523220"/>
          </a:xfrm>
          <a:prstGeom prst="rect">
            <a:avLst/>
          </a:prstGeom>
          <a:noFill/>
        </p:spPr>
        <p:txBody>
          <a:bodyPr wrap="none" rtlCol="0">
            <a:spAutoFit/>
          </a:bodyPr>
          <a:lstStyle/>
          <a:p>
            <a:pPr algn="r"/>
            <a:r>
              <a:rPr lang="en-US" sz="1400" dirty="0" smtClean="0">
                <a:solidFill>
                  <a:schemeClr val="bg1"/>
                </a:solidFill>
              </a:rPr>
              <a:t>GS1 manufacturing</a:t>
            </a:r>
            <a:br>
              <a:rPr lang="en-US" sz="1400" dirty="0" smtClean="0">
                <a:solidFill>
                  <a:schemeClr val="bg1"/>
                </a:solidFill>
              </a:rPr>
            </a:br>
            <a:r>
              <a:rPr lang="en-US" sz="1400" dirty="0" smtClean="0">
                <a:solidFill>
                  <a:schemeClr val="bg1"/>
                </a:solidFill>
              </a:rPr>
              <a:t>in industry</a:t>
            </a:r>
          </a:p>
        </p:txBody>
      </p:sp>
      <p:sp>
        <p:nvSpPr>
          <p:cNvPr id="20" name="Rectangle 19"/>
          <p:cNvSpPr/>
          <p:nvPr/>
        </p:nvSpPr>
        <p:spPr>
          <a:xfrm>
            <a:off x="3200400" y="652313"/>
            <a:ext cx="4572000" cy="3824124"/>
          </a:xfrm>
          <a:prstGeom prst="rect">
            <a:avLst/>
          </a:prstGeom>
        </p:spPr>
        <p:txBody>
          <a:bodyPr>
            <a:spAutoFit/>
          </a:bodyPr>
          <a:lstStyle/>
          <a:p>
            <a:r>
              <a:rPr lang="en-US" sz="1800" b="1" dirty="0"/>
              <a:t>Basic idea</a:t>
            </a:r>
            <a:r>
              <a:rPr lang="en-US" sz="1800" b="1" dirty="0" smtClean="0"/>
              <a:t>:</a:t>
            </a:r>
          </a:p>
          <a:p>
            <a:pPr marL="285750" indent="-285750">
              <a:buFont typeface="Arial"/>
              <a:buChar char="•"/>
            </a:pPr>
            <a:r>
              <a:rPr lang="en-US" sz="1600" dirty="0" smtClean="0"/>
              <a:t>2 beam</a:t>
            </a:r>
            <a:r>
              <a:rPr lang="en-US" sz="1600" dirty="0"/>
              <a:t>-beam collisions with </a:t>
            </a:r>
            <a:r>
              <a:rPr lang="en-US" sz="1600" b="1" dirty="0">
                <a:solidFill>
                  <a:schemeClr val="accent2"/>
                </a:solidFill>
              </a:rPr>
              <a:t>positively</a:t>
            </a:r>
            <a:r>
              <a:rPr lang="en-US" sz="1600" dirty="0"/>
              <a:t> charged beam </a:t>
            </a:r>
            <a:endParaRPr lang="en-US" sz="1600" dirty="0" smtClean="0"/>
          </a:p>
          <a:p>
            <a:pPr marL="285750" indent="-285750">
              <a:buFont typeface="Arial"/>
              <a:buChar char="•"/>
            </a:pPr>
            <a:r>
              <a:rPr lang="en-US" sz="1600" dirty="0" smtClean="0"/>
              <a:t>Add collision </a:t>
            </a:r>
            <a:r>
              <a:rPr lang="en-US" sz="1600" dirty="0"/>
              <a:t>with a </a:t>
            </a:r>
            <a:r>
              <a:rPr lang="en-US" sz="1600" b="1" dirty="0">
                <a:solidFill>
                  <a:srgbClr val="FF0000"/>
                </a:solidFill>
              </a:rPr>
              <a:t>negatively </a:t>
            </a:r>
            <a:r>
              <a:rPr lang="en-US" sz="1600" dirty="0"/>
              <a:t>charged beam </a:t>
            </a:r>
            <a:r>
              <a:rPr lang="en-US" sz="1600" dirty="0" smtClean="0"/>
              <a:t>– with matched intensity and  </a:t>
            </a:r>
            <a:r>
              <a:rPr lang="en-US" sz="1600" dirty="0"/>
              <a:t>same amplitude </a:t>
            </a:r>
            <a:r>
              <a:rPr lang="en-US" sz="1600" dirty="0" smtClean="0"/>
              <a:t>dependence</a:t>
            </a:r>
            <a:endParaRPr lang="en-US" sz="1000" dirty="0"/>
          </a:p>
          <a:p>
            <a:endParaRPr lang="en-US" sz="1050" dirty="0"/>
          </a:p>
          <a:p>
            <a:r>
              <a:rPr lang="en-US" sz="1800" b="1" dirty="0" smtClean="0"/>
              <a:t>Compensation of nonlinear effects: </a:t>
            </a:r>
            <a:endParaRPr lang="en-US" sz="1400" dirty="0" smtClean="0"/>
          </a:p>
          <a:p>
            <a:pPr>
              <a:buFont typeface="Arial" pitchFamily="34" charset="0"/>
              <a:buChar char="•"/>
            </a:pPr>
            <a:r>
              <a:rPr lang="en-US" sz="1600" dirty="0" smtClean="0"/>
              <a:t> e-beam current and shape </a:t>
            </a:r>
          </a:p>
          <a:p>
            <a:r>
              <a:rPr lang="en-US" sz="1600" dirty="0" smtClean="0"/>
              <a:t>  =&gt; reduces tune spread</a:t>
            </a:r>
            <a:endParaRPr lang="en-US" sz="1600" dirty="0"/>
          </a:p>
          <a:p>
            <a:pPr>
              <a:buFont typeface="Arial" pitchFamily="34" charset="0"/>
              <a:buChar char="•"/>
            </a:pPr>
            <a:r>
              <a:rPr lang="en-US" sz="1600" dirty="0"/>
              <a:t> </a:t>
            </a:r>
            <a:r>
              <a:rPr lang="en-US" sz="1600" dirty="0" err="1">
                <a:latin typeface="Symbol" pitchFamily="18" charset="2"/>
              </a:rPr>
              <a:t>Dy</a:t>
            </a:r>
            <a:r>
              <a:rPr lang="en-US" sz="1600" baseline="-25000" dirty="0" err="1"/>
              <a:t>x,y</a:t>
            </a:r>
            <a:r>
              <a:rPr lang="en-US" sz="1600" baseline="-25000" dirty="0"/>
              <a:t> </a:t>
            </a:r>
            <a:r>
              <a:rPr lang="en-US" sz="1600" dirty="0"/>
              <a:t> = </a:t>
            </a:r>
            <a:r>
              <a:rPr lang="en-US" sz="1600" dirty="0" err="1"/>
              <a:t>k</a:t>
            </a:r>
            <a:r>
              <a:rPr lang="en-US" sz="1600" dirty="0" err="1">
                <a:latin typeface="Symbol" pitchFamily="18" charset="2"/>
              </a:rPr>
              <a:t>p</a:t>
            </a:r>
            <a:r>
              <a:rPr lang="en-US" sz="1600" dirty="0"/>
              <a:t> between p-p and p-e </a:t>
            </a:r>
            <a:r>
              <a:rPr lang="en-US" sz="1600" dirty="0" smtClean="0"/>
              <a:t>collision</a:t>
            </a:r>
          </a:p>
          <a:p>
            <a:r>
              <a:rPr lang="en-US" sz="1600" dirty="0"/>
              <a:t> </a:t>
            </a:r>
            <a:r>
              <a:rPr lang="en-US" sz="1600" dirty="0" smtClean="0"/>
              <a:t> =&gt; reduces resonance driving terms</a:t>
            </a:r>
          </a:p>
          <a:p>
            <a:endParaRPr lang="en-US" sz="1600" dirty="0"/>
          </a:p>
          <a:p>
            <a:r>
              <a:rPr lang="en-US" sz="1800" b="1" dirty="0" smtClean="0"/>
              <a:t>Installation in 2012</a:t>
            </a:r>
          </a:p>
          <a:p>
            <a:r>
              <a:rPr lang="en-US" sz="1800" b="1" dirty="0" smtClean="0"/>
              <a:t>Expect up to 2x more luminosity</a:t>
            </a:r>
            <a:endParaRPr lang="en-US" sz="1800" b="1" dirty="0"/>
          </a:p>
        </p:txBody>
      </p:sp>
    </p:spTree>
    <p:extLst>
      <p:ext uri="{BB962C8B-B14F-4D97-AF65-F5344CB8AC3E}">
        <p14:creationId xmlns:p14="http://schemas.microsoft.com/office/powerpoint/2010/main" val="29723924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255 GeV polarized proton projection for Run-13</a:t>
            </a:r>
            <a:endParaRPr lang="en-US" dirty="0"/>
          </a:p>
        </p:txBody>
      </p:sp>
      <p:sp>
        <p:nvSpPr>
          <p:cNvPr id="4" name="Date Placeholder 3"/>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17</a:t>
            </a:fld>
            <a:r>
              <a:rPr lang="en-US" smtClean="0"/>
              <a:t> </a:t>
            </a:r>
            <a:endParaRPr lang="en-US" sz="800" smtClean="0">
              <a:latin typeface="Times New Roman" pitchFamily="18" charset="0"/>
            </a:endParaRPr>
          </a:p>
          <a:p>
            <a:pPr>
              <a:defRPr/>
            </a:pPr>
            <a:endParaRPr lang="en-US" dirty="0"/>
          </a:p>
        </p:txBody>
      </p:sp>
      <p:pic>
        <p:nvPicPr>
          <p:cNvPr id="6" name="Picture 5" descr="Run13_250GeV_pp_proje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0"/>
            <a:ext cx="8931925" cy="4510997"/>
          </a:xfrm>
          <a:prstGeom prst="rect">
            <a:avLst/>
          </a:prstGeom>
        </p:spPr>
      </p:pic>
      <p:sp>
        <p:nvSpPr>
          <p:cNvPr id="7" name="TextBox 6"/>
          <p:cNvSpPr txBox="1"/>
          <p:nvPr/>
        </p:nvSpPr>
        <p:spPr>
          <a:xfrm>
            <a:off x="228600" y="5162490"/>
            <a:ext cx="4970156" cy="400110"/>
          </a:xfrm>
          <a:prstGeom prst="rect">
            <a:avLst/>
          </a:prstGeom>
          <a:noFill/>
        </p:spPr>
        <p:txBody>
          <a:bodyPr wrap="none" rtlCol="0">
            <a:spAutoFit/>
          </a:bodyPr>
          <a:lstStyle/>
          <a:p>
            <a:pPr algn="l"/>
            <a:r>
              <a:rPr lang="en-US" sz="2000" dirty="0" smtClean="0"/>
              <a:t>Polarization </a:t>
            </a:r>
            <a:r>
              <a:rPr lang="en-US" sz="1800" dirty="0" smtClean="0"/>
              <a:t>(as measured by H-jet)</a:t>
            </a:r>
            <a:r>
              <a:rPr lang="en-US" sz="2000" dirty="0" smtClean="0"/>
              <a:t>: 50-60%</a:t>
            </a:r>
          </a:p>
        </p:txBody>
      </p:sp>
      <p:sp>
        <p:nvSpPr>
          <p:cNvPr id="3" name="TextBox 2"/>
          <p:cNvSpPr txBox="1"/>
          <p:nvPr/>
        </p:nvSpPr>
        <p:spPr>
          <a:xfrm>
            <a:off x="228600" y="5562600"/>
            <a:ext cx="8739066" cy="954107"/>
          </a:xfrm>
          <a:prstGeom prst="rect">
            <a:avLst/>
          </a:prstGeom>
          <a:noFill/>
        </p:spPr>
        <p:txBody>
          <a:bodyPr wrap="none" rtlCol="0">
            <a:spAutoFit/>
          </a:bodyPr>
          <a:lstStyle/>
          <a:p>
            <a:r>
              <a:rPr lang="en-US" sz="2000" b="1" dirty="0" smtClean="0"/>
              <a:t>New:</a:t>
            </a:r>
            <a:r>
              <a:rPr lang="en-US" sz="1800" dirty="0" smtClean="0"/>
              <a:t> lattice for e-lens (new </a:t>
            </a:r>
            <a:r>
              <a:rPr lang="en-US" sz="1800" dirty="0" err="1" smtClean="0"/>
              <a:t>qtrim</a:t>
            </a:r>
            <a:r>
              <a:rPr lang="en-US" sz="1800" dirty="0" smtClean="0"/>
              <a:t> &amp; phase shifter ps), partial or full source upgrade, </a:t>
            </a:r>
            <a:br>
              <a:rPr lang="en-US" sz="1800" dirty="0" smtClean="0"/>
            </a:br>
            <a:r>
              <a:rPr lang="en-US" sz="1800" dirty="0" smtClean="0"/>
              <a:t>e-lens (commissioning in Run-13), </a:t>
            </a:r>
            <a:r>
              <a:rPr lang="en-US" sz="1800" dirty="0"/>
              <a:t>abort gaps aligned in IP4/IP10, </a:t>
            </a:r>
            <a:r>
              <a:rPr lang="en-US" sz="1800" dirty="0" smtClean="0"/>
              <a:t>spin patterns </a:t>
            </a:r>
            <a:br>
              <a:rPr lang="en-US" sz="1800" dirty="0" smtClean="0"/>
            </a:br>
            <a:r>
              <a:rPr lang="en-US" sz="1800" dirty="0" smtClean="0"/>
              <a:t>always have 2 bunches with same orientation (?)</a:t>
            </a:r>
          </a:p>
        </p:txBody>
      </p:sp>
      <p:sp>
        <p:nvSpPr>
          <p:cNvPr id="8" name="TextBox 7"/>
          <p:cNvSpPr txBox="1"/>
          <p:nvPr/>
        </p:nvSpPr>
        <p:spPr>
          <a:xfrm>
            <a:off x="4690065" y="4513883"/>
            <a:ext cx="300082" cy="369332"/>
          </a:xfrm>
          <a:prstGeom prst="rect">
            <a:avLst/>
          </a:prstGeom>
          <a:noFill/>
        </p:spPr>
        <p:txBody>
          <a:bodyPr wrap="none" rtlCol="0">
            <a:spAutoFit/>
          </a:bodyPr>
          <a:lstStyle/>
          <a:p>
            <a:pPr algn="l"/>
            <a:r>
              <a:rPr lang="en-US" sz="1800" dirty="0" smtClean="0">
                <a:latin typeface="Times New Roman"/>
                <a:cs typeface="Times New Roman"/>
              </a:rPr>
              <a:t>6</a:t>
            </a:r>
          </a:p>
        </p:txBody>
      </p:sp>
      <p:sp>
        <p:nvSpPr>
          <p:cNvPr id="9" name="TextBox 8"/>
          <p:cNvSpPr txBox="1"/>
          <p:nvPr/>
        </p:nvSpPr>
        <p:spPr>
          <a:xfrm>
            <a:off x="5338718" y="4523714"/>
            <a:ext cx="300082" cy="369332"/>
          </a:xfrm>
          <a:prstGeom prst="rect">
            <a:avLst/>
          </a:prstGeom>
          <a:noFill/>
        </p:spPr>
        <p:txBody>
          <a:bodyPr wrap="none" rtlCol="0">
            <a:spAutoFit/>
          </a:bodyPr>
          <a:lstStyle/>
          <a:p>
            <a:pPr algn="l"/>
            <a:r>
              <a:rPr lang="en-US" sz="1800" dirty="0" smtClean="0">
                <a:latin typeface="Times New Roman"/>
                <a:cs typeface="Times New Roman"/>
              </a:rPr>
              <a:t>7</a:t>
            </a:r>
          </a:p>
        </p:txBody>
      </p:sp>
      <p:sp>
        <p:nvSpPr>
          <p:cNvPr id="10" name="TextBox 9"/>
          <p:cNvSpPr txBox="1"/>
          <p:nvPr/>
        </p:nvSpPr>
        <p:spPr>
          <a:xfrm>
            <a:off x="5948318" y="4495800"/>
            <a:ext cx="300082" cy="369332"/>
          </a:xfrm>
          <a:prstGeom prst="rect">
            <a:avLst/>
          </a:prstGeom>
          <a:noFill/>
        </p:spPr>
        <p:txBody>
          <a:bodyPr wrap="none" rtlCol="0">
            <a:spAutoFit/>
          </a:bodyPr>
          <a:lstStyle/>
          <a:p>
            <a:pPr algn="l"/>
            <a:r>
              <a:rPr lang="en-US" sz="1800" dirty="0" smtClean="0">
                <a:latin typeface="Times New Roman"/>
                <a:cs typeface="Times New Roman"/>
              </a:rPr>
              <a:t>8</a:t>
            </a:r>
          </a:p>
        </p:txBody>
      </p:sp>
      <p:sp>
        <p:nvSpPr>
          <p:cNvPr id="11" name="TextBox 10"/>
          <p:cNvSpPr txBox="1"/>
          <p:nvPr/>
        </p:nvSpPr>
        <p:spPr>
          <a:xfrm>
            <a:off x="6613738" y="4495800"/>
            <a:ext cx="300082" cy="369332"/>
          </a:xfrm>
          <a:prstGeom prst="rect">
            <a:avLst/>
          </a:prstGeom>
          <a:noFill/>
        </p:spPr>
        <p:txBody>
          <a:bodyPr wrap="none" rtlCol="0">
            <a:spAutoFit/>
          </a:bodyPr>
          <a:lstStyle/>
          <a:p>
            <a:pPr algn="l"/>
            <a:r>
              <a:rPr lang="en-US" sz="1800" dirty="0" smtClean="0">
                <a:latin typeface="Times New Roman"/>
                <a:cs typeface="Times New Roman"/>
              </a:rPr>
              <a:t>9</a:t>
            </a:r>
          </a:p>
        </p:txBody>
      </p:sp>
      <p:sp>
        <p:nvSpPr>
          <p:cNvPr id="12" name="TextBox 11"/>
          <p:cNvSpPr txBox="1"/>
          <p:nvPr/>
        </p:nvSpPr>
        <p:spPr>
          <a:xfrm>
            <a:off x="7173943" y="4485969"/>
            <a:ext cx="415498" cy="369332"/>
          </a:xfrm>
          <a:prstGeom prst="rect">
            <a:avLst/>
          </a:prstGeom>
          <a:noFill/>
        </p:spPr>
        <p:txBody>
          <a:bodyPr wrap="none" rtlCol="0">
            <a:spAutoFit/>
          </a:bodyPr>
          <a:lstStyle/>
          <a:p>
            <a:pPr algn="l"/>
            <a:r>
              <a:rPr lang="en-US" sz="1800" dirty="0" smtClean="0">
                <a:latin typeface="Times New Roman"/>
                <a:cs typeface="Times New Roman"/>
              </a:rPr>
              <a:t>10</a:t>
            </a:r>
          </a:p>
        </p:txBody>
      </p:sp>
      <p:sp>
        <p:nvSpPr>
          <p:cNvPr id="13" name="TextBox 12"/>
          <p:cNvSpPr txBox="1"/>
          <p:nvPr/>
        </p:nvSpPr>
        <p:spPr>
          <a:xfrm>
            <a:off x="7814102" y="4509757"/>
            <a:ext cx="406932" cy="369332"/>
          </a:xfrm>
          <a:prstGeom prst="rect">
            <a:avLst/>
          </a:prstGeom>
          <a:noFill/>
        </p:spPr>
        <p:txBody>
          <a:bodyPr wrap="none" rtlCol="0">
            <a:spAutoFit/>
          </a:bodyPr>
          <a:lstStyle/>
          <a:p>
            <a:pPr algn="l"/>
            <a:r>
              <a:rPr lang="en-US" sz="1800" dirty="0" smtClean="0">
                <a:latin typeface="Times New Roman"/>
                <a:cs typeface="Times New Roman"/>
              </a:rPr>
              <a:t>11</a:t>
            </a:r>
          </a:p>
        </p:txBody>
      </p:sp>
      <p:sp>
        <p:nvSpPr>
          <p:cNvPr id="14" name="TextBox 13"/>
          <p:cNvSpPr txBox="1"/>
          <p:nvPr/>
        </p:nvSpPr>
        <p:spPr>
          <a:xfrm>
            <a:off x="8432268" y="4507468"/>
            <a:ext cx="415498" cy="369332"/>
          </a:xfrm>
          <a:prstGeom prst="rect">
            <a:avLst/>
          </a:prstGeom>
          <a:noFill/>
        </p:spPr>
        <p:txBody>
          <a:bodyPr wrap="none" rtlCol="0">
            <a:spAutoFit/>
          </a:bodyPr>
          <a:lstStyle/>
          <a:p>
            <a:pPr algn="l"/>
            <a:r>
              <a:rPr lang="en-US" sz="1800" dirty="0" smtClean="0">
                <a:latin typeface="Times New Roman"/>
                <a:cs typeface="Times New Roman"/>
              </a:rPr>
              <a:t>12</a:t>
            </a:r>
          </a:p>
        </p:txBody>
      </p:sp>
      <p:sp>
        <p:nvSpPr>
          <p:cNvPr id="15" name="TextBox 14"/>
          <p:cNvSpPr txBox="1"/>
          <p:nvPr/>
        </p:nvSpPr>
        <p:spPr>
          <a:xfrm>
            <a:off x="3733800" y="1676400"/>
            <a:ext cx="1749547" cy="461665"/>
          </a:xfrm>
          <a:prstGeom prst="rect">
            <a:avLst/>
          </a:prstGeom>
          <a:noFill/>
        </p:spPr>
        <p:txBody>
          <a:bodyPr wrap="none" rtlCol="0">
            <a:spAutoFit/>
          </a:bodyPr>
          <a:lstStyle/>
          <a:p>
            <a:pPr algn="l"/>
            <a:r>
              <a:rPr lang="en-US" dirty="0" smtClean="0"/>
              <a:t>N</a:t>
            </a:r>
            <a:r>
              <a:rPr lang="en-US" baseline="-25000" dirty="0" smtClean="0"/>
              <a:t>b </a:t>
            </a:r>
            <a:r>
              <a:rPr lang="en-US" dirty="0" smtClean="0"/>
              <a:t>= 2×10</a:t>
            </a:r>
            <a:r>
              <a:rPr lang="en-US" baseline="30000" dirty="0" smtClean="0"/>
              <a:t>11</a:t>
            </a:r>
          </a:p>
        </p:txBody>
      </p:sp>
      <p:cxnSp>
        <p:nvCxnSpPr>
          <p:cNvPr id="17" name="Straight Connector 16"/>
          <p:cNvCxnSpPr/>
          <p:nvPr/>
        </p:nvCxnSpPr>
        <p:spPr bwMode="auto">
          <a:xfrm>
            <a:off x="4572000" y="2133600"/>
            <a:ext cx="685800" cy="762000"/>
          </a:xfrm>
          <a:prstGeom prst="line">
            <a:avLst/>
          </a:prstGeom>
          <a:noFill/>
          <a:ln w="19050" cap="flat" cmpd="sng" algn="ctr">
            <a:solidFill>
              <a:schemeClr val="tx1"/>
            </a:solidFill>
            <a:prstDash val="solid"/>
            <a:round/>
            <a:headEnd type="none" w="med" len="med"/>
            <a:tailEnd type="arrow"/>
          </a:ln>
          <a:effectLst/>
        </p:spPr>
      </p:cxnSp>
      <p:sp>
        <p:nvSpPr>
          <p:cNvPr id="18" name="TextBox 17"/>
          <p:cNvSpPr txBox="1"/>
          <p:nvPr/>
        </p:nvSpPr>
        <p:spPr>
          <a:xfrm>
            <a:off x="5257800" y="990600"/>
            <a:ext cx="3292788" cy="707886"/>
          </a:xfrm>
          <a:prstGeom prst="rect">
            <a:avLst/>
          </a:prstGeom>
          <a:noFill/>
        </p:spPr>
        <p:txBody>
          <a:bodyPr wrap="none" rtlCol="0">
            <a:spAutoFit/>
          </a:bodyPr>
          <a:lstStyle/>
          <a:p>
            <a:pPr algn="l"/>
            <a:r>
              <a:rPr lang="en-US" dirty="0" smtClean="0"/>
              <a:t>PHENIX goal: 750 pb</a:t>
            </a:r>
            <a:r>
              <a:rPr lang="en-US" baseline="30000" dirty="0" smtClean="0"/>
              <a:t>-</a:t>
            </a:r>
            <a:r>
              <a:rPr lang="en-US" baseline="30000" dirty="0" smtClean="0"/>
              <a:t>1</a:t>
            </a:r>
            <a:br>
              <a:rPr lang="en-US" baseline="30000" dirty="0" smtClean="0"/>
            </a:br>
            <a:r>
              <a:rPr lang="en-US" sz="1600" dirty="0" smtClean="0"/>
              <a:t>-- not likely in 12 weeks physics --</a:t>
            </a:r>
            <a:endParaRPr lang="en-US" dirty="0" smtClean="0"/>
          </a:p>
        </p:txBody>
      </p:sp>
      <p:sp>
        <p:nvSpPr>
          <p:cNvPr id="19" name="TextBox 18"/>
          <p:cNvSpPr txBox="1"/>
          <p:nvPr/>
        </p:nvSpPr>
        <p:spPr>
          <a:xfrm>
            <a:off x="3810000" y="3962400"/>
            <a:ext cx="1194107" cy="461665"/>
          </a:xfrm>
          <a:prstGeom prst="rect">
            <a:avLst/>
          </a:prstGeom>
          <a:noFill/>
        </p:spPr>
        <p:txBody>
          <a:bodyPr wrap="none" rtlCol="0">
            <a:spAutoFit/>
          </a:bodyPr>
          <a:lstStyle/>
          <a:p>
            <a:pPr algn="l"/>
            <a:r>
              <a:rPr lang="en-US" dirty="0" smtClean="0"/>
              <a:t>Run-12</a:t>
            </a:r>
          </a:p>
        </p:txBody>
      </p:sp>
    </p:spTree>
    <p:extLst>
      <p:ext uri="{BB962C8B-B14F-4D97-AF65-F5344CB8AC3E}">
        <p14:creationId xmlns:p14="http://schemas.microsoft.com/office/powerpoint/2010/main" val="32278090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399" y="198438"/>
            <a:ext cx="8763001" cy="639762"/>
          </a:xfrm>
          <a:prstGeom prst="rect">
            <a:avLst/>
          </a:prstGeom>
          <a:solidFill>
            <a:schemeClr val="tx2">
              <a:lumMod val="60000"/>
              <a:lumOff val="40000"/>
            </a:schemeClr>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Startups and Mode Changes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04801" y="1066800"/>
            <a:ext cx="8839200" cy="6186309"/>
          </a:xfrm>
          <a:prstGeom prst="rect">
            <a:avLst/>
          </a:prstGeom>
          <a:noFill/>
        </p:spPr>
        <p:txBody>
          <a:bodyPr wrap="square" rtlCol="0">
            <a:spAutoFit/>
          </a:bodyPr>
          <a:lstStyle/>
          <a:p>
            <a:pPr>
              <a:buFont typeface="Arial" pitchFamily="34" charset="0"/>
              <a:buChar char="•"/>
            </a:pPr>
            <a:r>
              <a:rPr lang="en-US" dirty="0" smtClean="0"/>
              <a:t>  </a:t>
            </a:r>
            <a:r>
              <a:rPr lang="en-US" sz="1800" dirty="0" smtClean="0"/>
              <a:t>Peak performance was essentially the same as the projections</a:t>
            </a:r>
          </a:p>
          <a:p>
            <a:pPr lvl="1">
              <a:buFont typeface="Arial" pitchFamily="34" charset="0"/>
              <a:buChar char="•"/>
            </a:pPr>
            <a:r>
              <a:rPr lang="en-US" sz="1800" dirty="0" smtClean="0"/>
              <a:t> Primary discrepancy was how fast we got to peak performance</a:t>
            </a:r>
          </a:p>
          <a:p>
            <a:pPr lvl="1">
              <a:buFont typeface="Arial" pitchFamily="34" charset="0"/>
              <a:buChar char="•"/>
            </a:pPr>
            <a:endParaRPr lang="en-US" sz="1800" dirty="0" smtClean="0"/>
          </a:p>
          <a:p>
            <a:pPr marL="342900" indent="-342900">
              <a:buFont typeface="+mj-lt"/>
              <a:buAutoNum type="arabicPeriod"/>
            </a:pPr>
            <a:r>
              <a:rPr lang="en-US" sz="1800" dirty="0" smtClean="0"/>
              <a:t>There is no need for a one week ‘ramp-up’ (two shifts for experiments, one for development).  Get to previous peak, go to three shifts physics, incrementally improve from there.  Retain day shift for contingency.</a:t>
            </a:r>
          </a:p>
          <a:p>
            <a:pPr marL="800100" lvl="1" indent="-342900">
              <a:buFont typeface="Arial" pitchFamily="34" charset="0"/>
              <a:buChar char="•"/>
            </a:pPr>
            <a:r>
              <a:rPr lang="en-US" sz="1800" dirty="0" smtClean="0"/>
              <a:t>If necessary, maybe have short stores for the first week.</a:t>
            </a:r>
          </a:p>
          <a:p>
            <a:pPr marL="800100" lvl="1" indent="-342900">
              <a:buFont typeface="Arial" pitchFamily="34" charset="0"/>
              <a:buChar char="•"/>
            </a:pPr>
            <a:r>
              <a:rPr lang="en-US" sz="1800" dirty="0" smtClean="0"/>
              <a:t>6 bunches = 56 bunches</a:t>
            </a:r>
          </a:p>
          <a:p>
            <a:pPr marL="800100" lvl="1" indent="-342900">
              <a:buFont typeface="Arial" pitchFamily="34" charset="0"/>
              <a:buChar char="•"/>
            </a:pPr>
            <a:r>
              <a:rPr lang="en-US" sz="1800" dirty="0" smtClean="0"/>
              <a:t>56 bunches + </a:t>
            </a:r>
            <a:r>
              <a:rPr lang="en-US" sz="1800" dirty="0" err="1" smtClean="0"/>
              <a:t>chrom</a:t>
            </a:r>
            <a:r>
              <a:rPr lang="en-US" sz="1800" dirty="0" smtClean="0"/>
              <a:t> adjustment + ramp collimation = 109 bunches</a:t>
            </a:r>
          </a:p>
          <a:p>
            <a:pPr marL="800100" lvl="1" indent="-342900">
              <a:buFont typeface="Arial" pitchFamily="34" charset="0"/>
              <a:buChar char="•"/>
            </a:pPr>
            <a:endParaRPr lang="en-US" sz="1800" dirty="0" smtClean="0"/>
          </a:p>
          <a:p>
            <a:pPr marL="342900" indent="-342900">
              <a:buFont typeface="+mj-lt"/>
              <a:buAutoNum type="arabicPeriod"/>
            </a:pPr>
            <a:r>
              <a:rPr lang="en-US" sz="1800" dirty="0" smtClean="0"/>
              <a:t>Written startup plans are key (especially for commissioning)</a:t>
            </a:r>
          </a:p>
          <a:p>
            <a:pPr marL="800100" lvl="1" indent="-342900">
              <a:buFont typeface="+mj-lt"/>
              <a:buAutoNum type="arabicPeriod"/>
            </a:pPr>
            <a:r>
              <a:rPr lang="en-US" sz="1800" dirty="0" smtClean="0"/>
              <a:t>Don is 150 pages worth of lucky</a:t>
            </a:r>
          </a:p>
          <a:p>
            <a:pPr marL="800100" lvl="1" indent="-342900">
              <a:buFont typeface="+mj-lt"/>
              <a:buAutoNum type="arabicPeriod"/>
            </a:pPr>
            <a:r>
              <a:rPr lang="en-US" sz="1800" dirty="0" smtClean="0"/>
              <a:t>RF spelled out LL commissioning plan really nicely.</a:t>
            </a:r>
          </a:p>
          <a:p>
            <a:pPr marL="800100" lvl="1" indent="-342900">
              <a:buFont typeface="+mj-lt"/>
              <a:buAutoNum type="arabicPeriod"/>
            </a:pPr>
            <a:endParaRPr lang="en-US" sz="1800" dirty="0" smtClean="0"/>
          </a:p>
          <a:p>
            <a:pPr marL="342900" indent="-342900">
              <a:buFont typeface="+mj-lt"/>
              <a:buAutoNum type="arabicPeriod"/>
            </a:pPr>
            <a:r>
              <a:rPr lang="en-US" sz="1800" dirty="0" smtClean="0"/>
              <a:t>Beam work goes really quickly (faster than p.s., RF setup)</a:t>
            </a:r>
          </a:p>
          <a:p>
            <a:pPr marL="800100" lvl="1" indent="-342900">
              <a:buFont typeface="+mj-lt"/>
              <a:buAutoNum type="arabicPeriod"/>
            </a:pPr>
            <a:r>
              <a:rPr lang="en-US" sz="1800" dirty="0" smtClean="0"/>
              <a:t>During initial startup, plan ahead for MD/APEX style activities at injection.</a:t>
            </a:r>
          </a:p>
          <a:p>
            <a:pPr marL="800100" lvl="1" indent="-342900">
              <a:buFont typeface="+mj-lt"/>
              <a:buAutoNum type="arabicPeriod"/>
            </a:pPr>
            <a:endParaRPr lang="en-US" sz="1800" dirty="0" smtClean="0"/>
          </a:p>
          <a:p>
            <a:pPr marL="342900" indent="-342900">
              <a:buFont typeface="+mj-lt"/>
              <a:buAutoNum type="arabicPeriod"/>
            </a:pPr>
            <a:r>
              <a:rPr lang="en-US" sz="1800" dirty="0" smtClean="0"/>
              <a:t>‘Day trips’ like large working point changes, beta* changes should be treated like mode changes.</a:t>
            </a:r>
          </a:p>
          <a:p>
            <a:pPr marL="342900" indent="-342900">
              <a:buFont typeface="+mj-lt"/>
              <a:buAutoNum type="arabicPeriod"/>
            </a:pPr>
            <a:endParaRPr lang="en-US" dirty="0" smtClean="0"/>
          </a:p>
          <a:p>
            <a:pPr marL="342900" indent="-342900">
              <a:buFont typeface="+mj-lt"/>
              <a:buAutoNum type="arabicPeriod"/>
            </a:pPr>
            <a:endParaRPr lang="en-US" dirty="0"/>
          </a:p>
        </p:txBody>
      </p:sp>
      <p:sp>
        <p:nvSpPr>
          <p:cNvPr id="6" name="TextBox 5"/>
          <p:cNvSpPr txBox="1"/>
          <p:nvPr/>
        </p:nvSpPr>
        <p:spPr>
          <a:xfrm>
            <a:off x="4876800" y="681335"/>
            <a:ext cx="4193876" cy="461665"/>
          </a:xfrm>
          <a:prstGeom prst="rect">
            <a:avLst/>
          </a:prstGeom>
          <a:solidFill>
            <a:schemeClr val="bg1"/>
          </a:solidFill>
        </p:spPr>
        <p:txBody>
          <a:bodyPr wrap="none" rtlCol="0">
            <a:spAutoFit/>
          </a:bodyPr>
          <a:lstStyle/>
          <a:p>
            <a:pPr algn="l"/>
            <a:r>
              <a:rPr lang="en-US" dirty="0" smtClean="0"/>
              <a:t>V. Schoefer, Lessons from </a:t>
            </a:r>
            <a:r>
              <a:rPr lang="en-US" dirty="0" err="1" smtClean="0"/>
              <a:t>pp</a:t>
            </a:r>
            <a:endParaRPr lang="en-US" dirty="0" smtClean="0"/>
          </a:p>
        </p:txBody>
      </p:sp>
    </p:spTree>
    <p:extLst>
      <p:ext uri="{BB962C8B-B14F-4D97-AF65-F5344CB8AC3E}">
        <p14:creationId xmlns:p14="http://schemas.microsoft.com/office/powerpoint/2010/main" val="2188804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667000"/>
            <a:ext cx="7391400" cy="838200"/>
          </a:xfrm>
        </p:spPr>
        <p:txBody>
          <a:bodyPr/>
          <a:lstStyle/>
          <a:p>
            <a:pPr algn="ctr">
              <a:buNone/>
            </a:pPr>
            <a:r>
              <a:rPr lang="en-US" dirty="0" smtClean="0"/>
              <a:t>Are these fast mode changes reproducible?</a:t>
            </a:r>
            <a:endParaRPr lang="en-US" dirty="0"/>
          </a:p>
        </p:txBody>
      </p:sp>
      <p:sp>
        <p:nvSpPr>
          <p:cNvPr id="5" name="TextBox 4"/>
          <p:cNvSpPr txBox="1"/>
          <p:nvPr/>
        </p:nvSpPr>
        <p:spPr>
          <a:xfrm>
            <a:off x="4876800" y="681335"/>
            <a:ext cx="4193876" cy="461665"/>
          </a:xfrm>
          <a:prstGeom prst="rect">
            <a:avLst/>
          </a:prstGeom>
          <a:solidFill>
            <a:schemeClr val="bg1"/>
          </a:solidFill>
        </p:spPr>
        <p:txBody>
          <a:bodyPr wrap="none" rtlCol="0">
            <a:spAutoFit/>
          </a:bodyPr>
          <a:lstStyle/>
          <a:p>
            <a:pPr algn="l"/>
            <a:r>
              <a:rPr lang="en-US" dirty="0" smtClean="0"/>
              <a:t>V. Schoefer, Lessons from </a:t>
            </a:r>
            <a:r>
              <a:rPr lang="en-US" dirty="0" err="1" smtClean="0"/>
              <a:t>pp</a:t>
            </a:r>
            <a:endParaRPr lang="en-US" dirty="0" smtClean="0"/>
          </a:p>
        </p:txBody>
      </p:sp>
    </p:spTree>
    <p:extLst>
      <p:ext uri="{BB962C8B-B14F-4D97-AF65-F5344CB8AC3E}">
        <p14:creationId xmlns:p14="http://schemas.microsoft.com/office/powerpoint/2010/main" val="166421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3" name="Footer Placeholder 2"/>
          <p:cNvSpPr>
            <a:spLocks noGrp="1"/>
          </p:cNvSpPr>
          <p:nvPr>
            <p:ph type="ftr" sz="quarter" idx="11"/>
          </p:nvPr>
        </p:nvSpPr>
        <p:spPr/>
        <p:txBody>
          <a:bodyPr/>
          <a:lstStyle/>
          <a:p>
            <a:pPr>
              <a:defRPr/>
            </a:pPr>
            <a:fld id="{B558D05A-655E-48D6-BEE5-5A6C8F729379}" type="slidenum">
              <a:rPr lang="en-US" smtClean="0"/>
              <a:pPr>
                <a:defRPr/>
              </a:pPr>
              <a:t>2</a:t>
            </a:fld>
            <a:r>
              <a:rPr lang="en-US" smtClean="0"/>
              <a:t> </a:t>
            </a:r>
            <a:endParaRPr lang="en-US" sz="800" smtClean="0">
              <a:latin typeface="Times New Roman" pitchFamily="18" charset="0"/>
            </a:endParaRPr>
          </a:p>
          <a:p>
            <a:pPr>
              <a:defRPr/>
            </a:pPr>
            <a:endParaRPr lang="en-US" dirty="0"/>
          </a:p>
        </p:txBody>
      </p:sp>
      <p:pic>
        <p:nvPicPr>
          <p:cNvPr id="5" name="Picture 4"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905532" cy="6858000"/>
          </a:xfrm>
          <a:prstGeom prst="rect">
            <a:avLst/>
          </a:prstGeom>
        </p:spPr>
      </p:pic>
    </p:spTree>
    <p:extLst>
      <p:ext uri="{BB962C8B-B14F-4D97-AF65-F5344CB8AC3E}">
        <p14:creationId xmlns:p14="http://schemas.microsoft.com/office/powerpoint/2010/main" val="1159084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2362200"/>
            <a:ext cx="3124200" cy="990600"/>
          </a:xfrm>
        </p:spPr>
        <p:txBody>
          <a:bodyPr>
            <a:noAutofit/>
          </a:bodyPr>
          <a:lstStyle/>
          <a:p>
            <a:pPr>
              <a:buNone/>
            </a:pPr>
            <a:r>
              <a:rPr lang="en-US" sz="9600" dirty="0" smtClean="0"/>
              <a:t>Yes.</a:t>
            </a:r>
            <a:endParaRPr lang="en-US" sz="9600" dirty="0"/>
          </a:p>
        </p:txBody>
      </p:sp>
      <p:sp>
        <p:nvSpPr>
          <p:cNvPr id="4" name="TextBox 3"/>
          <p:cNvSpPr txBox="1"/>
          <p:nvPr/>
        </p:nvSpPr>
        <p:spPr>
          <a:xfrm>
            <a:off x="4876800" y="681335"/>
            <a:ext cx="4193876" cy="461665"/>
          </a:xfrm>
          <a:prstGeom prst="rect">
            <a:avLst/>
          </a:prstGeom>
          <a:solidFill>
            <a:schemeClr val="bg1"/>
          </a:solidFill>
        </p:spPr>
        <p:txBody>
          <a:bodyPr wrap="none" rtlCol="0">
            <a:spAutoFit/>
          </a:bodyPr>
          <a:lstStyle/>
          <a:p>
            <a:pPr algn="l"/>
            <a:r>
              <a:rPr lang="en-US" dirty="0" smtClean="0"/>
              <a:t>V. Schoefer, Lessons from </a:t>
            </a:r>
            <a:r>
              <a:rPr lang="en-US" dirty="0" err="1" smtClean="0"/>
              <a:t>pp</a:t>
            </a:r>
            <a:endParaRPr lang="en-US" dirty="0" smtClean="0"/>
          </a:p>
        </p:txBody>
      </p:sp>
    </p:spTree>
    <p:extLst>
      <p:ext uri="{BB962C8B-B14F-4D97-AF65-F5344CB8AC3E}">
        <p14:creationId xmlns:p14="http://schemas.microsoft.com/office/powerpoint/2010/main" val="3754618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Lessons Learned: Physics </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a:buFont typeface="Wingdings" charset="2"/>
              <a:buChar char="q"/>
            </a:pPr>
            <a:r>
              <a:rPr lang="en-US" sz="4000" dirty="0" smtClean="0"/>
              <a:t> Physics right is important for success of RHIC run. </a:t>
            </a:r>
          </a:p>
          <a:p>
            <a:pPr>
              <a:buFont typeface="Wingdings" charset="2"/>
              <a:buChar char="q"/>
            </a:pPr>
            <a:r>
              <a:rPr lang="en-US" sz="4000" dirty="0" smtClean="0"/>
              <a:t>  It includes ( AP Group ):</a:t>
            </a:r>
          </a:p>
          <a:p>
            <a:pPr>
              <a:buFontTx/>
              <a:buChar char="-"/>
            </a:pPr>
            <a:r>
              <a:rPr lang="en-US" sz="4000" dirty="0" smtClean="0">
                <a:solidFill>
                  <a:srgbClr val="0000FF"/>
                </a:solidFill>
              </a:rPr>
              <a:t>Choosing proper beta* and beam parameters</a:t>
            </a:r>
          </a:p>
          <a:p>
            <a:pPr>
              <a:buFontTx/>
              <a:buChar char="-"/>
            </a:pPr>
            <a:r>
              <a:rPr lang="en-US" sz="4000" dirty="0" smtClean="0">
                <a:solidFill>
                  <a:srgbClr val="0000FF"/>
                </a:solidFill>
              </a:rPr>
              <a:t>Designing good lattice</a:t>
            </a:r>
          </a:p>
          <a:p>
            <a:pPr>
              <a:buFontTx/>
              <a:buChar char="-"/>
            </a:pPr>
            <a:r>
              <a:rPr lang="en-US" sz="4000" dirty="0" smtClean="0">
                <a:solidFill>
                  <a:srgbClr val="0000FF"/>
                </a:solidFill>
              </a:rPr>
              <a:t>Performing non-linear correction </a:t>
            </a:r>
          </a:p>
          <a:p>
            <a:pPr>
              <a:buFontTx/>
              <a:buChar char="-"/>
            </a:pPr>
            <a:r>
              <a:rPr lang="en-US" sz="4000" dirty="0" smtClean="0">
                <a:solidFill>
                  <a:srgbClr val="0000FF"/>
                </a:solidFill>
              </a:rPr>
              <a:t>Giving a decent dynamic aperture &amp; beam lifetime</a:t>
            </a:r>
          </a:p>
          <a:p>
            <a:pPr>
              <a:buFontTx/>
              <a:buChar char="-"/>
            </a:pPr>
            <a:r>
              <a:rPr lang="en-US" sz="4000" dirty="0" smtClean="0">
                <a:solidFill>
                  <a:srgbClr val="0000FF"/>
                </a:solidFill>
              </a:rPr>
              <a:t>Understanding operation observations</a:t>
            </a:r>
          </a:p>
          <a:p>
            <a:pPr>
              <a:buFontTx/>
              <a:buChar char="-"/>
            </a:pPr>
            <a:r>
              <a:rPr lang="en-US" sz="4000" dirty="0">
                <a:solidFill>
                  <a:srgbClr val="0000FF"/>
                </a:solidFill>
              </a:rPr>
              <a:t>P</a:t>
            </a:r>
            <a:r>
              <a:rPr lang="en-US" sz="4000" dirty="0" smtClean="0">
                <a:solidFill>
                  <a:srgbClr val="0000FF"/>
                </a:solidFill>
              </a:rPr>
              <a:t>ushing critical beam parameters to improve luminosity</a:t>
            </a:r>
          </a:p>
          <a:p>
            <a:pPr marL="0" indent="0">
              <a:buNone/>
            </a:pPr>
            <a:r>
              <a:rPr lang="en-US" sz="4000" dirty="0" smtClean="0">
                <a:solidFill>
                  <a:srgbClr val="0000FF"/>
                </a:solidFill>
              </a:rPr>
              <a:t>……</a:t>
            </a:r>
            <a:endParaRPr lang="en-US" sz="4000" dirty="0">
              <a:solidFill>
                <a:srgbClr val="0000FF"/>
              </a:solidFill>
            </a:endParaRPr>
          </a:p>
          <a:p>
            <a:pPr marL="0" indent="0">
              <a:buNone/>
            </a:pPr>
            <a:endParaRPr lang="en-US" sz="4000" dirty="0" smtClean="0"/>
          </a:p>
          <a:p>
            <a:pPr marL="0" indent="0">
              <a:buNone/>
            </a:pPr>
            <a:r>
              <a:rPr lang="en-US" sz="4000" dirty="0" smtClean="0"/>
              <a:t>In the following I focus on:</a:t>
            </a:r>
          </a:p>
          <a:p>
            <a:pPr marL="0" indent="0">
              <a:buNone/>
            </a:pPr>
            <a:r>
              <a:rPr lang="en-US" sz="4000" dirty="0" smtClean="0"/>
              <a:t>-   Pre-run simulation study</a:t>
            </a:r>
          </a:p>
          <a:p>
            <a:pPr marL="0" indent="0">
              <a:buNone/>
            </a:pPr>
            <a:r>
              <a:rPr lang="en-US" sz="4000" dirty="0" smtClean="0"/>
              <a:t>-   Lattice &amp; ramp preparation</a:t>
            </a:r>
            <a:endParaRPr lang="en-US" dirty="0"/>
          </a:p>
        </p:txBody>
      </p:sp>
      <p:sp>
        <p:nvSpPr>
          <p:cNvPr id="4" name="TextBox 3"/>
          <p:cNvSpPr txBox="1"/>
          <p:nvPr/>
        </p:nvSpPr>
        <p:spPr>
          <a:xfrm>
            <a:off x="5536064" y="228600"/>
            <a:ext cx="3531736" cy="461665"/>
          </a:xfrm>
          <a:prstGeom prst="rect">
            <a:avLst/>
          </a:prstGeom>
          <a:solidFill>
            <a:schemeClr val="bg1"/>
          </a:solidFill>
        </p:spPr>
        <p:txBody>
          <a:bodyPr wrap="none" rtlCol="0">
            <a:spAutoFit/>
          </a:bodyPr>
          <a:lstStyle/>
          <a:p>
            <a:pPr algn="l"/>
            <a:r>
              <a:rPr lang="en-US" dirty="0" smtClean="0"/>
              <a:t>Y. Luo, Lessons from AA</a:t>
            </a:r>
            <a:endParaRPr lang="en-US" dirty="0" smtClean="0"/>
          </a:p>
        </p:txBody>
      </p:sp>
    </p:spTree>
    <p:extLst>
      <p:ext uri="{BB962C8B-B14F-4D97-AF65-F5344CB8AC3E}">
        <p14:creationId xmlns:p14="http://schemas.microsoft.com/office/powerpoint/2010/main" val="32136529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FF0000"/>
                </a:solidFill>
              </a:rPr>
              <a:t>Lattice and Ramp Preparation</a:t>
            </a:r>
            <a:endParaRPr lang="en-US" dirty="0">
              <a:solidFill>
                <a:srgbClr val="FF0000"/>
              </a:solidFill>
            </a:endParaRPr>
          </a:p>
        </p:txBody>
      </p:sp>
      <p:sp>
        <p:nvSpPr>
          <p:cNvPr id="3" name="Content Placeholder 2"/>
          <p:cNvSpPr>
            <a:spLocks noGrp="1"/>
          </p:cNvSpPr>
          <p:nvPr>
            <p:ph idx="1"/>
          </p:nvPr>
        </p:nvSpPr>
        <p:spPr>
          <a:xfrm>
            <a:off x="364628" y="762000"/>
            <a:ext cx="8334745" cy="5264889"/>
          </a:xfrm>
        </p:spPr>
        <p:txBody>
          <a:bodyPr>
            <a:noAutofit/>
          </a:bodyPr>
          <a:lstStyle/>
          <a:p>
            <a:pPr>
              <a:buFont typeface="Wingdings" charset="2"/>
              <a:buChar char="q"/>
            </a:pPr>
            <a:r>
              <a:rPr lang="en-US" sz="2200" dirty="0">
                <a:solidFill>
                  <a:srgbClr val="0000FF"/>
                </a:solidFill>
              </a:rPr>
              <a:t> T</a:t>
            </a:r>
            <a:r>
              <a:rPr lang="en-US" sz="2200" dirty="0" smtClean="0">
                <a:solidFill>
                  <a:srgbClr val="0000FF"/>
                </a:solidFill>
              </a:rPr>
              <a:t>here were continuous complaints about lattice and ramp preparation in past runs. In the 2012 ion runs, we paid particular attentions to them but still can’t completely avoid this problem. We had to change our  ramp files in the start-ups of U-U and  Cu-Au runs, which cost at least 1.5 shift loss.</a:t>
            </a:r>
          </a:p>
          <a:p>
            <a:pPr>
              <a:buFont typeface="Wingdings" charset="2"/>
              <a:buChar char="q"/>
            </a:pPr>
            <a:endParaRPr lang="en-US" sz="1100" dirty="0" smtClean="0">
              <a:solidFill>
                <a:srgbClr val="0000FF"/>
              </a:solidFill>
            </a:endParaRPr>
          </a:p>
          <a:p>
            <a:pPr>
              <a:buFont typeface="Wingdings" charset="2"/>
              <a:buChar char="q"/>
            </a:pPr>
            <a:r>
              <a:rPr lang="en-US" sz="2200" dirty="0" smtClean="0">
                <a:sym typeface="Wingdings"/>
              </a:rPr>
              <a:t>Main Issues between ramp design &amp; ramp implementation</a:t>
            </a:r>
          </a:p>
          <a:p>
            <a:pPr marL="0" indent="0">
              <a:buNone/>
            </a:pPr>
            <a:r>
              <a:rPr lang="en-US" sz="2200" dirty="0">
                <a:sym typeface="Wingdings"/>
              </a:rPr>
              <a:t> </a:t>
            </a:r>
            <a:r>
              <a:rPr lang="en-US" sz="2200" dirty="0" smtClean="0">
                <a:sym typeface="Wingdings"/>
              </a:rPr>
              <a:t>    </a:t>
            </a:r>
            <a:r>
              <a:rPr lang="en-US" dirty="0" smtClean="0">
                <a:sym typeface="Wingdings"/>
              </a:rPr>
              <a:t>-  initial installation of magnet strengths ( separation bump correct?)</a:t>
            </a:r>
          </a:p>
          <a:p>
            <a:pPr marL="0" indent="0">
              <a:buNone/>
            </a:pPr>
            <a:r>
              <a:rPr lang="en-US" dirty="0">
                <a:sym typeface="Wingdings"/>
              </a:rPr>
              <a:t> </a:t>
            </a:r>
            <a:r>
              <a:rPr lang="en-US" dirty="0" smtClean="0">
                <a:sym typeface="Wingdings"/>
              </a:rPr>
              <a:t>    -  </a:t>
            </a:r>
            <a:r>
              <a:rPr lang="en-US" dirty="0">
                <a:sym typeface="Wingdings"/>
              </a:rPr>
              <a:t>r</a:t>
            </a:r>
            <a:r>
              <a:rPr lang="en-US" dirty="0" smtClean="0">
                <a:sym typeface="Wingdings"/>
              </a:rPr>
              <a:t>amping speed of magnet PS ( sextupole PS ?)</a:t>
            </a:r>
          </a:p>
          <a:p>
            <a:pPr marL="0" indent="0">
              <a:buNone/>
            </a:pPr>
            <a:r>
              <a:rPr lang="en-US" dirty="0">
                <a:sym typeface="Wingdings"/>
              </a:rPr>
              <a:t> </a:t>
            </a:r>
            <a:r>
              <a:rPr lang="en-US" dirty="0" smtClean="0">
                <a:sym typeface="Wingdings"/>
              </a:rPr>
              <a:t>    -  smooth optics through transition ( beta*, tunes, chroms ? )</a:t>
            </a:r>
          </a:p>
          <a:p>
            <a:pPr marL="0" indent="0">
              <a:buNone/>
            </a:pPr>
            <a:r>
              <a:rPr lang="en-US" dirty="0" smtClean="0">
                <a:sym typeface="Wingdings"/>
              </a:rPr>
              <a:t>     -  different transition jump time in both rings ( do we really need it ?)</a:t>
            </a:r>
          </a:p>
          <a:p>
            <a:pPr marL="0" indent="0">
              <a:buNone/>
            </a:pPr>
            <a:r>
              <a:rPr lang="en-US" dirty="0">
                <a:sym typeface="Wingdings"/>
              </a:rPr>
              <a:t> </a:t>
            </a:r>
            <a:r>
              <a:rPr lang="en-US" dirty="0" smtClean="0">
                <a:sym typeface="Wingdings"/>
              </a:rPr>
              <a:t>    ……</a:t>
            </a:r>
          </a:p>
          <a:p>
            <a:pPr>
              <a:buFont typeface="Wingdings" charset="2"/>
              <a:buChar char="q"/>
            </a:pPr>
            <a:r>
              <a:rPr lang="en-US" sz="2200" dirty="0" smtClean="0">
                <a:sym typeface="Wingdings"/>
              </a:rPr>
              <a:t>Can we do better ?  ( My answer is YES )</a:t>
            </a:r>
          </a:p>
          <a:p>
            <a:pPr marL="0" indent="0">
              <a:buNone/>
            </a:pPr>
            <a:r>
              <a:rPr lang="en-US" sz="2200" dirty="0" smtClean="0">
                <a:sym typeface="Wingdings"/>
              </a:rPr>
              <a:t>      </a:t>
            </a:r>
            <a:r>
              <a:rPr lang="en-US" sz="2200" dirty="0">
                <a:sym typeface="Wingdings"/>
              </a:rPr>
              <a:t>B</a:t>
            </a:r>
            <a:r>
              <a:rPr lang="en-US" sz="2200" dirty="0" smtClean="0">
                <a:sym typeface="Wingdings"/>
              </a:rPr>
              <a:t>etter organization and better communication </a:t>
            </a:r>
            <a:r>
              <a:rPr lang="en-US" sz="2200" dirty="0">
                <a:sym typeface="Wingdings"/>
              </a:rPr>
              <a:t> </a:t>
            </a:r>
            <a:r>
              <a:rPr lang="en-US" sz="2200" dirty="0" smtClean="0">
                <a:sym typeface="Wingdings"/>
              </a:rPr>
              <a:t>before the run</a:t>
            </a:r>
          </a:p>
        </p:txBody>
      </p:sp>
      <p:sp>
        <p:nvSpPr>
          <p:cNvPr id="5" name="TextBox 4"/>
          <p:cNvSpPr txBox="1"/>
          <p:nvPr/>
        </p:nvSpPr>
        <p:spPr>
          <a:xfrm>
            <a:off x="5536064" y="228600"/>
            <a:ext cx="3531736" cy="461665"/>
          </a:xfrm>
          <a:prstGeom prst="rect">
            <a:avLst/>
          </a:prstGeom>
          <a:solidFill>
            <a:schemeClr val="bg1"/>
          </a:solidFill>
        </p:spPr>
        <p:txBody>
          <a:bodyPr wrap="none" rtlCol="0">
            <a:spAutoFit/>
          </a:bodyPr>
          <a:lstStyle/>
          <a:p>
            <a:pPr algn="l"/>
            <a:r>
              <a:rPr lang="en-US" dirty="0" smtClean="0"/>
              <a:t>Y. Luo, Lessons from AA</a:t>
            </a:r>
            <a:endParaRPr lang="en-US" dirty="0" smtClean="0"/>
          </a:p>
        </p:txBody>
      </p:sp>
    </p:spTree>
    <p:extLst>
      <p:ext uri="{BB962C8B-B14F-4D97-AF65-F5344CB8AC3E}">
        <p14:creationId xmlns:p14="http://schemas.microsoft.com/office/powerpoint/2010/main" val="23337105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228600"/>
            <a:ext cx="7881937" cy="450850"/>
          </a:xfrm>
        </p:spPr>
        <p:txBody>
          <a:bodyPr/>
          <a:lstStyle/>
          <a:p>
            <a:pPr marL="342900" indent="-342900" algn="l"/>
            <a:r>
              <a:rPr lang="en-US" sz="2800" dirty="0">
                <a:latin typeface="Arial" charset="0"/>
                <a:ea typeface="ＭＳ Ｐゴシック" charset="0"/>
                <a:cs typeface="ＭＳ Ｐゴシック" charset="0"/>
              </a:rPr>
              <a:t>General comments from RHIC Run12 (1)</a:t>
            </a:r>
          </a:p>
        </p:txBody>
      </p:sp>
      <p:sp>
        <p:nvSpPr>
          <p:cNvPr id="14341" name="Slide Number Placeholder 5"/>
          <p:cNvSpPr>
            <a:spLocks noGrp="1"/>
          </p:cNvSpPr>
          <p:nvPr>
            <p:ph type="sldNum" sz="quarter" idx="4294967295"/>
          </p:nvPr>
        </p:nvSpPr>
        <p:spPr>
          <a:xfrm>
            <a:off x="8077200" y="6553200"/>
            <a:ext cx="10668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56E8D59-4E02-AD43-B31D-F18B89DFEBE7}" type="slidenum">
              <a:rPr lang="en-US">
                <a:latin typeface="Times New Roman" charset="0"/>
              </a:rPr>
              <a:pPr eaLnBrk="1" hangingPunct="1"/>
              <a:t>23</a:t>
            </a:fld>
            <a:endParaRPr lang="en-US">
              <a:latin typeface="Times New Roman" charset="0"/>
            </a:endParaRPr>
          </a:p>
        </p:txBody>
      </p:sp>
      <p:sp>
        <p:nvSpPr>
          <p:cNvPr id="14342" name="TextBox 1"/>
          <p:cNvSpPr txBox="1">
            <a:spLocks noChangeArrowheads="1"/>
          </p:cNvSpPr>
          <p:nvPr/>
        </p:nvSpPr>
        <p:spPr bwMode="auto">
          <a:xfrm>
            <a:off x="438150" y="914400"/>
            <a:ext cx="8528050" cy="563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dirty="0">
                <a:solidFill>
                  <a:srgbClr val="336600"/>
                </a:solidFill>
              </a:rPr>
              <a:t>First comment, and overall statement on Run 12:</a:t>
            </a:r>
          </a:p>
          <a:p>
            <a:pPr eaLnBrk="1" hangingPunct="1"/>
            <a:r>
              <a:rPr lang="en-US" sz="2000" b="1" dirty="0">
                <a:solidFill>
                  <a:srgbClr val="336600"/>
                </a:solidFill>
              </a:rPr>
              <a:t>	Run 12 was an extremely successful run! All aspects of the collider performance and operations were exceptional.</a:t>
            </a:r>
          </a:p>
          <a:p>
            <a:pPr eaLnBrk="1" hangingPunct="1"/>
            <a:endParaRPr lang="en-US" dirty="0"/>
          </a:p>
          <a:p>
            <a:pPr eaLnBrk="1" hangingPunct="1"/>
            <a:r>
              <a:rPr lang="en-US" sz="2000" dirty="0"/>
              <a:t>In the following comments I primarily just list a few momentary relapses that occurred of some past sub optimal practices (</a:t>
            </a:r>
            <a:r>
              <a:rPr lang="en-US" sz="1400" i="1" dirty="0"/>
              <a:t>from the archives</a:t>
            </a:r>
            <a:r>
              <a:rPr lang="en-US" sz="2000" dirty="0"/>
              <a:t>):</a:t>
            </a:r>
          </a:p>
          <a:p>
            <a:pPr eaLnBrk="1" hangingPunct="1"/>
            <a:endParaRPr lang="en-US" dirty="0"/>
          </a:p>
          <a:p>
            <a:pPr eaLnBrk="1" hangingPunct="1"/>
            <a:r>
              <a:rPr lang="en-US" dirty="0"/>
              <a:t>1.) </a:t>
            </a:r>
            <a:r>
              <a:rPr lang="en-US" sz="1200" dirty="0"/>
              <a:t>DX Magnet training on Feb. 29, 2012. </a:t>
            </a:r>
            <a:br>
              <a:rPr lang="en-US" sz="1200" dirty="0"/>
            </a:br>
            <a:r>
              <a:rPr lang="en-US" sz="1200" dirty="0"/>
              <a:t> The length of the scheduled access on Feb. 29th was driven by the desire/plan to allow for up to three training cycles for the DX magnets. The first cycle occurred early in the period as planned. The second cycle was delayed from the morning (before noon) to the late afternoon due to some collider (Controls?) problem, with the quench of this second cycle occurring about 6 pm. </a:t>
            </a:r>
            <a:br>
              <a:rPr lang="en-US" sz="1200" dirty="0"/>
            </a:br>
            <a:r>
              <a:rPr lang="en-US" sz="1200" dirty="0"/>
              <a:t>    By all rights and expectations after this second cycle the Collider should have gone back to Physics operations. Instead, the STAR (and I presume PHENIX) Shift personnel got called by the Collider to ask if it was OK to do another Quench cycle. The impact, they were told, would be about a 1 hour delay in getting back to Physics. </a:t>
            </a:r>
            <a:br>
              <a:rPr lang="en-US" sz="1200" dirty="0"/>
            </a:br>
            <a:r>
              <a:rPr lang="en-US" sz="1200" dirty="0"/>
              <a:t>A.) It costs about 1 M$/day to run the RHIC program. </a:t>
            </a:r>
            <a:r>
              <a:rPr lang="en-US" sz="1200" dirty="0">
                <a:solidFill>
                  <a:srgbClr val="CC00CC"/>
                </a:solidFill>
              </a:rPr>
              <a:t>How is it that whom ever happens to be on Shift at the Experiments is assumed to have the authority to change the schedule for running the program?????</a:t>
            </a:r>
            <a:br>
              <a:rPr lang="en-US" sz="1200" dirty="0">
                <a:solidFill>
                  <a:srgbClr val="CC00CC"/>
                </a:solidFill>
              </a:rPr>
            </a:br>
            <a:r>
              <a:rPr lang="en-US" sz="1200" dirty="0"/>
              <a:t>B.) This additional delay of the third cycle pushed the recovery of the Collider and Experiments further into the night, when more of the necessary expertise to resolve issues with either the Collider of the Experiments is unavailable/asleep. </a:t>
            </a:r>
            <a:br>
              <a:rPr lang="en-US" sz="1200" dirty="0"/>
            </a:br>
            <a:r>
              <a:rPr lang="en-US" sz="1200" dirty="0"/>
              <a:t>C.) The end result of this decision was that the </a:t>
            </a:r>
            <a:r>
              <a:rPr lang="en-US" sz="1200" dirty="0">
                <a:solidFill>
                  <a:srgbClr val="0000FF"/>
                </a:solidFill>
              </a:rPr>
              <a:t>collider couldn't recover and get back to the Physics program until about 10:45 am on March 1st. </a:t>
            </a:r>
            <a:r>
              <a:rPr lang="en-US" sz="1200" dirty="0"/>
              <a:t>I'd call this a 500 k$ mistake. </a:t>
            </a:r>
            <a:br>
              <a:rPr lang="en-US" sz="1200" dirty="0"/>
            </a:br>
            <a:r>
              <a:rPr lang="en-US" sz="1200" dirty="0"/>
              <a:t>    * </a:t>
            </a:r>
            <a:r>
              <a:rPr lang="en-US" sz="1400" dirty="0">
                <a:solidFill>
                  <a:srgbClr val="C00000"/>
                </a:solidFill>
              </a:rPr>
              <a:t>I'd like to think that last minute changes to the planned schedule for the use of the RHIC Facility get input not from whoever happens to be on Shift but is decided upon by more Senior C-AD Management. </a:t>
            </a:r>
          </a:p>
        </p:txBody>
      </p:sp>
      <p:sp>
        <p:nvSpPr>
          <p:cNvPr id="7" name="TextBox 6"/>
          <p:cNvSpPr txBox="1"/>
          <p:nvPr/>
        </p:nvSpPr>
        <p:spPr>
          <a:xfrm>
            <a:off x="6494559" y="681335"/>
            <a:ext cx="2573241" cy="461665"/>
          </a:xfrm>
          <a:prstGeom prst="rect">
            <a:avLst/>
          </a:prstGeom>
          <a:solidFill>
            <a:schemeClr val="bg1"/>
          </a:solidFill>
        </p:spPr>
        <p:txBody>
          <a:bodyPr wrap="none" rtlCol="0">
            <a:spAutoFit/>
          </a:bodyPr>
          <a:lstStyle/>
          <a:p>
            <a:pPr algn="l"/>
            <a:r>
              <a:rPr lang="en-US" dirty="0" smtClean="0"/>
              <a:t>B. Christie, STAR</a:t>
            </a:r>
            <a:endParaRPr lang="en-US" dirty="0" smtClean="0"/>
          </a:p>
        </p:txBody>
      </p:sp>
    </p:spTree>
    <p:extLst>
      <p:ext uri="{BB962C8B-B14F-4D97-AF65-F5344CB8AC3E}">
        <p14:creationId xmlns:p14="http://schemas.microsoft.com/office/powerpoint/2010/main" val="198343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15875"/>
            <a:ext cx="7378700" cy="698500"/>
          </a:xfrm>
        </p:spPr>
        <p:txBody>
          <a:bodyPr/>
          <a:lstStyle/>
          <a:p>
            <a:pPr algn="ctr"/>
            <a:r>
              <a:rPr lang="en-US" sz="2800" dirty="0">
                <a:latin typeface="Arial" charset="0"/>
                <a:ea typeface="ＭＳ Ｐゴシック" charset="0"/>
                <a:cs typeface="ＭＳ Ｐゴシック" charset="0"/>
              </a:rPr>
              <a:t>General comments from RHIC Run12 (2)</a:t>
            </a:r>
          </a:p>
        </p:txBody>
      </p:sp>
      <p:sp>
        <p:nvSpPr>
          <p:cNvPr id="15366" name="TextBox 6"/>
          <p:cNvSpPr txBox="1">
            <a:spLocks noChangeArrowheads="1"/>
          </p:cNvSpPr>
          <p:nvPr/>
        </p:nvSpPr>
        <p:spPr bwMode="auto">
          <a:xfrm>
            <a:off x="238125" y="809625"/>
            <a:ext cx="85407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 </a:t>
            </a:r>
            <a:r>
              <a:rPr lang="en-US" sz="1600"/>
              <a:t>Hi Vincent and Mei, </a:t>
            </a:r>
            <a:br>
              <a:rPr lang="en-US" sz="1600"/>
            </a:br>
            <a:r>
              <a:rPr lang="en-US" sz="1600"/>
              <a:t>    Attached please find a ppt file showing the transverse components at STAR for the Fill that went up around midnight this morning, as well as the current Fill (went up ~ noon). I assume you heard it this morning Vincent, but if you plan to make significant adjustments to parameters like snake currents for Physics Fills it's important to let us know. </a:t>
            </a:r>
            <a:br>
              <a:rPr lang="en-US" sz="1600"/>
            </a:br>
            <a:r>
              <a:rPr lang="en-US" sz="1600"/>
              <a:t>    Greetings,    </a:t>
            </a:r>
            <a:r>
              <a:rPr lang="en-US" sz="1600">
                <a:solidFill>
                  <a:srgbClr val="FF0000"/>
                </a:solidFill>
              </a:rPr>
              <a:t>PHENIX also wasn</a:t>
            </a:r>
            <a:r>
              <a:rPr lang="ja-JP" altLang="en-US" sz="1600">
                <a:solidFill>
                  <a:srgbClr val="FF0000"/>
                </a:solidFill>
              </a:rPr>
              <a:t>’</a:t>
            </a:r>
            <a:r>
              <a:rPr lang="en-US" sz="1600">
                <a:solidFill>
                  <a:srgbClr val="FF0000"/>
                </a:solidFill>
              </a:rPr>
              <a:t>t informed before hand</a:t>
            </a:r>
            <a:br>
              <a:rPr lang="en-US" sz="1600">
                <a:solidFill>
                  <a:srgbClr val="FF0000"/>
                </a:solidFill>
              </a:rPr>
            </a:br>
            <a:r>
              <a:rPr lang="en-US" sz="1600"/>
              <a:t>        Bill </a:t>
            </a:r>
          </a:p>
        </p:txBody>
      </p:sp>
      <p:pic>
        <p:nvPicPr>
          <p:cNvPr id="15367" name="Picture 2"/>
          <p:cNvPicPr>
            <a:picLocks noChangeAspect="1" noChangeArrowheads="1"/>
          </p:cNvPicPr>
          <p:nvPr/>
        </p:nvPicPr>
        <p:blipFill>
          <a:blip r:embed="rId2">
            <a:extLst>
              <a:ext uri="{28A0092B-C50C-407E-A947-70E740481C1C}">
                <a14:useLocalDpi xmlns:a14="http://schemas.microsoft.com/office/drawing/2010/main" val="0"/>
              </a:ext>
            </a:extLst>
          </a:blip>
          <a:srcRect r="7697" b="70499"/>
          <a:stretch>
            <a:fillRect/>
          </a:stretch>
        </p:blipFill>
        <p:spPr bwMode="auto">
          <a:xfrm>
            <a:off x="5546725" y="2054225"/>
            <a:ext cx="3349625" cy="26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8" name="Rectangle 8"/>
          <p:cNvSpPr>
            <a:spLocks noChangeArrowheads="1"/>
          </p:cNvSpPr>
          <p:nvPr/>
        </p:nvSpPr>
        <p:spPr bwMode="auto">
          <a:xfrm>
            <a:off x="5942013" y="2211388"/>
            <a:ext cx="2416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Transverse Asymmetry for many Fills</a:t>
            </a:r>
          </a:p>
        </p:txBody>
      </p:sp>
      <p:sp>
        <p:nvSpPr>
          <p:cNvPr id="15369" name="Rectangle 9"/>
          <p:cNvSpPr>
            <a:spLocks noChangeArrowheads="1"/>
          </p:cNvSpPr>
          <p:nvPr/>
        </p:nvSpPr>
        <p:spPr bwMode="auto">
          <a:xfrm>
            <a:off x="6292850" y="3106738"/>
            <a:ext cx="2419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Fill early Friday morning, 4/13/12</a:t>
            </a:r>
          </a:p>
        </p:txBody>
      </p:sp>
      <p:cxnSp>
        <p:nvCxnSpPr>
          <p:cNvPr id="11" name="Straight Arrow Connector 10"/>
          <p:cNvCxnSpPr>
            <a:cxnSpLocks noChangeShapeType="1"/>
          </p:cNvCxnSpPr>
          <p:nvPr/>
        </p:nvCxnSpPr>
        <p:spPr bwMode="auto">
          <a:xfrm>
            <a:off x="7331075" y="3384550"/>
            <a:ext cx="331788" cy="45243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371" name="TextBox 12"/>
          <p:cNvSpPr txBox="1">
            <a:spLocks noChangeArrowheads="1"/>
          </p:cNvSpPr>
          <p:nvPr/>
        </p:nvSpPr>
        <p:spPr bwMode="auto">
          <a:xfrm>
            <a:off x="301625" y="2816225"/>
            <a:ext cx="5476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3.) Dear All,  (sent about midnight on Friday 5/11)</a:t>
            </a:r>
            <a:br>
              <a:rPr lang="en-US" sz="1400"/>
            </a:br>
            <a:r>
              <a:rPr lang="en-US" sz="1400"/>
              <a:t>  As we discussed at this morning's mtg., if we could have a good weekend with steady Fills I thought there was a fair chance for STAR to reach its U+U goals by Tuesday, and start the transition to Cu+Au a day early. I certainly didn't get any idea that you were going to go into Machine development tonight.</a:t>
            </a:r>
            <a:br>
              <a:rPr lang="en-US" sz="1400"/>
            </a:br>
            <a:r>
              <a:rPr lang="en-US" sz="1400"/>
              <a:t>   My understanding was that the plan work on commissioning Cu in the injectors today, and then continue, in the background, working on the AGS bunch merge. A priority for STAR is to get this</a:t>
            </a:r>
          </a:p>
        </p:txBody>
      </p:sp>
      <p:sp>
        <p:nvSpPr>
          <p:cNvPr id="15372" name="TextBox 13"/>
          <p:cNvSpPr txBox="1">
            <a:spLocks noChangeArrowheads="1"/>
          </p:cNvSpPr>
          <p:nvPr/>
        </p:nvSpPr>
        <p:spPr bwMode="auto">
          <a:xfrm>
            <a:off x="301625" y="4765675"/>
            <a:ext cx="8504238"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t>U+U data set. You've got five weeks to work on this bunch merging in </a:t>
            </a:r>
            <a:r>
              <a:rPr lang="en-US" sz="1400" dirty="0" err="1"/>
              <a:t>Cu+Au</a:t>
            </a:r>
            <a:r>
              <a:rPr lang="en-US" sz="1400" dirty="0"/>
              <a:t>, a data set we're not so interested in.</a:t>
            </a:r>
            <a:br>
              <a:rPr lang="en-US" sz="1400" dirty="0"/>
            </a:br>
            <a:r>
              <a:rPr lang="en-US" sz="1400" dirty="0"/>
              <a:t>  If you get this increase to work sometime in the middle of the night I don't know how gracefully we'll handle it, as I didn't see this coming, and adapting to significant changes in the RHIC beam conditions is not something the majority of our Shift crews can deal with.</a:t>
            </a:r>
            <a:br>
              <a:rPr lang="en-US" sz="1400" dirty="0"/>
            </a:br>
            <a:r>
              <a:rPr lang="en-US" sz="1400" dirty="0"/>
              <a:t>   </a:t>
            </a:r>
            <a:r>
              <a:rPr lang="en-US" sz="1600" dirty="0">
                <a:solidFill>
                  <a:srgbClr val="C00000"/>
                </a:solidFill>
              </a:rPr>
              <a:t>This doesn't seem to have been well thought out or communicated.</a:t>
            </a:r>
            <a:br>
              <a:rPr lang="en-US" sz="1600" dirty="0">
                <a:solidFill>
                  <a:srgbClr val="C00000"/>
                </a:solidFill>
              </a:rPr>
            </a:br>
            <a:r>
              <a:rPr lang="en-US" sz="1400" dirty="0"/>
              <a:t>   Greetings,</a:t>
            </a:r>
            <a:br>
              <a:rPr lang="en-US" sz="1400" dirty="0"/>
            </a:br>
            <a:r>
              <a:rPr lang="en-US" sz="1400" dirty="0"/>
              <a:t>     Bill</a:t>
            </a:r>
          </a:p>
          <a:p>
            <a:pPr eaLnBrk="1" hangingPunct="1"/>
            <a:endParaRPr lang="en-US" dirty="0"/>
          </a:p>
        </p:txBody>
      </p:sp>
      <p:sp>
        <p:nvSpPr>
          <p:cNvPr id="13" name="TextBox 12"/>
          <p:cNvSpPr txBox="1"/>
          <p:nvPr/>
        </p:nvSpPr>
        <p:spPr>
          <a:xfrm>
            <a:off x="6494559" y="681335"/>
            <a:ext cx="2573241" cy="461665"/>
          </a:xfrm>
          <a:prstGeom prst="rect">
            <a:avLst/>
          </a:prstGeom>
          <a:solidFill>
            <a:schemeClr val="bg1"/>
          </a:solidFill>
        </p:spPr>
        <p:txBody>
          <a:bodyPr wrap="none" rtlCol="0">
            <a:spAutoFit/>
          </a:bodyPr>
          <a:lstStyle/>
          <a:p>
            <a:pPr algn="l"/>
            <a:r>
              <a:rPr lang="en-US" dirty="0" smtClean="0"/>
              <a:t>B. Christie, STAR</a:t>
            </a:r>
            <a:endParaRPr lang="en-US" dirty="0" smtClean="0"/>
          </a:p>
        </p:txBody>
      </p:sp>
    </p:spTree>
    <p:extLst>
      <p:ext uri="{BB962C8B-B14F-4D97-AF65-F5344CB8AC3E}">
        <p14:creationId xmlns:p14="http://schemas.microsoft.com/office/powerpoint/2010/main" val="2062404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46238" y="98425"/>
            <a:ext cx="7378700" cy="698500"/>
          </a:xfrm>
        </p:spPr>
        <p:txBody>
          <a:bodyPr/>
          <a:lstStyle/>
          <a:p>
            <a:pPr algn="ctr"/>
            <a:r>
              <a:rPr lang="en-US" sz="2800">
                <a:latin typeface="Arial" charset="0"/>
                <a:ea typeface="ＭＳ Ｐゴシック" charset="0"/>
                <a:cs typeface="ＭＳ Ｐゴシック" charset="0"/>
              </a:rPr>
              <a:t>General comments from RHIC Run12 (3)</a:t>
            </a:r>
          </a:p>
        </p:txBody>
      </p:sp>
      <p:sp>
        <p:nvSpPr>
          <p:cNvPr id="7" name="TextBox 6"/>
          <p:cNvSpPr txBox="1"/>
          <p:nvPr/>
        </p:nvSpPr>
        <p:spPr>
          <a:xfrm>
            <a:off x="320675" y="996950"/>
            <a:ext cx="8631238" cy="4401205"/>
          </a:xfrm>
          <a:prstGeom prst="rect">
            <a:avLst/>
          </a:prstGeom>
          <a:noFill/>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dirty="0"/>
              <a:t>4.) APEX Process:</a:t>
            </a:r>
          </a:p>
          <a:p>
            <a:pPr eaLnBrk="1" hangingPunct="1">
              <a:buFont typeface="Arial" charset="0"/>
              <a:buChar char="•"/>
            </a:pPr>
            <a:r>
              <a:rPr lang="en-US" sz="2000" dirty="0"/>
              <a:t>I think it</a:t>
            </a:r>
            <a:r>
              <a:rPr lang="ja-JP" altLang="en-US" sz="2000" dirty="0"/>
              <a:t>’</a:t>
            </a:r>
            <a:r>
              <a:rPr lang="en-US" sz="2000" dirty="0"/>
              <a:t>s fair to say that we</a:t>
            </a:r>
            <a:r>
              <a:rPr lang="ja-JP" altLang="en-US" sz="2000" dirty="0"/>
              <a:t>’</a:t>
            </a:r>
            <a:r>
              <a:rPr lang="en-US" sz="2000" dirty="0" err="1"/>
              <a:t>ve</a:t>
            </a:r>
            <a:r>
              <a:rPr lang="en-US" sz="2000" dirty="0"/>
              <a:t> all come to realize the importance of the APEX program, and we</a:t>
            </a:r>
            <a:r>
              <a:rPr lang="ja-JP" altLang="en-US" sz="2000" dirty="0"/>
              <a:t>’</a:t>
            </a:r>
            <a:r>
              <a:rPr lang="en-US" sz="2000" dirty="0" err="1"/>
              <a:t>ve</a:t>
            </a:r>
            <a:r>
              <a:rPr lang="en-US" sz="2000" dirty="0"/>
              <a:t> come to a good agreement with respect to scheduling this effort and allowing the appropriate amount of collider time for the program.</a:t>
            </a:r>
          </a:p>
          <a:p>
            <a:pPr eaLnBrk="1" hangingPunct="1">
              <a:buFont typeface="Arial" charset="0"/>
              <a:buChar char="•"/>
            </a:pPr>
            <a:r>
              <a:rPr lang="en-US" sz="2000" dirty="0"/>
              <a:t>However, it seems that more often than one would like, it turns out that APEX efforts end up with inconclusive results (e.g. one is looking for a 1 to 2% change in some parameter but the APEX sensitivity, as run, is 5%, etc.)</a:t>
            </a:r>
          </a:p>
          <a:p>
            <a:pPr eaLnBrk="1" hangingPunct="1">
              <a:buFont typeface="Arial" charset="0"/>
              <a:buChar char="•"/>
            </a:pPr>
            <a:r>
              <a:rPr lang="en-US" sz="2000" dirty="0">
                <a:solidFill>
                  <a:srgbClr val="FF0000"/>
                </a:solidFill>
              </a:rPr>
              <a:t>The impression/suspicion is that the part of this process that needs more effort is the committee review and approval process for the APEX proposals. </a:t>
            </a:r>
          </a:p>
          <a:p>
            <a:pPr eaLnBrk="1" hangingPunct="1">
              <a:buFont typeface="Arial" charset="0"/>
              <a:buChar char="•"/>
            </a:pPr>
            <a:r>
              <a:rPr lang="en-US" sz="2000" dirty="0">
                <a:solidFill>
                  <a:srgbClr val="0000FF"/>
                </a:solidFill>
              </a:rPr>
              <a:t>Part of this process should be enough estimation of the statistical and systematic errors for whatever the proposal endeavors to measure so that the end result is conclusive.</a:t>
            </a:r>
          </a:p>
        </p:txBody>
      </p:sp>
      <p:sp>
        <p:nvSpPr>
          <p:cNvPr id="8" name="TextBox 7"/>
          <p:cNvSpPr txBox="1"/>
          <p:nvPr/>
        </p:nvSpPr>
        <p:spPr>
          <a:xfrm>
            <a:off x="6494559" y="681335"/>
            <a:ext cx="2573241" cy="461665"/>
          </a:xfrm>
          <a:prstGeom prst="rect">
            <a:avLst/>
          </a:prstGeom>
          <a:solidFill>
            <a:schemeClr val="bg1"/>
          </a:solidFill>
        </p:spPr>
        <p:txBody>
          <a:bodyPr wrap="none" rtlCol="0">
            <a:spAutoFit/>
          </a:bodyPr>
          <a:lstStyle/>
          <a:p>
            <a:pPr algn="l"/>
            <a:r>
              <a:rPr lang="en-US" dirty="0" smtClean="0"/>
              <a:t>B. Christie, STAR</a:t>
            </a:r>
            <a:endParaRPr lang="en-US" dirty="0" smtClean="0"/>
          </a:p>
        </p:txBody>
      </p:sp>
    </p:spTree>
    <p:extLst>
      <p:ext uri="{BB962C8B-B14F-4D97-AF65-F5344CB8AC3E}">
        <p14:creationId xmlns:p14="http://schemas.microsoft.com/office/powerpoint/2010/main" val="177470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9" y="225793"/>
            <a:ext cx="6984999" cy="907438"/>
          </a:xfrm>
        </p:spPr>
        <p:txBody>
          <a:bodyPr>
            <a:normAutofit/>
          </a:bodyPr>
          <a:lstStyle/>
          <a:p>
            <a:r>
              <a:rPr lang="en-US" dirty="0" smtClean="0"/>
              <a:t>Frequent APEX and MD Effect on Luminosity Sampling</a:t>
            </a:r>
            <a:endParaRPr lang="en-US"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4294967295"/>
          </p:nvPr>
        </p:nvSpPr>
        <p:spPr>
          <a:xfrm>
            <a:off x="7010400" y="6492875"/>
            <a:ext cx="2133600" cy="365125"/>
          </a:xfrm>
          <a:prstGeom prst="rect">
            <a:avLst/>
          </a:prstGeom>
        </p:spPr>
        <p:txBody>
          <a:bodyPr/>
          <a:lstStyle/>
          <a:p>
            <a:fld id="{8078FEA8-5276-994A-B294-5DB69C64DE75}" type="slidenum">
              <a:rPr lang="en-US" smtClean="0"/>
              <a:pPr/>
              <a:t>26</a:t>
            </a:fld>
            <a:endParaRPr lang="en-US"/>
          </a:p>
        </p:txBody>
      </p:sp>
      <p:grpSp>
        <p:nvGrpSpPr>
          <p:cNvPr id="6" name="Group 5"/>
          <p:cNvGrpSpPr/>
          <p:nvPr/>
        </p:nvGrpSpPr>
        <p:grpSpPr>
          <a:xfrm>
            <a:off x="1103096" y="1466485"/>
            <a:ext cx="6073381" cy="4160592"/>
            <a:chOff x="4913197" y="601640"/>
            <a:chExt cx="4361954" cy="2958107"/>
          </a:xfrm>
        </p:grpSpPr>
        <p:pic>
          <p:nvPicPr>
            <p:cNvPr id="7" name="Picture 6" descr="lumi_day.gif"/>
            <p:cNvPicPr>
              <a:picLocks noChangeAspect="1"/>
            </p:cNvPicPr>
            <p:nvPr/>
          </p:nvPicPr>
          <p:blipFill>
            <a:blip r:embed="rId2"/>
            <a:stretch>
              <a:fillRect/>
            </a:stretch>
          </p:blipFill>
          <p:spPr>
            <a:xfrm>
              <a:off x="4913197" y="601640"/>
              <a:ext cx="4361954" cy="2958107"/>
            </a:xfrm>
            <a:prstGeom prst="rect">
              <a:avLst/>
            </a:prstGeom>
          </p:spPr>
        </p:pic>
        <p:sp>
          <p:nvSpPr>
            <p:cNvPr id="8" name="TextBox 7"/>
            <p:cNvSpPr txBox="1"/>
            <p:nvPr/>
          </p:nvSpPr>
          <p:spPr>
            <a:xfrm>
              <a:off x="5603943" y="1015342"/>
              <a:ext cx="1042185" cy="262588"/>
            </a:xfrm>
            <a:prstGeom prst="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err="1" smtClean="0"/>
                <a:t>p+p</a:t>
              </a:r>
              <a:r>
                <a:rPr lang="en-US" dirty="0" smtClean="0"/>
                <a:t> 510 </a:t>
              </a:r>
              <a:r>
                <a:rPr lang="en-US" dirty="0" err="1" smtClean="0"/>
                <a:t>GeV</a:t>
              </a:r>
              <a:endParaRPr lang="en-US" dirty="0"/>
            </a:p>
          </p:txBody>
        </p:sp>
      </p:grpSp>
      <p:grpSp>
        <p:nvGrpSpPr>
          <p:cNvPr id="16" name="Group 15"/>
          <p:cNvGrpSpPr/>
          <p:nvPr/>
        </p:nvGrpSpPr>
        <p:grpSpPr>
          <a:xfrm>
            <a:off x="909250" y="4796693"/>
            <a:ext cx="6812884" cy="1476715"/>
            <a:chOff x="909250" y="4796693"/>
            <a:chExt cx="6812884" cy="1476715"/>
          </a:xfrm>
        </p:grpSpPr>
        <p:cxnSp>
          <p:nvCxnSpPr>
            <p:cNvPr id="10" name="Straight Connector 9"/>
            <p:cNvCxnSpPr/>
            <p:nvPr/>
          </p:nvCxnSpPr>
          <p:spPr>
            <a:xfrm flipV="1">
              <a:off x="1774092" y="4796693"/>
              <a:ext cx="4712677" cy="1"/>
            </a:xfrm>
            <a:prstGeom prst="line">
              <a:avLst/>
            </a:prstGeom>
            <a:ln w="57150" cap="flat" cmpd="sng" algn="ctr">
              <a:solidFill>
                <a:srgbClr val="65FF07"/>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09250" y="5627077"/>
              <a:ext cx="68128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For future runs, we request less frequent interventions to increase the number of days when we can record “steady state” luminosity. </a:t>
              </a:r>
              <a:endParaRPr lang="en-US" dirty="0"/>
            </a:p>
          </p:txBody>
        </p:sp>
      </p:grpSp>
      <p:sp>
        <p:nvSpPr>
          <p:cNvPr id="12" name="TextBox 11"/>
          <p:cNvSpPr txBox="1"/>
          <p:nvPr/>
        </p:nvSpPr>
        <p:spPr>
          <a:xfrm>
            <a:off x="6872675" y="762000"/>
            <a:ext cx="2271325" cy="461665"/>
          </a:xfrm>
          <a:prstGeom prst="rect">
            <a:avLst/>
          </a:prstGeom>
          <a:solidFill>
            <a:schemeClr val="bg1"/>
          </a:solidFill>
        </p:spPr>
        <p:txBody>
          <a:bodyPr wrap="none" rtlCol="0">
            <a:spAutoFit/>
          </a:bodyPr>
          <a:lstStyle/>
          <a:p>
            <a:pPr algn="l"/>
            <a:r>
              <a:rPr lang="en-US" dirty="0" smtClean="0"/>
              <a:t>X. He, PHENIX</a:t>
            </a:r>
            <a:endParaRPr lang="en-US" dirty="0" smtClean="0"/>
          </a:p>
        </p:txBody>
      </p:sp>
    </p:spTree>
    <p:extLst>
      <p:ext uri="{BB962C8B-B14F-4D97-AF65-F5344CB8AC3E}">
        <p14:creationId xmlns:p14="http://schemas.microsoft.com/office/powerpoint/2010/main" val="2898335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0acdc6c-e8db-41d7-a10e-f16304386f6f" descr="DF072073-A684-4764-B485-6F76615A5816@phy-astr"/>
          <p:cNvPicPr>
            <a:picLocks noChangeAspect="1" noChangeArrowheads="1"/>
          </p:cNvPicPr>
          <p:nvPr/>
        </p:nvPicPr>
        <p:blipFill>
          <a:blip r:embed="rId3" cstate="print"/>
          <a:srcRect/>
          <a:stretch>
            <a:fillRect/>
          </a:stretch>
        </p:blipFill>
        <p:spPr bwMode="auto">
          <a:xfrm>
            <a:off x="3561614" y="2971800"/>
            <a:ext cx="5429986" cy="3657600"/>
          </a:xfrm>
          <a:prstGeom prst="rect">
            <a:avLst/>
          </a:prstGeom>
          <a:noFill/>
          <a:ln w="9525">
            <a:noFill/>
            <a:miter lim="800000"/>
            <a:headEnd/>
            <a:tailEnd/>
          </a:ln>
        </p:spPr>
      </p:pic>
      <p:graphicFrame>
        <p:nvGraphicFramePr>
          <p:cNvPr id="3" name="Object 2"/>
          <p:cNvGraphicFramePr>
            <a:graphicFrameLocks noChangeAspect="1"/>
          </p:cNvGraphicFramePr>
          <p:nvPr/>
        </p:nvGraphicFramePr>
        <p:xfrm>
          <a:off x="3389376" y="149352"/>
          <a:ext cx="5678424" cy="3124200"/>
        </p:xfrm>
        <a:graphic>
          <a:graphicData uri="http://schemas.openxmlformats.org/presentationml/2006/ole">
            <mc:AlternateContent xmlns:mc="http://schemas.openxmlformats.org/markup-compatibility/2006">
              <mc:Choice xmlns:v="urn:schemas-microsoft-com:vml" Requires="v">
                <p:oleObj spid="_x0000_s1069" name="Acrobat Document" r:id="rId4" imgW="5485714" imgH="4114286" progId="AcroExch.Document.7">
                  <p:embed/>
                </p:oleObj>
              </mc:Choice>
              <mc:Fallback>
                <p:oleObj name="Acrobat Document" r:id="rId4" imgW="5485714" imgH="4114286"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9376" y="149352"/>
                        <a:ext cx="5678424" cy="312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191000" y="3429000"/>
            <a:ext cx="2262158" cy="369332"/>
          </a:xfrm>
          <a:prstGeom prst="rect">
            <a:avLst/>
          </a:prstGeom>
          <a:noFill/>
        </p:spPr>
        <p:txBody>
          <a:bodyPr wrap="none" rtlCol="0">
            <a:spAutoFit/>
          </a:bodyPr>
          <a:lstStyle/>
          <a:p>
            <a:r>
              <a:rPr lang="en-US" dirty="0" smtClean="0"/>
              <a:t>PHENIX Sampled </a:t>
            </a:r>
            <a:r>
              <a:rPr lang="en-US" dirty="0" err="1" smtClean="0"/>
              <a:t>Lumi</a:t>
            </a:r>
            <a:endParaRPr lang="en-US" dirty="0"/>
          </a:p>
        </p:txBody>
      </p:sp>
      <p:sp>
        <p:nvSpPr>
          <p:cNvPr id="6" name="Title 1"/>
          <p:cNvSpPr txBox="1">
            <a:spLocks/>
          </p:cNvSpPr>
          <p:nvPr/>
        </p:nvSpPr>
        <p:spPr>
          <a:xfrm>
            <a:off x="152399" y="198438"/>
            <a:ext cx="3352801" cy="639762"/>
          </a:xfrm>
          <a:prstGeom prst="rect">
            <a:avLst/>
          </a:prstGeom>
          <a:solidFill>
            <a:schemeClr val="tx2">
              <a:lumMod val="60000"/>
              <a:lumOff val="40000"/>
            </a:schemeClr>
          </a:solidFill>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Patterns in the Luminosity</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715000" y="6324600"/>
            <a:ext cx="1668470" cy="369332"/>
          </a:xfrm>
          <a:prstGeom prst="rect">
            <a:avLst/>
          </a:prstGeom>
          <a:noFill/>
        </p:spPr>
        <p:txBody>
          <a:bodyPr wrap="none" rtlCol="0">
            <a:spAutoFit/>
          </a:bodyPr>
          <a:lstStyle/>
          <a:p>
            <a:r>
              <a:rPr lang="en-US" dirty="0" smtClean="0">
                <a:solidFill>
                  <a:schemeClr val="bg1">
                    <a:lumMod val="65000"/>
                  </a:schemeClr>
                </a:solidFill>
              </a:rPr>
              <a:t>(courtesy X. He)</a:t>
            </a:r>
            <a:endParaRPr lang="en-US" dirty="0">
              <a:solidFill>
                <a:schemeClr val="bg1">
                  <a:lumMod val="65000"/>
                </a:schemeClr>
              </a:solidFill>
            </a:endParaRPr>
          </a:p>
        </p:txBody>
      </p:sp>
      <p:cxnSp>
        <p:nvCxnSpPr>
          <p:cNvPr id="34" name="Straight Connector 33"/>
          <p:cNvCxnSpPr/>
          <p:nvPr/>
        </p:nvCxnSpPr>
        <p:spPr>
          <a:xfrm>
            <a:off x="4648200" y="2771775"/>
            <a:ext cx="0" cy="31718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95925" y="2743200"/>
            <a:ext cx="38100" cy="32480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353175" y="2724150"/>
            <a:ext cx="47625" cy="2838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229475" y="2800350"/>
            <a:ext cx="49149" cy="29878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276600" y="3200400"/>
            <a:ext cx="1371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819400" y="2819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Connects Wed’s</a:t>
            </a:r>
            <a:endParaRPr lang="en-US" sz="1400" dirty="0"/>
          </a:p>
        </p:txBody>
      </p:sp>
      <p:sp>
        <p:nvSpPr>
          <p:cNvPr id="58" name="TextBox 57"/>
          <p:cNvSpPr txBox="1"/>
          <p:nvPr/>
        </p:nvSpPr>
        <p:spPr>
          <a:xfrm>
            <a:off x="152401" y="1066800"/>
            <a:ext cx="3581400" cy="3170099"/>
          </a:xfrm>
          <a:prstGeom prst="rect">
            <a:avLst/>
          </a:prstGeom>
          <a:noFill/>
        </p:spPr>
        <p:txBody>
          <a:bodyPr wrap="square" rtlCol="0">
            <a:spAutoFit/>
          </a:bodyPr>
          <a:lstStyle/>
          <a:p>
            <a:r>
              <a:rPr lang="en-US" sz="2000" dirty="0" smtClean="0"/>
              <a:t>What is the ‘</a:t>
            </a:r>
            <a:r>
              <a:rPr lang="en-US" sz="2000" dirty="0" err="1" smtClean="0"/>
              <a:t>sawtooth</a:t>
            </a:r>
            <a:r>
              <a:rPr lang="en-US" sz="2000" dirty="0" smtClean="0"/>
              <a:t>’ in the sampled </a:t>
            </a:r>
            <a:r>
              <a:rPr lang="en-US" sz="2000" dirty="0" err="1" smtClean="0"/>
              <a:t>lumi</a:t>
            </a:r>
            <a:r>
              <a:rPr lang="en-US" sz="2000" dirty="0" smtClean="0"/>
              <a:t>?</a:t>
            </a:r>
          </a:p>
          <a:p>
            <a:endParaRPr lang="en-US" sz="2000" dirty="0" smtClean="0"/>
          </a:p>
          <a:p>
            <a:r>
              <a:rPr lang="en-US" sz="2000" dirty="0" smtClean="0"/>
              <a:t>Does not show in delivered.</a:t>
            </a:r>
          </a:p>
          <a:p>
            <a:endParaRPr lang="en-US" sz="2000" dirty="0" smtClean="0"/>
          </a:p>
          <a:p>
            <a:r>
              <a:rPr lang="en-US" sz="2000" dirty="0" smtClean="0"/>
              <a:t>Where does the </a:t>
            </a:r>
            <a:r>
              <a:rPr lang="en-US" sz="2000" dirty="0" err="1" smtClean="0"/>
              <a:t>lumi</a:t>
            </a:r>
            <a:r>
              <a:rPr lang="en-US" sz="2000" dirty="0" smtClean="0"/>
              <a:t> go?</a:t>
            </a:r>
          </a:p>
          <a:p>
            <a:endParaRPr lang="en-US" sz="2000" dirty="0" smtClean="0"/>
          </a:p>
          <a:p>
            <a:r>
              <a:rPr lang="en-US" sz="2000" dirty="0" smtClean="0"/>
              <a:t>It’s </a:t>
            </a:r>
            <a:r>
              <a:rPr lang="en-US" sz="2000" i="1" dirty="0" smtClean="0"/>
              <a:t>NOT</a:t>
            </a:r>
            <a:r>
              <a:rPr lang="en-US" sz="2000" dirty="0" smtClean="0"/>
              <a:t> the vertex</a:t>
            </a:r>
          </a:p>
          <a:p>
            <a:endParaRPr lang="en-US" sz="2000" dirty="0" smtClean="0"/>
          </a:p>
          <a:p>
            <a:endParaRPr lang="en-US" sz="2000" dirty="0"/>
          </a:p>
        </p:txBody>
      </p:sp>
      <p:sp>
        <p:nvSpPr>
          <p:cNvPr id="59" name="TextBox 58"/>
          <p:cNvSpPr txBox="1"/>
          <p:nvPr/>
        </p:nvSpPr>
        <p:spPr>
          <a:xfrm>
            <a:off x="152400" y="3810000"/>
            <a:ext cx="3581400" cy="3416320"/>
          </a:xfrm>
          <a:prstGeom prst="rect">
            <a:avLst/>
          </a:prstGeom>
          <a:noFill/>
        </p:spPr>
        <p:txBody>
          <a:bodyPr wrap="square" rtlCol="0">
            <a:spAutoFit/>
          </a:bodyPr>
          <a:lstStyle/>
          <a:p>
            <a:r>
              <a:rPr lang="en-US" sz="1800" dirty="0" smtClean="0"/>
              <a:t>Two caveats:</a:t>
            </a:r>
          </a:p>
          <a:p>
            <a:pPr marL="342900" indent="-342900">
              <a:buAutoNum type="arabicParenR"/>
            </a:pPr>
            <a:r>
              <a:rPr lang="en-US" sz="1800" dirty="0" smtClean="0"/>
              <a:t>Delivered </a:t>
            </a:r>
            <a:r>
              <a:rPr lang="en-US" sz="1800" dirty="0" err="1" smtClean="0"/>
              <a:t>lumi</a:t>
            </a:r>
            <a:r>
              <a:rPr lang="en-US" sz="1800" dirty="0" smtClean="0"/>
              <a:t> not consistently handled for stores that span midnight (~1 pb-1 could slip a day in either direction)</a:t>
            </a:r>
          </a:p>
          <a:p>
            <a:pPr marL="342900" indent="-342900">
              <a:buAutoNum type="arabicParenR"/>
            </a:pPr>
            <a:r>
              <a:rPr lang="en-US" sz="1800" dirty="0" smtClean="0"/>
              <a:t>Either the dates in the PHENIX plot are shifted early one day, or Tuesdays are worse than Wednesdays.</a:t>
            </a:r>
          </a:p>
          <a:p>
            <a:endParaRPr lang="en-US" sz="1800" dirty="0" smtClean="0"/>
          </a:p>
          <a:p>
            <a:endParaRPr lang="en-US" sz="1800" dirty="0"/>
          </a:p>
        </p:txBody>
      </p:sp>
      <p:sp>
        <p:nvSpPr>
          <p:cNvPr id="15" name="TextBox 14"/>
          <p:cNvSpPr txBox="1"/>
          <p:nvPr/>
        </p:nvSpPr>
        <p:spPr>
          <a:xfrm>
            <a:off x="4876800" y="304800"/>
            <a:ext cx="4193876" cy="461665"/>
          </a:xfrm>
          <a:prstGeom prst="rect">
            <a:avLst/>
          </a:prstGeom>
          <a:solidFill>
            <a:schemeClr val="bg1"/>
          </a:solidFill>
        </p:spPr>
        <p:txBody>
          <a:bodyPr wrap="none" rtlCol="0">
            <a:spAutoFit/>
          </a:bodyPr>
          <a:lstStyle/>
          <a:p>
            <a:pPr algn="l"/>
            <a:r>
              <a:rPr lang="en-US" dirty="0" smtClean="0"/>
              <a:t>V. Schoefer, Lessons from </a:t>
            </a:r>
            <a:r>
              <a:rPr lang="en-US" dirty="0" err="1" smtClean="0"/>
              <a:t>pp</a:t>
            </a:r>
            <a:endParaRPr lang="en-US" dirty="0" smtClean="0"/>
          </a:p>
        </p:txBody>
      </p:sp>
    </p:spTree>
    <p:extLst>
      <p:ext uri="{BB962C8B-B14F-4D97-AF65-F5344CB8AC3E}">
        <p14:creationId xmlns:p14="http://schemas.microsoft.com/office/powerpoint/2010/main" val="622357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304800" y="165100"/>
            <a:ext cx="7233557" cy="914400"/>
          </a:xfrm>
        </p:spPr>
        <p:txBody>
          <a:bodyPr/>
          <a:lstStyle/>
          <a:p>
            <a:r>
              <a:rPr lang="en-US" dirty="0"/>
              <a:t>North MPC, Before and After</a:t>
            </a:r>
          </a:p>
        </p:txBody>
      </p:sp>
      <p:pic>
        <p:nvPicPr>
          <p:cNvPr id="6150" name="Picture 6" descr="MPCMON_4_372006"/>
          <p:cNvPicPr>
            <a:picLocks noChangeAspect="1" noChangeArrowheads="1"/>
          </p:cNvPicPr>
          <p:nvPr/>
        </p:nvPicPr>
        <p:blipFill>
          <a:blip r:embed="rId2"/>
          <a:srcRect t="43594" r="48326" b="19695"/>
          <a:stretch>
            <a:fillRect/>
          </a:stretch>
        </p:blipFill>
        <p:spPr bwMode="auto">
          <a:xfrm>
            <a:off x="0" y="1752600"/>
            <a:ext cx="4572000" cy="4064000"/>
          </a:xfrm>
          <a:prstGeom prst="rect">
            <a:avLst/>
          </a:prstGeom>
          <a:noFill/>
        </p:spPr>
      </p:pic>
      <p:pic>
        <p:nvPicPr>
          <p:cNvPr id="6151" name="Picture 7" descr="MPCMON_4_372817"/>
          <p:cNvPicPr>
            <a:picLocks noChangeAspect="1" noChangeArrowheads="1"/>
          </p:cNvPicPr>
          <p:nvPr/>
        </p:nvPicPr>
        <p:blipFill>
          <a:blip r:embed="rId3"/>
          <a:srcRect t="43594" r="49760" b="20842"/>
          <a:stretch>
            <a:fillRect/>
          </a:stretch>
        </p:blipFill>
        <p:spPr bwMode="auto">
          <a:xfrm>
            <a:off x="4419600" y="1770742"/>
            <a:ext cx="4419600" cy="3914775"/>
          </a:xfrm>
          <a:prstGeom prst="rect">
            <a:avLst/>
          </a:prstGeom>
          <a:noFill/>
        </p:spPr>
      </p:pic>
      <p:sp>
        <p:nvSpPr>
          <p:cNvPr id="5" name="TextBox 4"/>
          <p:cNvSpPr txBox="1"/>
          <p:nvPr/>
        </p:nvSpPr>
        <p:spPr>
          <a:xfrm>
            <a:off x="3197398" y="1130710"/>
            <a:ext cx="246413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Cu beam going direction</a:t>
            </a:r>
            <a:endParaRPr lang="en-US" dirty="0"/>
          </a:p>
        </p:txBody>
      </p:sp>
      <p:cxnSp>
        <p:nvCxnSpPr>
          <p:cNvPr id="7" name="Straight Connector 6"/>
          <p:cNvCxnSpPr/>
          <p:nvPr/>
        </p:nvCxnSpPr>
        <p:spPr>
          <a:xfrm rot="5400000">
            <a:off x="2511982" y="3653930"/>
            <a:ext cx="3825104" cy="9867"/>
          </a:xfrm>
          <a:prstGeom prst="line">
            <a:avLst/>
          </a:prstGeom>
        </p:spPr>
        <p:style>
          <a:lnRef idx="2">
            <a:schemeClr val="accent1"/>
          </a:lnRef>
          <a:fillRef idx="0">
            <a:schemeClr val="accent1"/>
          </a:fillRef>
          <a:effectRef idx="1">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7/25/12</a:t>
            </a:r>
            <a:endParaRPr lang="en-US"/>
          </a:p>
        </p:txBody>
      </p:sp>
      <p:sp>
        <p:nvSpPr>
          <p:cNvPr id="9" name="Slide Number Placeholder 8"/>
          <p:cNvSpPr>
            <a:spLocks noGrp="1"/>
          </p:cNvSpPr>
          <p:nvPr>
            <p:ph type="sldNum" sz="quarter" idx="4294967295"/>
          </p:nvPr>
        </p:nvSpPr>
        <p:spPr>
          <a:xfrm>
            <a:off x="7010400" y="6492875"/>
            <a:ext cx="2133600" cy="365125"/>
          </a:xfrm>
          <a:prstGeom prst="rect">
            <a:avLst/>
          </a:prstGeom>
        </p:spPr>
        <p:txBody>
          <a:bodyPr/>
          <a:lstStyle/>
          <a:p>
            <a:fld id="{C06AD205-7A15-EB4E-9539-190694A9CF9A}" type="slidenum">
              <a:rPr lang="en-US" smtClean="0"/>
              <a:pPr/>
              <a:t>28</a:t>
            </a:fld>
            <a:endParaRPr lang="en-US"/>
          </a:p>
        </p:txBody>
      </p:sp>
      <p:sp>
        <p:nvSpPr>
          <p:cNvPr id="10" name="Footer Placeholder 9"/>
          <p:cNvSpPr>
            <a:spLocks noGrp="1"/>
          </p:cNvSpPr>
          <p:nvPr>
            <p:ph type="ftr" sz="quarter" idx="11"/>
          </p:nvPr>
        </p:nvSpPr>
        <p:spPr/>
        <p:txBody>
          <a:bodyPr/>
          <a:lstStyle/>
          <a:p>
            <a:r>
              <a:rPr lang="en-US" smtClean="0"/>
              <a:t>RHIC Retreat</a:t>
            </a:r>
            <a:endParaRPr lang="en-US"/>
          </a:p>
        </p:txBody>
      </p:sp>
      <p:sp>
        <p:nvSpPr>
          <p:cNvPr id="11" name="TextBox 10"/>
          <p:cNvSpPr txBox="1"/>
          <p:nvPr/>
        </p:nvSpPr>
        <p:spPr>
          <a:xfrm>
            <a:off x="6872675" y="762000"/>
            <a:ext cx="2271325" cy="461665"/>
          </a:xfrm>
          <a:prstGeom prst="rect">
            <a:avLst/>
          </a:prstGeom>
          <a:solidFill>
            <a:schemeClr val="bg1"/>
          </a:solidFill>
        </p:spPr>
        <p:txBody>
          <a:bodyPr wrap="none" rtlCol="0">
            <a:spAutoFit/>
          </a:bodyPr>
          <a:lstStyle/>
          <a:p>
            <a:pPr algn="l"/>
            <a:r>
              <a:rPr lang="en-US" dirty="0" smtClean="0"/>
              <a:t>X. He, PHENIX</a:t>
            </a:r>
            <a:endParaRPr lang="en-US" dirty="0" smtClean="0"/>
          </a:p>
        </p:txBody>
      </p:sp>
    </p:spTree>
    <p:extLst>
      <p:ext uri="{BB962C8B-B14F-4D97-AF65-F5344CB8AC3E}">
        <p14:creationId xmlns:p14="http://schemas.microsoft.com/office/powerpoint/2010/main" val="10806704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3" name="Footer Placeholder 2"/>
          <p:cNvSpPr>
            <a:spLocks noGrp="1"/>
          </p:cNvSpPr>
          <p:nvPr>
            <p:ph type="ftr" sz="quarter" idx="11"/>
          </p:nvPr>
        </p:nvSpPr>
        <p:spPr/>
        <p:txBody>
          <a:bodyPr/>
          <a:lstStyle/>
          <a:p>
            <a:pPr>
              <a:defRPr/>
            </a:pPr>
            <a:fld id="{B558D05A-655E-48D6-BEE5-5A6C8F729379}" type="slidenum">
              <a:rPr lang="en-US" smtClean="0"/>
              <a:pPr>
                <a:defRPr/>
              </a:pPr>
              <a:t>29</a:t>
            </a:fld>
            <a:r>
              <a:rPr lang="en-US" smtClean="0"/>
              <a:t> </a:t>
            </a:r>
            <a:endParaRPr lang="en-US" sz="800" smtClean="0">
              <a:latin typeface="Times New Roman" pitchFamily="18" charset="0"/>
            </a:endParaRPr>
          </a:p>
          <a:p>
            <a:pPr>
              <a:defRPr/>
            </a:pPr>
            <a:endParaRPr lang="en-US" dirty="0"/>
          </a:p>
        </p:txBody>
      </p:sp>
      <p:pic>
        <p:nvPicPr>
          <p:cNvPr id="4" name="Picture 3"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9213" cy="6858000"/>
          </a:xfrm>
          <a:prstGeom prst="rect">
            <a:avLst/>
          </a:prstGeom>
        </p:spPr>
      </p:pic>
      <p:sp>
        <p:nvSpPr>
          <p:cNvPr id="5" name="TextBox 4"/>
          <p:cNvSpPr txBox="1"/>
          <p:nvPr/>
        </p:nvSpPr>
        <p:spPr>
          <a:xfrm>
            <a:off x="76200" y="76200"/>
            <a:ext cx="4187565" cy="461665"/>
          </a:xfrm>
          <a:prstGeom prst="rect">
            <a:avLst/>
          </a:prstGeom>
          <a:solidFill>
            <a:schemeClr val="bg1"/>
          </a:solidFill>
        </p:spPr>
        <p:txBody>
          <a:bodyPr wrap="none" rtlCol="0">
            <a:spAutoFit/>
          </a:bodyPr>
          <a:lstStyle/>
          <a:p>
            <a:pPr algn="l"/>
            <a:r>
              <a:rPr lang="en-US" dirty="0" smtClean="0"/>
              <a:t>F. </a:t>
            </a:r>
            <a:r>
              <a:rPr lang="en-US" dirty="0" err="1" smtClean="0"/>
              <a:t>Meot</a:t>
            </a:r>
            <a:r>
              <a:rPr lang="en-US" dirty="0" smtClean="0"/>
              <a:t>, Scheduling Physicist</a:t>
            </a:r>
            <a:endParaRPr lang="en-US" dirty="0" smtClean="0"/>
          </a:p>
        </p:txBody>
      </p:sp>
    </p:spTree>
    <p:extLst>
      <p:ext uri="{BB962C8B-B14F-4D97-AF65-F5344CB8AC3E}">
        <p14:creationId xmlns:p14="http://schemas.microsoft.com/office/powerpoint/2010/main" val="369528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
          <p:cNvGrpSpPr>
            <a:grpSpLocks/>
          </p:cNvGrpSpPr>
          <p:nvPr/>
        </p:nvGrpSpPr>
        <p:grpSpPr bwMode="auto">
          <a:xfrm>
            <a:off x="5076825" y="4575175"/>
            <a:ext cx="3989388" cy="1401763"/>
            <a:chOff x="5076966" y="4616510"/>
            <a:chExt cx="3988938" cy="1401770"/>
          </a:xfrm>
        </p:grpSpPr>
        <p:pic>
          <p:nvPicPr>
            <p:cNvPr id="13334" name="Picture 14" descr="TUXMH01f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966" y="4616510"/>
              <a:ext cx="3988938" cy="140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Box 2"/>
            <p:cNvSpPr txBox="1">
              <a:spLocks noChangeArrowheads="1"/>
            </p:cNvSpPr>
            <p:nvPr/>
          </p:nvSpPr>
          <p:spPr bwMode="auto">
            <a:xfrm>
              <a:off x="6005015" y="4774577"/>
              <a:ext cx="1446663"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a:r>
                <a:rPr lang="en-US" sz="1400"/>
                <a:t>Electron lens</a:t>
              </a:r>
            </a:p>
          </p:txBody>
        </p:sp>
      </p:grpSp>
      <p:sp>
        <p:nvSpPr>
          <p:cNvPr id="13315" name="Rectangle 1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sz="1800"/>
          </a:p>
        </p:txBody>
      </p:sp>
      <p:grpSp>
        <p:nvGrpSpPr>
          <p:cNvPr id="13316" name="Group 1"/>
          <p:cNvGrpSpPr>
            <a:grpSpLocks noChangeAspect="1"/>
          </p:cNvGrpSpPr>
          <p:nvPr/>
        </p:nvGrpSpPr>
        <p:grpSpPr bwMode="auto">
          <a:xfrm>
            <a:off x="139700" y="558800"/>
            <a:ext cx="4789488" cy="3746500"/>
            <a:chOff x="2383" y="7777"/>
            <a:chExt cx="5201" cy="4046"/>
          </a:xfrm>
        </p:grpSpPr>
        <p:sp>
          <p:nvSpPr>
            <p:cNvPr id="13324" name="AutoShape 11"/>
            <p:cNvSpPr>
              <a:spLocks noChangeAspect="1" noChangeArrowheads="1" noTextEdit="1"/>
            </p:cNvSpPr>
            <p:nvPr/>
          </p:nvSpPr>
          <p:spPr bwMode="auto">
            <a:xfrm>
              <a:off x="2383" y="7777"/>
              <a:ext cx="5201" cy="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3325" name="Picture 7" descr="pi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3" y="7825"/>
              <a:ext cx="4431" cy="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Box 22"/>
            <p:cNvSpPr txBox="1">
              <a:spLocks noChangeArrowheads="1"/>
            </p:cNvSpPr>
            <p:nvPr/>
          </p:nvSpPr>
          <p:spPr bwMode="auto">
            <a:xfrm>
              <a:off x="6094" y="11004"/>
              <a:ext cx="1490" cy="32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r>
                <a:rPr lang="en-US" altLang="ja-JP" sz="1400">
                  <a:solidFill>
                    <a:srgbClr val="FFFFFF"/>
                  </a:solidFill>
                  <a:ea typeface="Arial Unicode MS" pitchFamily="34" charset="-128"/>
                  <a:cs typeface="Arial" pitchFamily="34" charset="0"/>
                </a:rPr>
                <a:t>B  h+v pickups</a:t>
              </a:r>
              <a:endParaRPr lang="en-US" altLang="ja-JP" sz="1800">
                <a:ea typeface="Arial Unicode MS" pitchFamily="34" charset="-128"/>
                <a:cs typeface="Arial" pitchFamily="34" charset="0"/>
              </a:endParaRPr>
            </a:p>
          </p:txBody>
        </p:sp>
        <p:sp>
          <p:nvSpPr>
            <p:cNvPr id="13327" name="TextBox 23"/>
            <p:cNvSpPr txBox="1">
              <a:spLocks noChangeArrowheads="1"/>
            </p:cNvSpPr>
            <p:nvPr/>
          </p:nvSpPr>
          <p:spPr bwMode="auto">
            <a:xfrm>
              <a:off x="6110" y="10674"/>
              <a:ext cx="1443" cy="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r>
                <a:rPr lang="en-US" altLang="ja-JP" sz="1400">
                  <a:solidFill>
                    <a:srgbClr val="000000"/>
                  </a:solidFill>
                  <a:ea typeface="Arial Unicode MS" pitchFamily="34" charset="-128"/>
                  <a:cs typeface="Arial" pitchFamily="34" charset="0"/>
                </a:rPr>
                <a:t>Y  h+v kickers</a:t>
              </a:r>
              <a:endParaRPr lang="en-US" altLang="ja-JP" sz="1800">
                <a:ea typeface="Arial Unicode MS" pitchFamily="34" charset="-128"/>
                <a:cs typeface="Arial" pitchFamily="34" charset="0"/>
              </a:endParaRPr>
            </a:p>
          </p:txBody>
        </p:sp>
        <p:sp>
          <p:nvSpPr>
            <p:cNvPr id="13328" name="TextBox 22"/>
            <p:cNvSpPr txBox="1">
              <a:spLocks noChangeArrowheads="1"/>
            </p:cNvSpPr>
            <p:nvPr/>
          </p:nvSpPr>
          <p:spPr bwMode="auto">
            <a:xfrm>
              <a:off x="3066" y="8096"/>
              <a:ext cx="1469" cy="32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r>
                <a:rPr lang="en-US" altLang="ja-JP" sz="1400">
                  <a:solidFill>
                    <a:srgbClr val="FFFFFF"/>
                  </a:solidFill>
                  <a:ea typeface="Arial Unicode MS" pitchFamily="34" charset="-128"/>
                  <a:cs typeface="Arial" pitchFamily="34" charset="0"/>
                </a:rPr>
                <a:t>B  h+v kickers</a:t>
              </a:r>
              <a:endParaRPr lang="en-US" altLang="ja-JP" sz="1800">
                <a:ea typeface="Arial Unicode MS" pitchFamily="34" charset="-128"/>
                <a:cs typeface="Arial" pitchFamily="34" charset="0"/>
              </a:endParaRPr>
            </a:p>
          </p:txBody>
        </p:sp>
        <p:sp>
          <p:nvSpPr>
            <p:cNvPr id="13329" name="TextBox 23"/>
            <p:cNvSpPr txBox="1">
              <a:spLocks noChangeArrowheads="1"/>
            </p:cNvSpPr>
            <p:nvPr/>
          </p:nvSpPr>
          <p:spPr bwMode="auto">
            <a:xfrm>
              <a:off x="3046" y="7777"/>
              <a:ext cx="1493" cy="3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r>
                <a:rPr lang="en-US" altLang="ja-JP" sz="1400">
                  <a:solidFill>
                    <a:srgbClr val="000000"/>
                  </a:solidFill>
                  <a:ea typeface="Arial Unicode MS" pitchFamily="34" charset="-128"/>
                  <a:cs typeface="Arial" pitchFamily="34" charset="0"/>
                </a:rPr>
                <a:t>Y  h+v pickups</a:t>
              </a:r>
              <a:endParaRPr lang="en-US" altLang="ja-JP" sz="1800">
                <a:ea typeface="Arial Unicode MS" pitchFamily="34" charset="-128"/>
                <a:cs typeface="Arial" pitchFamily="34" charset="0"/>
              </a:endParaRPr>
            </a:p>
          </p:txBody>
        </p:sp>
        <p:pic>
          <p:nvPicPr>
            <p:cNvPr id="13330" name="Picture 19" descr="2010 RHIC stochastic cooling, horizontal kicker, open.JPG"/>
            <p:cNvPicPr>
              <a:picLocks noChangeAspect="1"/>
            </p:cNvPicPr>
            <p:nvPr/>
          </p:nvPicPr>
          <p:blipFill>
            <a:blip r:embed="rId5">
              <a:extLst>
                <a:ext uri="{28A0092B-C50C-407E-A947-70E740481C1C}">
                  <a14:useLocalDpi xmlns:a14="http://schemas.microsoft.com/office/drawing/2010/main" val="0"/>
                </a:ext>
              </a:extLst>
            </a:blip>
            <a:srcRect l="17778"/>
            <a:stretch>
              <a:fillRect/>
            </a:stretch>
          </p:blipFill>
          <p:spPr bwMode="auto">
            <a:xfrm>
              <a:off x="6236" y="9193"/>
              <a:ext cx="1329"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Box 15"/>
            <p:cNvSpPr txBox="1">
              <a:spLocks noChangeArrowheads="1"/>
            </p:cNvSpPr>
            <p:nvPr/>
          </p:nvSpPr>
          <p:spPr bwMode="auto">
            <a:xfrm>
              <a:off x="3016" y="10026"/>
              <a:ext cx="2073" cy="108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en-US" altLang="ja-JP" sz="1400">
                  <a:solidFill>
                    <a:srgbClr val="000000"/>
                  </a:solidFill>
                  <a:ea typeface="Arial Unicode MS" pitchFamily="34" charset="-128"/>
                  <a:cs typeface="Arial" pitchFamily="34" charset="0"/>
                </a:rPr>
                <a:t>Measure deviations from central moment-um in pickups, correct with kickers</a:t>
              </a:r>
              <a:endParaRPr lang="en-US" altLang="ja-JP" sz="1800">
                <a:ea typeface="Arial Unicode MS" pitchFamily="34" charset="-128"/>
                <a:cs typeface="Arial" pitchFamily="34" charset="0"/>
              </a:endParaRPr>
            </a:p>
          </p:txBody>
        </p:sp>
        <p:sp>
          <p:nvSpPr>
            <p:cNvPr id="13332" name="Text Box 3"/>
            <p:cNvSpPr txBox="1">
              <a:spLocks noChangeArrowheads="1"/>
            </p:cNvSpPr>
            <p:nvPr/>
          </p:nvSpPr>
          <p:spPr bwMode="auto">
            <a:xfrm>
              <a:off x="6190" y="8914"/>
              <a:ext cx="1394" cy="5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en-US" altLang="ja-JP" sz="1400" b="1" dirty="0" err="1">
                  <a:solidFill>
                    <a:srgbClr val="000000"/>
                  </a:solidFill>
                  <a:ea typeface="Arial Unicode MS" pitchFamily="34" charset="-128"/>
                  <a:cs typeface="Arial" pitchFamily="34" charset="0"/>
                </a:rPr>
                <a:t>Horiz</a:t>
              </a:r>
              <a:r>
                <a:rPr lang="en-US" altLang="ja-JP" sz="1400" b="1" dirty="0">
                  <a:solidFill>
                    <a:srgbClr val="000000"/>
                  </a:solidFill>
                  <a:ea typeface="Arial Unicode MS" pitchFamily="34" charset="-128"/>
                  <a:cs typeface="Arial" pitchFamily="34" charset="0"/>
                </a:rPr>
                <a:t>. Kicker (open)</a:t>
              </a:r>
              <a:endParaRPr lang="en-US" altLang="ja-JP" sz="1800" dirty="0">
                <a:ea typeface="Arial Unicode MS" pitchFamily="34" charset="-128"/>
                <a:cs typeface="Arial" pitchFamily="34" charset="0"/>
              </a:endParaRPr>
            </a:p>
          </p:txBody>
        </p:sp>
        <p:sp>
          <p:nvSpPr>
            <p:cNvPr id="13333" name="Line 2"/>
            <p:cNvSpPr>
              <a:spLocks noChangeShapeType="1"/>
            </p:cNvSpPr>
            <p:nvPr/>
          </p:nvSpPr>
          <p:spPr bwMode="auto">
            <a:xfrm>
              <a:off x="6867" y="9450"/>
              <a:ext cx="0" cy="325"/>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 name="Rectangle 2"/>
          <p:cNvSpPr>
            <a:spLocks noChangeArrowheads="1"/>
          </p:cNvSpPr>
          <p:nvPr/>
        </p:nvSpPr>
        <p:spPr bwMode="auto">
          <a:xfrm>
            <a:off x="0" y="15875"/>
            <a:ext cx="9144000" cy="581025"/>
          </a:xfrm>
          <a:prstGeom prst="rect">
            <a:avLst/>
          </a:prstGeom>
          <a:noFill/>
          <a:ln w="9525">
            <a:noFill/>
            <a:miter lim="800000"/>
            <a:headEnd/>
            <a:tailEnd/>
          </a:ln>
        </p:spPr>
        <p:txBody>
          <a:bodyPr anchor="ctr"/>
          <a:lstStyle/>
          <a:p>
            <a:pPr algn="ctr">
              <a:lnSpc>
                <a:spcPct val="80000"/>
              </a:lnSpc>
              <a:defRPr/>
            </a:pPr>
            <a:r>
              <a:rPr lang="en-US" sz="2400" b="1" i="1" dirty="0" smtClean="0">
                <a:solidFill>
                  <a:srgbClr val="042B7F"/>
                </a:solidFill>
                <a:effectLst>
                  <a:outerShdw blurRad="38100" dist="38100" dir="2700000" algn="tl">
                    <a:srgbClr val="C0C0C0"/>
                  </a:outerShdw>
                </a:effectLst>
                <a:latin typeface="Comic Sans MS" pitchFamily="66" charset="0"/>
                <a:ea typeface="ＭＳ Ｐゴシック" pitchFamily="36" charset="-128"/>
              </a:rPr>
              <a:t>RHIC-II Era is Here, Done Very Cost-Effectively !</a:t>
            </a:r>
            <a:endParaRPr lang="en-US" sz="2400" b="1" i="1" dirty="0">
              <a:solidFill>
                <a:srgbClr val="042B7F"/>
              </a:solidFill>
              <a:effectLst>
                <a:outerShdw blurRad="38100" dist="38100" dir="2700000" algn="tl">
                  <a:srgbClr val="C0C0C0"/>
                </a:outerShdw>
              </a:effectLst>
              <a:latin typeface="Comic Sans MS" pitchFamily="66" charset="0"/>
              <a:ea typeface="ＭＳ Ｐゴシック" pitchFamily="36" charset="-128"/>
            </a:endParaRPr>
          </a:p>
        </p:txBody>
      </p:sp>
      <p:sp>
        <p:nvSpPr>
          <p:cNvPr id="13318" name="TextBox 5"/>
          <p:cNvSpPr txBox="1">
            <a:spLocks noChangeArrowheads="1"/>
          </p:cNvSpPr>
          <p:nvPr/>
        </p:nvSpPr>
        <p:spPr bwMode="auto">
          <a:xfrm>
            <a:off x="4967288" y="581025"/>
            <a:ext cx="4140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buFont typeface="Wingdings" pitchFamily="2" charset="2"/>
              <a:buChar char="Ø"/>
            </a:pPr>
            <a:r>
              <a:rPr lang="en-US" sz="2000" b="1" i="1" dirty="0">
                <a:solidFill>
                  <a:srgbClr val="D60093"/>
                </a:solidFill>
              </a:rPr>
              <a:t> </a:t>
            </a:r>
            <a:r>
              <a:rPr lang="en-US" sz="1800" b="1" i="1" dirty="0">
                <a:solidFill>
                  <a:srgbClr val="D60093"/>
                </a:solidFill>
              </a:rPr>
              <a:t>RHIC breakthrough in bunched-beam stochastic cooling facilitates </a:t>
            </a:r>
            <a:r>
              <a:rPr lang="en-US" sz="1800" b="1" i="1" dirty="0"/>
              <a:t>~x10 improvement in heavy-ion collision rates, </a:t>
            </a:r>
            <a:r>
              <a:rPr lang="en-US" sz="1800" b="1" i="1" dirty="0" smtClean="0"/>
              <a:t>5 </a:t>
            </a:r>
            <a:r>
              <a:rPr lang="en-US" sz="1800" b="1" i="1" dirty="0"/>
              <a:t>years earlier and at ~1/7 the cost </a:t>
            </a:r>
            <a:r>
              <a:rPr lang="en-US" sz="1800" b="1" i="1" dirty="0">
                <a:solidFill>
                  <a:srgbClr val="D60093"/>
                </a:solidFill>
              </a:rPr>
              <a:t>envisioned in 2007 NP Long Range Plan, </a:t>
            </a:r>
            <a:r>
              <a:rPr lang="en-US" sz="1800" b="1" i="1" dirty="0"/>
              <a:t>saving ~$80M</a:t>
            </a:r>
            <a:endParaRPr lang="en-US" sz="1800" b="1" i="1" dirty="0">
              <a:solidFill>
                <a:srgbClr val="D60093"/>
              </a:solidFill>
            </a:endParaRPr>
          </a:p>
          <a:p>
            <a:pPr>
              <a:spcBef>
                <a:spcPts val="1200"/>
              </a:spcBef>
              <a:buFont typeface="Wingdings" pitchFamily="2" charset="2"/>
              <a:buChar char="Ø"/>
            </a:pPr>
            <a:r>
              <a:rPr lang="en-US" sz="1800" b="1" i="1" dirty="0">
                <a:solidFill>
                  <a:srgbClr val="0066FF"/>
                </a:solidFill>
              </a:rPr>
              <a:t> All (6 planes of pickups &amp; kickers) of the new system commissioned during 2010-12, new </a:t>
            </a:r>
            <a:r>
              <a:rPr lang="en-US" sz="1800" b="1" i="1" dirty="0" smtClean="0">
                <a:solidFill>
                  <a:srgbClr val="0066FF"/>
                </a:solidFill>
              </a:rPr>
              <a:t>56 MHz SRF </a:t>
            </a:r>
            <a:r>
              <a:rPr lang="en-US" sz="1800" b="1" i="1" dirty="0">
                <a:solidFill>
                  <a:srgbClr val="0066FF"/>
                </a:solidFill>
              </a:rPr>
              <a:t>cavity anticipated for 2014 run.</a:t>
            </a:r>
          </a:p>
        </p:txBody>
      </p:sp>
      <p:sp>
        <p:nvSpPr>
          <p:cNvPr id="13319" name="TextBox 16"/>
          <p:cNvSpPr txBox="1">
            <a:spLocks noChangeArrowheads="1"/>
          </p:cNvSpPr>
          <p:nvPr/>
        </p:nvSpPr>
        <p:spPr bwMode="auto">
          <a:xfrm>
            <a:off x="4957763" y="3646488"/>
            <a:ext cx="4127500" cy="92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buFont typeface="Wingdings" pitchFamily="2" charset="2"/>
              <a:buChar char="Ø"/>
            </a:pPr>
            <a:r>
              <a:rPr lang="en-US" sz="1800" b="1" i="1">
                <a:solidFill>
                  <a:srgbClr val="D60093"/>
                </a:solidFill>
              </a:rPr>
              <a:t> Electron lenses to be installed for 2013 run to improve polarized pp luminosity by factor ~2</a:t>
            </a:r>
          </a:p>
        </p:txBody>
      </p:sp>
      <p:sp>
        <p:nvSpPr>
          <p:cNvPr id="13320" name="TextBox 1"/>
          <p:cNvSpPr txBox="1">
            <a:spLocks noChangeArrowheads="1"/>
          </p:cNvSpPr>
          <p:nvPr/>
        </p:nvSpPr>
        <p:spPr bwMode="auto">
          <a:xfrm>
            <a:off x="3727450" y="5935663"/>
            <a:ext cx="5416550" cy="915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buFont typeface="Wingdings" pitchFamily="2" charset="2"/>
              <a:buChar char="Ø"/>
            </a:pPr>
            <a:r>
              <a:rPr lang="en-US" sz="1800" b="1" i="1">
                <a:solidFill>
                  <a:srgbClr val="0033CC"/>
                </a:solidFill>
              </a:rPr>
              <a:t>New Electron Beam Ion Source (EBIS, 2012) expands range of ions available (e.g., U) and enhances cost-effectiveness of operations</a:t>
            </a:r>
          </a:p>
        </p:txBody>
      </p:sp>
      <p:grpSp>
        <p:nvGrpSpPr>
          <p:cNvPr id="13321" name="Group 3"/>
          <p:cNvGrpSpPr>
            <a:grpSpLocks/>
          </p:cNvGrpSpPr>
          <p:nvPr/>
        </p:nvGrpSpPr>
        <p:grpSpPr bwMode="auto">
          <a:xfrm>
            <a:off x="150813" y="4478338"/>
            <a:ext cx="3505200" cy="2336800"/>
            <a:chOff x="27296" y="4506037"/>
            <a:chExt cx="3505200" cy="2336800"/>
          </a:xfrm>
        </p:grpSpPr>
        <p:pic>
          <p:nvPicPr>
            <p:cNvPr id="13322" name="Picture 2" descr="C:\Documents and Settings\alessi.BNL\My Documents\My Pictures\EBIS\Bowman 8-09\1620-8-20-09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96" y="4506037"/>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20"/>
            <p:cNvSpPr txBox="1">
              <a:spLocks noChangeArrowheads="1"/>
            </p:cNvSpPr>
            <p:nvPr/>
          </p:nvSpPr>
          <p:spPr bwMode="auto">
            <a:xfrm>
              <a:off x="2429301" y="4506172"/>
              <a:ext cx="1103195" cy="3385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a:r>
                <a:rPr lang="en-US" sz="1600" b="1"/>
                <a:t>EBIS</a:t>
              </a:r>
            </a:p>
          </p:txBody>
        </p:sp>
      </p:grpSp>
      <p:sp>
        <p:nvSpPr>
          <p:cNvPr id="2" name="TextBox 1"/>
          <p:cNvSpPr txBox="1"/>
          <p:nvPr/>
        </p:nvSpPr>
        <p:spPr>
          <a:xfrm>
            <a:off x="152400" y="533400"/>
            <a:ext cx="2021106" cy="461665"/>
          </a:xfrm>
          <a:prstGeom prst="rect">
            <a:avLst/>
          </a:prstGeom>
          <a:solidFill>
            <a:schemeClr val="bg1"/>
          </a:solidFill>
        </p:spPr>
        <p:txBody>
          <a:bodyPr wrap="none" rtlCol="0">
            <a:spAutoFit/>
          </a:bodyPr>
          <a:lstStyle/>
          <a:p>
            <a:pPr algn="l"/>
            <a:r>
              <a:rPr lang="en-US" dirty="0" smtClean="0"/>
              <a:t>S. Vigdor, NP</a:t>
            </a:r>
            <a:endParaRPr lang="en-US" dirty="0" smtClean="0"/>
          </a:p>
        </p:txBody>
      </p:sp>
    </p:spTree>
    <p:extLst>
      <p:ext uri="{BB962C8B-B14F-4D97-AF65-F5344CB8AC3E}">
        <p14:creationId xmlns:p14="http://schemas.microsoft.com/office/powerpoint/2010/main" val="935387910"/>
      </p:ext>
    </p:extLst>
  </p:cSld>
  <p:clrMapOvr>
    <a:masterClrMapping/>
  </p:clrMapOvr>
  <p:transition xmlns:p14="http://schemas.microsoft.com/office/powerpoint/2010/main">
    <p:wedg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500" fill="hold"/>
                                        <p:tgtEl>
                                          <p:spTgt spid="13319"/>
                                        </p:tgtEl>
                                        <p:attrNameLst>
                                          <p:attrName>ppt_x</p:attrName>
                                        </p:attrNameLst>
                                      </p:cBhvr>
                                      <p:tavLst>
                                        <p:tav tm="0">
                                          <p:val>
                                            <p:strVal val="1+#ppt_w/2"/>
                                          </p:val>
                                        </p:tav>
                                        <p:tav tm="100000">
                                          <p:val>
                                            <p:strVal val="#ppt_x"/>
                                          </p:val>
                                        </p:tav>
                                      </p:tavLst>
                                    </p:anim>
                                    <p:anim calcmode="lin" valueType="num">
                                      <p:cBhvr additive="base">
                                        <p:cTn id="8" dur="500" fill="hold"/>
                                        <p:tgtEl>
                                          <p:spTgt spid="133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arn(inVertical)">
                                      <p:cBhvr>
                                        <p:cTn id="12" dur="1750"/>
                                        <p:tgtEl>
                                          <p:spTgt spid="133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320"/>
                                        </p:tgtEl>
                                        <p:attrNameLst>
                                          <p:attrName>style.visibility</p:attrName>
                                        </p:attrNameLst>
                                      </p:cBhvr>
                                      <p:to>
                                        <p:strVal val="visible"/>
                                      </p:to>
                                    </p:set>
                                    <p:anim calcmode="lin" valueType="num">
                                      <p:cBhvr additive="base">
                                        <p:cTn id="17" dur="500" fill="hold"/>
                                        <p:tgtEl>
                                          <p:spTgt spid="13320"/>
                                        </p:tgtEl>
                                        <p:attrNameLst>
                                          <p:attrName>ppt_x</p:attrName>
                                        </p:attrNameLst>
                                      </p:cBhvr>
                                      <p:tavLst>
                                        <p:tav tm="0">
                                          <p:val>
                                            <p:strVal val="#ppt_x"/>
                                          </p:val>
                                        </p:tav>
                                        <p:tav tm="100000">
                                          <p:val>
                                            <p:strVal val="#ppt_x"/>
                                          </p:val>
                                        </p:tav>
                                      </p:tavLst>
                                    </p:anim>
                                    <p:anim calcmode="lin" valueType="num">
                                      <p:cBhvr additive="base">
                                        <p:cTn id="18" dur="500" fill="hold"/>
                                        <p:tgtEl>
                                          <p:spTgt spid="1332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53" presetClass="entr" presetSubtype="16" fill="hold" nodeType="afterEffect">
                                  <p:stCondLst>
                                    <p:cond delay="0"/>
                                  </p:stCondLst>
                                  <p:childTnLst>
                                    <p:set>
                                      <p:cBhvr>
                                        <p:cTn id="21" dur="1" fill="hold">
                                          <p:stCondLst>
                                            <p:cond delay="0"/>
                                          </p:stCondLst>
                                        </p:cTn>
                                        <p:tgtEl>
                                          <p:spTgt spid="13321"/>
                                        </p:tgtEl>
                                        <p:attrNameLst>
                                          <p:attrName>style.visibility</p:attrName>
                                        </p:attrNameLst>
                                      </p:cBhvr>
                                      <p:to>
                                        <p:strVal val="visible"/>
                                      </p:to>
                                    </p:set>
                                    <p:anim calcmode="lin" valueType="num">
                                      <p:cBhvr>
                                        <p:cTn id="22" dur="1750" fill="hold"/>
                                        <p:tgtEl>
                                          <p:spTgt spid="13321"/>
                                        </p:tgtEl>
                                        <p:attrNameLst>
                                          <p:attrName>ppt_w</p:attrName>
                                        </p:attrNameLst>
                                      </p:cBhvr>
                                      <p:tavLst>
                                        <p:tav tm="0">
                                          <p:val>
                                            <p:fltVal val="0"/>
                                          </p:val>
                                        </p:tav>
                                        <p:tav tm="100000">
                                          <p:val>
                                            <p:strVal val="#ppt_w"/>
                                          </p:val>
                                        </p:tav>
                                      </p:tavLst>
                                    </p:anim>
                                    <p:anim calcmode="lin" valueType="num">
                                      <p:cBhvr>
                                        <p:cTn id="23" dur="1750" fill="hold"/>
                                        <p:tgtEl>
                                          <p:spTgt spid="13321"/>
                                        </p:tgtEl>
                                        <p:attrNameLst>
                                          <p:attrName>ppt_h</p:attrName>
                                        </p:attrNameLst>
                                      </p:cBhvr>
                                      <p:tavLst>
                                        <p:tav tm="0">
                                          <p:val>
                                            <p:fltVal val="0"/>
                                          </p:val>
                                        </p:tav>
                                        <p:tav tm="100000">
                                          <p:val>
                                            <p:strVal val="#ppt_h"/>
                                          </p:val>
                                        </p:tav>
                                      </p:tavLst>
                                    </p:anim>
                                    <p:animEffect transition="in" filter="fade">
                                      <p:cBhvr>
                                        <p:cTn id="24" dur="175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3" name="Footer Placeholder 2"/>
          <p:cNvSpPr>
            <a:spLocks noGrp="1"/>
          </p:cNvSpPr>
          <p:nvPr>
            <p:ph type="ftr" sz="quarter" idx="11"/>
          </p:nvPr>
        </p:nvSpPr>
        <p:spPr/>
        <p:txBody>
          <a:bodyPr/>
          <a:lstStyle/>
          <a:p>
            <a:pPr>
              <a:defRPr/>
            </a:pPr>
            <a:fld id="{B558D05A-655E-48D6-BEE5-5A6C8F729379}" type="slidenum">
              <a:rPr lang="en-US" smtClean="0"/>
              <a:pPr>
                <a:defRPr/>
              </a:pPr>
              <a:t>30</a:t>
            </a:fld>
            <a:r>
              <a:rPr lang="en-US" smtClean="0"/>
              <a:t> </a:t>
            </a:r>
            <a:endParaRPr lang="en-US" sz="800" smtClean="0">
              <a:latin typeface="Times New Roman" pitchFamily="18" charset="0"/>
            </a:endParaRPr>
          </a:p>
          <a:p>
            <a:pPr>
              <a:defRPr/>
            </a:pPr>
            <a:endParaRPr lang="en-US" dirty="0"/>
          </a:p>
        </p:txBody>
      </p:sp>
      <p:pic>
        <p:nvPicPr>
          <p:cNvPr id="4" name="Picture 3"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1335"/>
          </a:xfrm>
          <a:prstGeom prst="rect">
            <a:avLst/>
          </a:prstGeom>
        </p:spPr>
      </p:pic>
      <p:sp>
        <p:nvSpPr>
          <p:cNvPr id="5" name="TextBox 4"/>
          <p:cNvSpPr txBox="1"/>
          <p:nvPr/>
        </p:nvSpPr>
        <p:spPr>
          <a:xfrm>
            <a:off x="76200" y="76200"/>
            <a:ext cx="4187565" cy="461665"/>
          </a:xfrm>
          <a:prstGeom prst="rect">
            <a:avLst/>
          </a:prstGeom>
          <a:solidFill>
            <a:schemeClr val="bg1"/>
          </a:solidFill>
        </p:spPr>
        <p:txBody>
          <a:bodyPr wrap="none" rtlCol="0">
            <a:spAutoFit/>
          </a:bodyPr>
          <a:lstStyle/>
          <a:p>
            <a:pPr algn="l"/>
            <a:r>
              <a:rPr lang="en-US" dirty="0" smtClean="0"/>
              <a:t>F. </a:t>
            </a:r>
            <a:r>
              <a:rPr lang="en-US" dirty="0" err="1" smtClean="0"/>
              <a:t>Meot</a:t>
            </a:r>
            <a:r>
              <a:rPr lang="en-US" dirty="0" smtClean="0"/>
              <a:t>, Scheduling Physicist</a:t>
            </a:r>
            <a:endParaRPr lang="en-US" dirty="0" smtClean="0"/>
          </a:p>
        </p:txBody>
      </p:sp>
    </p:spTree>
    <p:extLst>
      <p:ext uri="{BB962C8B-B14F-4D97-AF65-F5344CB8AC3E}">
        <p14:creationId xmlns:p14="http://schemas.microsoft.com/office/powerpoint/2010/main" val="262351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en-US" dirty="0"/>
              <a:t>General Information</a:t>
            </a:r>
          </a:p>
        </p:txBody>
      </p:sp>
      <p:sp>
        <p:nvSpPr>
          <p:cNvPr id="4099" name="Rectangle 3"/>
          <p:cNvSpPr>
            <a:spLocks noGrp="1" noChangeArrowheads="1"/>
          </p:cNvSpPr>
          <p:nvPr>
            <p:ph type="body" idx="1"/>
          </p:nvPr>
        </p:nvSpPr>
        <p:spPr>
          <a:xfrm>
            <a:off x="457200" y="1600200"/>
            <a:ext cx="8229600" cy="4800600"/>
          </a:xfrm>
        </p:spPr>
        <p:txBody>
          <a:bodyPr/>
          <a:lstStyle/>
          <a:p>
            <a:pPr>
              <a:lnSpc>
                <a:spcPct val="90000"/>
              </a:lnSpc>
            </a:pPr>
            <a:r>
              <a:rPr lang="en-US" sz="2400"/>
              <a:t>We have ~585 AC units &amp; associated equipment</a:t>
            </a:r>
          </a:p>
          <a:p>
            <a:pPr>
              <a:lnSpc>
                <a:spcPct val="90000"/>
              </a:lnSpc>
            </a:pPr>
            <a:r>
              <a:rPr lang="en-US" sz="2400"/>
              <a:t>Repairs are initiated through a Maximo work order where parts &amp; labor are charged to our accounts, referencing the asset #</a:t>
            </a:r>
          </a:p>
          <a:p>
            <a:pPr>
              <a:lnSpc>
                <a:spcPct val="90000"/>
              </a:lnSpc>
            </a:pPr>
            <a:r>
              <a:rPr lang="en-US" sz="2400"/>
              <a:t>Responsibilities &amp; costs:</a:t>
            </a:r>
          </a:p>
          <a:p>
            <a:pPr lvl="1">
              <a:lnSpc>
                <a:spcPct val="90000"/>
              </a:lnSpc>
            </a:pPr>
            <a:r>
              <a:rPr lang="en-US" sz="2000"/>
              <a:t>Repairs/Replacements/Maintenance –-- F&amp;O, </a:t>
            </a:r>
          </a:p>
          <a:p>
            <a:pPr lvl="2">
              <a:lnSpc>
                <a:spcPct val="90000"/>
              </a:lnSpc>
            </a:pPr>
            <a:r>
              <a:rPr lang="en-US" sz="1800"/>
              <a:t>~750K/y labor (2.75my),  ? Materials</a:t>
            </a:r>
          </a:p>
          <a:p>
            <a:pPr lvl="1">
              <a:lnSpc>
                <a:spcPct val="90000"/>
              </a:lnSpc>
            </a:pPr>
            <a:r>
              <a:rPr lang="en-US" sz="2000"/>
              <a:t>New Installations/Replacements --------- MPO/FES, </a:t>
            </a:r>
          </a:p>
          <a:p>
            <a:pPr lvl="2">
              <a:lnSpc>
                <a:spcPct val="90000"/>
              </a:lnSpc>
            </a:pPr>
            <a:r>
              <a:rPr lang="en-US" sz="1800"/>
              <a:t>~400K/y  (contracts)</a:t>
            </a:r>
          </a:p>
          <a:p>
            <a:pPr>
              <a:lnSpc>
                <a:spcPct val="90000"/>
              </a:lnSpc>
            </a:pPr>
            <a:r>
              <a:rPr lang="en-US" sz="2400"/>
              <a:t>The North Complex has 6 AC Techs with little or no exchanges between Complex</a:t>
            </a:r>
            <a:r>
              <a:rPr lang="ja-JP" altLang="en-US" sz="2400">
                <a:latin typeface="Arial"/>
              </a:rPr>
              <a:t>’</a:t>
            </a:r>
            <a:r>
              <a:rPr lang="en-US" sz="2400"/>
              <a:t>s</a:t>
            </a:r>
          </a:p>
          <a:p>
            <a:pPr>
              <a:lnSpc>
                <a:spcPct val="90000"/>
              </a:lnSpc>
            </a:pPr>
            <a:r>
              <a:rPr lang="en-US" sz="2400"/>
              <a:t>There are 2 AC Techs on shift, but only one is available for calls.</a:t>
            </a:r>
          </a:p>
          <a:p>
            <a:pPr lvl="2">
              <a:lnSpc>
                <a:spcPct val="90000"/>
              </a:lnSpc>
            </a:pPr>
            <a:endParaRPr lang="en-US" sz="1800"/>
          </a:p>
        </p:txBody>
      </p:sp>
      <p:sp>
        <p:nvSpPr>
          <p:cNvPr id="4" name="TextBox 3"/>
          <p:cNvSpPr txBox="1"/>
          <p:nvPr/>
        </p:nvSpPr>
        <p:spPr>
          <a:xfrm>
            <a:off x="5486400" y="304800"/>
            <a:ext cx="3464610" cy="461665"/>
          </a:xfrm>
          <a:prstGeom prst="rect">
            <a:avLst/>
          </a:prstGeom>
          <a:solidFill>
            <a:schemeClr val="bg1"/>
          </a:solidFill>
        </p:spPr>
        <p:txBody>
          <a:bodyPr wrap="none" rtlCol="0">
            <a:spAutoFit/>
          </a:bodyPr>
          <a:lstStyle/>
          <a:p>
            <a:pPr algn="l"/>
            <a:r>
              <a:rPr lang="en-US" dirty="0" smtClean="0"/>
              <a:t>A. </a:t>
            </a:r>
            <a:r>
              <a:rPr lang="en-US" dirty="0" err="1" smtClean="0"/>
              <a:t>Pendzick</a:t>
            </a:r>
            <a:r>
              <a:rPr lang="en-US" dirty="0" smtClean="0"/>
              <a:t>, AC in </a:t>
            </a:r>
            <a:r>
              <a:rPr lang="en-US" dirty="0" smtClean="0"/>
              <a:t>CAD</a:t>
            </a:r>
            <a:endParaRPr lang="en-US" dirty="0" smtClean="0"/>
          </a:p>
        </p:txBody>
      </p:sp>
    </p:spTree>
    <p:extLst>
      <p:ext uri="{BB962C8B-B14F-4D97-AF65-F5344CB8AC3E}">
        <p14:creationId xmlns:p14="http://schemas.microsoft.com/office/powerpoint/2010/main" val="1469593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sz="2400" dirty="0" smtClean="0">
                <a:solidFill>
                  <a:schemeClr val="tx2"/>
                </a:solidFill>
              </a:rPr>
              <a:t>Very successful Run-12 – </a:t>
            </a:r>
            <a:r>
              <a:rPr lang="en-US" sz="2400" dirty="0" smtClean="0">
                <a:solidFill>
                  <a:srgbClr val="FF0000"/>
                </a:solidFill>
              </a:rPr>
              <a:t>RHIC II performance is here</a:t>
            </a:r>
            <a:br>
              <a:rPr lang="en-US" sz="2400" dirty="0" smtClean="0">
                <a:solidFill>
                  <a:srgbClr val="FF0000"/>
                </a:solidFill>
              </a:rPr>
            </a:br>
            <a:r>
              <a:rPr lang="en-US" dirty="0" smtClean="0">
                <a:solidFill>
                  <a:schemeClr val="accent2"/>
                </a:solidFill>
              </a:rPr>
              <a:t> 	record luminosity and polarization, new ion species</a:t>
            </a:r>
            <a:br>
              <a:rPr lang="en-US" dirty="0" smtClean="0">
                <a:solidFill>
                  <a:schemeClr val="accent2"/>
                </a:solidFill>
              </a:rPr>
            </a:br>
            <a:r>
              <a:rPr lang="en-US" dirty="0" smtClean="0">
                <a:solidFill>
                  <a:schemeClr val="accent2"/>
                </a:solidFill>
              </a:rPr>
              <a:t>	EBIS + bunch merges, 3D stochastic cooling</a:t>
            </a:r>
          </a:p>
          <a:p>
            <a:pPr marL="342900" indent="-342900">
              <a:buFont typeface="Arial"/>
              <a:buChar char="•"/>
            </a:pPr>
            <a:r>
              <a:rPr lang="en-US" sz="2400" dirty="0" smtClean="0"/>
              <a:t>Scientific case for another decade of RHIC, and eRHIC, </a:t>
            </a:r>
            <a:br>
              <a:rPr lang="en-US" sz="2400" dirty="0" smtClean="0"/>
            </a:br>
            <a:r>
              <a:rPr lang="en-US" sz="2400" dirty="0" smtClean="0"/>
              <a:t>is being made to the Nuclear Science Advisory Committee</a:t>
            </a:r>
          </a:p>
          <a:p>
            <a:pPr marL="342900" indent="-342900">
              <a:buFont typeface="Arial"/>
              <a:buChar char="•"/>
            </a:pPr>
            <a:endParaRPr lang="en-US" dirty="0" smtClean="0"/>
          </a:p>
          <a:p>
            <a:pPr marL="342900" indent="-342900">
              <a:buFont typeface="Arial"/>
              <a:buChar char="•"/>
            </a:pPr>
            <a:r>
              <a:rPr lang="en-US" sz="2400" dirty="0" smtClean="0"/>
              <a:t>Run-13 with long 510 GeV </a:t>
            </a:r>
            <a:r>
              <a:rPr lang="en-US" sz="2400" dirty="0" err="1" smtClean="0"/>
              <a:t>pp</a:t>
            </a:r>
            <a:r>
              <a:rPr lang="en-US" sz="2400" dirty="0" smtClean="0"/>
              <a:t> run </a:t>
            </a:r>
            <a:r>
              <a:rPr lang="en-US" sz="1800" dirty="0" smtClean="0"/>
              <a:t>(plan for 15 cryo weeks)</a:t>
            </a:r>
            <a:r>
              <a:rPr lang="en-US" sz="2400" dirty="0"/>
              <a:t/>
            </a:r>
            <a:br>
              <a:rPr lang="en-US" sz="2400" dirty="0"/>
            </a:br>
            <a:r>
              <a:rPr lang="en-US" dirty="0" smtClean="0">
                <a:solidFill>
                  <a:schemeClr val="accent2"/>
                </a:solidFill>
              </a:rPr>
              <a:t>	</a:t>
            </a:r>
            <a:r>
              <a:rPr lang="en-US" u="sng" dirty="0" smtClean="0">
                <a:solidFill>
                  <a:schemeClr val="accent2"/>
                </a:solidFill>
              </a:rPr>
              <a:t>very</a:t>
            </a:r>
            <a:r>
              <a:rPr lang="en-US" dirty="0" smtClean="0">
                <a:solidFill>
                  <a:schemeClr val="accent2"/>
                </a:solidFill>
              </a:rPr>
              <a:t> ambitious luminosity goal of 750 pb</a:t>
            </a:r>
            <a:r>
              <a:rPr lang="en-US" baseline="30000" dirty="0" smtClean="0">
                <a:solidFill>
                  <a:schemeClr val="accent2"/>
                </a:solidFill>
              </a:rPr>
              <a:t>-1</a:t>
            </a:r>
            <a:r>
              <a:rPr lang="en-US" dirty="0" smtClean="0">
                <a:solidFill>
                  <a:schemeClr val="accent2"/>
                </a:solidFill>
              </a:rPr>
              <a:t>, with P = 55%</a:t>
            </a:r>
            <a:br>
              <a:rPr lang="en-US" dirty="0" smtClean="0">
                <a:solidFill>
                  <a:schemeClr val="accent2"/>
                </a:solidFill>
              </a:rPr>
            </a:br>
            <a:r>
              <a:rPr lang="en-US" dirty="0" smtClean="0">
                <a:solidFill>
                  <a:schemeClr val="accent2"/>
                </a:solidFill>
              </a:rPr>
              <a:t>	possibly other modes</a:t>
            </a:r>
            <a:br>
              <a:rPr lang="en-US" dirty="0" smtClean="0">
                <a:solidFill>
                  <a:schemeClr val="accent2"/>
                </a:solidFill>
              </a:rPr>
            </a:br>
            <a:r>
              <a:rPr lang="en-US" dirty="0" smtClean="0">
                <a:solidFill>
                  <a:schemeClr val="accent2"/>
                </a:solidFill>
              </a:rPr>
              <a:t>	main upgrades: polarized source, electron lenses </a:t>
            </a:r>
            <a:r>
              <a:rPr lang="en-US" sz="1600" dirty="0" smtClean="0">
                <a:solidFill>
                  <a:schemeClr val="accent2"/>
                </a:solidFill>
              </a:rPr>
              <a:t>(commissioning)</a:t>
            </a:r>
            <a:r>
              <a:rPr lang="en-US" baseline="30000" dirty="0" smtClean="0">
                <a:solidFill>
                  <a:schemeClr val="accent2"/>
                </a:solidFill>
              </a:rPr>
              <a:t>	</a:t>
            </a:r>
          </a:p>
          <a:p>
            <a:pPr marL="342900" indent="-342900">
              <a:buFont typeface="Arial"/>
              <a:buChar char="•"/>
            </a:pPr>
            <a:r>
              <a:rPr lang="en-US" sz="2400" dirty="0" smtClean="0"/>
              <a:t>PHENIX </a:t>
            </a:r>
            <a:r>
              <a:rPr lang="en-US" sz="2400" dirty="0" err="1" smtClean="0"/>
              <a:t>propsed</a:t>
            </a:r>
            <a:r>
              <a:rPr lang="en-US" sz="2400" dirty="0" smtClean="0"/>
              <a:t> for longer uninterrupted running </a:t>
            </a:r>
            <a:br>
              <a:rPr lang="en-US" sz="2400" dirty="0" smtClean="0"/>
            </a:br>
            <a:r>
              <a:rPr lang="en-US" dirty="0" smtClean="0">
                <a:solidFill>
                  <a:srgbClr val="0000FF"/>
                </a:solidFill>
              </a:rPr>
              <a:t>	maintenance + APEX together, every other week</a:t>
            </a:r>
            <a:r>
              <a:rPr lang="en-US" dirty="0" smtClean="0"/>
              <a:t/>
            </a:r>
            <a:br>
              <a:rPr lang="en-US" dirty="0" smtClean="0"/>
            </a:br>
            <a:r>
              <a:rPr lang="en-US" dirty="0" smtClean="0"/>
              <a:t>	</a:t>
            </a:r>
            <a:r>
              <a:rPr lang="en-US" dirty="0" smtClean="0">
                <a:solidFill>
                  <a:srgbClr val="0000FF"/>
                </a:solidFill>
              </a:rPr>
              <a:t>proposal not met with enthusiasm by CAD</a:t>
            </a:r>
          </a:p>
        </p:txBody>
      </p:sp>
      <p:sp>
        <p:nvSpPr>
          <p:cNvPr id="4" name="Date Placeholder 3"/>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32</a:t>
            </a:fld>
            <a:r>
              <a:rPr lang="en-US" smtClean="0"/>
              <a:t> </a:t>
            </a:r>
            <a:endParaRPr lang="en-US" sz="800" smtClean="0">
              <a:latin typeface="Times New Roman" pitchFamily="18" charset="0"/>
            </a:endParaRPr>
          </a:p>
          <a:p>
            <a:pPr>
              <a:defRPr/>
            </a:pPr>
            <a:endParaRPr lang="en-US" dirty="0"/>
          </a:p>
        </p:txBody>
      </p:sp>
    </p:spTree>
    <p:extLst>
      <p:ext uri="{BB962C8B-B14F-4D97-AF65-F5344CB8AC3E}">
        <p14:creationId xmlns:p14="http://schemas.microsoft.com/office/powerpoint/2010/main" val="201734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15875"/>
            <a:ext cx="8382000" cy="581025"/>
          </a:xfrm>
          <a:prstGeom prst="rect">
            <a:avLst/>
          </a:prstGeom>
          <a:noFill/>
          <a:ln w="9525">
            <a:noFill/>
            <a:miter lim="800000"/>
            <a:headEnd/>
            <a:tailEnd/>
          </a:ln>
        </p:spPr>
        <p:txBody>
          <a:bodyPr anchor="ctr"/>
          <a:lstStyle/>
          <a:p>
            <a:pPr algn="ctr">
              <a:lnSpc>
                <a:spcPct val="80000"/>
              </a:lnSpc>
              <a:defRPr/>
            </a:pPr>
            <a:r>
              <a:rPr lang="en-US" b="1" i="1" dirty="0" smtClean="0">
                <a:solidFill>
                  <a:srgbClr val="042B7F"/>
                </a:solidFill>
                <a:effectLst>
                  <a:outerShdw blurRad="38100" dist="38100" dir="2700000" algn="tl">
                    <a:srgbClr val="C0C0C0"/>
                  </a:outerShdw>
                </a:effectLst>
                <a:latin typeface="Comic Sans MS" pitchFamily="66" charset="0"/>
                <a:cs typeface="+mn-cs"/>
              </a:rPr>
              <a:t>PAC Recommendations for Runs 13 &amp; 14</a:t>
            </a:r>
            <a:endPar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4" y="1187757"/>
            <a:ext cx="9061472" cy="564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0525" y="596900"/>
            <a:ext cx="8220075" cy="646331"/>
          </a:xfrm>
          <a:prstGeom prst="rect">
            <a:avLst/>
          </a:prstGeom>
          <a:noFill/>
        </p:spPr>
        <p:txBody>
          <a:bodyPr wrap="square" rtlCol="0">
            <a:spAutoFit/>
          </a:bodyPr>
          <a:lstStyle/>
          <a:p>
            <a:r>
              <a:rPr lang="en-US" sz="1800" b="1" dirty="0" smtClean="0">
                <a:solidFill>
                  <a:srgbClr val="FF0000"/>
                </a:solidFill>
              </a:rPr>
              <a:t>Asked PAC for advice, priorities for 20-cryoweek Runs 13 &amp; 14, in light of anticipated upgrade schedules and NP performance milestones:</a:t>
            </a:r>
            <a:endParaRPr lang="en-US" sz="1800" b="1" dirty="0">
              <a:solidFill>
                <a:srgbClr val="FF0000"/>
              </a:solidFill>
            </a:endParaRPr>
          </a:p>
        </p:txBody>
      </p:sp>
      <p:sp>
        <p:nvSpPr>
          <p:cNvPr id="4" name="TextBox 3"/>
          <p:cNvSpPr txBox="1"/>
          <p:nvPr/>
        </p:nvSpPr>
        <p:spPr>
          <a:xfrm>
            <a:off x="6309360" y="2042160"/>
            <a:ext cx="2667000" cy="584775"/>
          </a:xfrm>
          <a:prstGeom prst="rect">
            <a:avLst/>
          </a:prstGeom>
          <a:noFill/>
        </p:spPr>
        <p:txBody>
          <a:bodyPr wrap="square" rtlCol="0">
            <a:spAutoFit/>
          </a:bodyPr>
          <a:lstStyle/>
          <a:p>
            <a:pPr algn="r"/>
            <a:r>
              <a:rPr lang="en-US" sz="1600" dirty="0" smtClean="0">
                <a:solidFill>
                  <a:srgbClr val="0033CC"/>
                </a:solidFill>
              </a:rPr>
              <a:t>With full FGT, aims at W production milestone</a:t>
            </a:r>
          </a:p>
        </p:txBody>
      </p:sp>
      <p:sp>
        <p:nvSpPr>
          <p:cNvPr id="5" name="TextBox 4"/>
          <p:cNvSpPr txBox="1"/>
          <p:nvPr/>
        </p:nvSpPr>
        <p:spPr>
          <a:xfrm>
            <a:off x="2727460" y="3292840"/>
            <a:ext cx="6075045" cy="830997"/>
          </a:xfrm>
          <a:prstGeom prst="rect">
            <a:avLst/>
          </a:prstGeom>
          <a:noFill/>
        </p:spPr>
        <p:txBody>
          <a:bodyPr wrap="square" rtlCol="0">
            <a:spAutoFit/>
          </a:bodyPr>
          <a:lstStyle/>
          <a:p>
            <a:pPr algn="r"/>
            <a:r>
              <a:rPr lang="en-US" sz="1600" dirty="0" err="1" smtClean="0">
                <a:solidFill>
                  <a:srgbClr val="0033CC"/>
                </a:solidFill>
              </a:rPr>
              <a:t>Au+Au</a:t>
            </a:r>
            <a:r>
              <a:rPr lang="en-US" sz="1600" dirty="0" smtClean="0">
                <a:solidFill>
                  <a:srgbClr val="0033CC"/>
                </a:solidFill>
              </a:rPr>
              <a:t> to commission HFT prototype, ~15 </a:t>
            </a:r>
            <a:r>
              <a:rPr lang="en-US" sz="1600" dirty="0" err="1" smtClean="0">
                <a:solidFill>
                  <a:srgbClr val="0033CC"/>
                </a:solidFill>
              </a:rPr>
              <a:t>GeV</a:t>
            </a:r>
            <a:r>
              <a:rPr lang="en-US" sz="1600" dirty="0" smtClean="0">
                <a:solidFill>
                  <a:srgbClr val="0033CC"/>
                </a:solidFill>
              </a:rPr>
              <a:t> to fill in missing point on beam energy scan – is there </a:t>
            </a:r>
            <a:r>
              <a:rPr lang="en-US" sz="1600" dirty="0" smtClean="0">
                <a:solidFill>
                  <a:srgbClr val="0033CC"/>
                </a:solidFill>
                <a:sym typeface="Symbol"/>
              </a:rPr>
              <a:t>s nearby                             where both PHENIX and STAR can run?</a:t>
            </a:r>
            <a:endParaRPr lang="en-US" sz="1600" dirty="0">
              <a:solidFill>
                <a:srgbClr val="0033CC"/>
              </a:solidFill>
            </a:endParaRPr>
          </a:p>
        </p:txBody>
      </p:sp>
      <p:sp>
        <p:nvSpPr>
          <p:cNvPr id="6" name="TextBox 5"/>
          <p:cNvSpPr txBox="1"/>
          <p:nvPr/>
        </p:nvSpPr>
        <p:spPr>
          <a:xfrm>
            <a:off x="5186362" y="5440680"/>
            <a:ext cx="3241358" cy="338554"/>
          </a:xfrm>
          <a:prstGeom prst="rect">
            <a:avLst/>
          </a:prstGeom>
          <a:noFill/>
        </p:spPr>
        <p:txBody>
          <a:bodyPr wrap="square" rtlCol="0">
            <a:spAutoFit/>
          </a:bodyPr>
          <a:lstStyle/>
          <a:p>
            <a:r>
              <a:rPr lang="en-US" sz="1600" dirty="0" smtClean="0">
                <a:solidFill>
                  <a:srgbClr val="0033CC"/>
                </a:solidFill>
              </a:rPr>
              <a:t>With 56 MHz SRF + full HFT</a:t>
            </a:r>
            <a:endParaRPr lang="en-US" sz="1600" dirty="0">
              <a:solidFill>
                <a:srgbClr val="0033CC"/>
              </a:solidFill>
            </a:endParaRPr>
          </a:p>
        </p:txBody>
      </p:sp>
      <p:sp>
        <p:nvSpPr>
          <p:cNvPr id="8" name="TextBox 7"/>
          <p:cNvSpPr txBox="1"/>
          <p:nvPr/>
        </p:nvSpPr>
        <p:spPr>
          <a:xfrm>
            <a:off x="5735002" y="5885914"/>
            <a:ext cx="3241358" cy="338554"/>
          </a:xfrm>
          <a:prstGeom prst="rect">
            <a:avLst/>
          </a:prstGeom>
          <a:noFill/>
        </p:spPr>
        <p:txBody>
          <a:bodyPr wrap="square" rtlCol="0">
            <a:spAutoFit/>
          </a:bodyPr>
          <a:lstStyle/>
          <a:p>
            <a:r>
              <a:rPr lang="en-US" sz="1600" dirty="0" smtClean="0">
                <a:solidFill>
                  <a:srgbClr val="0033CC"/>
                </a:solidFill>
              </a:rPr>
              <a:t>Baseline data with new systems</a:t>
            </a:r>
            <a:endParaRPr lang="en-US" sz="1600" dirty="0">
              <a:solidFill>
                <a:srgbClr val="0033CC"/>
              </a:solidFill>
            </a:endParaRPr>
          </a:p>
        </p:txBody>
      </p:sp>
      <p:sp>
        <p:nvSpPr>
          <p:cNvPr id="9" name="TextBox 8"/>
          <p:cNvSpPr txBox="1"/>
          <p:nvPr/>
        </p:nvSpPr>
        <p:spPr>
          <a:xfrm>
            <a:off x="5729287" y="6279773"/>
            <a:ext cx="3241358" cy="584775"/>
          </a:xfrm>
          <a:prstGeom prst="rect">
            <a:avLst/>
          </a:prstGeom>
          <a:noFill/>
        </p:spPr>
        <p:txBody>
          <a:bodyPr wrap="square" rtlCol="0">
            <a:spAutoFit/>
          </a:bodyPr>
          <a:lstStyle/>
          <a:p>
            <a:r>
              <a:rPr lang="en-US" sz="1600" dirty="0" smtClean="0">
                <a:solidFill>
                  <a:srgbClr val="0033CC"/>
                </a:solidFill>
              </a:rPr>
              <a:t>For commissioning MPC-EX, if available</a:t>
            </a:r>
            <a:endParaRPr lang="en-US" sz="1600" dirty="0">
              <a:solidFill>
                <a:srgbClr val="0033CC"/>
              </a:solidFill>
            </a:endParaRPr>
          </a:p>
        </p:txBody>
      </p:sp>
    </p:spTree>
    <p:extLst>
      <p:ext uri="{BB962C8B-B14F-4D97-AF65-F5344CB8AC3E}">
        <p14:creationId xmlns:p14="http://schemas.microsoft.com/office/powerpoint/2010/main" val="12937022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19368"/>
            <a:ext cx="8382000" cy="579120"/>
          </a:xfrm>
          <a:prstGeom prst="rect">
            <a:avLst/>
          </a:prstGeom>
          <a:noFill/>
          <a:ln w="9525">
            <a:noFill/>
            <a:miter lim="800000"/>
            <a:headEnd/>
            <a:tailEnd/>
          </a:ln>
        </p:spPr>
        <p:txBody>
          <a:bodyPr anchor="ctr"/>
          <a:lstStyle/>
          <a:p>
            <a:pPr algn="ctr" eaLnBrk="1" hangingPunct="1">
              <a:lnSpc>
                <a:spcPct val="80000"/>
              </a:lnSpc>
            </a:pPr>
            <a:r>
              <a:rPr lang="en-US" b="1" dirty="0" smtClean="0">
                <a:solidFill>
                  <a:srgbClr val="042B7F"/>
                </a:solidFill>
                <a:latin typeface="Comic Sans MS" pitchFamily="66" charset="0"/>
              </a:rPr>
              <a:t>10 Basic Questions Going Into the RHIC Era</a:t>
            </a:r>
            <a:endParaRPr lang="en-US" b="1" dirty="0">
              <a:solidFill>
                <a:srgbClr val="042B7F"/>
              </a:solidFill>
              <a:latin typeface="Comic Sans MS" pitchFamily="66" charset="0"/>
            </a:endParaRPr>
          </a:p>
        </p:txBody>
      </p:sp>
      <p:sp>
        <p:nvSpPr>
          <p:cNvPr id="3" name="TextBox 2"/>
          <p:cNvSpPr txBox="1"/>
          <p:nvPr/>
        </p:nvSpPr>
        <p:spPr>
          <a:xfrm>
            <a:off x="390524" y="903288"/>
            <a:ext cx="6650355" cy="5078313"/>
          </a:xfrm>
          <a:prstGeom prst="rect">
            <a:avLst/>
          </a:prstGeom>
          <a:noFill/>
        </p:spPr>
        <p:txBody>
          <a:bodyPr wrap="square" rtlCol="0">
            <a:spAutoFit/>
          </a:bodyPr>
          <a:lstStyle/>
          <a:p>
            <a:pPr marL="342900" indent="-342900">
              <a:buFont typeface="+mj-lt"/>
              <a:buAutoNum type="arabicParenR"/>
            </a:pPr>
            <a:r>
              <a:rPr lang="en-US" sz="1800" b="1" dirty="0" smtClean="0">
                <a:solidFill>
                  <a:srgbClr val="0033CC"/>
                </a:solidFill>
              </a:rPr>
              <a:t>Do we reach the QGP phase?</a:t>
            </a:r>
          </a:p>
          <a:p>
            <a:pPr marL="342900" indent="-342900">
              <a:buFont typeface="+mj-lt"/>
              <a:buAutoNum type="arabicParenR"/>
            </a:pPr>
            <a:r>
              <a:rPr lang="en-US" sz="1800" b="1" dirty="0" smtClean="0">
                <a:solidFill>
                  <a:srgbClr val="D60093"/>
                </a:solidFill>
              </a:rPr>
              <a:t>Is it weakly coupled, with ~ideal gas behavior?</a:t>
            </a:r>
          </a:p>
          <a:p>
            <a:pPr marL="342900" indent="-342900">
              <a:buFont typeface="+mj-lt"/>
              <a:buAutoNum type="arabicParenR"/>
            </a:pPr>
            <a:r>
              <a:rPr lang="en-US" sz="1800" b="1" dirty="0" smtClean="0">
                <a:solidFill>
                  <a:srgbClr val="0033CC"/>
                </a:solidFill>
              </a:rPr>
              <a:t>Can we demonstrate the transition from </a:t>
            </a:r>
            <a:r>
              <a:rPr lang="en-US" sz="1800" b="1" dirty="0" err="1" smtClean="0">
                <a:solidFill>
                  <a:srgbClr val="0033CC"/>
                </a:solidFill>
              </a:rPr>
              <a:t>hadronic</a:t>
            </a:r>
            <a:r>
              <a:rPr lang="en-US" sz="1800" b="1" dirty="0" smtClean="0">
                <a:solidFill>
                  <a:srgbClr val="0033CC"/>
                </a:solidFill>
              </a:rPr>
              <a:t>   degrees of freedom?</a:t>
            </a:r>
          </a:p>
          <a:p>
            <a:pPr marL="342900" indent="-342900">
              <a:buFont typeface="+mj-lt"/>
              <a:buAutoNum type="arabicParenR"/>
            </a:pPr>
            <a:r>
              <a:rPr lang="en-US" sz="1800" b="1" dirty="0" smtClean="0">
                <a:solidFill>
                  <a:srgbClr val="D60093"/>
                </a:solidFill>
              </a:rPr>
              <a:t>Do </a:t>
            </a:r>
            <a:r>
              <a:rPr lang="en-US" sz="1800" b="1" dirty="0" err="1" smtClean="0">
                <a:solidFill>
                  <a:srgbClr val="D60093"/>
                </a:solidFill>
              </a:rPr>
              <a:t>partons</a:t>
            </a:r>
            <a:r>
              <a:rPr lang="en-US" sz="1800" b="1" dirty="0" smtClean="0">
                <a:solidFill>
                  <a:srgbClr val="D60093"/>
                </a:solidFill>
              </a:rPr>
              <a:t> lose energy rapidly in traversing QGP?</a:t>
            </a:r>
          </a:p>
          <a:p>
            <a:pPr marL="342900" indent="-342900">
              <a:buFont typeface="+mj-lt"/>
              <a:buAutoNum type="arabicParenR"/>
            </a:pPr>
            <a:r>
              <a:rPr lang="en-US" sz="1800" b="1" dirty="0" smtClean="0">
                <a:solidFill>
                  <a:srgbClr val="0033CC"/>
                </a:solidFill>
              </a:rPr>
              <a:t>Does QGP color screening suppress </a:t>
            </a:r>
            <a:r>
              <a:rPr lang="en-US" sz="1800" b="1" dirty="0" err="1" smtClean="0">
                <a:solidFill>
                  <a:srgbClr val="0033CC"/>
                </a:solidFill>
              </a:rPr>
              <a:t>quarkonium</a:t>
            </a:r>
            <a:r>
              <a:rPr lang="en-US" sz="1800" b="1" dirty="0" smtClean="0">
                <a:solidFill>
                  <a:srgbClr val="0033CC"/>
                </a:solidFill>
              </a:rPr>
              <a:t> formation?</a:t>
            </a:r>
          </a:p>
          <a:p>
            <a:pPr marL="342900" indent="-342900">
              <a:buFont typeface="+mj-lt"/>
              <a:buAutoNum type="arabicParenR"/>
            </a:pPr>
            <a:r>
              <a:rPr lang="en-US" sz="1800" b="1" dirty="0" smtClean="0">
                <a:solidFill>
                  <a:srgbClr val="D60093"/>
                </a:solidFill>
              </a:rPr>
              <a:t>Can we find evidence of high-temp. excited QCD vacuum fluctuations (</a:t>
            </a:r>
            <a:r>
              <a:rPr lang="en-US" sz="1800" b="1" dirty="0" err="1" smtClean="0">
                <a:solidFill>
                  <a:srgbClr val="D60093"/>
                </a:solidFill>
              </a:rPr>
              <a:t>sphalerons</a:t>
            </a:r>
            <a:r>
              <a:rPr lang="en-US" sz="1800" b="1" dirty="0" smtClean="0">
                <a:solidFill>
                  <a:srgbClr val="D60093"/>
                </a:solidFill>
              </a:rPr>
              <a:t>), analogous to EW </a:t>
            </a:r>
            <a:r>
              <a:rPr lang="en-US" sz="1800" b="1" dirty="0" err="1" smtClean="0">
                <a:solidFill>
                  <a:srgbClr val="D60093"/>
                </a:solidFill>
              </a:rPr>
              <a:t>sphalerons</a:t>
            </a:r>
            <a:r>
              <a:rPr lang="en-US" sz="1800" b="1" dirty="0" smtClean="0">
                <a:solidFill>
                  <a:srgbClr val="D60093"/>
                </a:solidFill>
              </a:rPr>
              <a:t> as source of universe’s baryon asymmetry?</a:t>
            </a:r>
          </a:p>
          <a:p>
            <a:pPr marL="342900" indent="-342900">
              <a:buFont typeface="+mj-lt"/>
              <a:buAutoNum type="arabicParenR"/>
            </a:pPr>
            <a:r>
              <a:rPr lang="en-US" sz="1800" b="1" dirty="0" smtClean="0">
                <a:solidFill>
                  <a:srgbClr val="0033CC"/>
                </a:solidFill>
              </a:rPr>
              <a:t>Is there a locus of 1</a:t>
            </a:r>
            <a:r>
              <a:rPr lang="en-US" sz="1800" b="1" baseline="30000" dirty="0" smtClean="0">
                <a:solidFill>
                  <a:srgbClr val="0033CC"/>
                </a:solidFill>
              </a:rPr>
              <a:t>st</a:t>
            </a:r>
            <a:r>
              <a:rPr lang="en-US" sz="1800" b="1" dirty="0" smtClean="0">
                <a:solidFill>
                  <a:srgbClr val="0033CC"/>
                </a:solidFill>
              </a:rPr>
              <a:t>-order phase transitions and a Critical Point in the QCD phase diagram?</a:t>
            </a:r>
          </a:p>
          <a:p>
            <a:pPr marL="342900" indent="-342900">
              <a:buFont typeface="+mj-lt"/>
              <a:buAutoNum type="arabicParenR"/>
            </a:pPr>
            <a:r>
              <a:rPr lang="en-US" sz="1800" b="1" dirty="0" smtClean="0">
                <a:solidFill>
                  <a:srgbClr val="D60093"/>
                </a:solidFill>
              </a:rPr>
              <a:t>Do we see evidence of gluon density saturation in cold nuclear matter at very low </a:t>
            </a:r>
            <a:r>
              <a:rPr lang="en-US" sz="1800" b="1" dirty="0" err="1" smtClean="0">
                <a:solidFill>
                  <a:srgbClr val="D60093"/>
                </a:solidFill>
              </a:rPr>
              <a:t>Bjorken</a:t>
            </a:r>
            <a:r>
              <a:rPr lang="en-US" sz="1800" b="1" dirty="0" smtClean="0">
                <a:solidFill>
                  <a:srgbClr val="D60093"/>
                </a:solidFill>
              </a:rPr>
              <a:t> x?</a:t>
            </a:r>
          </a:p>
          <a:p>
            <a:pPr marL="342900" indent="-342900">
              <a:buFont typeface="+mj-lt"/>
              <a:buAutoNum type="arabicParenR"/>
            </a:pPr>
            <a:r>
              <a:rPr lang="en-US" sz="1800" b="1" dirty="0" smtClean="0">
                <a:solidFill>
                  <a:srgbClr val="0033CC"/>
                </a:solidFill>
              </a:rPr>
              <a:t>Do gluon spin preferences account for a significant part of the missing proton spin?</a:t>
            </a:r>
          </a:p>
          <a:p>
            <a:pPr marL="342900" indent="-342900">
              <a:buFont typeface="+mj-lt"/>
              <a:buAutoNum type="arabicParenR"/>
            </a:pPr>
            <a:r>
              <a:rPr lang="en-US" sz="1800" b="1" dirty="0">
                <a:solidFill>
                  <a:srgbClr val="D60093"/>
                </a:solidFill>
              </a:rPr>
              <a:t> </a:t>
            </a:r>
            <a:r>
              <a:rPr lang="en-US" sz="1800" b="1" dirty="0" smtClean="0">
                <a:solidFill>
                  <a:srgbClr val="D60093"/>
                </a:solidFill>
              </a:rPr>
              <a:t>Is there a significant flavor-dependence in sea quark polarizations?</a:t>
            </a:r>
            <a:endParaRPr lang="en-US" sz="1800" b="1" dirty="0">
              <a:solidFill>
                <a:srgbClr val="D60093"/>
              </a:solidFill>
            </a:endParaRPr>
          </a:p>
        </p:txBody>
      </p:sp>
      <p:sp>
        <p:nvSpPr>
          <p:cNvPr id="4" name="TextBox 3"/>
          <p:cNvSpPr txBox="1"/>
          <p:nvPr/>
        </p:nvSpPr>
        <p:spPr>
          <a:xfrm>
            <a:off x="6522720" y="598488"/>
            <a:ext cx="2743201" cy="369332"/>
          </a:xfrm>
          <a:prstGeom prst="rect">
            <a:avLst/>
          </a:prstGeom>
          <a:noFill/>
        </p:spPr>
        <p:txBody>
          <a:bodyPr wrap="square" rtlCol="0">
            <a:spAutoFit/>
          </a:bodyPr>
          <a:lstStyle/>
          <a:p>
            <a:r>
              <a:rPr lang="en-US" sz="1800" b="1" dirty="0" smtClean="0"/>
              <a:t>RHIC answers to date:</a:t>
            </a:r>
            <a:endParaRPr lang="en-US" sz="1800" b="1" dirty="0"/>
          </a:p>
        </p:txBody>
      </p:sp>
      <p:sp>
        <p:nvSpPr>
          <p:cNvPr id="5" name="TextBox 4"/>
          <p:cNvSpPr txBox="1"/>
          <p:nvPr/>
        </p:nvSpPr>
        <p:spPr>
          <a:xfrm>
            <a:off x="7040879" y="906860"/>
            <a:ext cx="1874521" cy="5078313"/>
          </a:xfrm>
          <a:prstGeom prst="rect">
            <a:avLst/>
          </a:prstGeom>
          <a:noFill/>
        </p:spPr>
        <p:txBody>
          <a:bodyPr wrap="square" rtlCol="0">
            <a:spAutoFit/>
          </a:bodyPr>
          <a:lstStyle/>
          <a:p>
            <a:pPr marL="342900" indent="-342900">
              <a:buFont typeface="+mj-lt"/>
              <a:buAutoNum type="arabicParenR"/>
            </a:pPr>
            <a:r>
              <a:rPr lang="en-US" sz="1800" b="1" dirty="0" smtClean="0">
                <a:solidFill>
                  <a:srgbClr val="0033CC"/>
                </a:solidFill>
              </a:rPr>
              <a:t>Yes</a:t>
            </a:r>
          </a:p>
          <a:p>
            <a:pPr marL="342900" indent="-342900">
              <a:buFont typeface="+mj-lt"/>
              <a:buAutoNum type="arabicParenR"/>
            </a:pPr>
            <a:r>
              <a:rPr lang="en-US" sz="1800" b="1" dirty="0" smtClean="0">
                <a:solidFill>
                  <a:srgbClr val="D60093"/>
                </a:solidFill>
              </a:rPr>
              <a:t>No</a:t>
            </a:r>
          </a:p>
          <a:p>
            <a:pPr marL="342900" indent="-342900">
              <a:buFont typeface="+mj-lt"/>
              <a:buAutoNum type="arabicParenR"/>
            </a:pPr>
            <a:r>
              <a:rPr lang="en-US" sz="1800" b="1" dirty="0" smtClean="0">
                <a:solidFill>
                  <a:srgbClr val="0033CC"/>
                </a:solidFill>
              </a:rPr>
              <a:t>Hints</a:t>
            </a:r>
          </a:p>
          <a:p>
            <a:pPr marL="342900" indent="-342900">
              <a:buFont typeface="+mj-lt"/>
              <a:buAutoNum type="arabicParenR"/>
            </a:pPr>
            <a:endParaRPr lang="en-US" sz="1800" b="1" dirty="0">
              <a:solidFill>
                <a:srgbClr val="0033CC"/>
              </a:solidFill>
            </a:endParaRPr>
          </a:p>
          <a:p>
            <a:pPr marL="342900" indent="-342900">
              <a:buFont typeface="+mj-lt"/>
              <a:buAutoNum type="arabicParenR"/>
            </a:pPr>
            <a:r>
              <a:rPr lang="en-US" sz="1800" b="1" dirty="0" smtClean="0">
                <a:solidFill>
                  <a:srgbClr val="D60093"/>
                </a:solidFill>
              </a:rPr>
              <a:t>Yes</a:t>
            </a:r>
          </a:p>
          <a:p>
            <a:pPr marL="342900" indent="-342900">
              <a:buFont typeface="+mj-lt"/>
              <a:buAutoNum type="arabicParenR"/>
            </a:pPr>
            <a:r>
              <a:rPr lang="en-US" sz="1800" b="1" dirty="0" smtClean="0">
                <a:solidFill>
                  <a:srgbClr val="0033CC"/>
                </a:solidFill>
              </a:rPr>
              <a:t>Hints</a:t>
            </a:r>
          </a:p>
          <a:p>
            <a:pPr marL="342900" indent="-342900">
              <a:buFont typeface="+mj-lt"/>
              <a:buAutoNum type="arabicParenR"/>
            </a:pPr>
            <a:endParaRPr lang="en-US" sz="1800" b="1" dirty="0">
              <a:solidFill>
                <a:srgbClr val="0033CC"/>
              </a:solidFill>
            </a:endParaRPr>
          </a:p>
          <a:p>
            <a:pPr marL="342900" indent="-342900">
              <a:buFont typeface="+mj-lt"/>
              <a:buAutoNum type="arabicParenR"/>
            </a:pPr>
            <a:r>
              <a:rPr lang="en-US" sz="1800" b="1" dirty="0" smtClean="0">
                <a:solidFill>
                  <a:srgbClr val="D60093"/>
                </a:solidFill>
              </a:rPr>
              <a:t>Hints</a:t>
            </a:r>
          </a:p>
          <a:p>
            <a:pPr marL="342900" indent="-342900">
              <a:buFont typeface="+mj-lt"/>
              <a:buAutoNum type="arabicParenR"/>
            </a:pPr>
            <a:endParaRPr lang="en-US" sz="1800" b="1" dirty="0">
              <a:solidFill>
                <a:srgbClr val="0033CC"/>
              </a:solidFill>
            </a:endParaRPr>
          </a:p>
          <a:p>
            <a:pPr marL="342900" indent="-342900">
              <a:buFont typeface="+mj-lt"/>
              <a:buAutoNum type="arabicParenR"/>
            </a:pPr>
            <a:endParaRPr lang="en-US" sz="1800" b="1" dirty="0" smtClean="0">
              <a:solidFill>
                <a:srgbClr val="0033CC"/>
              </a:solidFill>
            </a:endParaRPr>
          </a:p>
          <a:p>
            <a:pPr marL="342900" indent="-342900">
              <a:buFont typeface="+mj-lt"/>
              <a:buAutoNum type="arabicParenR"/>
            </a:pPr>
            <a:r>
              <a:rPr lang="en-US" sz="1800" b="1" dirty="0" smtClean="0">
                <a:solidFill>
                  <a:srgbClr val="0033CC"/>
                </a:solidFill>
              </a:rPr>
              <a:t>Hints</a:t>
            </a:r>
          </a:p>
          <a:p>
            <a:pPr marL="342900" indent="-342900">
              <a:buFont typeface="+mj-lt"/>
              <a:buAutoNum type="arabicParenR"/>
            </a:pPr>
            <a:endParaRPr lang="en-US" sz="1800" b="1" dirty="0">
              <a:solidFill>
                <a:srgbClr val="0033CC"/>
              </a:solidFill>
            </a:endParaRPr>
          </a:p>
          <a:p>
            <a:pPr marL="342900" indent="-342900">
              <a:buFont typeface="+mj-lt"/>
              <a:buAutoNum type="arabicParenR"/>
            </a:pPr>
            <a:r>
              <a:rPr lang="en-US" sz="1800" b="1" dirty="0" smtClean="0">
                <a:solidFill>
                  <a:srgbClr val="D60093"/>
                </a:solidFill>
              </a:rPr>
              <a:t>Hints</a:t>
            </a:r>
          </a:p>
          <a:p>
            <a:pPr marL="342900" indent="-342900">
              <a:buFont typeface="+mj-lt"/>
              <a:buAutoNum type="arabicParenR"/>
            </a:pPr>
            <a:endParaRPr lang="en-US" sz="1800" b="1" dirty="0" smtClean="0">
              <a:solidFill>
                <a:srgbClr val="0033CC"/>
              </a:solidFill>
            </a:endParaRPr>
          </a:p>
          <a:p>
            <a:pPr marL="342900" indent="-342900">
              <a:buFont typeface="+mj-lt"/>
              <a:buAutoNum type="arabicParenR"/>
            </a:pPr>
            <a:r>
              <a:rPr lang="en-US" sz="1800" b="1" dirty="0" smtClean="0">
                <a:solidFill>
                  <a:srgbClr val="0033CC"/>
                </a:solidFill>
              </a:rPr>
              <a:t>Hints</a:t>
            </a:r>
          </a:p>
          <a:p>
            <a:pPr marL="342900" indent="-342900">
              <a:buFont typeface="+mj-lt"/>
              <a:buAutoNum type="arabicParenR"/>
            </a:pPr>
            <a:endParaRPr lang="en-US" sz="1800" b="1" dirty="0">
              <a:solidFill>
                <a:srgbClr val="0033CC"/>
              </a:solidFill>
            </a:endParaRPr>
          </a:p>
          <a:p>
            <a:pPr marL="342900" indent="-342900">
              <a:buFont typeface="+mj-lt"/>
              <a:buAutoNum type="arabicParenR"/>
            </a:pPr>
            <a:r>
              <a:rPr lang="en-US" sz="1800" b="1" dirty="0" smtClean="0">
                <a:solidFill>
                  <a:srgbClr val="D60093"/>
                </a:solidFill>
              </a:rPr>
              <a:t> Too little data to date</a:t>
            </a:r>
            <a:endParaRPr lang="en-US" sz="1800" b="1" dirty="0">
              <a:solidFill>
                <a:srgbClr val="D60093"/>
              </a:solidFill>
            </a:endParaRPr>
          </a:p>
        </p:txBody>
      </p:sp>
      <p:sp>
        <p:nvSpPr>
          <p:cNvPr id="6" name="TextBox 5"/>
          <p:cNvSpPr txBox="1"/>
          <p:nvPr/>
        </p:nvSpPr>
        <p:spPr>
          <a:xfrm>
            <a:off x="243840" y="5935881"/>
            <a:ext cx="8671560" cy="923330"/>
          </a:xfrm>
          <a:prstGeom prst="rect">
            <a:avLst/>
          </a:prstGeom>
          <a:solidFill>
            <a:srgbClr val="FFFF00"/>
          </a:solidFill>
        </p:spPr>
        <p:txBody>
          <a:bodyPr wrap="square" rtlCol="0">
            <a:spAutoFit/>
          </a:bodyPr>
          <a:lstStyle/>
          <a:p>
            <a:pPr algn="ctr"/>
            <a:r>
              <a:rPr lang="en-US" sz="1800" b="1" dirty="0" smtClean="0"/>
              <a:t>It is the responsibility of RHIC and LHC to design measurements to address the more quantitative 2</a:t>
            </a:r>
            <a:r>
              <a:rPr lang="en-US" sz="1800" b="1" baseline="30000" dirty="0" smtClean="0"/>
              <a:t>nd</a:t>
            </a:r>
            <a:r>
              <a:rPr lang="en-US" sz="1800" b="1" dirty="0" smtClean="0"/>
              <a:t>-generation questions emerging from the definitive answers above, and to resolve the hints surrounding the others.</a:t>
            </a:r>
            <a:endParaRPr lang="en-US" sz="1800" b="1" dirty="0"/>
          </a:p>
        </p:txBody>
      </p:sp>
      <p:sp>
        <p:nvSpPr>
          <p:cNvPr id="7" name="TextBox 6"/>
          <p:cNvSpPr txBox="1"/>
          <p:nvPr/>
        </p:nvSpPr>
        <p:spPr>
          <a:xfrm>
            <a:off x="152400" y="533400"/>
            <a:ext cx="2021106" cy="461665"/>
          </a:xfrm>
          <a:prstGeom prst="rect">
            <a:avLst/>
          </a:prstGeom>
          <a:solidFill>
            <a:schemeClr val="bg1"/>
          </a:solidFill>
        </p:spPr>
        <p:txBody>
          <a:bodyPr wrap="none" rtlCol="0">
            <a:spAutoFit/>
          </a:bodyPr>
          <a:lstStyle/>
          <a:p>
            <a:pPr algn="l"/>
            <a:r>
              <a:rPr lang="en-US" dirty="0" smtClean="0"/>
              <a:t>S. Vigdor, NP</a:t>
            </a:r>
            <a:endParaRPr lang="en-US" dirty="0" smtClean="0"/>
          </a:p>
        </p:txBody>
      </p:sp>
    </p:spTree>
    <p:extLst>
      <p:ext uri="{BB962C8B-B14F-4D97-AF65-F5344CB8AC3E}">
        <p14:creationId xmlns:p14="http://schemas.microsoft.com/office/powerpoint/2010/main" val="2781304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064" y="10147"/>
            <a:ext cx="9144000" cy="522115"/>
          </a:xfrm>
          <a:prstGeom prst="rect">
            <a:avLst/>
          </a:prstGeom>
          <a:noFill/>
          <a:ln w="9525">
            <a:noFill/>
            <a:miter lim="800000"/>
            <a:headEnd/>
            <a:tailEnd/>
          </a:ln>
        </p:spPr>
        <p:txBody>
          <a:bodyPr anchor="ctr"/>
          <a:lstStyle/>
          <a:p>
            <a:pPr algn="ctr">
              <a:lnSpc>
                <a:spcPct val="80000"/>
              </a:lnSpc>
              <a:defRPr/>
            </a:pPr>
            <a:r>
              <a:rPr lang="en-US" sz="2400" b="1" i="1" dirty="0" smtClean="0">
                <a:solidFill>
                  <a:srgbClr val="042B7F"/>
                </a:solidFill>
                <a:effectLst>
                  <a:outerShdw blurRad="38100" dist="38100" dir="2700000" algn="tl">
                    <a:srgbClr val="C0C0C0"/>
                  </a:outerShdw>
                </a:effectLst>
                <a:latin typeface="Comic Sans MS" pitchFamily="66" charset="0"/>
              </a:rPr>
              <a:t>Which Facilities Are Needed To Address Open Questions?</a:t>
            </a:r>
            <a:endParaRPr lang="en-US" sz="2400" b="1" i="1" dirty="0">
              <a:solidFill>
                <a:srgbClr val="042B7F"/>
              </a:solidFill>
              <a:effectLst>
                <a:outerShdw blurRad="38100" dist="38100" dir="2700000" algn="tl">
                  <a:srgbClr val="C0C0C0"/>
                </a:outerShdw>
              </a:effectLst>
              <a:latin typeface="Comic Sans MS" pitchFamily="66" charset="0"/>
              <a:ea typeface="ＭＳ Ｐゴシック" pitchFamily="36" charset="-128"/>
            </a:endParaRPr>
          </a:p>
        </p:txBody>
      </p:sp>
      <p:sp>
        <p:nvSpPr>
          <p:cNvPr id="4" name="TextBox 3"/>
          <p:cNvSpPr txBox="1"/>
          <p:nvPr/>
        </p:nvSpPr>
        <p:spPr>
          <a:xfrm>
            <a:off x="196950" y="5112537"/>
            <a:ext cx="8698949" cy="923330"/>
          </a:xfrm>
          <a:prstGeom prst="rect">
            <a:avLst/>
          </a:prstGeom>
          <a:noFill/>
        </p:spPr>
        <p:txBody>
          <a:bodyPr wrap="square" rtlCol="0">
            <a:spAutoFit/>
          </a:bodyPr>
          <a:lstStyle/>
          <a:p>
            <a:pPr algn="ctr"/>
            <a:r>
              <a:rPr lang="en-US" sz="1800" b="1" i="1" dirty="0" smtClean="0">
                <a:solidFill>
                  <a:srgbClr val="D60093"/>
                </a:solidFill>
              </a:rPr>
              <a:t>RHIC and LHC are complementary.  Both are needed to explore temperature- dependence of QGP properties.  RHIC has unique reach to QGP onset, unique ion species versatility and unique polarized capability, until EIC is realized.</a:t>
            </a:r>
            <a:endParaRPr lang="en-US" sz="1800" b="1" i="1" dirty="0">
              <a:solidFill>
                <a:srgbClr val="D60093"/>
              </a:solidFill>
            </a:endParaRPr>
          </a:p>
        </p:txBody>
      </p:sp>
      <p:sp>
        <p:nvSpPr>
          <p:cNvPr id="5" name="TextBox 4"/>
          <p:cNvSpPr txBox="1"/>
          <p:nvPr/>
        </p:nvSpPr>
        <p:spPr>
          <a:xfrm>
            <a:off x="235527" y="6132639"/>
            <a:ext cx="8575964" cy="646331"/>
          </a:xfrm>
          <a:prstGeom prst="rect">
            <a:avLst/>
          </a:prstGeom>
          <a:solidFill>
            <a:srgbClr val="FFFF00"/>
          </a:solidFill>
        </p:spPr>
        <p:txBody>
          <a:bodyPr wrap="square" rtlCol="0">
            <a:spAutoFit/>
          </a:bodyPr>
          <a:lstStyle/>
          <a:p>
            <a:pPr algn="ctr"/>
            <a:r>
              <a:rPr lang="en-US" sz="1800" b="1" i="1" dirty="0" smtClean="0"/>
              <a:t>Addressing these questions requires an ~10-year program of A+A (various ion species), </a:t>
            </a:r>
            <a:r>
              <a:rPr lang="en-US" sz="1800" b="1" i="1" dirty="0" err="1" smtClean="0"/>
              <a:t>p+p</a:t>
            </a:r>
            <a:r>
              <a:rPr lang="en-US" sz="1800" b="1" i="1" dirty="0" smtClean="0"/>
              <a:t> and p/d + A runs at various RHIC energies.</a:t>
            </a:r>
            <a:endParaRPr lang="en-US" sz="1800" b="1" i="1" dirty="0"/>
          </a:p>
        </p:txBody>
      </p:sp>
      <p:graphicFrame>
        <p:nvGraphicFramePr>
          <p:cNvPr id="7" name="Table 6"/>
          <p:cNvGraphicFramePr>
            <a:graphicFrameLocks noGrp="1"/>
          </p:cNvGraphicFramePr>
          <p:nvPr>
            <p:extLst>
              <p:ext uri="{D42A27DB-BD31-4B8C-83A1-F6EECF244321}">
                <p14:modId xmlns:p14="http://schemas.microsoft.com/office/powerpoint/2010/main" val="504199989"/>
              </p:ext>
            </p:extLst>
          </p:nvPr>
        </p:nvGraphicFramePr>
        <p:xfrm>
          <a:off x="364706" y="532263"/>
          <a:ext cx="8446785" cy="4574308"/>
        </p:xfrm>
        <a:graphic>
          <a:graphicData uri="http://schemas.openxmlformats.org/drawingml/2006/table">
            <a:tbl>
              <a:tblPr firstRow="1" bandRow="1">
                <a:tableStyleId>{5C22544A-7EE6-4342-B048-85BDC9FD1C3A}</a:tableStyleId>
              </a:tblPr>
              <a:tblGrid>
                <a:gridCol w="3386818"/>
                <a:gridCol w="1207048"/>
                <a:gridCol w="2666117"/>
                <a:gridCol w="1186802"/>
              </a:tblGrid>
              <a:tr h="466543">
                <a:tc>
                  <a:txBody>
                    <a:bodyPr/>
                    <a:lstStyle/>
                    <a:p>
                      <a:pPr marL="0" marR="0">
                        <a:spcBef>
                          <a:spcPts val="0"/>
                        </a:spcBef>
                        <a:spcAft>
                          <a:spcPts val="0"/>
                        </a:spcAft>
                      </a:pPr>
                      <a:r>
                        <a:rPr lang="en-US" sz="1400" dirty="0">
                          <a:effectLst/>
                        </a:rPr>
                        <a:t>Question</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Facilities</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Comments</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dirty="0" smtClean="0">
                          <a:effectLst/>
                        </a:rPr>
                        <a:t>Relevant Table </a:t>
                      </a:r>
                      <a:r>
                        <a:rPr lang="en-US" sz="1400" dirty="0">
                          <a:effectLst/>
                        </a:rPr>
                        <a:t>1 </a:t>
                      </a:r>
                      <a:r>
                        <a:rPr lang="en-US" sz="1400" dirty="0" smtClean="0">
                          <a:effectLst/>
                        </a:rPr>
                        <a:t>Q </a:t>
                      </a:r>
                      <a:r>
                        <a:rPr lang="en-US" sz="1400" dirty="0">
                          <a:effectLst/>
                        </a:rPr>
                        <a:t>#’s </a:t>
                      </a:r>
                      <a:endParaRPr lang="en-US" sz="1400" dirty="0">
                        <a:effectLst/>
                        <a:latin typeface="Calibri"/>
                        <a:ea typeface="Times New Roman"/>
                        <a:cs typeface="Times New Roman"/>
                      </a:endParaRPr>
                    </a:p>
                  </a:txBody>
                  <a:tcPr marL="0" marR="0" marT="0" marB="0"/>
                </a:tc>
              </a:tr>
              <a:tr h="482321">
                <a:tc>
                  <a:txBody>
                    <a:bodyPr/>
                    <a:lstStyle/>
                    <a:p>
                      <a:pPr marL="342900" marR="0" lvl="0" indent="-342900">
                        <a:spcBef>
                          <a:spcPts val="0"/>
                        </a:spcBef>
                        <a:spcAft>
                          <a:spcPts val="0"/>
                        </a:spcAft>
                        <a:buFont typeface="+mj-lt"/>
                        <a:buAutoNum type="arabicParenR"/>
                      </a:pPr>
                      <a:r>
                        <a:rPr lang="en-US" sz="1400" dirty="0">
                          <a:effectLst/>
                        </a:rPr>
                        <a:t>How perfect is “near-perfect” liquid?</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dirty="0">
                          <a:effectLst/>
                        </a:rPr>
                        <a:t>RHIC &amp; LHC</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Flow power spectra, next 5 years</a:t>
                      </a:r>
                      <a:endParaRPr lang="en-US" sz="140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a:effectLst/>
                        </a:rPr>
                        <a:t>1 + 2</a:t>
                      </a:r>
                      <a:endParaRPr lang="en-US" sz="1400">
                        <a:effectLst/>
                        <a:latin typeface="Calibri"/>
                        <a:ea typeface="Times New Roman"/>
                        <a:cs typeface="Times New Roman"/>
                      </a:endParaRPr>
                    </a:p>
                  </a:txBody>
                  <a:tcPr marL="0" marR="0" marT="0" marB="0"/>
                </a:tc>
              </a:tr>
              <a:tr h="482321">
                <a:tc>
                  <a:txBody>
                    <a:bodyPr/>
                    <a:lstStyle/>
                    <a:p>
                      <a:pPr marL="342900" marR="0" lvl="0" indent="-342900">
                        <a:spcBef>
                          <a:spcPts val="0"/>
                        </a:spcBef>
                        <a:spcAft>
                          <a:spcPts val="0"/>
                        </a:spcAft>
                        <a:buFont typeface="+mj-lt"/>
                        <a:buAutoNum type="arabicParenR" startAt="2"/>
                      </a:pPr>
                      <a:r>
                        <a:rPr lang="en-US" sz="1400" dirty="0">
                          <a:effectLst/>
                        </a:rPr>
                        <a:t>How does strong coupling emerge from asymptotic freedom?</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dirty="0">
                          <a:effectLst/>
                        </a:rPr>
                        <a:t>RHIC &amp; LHC</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dirty="0">
                          <a:effectLst/>
                        </a:rPr>
                        <a:t>Following 5 years @ RHIC; jets need </a:t>
                      </a:r>
                      <a:r>
                        <a:rPr lang="en-US" sz="1400" dirty="0" err="1">
                          <a:effectLst/>
                        </a:rPr>
                        <a:t>sPHENIX</a:t>
                      </a:r>
                      <a:r>
                        <a:rPr lang="en-US" sz="1400" dirty="0">
                          <a:effectLst/>
                        </a:rPr>
                        <a:t> upgrade</a:t>
                      </a:r>
                      <a:endParaRPr lang="en-US" sz="1400" dirty="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a:effectLst/>
                        </a:rPr>
                        <a:t>2 + 4</a:t>
                      </a:r>
                      <a:endParaRPr lang="en-US" sz="1400">
                        <a:effectLst/>
                        <a:latin typeface="Calibri"/>
                        <a:ea typeface="Times New Roman"/>
                        <a:cs typeface="Times New Roman"/>
                      </a:endParaRPr>
                    </a:p>
                  </a:txBody>
                  <a:tcPr marL="0" marR="0" marT="0" marB="0"/>
                </a:tc>
              </a:tr>
              <a:tr h="498832">
                <a:tc>
                  <a:txBody>
                    <a:bodyPr/>
                    <a:lstStyle/>
                    <a:p>
                      <a:pPr marL="342900" marR="0" lvl="0" indent="-342900">
                        <a:spcBef>
                          <a:spcPts val="0"/>
                        </a:spcBef>
                        <a:spcAft>
                          <a:spcPts val="0"/>
                        </a:spcAft>
                        <a:buFont typeface="+mj-lt"/>
                        <a:buAutoNum type="arabicParenR" startAt="3"/>
                      </a:pPr>
                      <a:r>
                        <a:rPr lang="en-US" sz="1400" dirty="0">
                          <a:effectLst/>
                        </a:rPr>
                        <a:t>Evidence for onset of </a:t>
                      </a:r>
                      <a:r>
                        <a:rPr lang="en-US" sz="1400" dirty="0" err="1">
                          <a:effectLst/>
                        </a:rPr>
                        <a:t>deconfinement</a:t>
                      </a:r>
                      <a:r>
                        <a:rPr lang="en-US" sz="1400" dirty="0">
                          <a:effectLst/>
                        </a:rPr>
                        <a:t> and/or critical point?</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RHIC alone</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dirty="0">
                          <a:effectLst/>
                        </a:rPr>
                        <a:t>Following 5 years, needs low-E electron cooling</a:t>
                      </a:r>
                      <a:endParaRPr lang="en-US" sz="1400" dirty="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a:effectLst/>
                        </a:rPr>
                        <a:t>3 + 7</a:t>
                      </a:r>
                      <a:endParaRPr lang="en-US" sz="1400">
                        <a:effectLst/>
                        <a:latin typeface="Calibri"/>
                        <a:ea typeface="Times New Roman"/>
                        <a:cs typeface="Times New Roman"/>
                      </a:endParaRPr>
                    </a:p>
                  </a:txBody>
                  <a:tcPr marL="0" marR="0" marT="0" marB="0"/>
                </a:tc>
              </a:tr>
              <a:tr h="684065">
                <a:tc>
                  <a:txBody>
                    <a:bodyPr/>
                    <a:lstStyle/>
                    <a:p>
                      <a:pPr marL="342900" marR="0" lvl="0" indent="-342900">
                        <a:spcBef>
                          <a:spcPts val="0"/>
                        </a:spcBef>
                        <a:spcAft>
                          <a:spcPts val="0"/>
                        </a:spcAft>
                        <a:buFont typeface="+mj-lt"/>
                        <a:buAutoNum type="arabicParenR" startAt="4"/>
                      </a:pPr>
                      <a:r>
                        <a:rPr lang="en-US" sz="1400" dirty="0">
                          <a:effectLst/>
                        </a:rPr>
                        <a:t>Sequential melting of </a:t>
                      </a:r>
                      <a:r>
                        <a:rPr lang="en-US" sz="1400" dirty="0" err="1">
                          <a:effectLst/>
                        </a:rPr>
                        <a:t>quarkonia</a:t>
                      </a:r>
                      <a:r>
                        <a:rPr lang="en-US" sz="1400" dirty="0">
                          <a:effectLst/>
                        </a:rPr>
                        <a:t>?</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RHIC &amp; LHC</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dirty="0">
                          <a:effectLst/>
                        </a:rPr>
                        <a:t>LHC mass resolution a plus; RHIC det. upgrades help; </a:t>
                      </a:r>
                      <a:r>
                        <a:rPr lang="en-US" sz="1400" dirty="0">
                          <a:effectLst/>
                          <a:sym typeface="Symbol"/>
                        </a:rPr>
                        <a:t></a:t>
                      </a:r>
                      <a:r>
                        <a:rPr lang="en-US" sz="1400" dirty="0">
                          <a:effectLst/>
                        </a:rPr>
                        <a:t>s-dependence important</a:t>
                      </a:r>
                      <a:endParaRPr lang="en-US" sz="1400" dirty="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dirty="0">
                          <a:effectLst/>
                        </a:rPr>
                        <a:t>5</a:t>
                      </a:r>
                      <a:endParaRPr lang="en-US" sz="1400" dirty="0">
                        <a:effectLst/>
                        <a:latin typeface="Calibri"/>
                        <a:ea typeface="Times New Roman"/>
                        <a:cs typeface="Times New Roman"/>
                      </a:endParaRPr>
                    </a:p>
                  </a:txBody>
                  <a:tcPr marL="0" marR="0" marT="0" marB="0"/>
                </a:tc>
              </a:tr>
              <a:tr h="482321">
                <a:tc>
                  <a:txBody>
                    <a:bodyPr/>
                    <a:lstStyle/>
                    <a:p>
                      <a:pPr marL="342900" marR="0" lvl="0" indent="-342900">
                        <a:spcBef>
                          <a:spcPts val="0"/>
                        </a:spcBef>
                        <a:spcAft>
                          <a:spcPts val="0"/>
                        </a:spcAft>
                        <a:buFont typeface="+mj-lt"/>
                        <a:buAutoNum type="arabicParenR" startAt="5"/>
                      </a:pPr>
                      <a:r>
                        <a:rPr lang="en-US" sz="1400" dirty="0">
                          <a:effectLst/>
                        </a:rPr>
                        <a:t>Are </a:t>
                      </a:r>
                      <a:r>
                        <a:rPr lang="en-US" sz="1400" dirty="0" err="1">
                          <a:effectLst/>
                        </a:rPr>
                        <a:t>sphaleron</a:t>
                      </a:r>
                      <a:r>
                        <a:rPr lang="en-US" sz="1400" dirty="0">
                          <a:effectLst/>
                        </a:rPr>
                        <a:t> hints in RHIC data real?</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Mostly RHIC</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Exploits U+U and </a:t>
                      </a:r>
                      <a:r>
                        <a:rPr lang="en-US" sz="1400">
                          <a:effectLst/>
                          <a:sym typeface="Symbol"/>
                        </a:rPr>
                        <a:t></a:t>
                      </a:r>
                      <a:r>
                        <a:rPr lang="en-US" sz="1400" baseline="-25000">
                          <a:effectLst/>
                        </a:rPr>
                        <a:t>B</a:t>
                      </a:r>
                      <a:r>
                        <a:rPr lang="en-US" sz="1400">
                          <a:effectLst/>
                        </a:rPr>
                        <a:t> </a:t>
                      </a:r>
                      <a:r>
                        <a:rPr lang="en-US" sz="1400">
                          <a:effectLst/>
                          <a:sym typeface="Symbol"/>
                        </a:rPr>
                        <a:t></a:t>
                      </a:r>
                      <a:r>
                        <a:rPr lang="en-US" sz="1400">
                          <a:effectLst/>
                        </a:rPr>
                        <a:t> 0 reach at RHIC</a:t>
                      </a:r>
                      <a:endParaRPr lang="en-US" sz="140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dirty="0">
                          <a:effectLst/>
                        </a:rPr>
                        <a:t>6</a:t>
                      </a:r>
                      <a:endParaRPr lang="en-US" sz="1400" dirty="0">
                        <a:effectLst/>
                        <a:latin typeface="Calibri"/>
                        <a:ea typeface="Times New Roman"/>
                        <a:cs typeface="Times New Roman"/>
                      </a:endParaRPr>
                    </a:p>
                  </a:txBody>
                  <a:tcPr marL="0" marR="0" marT="0" marB="0"/>
                </a:tc>
              </a:tr>
              <a:tr h="482321">
                <a:tc>
                  <a:txBody>
                    <a:bodyPr/>
                    <a:lstStyle/>
                    <a:p>
                      <a:pPr marL="342900" marR="0" lvl="0" indent="-342900">
                        <a:spcBef>
                          <a:spcPts val="0"/>
                        </a:spcBef>
                        <a:spcAft>
                          <a:spcPts val="0"/>
                        </a:spcAft>
                        <a:buFont typeface="+mj-lt"/>
                        <a:buAutoNum type="arabicParenR" startAt="6"/>
                      </a:pPr>
                      <a:r>
                        <a:rPr lang="en-US" sz="1400" dirty="0">
                          <a:effectLst/>
                        </a:rPr>
                        <a:t>Nature of initial density fluctuations?</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RHIC, LHC &amp; EIC</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Benefits from asymmetric ion collisions at RHIC</a:t>
                      </a:r>
                      <a:endParaRPr lang="en-US" sz="140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dirty="0">
                          <a:effectLst/>
                        </a:rPr>
                        <a:t>2 + 8</a:t>
                      </a:r>
                      <a:endParaRPr lang="en-US" sz="1400" dirty="0">
                        <a:effectLst/>
                        <a:latin typeface="Calibri"/>
                        <a:ea typeface="Times New Roman"/>
                        <a:cs typeface="Times New Roman"/>
                      </a:endParaRPr>
                    </a:p>
                  </a:txBody>
                  <a:tcPr marL="0" marR="0" marT="0" marB="0"/>
                </a:tc>
              </a:tr>
              <a:tr h="482321">
                <a:tc>
                  <a:txBody>
                    <a:bodyPr/>
                    <a:lstStyle/>
                    <a:p>
                      <a:pPr marL="342900" marR="0" lvl="0" indent="-342900">
                        <a:spcBef>
                          <a:spcPts val="0"/>
                        </a:spcBef>
                        <a:spcAft>
                          <a:spcPts val="0"/>
                        </a:spcAft>
                        <a:buFont typeface="+mj-lt"/>
                        <a:buAutoNum type="arabicParenR" startAt="7"/>
                      </a:pPr>
                      <a:r>
                        <a:rPr lang="en-US" sz="1400" dirty="0">
                          <a:effectLst/>
                        </a:rPr>
                        <a:t>Saturated gluon densities?</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RHIC, LHC &amp; EIC</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Want to see onset at RHIC; need EIC to quantify</a:t>
                      </a:r>
                      <a:endParaRPr lang="en-US" sz="140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dirty="0">
                          <a:effectLst/>
                        </a:rPr>
                        <a:t>8</a:t>
                      </a:r>
                      <a:endParaRPr lang="en-US" sz="1400" dirty="0">
                        <a:effectLst/>
                        <a:latin typeface="Calibri"/>
                        <a:ea typeface="Times New Roman"/>
                        <a:cs typeface="Times New Roman"/>
                      </a:endParaRPr>
                    </a:p>
                  </a:txBody>
                  <a:tcPr marL="0" marR="0" marT="0" marB="0"/>
                </a:tc>
              </a:tr>
              <a:tr h="323748">
                <a:tc>
                  <a:txBody>
                    <a:bodyPr/>
                    <a:lstStyle/>
                    <a:p>
                      <a:pPr marL="342900" marR="0" lvl="0" indent="-342900">
                        <a:spcBef>
                          <a:spcPts val="0"/>
                        </a:spcBef>
                        <a:spcAft>
                          <a:spcPts val="0"/>
                        </a:spcAft>
                        <a:buFont typeface="+mj-lt"/>
                        <a:buAutoNum type="arabicParenR" startAt="8"/>
                      </a:pPr>
                      <a:r>
                        <a:rPr lang="en-US" sz="1400" dirty="0">
                          <a:effectLst/>
                        </a:rPr>
                        <a:t>Where is missing proton spin?</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RHIC &amp; EIC</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EIC will have dramatic impact</a:t>
                      </a:r>
                      <a:endParaRPr lang="en-US" sz="140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dirty="0">
                          <a:effectLst/>
                        </a:rPr>
                        <a:t>9 + 10</a:t>
                      </a:r>
                      <a:endParaRPr lang="en-US" sz="1400" dirty="0">
                        <a:effectLst/>
                        <a:latin typeface="Calibri"/>
                        <a:ea typeface="Times New Roman"/>
                        <a:cs typeface="Times New Roman"/>
                      </a:endParaRPr>
                    </a:p>
                  </a:txBody>
                  <a:tcPr marL="0" marR="0" marT="0" marB="0"/>
                </a:tc>
              </a:tr>
            </a:tbl>
          </a:graphicData>
        </a:graphic>
      </p:graphicFrame>
      <p:sp>
        <p:nvSpPr>
          <p:cNvPr id="6" name="TextBox 5"/>
          <p:cNvSpPr txBox="1"/>
          <p:nvPr/>
        </p:nvSpPr>
        <p:spPr>
          <a:xfrm>
            <a:off x="152400" y="533400"/>
            <a:ext cx="2021106" cy="461665"/>
          </a:xfrm>
          <a:prstGeom prst="rect">
            <a:avLst/>
          </a:prstGeom>
          <a:solidFill>
            <a:schemeClr val="bg1"/>
          </a:solidFill>
        </p:spPr>
        <p:txBody>
          <a:bodyPr wrap="none" rtlCol="0">
            <a:spAutoFit/>
          </a:bodyPr>
          <a:lstStyle/>
          <a:p>
            <a:pPr algn="l"/>
            <a:r>
              <a:rPr lang="en-US" dirty="0" smtClean="0"/>
              <a:t>S. Vigdor, NP</a:t>
            </a:r>
            <a:endParaRPr lang="en-US" dirty="0" smtClean="0"/>
          </a:p>
        </p:txBody>
      </p:sp>
    </p:spTree>
    <p:extLst>
      <p:ext uri="{BB962C8B-B14F-4D97-AF65-F5344CB8AC3E}">
        <p14:creationId xmlns:p14="http://schemas.microsoft.com/office/powerpoint/2010/main" val="4142492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50800"/>
            <a:ext cx="9144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a:lnSpc>
                <a:spcPct val="80000"/>
              </a:lnSpc>
            </a:pPr>
            <a:r>
              <a:rPr lang="en-US" sz="2400" b="1" dirty="0" smtClean="0">
                <a:solidFill>
                  <a:srgbClr val="042B7F"/>
                </a:solidFill>
                <a:sym typeface="Symbol" pitchFamily="18" charset="2"/>
              </a:rPr>
              <a:t>Drafting a White Paper for Tribble-II Subpanel</a:t>
            </a:r>
            <a:endParaRPr lang="en-US" sz="2400" b="1" dirty="0">
              <a:solidFill>
                <a:srgbClr val="042B7F"/>
              </a:solidFill>
              <a:sym typeface="Symbol" pitchFamily="18" charset="2"/>
            </a:endParaRPr>
          </a:p>
        </p:txBody>
      </p:sp>
      <p:sp>
        <p:nvSpPr>
          <p:cNvPr id="5" name="TextBox 4"/>
          <p:cNvSpPr txBox="1"/>
          <p:nvPr/>
        </p:nvSpPr>
        <p:spPr>
          <a:xfrm>
            <a:off x="464234" y="1181686"/>
            <a:ext cx="8145194" cy="338554"/>
          </a:xfrm>
          <a:prstGeom prst="rect">
            <a:avLst/>
          </a:prstGeom>
          <a:noFill/>
        </p:spPr>
        <p:txBody>
          <a:bodyPr wrap="square" rtlCol="0">
            <a:spAutoFit/>
          </a:bodyPr>
          <a:lstStyle/>
          <a:p>
            <a:endParaRPr lang="en-US" sz="1600" dirty="0"/>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95" b="3789"/>
          <a:stretch/>
        </p:blipFill>
        <p:spPr bwMode="auto">
          <a:xfrm>
            <a:off x="746758" y="933162"/>
            <a:ext cx="7877910" cy="5275296"/>
          </a:xfrm>
          <a:prstGeom prst="rect">
            <a:avLst/>
          </a:prstGeom>
          <a:solidFill>
            <a:schemeClr val="bg1"/>
          </a:solidFill>
          <a:ln>
            <a:noFill/>
          </a:ln>
          <a:effectLst/>
        </p:spPr>
      </p:pic>
      <p:sp>
        <p:nvSpPr>
          <p:cNvPr id="6" name="TextBox 5"/>
          <p:cNvSpPr txBox="1"/>
          <p:nvPr/>
        </p:nvSpPr>
        <p:spPr>
          <a:xfrm>
            <a:off x="618974" y="533667"/>
            <a:ext cx="676656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The Case for Continuing RHIC </a:t>
            </a:r>
            <a:r>
              <a:rPr lang="en-US" sz="2000" b="1" dirty="0" smtClean="0">
                <a:latin typeface="Times New Roman" pitchFamily="18" charset="0"/>
                <a:cs typeface="Times New Roman" pitchFamily="18" charset="0"/>
              </a:rPr>
              <a:t>Operations</a:t>
            </a:r>
            <a:endParaRPr lang="en-US" sz="2000" dirty="0">
              <a:latin typeface="Times New Roman" pitchFamily="18" charset="0"/>
              <a:cs typeface="Times New Roman" pitchFamily="18" charset="0"/>
            </a:endParaRPr>
          </a:p>
        </p:txBody>
      </p:sp>
      <p:sp>
        <p:nvSpPr>
          <p:cNvPr id="4" name="TextBox 3"/>
          <p:cNvSpPr txBox="1"/>
          <p:nvPr/>
        </p:nvSpPr>
        <p:spPr>
          <a:xfrm>
            <a:off x="0" y="6165965"/>
            <a:ext cx="9144000" cy="707886"/>
          </a:xfrm>
          <a:prstGeom prst="rect">
            <a:avLst/>
          </a:prstGeom>
          <a:solidFill>
            <a:srgbClr val="FF99FF"/>
          </a:solidFill>
        </p:spPr>
        <p:txBody>
          <a:bodyPr wrap="square" rtlCol="0">
            <a:spAutoFit/>
          </a:bodyPr>
          <a:lstStyle/>
          <a:p>
            <a:pPr algn="ctr"/>
            <a:r>
              <a:rPr lang="en-US" sz="2000" b="1" i="1" dirty="0" smtClean="0"/>
              <a:t>Reader comments coming in from RHIC user and support community – paper will be available before Sept. 7-9 Tribble Panel meetings</a:t>
            </a:r>
            <a:endParaRPr lang="en-US" sz="2000" b="1" i="1" dirty="0"/>
          </a:p>
        </p:txBody>
      </p:sp>
      <p:sp>
        <p:nvSpPr>
          <p:cNvPr id="7" name="TextBox 6"/>
          <p:cNvSpPr txBox="1"/>
          <p:nvPr/>
        </p:nvSpPr>
        <p:spPr>
          <a:xfrm>
            <a:off x="6934200" y="609600"/>
            <a:ext cx="2021106" cy="461665"/>
          </a:xfrm>
          <a:prstGeom prst="rect">
            <a:avLst/>
          </a:prstGeom>
          <a:solidFill>
            <a:schemeClr val="bg1"/>
          </a:solidFill>
        </p:spPr>
        <p:txBody>
          <a:bodyPr wrap="none" rtlCol="0">
            <a:spAutoFit/>
          </a:bodyPr>
          <a:lstStyle/>
          <a:p>
            <a:pPr algn="l"/>
            <a:r>
              <a:rPr lang="en-US" dirty="0" smtClean="0"/>
              <a:t>S. Vigdor, NP</a:t>
            </a:r>
            <a:endParaRPr lang="en-US" dirty="0" smtClean="0"/>
          </a:p>
        </p:txBody>
      </p:sp>
    </p:spTree>
    <p:extLst>
      <p:ext uri="{BB962C8B-B14F-4D97-AF65-F5344CB8AC3E}">
        <p14:creationId xmlns:p14="http://schemas.microsoft.com/office/powerpoint/2010/main" val="14954834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15875"/>
            <a:ext cx="8382000" cy="581025"/>
          </a:xfrm>
          <a:prstGeom prst="rect">
            <a:avLst/>
          </a:prstGeom>
          <a:noFill/>
          <a:ln w="9525">
            <a:noFill/>
            <a:miter lim="800000"/>
            <a:headEnd/>
            <a:tailEnd/>
          </a:ln>
        </p:spPr>
        <p:txBody>
          <a:bodyPr anchor="ctr"/>
          <a:lstStyle/>
          <a:p>
            <a:pPr algn="ctr">
              <a:lnSpc>
                <a:spcPct val="80000"/>
              </a:lnSpc>
              <a:defRPr/>
            </a:pPr>
            <a:r>
              <a:rPr lang="en-US" b="1" i="1" dirty="0" smtClean="0">
                <a:solidFill>
                  <a:srgbClr val="042B7F"/>
                </a:solidFill>
                <a:effectLst>
                  <a:outerShdw blurRad="38100" dist="38100" dir="2700000" algn="tl">
                    <a:srgbClr val="C0C0C0"/>
                  </a:outerShdw>
                </a:effectLst>
                <a:latin typeface="Comic Sans MS" pitchFamily="66" charset="0"/>
                <a:cs typeface="+mn-cs"/>
              </a:rPr>
              <a:t>Other White Papers</a:t>
            </a:r>
            <a:endPar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endParaRPr>
          </a:p>
        </p:txBody>
      </p:sp>
      <p:sp>
        <p:nvSpPr>
          <p:cNvPr id="3" name="TextBox 2"/>
          <p:cNvSpPr txBox="1"/>
          <p:nvPr/>
        </p:nvSpPr>
        <p:spPr>
          <a:xfrm>
            <a:off x="762000" y="612140"/>
            <a:ext cx="7635240" cy="1200329"/>
          </a:xfrm>
          <a:prstGeom prst="rect">
            <a:avLst/>
          </a:prstGeom>
          <a:noFill/>
        </p:spPr>
        <p:txBody>
          <a:bodyPr wrap="square" rtlCol="0">
            <a:spAutoFit/>
          </a:bodyPr>
          <a:lstStyle/>
          <a:p>
            <a:r>
              <a:rPr lang="en-US" sz="1800" b="1" i="1" dirty="0" smtClean="0"/>
              <a:t>Longer </a:t>
            </a:r>
            <a:r>
              <a:rPr lang="en-US" sz="1800" b="1" i="1" dirty="0" smtClean="0">
                <a:solidFill>
                  <a:srgbClr val="FF0000"/>
                </a:solidFill>
              </a:rPr>
              <a:t>community-driven RHI white paper </a:t>
            </a:r>
            <a:r>
              <a:rPr lang="en-US" sz="1800" b="1" i="1" dirty="0" smtClean="0"/>
              <a:t>should be available for DNP Town Meetings in late October.  Writing committee chaired by Steffen Bass includes two reps. </a:t>
            </a:r>
            <a:r>
              <a:rPr lang="en-US" sz="1800" b="1" i="1" dirty="0"/>
              <a:t>f</a:t>
            </a:r>
            <a:r>
              <a:rPr lang="en-US" sz="1800" b="1" i="1" dirty="0" smtClean="0"/>
              <a:t>rom each RHIC and LHC </a:t>
            </a:r>
            <a:r>
              <a:rPr lang="en-US" sz="1800" b="1" i="1" dirty="0" err="1" smtClean="0"/>
              <a:t>exp’t</a:t>
            </a:r>
            <a:r>
              <a:rPr lang="en-US" sz="1800" b="1" i="1" dirty="0" smtClean="0"/>
              <a:t> + several theorists.</a:t>
            </a:r>
            <a:endParaRPr lang="en-US" sz="1800" b="1" i="1" dirty="0"/>
          </a:p>
        </p:txBody>
      </p:sp>
      <p:sp>
        <p:nvSpPr>
          <p:cNvPr id="4" name="TextBox 3"/>
          <p:cNvSpPr txBox="1"/>
          <p:nvPr/>
        </p:nvSpPr>
        <p:spPr>
          <a:xfrm>
            <a:off x="762000" y="1950720"/>
            <a:ext cx="7635240" cy="1477328"/>
          </a:xfrm>
          <a:prstGeom prst="rect">
            <a:avLst/>
          </a:prstGeom>
          <a:noFill/>
        </p:spPr>
        <p:txBody>
          <a:bodyPr wrap="square" rtlCol="0">
            <a:spAutoFit/>
          </a:bodyPr>
          <a:lstStyle/>
          <a:p>
            <a:r>
              <a:rPr lang="en-US" sz="1800" b="1" i="1" dirty="0" smtClean="0">
                <a:solidFill>
                  <a:srgbClr val="FF0000"/>
                </a:solidFill>
              </a:rPr>
              <a:t>EIC Science White Paper </a:t>
            </a:r>
            <a:r>
              <a:rPr lang="en-US" sz="1800" b="1" i="1" dirty="0" smtClean="0">
                <a:solidFill>
                  <a:srgbClr val="0033CC"/>
                </a:solidFill>
              </a:rPr>
              <a:t>now in 2</a:t>
            </a:r>
            <a:r>
              <a:rPr lang="en-US" sz="1800" b="1" i="1" baseline="30000" dirty="0" smtClean="0">
                <a:solidFill>
                  <a:srgbClr val="0033CC"/>
                </a:solidFill>
              </a:rPr>
              <a:t>nd</a:t>
            </a:r>
            <a:r>
              <a:rPr lang="en-US" sz="1800" b="1" i="1" dirty="0" smtClean="0">
                <a:solidFill>
                  <a:srgbClr val="0033CC"/>
                </a:solidFill>
              </a:rPr>
              <a:t> draft form, being edited by Steering Committee for August release to wider community. Outline of ~120-page report given on next page. </a:t>
            </a:r>
            <a:r>
              <a:rPr lang="en-US" sz="1800" b="1" i="1" dirty="0" smtClean="0">
                <a:solidFill>
                  <a:srgbClr val="D60093"/>
                </a:solidFill>
              </a:rPr>
              <a:t>~10-page Executive Summary draft under current discussion – to be available for Tribble Panel September meetings.</a:t>
            </a:r>
            <a:endParaRPr lang="en-US" sz="1800" b="1" i="1" dirty="0">
              <a:solidFill>
                <a:srgbClr val="D60093"/>
              </a:solidFill>
            </a:endParaRPr>
          </a:p>
        </p:txBody>
      </p:sp>
      <p:sp>
        <p:nvSpPr>
          <p:cNvPr id="5" name="TextBox 4"/>
          <p:cNvSpPr txBox="1"/>
          <p:nvPr/>
        </p:nvSpPr>
        <p:spPr>
          <a:xfrm>
            <a:off x="152400" y="152400"/>
            <a:ext cx="2021106" cy="461665"/>
          </a:xfrm>
          <a:prstGeom prst="rect">
            <a:avLst/>
          </a:prstGeom>
          <a:solidFill>
            <a:schemeClr val="bg1"/>
          </a:solidFill>
        </p:spPr>
        <p:txBody>
          <a:bodyPr wrap="none" rtlCol="0">
            <a:spAutoFit/>
          </a:bodyPr>
          <a:lstStyle/>
          <a:p>
            <a:pPr algn="l"/>
            <a:r>
              <a:rPr lang="en-US" dirty="0" smtClean="0"/>
              <a:t>S. Vigdor, NP</a:t>
            </a:r>
            <a:endParaRPr lang="en-US" dirty="0" smtClean="0"/>
          </a:p>
        </p:txBody>
      </p:sp>
    </p:spTree>
    <p:extLst>
      <p:ext uri="{BB962C8B-B14F-4D97-AF65-F5344CB8AC3E}">
        <p14:creationId xmlns:p14="http://schemas.microsoft.com/office/powerpoint/2010/main" val="30762773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RHIC Run </a:t>
            </a:r>
            <a:r>
              <a:rPr lang="en-US" sz="1800" b="0" dirty="0" smtClean="0"/>
              <a:t>(23.6 weeks of cryo ops)</a:t>
            </a:r>
            <a:r>
              <a:rPr lang="en-US" dirty="0" smtClean="0"/>
              <a:t> – most varied to date</a:t>
            </a:r>
            <a:endParaRPr lang="en-US" dirty="0"/>
          </a:p>
        </p:txBody>
      </p:sp>
      <p:sp>
        <p:nvSpPr>
          <p:cNvPr id="3" name="Content Placeholder 2"/>
          <p:cNvSpPr>
            <a:spLocks noGrp="1"/>
          </p:cNvSpPr>
          <p:nvPr>
            <p:ph idx="1"/>
          </p:nvPr>
        </p:nvSpPr>
        <p:spPr>
          <a:xfrm>
            <a:off x="228600" y="685800"/>
            <a:ext cx="6019800" cy="2362200"/>
          </a:xfrm>
        </p:spPr>
        <p:txBody>
          <a:bodyPr/>
          <a:lstStyle/>
          <a:p>
            <a:pPr marL="0" indent="0">
              <a:spcBef>
                <a:spcPts val="200"/>
              </a:spcBef>
            </a:pPr>
            <a:r>
              <a:rPr lang="en-US" b="1" dirty="0" smtClean="0">
                <a:solidFill>
                  <a:schemeClr val="accent2"/>
                </a:solidFill>
              </a:rPr>
              <a:t>100 GeV polarized protons</a:t>
            </a:r>
          </a:p>
          <a:p>
            <a:pPr marL="0" indent="0">
              <a:spcBef>
                <a:spcPts val="200"/>
              </a:spcBef>
            </a:pPr>
            <a:r>
              <a:rPr lang="en-US" dirty="0"/>
              <a:t> </a:t>
            </a:r>
            <a:r>
              <a:rPr lang="en-US" dirty="0" smtClean="0"/>
              <a:t> new records for </a:t>
            </a:r>
            <a:r>
              <a:rPr lang="en-US" i="1" dirty="0" smtClean="0"/>
              <a:t>L</a:t>
            </a:r>
            <a:r>
              <a:rPr lang="en-US" baseline="-25000" dirty="0" smtClean="0"/>
              <a:t>peak </a:t>
            </a:r>
            <a:r>
              <a:rPr lang="en-US" sz="1600" dirty="0" smtClean="0">
                <a:solidFill>
                  <a:srgbClr val="FF0000"/>
                </a:solidFill>
              </a:rPr>
              <a:t>(1)</a:t>
            </a:r>
            <a:r>
              <a:rPr lang="en-US" dirty="0" smtClean="0"/>
              <a:t>, </a:t>
            </a:r>
            <a:r>
              <a:rPr lang="en-US" i="1" dirty="0" smtClean="0"/>
              <a:t>L</a:t>
            </a:r>
            <a:r>
              <a:rPr lang="en-US" baseline="-25000" dirty="0"/>
              <a:t>avg </a:t>
            </a:r>
            <a:r>
              <a:rPr lang="en-US" sz="1600" dirty="0" smtClean="0">
                <a:solidFill>
                  <a:srgbClr val="FF0000"/>
                </a:solidFill>
              </a:rPr>
              <a:t>(2)</a:t>
            </a:r>
            <a:r>
              <a:rPr lang="en-US" dirty="0"/>
              <a:t>, </a:t>
            </a:r>
            <a:r>
              <a:rPr lang="en-US" i="1" dirty="0" smtClean="0"/>
              <a:t>P </a:t>
            </a:r>
            <a:r>
              <a:rPr lang="en-US" sz="1600" dirty="0" smtClean="0">
                <a:solidFill>
                  <a:srgbClr val="FF0000"/>
                </a:solidFill>
              </a:rPr>
              <a:t>(3)</a:t>
            </a:r>
            <a:endParaRPr lang="en-US" sz="1050" i="1" dirty="0">
              <a:solidFill>
                <a:srgbClr val="FF0000"/>
              </a:solidFill>
            </a:endParaRPr>
          </a:p>
          <a:p>
            <a:pPr marL="0" indent="0">
              <a:spcBef>
                <a:spcPts val="200"/>
              </a:spcBef>
            </a:pPr>
            <a:endParaRPr lang="en-US" sz="1050" dirty="0" smtClean="0"/>
          </a:p>
          <a:p>
            <a:pPr marL="0" indent="0">
              <a:spcBef>
                <a:spcPts val="200"/>
              </a:spcBef>
            </a:pPr>
            <a:r>
              <a:rPr lang="en-US" b="1" dirty="0" smtClean="0">
                <a:solidFill>
                  <a:srgbClr val="0000FF"/>
                </a:solidFill>
              </a:rPr>
              <a:t>255 GeV polarized protons</a:t>
            </a:r>
          </a:p>
          <a:p>
            <a:pPr marL="0" indent="0">
              <a:spcBef>
                <a:spcPts val="200"/>
              </a:spcBef>
            </a:pPr>
            <a:r>
              <a:rPr lang="en-US" dirty="0"/>
              <a:t> </a:t>
            </a:r>
            <a:r>
              <a:rPr lang="en-US" dirty="0" smtClean="0"/>
              <a:t> </a:t>
            </a:r>
            <a:r>
              <a:rPr lang="en-US" dirty="0" smtClean="0">
                <a:solidFill>
                  <a:srgbClr val="000000"/>
                </a:solidFill>
              </a:rPr>
              <a:t>highest </a:t>
            </a:r>
            <a:r>
              <a:rPr lang="en-US" dirty="0">
                <a:solidFill>
                  <a:srgbClr val="000000"/>
                </a:solidFill>
              </a:rPr>
              <a:t>energy polarized proton beam </a:t>
            </a:r>
            <a:r>
              <a:rPr lang="en-US" sz="1600" dirty="0" smtClean="0">
                <a:solidFill>
                  <a:srgbClr val="FF0000"/>
                </a:solidFill>
              </a:rPr>
              <a:t>(4)</a:t>
            </a:r>
            <a:endParaRPr lang="en-US" dirty="0">
              <a:solidFill>
                <a:srgbClr val="FF0000"/>
              </a:solidFill>
            </a:endParaRPr>
          </a:p>
          <a:p>
            <a:pPr marL="0" indent="0">
              <a:spcBef>
                <a:spcPts val="200"/>
              </a:spcBef>
            </a:pPr>
            <a:r>
              <a:rPr lang="en-US" dirty="0">
                <a:solidFill>
                  <a:srgbClr val="000000"/>
                </a:solidFill>
              </a:rPr>
              <a:t> </a:t>
            </a:r>
            <a:r>
              <a:rPr lang="en-US" dirty="0" smtClean="0">
                <a:solidFill>
                  <a:srgbClr val="000000"/>
                </a:solidFill>
              </a:rPr>
              <a:t> new </a:t>
            </a:r>
            <a:r>
              <a:rPr lang="en-US" dirty="0">
                <a:solidFill>
                  <a:srgbClr val="000000"/>
                </a:solidFill>
              </a:rPr>
              <a:t>records for </a:t>
            </a:r>
            <a:r>
              <a:rPr lang="en-US" i="1" dirty="0" smtClean="0">
                <a:solidFill>
                  <a:srgbClr val="000000"/>
                </a:solidFill>
              </a:rPr>
              <a:t>L</a:t>
            </a:r>
            <a:r>
              <a:rPr lang="en-US" baseline="-25000" dirty="0" smtClean="0">
                <a:solidFill>
                  <a:srgbClr val="000000"/>
                </a:solidFill>
              </a:rPr>
              <a:t>peak </a:t>
            </a:r>
            <a:r>
              <a:rPr lang="en-US" sz="1600" dirty="0">
                <a:solidFill>
                  <a:srgbClr val="FF0000"/>
                </a:solidFill>
              </a:rPr>
              <a:t>(5)</a:t>
            </a:r>
            <a:r>
              <a:rPr lang="en-US" dirty="0">
                <a:solidFill>
                  <a:srgbClr val="000000"/>
                </a:solidFill>
              </a:rPr>
              <a:t>, </a:t>
            </a:r>
            <a:r>
              <a:rPr lang="en-US" i="1" dirty="0" smtClean="0">
                <a:solidFill>
                  <a:srgbClr val="000000"/>
                </a:solidFill>
              </a:rPr>
              <a:t>L</a:t>
            </a:r>
            <a:r>
              <a:rPr lang="en-US" baseline="-25000" dirty="0" smtClean="0">
                <a:solidFill>
                  <a:srgbClr val="000000"/>
                </a:solidFill>
              </a:rPr>
              <a:t>avg </a:t>
            </a:r>
            <a:r>
              <a:rPr lang="en-US" sz="1600" dirty="0" smtClean="0">
                <a:solidFill>
                  <a:srgbClr val="FF0000"/>
                </a:solidFill>
              </a:rPr>
              <a:t>(6)</a:t>
            </a:r>
            <a:r>
              <a:rPr lang="en-US" dirty="0">
                <a:solidFill>
                  <a:srgbClr val="000000"/>
                </a:solidFill>
              </a:rPr>
              <a:t>, </a:t>
            </a:r>
            <a:r>
              <a:rPr lang="en-US" i="1" dirty="0" smtClean="0">
                <a:solidFill>
                  <a:srgbClr val="000000"/>
                </a:solidFill>
              </a:rPr>
              <a:t>P </a:t>
            </a:r>
            <a:r>
              <a:rPr lang="en-US" sz="1600" dirty="0" smtClean="0">
                <a:solidFill>
                  <a:srgbClr val="FF0000"/>
                </a:solidFill>
              </a:rPr>
              <a:t>(7)</a:t>
            </a:r>
            <a:r>
              <a:rPr lang="en-US" dirty="0" smtClean="0">
                <a:solidFill>
                  <a:srgbClr val="000000"/>
                </a:solidFill>
              </a:rPr>
              <a:t/>
            </a:r>
            <a:br>
              <a:rPr lang="en-US" dirty="0" smtClean="0">
                <a:solidFill>
                  <a:srgbClr val="000000"/>
                </a:solidFill>
              </a:rPr>
            </a:br>
            <a:r>
              <a:rPr lang="en-US" dirty="0" smtClean="0"/>
              <a:t>	</a:t>
            </a:r>
          </a:p>
        </p:txBody>
      </p:sp>
      <p:sp>
        <p:nvSpPr>
          <p:cNvPr id="4" name="Date Placeholder 3"/>
          <p:cNvSpPr>
            <a:spLocks noGrp="1"/>
          </p:cNvSpPr>
          <p:nvPr>
            <p:ph type="dt" sz="half" idx="10"/>
          </p:nvPr>
        </p:nvSpPr>
        <p:spPr/>
        <p:txBody>
          <a:bodyPr/>
          <a:lstStyle/>
          <a:p>
            <a:pPr>
              <a:defRPr/>
            </a:pPr>
            <a:r>
              <a:rPr lang="en-US" smtClean="0">
                <a:solidFill>
                  <a:srgbClr val="000000"/>
                </a:solidFill>
              </a:rPr>
              <a:t>Wolfram Fischer</a:t>
            </a:r>
            <a:endParaRPr lang="en-US" dirty="0">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solidFill>
                  <a:srgbClr val="000000"/>
                </a:solidFill>
              </a:rPr>
              <a:pPr>
                <a:defRPr/>
              </a:pPr>
              <a:t>9</a:t>
            </a:fld>
            <a:r>
              <a:rPr lang="en-US" smtClean="0">
                <a:solidFill>
                  <a:srgbClr val="000000"/>
                </a:solidFill>
              </a:rPr>
              <a:t> </a:t>
            </a:r>
            <a:endParaRPr lang="en-US" sz="800" smtClean="0">
              <a:solidFill>
                <a:srgbClr val="000000"/>
              </a:solidFill>
              <a:latin typeface="Times New Roman" pitchFamily="18" charset="0"/>
            </a:endParaRPr>
          </a:p>
          <a:p>
            <a:pPr>
              <a:defRPr/>
            </a:pPr>
            <a:endParaRPr lang="en-US" dirty="0">
              <a:solidFill>
                <a:srgbClr val="000000"/>
              </a:solidFill>
            </a:endParaRPr>
          </a:p>
        </p:txBody>
      </p:sp>
      <p:pic>
        <p:nvPicPr>
          <p:cNvPr id="7" name="Picture 6" descr="noyau-duraniu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5" y="3385709"/>
            <a:ext cx="2952915" cy="2634091"/>
          </a:xfrm>
          <a:prstGeom prst="rect">
            <a:avLst/>
          </a:prstGeom>
        </p:spPr>
      </p:pic>
      <p:pic>
        <p:nvPicPr>
          <p:cNvPr id="6" name="Picture 5" descr="proton-with-gluouns-300p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278" y="762000"/>
            <a:ext cx="3090122" cy="2255789"/>
          </a:xfrm>
          <a:prstGeom prst="rect">
            <a:avLst/>
          </a:prstGeom>
        </p:spPr>
      </p:pic>
      <p:sp>
        <p:nvSpPr>
          <p:cNvPr id="8" name="Content Placeholder 2"/>
          <p:cNvSpPr txBox="1">
            <a:spLocks/>
          </p:cNvSpPr>
          <p:nvPr/>
        </p:nvSpPr>
        <p:spPr bwMode="auto">
          <a:xfrm>
            <a:off x="2590800" y="2819400"/>
            <a:ext cx="6477000" cy="3886200"/>
          </a:xfrm>
          <a:prstGeom prst="rect">
            <a:avLst/>
          </a:prstGeom>
          <a:solidFill>
            <a:schemeClr val="bg1"/>
          </a:solidFill>
          <a:ln w="12700">
            <a:noFill/>
            <a:miter lim="800000"/>
            <a:headEnd/>
            <a:tailEnd/>
          </a:ln>
        </p:spPr>
        <p:txBody>
          <a:bodyPr vert="horz" wrap="square" lIns="90488" tIns="44450" rIns="90488" bIns="44450" numCol="1" anchor="t" anchorCtr="0" compatLnSpc="1">
            <a:prstTxWarp prst="textNoShape">
              <a:avLst/>
            </a:prstTxWarp>
          </a:bodyPr>
          <a:lstStyle>
            <a:lvl1pPr marL="284163" indent="-284163" algn="l" rtl="0" eaLnBrk="0" fontAlgn="base" hangingPunct="0">
              <a:spcBef>
                <a:spcPct val="20000"/>
              </a:spcBef>
              <a:spcAft>
                <a:spcPct val="0"/>
              </a:spcAft>
              <a:defRPr sz="2000">
                <a:solidFill>
                  <a:schemeClr val="tx1"/>
                </a:solidFill>
                <a:latin typeface="+mn-lt"/>
                <a:ea typeface="+mn-ea"/>
                <a:cs typeface="+mn-cs"/>
              </a:defRPr>
            </a:lvl1pPr>
            <a:lvl2pPr marL="622300" indent="-223838" algn="l" rtl="0" eaLnBrk="0" fontAlgn="base" hangingPunct="0">
              <a:spcBef>
                <a:spcPct val="20000"/>
              </a:spcBef>
              <a:spcAft>
                <a:spcPct val="0"/>
              </a:spcAft>
              <a:defRPr sz="2000">
                <a:solidFill>
                  <a:srgbClr val="003399"/>
                </a:solidFill>
                <a:latin typeface="+mn-lt"/>
              </a:defRPr>
            </a:lvl2pPr>
            <a:lvl3pPr marL="965200" indent="-228600" algn="l" rtl="0" eaLnBrk="0" fontAlgn="base" hangingPunct="0">
              <a:spcBef>
                <a:spcPct val="20000"/>
              </a:spcBef>
              <a:spcAft>
                <a:spcPct val="0"/>
              </a:spcAft>
              <a:defRPr>
                <a:solidFill>
                  <a:srgbClr val="009900"/>
                </a:solidFill>
                <a:latin typeface="+mn-lt"/>
              </a:defRPr>
            </a:lvl3pPr>
            <a:lvl4pPr marL="1308100" indent="-228600" algn="l" rtl="0" eaLnBrk="0" fontAlgn="base" hangingPunct="0">
              <a:spcBef>
                <a:spcPct val="20000"/>
              </a:spcBef>
              <a:spcAft>
                <a:spcPct val="0"/>
              </a:spcAft>
              <a:defRPr>
                <a:solidFill>
                  <a:schemeClr val="tx1"/>
                </a:solidFill>
                <a:latin typeface="+mn-lt"/>
              </a:defRPr>
            </a:lvl4pPr>
            <a:lvl5pPr marL="1651000" indent="-228600" algn="l" rtl="0" eaLnBrk="0" fontAlgn="base" hangingPunct="0">
              <a:spcBef>
                <a:spcPct val="20000"/>
              </a:spcBef>
              <a:spcAft>
                <a:spcPct val="0"/>
              </a:spcAft>
              <a:defRPr sz="1600">
                <a:solidFill>
                  <a:schemeClr val="tx1"/>
                </a:solidFill>
                <a:latin typeface="+mn-lt"/>
              </a:defRPr>
            </a:lvl5pPr>
            <a:lvl6pPr marL="2108200" indent="-228600" algn="l" rtl="0" eaLnBrk="0" fontAlgn="base" hangingPunct="0">
              <a:spcBef>
                <a:spcPct val="20000"/>
              </a:spcBef>
              <a:spcAft>
                <a:spcPct val="0"/>
              </a:spcAft>
              <a:defRPr sz="1600">
                <a:solidFill>
                  <a:schemeClr val="tx1"/>
                </a:solidFill>
                <a:latin typeface="+mn-lt"/>
              </a:defRPr>
            </a:lvl6pPr>
            <a:lvl7pPr marL="2565400" indent="-228600" algn="l" rtl="0" eaLnBrk="0" fontAlgn="base" hangingPunct="0">
              <a:spcBef>
                <a:spcPct val="20000"/>
              </a:spcBef>
              <a:spcAft>
                <a:spcPct val="0"/>
              </a:spcAft>
              <a:defRPr sz="1600">
                <a:solidFill>
                  <a:schemeClr val="tx1"/>
                </a:solidFill>
                <a:latin typeface="+mn-lt"/>
              </a:defRPr>
            </a:lvl7pPr>
            <a:lvl8pPr marL="3022600" indent="-228600" algn="l" rtl="0" eaLnBrk="0" fontAlgn="base" hangingPunct="0">
              <a:spcBef>
                <a:spcPct val="20000"/>
              </a:spcBef>
              <a:spcAft>
                <a:spcPct val="0"/>
              </a:spcAft>
              <a:defRPr sz="1600">
                <a:solidFill>
                  <a:schemeClr val="tx1"/>
                </a:solidFill>
                <a:latin typeface="+mn-lt"/>
              </a:defRPr>
            </a:lvl8pPr>
            <a:lvl9pPr marL="3479800" indent="-228600" algn="l" rtl="0" eaLnBrk="0" fontAlgn="base" hangingPunct="0">
              <a:spcBef>
                <a:spcPct val="20000"/>
              </a:spcBef>
              <a:spcAft>
                <a:spcPct val="0"/>
              </a:spcAft>
              <a:defRPr sz="1600">
                <a:solidFill>
                  <a:schemeClr val="tx1"/>
                </a:solidFill>
                <a:latin typeface="+mn-lt"/>
              </a:defRPr>
            </a:lvl9pPr>
          </a:lstStyle>
          <a:p>
            <a:pPr marL="0" indent="0">
              <a:spcBef>
                <a:spcPts val="200"/>
              </a:spcBef>
            </a:pPr>
            <a:r>
              <a:rPr lang="en-US" b="1" dirty="0" smtClean="0">
                <a:solidFill>
                  <a:srgbClr val="0000FF"/>
                </a:solidFill>
                <a:latin typeface="Arial"/>
              </a:rPr>
              <a:t>96.4 GeV/nucleon uranium-uranium</a:t>
            </a:r>
          </a:p>
          <a:p>
            <a:pPr marL="0" indent="0">
              <a:spcBef>
                <a:spcPts val="200"/>
              </a:spcBef>
            </a:pPr>
            <a:r>
              <a:rPr lang="en-US" dirty="0">
                <a:solidFill>
                  <a:srgbClr val="000000"/>
                </a:solidFill>
                <a:latin typeface="Arial"/>
              </a:rPr>
              <a:t> </a:t>
            </a:r>
            <a:r>
              <a:rPr lang="en-US" dirty="0" smtClean="0">
                <a:solidFill>
                  <a:srgbClr val="000000"/>
                </a:solidFill>
                <a:latin typeface="Arial"/>
              </a:rPr>
              <a:t> heaviest element in </a:t>
            </a:r>
            <a:r>
              <a:rPr lang="en-US" dirty="0">
                <a:solidFill>
                  <a:srgbClr val="000000"/>
                </a:solidFill>
                <a:latin typeface="Arial"/>
              </a:rPr>
              <a:t>collider </a:t>
            </a:r>
            <a:r>
              <a:rPr lang="en-US" sz="1600" dirty="0" smtClean="0">
                <a:solidFill>
                  <a:srgbClr val="FF0000"/>
                </a:solidFill>
                <a:latin typeface="Arial"/>
              </a:rPr>
              <a:t>(8)</a:t>
            </a:r>
            <a:r>
              <a:rPr lang="en-US" dirty="0">
                <a:solidFill>
                  <a:srgbClr val="000000"/>
                </a:solidFill>
                <a:latin typeface="Arial"/>
              </a:rPr>
              <a:t>, </a:t>
            </a:r>
            <a:r>
              <a:rPr lang="en-US" dirty="0" smtClean="0">
                <a:solidFill>
                  <a:srgbClr val="000000"/>
                </a:solidFill>
                <a:latin typeface="Arial"/>
              </a:rPr>
              <a:t>shape</a:t>
            </a:r>
            <a:br>
              <a:rPr lang="en-US" dirty="0" smtClean="0">
                <a:solidFill>
                  <a:srgbClr val="000000"/>
                </a:solidFill>
                <a:latin typeface="Arial"/>
              </a:rPr>
            </a:br>
            <a:r>
              <a:rPr lang="en-US" dirty="0" smtClean="0">
                <a:solidFill>
                  <a:srgbClr val="000000"/>
                </a:solidFill>
                <a:latin typeface="Arial"/>
              </a:rPr>
              <a:t>  </a:t>
            </a:r>
            <a:r>
              <a:rPr lang="en-US" dirty="0">
                <a:solidFill>
                  <a:srgbClr val="000000"/>
                </a:solidFill>
                <a:latin typeface="Arial"/>
              </a:rPr>
              <a:t>stochastic cooling: </a:t>
            </a:r>
            <a:r>
              <a:rPr lang="en-US" i="1" dirty="0" err="1" smtClean="0">
                <a:solidFill>
                  <a:srgbClr val="000000"/>
                </a:solidFill>
                <a:latin typeface="Arial"/>
              </a:rPr>
              <a:t>L</a:t>
            </a:r>
            <a:r>
              <a:rPr lang="en-US" i="1" baseline="-25000" dirty="0" err="1" smtClean="0">
                <a:solidFill>
                  <a:srgbClr val="000000"/>
                </a:solidFill>
                <a:latin typeface="Arial"/>
              </a:rPr>
              <a:t>max</a:t>
            </a:r>
            <a:r>
              <a:rPr lang="en-US" dirty="0" smtClean="0">
                <a:solidFill>
                  <a:srgbClr val="000000"/>
                </a:solidFill>
                <a:latin typeface="Arial"/>
              </a:rPr>
              <a:t> &gt; </a:t>
            </a:r>
            <a:r>
              <a:rPr lang="en-US" i="1" dirty="0" smtClean="0">
                <a:solidFill>
                  <a:srgbClr val="000000"/>
                </a:solidFill>
                <a:latin typeface="Arial"/>
              </a:rPr>
              <a:t>L</a:t>
            </a:r>
            <a:r>
              <a:rPr lang="en-US" baseline="-25000" dirty="0" smtClean="0">
                <a:solidFill>
                  <a:srgbClr val="000000"/>
                </a:solidFill>
                <a:latin typeface="Arial"/>
              </a:rPr>
              <a:t>0</a:t>
            </a:r>
            <a:r>
              <a:rPr lang="en-US" dirty="0" smtClean="0">
                <a:solidFill>
                  <a:srgbClr val="000000"/>
                </a:solidFill>
                <a:latin typeface="Arial"/>
              </a:rPr>
              <a:t>  </a:t>
            </a:r>
            <a:r>
              <a:rPr lang="en-US" sz="1600" dirty="0" smtClean="0">
                <a:solidFill>
                  <a:srgbClr val="FF0000"/>
                </a:solidFill>
                <a:latin typeface="Arial"/>
              </a:rPr>
              <a:t>1</a:t>
            </a:r>
            <a:r>
              <a:rPr lang="en-US" sz="1600" baseline="30000" dirty="0" smtClean="0">
                <a:solidFill>
                  <a:srgbClr val="FF0000"/>
                </a:solidFill>
                <a:latin typeface="Arial"/>
              </a:rPr>
              <a:t>st</a:t>
            </a:r>
            <a:r>
              <a:rPr lang="en-US" sz="1600" dirty="0" smtClean="0">
                <a:solidFill>
                  <a:srgbClr val="FF0000"/>
                </a:solidFill>
                <a:latin typeface="Arial"/>
              </a:rPr>
              <a:t> time in hadron collider</a:t>
            </a:r>
            <a:r>
              <a:rPr lang="en-US" sz="1600" dirty="0">
                <a:solidFill>
                  <a:srgbClr val="FF0000"/>
                </a:solidFill>
                <a:latin typeface="Arial"/>
              </a:rPr>
              <a:t>! </a:t>
            </a:r>
            <a:r>
              <a:rPr lang="en-US" sz="1600" dirty="0" smtClean="0">
                <a:solidFill>
                  <a:srgbClr val="FF0000"/>
                </a:solidFill>
                <a:latin typeface="Arial"/>
              </a:rPr>
              <a:t>(9)</a:t>
            </a:r>
          </a:p>
          <a:p>
            <a:pPr marL="0" indent="0">
              <a:spcBef>
                <a:spcPts val="200"/>
              </a:spcBef>
            </a:pPr>
            <a:r>
              <a:rPr lang="en-US" dirty="0">
                <a:solidFill>
                  <a:srgbClr val="FF0000"/>
                </a:solidFill>
                <a:latin typeface="Arial"/>
              </a:rPr>
              <a:t> </a:t>
            </a:r>
            <a:r>
              <a:rPr lang="en-US" dirty="0" smtClean="0">
                <a:solidFill>
                  <a:srgbClr val="FF0000"/>
                </a:solidFill>
                <a:latin typeface="Arial"/>
              </a:rPr>
              <a:t> </a:t>
            </a:r>
            <a:r>
              <a:rPr lang="en-US" dirty="0" smtClean="0">
                <a:solidFill>
                  <a:srgbClr val="000000"/>
                </a:solidFill>
                <a:latin typeface="Arial"/>
              </a:rPr>
              <a:t>all ions lost through burn-off  </a:t>
            </a:r>
            <a:r>
              <a:rPr lang="en-US" sz="1600" dirty="0">
                <a:solidFill>
                  <a:srgbClr val="FF0000"/>
                </a:solidFill>
                <a:latin typeface="Arial"/>
              </a:rPr>
              <a:t>1</a:t>
            </a:r>
            <a:r>
              <a:rPr lang="en-US" sz="1600" baseline="30000" dirty="0">
                <a:solidFill>
                  <a:srgbClr val="FF0000"/>
                </a:solidFill>
                <a:latin typeface="Arial"/>
              </a:rPr>
              <a:t>st</a:t>
            </a:r>
            <a:r>
              <a:rPr lang="en-US" sz="1600" dirty="0">
                <a:solidFill>
                  <a:srgbClr val="FF0000"/>
                </a:solidFill>
                <a:latin typeface="Arial"/>
              </a:rPr>
              <a:t> time in hadron collider! </a:t>
            </a:r>
            <a:r>
              <a:rPr lang="en-US" sz="1600" dirty="0" smtClean="0">
                <a:solidFill>
                  <a:srgbClr val="FF0000"/>
                </a:solidFill>
                <a:latin typeface="Arial"/>
              </a:rPr>
              <a:t>(10)</a:t>
            </a:r>
            <a:endParaRPr lang="en-US" sz="900" dirty="0">
              <a:solidFill>
                <a:srgbClr val="FF0000"/>
              </a:solidFill>
              <a:latin typeface="Arial"/>
            </a:endParaRPr>
          </a:p>
          <a:p>
            <a:pPr marL="0" indent="0">
              <a:spcBef>
                <a:spcPts val="200"/>
              </a:spcBef>
            </a:pPr>
            <a:endParaRPr lang="en-US" sz="1050" dirty="0" smtClean="0">
              <a:solidFill>
                <a:srgbClr val="000000"/>
              </a:solidFill>
              <a:latin typeface="Arial"/>
            </a:endParaRPr>
          </a:p>
          <a:p>
            <a:pPr marL="0" indent="0">
              <a:spcBef>
                <a:spcPts val="200"/>
              </a:spcBef>
            </a:pPr>
            <a:r>
              <a:rPr lang="en-US" b="1" dirty="0" smtClean="0">
                <a:solidFill>
                  <a:srgbClr val="0000FF"/>
                </a:solidFill>
                <a:latin typeface="Arial"/>
              </a:rPr>
              <a:t>100 GeV/nucleon copper-gold</a:t>
            </a:r>
            <a:r>
              <a:rPr lang="en-US" dirty="0" smtClean="0">
                <a:solidFill>
                  <a:srgbClr val="000000"/>
                </a:solidFill>
                <a:latin typeface="Arial"/>
              </a:rPr>
              <a:t> </a:t>
            </a:r>
          </a:p>
          <a:p>
            <a:pPr marL="0" indent="0">
              <a:spcBef>
                <a:spcPts val="200"/>
              </a:spcBef>
            </a:pPr>
            <a:r>
              <a:rPr lang="en-US" dirty="0" smtClean="0">
                <a:solidFill>
                  <a:srgbClr val="000000"/>
                </a:solidFill>
                <a:latin typeface="Arial"/>
              </a:rPr>
              <a:t>  new species combination in collider </a:t>
            </a:r>
            <a:r>
              <a:rPr lang="en-US" sz="1600" dirty="0">
                <a:solidFill>
                  <a:srgbClr val="FF0000"/>
                </a:solidFill>
                <a:latin typeface="Arial"/>
              </a:rPr>
              <a:t>(</a:t>
            </a:r>
            <a:r>
              <a:rPr lang="en-US" sz="1600" dirty="0" smtClean="0">
                <a:solidFill>
                  <a:srgbClr val="FF0000"/>
                </a:solidFill>
                <a:latin typeface="Arial"/>
              </a:rPr>
              <a:t>11)</a:t>
            </a:r>
            <a:br>
              <a:rPr lang="en-US" sz="1600" dirty="0" smtClean="0">
                <a:solidFill>
                  <a:srgbClr val="FF0000"/>
                </a:solidFill>
                <a:latin typeface="Arial"/>
              </a:rPr>
            </a:br>
            <a:r>
              <a:rPr lang="en-US" sz="1600" dirty="0" smtClean="0">
                <a:solidFill>
                  <a:srgbClr val="FF0000"/>
                </a:solidFill>
                <a:latin typeface="Arial"/>
              </a:rPr>
              <a:t>  </a:t>
            </a:r>
            <a:r>
              <a:rPr lang="en-US" dirty="0" smtClean="0">
                <a:solidFill>
                  <a:srgbClr val="000000"/>
                </a:solidFill>
              </a:rPr>
              <a:t>highest ion charge/bunch (+8.5% rel. to Run-11)  </a:t>
            </a:r>
            <a:r>
              <a:rPr lang="en-US" sz="1400" dirty="0">
                <a:solidFill>
                  <a:srgbClr val="FF0000"/>
                </a:solidFill>
              </a:rPr>
              <a:t>(</a:t>
            </a:r>
            <a:r>
              <a:rPr lang="en-US" sz="1400" dirty="0" smtClean="0">
                <a:solidFill>
                  <a:srgbClr val="FF0000"/>
                </a:solidFill>
              </a:rPr>
              <a:t>12)</a:t>
            </a:r>
            <a:endParaRPr lang="en-US" sz="1400" dirty="0">
              <a:solidFill>
                <a:srgbClr val="FF0000"/>
              </a:solidFill>
            </a:endParaRPr>
          </a:p>
          <a:p>
            <a:pPr marL="0" indent="0">
              <a:spcBef>
                <a:spcPts val="200"/>
              </a:spcBef>
            </a:pPr>
            <a:endParaRPr lang="en-US" sz="1800" b="1" dirty="0" smtClean="0">
              <a:solidFill>
                <a:srgbClr val="0000FF"/>
              </a:solidFill>
              <a:latin typeface="Arial"/>
            </a:endParaRPr>
          </a:p>
          <a:p>
            <a:pPr marL="0" indent="0">
              <a:spcBef>
                <a:spcPts val="200"/>
              </a:spcBef>
            </a:pPr>
            <a:r>
              <a:rPr lang="en-US" sz="1800" b="1" dirty="0" smtClean="0">
                <a:solidFill>
                  <a:srgbClr val="0000FF"/>
                </a:solidFill>
                <a:latin typeface="Arial"/>
              </a:rPr>
              <a:t>2.5 GeV/nucleon gold-gold collision test</a:t>
            </a:r>
            <a:endParaRPr lang="en-US" sz="1800" dirty="0" smtClean="0">
              <a:solidFill>
                <a:srgbClr val="0000FF"/>
              </a:solidFill>
              <a:latin typeface="Arial"/>
            </a:endParaRPr>
          </a:p>
          <a:p>
            <a:pPr marL="0" indent="0">
              <a:spcBef>
                <a:spcPts val="200"/>
              </a:spcBef>
            </a:pPr>
            <a:r>
              <a:rPr lang="en-US" sz="1800" dirty="0">
                <a:solidFill>
                  <a:srgbClr val="000000"/>
                </a:solidFill>
                <a:latin typeface="Arial"/>
              </a:rPr>
              <a:t> </a:t>
            </a:r>
            <a:r>
              <a:rPr lang="en-US" sz="1800" dirty="0" smtClean="0">
                <a:solidFill>
                  <a:srgbClr val="000000"/>
                </a:solidFill>
                <a:latin typeface="Arial"/>
              </a:rPr>
              <a:t> lowest energy to date, 20% of nominal injection (</a:t>
            </a:r>
            <a:r>
              <a:rPr lang="en-US" sz="1800" i="1" dirty="0" smtClean="0">
                <a:solidFill>
                  <a:srgbClr val="000000"/>
                </a:solidFill>
                <a:latin typeface="Arial"/>
              </a:rPr>
              <a:t>B</a:t>
            </a:r>
            <a:r>
              <a:rPr lang="en-US" sz="1800" i="1" dirty="0" smtClean="0">
                <a:solidFill>
                  <a:srgbClr val="000000"/>
                </a:solidFill>
                <a:latin typeface="Symbol" charset="2"/>
                <a:cs typeface="Symbol" charset="2"/>
              </a:rPr>
              <a:t>r</a:t>
            </a:r>
            <a:r>
              <a:rPr lang="en-US" sz="1800" dirty="0" smtClean="0">
                <a:solidFill>
                  <a:srgbClr val="000000"/>
                </a:solidFill>
                <a:latin typeface="Symbol" charset="2"/>
                <a:cs typeface="Symbol" charset="2"/>
              </a:rPr>
              <a:t>) </a:t>
            </a:r>
            <a:r>
              <a:rPr lang="en-US" sz="1600" dirty="0" smtClean="0">
                <a:solidFill>
                  <a:srgbClr val="FF0000"/>
                </a:solidFill>
                <a:latin typeface="Arial"/>
                <a:cs typeface="Arial"/>
              </a:rPr>
              <a:t>(13)</a:t>
            </a:r>
            <a:endParaRPr lang="en-US" dirty="0" smtClean="0">
              <a:solidFill>
                <a:srgbClr val="FF0000"/>
              </a:solidFill>
              <a:latin typeface="Arial"/>
              <a:cs typeface="Arial"/>
            </a:endParaRPr>
          </a:p>
          <a:p>
            <a:pPr marL="0" indent="0">
              <a:spcBef>
                <a:spcPts val="200"/>
              </a:spcBef>
            </a:pPr>
            <a:r>
              <a:rPr lang="en-US" sz="1800" b="1" dirty="0" smtClean="0">
                <a:solidFill>
                  <a:srgbClr val="0000FF"/>
                </a:solidFill>
                <a:latin typeface="Arial"/>
              </a:rPr>
              <a:t>He-3 acceleration (unpolarized) in Booster and AGS</a:t>
            </a:r>
            <a:endParaRPr lang="en-US" sz="1800" dirty="0">
              <a:solidFill>
                <a:srgbClr val="0000FF"/>
              </a:solidFill>
              <a:latin typeface="Arial"/>
            </a:endParaRPr>
          </a:p>
          <a:p>
            <a:pPr marL="0" indent="0">
              <a:spcBef>
                <a:spcPts val="200"/>
              </a:spcBef>
            </a:pPr>
            <a:r>
              <a:rPr lang="en-US" sz="1800" dirty="0">
                <a:solidFill>
                  <a:srgbClr val="000000"/>
                </a:solidFill>
                <a:latin typeface="Arial"/>
              </a:rPr>
              <a:t>  </a:t>
            </a:r>
            <a:r>
              <a:rPr lang="en-US" sz="1800" dirty="0" smtClean="0">
                <a:solidFill>
                  <a:srgbClr val="000000"/>
                </a:solidFill>
                <a:latin typeface="Arial"/>
              </a:rPr>
              <a:t>highest energy He-3 beam </a:t>
            </a:r>
            <a:r>
              <a:rPr lang="en-US" sz="1600" dirty="0" smtClean="0">
                <a:solidFill>
                  <a:srgbClr val="FF0000"/>
                </a:solidFill>
                <a:latin typeface="Arial"/>
              </a:rPr>
              <a:t>(14)</a:t>
            </a:r>
            <a:endParaRPr lang="en-US" sz="1800" dirty="0">
              <a:solidFill>
                <a:srgbClr val="FF0000"/>
              </a:solidFill>
              <a:latin typeface="Symbol" charset="2"/>
              <a:cs typeface="Symbol" charset="2"/>
            </a:endParaRPr>
          </a:p>
          <a:p>
            <a:pPr marL="0" indent="0">
              <a:spcBef>
                <a:spcPts val="200"/>
              </a:spcBef>
            </a:pPr>
            <a:endParaRPr lang="en-US" dirty="0">
              <a:solidFill>
                <a:srgbClr val="000000"/>
              </a:solidFill>
              <a:latin typeface="Symbol" charset="2"/>
              <a:cs typeface="Symbol" charset="2"/>
            </a:endParaRPr>
          </a:p>
        </p:txBody>
      </p:sp>
      <p:sp>
        <p:nvSpPr>
          <p:cNvPr id="9" name="Oval 8"/>
          <p:cNvSpPr/>
          <p:nvPr/>
        </p:nvSpPr>
        <p:spPr bwMode="auto">
          <a:xfrm>
            <a:off x="7467600" y="2971800"/>
            <a:ext cx="762000" cy="457200"/>
          </a:xfrm>
          <a:prstGeom prst="ellipse">
            <a:avLst/>
          </a:prstGeom>
          <a:solidFill>
            <a:schemeClr val="tx1">
              <a:lumMod val="75000"/>
              <a:lumOff val="2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en-US" smtClean="0">
              <a:solidFill>
                <a:srgbClr val="000000"/>
              </a:solidFill>
            </a:endParaRPr>
          </a:p>
        </p:txBody>
      </p:sp>
      <p:sp>
        <p:nvSpPr>
          <p:cNvPr id="10" name="Rectangle 9"/>
          <p:cNvSpPr/>
          <p:nvPr/>
        </p:nvSpPr>
        <p:spPr bwMode="auto">
          <a:xfrm>
            <a:off x="1791087" y="3657600"/>
            <a:ext cx="838200" cy="1676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en-US" smtClean="0">
              <a:solidFill>
                <a:srgbClr val="000000"/>
              </a:solidFill>
            </a:endParaRPr>
          </a:p>
        </p:txBody>
      </p:sp>
    </p:spTree>
    <p:extLst>
      <p:ext uri="{BB962C8B-B14F-4D97-AF65-F5344CB8AC3E}">
        <p14:creationId xmlns:p14="http://schemas.microsoft.com/office/powerpoint/2010/main" val="21203742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slhc">
  <a:themeElements>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Uslh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no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dirty="0" smtClean="0"/>
        </a:defPPr>
      </a:lstStyle>
    </a:txDef>
  </a:objectDefaults>
  <a:extraClrSchemeLst>
    <a:extraClrScheme>
      <a:clrScheme name="Uslh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lh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lh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lh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lh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lh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lhc">
  <a:themeElements>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Uslh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noFill/>
        <a:ln w="19050" cap="flat" cmpd="sng" algn="ctr">
          <a:solidFill>
            <a:schemeClr val="tx1"/>
          </a:solidFill>
          <a:prstDash val="solid"/>
          <a:round/>
          <a:headEnd type="none" w="med" len="med"/>
          <a:tailEnd type="none"/>
        </a:ln>
        <a:effectLst/>
      </a:spPr>
      <a:bodyPr/>
      <a:lstStyle/>
    </a:lnDef>
    <a:txDef>
      <a:spPr>
        <a:noFill/>
      </a:spPr>
      <a:bodyPr wrap="none" rtlCol="0">
        <a:spAutoFit/>
      </a:bodyPr>
      <a:lstStyle>
        <a:defPPr algn="l">
          <a:defRPr dirty="0" smtClean="0"/>
        </a:defPPr>
      </a:lstStyle>
    </a:txDef>
  </a:objectDefaults>
  <a:extraClrSchemeLst>
    <a:extraClrScheme>
      <a:clrScheme name="Uslh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lh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lh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lh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lh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lh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46417021</TotalTime>
  <Words>2629</Words>
  <Application>Microsoft Macintosh PowerPoint</Application>
  <PresentationFormat>Letter Paper (8.5x11 in)</PresentationFormat>
  <Paragraphs>358</Paragraphs>
  <Slides>32</Slides>
  <Notes>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36" baseType="lpstr">
      <vt:lpstr>Uslhc</vt:lpstr>
      <vt:lpstr>1_Uslhc</vt:lpstr>
      <vt:lpstr>Equation</vt:lpstr>
      <vt:lpstr>Acrobat Document</vt:lpstr>
      <vt:lpstr> Summary of Session I Lessons From Run-12  Wolfram Fischer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2012 RHIC Run (23.6 weeks of cryo ops) – most varied to date</vt:lpstr>
      <vt:lpstr>RHIC heavy ions – luminosity evolution to date</vt:lpstr>
      <vt:lpstr>U-U Results</vt:lpstr>
      <vt:lpstr>RHIC polarized protons – luminosity and polarization</vt:lpstr>
      <vt:lpstr>Time-in-store as fraction of calendar time = r</vt:lpstr>
      <vt:lpstr>Run-12 time in store – could it be due to chance? (not entirely serious)</vt:lpstr>
      <vt:lpstr>Optically Pumped Polarized H– source (OPPIS) – A. Zelenski</vt:lpstr>
      <vt:lpstr>Electron lenses – partial head-on beam-beam compensation</vt:lpstr>
      <vt:lpstr>255 GeV polarized proton projection for Run-13</vt:lpstr>
      <vt:lpstr>PowerPoint Presentation</vt:lpstr>
      <vt:lpstr>PowerPoint Presentation</vt:lpstr>
      <vt:lpstr>PowerPoint Presentation</vt:lpstr>
      <vt:lpstr>Lessons Learned: Physics </vt:lpstr>
      <vt:lpstr>Lattice and Ramp Preparation</vt:lpstr>
      <vt:lpstr>General comments from RHIC Run12 (1)</vt:lpstr>
      <vt:lpstr>General comments from RHIC Run12 (2)</vt:lpstr>
      <vt:lpstr>General comments from RHIC Run12 (3)</vt:lpstr>
      <vt:lpstr>Frequent APEX and MD Effect on Luminosity Sampling</vt:lpstr>
      <vt:lpstr>PowerPoint Presentation</vt:lpstr>
      <vt:lpstr>North MPC, Before and After</vt:lpstr>
      <vt:lpstr>PowerPoint Presentation</vt:lpstr>
      <vt:lpstr>PowerPoint Presentation</vt:lpstr>
      <vt:lpstr>General Information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Jim Strait</dc:creator>
  <cp:lastModifiedBy>Wolfram Fischer</cp:lastModifiedBy>
  <cp:revision>3032</cp:revision>
  <cp:lastPrinted>1998-09-11T14:49:03Z</cp:lastPrinted>
  <dcterms:created xsi:type="dcterms:W3CDTF">2010-11-14T17:34:40Z</dcterms:created>
  <dcterms:modified xsi:type="dcterms:W3CDTF">2012-07-27T13:20:25Z</dcterms:modified>
</cp:coreProperties>
</file>