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87" r:id="rId3"/>
    <p:sldMasterId id="2147483703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0" r:id="rId6"/>
    <p:sldId id="460" r:id="rId7"/>
    <p:sldId id="283" r:id="rId8"/>
    <p:sldId id="263" r:id="rId9"/>
    <p:sldId id="765" r:id="rId10"/>
    <p:sldId id="766" r:id="rId11"/>
    <p:sldId id="753" r:id="rId12"/>
    <p:sldId id="763" r:id="rId13"/>
    <p:sldId id="750" r:id="rId14"/>
    <p:sldId id="767" r:id="rId15"/>
    <p:sldId id="785" r:id="rId16"/>
    <p:sldId id="768" r:id="rId17"/>
    <p:sldId id="764" r:id="rId18"/>
    <p:sldId id="781" r:id="rId19"/>
    <p:sldId id="784" r:id="rId20"/>
    <p:sldId id="783" r:id="rId21"/>
    <p:sldId id="780" r:id="rId22"/>
    <p:sldId id="778" r:id="rId23"/>
    <p:sldId id="774" r:id="rId24"/>
    <p:sldId id="775" r:id="rId25"/>
    <p:sldId id="779" r:id="rId26"/>
    <p:sldId id="756" r:id="rId27"/>
    <p:sldId id="777" r:id="rId28"/>
    <p:sldId id="772" r:id="rId29"/>
    <p:sldId id="771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FFCC"/>
    <a:srgbClr val="BAF3F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2"/>
    <p:restoredTop sz="91898" autoAdjust="0"/>
  </p:normalViewPr>
  <p:slideViewPr>
    <p:cSldViewPr snapToGrid="0" snapToObjects="1">
      <p:cViewPr>
        <p:scale>
          <a:sx n="100" d="100"/>
          <a:sy n="100" d="100"/>
        </p:scale>
        <p:origin x="18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12"/>
    </p:cViewPr>
  </p:sorterViewPr>
  <p:notesViewPr>
    <p:cSldViewPr snapToGrid="0" snapToObjects="1">
      <p:cViewPr varScale="1">
        <p:scale>
          <a:sx n="39" d="100"/>
          <a:sy n="39" d="100"/>
        </p:scale>
        <p:origin x="238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8EBF28-4B20-448D-A2DE-615A590B6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BD8AB-939B-44AB-93F6-99851FF8AF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FFDD-0ED4-4F82-8808-61B72AD191E1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153FB-6D53-40A2-A920-4002D548E9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6FFB8-8EE7-47F2-99B1-B157EE9B2B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12F4-511E-4A6C-9E3A-3F762E8D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824A-3AFF-4774-941B-42E2DE6A390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D0D57-B726-4523-8E29-3732C4FFF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1AA9-5820-4D42-8932-5CB25AA12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2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1A612-6406-4EC3-B08E-A91D5EC852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8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8675" cy="3479800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96" y="4407803"/>
            <a:ext cx="5130533" cy="4176136"/>
          </a:xfrm>
        </p:spPr>
        <p:txBody>
          <a:bodyPr lIns="92955" tIns="46478" rIns="92955" bIns="464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700086" y="4406545"/>
            <a:ext cx="5594353" cy="4176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90" indent="-2851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60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84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079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31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555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179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03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CCE513-371F-4DD3-8BEF-F1923CBD5938}" type="slidenum">
              <a:rPr lang="en-US" altLang="en-US" sz="1200">
                <a:latin typeface="Helvetica" pitchFamily="34" charset="0"/>
              </a:rPr>
              <a:pPr/>
              <a:t>5</a:t>
            </a:fld>
            <a:endParaRPr lang="en-US" altLang="en-US" sz="12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EC9DF-3385-40F7-AF39-7BE04C216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661471" y="4343400"/>
            <a:ext cx="431593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endParaRPr lang="en-US" sz="2000" dirty="0">
              <a:solidFill>
                <a:srgbClr val="F6E814"/>
              </a:solidFill>
              <a:latin typeface="Helvetica" pitchFamily="-84" charset="0"/>
            </a:endParaRPr>
          </a:p>
          <a:p>
            <a:pPr marL="57150">
              <a:defRPr/>
            </a:pP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October</a:t>
            </a: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 10-12,  </a:t>
            </a: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2017</a:t>
            </a:r>
          </a:p>
          <a:p>
            <a:pPr marL="57150">
              <a:defRPr/>
            </a:pP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EIC</a:t>
            </a: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 Collaboration Meeting</a:t>
            </a:r>
          </a:p>
          <a:p>
            <a:pPr marL="57150">
              <a:defRPr/>
            </a:pP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BNL, Upton, NY</a:t>
            </a:r>
            <a:endParaRPr lang="en-US" sz="2800" dirty="0">
              <a:solidFill>
                <a:srgbClr val="F6E814"/>
              </a:solidFill>
              <a:latin typeface="Helvetic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6" y="1138604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26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3246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46E0-9C44-4CA5-B957-698DB2930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667-9798-4FFF-B8B8-BD082D04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62EE-6F15-485B-B150-991B8C80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C254-CB5D-47C1-B3B3-2E4DFD2C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8109-2648-48B9-9821-1F200076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6F68-5B82-437C-8E80-8980716A1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2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066799"/>
            <a:ext cx="5526088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370512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AB04-DBB2-40EC-A220-BB0728B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FD0E-C321-43AF-BE24-E4C76F20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1002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729C-B146-4C29-8BD9-A3DBF35A9E49}"/>
              </a:ext>
            </a:extLst>
          </p:cNvPr>
          <p:cNvSpPr txBox="1"/>
          <p:nvPr userDrawn="1"/>
        </p:nvSpPr>
        <p:spPr>
          <a:xfrm>
            <a:off x="2864444" y="6541136"/>
            <a:ext cx="378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LEReC</a:t>
            </a:r>
            <a:r>
              <a:rPr lang="en-US" sz="1200" dirty="0"/>
              <a:t> Laser Review, BNL, November 8-9,  2018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A92A22-437A-4BE5-BD8B-5E415F7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43000"/>
            <a:ext cx="21336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248400" cy="4724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291F-0A73-4FBD-AC84-6FEB2985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F52A-0F33-4726-BBA8-EDAA874E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1AE3-1B90-4EEC-BED3-D687FCF0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EC9DF-3385-40F7-AF39-7BE04C216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5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1002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729C-B146-4C29-8BD9-A3DBF35A9E49}"/>
              </a:ext>
            </a:extLst>
          </p:cNvPr>
          <p:cNvSpPr txBox="1"/>
          <p:nvPr userDrawn="1"/>
        </p:nvSpPr>
        <p:spPr>
          <a:xfrm>
            <a:off x="3243267" y="6554084"/>
            <a:ext cx="519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RHIC Retreat, July 13,  2018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A92A22-437A-4BE5-BD8B-5E415F7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313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593AC-EAF7-49AE-97DF-DFB77B7A04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79254" y="63212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273FA7-A326-4940-A786-7C2D31D2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323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7AE43-26D5-4B13-B399-6E52131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532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B4CAA-F8AF-47F1-9ECA-36B69E6CF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593AC-EAF7-49AE-97DF-DFB77B7A04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79254" y="63212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273FA7-A326-4940-A786-7C2D31D2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7AE43-26D5-4B13-B399-6E52131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1" y="146468"/>
            <a:ext cx="8736496" cy="5492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1" y="834888"/>
            <a:ext cx="8736496" cy="5406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9F3151-7B30-034B-B829-D1D1A43B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146468"/>
            <a:ext cx="8736496" cy="5492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3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24600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2579737" y="6591299"/>
            <a:ext cx="3962400" cy="5334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 b="0" i="0" baseline="0" dirty="0"/>
              <a:t>EIC Collaboration Meeting, BNL, October 10-12, 2017</a:t>
            </a:r>
            <a:endParaRPr lang="en-US" sz="1200" b="0" i="0" dirty="0"/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581400" y="6019800"/>
            <a:ext cx="1763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Screen Shot 2013-08-01 at 9.54.44 AM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066800" y="6100762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SC-Banner-CMYK-whitethumb[1]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781800" y="6096000"/>
            <a:ext cx="1390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8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89" y="914398"/>
            <a:ext cx="8338930" cy="17960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ow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nergy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HIC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lectron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ooling (</a:t>
            </a:r>
            <a:r>
              <a:rPr lang="en-US" dirty="0" err="1"/>
              <a:t>LEReC</a:t>
            </a:r>
            <a:r>
              <a:rPr lang="en-US" dirty="0"/>
              <a:t>):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Overview and laser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89" y="3156323"/>
            <a:ext cx="5491311" cy="1982390"/>
          </a:xfrm>
        </p:spPr>
        <p:txBody>
          <a:bodyPr>
            <a:noAutofit/>
          </a:bodyPr>
          <a:lstStyle/>
          <a:p>
            <a:r>
              <a:rPr lang="en-US" dirty="0"/>
              <a:t>Alexei </a:t>
            </a:r>
            <a:r>
              <a:rPr lang="en-US" dirty="0" err="1"/>
              <a:t>Fedotov</a:t>
            </a:r>
            <a:endParaRPr lang="en-US" dirty="0"/>
          </a:p>
          <a:p>
            <a:r>
              <a:rPr lang="en-US" dirty="0"/>
              <a:t>on behalf of the </a:t>
            </a:r>
            <a:r>
              <a:rPr lang="en-US" dirty="0" err="1"/>
              <a:t>LEReC</a:t>
            </a:r>
            <a:r>
              <a:rPr lang="en-US" dirty="0"/>
              <a:t> team</a:t>
            </a:r>
          </a:p>
          <a:p>
            <a:endParaRPr lang="en-US" dirty="0"/>
          </a:p>
          <a:p>
            <a:r>
              <a:rPr lang="en-US" dirty="0"/>
              <a:t>Laser Review</a:t>
            </a:r>
          </a:p>
          <a:p>
            <a:r>
              <a:rPr lang="en-US" dirty="0"/>
              <a:t>November 8-9, 2018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1D198-171F-7341-9729-9837AED0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428613"/>
            <a:ext cx="7874493" cy="4769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C5460-816A-6B41-AE40-F9F2C59C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current operation to high-power dump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9111B-5CBB-5F49-B746-1D24C6514DE4}"/>
              </a:ext>
            </a:extLst>
          </p:cNvPr>
          <p:cNvSpPr txBox="1"/>
          <p:nvPr/>
        </p:nvSpPr>
        <p:spPr>
          <a:xfrm>
            <a:off x="4728738" y="1985343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20 mA, 09/11/2018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711F4-41CA-1B46-BE52-A2FDF4ACCC60}"/>
              </a:ext>
            </a:extLst>
          </p:cNvPr>
          <p:cNvSpPr txBox="1"/>
          <p:nvPr/>
        </p:nvSpPr>
        <p:spPr>
          <a:xfrm>
            <a:off x="124288" y="769789"/>
            <a:ext cx="7050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20 mA CW to final high power beam dump </a:t>
            </a:r>
            <a:r>
              <a:rPr lang="en-US" sz="1600" dirty="0">
                <a:solidFill>
                  <a:srgbClr val="0432FF"/>
                </a:solidFill>
                <a:latin typeface="Arial" panose="020B0604020202020204"/>
                <a:ea typeface="ＭＳ Ｐゴシック" charset="-128"/>
              </a:rPr>
              <a:t>at 1.6MeV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fast (~500 Hz) and slow (~10 Hz) intensity feedback,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Symbol" pitchFamily="2" charset="2"/>
                <a:ea typeface="ＭＳ Ｐゴシック" charset="-128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I/I &lt; 1%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rms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013D50D-6F2D-4D67-AAEA-AEBFA466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7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20" y="248357"/>
            <a:ext cx="6096000" cy="730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LEReC</a:t>
            </a:r>
            <a:r>
              <a: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electron beam parameters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349520" y="827270"/>
          <a:ext cx="8489679" cy="4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2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/>
                        <a:t>Electron beam requirement for cooling</a:t>
                      </a: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Kinetic energy, </a:t>
                      </a:r>
                      <a:r>
                        <a:rPr lang="en-US" sz="1600" dirty="0" err="1"/>
                        <a:t>MeV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1.6*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2.6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Cooling section</a:t>
                      </a:r>
                      <a:r>
                        <a:rPr lang="en-US" sz="1600" baseline="0" dirty="0"/>
                        <a:t> length, 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20</a:t>
                      </a:r>
                      <a:endParaRPr lang="en-US" sz="1600" b="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bunch (704MHz) charge,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Effective charge used for cooling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Bunches</a:t>
                      </a:r>
                      <a:r>
                        <a:rPr lang="en-US" sz="1600" baseline="0" dirty="0"/>
                        <a:t> per </a:t>
                      </a:r>
                      <a:r>
                        <a:rPr lang="en-US" sz="1600" baseline="0" dirty="0" err="1"/>
                        <a:t>macrobunch</a:t>
                      </a:r>
                      <a:r>
                        <a:rPr lang="en-US" sz="1600" baseline="0" dirty="0"/>
                        <a:t> (9 MHz)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24-30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02338808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Charge in </a:t>
                      </a:r>
                      <a:r>
                        <a:rPr lang="en-US" sz="1600" dirty="0" err="1"/>
                        <a:t>macrobunch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5-6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82204041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normalized</a:t>
                      </a:r>
                      <a:r>
                        <a:rPr lang="en-US" sz="1600" baseline="0" dirty="0"/>
                        <a:t> emittance, um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2.5</a:t>
                      </a:r>
                      <a:endParaRPr lang="en-US" sz="1600" dirty="0"/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Average current, mA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45-55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energy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5e-4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angular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&lt;150 </a:t>
                      </a:r>
                      <a:r>
                        <a:rPr lang="en-US" sz="1600" dirty="0" err="1"/>
                        <a:t>urad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121" y="540433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*CW mode at 704 MHz without </a:t>
            </a:r>
            <a:r>
              <a:rPr lang="en-US" sz="1600" dirty="0" err="1"/>
              <a:t>macrobunches</a:t>
            </a:r>
            <a:r>
              <a:rPr lang="en-US" sz="1600" dirty="0"/>
              <a:t> is also being considered </a:t>
            </a:r>
          </a:p>
          <a:p>
            <a:r>
              <a:rPr lang="en-US" sz="1600" dirty="0"/>
              <a:t>(with even higher average current up to 85 mA)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F1495B6-0C82-4E1A-8E14-AC47135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6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36" y="227422"/>
            <a:ext cx="8229600" cy="307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err="1">
                <a:latin typeface="+mn-lt"/>
              </a:rPr>
              <a:t>LEReC</a:t>
            </a:r>
            <a:r>
              <a:rPr lang="en-US" sz="3100" dirty="0">
                <a:latin typeface="+mn-lt"/>
              </a:rPr>
              <a:t> beam structure in cooling section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439" y="2335215"/>
            <a:ext cx="4144962" cy="3681506"/>
          </a:xfrm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885" y="2252664"/>
            <a:ext cx="5005778" cy="37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9788" y="838200"/>
            <a:ext cx="1954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371600" y="4038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580355" y="3479828"/>
            <a:ext cx="8112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/>
              <a:t>110 </a:t>
            </a:r>
            <a:r>
              <a:rPr lang="en-US" altLang="en-US" sz="1400" dirty="0" err="1"/>
              <a:t>nsec</a:t>
            </a:r>
            <a:r>
              <a:rPr lang="en-US" altLang="en-US" sz="1400" dirty="0"/>
              <a:t>,</a:t>
            </a:r>
          </a:p>
          <a:p>
            <a:endParaRPr lang="en-US" altLang="en-US" sz="1400" dirty="0"/>
          </a:p>
          <a:p>
            <a:r>
              <a:rPr lang="en-US" altLang="en-US" sz="1400" dirty="0"/>
              <a:t>f=9 MHz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35147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Ions structure: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120 bunches 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f_rep</a:t>
            </a:r>
            <a:r>
              <a:rPr lang="en-US" altLang="en-US" sz="1600" dirty="0">
                <a:solidFill>
                  <a:srgbClr val="FF0000"/>
                </a:solidFill>
              </a:rPr>
              <a:t>=120x75.8347 kHz=9.1 MHz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N_ion</a:t>
            </a:r>
            <a:r>
              <a:rPr lang="en-US" altLang="en-US" sz="1600" dirty="0">
                <a:solidFill>
                  <a:srgbClr val="FF0000"/>
                </a:solidFill>
              </a:rPr>
              <a:t>=5e8, </a:t>
            </a:r>
            <a:r>
              <a:rPr lang="en-US" altLang="en-US" sz="1600" dirty="0" err="1">
                <a:solidFill>
                  <a:srgbClr val="FF0000"/>
                </a:solidFill>
              </a:rPr>
              <a:t>I_peak</a:t>
            </a:r>
            <a:r>
              <a:rPr lang="en-US" altLang="en-US" sz="1600" dirty="0">
                <a:solidFill>
                  <a:srgbClr val="FF0000"/>
                </a:solidFill>
              </a:rPr>
              <a:t>=0.24 A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Rms</a:t>
            </a:r>
            <a:r>
              <a:rPr lang="en-US" altLang="en-US" sz="1600" dirty="0">
                <a:solidFill>
                  <a:srgbClr val="FF0000"/>
                </a:solidFill>
              </a:rPr>
              <a:t> length=3.2 m</a:t>
            </a:r>
          </a:p>
          <a:p>
            <a:endParaRPr lang="en-US" alt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24800" y="1524000"/>
            <a:ext cx="6381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696200" y="1066800"/>
            <a:ext cx="118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  1.42 nsec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31242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415087" y="3185936"/>
            <a:ext cx="10382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/>
              <a:t>30 electron bunches per ion bunch</a:t>
            </a:r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3581400" y="990600"/>
            <a:ext cx="3005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0344E5"/>
                </a:solidFill>
              </a:rPr>
              <a:t>Electrons: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f_SRF</a:t>
            </a:r>
            <a:r>
              <a:rPr lang="en-US" altLang="en-US" sz="1800" dirty="0">
                <a:solidFill>
                  <a:srgbClr val="0344E5"/>
                </a:solidFill>
              </a:rPr>
              <a:t>=703.5 MHz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Q_e</a:t>
            </a:r>
            <a:r>
              <a:rPr lang="en-US" altLang="en-US" sz="1800" dirty="0">
                <a:solidFill>
                  <a:srgbClr val="0344E5"/>
                </a:solidFill>
              </a:rPr>
              <a:t>=100 </a:t>
            </a:r>
            <a:r>
              <a:rPr lang="en-US" altLang="en-US" sz="1800" dirty="0" err="1">
                <a:solidFill>
                  <a:srgbClr val="0344E5"/>
                </a:solidFill>
              </a:rPr>
              <a:t>pC</a:t>
            </a:r>
            <a:r>
              <a:rPr lang="en-US" altLang="en-US" sz="1800" dirty="0">
                <a:solidFill>
                  <a:srgbClr val="0344E5"/>
                </a:solidFill>
              </a:rPr>
              <a:t>, </a:t>
            </a:r>
            <a:r>
              <a:rPr lang="en-US" altLang="en-US" sz="1800" dirty="0" err="1">
                <a:solidFill>
                  <a:srgbClr val="0344E5"/>
                </a:solidFill>
              </a:rPr>
              <a:t>I_peak</a:t>
            </a:r>
            <a:r>
              <a:rPr lang="en-US" altLang="en-US" sz="1800" dirty="0">
                <a:solidFill>
                  <a:srgbClr val="0344E5"/>
                </a:solidFill>
              </a:rPr>
              <a:t>=0.4 A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Rms</a:t>
            </a:r>
            <a:r>
              <a:rPr lang="en-US" altLang="en-US" sz="1800" dirty="0">
                <a:solidFill>
                  <a:srgbClr val="0344E5"/>
                </a:solidFill>
              </a:rPr>
              <a:t> length=3 cm</a:t>
            </a: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968991" y="2254497"/>
            <a:ext cx="25058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9 MHz bunch structure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24750" y="2584450"/>
            <a:ext cx="400050" cy="311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23828" y="423233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sz="1800" dirty="0">
                <a:solidFill>
                  <a:srgbClr val="FF0000"/>
                </a:solidFill>
              </a:rPr>
              <a:t>ong ion bunches</a:t>
            </a:r>
          </a:p>
          <a:p>
            <a:r>
              <a:rPr lang="en-US" dirty="0">
                <a:solidFill>
                  <a:srgbClr val="FF0000"/>
                </a:solidFill>
              </a:rPr>
              <a:t>with new 9MHz RF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257801" y="4876800"/>
            <a:ext cx="799604" cy="63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1" y="4876800"/>
            <a:ext cx="1752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1" y="288203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Electron Macro-bunch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19674" y="3209406"/>
            <a:ext cx="1152526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29000" y="3209406"/>
            <a:ext cx="1582803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FCF212B-B103-4B36-BC32-C192BB9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9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0FC5-FF2E-4860-83FF-C427C106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75" y="11020"/>
            <a:ext cx="6705599" cy="701673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 laser requirements (October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6A67-6D61-44C1-818D-8FEFCE67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80" y="1464434"/>
            <a:ext cx="8328991" cy="4631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ACFFF9-B5AD-4123-A82C-00DC1266E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46681"/>
              </p:ext>
            </p:extLst>
          </p:nvPr>
        </p:nvGraphicFramePr>
        <p:xfrm>
          <a:off x="637785" y="657615"/>
          <a:ext cx="7733178" cy="554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928320891"/>
                    </a:ext>
                  </a:extLst>
                </a:gridCol>
                <a:gridCol w="1961589">
                  <a:extLst>
                    <a:ext uri="{9D8B030D-6E8A-4147-A177-3AD203B41FA5}">
                      <a16:colId xmlns:a16="http://schemas.microsoft.com/office/drawing/2014/main" val="158257899"/>
                    </a:ext>
                  </a:extLst>
                </a:gridCol>
                <a:gridCol w="1809189">
                  <a:extLst>
                    <a:ext uri="{9D8B030D-6E8A-4147-A177-3AD203B41FA5}">
                      <a16:colId xmlns:a16="http://schemas.microsoft.com/office/drawing/2014/main" val="902529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Original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26743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Power on cathode,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58391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Power on Gun table before iris,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721502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Beam diameter on the cathode,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823189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Transverse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Uniform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Truncated Gaussian</a:t>
                      </a:r>
                    </a:p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(3mm sigma)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441698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Longitudinal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Uniform, “flat top”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Stacking with &lt; 40% peak-to-peak modulation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625918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Pulse length after stacking FWHM,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40-80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50822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Time jitter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&lt;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&lt;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870379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Intensity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shot-to-short.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823361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Spatial stability C.O.M. on iris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50 (&lt;10um on cathode)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51188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Extinction ratio (power leakage, pulsed mode)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12942"/>
                  </a:ext>
                </a:extLst>
              </a:tr>
              <a:tr h="42171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MPS extinction ratio (between MPS interlock and slow shutter closed, full current CW)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100:1 (5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msec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response)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300:1 (15 </a:t>
                      </a:r>
                      <a:r>
                        <a:rPr lang="en-US" sz="1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msec</a:t>
                      </a: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7BDB1-18F8-4ABB-9B13-D975CB18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8" y="1071463"/>
            <a:ext cx="8848884" cy="510857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Pointing stability shot-to-shot of laser beam on the iris: </a:t>
            </a:r>
            <a:r>
              <a:rPr lang="en-US" sz="2000" b="1" dirty="0">
                <a:solidFill>
                  <a:srgbClr val="FF0000"/>
                </a:solidFill>
              </a:rPr>
              <a:t>remaining</a:t>
            </a:r>
          </a:p>
          <a:p>
            <a:r>
              <a:rPr lang="en-US" sz="2000" dirty="0"/>
              <a:t>Pointing stability long-term of laser beam on the iris: </a:t>
            </a:r>
            <a:r>
              <a:rPr lang="en-US" sz="2000" b="1" dirty="0">
                <a:solidFill>
                  <a:srgbClr val="FF0000"/>
                </a:solidFill>
              </a:rPr>
              <a:t>remaining</a:t>
            </a:r>
          </a:p>
          <a:p>
            <a:r>
              <a:rPr lang="en-US" sz="2000" dirty="0"/>
              <a:t>Intensity stability: </a:t>
            </a:r>
            <a:r>
              <a:rPr lang="en-US" sz="2000" b="1" dirty="0">
                <a:solidFill>
                  <a:srgbClr val="008000"/>
                </a:solidFill>
              </a:rPr>
              <a:t>addressed, met the specs</a:t>
            </a:r>
          </a:p>
          <a:p>
            <a:r>
              <a:rPr lang="en-US" sz="2000" dirty="0"/>
              <a:t>Transport of high-power beam:</a:t>
            </a:r>
            <a:r>
              <a:rPr lang="en-US" sz="2000" b="1" dirty="0"/>
              <a:t> </a:t>
            </a:r>
            <a:r>
              <a:rPr lang="en-US" sz="2000" dirty="0"/>
              <a:t>achieved about 4W</a:t>
            </a:r>
            <a:r>
              <a:rPr lang="en-US" sz="2000" b="1" dirty="0"/>
              <a:t> </a:t>
            </a:r>
            <a:r>
              <a:rPr lang="en-US" sz="2000" dirty="0"/>
              <a:t>on iris with good transverse profile, which was sufficient due to high cathode QE: </a:t>
            </a:r>
            <a:r>
              <a:rPr lang="en-US" sz="2000" b="1" dirty="0">
                <a:solidFill>
                  <a:srgbClr val="FF0000"/>
                </a:solidFill>
              </a:rPr>
              <a:t>need to get to about 10-13W on iris.</a:t>
            </a:r>
          </a:p>
          <a:p>
            <a:r>
              <a:rPr lang="en-US" sz="2000" dirty="0"/>
              <a:t>Transverse profile on the iris should be approximately Gaussian with sigma=3mm for iris diameter 4-6mm: </a:t>
            </a:r>
            <a:r>
              <a:rPr lang="en-US" sz="2000" b="1" dirty="0">
                <a:solidFill>
                  <a:srgbClr val="FF0000"/>
                </a:solidFill>
              </a:rPr>
              <a:t>remaining</a:t>
            </a:r>
          </a:p>
          <a:p>
            <a:pPr marL="0" indent="0">
              <a:buNone/>
            </a:pPr>
            <a:r>
              <a:rPr lang="en-US" sz="2000" dirty="0"/>
              <a:t>   - Transverse profile with 4 crystals: </a:t>
            </a:r>
            <a:r>
              <a:rPr lang="en-US" sz="2000" b="1" dirty="0">
                <a:solidFill>
                  <a:srgbClr val="FF0000"/>
                </a:solidFill>
              </a:rPr>
              <a:t>was not good</a:t>
            </a:r>
          </a:p>
          <a:p>
            <a:pPr marL="0" indent="0">
              <a:buNone/>
            </a:pPr>
            <a:r>
              <a:rPr lang="en-US" sz="2000" dirty="0"/>
              <a:t>   - Transverse profile with 3 crystals plus interferometer: </a:t>
            </a:r>
            <a:r>
              <a:rPr lang="en-US" sz="2000" b="1" dirty="0">
                <a:solidFill>
                  <a:srgbClr val="008000"/>
                </a:solidFill>
              </a:rPr>
              <a:t>good improvement</a:t>
            </a:r>
          </a:p>
          <a:p>
            <a:r>
              <a:rPr lang="en-US" sz="2000" dirty="0"/>
              <a:t>Laser transverse and longitudinal profile should stay the same in the Pulsed and CW mode: Transverse profile appears to be different on camera; </a:t>
            </a:r>
            <a:r>
              <a:rPr lang="en-US" sz="2000" b="1" dirty="0">
                <a:solidFill>
                  <a:srgbClr val="FF0000"/>
                </a:solidFill>
              </a:rPr>
              <a:t>need for on-demand longitudinal diagnostics remains</a:t>
            </a:r>
          </a:p>
          <a:p>
            <a:r>
              <a:rPr lang="en-US" sz="2000" dirty="0"/>
              <a:t>Careful alignment of crystals and interferometer was required to achieve small sliced energy spread within electron bunch: </a:t>
            </a:r>
            <a:r>
              <a:rPr lang="en-US" sz="2000" b="1" dirty="0">
                <a:solidFill>
                  <a:srgbClr val="008000"/>
                </a:solidFill>
              </a:rPr>
              <a:t>addressed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13522-3FC4-45F6-A5D6-EDF848B9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49274"/>
          </a:xfrm>
        </p:spPr>
        <p:txBody>
          <a:bodyPr>
            <a:normAutofit/>
          </a:bodyPr>
          <a:lstStyle/>
          <a:p>
            <a:r>
              <a:rPr lang="en-US" dirty="0"/>
              <a:t>Laser challenges during commissioning</a:t>
            </a:r>
            <a:endParaRPr lang="en-US" sz="2800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4CCF258-1EA0-46FB-B153-58ADBF7F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81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A2C3-3350-4DCA-919C-685155F3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Shot-to-shot pointing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E851-A985-43B4-A432-3B8F8A71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52" y="1088888"/>
            <a:ext cx="8736496" cy="5406886"/>
          </a:xfrm>
        </p:spPr>
        <p:txBody>
          <a:bodyPr>
            <a:normAutofit/>
          </a:bodyPr>
          <a:lstStyle/>
          <a:p>
            <a:r>
              <a:rPr lang="en-US" sz="1800" dirty="0"/>
              <a:t>Fast position variations (about 300 um) were observable while observing cameras (1Hz refresh rate) </a:t>
            </a:r>
          </a:p>
        </p:txBody>
      </p:sp>
      <p:pic>
        <p:nvPicPr>
          <p:cNvPr id="1028" name="Picture 4" descr="http://elog.pbn.bnl.gov:8080/api/attachment/image/static/FY2018_07_5b4be910000f6f2b_Sun_Jul_15_20:38:39_2018.5565.gif">
            <a:extLst>
              <a:ext uri="{FF2B5EF4-FFF2-40B4-BE49-F238E27FC236}">
                <a16:creationId xmlns:a16="http://schemas.microsoft.com/office/drawing/2014/main" id="{2E8765A9-8F96-417A-9CE0-DA989D3F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05" y="2958886"/>
            <a:ext cx="2858695" cy="20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8E8C3-1AD0-4261-B121-49BAF6F9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775405"/>
            <a:ext cx="6080181" cy="2432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A31DE-25E1-4AAE-9518-C28786274AF1}"/>
              </a:ext>
            </a:extLst>
          </p:cNvPr>
          <p:cNvSpPr txBox="1"/>
          <p:nvPr/>
        </p:nvSpPr>
        <p:spPr>
          <a:xfrm>
            <a:off x="1394848" y="2384302"/>
            <a:ext cx="31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and Y laser position in mm.</a:t>
            </a:r>
          </a:p>
        </p:txBody>
      </p:sp>
    </p:spTree>
    <p:extLst>
      <p:ext uri="{BB962C8B-B14F-4D97-AF65-F5344CB8AC3E}">
        <p14:creationId xmlns:p14="http://schemas.microsoft.com/office/powerpoint/2010/main" val="365380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A6B2-9F7E-4353-B7D4-3C2A1A63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(hours) pointing stability on the iris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9931-71AC-4688-9C26-18BD4372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adops2.bnl.gov/api/attachment/image/static/FY2018_09_5b9d0874000f96d1_Sat_Sep_15_09:26:11_2018.3943.gif">
            <a:extLst>
              <a:ext uri="{FF2B5EF4-FFF2-40B4-BE49-F238E27FC236}">
                <a16:creationId xmlns:a16="http://schemas.microsoft.com/office/drawing/2014/main" id="{A61FB55E-DB11-4AD2-9FD9-F1CBD316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38" y="1679171"/>
            <a:ext cx="4065474" cy="38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dops2.bnl.gov/api/attachment/image/static/FY2018_09_5b9d08e7000f96d3_Sat_Sep_15_09:28:06_2018.3943.gif">
            <a:extLst>
              <a:ext uri="{FF2B5EF4-FFF2-40B4-BE49-F238E27FC236}">
                <a16:creationId xmlns:a16="http://schemas.microsoft.com/office/drawing/2014/main" id="{F65A0983-7B98-4184-AC3F-85B3B837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679171"/>
            <a:ext cx="4065474" cy="38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5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AB5B-D211-44BA-8314-DE47A5A8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profile with 4 crystals (June-July)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9644-2FAF-412D-AFA8-7E498176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profile on Gun table without iris</a:t>
            </a:r>
          </a:p>
        </p:txBody>
      </p:sp>
      <p:pic>
        <p:nvPicPr>
          <p:cNvPr id="14338" name="Picture 2" descr="http://www.cadops2.bnl.gov/api/attachment/image/static/FY2018_06_5b21662f000fef77_Wed_Jun_13_14:45:02_2018.21509.gif">
            <a:extLst>
              <a:ext uri="{FF2B5EF4-FFF2-40B4-BE49-F238E27FC236}">
                <a16:creationId xmlns:a16="http://schemas.microsoft.com/office/drawing/2014/main" id="{290A0C23-5256-42A5-A880-EE2C656C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0" y="1451112"/>
            <a:ext cx="48901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1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BB9-24BC-4FF4-BFF0-ADF44E62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crystals (June-July): laser profile with iris</a:t>
            </a:r>
          </a:p>
        </p:txBody>
      </p:sp>
      <p:pic>
        <p:nvPicPr>
          <p:cNvPr id="12290" name="Picture 2" descr="http://www.cadops2.bnl.gov/api/attachment/image/static/FY2018_07_5b49fb30000f6c5c_Sat_Jul_14_09:31:27_2018.5565.gif">
            <a:extLst>
              <a:ext uri="{FF2B5EF4-FFF2-40B4-BE49-F238E27FC236}">
                <a16:creationId xmlns:a16="http://schemas.microsoft.com/office/drawing/2014/main" id="{889CA119-CB13-4435-B13F-48B94D24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51" y="3022976"/>
            <a:ext cx="4382885" cy="38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dops2.bnl.gov/api/attachment/image/static/FY2018_06_5b229364000ff541_Thu_Jun_14_12:10:12_2018.21509.gif">
            <a:extLst>
              <a:ext uri="{FF2B5EF4-FFF2-40B4-BE49-F238E27FC236}">
                <a16:creationId xmlns:a16="http://schemas.microsoft.com/office/drawing/2014/main" id="{0B265ABA-641F-4E50-9DD3-F7DC09D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3370"/>
            <a:ext cx="4418280" cy="38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cadops2.bnl.gov/api/attachment/image/static/FY2018_06_5b229310000ff53b_Thu_Jun_14_12:08:48_2018.21509.gif">
            <a:extLst>
              <a:ext uri="{FF2B5EF4-FFF2-40B4-BE49-F238E27FC236}">
                <a16:creationId xmlns:a16="http://schemas.microsoft.com/office/drawing/2014/main" id="{0D030B4D-005C-45C5-AB4E-DA2D6C298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6" y="695740"/>
            <a:ext cx="2919499" cy="25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adops2.bnl.gov/api/attachment/image/static/5b49fb18000f6c5a_Sat_Jul_14_09:31:03_2018.5565.gif">
            <a:extLst>
              <a:ext uri="{FF2B5EF4-FFF2-40B4-BE49-F238E27FC236}">
                <a16:creationId xmlns:a16="http://schemas.microsoft.com/office/drawing/2014/main" id="{8823D62D-BEED-430E-9D39-17E25B55ED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38" y="617548"/>
            <a:ext cx="2693324" cy="251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27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9BF7-02F6-49E2-BD02-485A2A85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Laser profile on Gun table without and with iris, after switching to 3 crystals plus interferometer</a:t>
            </a:r>
          </a:p>
        </p:txBody>
      </p:sp>
      <p:pic>
        <p:nvPicPr>
          <p:cNvPr id="10242" name="Picture 2" descr="http://www.cadops2.bnl.gov/api/attachment/image/static/FY2018_08_5b6866de000f8f2b_Mon_Aug__6_11:18:53_2018.20016.gif">
            <a:extLst>
              <a:ext uri="{FF2B5EF4-FFF2-40B4-BE49-F238E27FC236}">
                <a16:creationId xmlns:a16="http://schemas.microsoft.com/office/drawing/2014/main" id="{E6B02A66-F369-4236-B9A9-7415A835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7" y="1463060"/>
            <a:ext cx="4410026" cy="41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adops2.bnl.gov/api/attachment/image/static/FY2018_08_5b6866ef000f8f2c_Mon_Aug__6_11:19:10_2018.20016.gif">
            <a:extLst>
              <a:ext uri="{FF2B5EF4-FFF2-40B4-BE49-F238E27FC236}">
                <a16:creationId xmlns:a16="http://schemas.microsoft.com/office/drawing/2014/main" id="{3C5054D3-A032-470E-858C-169153404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08" y="1463059"/>
            <a:ext cx="4410026" cy="41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6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A3CFF-38CA-4A43-87FC-8C63E94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081679" y="157198"/>
            <a:ext cx="4693876" cy="488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LEReC</a:t>
            </a:r>
            <a:r>
              <a:rPr lang="en-US" sz="2800" dirty="0"/>
              <a:t> Project Goals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272716" y="811013"/>
            <a:ext cx="8871284" cy="6042025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The goal of the </a:t>
            </a:r>
            <a:r>
              <a:rPr lang="en-US" sz="2000" dirty="0" err="1">
                <a:cs typeface="Helvetica" pitchFamily="-84" charset="0"/>
              </a:rPr>
              <a:t>LEReC</a:t>
            </a:r>
            <a:r>
              <a:rPr lang="en-US" sz="2000" dirty="0">
                <a:cs typeface="Helvetica" pitchFamily="-84" charset="0"/>
              </a:rPr>
              <a:t> project is to provide luminosity improvement for RHIC</a:t>
            </a:r>
          </a:p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operation at low energies to search for the QCD critical point (Beam Energy</a:t>
            </a:r>
          </a:p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Scan Phase-II physics program).</a:t>
            </a:r>
          </a:p>
          <a:p>
            <a:pPr eaLnBrk="1" hangingPunct="1">
              <a:buNone/>
            </a:pPr>
            <a:endParaRPr lang="en-US" sz="2000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 err="1">
                <a:solidFill>
                  <a:srgbClr val="FF0000"/>
                </a:solidFill>
                <a:cs typeface="Helvetica" pitchFamily="-84" charset="0"/>
              </a:rPr>
              <a:t>LEReC</a:t>
            </a:r>
            <a:r>
              <a:rPr lang="en-US" sz="2000" dirty="0">
                <a:solidFill>
                  <a:srgbClr val="FF0000"/>
                </a:solidFill>
                <a:cs typeface="Helvetica" pitchFamily="-84" charset="0"/>
              </a:rPr>
              <a:t> will be first RF </a:t>
            </a:r>
            <a:r>
              <a:rPr lang="en-US" sz="2000" dirty="0" err="1">
                <a:solidFill>
                  <a:srgbClr val="FF0000"/>
                </a:solidFill>
                <a:cs typeface="Helvetica" pitchFamily="-84" charset="0"/>
              </a:rPr>
              <a:t>linac</a:t>
            </a:r>
            <a:r>
              <a:rPr lang="en-US" sz="2000" dirty="0">
                <a:solidFill>
                  <a:srgbClr val="FF0000"/>
                </a:solidFill>
                <a:cs typeface="Helvetica" pitchFamily="-84" charset="0"/>
              </a:rPr>
              <a:t>-based  electron cooler (bunched beam cooling).</a:t>
            </a:r>
            <a:endParaRPr lang="en-US" sz="2000" dirty="0">
              <a:solidFill>
                <a:srgbClr val="0000FF"/>
              </a:solidFill>
              <a:cs typeface="Helvetica" pitchFamily="-84" charset="0"/>
            </a:endParaRPr>
          </a:p>
          <a:p>
            <a:pPr eaLnBrk="1" hangingPunct="1">
              <a:buNone/>
            </a:pPr>
            <a:endParaRPr lang="en-US" sz="2000" dirty="0">
              <a:solidFill>
                <a:srgbClr val="0000FF"/>
              </a:solidFill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To provide luminosity improvement with such approach requires: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Building and commissioning of new state of the art electron accelerator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Produce electron beam  with beam quality suitable for cooling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RF acceleration and transport maintaining required beam quality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Achieve required beam parameters in cooling sections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Commissioning of bunched beam electron cooling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Commissioning of electron cooling in a collider</a:t>
            </a:r>
          </a:p>
          <a:p>
            <a:pPr eaLnBrk="1" hangingPunct="1">
              <a:buNone/>
            </a:pPr>
            <a:r>
              <a:rPr lang="en-US" sz="2000" dirty="0">
                <a:latin typeface="Helvetica" pitchFamily="-84" charset="0"/>
                <a:cs typeface="Helvetica" pitchFamily="-84" charset="0"/>
              </a:rPr>
              <a:t>     </a:t>
            </a: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D6813F5-7E94-4928-8372-19E0068B3216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81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0F15-BC2F-41FD-869B-18B498CF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operation, transverse profile on Gun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7F42-52BA-48F3-9444-CCF01ED4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adops2.bnl.gov/api/attachment/image/static/FY2018_08_5b7af093000f566a_Mon_Aug_20_12:47:15_2018.20016.gif">
            <a:extLst>
              <a:ext uri="{FF2B5EF4-FFF2-40B4-BE49-F238E27FC236}">
                <a16:creationId xmlns:a16="http://schemas.microsoft.com/office/drawing/2014/main" id="{7C5644CA-2A7F-4938-BC4C-5D56BF5C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30" y="1435373"/>
            <a:ext cx="4741940" cy="44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7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DEDD-2B40-4CC1-89BA-2703CB30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beam longitudinal phase space: laser tuning using electron beam RF diagnostics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733E-083E-4110-9A16-25DF00A7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cadops2.bnl.gov/api/attachment/image/static/FY2018_08_5b6ef663000f498e_Sat_Aug_11_10:44:51_2018.16004.gif">
            <a:extLst>
              <a:ext uri="{FF2B5EF4-FFF2-40B4-BE49-F238E27FC236}">
                <a16:creationId xmlns:a16="http://schemas.microsoft.com/office/drawing/2014/main" id="{65C5E6FF-B773-461C-9DF5-D05E5AE7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98" y="1122695"/>
            <a:ext cx="3775052" cy="55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adops2.bnl.gov/api/attachment/image/static/FY2018_08_5b6ef7f9000f499a_Sat_Aug_11_10:51:36_2018.16004.gif">
            <a:extLst>
              <a:ext uri="{FF2B5EF4-FFF2-40B4-BE49-F238E27FC236}">
                <a16:creationId xmlns:a16="http://schemas.microsoft.com/office/drawing/2014/main" id="{85397831-D918-4BDF-9C66-AB2ABD27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7" y="1156399"/>
            <a:ext cx="3652151" cy="55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947A41-A36C-4AE7-8841-FE3541EC7284}"/>
              </a:ext>
            </a:extLst>
          </p:cNvPr>
          <p:cNvCxnSpPr>
            <a:cxnSpLocks/>
          </p:cNvCxnSpPr>
          <p:nvPr/>
        </p:nvCxnSpPr>
        <p:spPr>
          <a:xfrm flipH="1" flipV="1">
            <a:off x="1143501" y="2307771"/>
            <a:ext cx="10826" cy="358479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E056A3-34B2-4197-947C-F24F4C4FF68E}"/>
              </a:ext>
            </a:extLst>
          </p:cNvPr>
          <p:cNvCxnSpPr>
            <a:cxnSpLocks/>
          </p:cNvCxnSpPr>
          <p:nvPr/>
        </p:nvCxnSpPr>
        <p:spPr>
          <a:xfrm>
            <a:off x="1143501" y="5892562"/>
            <a:ext cx="240524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7EEAA9-466B-4658-9293-88335DD02541}"/>
              </a:ext>
            </a:extLst>
          </p:cNvPr>
          <p:cNvSpPr/>
          <p:nvPr/>
        </p:nvSpPr>
        <p:spPr>
          <a:xfrm>
            <a:off x="843985" y="193157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E2AA4-0EF1-41B8-BC3E-8632FD5F0E00}"/>
              </a:ext>
            </a:extLst>
          </p:cNvPr>
          <p:cNvSpPr/>
          <p:nvPr/>
        </p:nvSpPr>
        <p:spPr>
          <a:xfrm>
            <a:off x="1577123" y="588009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energy spread</a:t>
            </a:r>
          </a:p>
        </p:txBody>
      </p:sp>
    </p:spTree>
    <p:extLst>
      <p:ext uri="{BB962C8B-B14F-4D97-AF65-F5344CB8AC3E}">
        <p14:creationId xmlns:p14="http://schemas.microsoft.com/office/powerpoint/2010/main" val="223637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1FB5-074A-4CF5-B8A2-8CDC0BA9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beam longitudinal phase space before and after laser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4AA6-1465-4158-A26D-4A1514BCE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cadops2.bnl.gov/api/attachment/image/static/FY2018_07_5b560ee3000f798a_Mon_Jul_23_13:22:42_2018.27593.gif">
            <a:extLst>
              <a:ext uri="{FF2B5EF4-FFF2-40B4-BE49-F238E27FC236}">
                <a16:creationId xmlns:a16="http://schemas.microsoft.com/office/drawing/2014/main" id="{59FEA6D8-9C86-4946-A982-E944889E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09" y="1033140"/>
            <a:ext cx="3615945" cy="55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cadops2.bnl.gov/api/attachment/image/static/FY2018_07_5b560309000f7960_Mon_Jul_23_12:32:08_2018.27593.gif">
            <a:extLst>
              <a:ext uri="{FF2B5EF4-FFF2-40B4-BE49-F238E27FC236}">
                <a16:creationId xmlns:a16="http://schemas.microsoft.com/office/drawing/2014/main" id="{255D1B3C-A73C-41E9-973E-200DC025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7" y="1033140"/>
            <a:ext cx="3615945" cy="55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04ACE9-54DB-4C56-A854-AC625323738D}"/>
              </a:ext>
            </a:extLst>
          </p:cNvPr>
          <p:cNvCxnSpPr>
            <a:cxnSpLocks/>
          </p:cNvCxnSpPr>
          <p:nvPr/>
        </p:nvCxnSpPr>
        <p:spPr>
          <a:xfrm flipH="1" flipV="1">
            <a:off x="5029642" y="2198914"/>
            <a:ext cx="10826" cy="358479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9BD26C-EBDD-4BD7-85D2-8CFE666432AC}"/>
              </a:ext>
            </a:extLst>
          </p:cNvPr>
          <p:cNvCxnSpPr>
            <a:cxnSpLocks/>
          </p:cNvCxnSpPr>
          <p:nvPr/>
        </p:nvCxnSpPr>
        <p:spPr>
          <a:xfrm>
            <a:off x="5098644" y="5783705"/>
            <a:ext cx="240524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19BB09F-4F2E-414D-B22A-CC44ECF6FB0E}"/>
              </a:ext>
            </a:extLst>
          </p:cNvPr>
          <p:cNvSpPr/>
          <p:nvPr/>
        </p:nvSpPr>
        <p:spPr>
          <a:xfrm>
            <a:off x="4788302" y="186916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E02CF-55A4-485E-9C63-076499504714}"/>
              </a:ext>
            </a:extLst>
          </p:cNvPr>
          <p:cNvSpPr/>
          <p:nvPr/>
        </p:nvSpPr>
        <p:spPr>
          <a:xfrm>
            <a:off x="5665428" y="5738188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energy spread</a:t>
            </a:r>
          </a:p>
        </p:txBody>
      </p:sp>
    </p:spTree>
    <p:extLst>
      <p:ext uri="{BB962C8B-B14F-4D97-AF65-F5344CB8AC3E}">
        <p14:creationId xmlns:p14="http://schemas.microsoft.com/office/powerpoint/2010/main" val="383620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fedotov\Desktop\Capture.PNG">
            <a:extLst>
              <a:ext uri="{FF2B5EF4-FFF2-40B4-BE49-F238E27FC236}">
                <a16:creationId xmlns:a16="http://schemas.microsoft.com/office/drawing/2014/main" id="{75C71AEC-0CB2-0F4B-8497-B7080B95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1" y="4354287"/>
            <a:ext cx="3801092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1A931-6A65-544A-AE05-9424CC1F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370429"/>
            <a:ext cx="8736496" cy="549272"/>
          </a:xfrm>
        </p:spPr>
        <p:txBody>
          <a:bodyPr>
            <a:normAutofit/>
          </a:bodyPr>
          <a:lstStyle/>
          <a:p>
            <a:r>
              <a:rPr lang="en-US" dirty="0"/>
              <a:t>Energy spread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6ECEA-BF2C-D244-999B-90C64C78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8" y="1384607"/>
            <a:ext cx="5811165" cy="3194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30A323-02E3-0B49-93E7-4855261DC9DC}"/>
              </a:ext>
            </a:extLst>
          </p:cNvPr>
          <p:cNvSpPr/>
          <p:nvPr/>
        </p:nvSpPr>
        <p:spPr>
          <a:xfrm>
            <a:off x="2839228" y="1323424"/>
            <a:ext cx="6115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RMS momentum spread in RF diagnostics beam line: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rms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dp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/p &lt; 1×10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Image on profile monitor (left), sliced energy spread along the bunch (right).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B7F29E-05F1-1042-94CB-461C9652EDCB}"/>
              </a:ext>
            </a:extLst>
          </p:cNvPr>
          <p:cNvSpPr/>
          <p:nvPr/>
        </p:nvSpPr>
        <p:spPr>
          <a:xfrm rot="-1200000">
            <a:off x="5384284" y="4942451"/>
            <a:ext cx="1668788" cy="648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A56D88-D9C6-4444-89B8-44AF9326ED4C}"/>
              </a:ext>
            </a:extLst>
          </p:cNvPr>
          <p:cNvCxnSpPr>
            <a:cxnSpLocks/>
          </p:cNvCxnSpPr>
          <p:nvPr/>
        </p:nvCxnSpPr>
        <p:spPr>
          <a:xfrm>
            <a:off x="4768608" y="4579257"/>
            <a:ext cx="855678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0AD1F2-0799-41F5-BDCC-A6920846A1C9}"/>
              </a:ext>
            </a:extLst>
          </p:cNvPr>
          <p:cNvCxnSpPr>
            <a:cxnSpLocks/>
          </p:cNvCxnSpPr>
          <p:nvPr/>
        </p:nvCxnSpPr>
        <p:spPr>
          <a:xfrm flipH="1">
            <a:off x="3455234" y="3311405"/>
            <a:ext cx="26457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42A1E96-5E60-4A0A-A905-1CF9B1CF4D5B}"/>
              </a:ext>
            </a:extLst>
          </p:cNvPr>
          <p:cNvSpPr txBox="1"/>
          <p:nvPr/>
        </p:nvSpPr>
        <p:spPr>
          <a:xfrm>
            <a:off x="6100997" y="311956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design spec</a:t>
            </a:r>
          </a:p>
        </p:txBody>
      </p:sp>
    </p:spTree>
    <p:extLst>
      <p:ext uri="{BB962C8B-B14F-4D97-AF65-F5344CB8AC3E}">
        <p14:creationId xmlns:p14="http://schemas.microsoft.com/office/powerpoint/2010/main" val="304714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AA1F-580C-48ED-A377-1508915D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intensity fluctuations before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F7F8-9209-47F7-AFE6-74E4D698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cadops2.bnl.gov/api/attachment/image/static/FY2018_08_5b6cda3c000f475d_Thu_Aug__9_20:20:12_2018.8260.gif">
            <a:extLst>
              <a:ext uri="{FF2B5EF4-FFF2-40B4-BE49-F238E27FC236}">
                <a16:creationId xmlns:a16="http://schemas.microsoft.com/office/drawing/2014/main" id="{62DD1194-FAB8-4941-95E1-57408FB1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8" y="831135"/>
            <a:ext cx="7300132" cy="58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2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CC7C-F484-464E-90B8-0802E020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intensity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A784-9545-4DB6-9C0D-253634A4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adops2.bnl.gov/api/attachment/image/static/FY2018_08_5b84afff000f638e_Mon_Aug_27_22:14:23_2018.8260.gif">
            <a:extLst>
              <a:ext uri="{FF2B5EF4-FFF2-40B4-BE49-F238E27FC236}">
                <a16:creationId xmlns:a16="http://schemas.microsoft.com/office/drawing/2014/main" id="{DEDDCD47-BF6E-4621-BF2D-E3DFAB67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883858"/>
            <a:ext cx="7416510" cy="59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1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60AC-A2B4-4E43-92F5-636B595D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feedback commissioned: 9/07/18</a:t>
            </a:r>
          </a:p>
        </p:txBody>
      </p:sp>
      <p:pic>
        <p:nvPicPr>
          <p:cNvPr id="3074" name="Picture 2" descr="http://www.cadops2.bnl.gov/api/attachment/image/static/FY2018_09_5b93239d000f7668_Fri_Sep__7_21:19:24_2018.13663.gif">
            <a:extLst>
              <a:ext uri="{FF2B5EF4-FFF2-40B4-BE49-F238E27FC236}">
                <a16:creationId xmlns:a16="http://schemas.microsoft.com/office/drawing/2014/main" id="{0A3EFD7F-5ECD-4181-B61F-E85455F62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52" y="821933"/>
            <a:ext cx="6780133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50D6DB-ED35-496E-86E4-E83DD8A00D07}"/>
              </a:ext>
            </a:extLst>
          </p:cNvPr>
          <p:cNvCxnSpPr/>
          <p:nvPr/>
        </p:nvCxnSpPr>
        <p:spPr>
          <a:xfrm flipH="1" flipV="1">
            <a:off x="2244436" y="3429000"/>
            <a:ext cx="299259" cy="760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8351AD-4C03-435B-8871-61FEA5364C70}"/>
              </a:ext>
            </a:extLst>
          </p:cNvPr>
          <p:cNvCxnSpPr>
            <a:cxnSpLocks/>
          </p:cNvCxnSpPr>
          <p:nvPr/>
        </p:nvCxnSpPr>
        <p:spPr>
          <a:xfrm>
            <a:off x="6995886" y="2699145"/>
            <a:ext cx="241316" cy="5302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410150-A4F5-461C-ADAA-C88527410D0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69615" y="2162633"/>
            <a:ext cx="146556" cy="2104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B18E39-70B7-432F-87D0-A667410A2830}"/>
              </a:ext>
            </a:extLst>
          </p:cNvPr>
          <p:cNvSpPr txBox="1"/>
          <p:nvPr/>
        </p:nvSpPr>
        <p:spPr>
          <a:xfrm>
            <a:off x="1694113" y="418961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Feedback with two loops</a:t>
            </a:r>
          </a:p>
          <a:p>
            <a:r>
              <a:rPr lang="en-US" dirty="0"/>
              <a:t>(</a:t>
            </a:r>
            <a:r>
              <a:rPr lang="en-US" dirty="0" err="1"/>
              <a:t>pdiode</a:t>
            </a:r>
            <a:r>
              <a:rPr lang="en-US" dirty="0"/>
              <a:t> and beam current FCT)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0EB03-41B1-4AB4-8746-7BDB8C5DEB59}"/>
              </a:ext>
            </a:extLst>
          </p:cNvPr>
          <p:cNvSpPr txBox="1"/>
          <p:nvPr/>
        </p:nvSpPr>
        <p:spPr>
          <a:xfrm>
            <a:off x="6497256" y="224622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A04B6-8224-49E0-BF1E-02CD9CAF81FF}"/>
              </a:ext>
            </a:extLst>
          </p:cNvPr>
          <p:cNvSpPr txBox="1"/>
          <p:nvPr/>
        </p:nvSpPr>
        <p:spPr>
          <a:xfrm>
            <a:off x="5110433" y="1516302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loop</a:t>
            </a:r>
          </a:p>
          <a:p>
            <a:r>
              <a:rPr lang="en-US" dirty="0"/>
              <a:t>(</a:t>
            </a:r>
            <a:r>
              <a:rPr lang="en-US" dirty="0" err="1"/>
              <a:t>pdiode</a:t>
            </a:r>
            <a:r>
              <a:rPr lang="en-US" dirty="0"/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368974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82386" y="323850"/>
            <a:ext cx="8761614" cy="971550"/>
          </a:xfrm>
        </p:spPr>
        <p:txBody>
          <a:bodyPr>
            <a:noAutofit/>
          </a:bodyPr>
          <a:lstStyle/>
          <a:p>
            <a:r>
              <a:rPr lang="en-US" altLang="en-US" dirty="0"/>
              <a:t>Summary: </a:t>
            </a:r>
            <a:br>
              <a:rPr lang="en-US" altLang="en-US" dirty="0"/>
            </a:br>
            <a:r>
              <a:rPr lang="en-US" altLang="en-US" dirty="0"/>
              <a:t>laser experience during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7908"/>
            <a:ext cx="8902700" cy="427412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/>
              <a:t>Laser supported 24/7 commissioning and worked reliably over many months!</a:t>
            </a:r>
          </a:p>
          <a:p>
            <a:pPr>
              <a:defRPr/>
            </a:pPr>
            <a:r>
              <a:rPr lang="en-US" sz="2400" dirty="0"/>
              <a:t>Problems with delivering high CW laser power and good transverse profile with 6 crystals (80ps) and then with 4 crystals (40ps). Situation improved by switching to 3 crystals plus interferometer (40ps). About factor of 2 increase in power is still needed.</a:t>
            </a:r>
          </a:p>
          <a:p>
            <a:pPr>
              <a:defRPr/>
            </a:pPr>
            <a:r>
              <a:rPr lang="en-US" sz="2400" dirty="0"/>
              <a:t>Intensity feedback was implemented and achieved required stability.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Remaining major tasks:</a:t>
            </a:r>
          </a:p>
          <a:p>
            <a:pPr>
              <a:defRPr/>
            </a:pPr>
            <a:r>
              <a:rPr lang="en-US" sz="2400" dirty="0"/>
              <a:t>Pointing stability</a:t>
            </a:r>
          </a:p>
          <a:p>
            <a:pPr>
              <a:defRPr/>
            </a:pPr>
            <a:r>
              <a:rPr lang="en-US" sz="2400" dirty="0"/>
              <a:t>Higher laser power on the cathode</a:t>
            </a:r>
          </a:p>
          <a:p>
            <a:pPr>
              <a:defRPr/>
            </a:pPr>
            <a:r>
              <a:rPr lang="en-US" sz="2400" dirty="0"/>
              <a:t>More uniform transverse profile on the cathode</a:t>
            </a:r>
          </a:p>
          <a:p>
            <a:pPr>
              <a:defRPr/>
            </a:pPr>
            <a:r>
              <a:rPr lang="en-US" sz="2400" dirty="0"/>
              <a:t>Same laser profiles and performance in pulsed and CW operation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EB51D03-C2F3-4817-89D9-6DE334D6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2EC87-8087-4976-AA3E-1DE161830B0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762000"/>
            <a:ext cx="9220199" cy="6096000"/>
            <a:chOff x="0" y="287"/>
            <a:chExt cx="5741" cy="3768"/>
          </a:xfrm>
        </p:grpSpPr>
        <p:pic>
          <p:nvPicPr>
            <p:cNvPr id="13404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" y="287"/>
              <a:ext cx="5736" cy="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0420" name="Oval 4"/>
            <p:cNvSpPr>
              <a:spLocks noChangeArrowheads="1"/>
            </p:cNvSpPr>
            <p:nvPr/>
          </p:nvSpPr>
          <p:spPr bwMode="auto">
            <a:xfrm>
              <a:off x="576" y="480"/>
              <a:ext cx="4992" cy="105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1" name="Oval 5"/>
            <p:cNvSpPr>
              <a:spLocks noChangeArrowheads="1"/>
            </p:cNvSpPr>
            <p:nvPr/>
          </p:nvSpPr>
          <p:spPr bwMode="auto">
            <a:xfrm>
              <a:off x="576" y="500"/>
              <a:ext cx="4992" cy="1056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2" name="Line 6"/>
            <p:cNvSpPr>
              <a:spLocks noChangeShapeType="1"/>
            </p:cNvSpPr>
            <p:nvPr/>
          </p:nvSpPr>
          <p:spPr bwMode="auto">
            <a:xfrm flipH="1">
              <a:off x="2016" y="1680"/>
              <a:ext cx="192" cy="2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3" name="Line 7"/>
            <p:cNvSpPr>
              <a:spLocks noChangeShapeType="1"/>
            </p:cNvSpPr>
            <p:nvPr/>
          </p:nvSpPr>
          <p:spPr bwMode="auto">
            <a:xfrm>
              <a:off x="2016" y="1968"/>
              <a:ext cx="4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816" y="2095"/>
              <a:ext cx="1248" cy="47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5" name="Arc 9"/>
            <p:cNvSpPr>
              <a:spLocks/>
            </p:cNvSpPr>
            <p:nvPr/>
          </p:nvSpPr>
          <p:spPr bwMode="auto">
            <a:xfrm>
              <a:off x="2016" y="148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97"/>
                <a:gd name="T2" fmla="*/ 21264 w 21600"/>
                <a:gd name="T3" fmla="*/ 25397 h 25397"/>
                <a:gd name="T4" fmla="*/ 0 w 21600"/>
                <a:gd name="T5" fmla="*/ 21600 h 25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</a:path>
                <a:path w="21600" h="253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6" name="Freeform 10"/>
            <p:cNvSpPr>
              <a:spLocks/>
            </p:cNvSpPr>
            <p:nvPr/>
          </p:nvSpPr>
          <p:spPr bwMode="auto">
            <a:xfrm>
              <a:off x="2208" y="1543"/>
              <a:ext cx="340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48"/>
                </a:cxn>
                <a:cxn ang="0">
                  <a:pos x="288" y="0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cubicBezTo>
                    <a:pt x="24" y="108"/>
                    <a:pt x="48" y="72"/>
                    <a:pt x="96" y="48"/>
                  </a:cubicBezTo>
                  <a:cubicBezTo>
                    <a:pt x="144" y="24"/>
                    <a:pt x="256" y="8"/>
                    <a:pt x="288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7" name="Oval 11"/>
            <p:cNvSpPr>
              <a:spLocks noChangeArrowheads="1"/>
            </p:cNvSpPr>
            <p:nvPr/>
          </p:nvSpPr>
          <p:spPr bwMode="auto">
            <a:xfrm>
              <a:off x="650" y="2084"/>
              <a:ext cx="240" cy="144"/>
            </a:xfrm>
            <a:prstGeom prst="ellips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8" name="Line 12"/>
            <p:cNvSpPr>
              <a:spLocks noChangeShapeType="1"/>
            </p:cNvSpPr>
            <p:nvPr/>
          </p:nvSpPr>
          <p:spPr bwMode="auto">
            <a:xfrm rot="20365824" flipH="1">
              <a:off x="815" y="2216"/>
              <a:ext cx="48" cy="52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9" name="Line 13"/>
            <p:cNvSpPr>
              <a:spLocks noChangeShapeType="1"/>
            </p:cNvSpPr>
            <p:nvPr/>
          </p:nvSpPr>
          <p:spPr bwMode="auto">
            <a:xfrm>
              <a:off x="192" y="1946"/>
              <a:ext cx="4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0" name="Line 14"/>
            <p:cNvSpPr>
              <a:spLocks noChangeShapeType="1"/>
            </p:cNvSpPr>
            <p:nvPr/>
          </p:nvSpPr>
          <p:spPr bwMode="auto">
            <a:xfrm rot="855002" flipV="1">
              <a:off x="624" y="2101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1" name="Line 15"/>
            <p:cNvSpPr>
              <a:spLocks noChangeShapeType="1"/>
            </p:cNvSpPr>
            <p:nvPr/>
          </p:nvSpPr>
          <p:spPr bwMode="auto">
            <a:xfrm>
              <a:off x="672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2" name="Line 16"/>
            <p:cNvSpPr>
              <a:spLocks noChangeShapeType="1"/>
            </p:cNvSpPr>
            <p:nvPr/>
          </p:nvSpPr>
          <p:spPr bwMode="auto">
            <a:xfrm rot="855002" flipV="1">
              <a:off x="94" y="1933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3" name="Line 17"/>
            <p:cNvSpPr>
              <a:spLocks noChangeShapeType="1"/>
            </p:cNvSpPr>
            <p:nvPr/>
          </p:nvSpPr>
          <p:spPr bwMode="auto">
            <a:xfrm rot="855002" flipV="1">
              <a:off x="28" y="1900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4" name="Line 18"/>
            <p:cNvSpPr>
              <a:spLocks noChangeShapeType="1"/>
            </p:cNvSpPr>
            <p:nvPr/>
          </p:nvSpPr>
          <p:spPr bwMode="auto">
            <a:xfrm rot="-741322">
              <a:off x="28" y="1957"/>
              <a:ext cx="5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5" name="Line 19"/>
            <p:cNvSpPr>
              <a:spLocks noChangeShapeType="1"/>
            </p:cNvSpPr>
            <p:nvPr/>
          </p:nvSpPr>
          <p:spPr bwMode="auto">
            <a:xfrm rot="-369779">
              <a:off x="126" y="1905"/>
              <a:ext cx="69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6" name="Line 20"/>
            <p:cNvSpPr>
              <a:spLocks noChangeShapeType="1"/>
            </p:cNvSpPr>
            <p:nvPr/>
          </p:nvSpPr>
          <p:spPr bwMode="auto">
            <a:xfrm rot="344547">
              <a:off x="633" y="2160"/>
              <a:ext cx="48" cy="19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7" name="Line 21"/>
            <p:cNvSpPr>
              <a:spLocks noChangeShapeType="1"/>
            </p:cNvSpPr>
            <p:nvPr/>
          </p:nvSpPr>
          <p:spPr bwMode="auto">
            <a:xfrm>
              <a:off x="672" y="2352"/>
              <a:ext cx="48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8" name="Line 22"/>
            <p:cNvSpPr>
              <a:spLocks noChangeShapeType="1"/>
            </p:cNvSpPr>
            <p:nvPr/>
          </p:nvSpPr>
          <p:spPr bwMode="auto">
            <a:xfrm>
              <a:off x="720" y="2448"/>
              <a:ext cx="672" cy="48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9" name="Line 23"/>
            <p:cNvSpPr>
              <a:spLocks noChangeShapeType="1"/>
            </p:cNvSpPr>
            <p:nvPr/>
          </p:nvSpPr>
          <p:spPr bwMode="auto">
            <a:xfrm>
              <a:off x="1392" y="2928"/>
              <a:ext cx="192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0" name="Line 24"/>
            <p:cNvSpPr>
              <a:spLocks noChangeShapeType="1"/>
            </p:cNvSpPr>
            <p:nvPr/>
          </p:nvSpPr>
          <p:spPr bwMode="auto">
            <a:xfrm>
              <a:off x="1584" y="3024"/>
              <a:ext cx="2016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1" name="Line 25"/>
            <p:cNvSpPr>
              <a:spLocks noChangeShapeType="1"/>
            </p:cNvSpPr>
            <p:nvPr/>
          </p:nvSpPr>
          <p:spPr bwMode="auto">
            <a:xfrm flipH="1">
              <a:off x="3552" y="3120"/>
              <a:ext cx="48" cy="6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2" name="Rectangle 26"/>
            <p:cNvSpPr>
              <a:spLocks noChangeArrowheads="1"/>
            </p:cNvSpPr>
            <p:nvPr/>
          </p:nvSpPr>
          <p:spPr bwMode="auto">
            <a:xfrm rot="183840">
              <a:off x="2880" y="3120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3" name="Rectangle 27"/>
            <p:cNvSpPr>
              <a:spLocks noChangeArrowheads="1"/>
            </p:cNvSpPr>
            <p:nvPr/>
          </p:nvSpPr>
          <p:spPr bwMode="auto">
            <a:xfrm rot="183840">
              <a:off x="3216" y="3143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4" name="Line 28"/>
            <p:cNvSpPr>
              <a:spLocks noChangeShapeType="1"/>
            </p:cNvSpPr>
            <p:nvPr/>
          </p:nvSpPr>
          <p:spPr bwMode="auto">
            <a:xfrm rot="216884" flipH="1">
              <a:off x="3408" y="3178"/>
              <a:ext cx="16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5" name="Line 29"/>
            <p:cNvSpPr>
              <a:spLocks noChangeShapeType="1"/>
            </p:cNvSpPr>
            <p:nvPr/>
          </p:nvSpPr>
          <p:spPr bwMode="auto">
            <a:xfrm rot="216884" flipH="1">
              <a:off x="3072" y="3149"/>
              <a:ext cx="9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6" name="Line 30"/>
            <p:cNvSpPr>
              <a:spLocks noChangeShapeType="1"/>
            </p:cNvSpPr>
            <p:nvPr/>
          </p:nvSpPr>
          <p:spPr bwMode="auto">
            <a:xfrm rot="216884" flipH="1">
              <a:off x="3169" y="3118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7" name="Line 31"/>
            <p:cNvSpPr>
              <a:spLocks noChangeShapeType="1"/>
            </p:cNvSpPr>
            <p:nvPr/>
          </p:nvSpPr>
          <p:spPr bwMode="auto">
            <a:xfrm rot="274163" flipH="1">
              <a:off x="3216" y="3123"/>
              <a:ext cx="240" cy="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8" name="Line 32"/>
            <p:cNvSpPr>
              <a:spLocks noChangeShapeType="1"/>
            </p:cNvSpPr>
            <p:nvPr/>
          </p:nvSpPr>
          <p:spPr bwMode="auto">
            <a:xfrm rot="216884" flipH="1" flipV="1">
              <a:off x="3452" y="3126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9" name="Line 33"/>
            <p:cNvSpPr>
              <a:spLocks noChangeShapeType="1"/>
            </p:cNvSpPr>
            <p:nvPr/>
          </p:nvSpPr>
          <p:spPr bwMode="auto">
            <a:xfrm rot="-318485" flipH="1" flipV="1">
              <a:off x="1776" y="2064"/>
              <a:ext cx="240" cy="1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0" name="Line 34"/>
            <p:cNvSpPr>
              <a:spLocks noChangeShapeType="1"/>
            </p:cNvSpPr>
            <p:nvPr/>
          </p:nvSpPr>
          <p:spPr bwMode="auto">
            <a:xfrm flipH="1">
              <a:off x="1584" y="2078"/>
              <a:ext cx="19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1" name="Line 35"/>
            <p:cNvSpPr>
              <a:spLocks noChangeShapeType="1"/>
            </p:cNvSpPr>
            <p:nvPr/>
          </p:nvSpPr>
          <p:spPr bwMode="auto">
            <a:xfrm flipH="1" flipV="1">
              <a:off x="1488" y="2032"/>
              <a:ext cx="96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2" name="Oval 36"/>
            <p:cNvSpPr>
              <a:spLocks noChangeArrowheads="1"/>
            </p:cNvSpPr>
            <p:nvPr/>
          </p:nvSpPr>
          <p:spPr bwMode="auto">
            <a:xfrm>
              <a:off x="1440" y="1986"/>
              <a:ext cx="96" cy="48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3" name="Line 37"/>
            <p:cNvSpPr>
              <a:spLocks noChangeShapeType="1"/>
            </p:cNvSpPr>
            <p:nvPr/>
          </p:nvSpPr>
          <p:spPr bwMode="auto">
            <a:xfrm flipH="1">
              <a:off x="2016" y="2352"/>
              <a:ext cx="144" cy="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4" name="Line 38"/>
            <p:cNvSpPr>
              <a:spLocks noChangeShapeType="1"/>
            </p:cNvSpPr>
            <p:nvPr/>
          </p:nvSpPr>
          <p:spPr bwMode="auto">
            <a:xfrm flipH="1">
              <a:off x="2064" y="2160"/>
              <a:ext cx="192" cy="2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5" name="Line 39"/>
            <p:cNvSpPr>
              <a:spLocks noChangeShapeType="1"/>
            </p:cNvSpPr>
            <p:nvPr/>
          </p:nvSpPr>
          <p:spPr bwMode="auto">
            <a:xfrm flipH="1">
              <a:off x="2160" y="2256"/>
              <a:ext cx="96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6" name="Line 40"/>
            <p:cNvSpPr>
              <a:spLocks noChangeShapeType="1"/>
            </p:cNvSpPr>
            <p:nvPr/>
          </p:nvSpPr>
          <p:spPr bwMode="auto">
            <a:xfrm flipH="1">
              <a:off x="2160" y="2256"/>
              <a:ext cx="240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7" name="Line 41"/>
            <p:cNvSpPr>
              <a:spLocks noChangeShapeType="1"/>
            </p:cNvSpPr>
            <p:nvPr/>
          </p:nvSpPr>
          <p:spPr bwMode="auto">
            <a:xfrm rot="20674670" flipH="1">
              <a:off x="2352" y="2208"/>
              <a:ext cx="96" cy="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8" name="Line 42"/>
            <p:cNvSpPr>
              <a:spLocks noChangeShapeType="1"/>
            </p:cNvSpPr>
            <p:nvPr/>
          </p:nvSpPr>
          <p:spPr bwMode="auto">
            <a:xfrm rot="21278497" flipH="1">
              <a:off x="2399" y="2147"/>
              <a:ext cx="248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9" name="Line 43"/>
            <p:cNvSpPr>
              <a:spLocks noChangeShapeType="1"/>
            </p:cNvSpPr>
            <p:nvPr/>
          </p:nvSpPr>
          <p:spPr bwMode="auto">
            <a:xfrm rot="1243533" flipH="1" flipV="1">
              <a:off x="2009" y="2205"/>
              <a:ext cx="58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0" name="Line 44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48" cy="14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1" name="Line 45"/>
            <p:cNvSpPr>
              <a:spLocks noChangeShapeType="1"/>
            </p:cNvSpPr>
            <p:nvPr/>
          </p:nvSpPr>
          <p:spPr bwMode="auto">
            <a:xfrm rot="13263285" flipV="1">
              <a:off x="800" y="2061"/>
              <a:ext cx="58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2" name="Rectangle 46"/>
            <p:cNvSpPr>
              <a:spLocks noChangeArrowheads="1"/>
            </p:cNvSpPr>
            <p:nvPr/>
          </p:nvSpPr>
          <p:spPr bwMode="auto">
            <a:xfrm rot="4257526">
              <a:off x="1008" y="1928"/>
              <a:ext cx="4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3" name="Line 47"/>
            <p:cNvSpPr>
              <a:spLocks noChangeShapeType="1"/>
            </p:cNvSpPr>
            <p:nvPr/>
          </p:nvSpPr>
          <p:spPr bwMode="auto">
            <a:xfrm rot="21414741" flipH="1">
              <a:off x="864" y="2032"/>
              <a:ext cx="192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4" name="Line 48"/>
            <p:cNvSpPr>
              <a:spLocks noChangeShapeType="1"/>
            </p:cNvSpPr>
            <p:nvPr/>
          </p:nvSpPr>
          <p:spPr bwMode="auto">
            <a:xfrm rot="-1198987">
              <a:off x="1042" y="1980"/>
              <a:ext cx="0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5" name="Text Box 49"/>
            <p:cNvSpPr txBox="1">
              <a:spLocks noChangeArrowheads="1"/>
            </p:cNvSpPr>
            <p:nvPr/>
          </p:nvSpPr>
          <p:spPr bwMode="auto">
            <a:xfrm>
              <a:off x="2640" y="753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RHIC</a:t>
              </a:r>
            </a:p>
          </p:txBody>
        </p:sp>
        <p:sp>
          <p:nvSpPr>
            <p:cNvPr id="1340466" name="Text Box 50"/>
            <p:cNvSpPr txBox="1">
              <a:spLocks noChangeArrowheads="1"/>
            </p:cNvSpPr>
            <p:nvPr/>
          </p:nvSpPr>
          <p:spPr bwMode="auto">
            <a:xfrm>
              <a:off x="768" y="1776"/>
              <a:ext cx="4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NSRL</a:t>
              </a:r>
            </a:p>
          </p:txBody>
        </p:sp>
        <p:sp>
          <p:nvSpPr>
            <p:cNvPr id="1340467" name="Text Box 51"/>
            <p:cNvSpPr txBox="1">
              <a:spLocks noChangeArrowheads="1"/>
            </p:cNvSpPr>
            <p:nvPr/>
          </p:nvSpPr>
          <p:spPr bwMode="auto">
            <a:xfrm>
              <a:off x="0" y="1751"/>
              <a:ext cx="4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LINAC</a:t>
              </a:r>
            </a:p>
          </p:txBody>
        </p:sp>
        <p:sp>
          <p:nvSpPr>
            <p:cNvPr id="1340468" name="Text Box 52"/>
            <p:cNvSpPr txBox="1">
              <a:spLocks noChangeArrowheads="1"/>
            </p:cNvSpPr>
            <p:nvPr/>
          </p:nvSpPr>
          <p:spPr bwMode="auto">
            <a:xfrm>
              <a:off x="528" y="1943"/>
              <a:ext cx="4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Booster</a:t>
              </a:r>
            </a:p>
          </p:txBody>
        </p:sp>
        <p:sp>
          <p:nvSpPr>
            <p:cNvPr id="1340469" name="Text Box 53"/>
            <p:cNvSpPr txBox="1">
              <a:spLocks noChangeArrowheads="1"/>
            </p:cNvSpPr>
            <p:nvPr/>
          </p:nvSpPr>
          <p:spPr bwMode="auto">
            <a:xfrm>
              <a:off x="1056" y="2169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AGS</a:t>
              </a:r>
            </a:p>
          </p:txBody>
        </p:sp>
        <p:sp>
          <p:nvSpPr>
            <p:cNvPr id="1340470" name="Text Box 54"/>
            <p:cNvSpPr txBox="1">
              <a:spLocks noChangeArrowheads="1"/>
            </p:cNvSpPr>
            <p:nvPr/>
          </p:nvSpPr>
          <p:spPr bwMode="auto">
            <a:xfrm>
              <a:off x="3024" y="2928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Tandems</a:t>
              </a:r>
            </a:p>
          </p:txBody>
        </p:sp>
        <p:sp>
          <p:nvSpPr>
            <p:cNvPr id="1340471" name="Rectangle 55"/>
            <p:cNvSpPr>
              <a:spLocks noChangeArrowheads="1"/>
            </p:cNvSpPr>
            <p:nvPr/>
          </p:nvSpPr>
          <p:spPr bwMode="auto">
            <a:xfrm>
              <a:off x="2256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2" name="Rectangle 56"/>
            <p:cNvSpPr>
              <a:spLocks noChangeArrowheads="1"/>
            </p:cNvSpPr>
            <p:nvPr/>
          </p:nvSpPr>
          <p:spPr bwMode="auto">
            <a:xfrm rot="2438394">
              <a:off x="576" y="1104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3" name="Rectangle 57"/>
            <p:cNvSpPr>
              <a:spLocks noChangeArrowheads="1"/>
            </p:cNvSpPr>
            <p:nvPr/>
          </p:nvSpPr>
          <p:spPr bwMode="auto">
            <a:xfrm>
              <a:off x="3888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4" name="Rectangle 58"/>
            <p:cNvSpPr>
              <a:spLocks noChangeArrowheads="1"/>
            </p:cNvSpPr>
            <p:nvPr/>
          </p:nvSpPr>
          <p:spPr bwMode="auto">
            <a:xfrm rot="1508333">
              <a:off x="5184" y="720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5" name="Rectangle 59"/>
            <p:cNvSpPr>
              <a:spLocks noChangeArrowheads="1"/>
            </p:cNvSpPr>
            <p:nvPr/>
          </p:nvSpPr>
          <p:spPr bwMode="auto">
            <a:xfrm>
              <a:off x="3360" y="466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6" name="Rectangle 60"/>
            <p:cNvSpPr>
              <a:spLocks noChangeArrowheads="1"/>
            </p:cNvSpPr>
            <p:nvPr/>
          </p:nvSpPr>
          <p:spPr bwMode="auto">
            <a:xfrm rot="-581619">
              <a:off x="1728" y="52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7" name="Text Box 61"/>
            <p:cNvSpPr txBox="1">
              <a:spLocks noChangeArrowheads="1"/>
            </p:cNvSpPr>
            <p:nvPr/>
          </p:nvSpPr>
          <p:spPr bwMode="auto">
            <a:xfrm>
              <a:off x="2293" y="1582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6:00 o’clock</a:t>
              </a:r>
            </a:p>
          </p:txBody>
        </p:sp>
        <p:sp>
          <p:nvSpPr>
            <p:cNvPr id="1340478" name="Text Box 62"/>
            <p:cNvSpPr txBox="1">
              <a:spLocks noChangeArrowheads="1"/>
            </p:cNvSpPr>
            <p:nvPr/>
          </p:nvSpPr>
          <p:spPr bwMode="auto">
            <a:xfrm>
              <a:off x="278" y="1170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8:00 o’clock</a:t>
              </a:r>
            </a:p>
          </p:txBody>
        </p:sp>
        <p:sp>
          <p:nvSpPr>
            <p:cNvPr id="1340479" name="Text Box 63"/>
            <p:cNvSpPr txBox="1">
              <a:spLocks noChangeArrowheads="1"/>
            </p:cNvSpPr>
            <p:nvPr/>
          </p:nvSpPr>
          <p:spPr bwMode="auto">
            <a:xfrm>
              <a:off x="1386" y="627"/>
              <a:ext cx="8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10:00 o’clock</a:t>
              </a:r>
            </a:p>
          </p:txBody>
        </p:sp>
        <p:sp>
          <p:nvSpPr>
            <p:cNvPr id="1340480" name="Text Box 64"/>
            <p:cNvSpPr txBox="1">
              <a:spLocks noChangeArrowheads="1"/>
            </p:cNvSpPr>
            <p:nvPr/>
          </p:nvSpPr>
          <p:spPr bwMode="auto">
            <a:xfrm>
              <a:off x="3074" y="551"/>
              <a:ext cx="75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12:00 o’clock</a:t>
              </a:r>
            </a:p>
          </p:txBody>
        </p:sp>
        <p:sp>
          <p:nvSpPr>
            <p:cNvPr id="1340481" name="Text Box 65"/>
            <p:cNvSpPr txBox="1">
              <a:spLocks noChangeArrowheads="1"/>
            </p:cNvSpPr>
            <p:nvPr/>
          </p:nvSpPr>
          <p:spPr bwMode="auto">
            <a:xfrm>
              <a:off x="3746" y="1577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4:00 o’clock</a:t>
              </a:r>
            </a:p>
          </p:txBody>
        </p:sp>
        <p:sp>
          <p:nvSpPr>
            <p:cNvPr id="1340482" name="Text Box 66"/>
            <p:cNvSpPr txBox="1">
              <a:spLocks noChangeArrowheads="1"/>
            </p:cNvSpPr>
            <p:nvPr/>
          </p:nvSpPr>
          <p:spPr bwMode="auto">
            <a:xfrm>
              <a:off x="4426" y="660"/>
              <a:ext cx="77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LEReC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2:00 o’clock</a:t>
              </a:r>
            </a:p>
          </p:txBody>
        </p:sp>
      </p:grpSp>
      <p:sp>
        <p:nvSpPr>
          <p:cNvPr id="1340483" name="Rectangle 6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77200" cy="838200"/>
          </a:xfrm>
        </p:spPr>
        <p:txBody>
          <a:bodyPr/>
          <a:lstStyle/>
          <a:p>
            <a:r>
              <a:rPr lang="en-US" dirty="0"/>
              <a:t>RHIC @ BNL, Long Island, New York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" y="3352800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EBIS</a:t>
            </a:r>
          </a:p>
        </p:txBody>
      </p:sp>
    </p:spTree>
    <p:extLst>
      <p:ext uri="{BB962C8B-B14F-4D97-AF65-F5344CB8AC3E}">
        <p14:creationId xmlns:p14="http://schemas.microsoft.com/office/powerpoint/2010/main" val="42308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8268"/>
          <a:stretch/>
        </p:blipFill>
        <p:spPr>
          <a:xfrm>
            <a:off x="0" y="-19503"/>
            <a:ext cx="9144000" cy="687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5073"/>
            <a:ext cx="5966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 inside RHIC tunnel at </a:t>
            </a:r>
          </a:p>
          <a:p>
            <a:r>
              <a:rPr lang="en-US" sz="2800" dirty="0"/>
              <a:t>Interaction Region @ 2 o’clock (IR2)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934" y="3049917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Cooling sections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8663" y="1666413"/>
            <a:ext cx="24096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Injection Section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(DC photocathode Gun,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SRF Booster cavity)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407" y="432215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Laser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277100" y="2565428"/>
            <a:ext cx="495300" cy="20065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2209800"/>
            <a:ext cx="1524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916930" y="4714928"/>
            <a:ext cx="531751" cy="6571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1086063"/>
            <a:ext cx="238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Transport beamline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075080" y="1576745"/>
            <a:ext cx="563720" cy="1964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A9A83-6F55-4F4F-8AD5-F3651CA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6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41638"/>
            <a:ext cx="9144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1406525" y="3279775"/>
            <a:ext cx="174625" cy="1584325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4157663"/>
            <a:ext cx="14986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Blue RHIC ring</a:t>
            </a:r>
          </a:p>
        </p:txBody>
      </p:sp>
      <p:sp>
        <p:nvSpPr>
          <p:cNvPr id="7" name="Left Brace 6"/>
          <p:cNvSpPr/>
          <p:nvPr/>
        </p:nvSpPr>
        <p:spPr>
          <a:xfrm rot="16200000" flipH="1">
            <a:off x="1352551" y="2486025"/>
            <a:ext cx="222250" cy="1571625"/>
          </a:xfrm>
          <a:prstGeom prst="leftBr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88988" y="2728913"/>
            <a:ext cx="1479550" cy="431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Yellow RHIC ring</a:t>
            </a:r>
          </a:p>
        </p:txBody>
      </p: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825875" y="5008563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High-Power Beam Dump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9750" y="4062413"/>
            <a:ext cx="0" cy="9334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2771775" y="5006975"/>
            <a:ext cx="105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Extraction beam line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802063"/>
            <a:ext cx="406400" cy="1204912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225800" y="3984625"/>
            <a:ext cx="430213" cy="10223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</a:t>
            </a:r>
            <a:br>
              <a:rPr lang="en-US" altLang="en-US" sz="1200" b="1"/>
            </a:br>
            <a:r>
              <a:rPr lang="en-US" altLang="en-US" sz="1200" b="1"/>
              <a:t>e</a:t>
            </a:r>
            <a:r>
              <a:rPr lang="en-US" altLang="en-US" sz="1200" b="1" baseline="30000"/>
              <a:t>-</a:t>
            </a:r>
            <a:r>
              <a:rPr lang="en-US" altLang="en-US" sz="1200" b="1"/>
              <a:t> Gun</a:t>
            </a:r>
          </a:p>
        </p:txBody>
      </p:sp>
      <p:sp>
        <p:nvSpPr>
          <p:cNvPr id="3085" name="TextBox 27"/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SRF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Booster Cavity</a:t>
            </a:r>
          </a:p>
        </p:txBody>
      </p:sp>
      <p:sp>
        <p:nvSpPr>
          <p:cNvPr id="3086" name="TextBox 28"/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2.1 GHz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0" name="Straight Arrow Connector 29"/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/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9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sp>
        <p:nvSpPr>
          <p:cNvPr id="3089" name="TextBox 32"/>
          <p:cNvSpPr txBox="1">
            <a:spLocks noChangeArrowheads="1"/>
          </p:cNvSpPr>
          <p:nvPr/>
        </p:nvSpPr>
        <p:spPr bwMode="auto">
          <a:xfrm>
            <a:off x="3505200" y="2227263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Cavity</a:t>
            </a:r>
          </a:p>
        </p:txBody>
      </p:sp>
      <p:cxnSp>
        <p:nvCxnSpPr>
          <p:cNvPr id="34" name="Straight Arrow Connector 33"/>
          <p:cNvCxnSpPr>
            <a:stCxn id="3089" idx="2"/>
          </p:cNvCxnSpPr>
          <p:nvPr/>
        </p:nvCxnSpPr>
        <p:spPr>
          <a:xfrm>
            <a:off x="4033838" y="2689225"/>
            <a:ext cx="0" cy="509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3" name="TextBox 45"/>
          <p:cNvSpPr txBox="1">
            <a:spLocks noChangeArrowheads="1"/>
          </p:cNvSpPr>
          <p:nvPr/>
        </p:nvSpPr>
        <p:spPr bwMode="auto">
          <a:xfrm>
            <a:off x="5643034" y="1879946"/>
            <a:ext cx="1101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Injection beam dump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6239933" y="2360613"/>
            <a:ext cx="160867" cy="5429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5" name="TextBox 50"/>
          <p:cNvSpPr txBox="1">
            <a:spLocks noChangeArrowheads="1"/>
          </p:cNvSpPr>
          <p:nvPr/>
        </p:nvSpPr>
        <p:spPr bwMode="auto">
          <a:xfrm>
            <a:off x="1487488" y="1811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RF Diagnostic Beamline</a:t>
            </a:r>
          </a:p>
        </p:txBody>
      </p:sp>
      <p:cxnSp>
        <p:nvCxnSpPr>
          <p:cNvPr id="52" name="Straight Arrow Connector 51"/>
          <p:cNvCxnSpPr>
            <a:stCxn id="3095" idx="2"/>
          </p:cNvCxnSpPr>
          <p:nvPr/>
        </p:nvCxnSpPr>
        <p:spPr>
          <a:xfrm>
            <a:off x="2205038" y="2273300"/>
            <a:ext cx="385762" cy="110966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RHIC TRIPLET</a:t>
            </a:r>
          </a:p>
        </p:txBody>
      </p:sp>
      <p:sp>
        <p:nvSpPr>
          <p:cNvPr id="3098" name="TextBox 54"/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RHIC  DX</a:t>
            </a:r>
          </a:p>
        </p:txBody>
      </p:sp>
      <p:sp>
        <p:nvSpPr>
          <p:cNvPr id="3099" name="TextBox 55"/>
          <p:cNvSpPr txBox="1">
            <a:spLocks noChangeArrowheads="1"/>
          </p:cNvSpPr>
          <p:nvPr/>
        </p:nvSpPr>
        <p:spPr bwMode="auto">
          <a:xfrm>
            <a:off x="57150" y="4905375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180°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Bending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Magnet</a:t>
            </a:r>
          </a:p>
        </p:txBody>
      </p:sp>
      <p:cxnSp>
        <p:nvCxnSpPr>
          <p:cNvPr id="57" name="Straight Arrow Connector 56"/>
          <p:cNvCxnSpPr>
            <a:stCxn id="3099" idx="0"/>
          </p:cNvCxnSpPr>
          <p:nvPr/>
        </p:nvCxnSpPr>
        <p:spPr>
          <a:xfrm flipH="1" flipV="1">
            <a:off x="506413" y="3798888"/>
            <a:ext cx="0" cy="110648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91767" y="276109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1" name="Right Arrow 60"/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99916" y="364828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4" name="Right Arrow 63"/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ight Arrow 65"/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 flipV="1">
            <a:off x="1227138" y="3425825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3112" name="TextBox 15"/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 </a:t>
            </a:r>
            <a:r>
              <a:rPr lang="en-US" altLang="en-US" sz="1100">
                <a:solidFill>
                  <a:srgbClr val="FF0000"/>
                </a:solidFill>
              </a:rPr>
              <a:t>NOT to scale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643939" y="2049463"/>
            <a:ext cx="103186" cy="106362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15" name="TextBox 67"/>
          <p:cNvSpPr txBox="1">
            <a:spLocks noChangeArrowheads="1"/>
          </p:cNvSpPr>
          <p:nvPr/>
        </p:nvSpPr>
        <p:spPr bwMode="auto">
          <a:xfrm>
            <a:off x="8363821" y="1396206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Cathode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loading system</a:t>
            </a:r>
          </a:p>
        </p:txBody>
      </p:sp>
      <p:grpSp>
        <p:nvGrpSpPr>
          <p:cNvPr id="3116" name="Group 75"/>
          <p:cNvGrpSpPr>
            <a:grpSpLocks/>
          </p:cNvGrpSpPr>
          <p:nvPr/>
        </p:nvGrpSpPr>
        <p:grpSpPr bwMode="auto">
          <a:xfrm>
            <a:off x="5051425" y="4589463"/>
            <a:ext cx="4046538" cy="1263650"/>
            <a:chOff x="5051509" y="4589313"/>
            <a:chExt cx="4046261" cy="1264261"/>
          </a:xfrm>
        </p:grpSpPr>
        <p:pic>
          <p:nvPicPr>
            <p:cNvPr id="31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9" y="4648291"/>
              <a:ext cx="382504" cy="11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TextBox 1"/>
            <p:cNvSpPr txBox="1">
              <a:spLocks noChangeArrowheads="1"/>
            </p:cNvSpPr>
            <p:nvPr/>
          </p:nvSpPr>
          <p:spPr bwMode="auto">
            <a:xfrm>
              <a:off x="5333716" y="4628150"/>
              <a:ext cx="13074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LF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HF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Transport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ERL solenoid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51509" y="4589313"/>
              <a:ext cx="3919270" cy="126426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127" name="TextBox 1"/>
            <p:cNvSpPr txBox="1">
              <a:spLocks noChangeArrowheads="1"/>
            </p:cNvSpPr>
            <p:nvPr/>
          </p:nvSpPr>
          <p:spPr bwMode="auto">
            <a:xfrm>
              <a:off x="6799985" y="4621278"/>
              <a:ext cx="12951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Quad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Trim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3.8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6.0 ID</a:t>
              </a:r>
            </a:p>
          </p:txBody>
        </p:sp>
        <p:pic>
          <p:nvPicPr>
            <p:cNvPr id="31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644" y="4724401"/>
              <a:ext cx="204411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78" y="4762500"/>
              <a:ext cx="144496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TextBox 1"/>
            <p:cNvSpPr txBox="1">
              <a:spLocks noChangeArrowheads="1"/>
            </p:cNvSpPr>
            <p:nvPr/>
          </p:nvSpPr>
          <p:spPr bwMode="auto">
            <a:xfrm>
              <a:off x="8086474" y="4625909"/>
              <a:ext cx="10112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2.4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4.8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Bellows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Ion pump</a:t>
              </a:r>
            </a:p>
          </p:txBody>
        </p:sp>
      </p:grpSp>
      <p:cxnSp>
        <p:nvCxnSpPr>
          <p:cNvPr id="54" name="Straight Arrow Connector 53"/>
          <p:cNvCxnSpPr>
            <a:stCxn id="3119" idx="2"/>
          </p:cNvCxnSpPr>
          <p:nvPr/>
        </p:nvCxnSpPr>
        <p:spPr>
          <a:xfrm flipH="1">
            <a:off x="3216275" y="2360613"/>
            <a:ext cx="111125" cy="109537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9" name="Rectangle 3"/>
          <p:cNvSpPr>
            <a:spLocks noChangeArrowheads="1"/>
          </p:cNvSpPr>
          <p:nvPr/>
        </p:nvSpPr>
        <p:spPr bwMode="auto">
          <a:xfrm>
            <a:off x="2871788" y="189865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Merger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 Beamline</a:t>
            </a:r>
          </a:p>
        </p:txBody>
      </p:sp>
      <p:sp>
        <p:nvSpPr>
          <p:cNvPr id="3120" name="Rectangle 1"/>
          <p:cNvSpPr>
            <a:spLocks noChangeArrowheads="1"/>
          </p:cNvSpPr>
          <p:nvPr/>
        </p:nvSpPr>
        <p:spPr bwMode="auto">
          <a:xfrm>
            <a:off x="4095750" y="1673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Transport</a:t>
            </a:r>
          </a:p>
          <a:p>
            <a:pPr algn="ctr"/>
            <a:r>
              <a:rPr lang="en-US" altLang="en-US" sz="1200" b="1" dirty="0"/>
              <a:t> Beamline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724400" y="2135188"/>
            <a:ext cx="0" cy="11493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2260601" y="1341397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Deflector Cavity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08288" y="1760538"/>
            <a:ext cx="117475" cy="150336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794F27DE-A3F1-4020-B6CB-97585E0A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7632"/>
            <a:ext cx="9144000" cy="80803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                                   </a:t>
            </a:r>
            <a:r>
              <a:rPr lang="en-US" sz="2400" dirty="0" err="1"/>
              <a:t>LEReC</a:t>
            </a:r>
            <a:r>
              <a:rPr lang="en-US" sz="2400" dirty="0"/>
              <a:t> Accelerator 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200" b="0" dirty="0"/>
              <a:t>(100 meters of beamlines with the DC Gun,  high-power fiber laser, 5 RF</a:t>
            </a:r>
            <a:br>
              <a:rPr lang="en-US" sz="2200" b="0" dirty="0"/>
            </a:br>
            <a:r>
              <a:rPr lang="en-US" sz="2200" b="0" dirty="0"/>
              <a:t>         systems, including one SRF, many magnets and instrumentation)  </a:t>
            </a:r>
          </a:p>
        </p:txBody>
      </p: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6D84CCB5-333D-4270-8F31-1123D672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786" y="169171"/>
            <a:ext cx="5666423" cy="739774"/>
          </a:xfrm>
        </p:spPr>
        <p:txBody>
          <a:bodyPr>
            <a:normAutofit/>
          </a:bodyPr>
          <a:lstStyle/>
          <a:p>
            <a:r>
              <a:rPr lang="en-US" sz="2800" dirty="0"/>
              <a:t>Commissioning with e-beam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98" y="1009651"/>
            <a:ext cx="8458200" cy="527684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b="1" dirty="0">
                <a:solidFill>
                  <a:srgbClr val="0A6C0F"/>
                </a:solidFill>
              </a:rPr>
              <a:t>Phase 1</a:t>
            </a:r>
            <a:r>
              <a:rPr lang="en-US" sz="2400" dirty="0">
                <a:solidFill>
                  <a:srgbClr val="0A6C0F"/>
                </a:solidFill>
              </a:rPr>
              <a:t>: DC Gun tests (no RF acceleration)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A6C0F"/>
                </a:solidFill>
              </a:rPr>
              <a:t>   (April-August 2017):             DC Gun tests in temporary configuration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A6C0F"/>
                </a:solidFill>
              </a:rPr>
              <a:t>   (January-February 2018):    DC Gun tests in final configuration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b="1" dirty="0">
                <a:solidFill>
                  <a:srgbClr val="0A6C0F"/>
                </a:solidFill>
              </a:rPr>
              <a:t>Phase 2 </a:t>
            </a:r>
            <a:r>
              <a:rPr lang="en-US" sz="2400" dirty="0">
                <a:solidFill>
                  <a:srgbClr val="0A6C0F"/>
                </a:solidFill>
              </a:rPr>
              <a:t>(March-September 2018): Full </a:t>
            </a:r>
            <a:r>
              <a:rPr lang="en-US" sz="2400" dirty="0" err="1">
                <a:solidFill>
                  <a:srgbClr val="0A6C0F"/>
                </a:solidFill>
              </a:rPr>
              <a:t>LEReC</a:t>
            </a:r>
            <a:r>
              <a:rPr lang="en-US" sz="2400" dirty="0">
                <a:solidFill>
                  <a:srgbClr val="0A6C0F"/>
                </a:solidFill>
              </a:rPr>
              <a:t> commissioning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A6C0F"/>
                </a:solidFill>
              </a:rPr>
              <a:t>Goals: Meet all required Key Performance Parameters. Achieve high-current operation of accelerator. Achieve electron beam parameters suitable for cooling.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b="1" dirty="0">
                <a:solidFill>
                  <a:srgbClr val="0000FF"/>
                </a:solidFill>
              </a:rPr>
              <a:t>Phase 3 </a:t>
            </a:r>
            <a:r>
              <a:rPr lang="en-US" sz="2400" dirty="0">
                <a:solidFill>
                  <a:srgbClr val="0000FF"/>
                </a:solidFill>
              </a:rPr>
              <a:t>(2018-2019): Transition to operations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Goals: Achieve required stability (energy, orbit) of electron beam. Develop necessary stability, ripple, intensity, orbit feedbacks.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b="1" dirty="0"/>
              <a:t>Phase 4 </a:t>
            </a:r>
            <a:r>
              <a:rPr lang="en-US" sz="2400" dirty="0"/>
              <a:t>(2019-2020): Commissioning of cooling – requires Au ions at the same energy.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B766E46-E779-4BBB-AE8C-FDD5D75B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2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r>
              <a:rPr lang="en-US" sz="2800" dirty="0"/>
              <a:t>Commissioning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914400"/>
            <a:ext cx="8641080" cy="53035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All major commissioning goals were achieved.</a:t>
            </a:r>
          </a:p>
          <a:p>
            <a:pPr lvl="0"/>
            <a:r>
              <a:rPr lang="en-GB" dirty="0"/>
              <a:t>Various </a:t>
            </a:r>
            <a:r>
              <a:rPr lang="en-GB" dirty="0" err="1"/>
              <a:t>LEReC</a:t>
            </a:r>
            <a:r>
              <a:rPr lang="en-GB" dirty="0"/>
              <a:t> accelerator systems were fully commissioned including RF, instrumentation, controls, etc.</a:t>
            </a:r>
          </a:p>
          <a:p>
            <a:pPr lvl="0"/>
            <a:r>
              <a:rPr lang="en-GB" dirty="0"/>
              <a:t>All project Key Performance Parameters were successfully achieved.</a:t>
            </a:r>
          </a:p>
          <a:p>
            <a:pPr lvl="0"/>
            <a:r>
              <a:rPr lang="en-GB" dirty="0"/>
              <a:t>Cathode with initial QE around 5% were routinely delivered inside the Gun.</a:t>
            </a:r>
          </a:p>
          <a:p>
            <a:pPr lvl="0"/>
            <a:r>
              <a:rPr lang="en-GB" dirty="0"/>
              <a:t>Established operation both with large active cathode area on centre and small active area off centre.</a:t>
            </a:r>
            <a:endParaRPr lang="en-US" dirty="0"/>
          </a:p>
          <a:p>
            <a:pPr lvl="0"/>
            <a:r>
              <a:rPr lang="en-US" dirty="0"/>
              <a:t>Performed many runs at high-currents of 20-30mA in injection section for cathode QE lifetime measurements and Gun stability studies. Measured QE lifetime was quite long. At 25 mA measured QE lifetime was 142 hours, for example.</a:t>
            </a:r>
          </a:p>
          <a:p>
            <a:pPr lvl="0"/>
            <a:r>
              <a:rPr lang="en-US" dirty="0"/>
              <a:t>Established stable high-current operation of 20mA CW at 1.6MeV all the way to final high power beam dump. </a:t>
            </a:r>
          </a:p>
          <a:p>
            <a:pPr lvl="0"/>
            <a:r>
              <a:rPr lang="en-US" dirty="0"/>
              <a:t>Measured energy spread in RF diagnostics beam line and in cooling sections are within specs for cooling commissioning.</a:t>
            </a:r>
          </a:p>
          <a:p>
            <a:pPr lvl="0"/>
            <a:r>
              <a:rPr lang="en-US" dirty="0"/>
              <a:t>Measured emittance values for various bunch charges in cooling sections are within specs for cooling commissioning.</a:t>
            </a:r>
          </a:p>
          <a:p>
            <a:pPr lvl="0"/>
            <a:r>
              <a:rPr lang="en-US" dirty="0"/>
              <a:t>Commissioned laser intensity feedback. Achieved ~ 0.6% </a:t>
            </a:r>
            <a:r>
              <a:rPr lang="en-US" dirty="0" err="1"/>
              <a:t>rms</a:t>
            </a:r>
            <a:r>
              <a:rPr lang="en-US" dirty="0"/>
              <a:t> laser intensity stability (measured with fast photodiode) and ~ 1% </a:t>
            </a:r>
            <a:r>
              <a:rPr lang="en-US" dirty="0" err="1"/>
              <a:t>rms</a:t>
            </a:r>
            <a:r>
              <a:rPr lang="en-US" dirty="0"/>
              <a:t> electron beam current stability (measured with fast current transformer) with both laser and beam intensity feedback loops.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11A543-6FA7-42FC-AFAD-41B05D42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6B32-D269-134B-A8FA-B2C99F33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99" y="484673"/>
            <a:ext cx="8736496" cy="549272"/>
          </a:xfrm>
        </p:spPr>
        <p:txBody>
          <a:bodyPr>
            <a:normAutofit/>
          </a:bodyPr>
          <a:lstStyle/>
          <a:p>
            <a:r>
              <a:rPr lang="en-US" b="0" dirty="0"/>
              <a:t>Cathode QE lifetime during high current operation</a:t>
            </a:r>
          </a:p>
        </p:txBody>
      </p:sp>
      <p:pic>
        <p:nvPicPr>
          <p:cNvPr id="3" name="Picture 2" descr="C:\Users\fedotov\AppData\Local\Microsoft\Windows\Temporary Internet Files\Content.Outlook\NHLRUYPR\QE4Hours (002).jpg">
            <a:extLst>
              <a:ext uri="{FF2B5EF4-FFF2-40B4-BE49-F238E27FC236}">
                <a16:creationId xmlns:a16="http://schemas.microsoft.com/office/drawing/2014/main" id="{68EB31C9-0F1E-F34A-82F8-B5548E0F19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" y="2154870"/>
            <a:ext cx="4442859" cy="354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edotov\AppData\Local\Microsoft\Windows\Temporary Internet Files\Content.Outlook\NHLRUYPR\QE8hours (002).jpg">
            <a:extLst>
              <a:ext uri="{FF2B5EF4-FFF2-40B4-BE49-F238E27FC236}">
                <a16:creationId xmlns:a16="http://schemas.microsoft.com/office/drawing/2014/main" id="{D292B1D1-AC5B-AE4D-BF16-5B32524F42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96" y="2109583"/>
            <a:ext cx="4442859" cy="35478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DD5D4-8084-9245-B8AA-4D0EEA8EFDD1}"/>
              </a:ext>
            </a:extLst>
          </p:cNvPr>
          <p:cNvSpPr txBox="1"/>
          <p:nvPr/>
        </p:nvSpPr>
        <p:spPr>
          <a:xfrm>
            <a:off x="218661" y="1645073"/>
            <a:ext cx="3818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30 mA beam current,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Symbol" pitchFamily="2" charset="2"/>
                <a:ea typeface="ＭＳ Ｐゴシック" charset="-128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= 87 h, QE &gt; 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3DD8B-E266-1E4A-B90E-072344D1BD66}"/>
              </a:ext>
            </a:extLst>
          </p:cNvPr>
          <p:cNvSpPr txBox="1"/>
          <p:nvPr/>
        </p:nvSpPr>
        <p:spPr>
          <a:xfrm>
            <a:off x="4767547" y="1682385"/>
            <a:ext cx="393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25 mA beam current,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Symbol" pitchFamily="2" charset="2"/>
                <a:ea typeface="ＭＳ Ｐゴシック" charset="-128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= 142 h, QE &gt; 4%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B2C332B-3177-4277-8772-4D1B2A36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41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4" y="183830"/>
            <a:ext cx="8821026" cy="5705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Longitudinal phase space RF gymnastics </a:t>
            </a:r>
            <a:br>
              <a:rPr lang="en-US" sz="1800" b="0" dirty="0"/>
            </a:br>
            <a:r>
              <a:rPr lang="en-US" sz="1800" b="0" dirty="0"/>
              <a:t>(704MHz SRF Booster, 3</a:t>
            </a:r>
            <a:r>
              <a:rPr lang="en-US" sz="1800" b="0" baseline="30000" dirty="0"/>
              <a:t>rd</a:t>
            </a:r>
            <a:r>
              <a:rPr lang="en-US" sz="1800" b="0" dirty="0"/>
              <a:t> harmonic 2.1GHz , 704MHz energy correction cavity and </a:t>
            </a:r>
            <a:br>
              <a:rPr lang="en-US" sz="1800" b="0" dirty="0"/>
            </a:br>
            <a:r>
              <a:rPr lang="en-US" sz="1800" b="0" dirty="0"/>
              <a:t> 704MHz deflecting cavity)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9200"/>
            <a:ext cx="9144000" cy="2788920"/>
          </a:xfrm>
          <a:prstGeom prst="rect">
            <a:avLst/>
          </a:prstGeom>
        </p:spPr>
      </p:pic>
      <p:pic>
        <p:nvPicPr>
          <p:cNvPr id="1026" name="Picture 2" descr="http://elog.pbn.bnl.gov:8080/api/attachment/image/static/5ad16c2d000fa6a6_Fri_Apr_13_22:49:16_2018.144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" y="1404513"/>
            <a:ext cx="2133600" cy="32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log.pbn.bnl.gov:8080/api/attachment/image/static/5ad164a4000fa690_Fri_Apr_13_22:17:07_2018.144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3" y="1383971"/>
            <a:ext cx="2057400" cy="32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log.pbn.bnl.gov:8080/api/attachment/image/static/5ad16a59000fa6a0_Fri_Apr_13_22:41:28_2018.1444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70" y="1399211"/>
            <a:ext cx="2171368" cy="3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elog.pbn.bnl.gov:8080/api/attachment/image/static/5acfb9ea000f9024_Thu_Apr_12_15:56:25_2018.1292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34" y="1383971"/>
            <a:ext cx="2497372" cy="32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2559" y="1630677"/>
            <a:ext cx="7106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+mn-cs"/>
              </a:rPr>
              <a:t>Commissioning of longitudinal phase space diagnostics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92699-E209-4F23-ABA5-D9FB463DC365}"/>
              </a:ext>
            </a:extLst>
          </p:cNvPr>
          <p:cNvCxnSpPr/>
          <p:nvPr/>
        </p:nvCxnSpPr>
        <p:spPr>
          <a:xfrm>
            <a:off x="6992758" y="4107305"/>
            <a:ext cx="1424066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56662C-715C-4DAB-B043-2BF4259E24B3}"/>
              </a:ext>
            </a:extLst>
          </p:cNvPr>
          <p:cNvCxnSpPr>
            <a:cxnSpLocks/>
          </p:cNvCxnSpPr>
          <p:nvPr/>
        </p:nvCxnSpPr>
        <p:spPr>
          <a:xfrm flipH="1" flipV="1">
            <a:off x="6970426" y="2323475"/>
            <a:ext cx="22332" cy="178383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1CD592-1786-435A-A4E7-32E3BA5D358F}"/>
              </a:ext>
            </a:extLst>
          </p:cNvPr>
          <p:cNvSpPr txBox="1"/>
          <p:nvPr/>
        </p:nvSpPr>
        <p:spPr>
          <a:xfrm>
            <a:off x="6903331" y="409890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spread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758010-52CA-470E-B5A3-A5BCB9549BC0}"/>
              </a:ext>
            </a:extLst>
          </p:cNvPr>
          <p:cNvSpPr/>
          <p:nvPr/>
        </p:nvSpPr>
        <p:spPr>
          <a:xfrm>
            <a:off x="6682417" y="20143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2497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3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BNL_PPT_Template_Update_2018_Gray</Template>
  <TotalTime>3384</TotalTime>
  <Words>1518</Words>
  <Application>Microsoft Office PowerPoint</Application>
  <PresentationFormat>On-screen Show (4:3)</PresentationFormat>
  <Paragraphs>306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Office Theme</vt:lpstr>
      <vt:lpstr>1_Office Theme</vt:lpstr>
      <vt:lpstr>SNS-review-TEMPLATE</vt:lpstr>
      <vt:lpstr>2_Office Theme</vt:lpstr>
      <vt:lpstr>Low Energy RHIC  electron Cooling (LEReC):  Overview and laser requirements</vt:lpstr>
      <vt:lpstr>LEReC Project Goals</vt:lpstr>
      <vt:lpstr>RHIC @ BNL, Long Island, New York</vt:lpstr>
      <vt:lpstr>PowerPoint Presentation</vt:lpstr>
      <vt:lpstr>                                    LEReC Accelerator    (100 meters of beamlines with the DC Gun,  high-power fiber laser, 5 RF          systems, including one SRF, many magnets and instrumentation)  </vt:lpstr>
      <vt:lpstr>Commissioning with e-beam</vt:lpstr>
      <vt:lpstr>Commissioning highlights</vt:lpstr>
      <vt:lpstr>Cathode QE lifetime during high current operation</vt:lpstr>
      <vt:lpstr>Longitudinal phase space RF gymnastics  (704MHz SRF Booster, 3rd harmonic 2.1GHz , 704MHz energy correction cavity and   704MHz deflecting cavity)</vt:lpstr>
      <vt:lpstr>High current operation to high-power dump</vt:lpstr>
      <vt:lpstr>LEReC electron beam parameters</vt:lpstr>
      <vt:lpstr>LEReC beam structure in cooling section  </vt:lpstr>
      <vt:lpstr>LEReC laser requirements (October 2018)</vt:lpstr>
      <vt:lpstr>Laser challenges during commissioning</vt:lpstr>
      <vt:lpstr>Shot-to-shot pointing stability</vt:lpstr>
      <vt:lpstr>Long-term (hours) pointing stability on the iris</vt:lpstr>
      <vt:lpstr>Transverse profile with 4 crystals (June-July)</vt:lpstr>
      <vt:lpstr>4 crystals (June-July): laser profile with iris</vt:lpstr>
      <vt:lpstr>Laser profile on Gun table without and with iris, after switching to 3 crystals plus interferometer</vt:lpstr>
      <vt:lpstr>CW operation, transverse profile on Gun table</vt:lpstr>
      <vt:lpstr>Electron beam longitudinal phase space: laser tuning using electron beam RF diagnostics line</vt:lpstr>
      <vt:lpstr>Electron beam longitudinal phase space before and after laser tuning</vt:lpstr>
      <vt:lpstr>Energy spread measurements</vt:lpstr>
      <vt:lpstr>Laser intensity fluctuations before feedback</vt:lpstr>
      <vt:lpstr>Before intensity feedback</vt:lpstr>
      <vt:lpstr>Intensity feedback commissioned: 9/07/18</vt:lpstr>
      <vt:lpstr>Summary:  laser experience during commissioning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Fedotov, Alexei</dc:creator>
  <cp:keywords/>
  <dc:description/>
  <cp:lastModifiedBy>Fedotov, Alexei</cp:lastModifiedBy>
  <cp:revision>280</cp:revision>
  <dcterms:created xsi:type="dcterms:W3CDTF">2018-06-08T23:15:03Z</dcterms:created>
  <dcterms:modified xsi:type="dcterms:W3CDTF">2018-11-06T18:19:10Z</dcterms:modified>
  <cp:category/>
</cp:coreProperties>
</file>