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682" r:id="rId5"/>
    <p:sldId id="670" r:id="rId6"/>
    <p:sldId id="683" r:id="rId7"/>
    <p:sldId id="262" r:id="rId8"/>
    <p:sldId id="681" r:id="rId9"/>
    <p:sldId id="677" r:id="rId10"/>
    <p:sldId id="668" r:id="rId11"/>
    <p:sldId id="669" r:id="rId12"/>
    <p:sldId id="666" r:id="rId13"/>
    <p:sldId id="684" r:id="rId14"/>
    <p:sldId id="674" r:id="rId15"/>
    <p:sldId id="375" r:id="rId16"/>
    <p:sldId id="67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449" autoAdjust="0"/>
  </p:normalViewPr>
  <p:slideViewPr>
    <p:cSldViewPr snapToGrid="0" snapToObjects="1">
      <p:cViewPr varScale="1">
        <p:scale>
          <a:sx n="159" d="100"/>
          <a:sy n="159" d="100"/>
        </p:scale>
        <p:origin x="180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45D90F-1FEC-4B11-B992-DB41A06BA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E8357-C689-4E8E-88D2-2898D6C0B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3A9B9-B40C-45AD-803B-0A9D879E9BE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5CA55-77E3-4869-B646-FC3AA9A0D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728C8-AF00-4705-94AE-711101EFA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7BAA34-D66E-462F-AE62-02ECDF33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D0459-205D-48E1-80E4-C1C5C7DC906B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40A4AA-E4BA-4E4D-BCC9-E0E1E6C0E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8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A3409-7649-4FC0-9B74-5D7413549084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51F59-71C2-4947-9BA1-AB90E5B2717C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989F86-ED50-48B5-B1AC-BDC63D326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Laser System Development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6D56C7-C6C3-43CD-AC06-581808961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94" y="3467286"/>
            <a:ext cx="8338930" cy="1655762"/>
          </a:xfrm>
        </p:spPr>
        <p:txBody>
          <a:bodyPr/>
          <a:lstStyle/>
          <a:p>
            <a:r>
              <a:rPr lang="en-US" dirty="0"/>
              <a:t>Michiko Minty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6517-9DB9-4E94-AF73-A842EC32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32280"/>
            <a:ext cx="8328991" cy="1325563"/>
          </a:xfrm>
        </p:spPr>
        <p:txBody>
          <a:bodyPr/>
          <a:lstStyle/>
          <a:p>
            <a:r>
              <a:rPr lang="en-US" dirty="0"/>
              <a:t>Laser Systems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2EB-6BB1-4F18-94AE-6BDACDF9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161620"/>
            <a:ext cx="8328991" cy="4611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Personne</a:t>
            </a:r>
            <a:r>
              <a:rPr lang="en-US" sz="1600" dirty="0"/>
              <a:t>l:</a:t>
            </a:r>
          </a:p>
          <a:p>
            <a:pPr marL="0" indent="0">
              <a:buNone/>
            </a:pPr>
            <a:r>
              <a:rPr lang="en-US" sz="1600" dirty="0"/>
              <a:t> P. </a:t>
            </a:r>
            <a:r>
              <a:rPr lang="en-US" sz="1600" dirty="0" err="1"/>
              <a:t>Inacker</a:t>
            </a:r>
            <a:r>
              <a:rPr lang="en-US" sz="1600" dirty="0"/>
              <a:t>, M. Minty, L. Nguyen, Z. Zhao (staffing history in supplemental material) </a:t>
            </a:r>
          </a:p>
          <a:p>
            <a:pPr marL="0" indent="0">
              <a:buNone/>
            </a:pPr>
            <a:r>
              <a:rPr lang="en-US" sz="1600" u="sng" dirty="0"/>
              <a:t>Systems supported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LEReC</a:t>
            </a:r>
            <a:r>
              <a:rPr lang="en-US" sz="1600" dirty="0"/>
              <a:t> – development and operation (ongoing); call-in list initiated 7/30/18</a:t>
            </a:r>
          </a:p>
          <a:p>
            <a:r>
              <a:rPr lang="en-US" sz="1600" dirty="0" err="1"/>
              <a:t>CeC</a:t>
            </a:r>
            <a:r>
              <a:rPr lang="en-US" sz="1600" dirty="0"/>
              <a:t> – development and operation (limited for now, was top priority from 3/13/17-6/21/17); developed regenerative amplifier (P. </a:t>
            </a:r>
            <a:r>
              <a:rPr lang="en-US" sz="1600" dirty="0" err="1"/>
              <a:t>Inacker</a:t>
            </a:r>
            <a:r>
              <a:rPr lang="en-US" sz="1600" dirty="0"/>
              <a:t>) for FY18 </a:t>
            </a:r>
          </a:p>
          <a:p>
            <a:r>
              <a:rPr lang="en-US" sz="1600" dirty="0" err="1"/>
              <a:t>eRHIC</a:t>
            </a:r>
            <a:r>
              <a:rPr lang="en-US" sz="1600" dirty="0"/>
              <a:t>  </a:t>
            </a:r>
          </a:p>
          <a:p>
            <a:pPr lvl="1"/>
            <a:r>
              <a:rPr lang="en-US" sz="1600" dirty="0"/>
              <a:t>Gatling gun (&lt;Jan, 2018) with additional support from NSLS-II (summer, 2017) </a:t>
            </a:r>
          </a:p>
          <a:p>
            <a:pPr lvl="1"/>
            <a:r>
              <a:rPr lang="en-US" sz="1600" dirty="0"/>
              <a:t>LDRD #17-002 (May 2017 – </a:t>
            </a:r>
            <a:r>
              <a:rPr lang="en-US" sz="1600"/>
              <a:t>May 2020), </a:t>
            </a:r>
            <a:r>
              <a:rPr lang="en-US" sz="1600" dirty="0"/>
              <a:t>“High-powered </a:t>
            </a:r>
            <a:r>
              <a:rPr lang="en-US" sz="1600" dirty="0" err="1"/>
              <a:t>Er</a:t>
            </a:r>
            <a:r>
              <a:rPr lang="en-US" sz="1600" dirty="0"/>
              <a:t>-doped fiber laser for 50 mA highly polarized electron beam”, PI: Z. Zhao</a:t>
            </a:r>
          </a:p>
          <a:p>
            <a:pPr lvl="1"/>
            <a:r>
              <a:rPr lang="en-US" sz="1600" dirty="0"/>
              <a:t>E-RHIC – future gun tests at SBU and BNL </a:t>
            </a:r>
          </a:p>
          <a:p>
            <a:r>
              <a:rPr lang="en-US" sz="1600" dirty="0"/>
              <a:t>Laser lab development</a:t>
            </a:r>
          </a:p>
          <a:p>
            <a:pPr lvl="1"/>
            <a:r>
              <a:rPr lang="en-US" sz="1600" dirty="0"/>
              <a:t>Bldg. 912 ‘ERL’ laser lab (since 2016 first for </a:t>
            </a:r>
            <a:r>
              <a:rPr lang="en-US" sz="1600" dirty="0" err="1"/>
              <a:t>LEReC</a:t>
            </a:r>
            <a:r>
              <a:rPr lang="en-US" sz="1600" dirty="0"/>
              <a:t>, then LDRD)</a:t>
            </a:r>
          </a:p>
          <a:p>
            <a:pPr lvl="1"/>
            <a:r>
              <a:rPr lang="en-US" sz="1600" dirty="0"/>
              <a:t>Bldg. 912 clean room - recently approved for </a:t>
            </a:r>
            <a:r>
              <a:rPr lang="en-US" sz="1600" dirty="0" err="1"/>
              <a:t>LEReC</a:t>
            </a:r>
            <a:r>
              <a:rPr lang="en-US" sz="1600" dirty="0"/>
              <a:t> spares tests, R&amp;D for </a:t>
            </a:r>
            <a:r>
              <a:rPr lang="en-US" sz="1600" dirty="0" err="1"/>
              <a:t>eRHIC</a:t>
            </a:r>
            <a:r>
              <a:rPr lang="en-US" sz="1600" dirty="0"/>
              <a:t>) needs laser interlock system and cable tray installations then optical tables, racks,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8A934-612D-4316-85C0-6BFD35DE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72E-31A0-463C-9C8E-A48A7E51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44806"/>
            <a:ext cx="8328991" cy="1325563"/>
          </a:xfrm>
        </p:spPr>
        <p:txBody>
          <a:bodyPr/>
          <a:lstStyle/>
          <a:p>
            <a:r>
              <a:rPr lang="en-US" dirty="0"/>
              <a:t>Supplementary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B9F74-2BEB-44D3-917D-ED8845DF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9B08B6-F6BD-4EA8-A52F-559A13157A13}"/>
              </a:ext>
            </a:extLst>
          </p:cNvPr>
          <p:cNvSpPr txBox="1">
            <a:spLocks/>
          </p:cNvSpPr>
          <p:nvPr/>
        </p:nvSpPr>
        <p:spPr>
          <a:xfrm>
            <a:off x="584989" y="1464434"/>
            <a:ext cx="8246638" cy="392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Personnel development history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Monthly status updates (FY17 and FY18)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Operations Post Mortems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DC gun tests (May 5 – Aug 11, 2017)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            Beamline commissioning (Mar 6 – Sep 16, 2018)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Presentations from past reviews	</a:t>
            </a:r>
          </a:p>
          <a:p>
            <a:pPr marL="0" indent="0">
              <a:buNone/>
            </a:pPr>
            <a:r>
              <a:rPr lang="en-US" sz="2000" dirty="0"/>
              <a:t>Response to past reviews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9238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72E-31A0-463C-9C8E-A48A7E51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61926"/>
            <a:ext cx="8328991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B9F74-2BEB-44D3-917D-ED8845DF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A5DB2-57F0-4B50-80F1-579FE4A8E725}"/>
              </a:ext>
            </a:extLst>
          </p:cNvPr>
          <p:cNvSpPr txBox="1">
            <a:spLocks/>
          </p:cNvSpPr>
          <p:nvPr/>
        </p:nvSpPr>
        <p:spPr>
          <a:xfrm>
            <a:off x="584989" y="953090"/>
            <a:ext cx="8246638" cy="392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Majority of planned installations completed (position feedback excepted) with many, many groups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During FY18 </a:t>
            </a:r>
            <a:r>
              <a:rPr lang="en-US" sz="2000" dirty="0" err="1"/>
              <a:t>LEReC</a:t>
            </a:r>
            <a:r>
              <a:rPr lang="en-US" sz="2000" dirty="0"/>
              <a:t> systems commissioning, laser MPS was installed followed by 24/7 laser operations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Operational difficulties encountered with intensity stability (now feedback controlled), laser position stability and dynamic thermal lensing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Priorities from </a:t>
            </a:r>
            <a:r>
              <a:rPr lang="en-US" sz="2000" dirty="0" err="1"/>
              <a:t>LEReC</a:t>
            </a:r>
            <a:r>
              <a:rPr lang="en-US" sz="2000" dirty="0"/>
              <a:t> Retreat + additional tasks are being addressed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8935E9-DA75-4C44-A5F2-47351A18A13A}"/>
              </a:ext>
            </a:extLst>
          </p:cNvPr>
          <p:cNvSpPr txBox="1">
            <a:spLocks/>
          </p:cNvSpPr>
          <p:nvPr/>
        </p:nvSpPr>
        <p:spPr>
          <a:xfrm>
            <a:off x="357809" y="4983788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To the review committee: Thank You in advance for your advice and suggestions!</a:t>
            </a:r>
          </a:p>
        </p:txBody>
      </p:sp>
    </p:spTree>
    <p:extLst>
      <p:ext uri="{BB962C8B-B14F-4D97-AF65-F5344CB8AC3E}">
        <p14:creationId xmlns:p14="http://schemas.microsoft.com/office/powerpoint/2010/main" val="679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3A51B-201B-47C2-AD37-5729C0D4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" y="1201595"/>
            <a:ext cx="8112367" cy="2837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4ACAC-DACE-4DDD-8729-F3528A6572AC}"/>
              </a:ext>
            </a:extLst>
          </p:cNvPr>
          <p:cNvSpPr txBox="1"/>
          <p:nvPr/>
        </p:nvSpPr>
        <p:spPr>
          <a:xfrm>
            <a:off x="82067" y="147223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019F9-87FE-4D49-858A-3ED445E35FF9}"/>
              </a:ext>
            </a:extLst>
          </p:cNvPr>
          <p:cNvSpPr txBox="1"/>
          <p:nvPr/>
        </p:nvSpPr>
        <p:spPr>
          <a:xfrm>
            <a:off x="82067" y="215782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C7656-2E92-4589-8758-04BAF6F4FC41}"/>
              </a:ext>
            </a:extLst>
          </p:cNvPr>
          <p:cNvSpPr txBox="1"/>
          <p:nvPr/>
        </p:nvSpPr>
        <p:spPr>
          <a:xfrm>
            <a:off x="123094" y="313669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7BFC20-E909-4761-837D-C78055EAC79B}"/>
              </a:ext>
            </a:extLst>
          </p:cNvPr>
          <p:cNvSpPr txBox="1"/>
          <p:nvPr/>
        </p:nvSpPr>
        <p:spPr>
          <a:xfrm>
            <a:off x="1872694" y="4654759"/>
            <a:ext cx="60324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Developments proceeded with difficulties encountered</a:t>
            </a:r>
          </a:p>
          <a:p>
            <a:r>
              <a:rPr lang="en-US" sz="1600" dirty="0"/>
              <a:t>+ three major operational challenges: </a:t>
            </a:r>
          </a:p>
          <a:p>
            <a:r>
              <a:rPr lang="en-US" sz="1600" dirty="0"/>
              <a:t>             intensity stability – implemented slow and fast feedback </a:t>
            </a:r>
          </a:p>
          <a:p>
            <a:r>
              <a:rPr lang="en-US" sz="1600" dirty="0"/>
              <a:t>             position stability</a:t>
            </a:r>
          </a:p>
          <a:p>
            <a:r>
              <a:rPr lang="en-US" sz="1600" dirty="0"/>
              <a:t>             dynamic thermal lensing (CW vs pulsed)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2CDE06A-AFDB-4112-A65E-9F2C1AD4AA40}"/>
              </a:ext>
            </a:extLst>
          </p:cNvPr>
          <p:cNvSpPr/>
          <p:nvPr/>
        </p:nvSpPr>
        <p:spPr>
          <a:xfrm flipV="1">
            <a:off x="2098433" y="409719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E87CB2-E2BF-4153-8330-8730A0DA3EB9}"/>
              </a:ext>
            </a:extLst>
          </p:cNvPr>
          <p:cNvSpPr/>
          <p:nvPr/>
        </p:nvSpPr>
        <p:spPr>
          <a:xfrm flipV="1">
            <a:off x="3593131" y="409133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3E7410F-4846-40BE-AE0B-BDB557180C7C}"/>
              </a:ext>
            </a:extLst>
          </p:cNvPr>
          <p:cNvSpPr/>
          <p:nvPr/>
        </p:nvSpPr>
        <p:spPr>
          <a:xfrm flipV="1">
            <a:off x="4941283" y="4097193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69B3623-C86B-4056-9780-5E998AC2A2F4}"/>
              </a:ext>
            </a:extLst>
          </p:cNvPr>
          <p:cNvSpPr/>
          <p:nvPr/>
        </p:nvSpPr>
        <p:spPr>
          <a:xfrm flipV="1">
            <a:off x="5322285" y="409132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2E108-B1E3-423A-809A-5E7EBA82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2D177-E109-4F2C-A441-63EC0B6A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" y="416168"/>
            <a:ext cx="8004812" cy="5603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1774B-C4D2-4978-A6CC-3FD45F0E88FC}"/>
              </a:ext>
            </a:extLst>
          </p:cNvPr>
          <p:cNvSpPr txBox="1"/>
          <p:nvPr/>
        </p:nvSpPr>
        <p:spPr>
          <a:xfrm>
            <a:off x="41036" y="726"/>
            <a:ext cx="817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Comments to table with subsystem development vs 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42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LEReC Laser Diagnostics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32687"/>
              </p:ext>
            </p:extLst>
          </p:nvPr>
        </p:nvGraphicFramePr>
        <p:xfrm>
          <a:off x="1612232" y="1052767"/>
          <a:ext cx="6978315" cy="492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664">
                <a:tc>
                  <a:txBody>
                    <a:bodyPr/>
                    <a:lstStyle/>
                    <a:p>
                      <a:r>
                        <a:rPr lang="de-DE" sz="1200" dirty="0"/>
                        <a:t>Trailer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Relay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Gun</a:t>
                      </a:r>
                      <a:r>
                        <a:rPr lang="de-DE" sz="1200" baseline="0" dirty="0"/>
                        <a:t>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Exit Table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848">
                <a:tc>
                  <a:txBody>
                    <a:bodyPr/>
                    <a:lstStyle/>
                    <a:p>
                      <a:r>
                        <a:rPr lang="de-DE" sz="1200" dirty="0"/>
                        <a:t>Temp./Hum.</a:t>
                      </a:r>
                    </a:p>
                    <a:p>
                      <a:r>
                        <a:rPr lang="de-DE" sz="1200" dirty="0"/>
                        <a:t>Temp./Flow.:</a:t>
                      </a:r>
                    </a:p>
                    <a:p>
                      <a:r>
                        <a:rPr lang="de-DE" sz="1200" dirty="0"/>
                        <a:t>Main Amp,</a:t>
                      </a:r>
                      <a:r>
                        <a:rPr lang="de-DE" sz="1200" baseline="0" dirty="0"/>
                        <a:t> 60W Amp, Rod/Dumps</a:t>
                      </a:r>
                    </a:p>
                    <a:p>
                      <a:endParaRPr lang="de-DE" sz="1200" baseline="0" dirty="0"/>
                    </a:p>
                    <a:p>
                      <a:r>
                        <a:rPr lang="de-DE" sz="1200" baseline="0" dirty="0"/>
                        <a:t>60W Amp Intensity Photodiode</a:t>
                      </a:r>
                    </a:p>
                    <a:p>
                      <a:r>
                        <a:rPr lang="de-DE" sz="1200" baseline="0" dirty="0"/>
                        <a:t>Dumped IR PM (Total IR, or left over after conversion)</a:t>
                      </a:r>
                      <a:br>
                        <a:rPr lang="de-DE" sz="1200" baseline="0" dirty="0"/>
                      </a:br>
                      <a:endParaRPr lang="de-DE" sz="1200" baseline="0" dirty="0"/>
                    </a:p>
                    <a:p>
                      <a:r>
                        <a:rPr lang="de-DE" sz="1200" baseline="0" dirty="0"/>
                        <a:t>9MHz Signal Photodiode</a:t>
                      </a:r>
                    </a:p>
                    <a:p>
                      <a:r>
                        <a:rPr lang="de-DE" sz="1200" baseline="0" dirty="0"/>
                        <a:t>704MHz Signal Photodiode</a:t>
                      </a:r>
                    </a:p>
                    <a:p>
                      <a:r>
                        <a:rPr lang="de-DE" sz="1200" baseline="0" dirty="0"/>
                        <a:t>1Hz Signal Photodiode</a:t>
                      </a:r>
                    </a:p>
                    <a:p>
                      <a:endParaRPr lang="de-DE" sz="1200" baseline="0" dirty="0"/>
                    </a:p>
                    <a:p>
                      <a:r>
                        <a:rPr lang="de-DE" sz="1200" baseline="0" dirty="0"/>
                        <a:t>Alignment Laser</a:t>
                      </a:r>
                    </a:p>
                    <a:p>
                      <a:r>
                        <a:rPr lang="de-DE" sz="1200" baseline="0" dirty="0"/>
                        <a:t>Fire Detection</a:t>
                      </a:r>
                    </a:p>
                    <a:p>
                      <a:r>
                        <a:rPr lang="de-DE" sz="1200" baseline="0" dirty="0"/>
                        <a:t>Transport Vacuum    </a:t>
                      </a:r>
                    </a:p>
                    <a:p>
                      <a:r>
                        <a:rPr lang="de-DE" sz="1200" baseline="0" dirty="0"/>
                        <a:t>     detection</a:t>
                      </a:r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Temp./Hum.</a:t>
                      </a:r>
                    </a:p>
                    <a:p>
                      <a:r>
                        <a:rPr lang="de-DE" sz="1200" dirty="0"/>
                        <a:t>Profile</a:t>
                      </a:r>
                      <a:r>
                        <a:rPr lang="de-DE" sz="1200" baseline="0" dirty="0"/>
                        <a:t> Camera</a:t>
                      </a:r>
                    </a:p>
                    <a:p>
                      <a:r>
                        <a:rPr lang="de-DE" sz="1200" baseline="0" dirty="0"/>
                        <a:t>Intensity Photodiode</a:t>
                      </a:r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Temp./Hum.</a:t>
                      </a:r>
                    </a:p>
                    <a:p>
                      <a:r>
                        <a:rPr lang="de-DE" sz="1200" dirty="0"/>
                        <a:t>Profile Camera</a:t>
                      </a:r>
                    </a:p>
                    <a:p>
                      <a:r>
                        <a:rPr lang="de-DE" sz="1200" dirty="0"/>
                        <a:t>Low Power PM</a:t>
                      </a:r>
                    </a:p>
                    <a:p>
                      <a:r>
                        <a:rPr lang="de-DE" sz="1200" dirty="0"/>
                        <a:t>High</a:t>
                      </a:r>
                      <a:r>
                        <a:rPr lang="de-DE" sz="1200" baseline="0" dirty="0"/>
                        <a:t> Power PM</a:t>
                      </a:r>
                    </a:p>
                    <a:p>
                      <a:r>
                        <a:rPr lang="de-DE" sz="1200" baseline="0" dirty="0"/>
                        <a:t>Intensity Feedback Photodiode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High</a:t>
                      </a:r>
                      <a:r>
                        <a:rPr lang="de-DE" sz="1200" baseline="0" dirty="0"/>
                        <a:t> Power PM</a:t>
                      </a:r>
                    </a:p>
                    <a:p>
                      <a:r>
                        <a:rPr lang="de-DE" sz="1200" baseline="0" dirty="0"/>
                        <a:t>Cathode Camera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Profile Camera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Stabilisation 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Stabilisation 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337443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Installed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809" y="5171736"/>
            <a:ext cx="105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Planned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5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LEReC Laser Controls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061558"/>
              </p:ext>
            </p:extLst>
          </p:nvPr>
        </p:nvGraphicFramePr>
        <p:xfrm>
          <a:off x="1617785" y="1052767"/>
          <a:ext cx="6972762" cy="395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664">
                <a:tc>
                  <a:txBody>
                    <a:bodyPr/>
                    <a:lstStyle/>
                    <a:p>
                      <a:r>
                        <a:rPr lang="de-DE" sz="1200" dirty="0"/>
                        <a:t>Trailer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Relay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Gun</a:t>
                      </a:r>
                      <a:r>
                        <a:rPr lang="de-DE" sz="1200" baseline="0" dirty="0"/>
                        <a:t>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Exit Table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848">
                <a:tc>
                  <a:txBody>
                    <a:bodyPr/>
                    <a:lstStyle/>
                    <a:p>
                      <a:r>
                        <a:rPr lang="de-DE" sz="1200" baseline="0" dirty="0"/>
                        <a:t>Intensity control</a:t>
                      </a:r>
                    </a:p>
                    <a:p>
                      <a:r>
                        <a:rPr lang="de-DE" sz="1200" baseline="0" dirty="0"/>
                        <a:t>Piezo mirror</a:t>
                      </a:r>
                    </a:p>
                    <a:p>
                      <a:r>
                        <a:rPr lang="de-DE" sz="1200" baseline="0" dirty="0"/>
                        <a:t>HWP for pulsed/cw control</a:t>
                      </a:r>
                    </a:p>
                    <a:p>
                      <a:r>
                        <a:rPr lang="de-DE" sz="1200" baseline="0" dirty="0"/>
                        <a:t>Fast and slow shutters</a:t>
                      </a:r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Piezo mirror</a:t>
                      </a:r>
                      <a:endParaRPr lang="de-DE" sz="1200" baseline="0" dirty="0"/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/>
                        <a:t>Zoom lens</a:t>
                      </a:r>
                    </a:p>
                    <a:p>
                      <a:r>
                        <a:rPr lang="de-DE" sz="1200" baseline="0" dirty="0"/>
                        <a:t>Flip mirror</a:t>
                      </a:r>
                    </a:p>
                    <a:p>
                      <a:r>
                        <a:rPr lang="de-DE" sz="1200" baseline="0" dirty="0"/>
                        <a:t>x-y stage </a:t>
                      </a:r>
                    </a:p>
                    <a:p>
                      <a:r>
                        <a:rPr lang="de-DE" sz="1200" baseline="0" dirty="0"/>
                        <a:t>Laser aperture wheel</a:t>
                      </a:r>
                    </a:p>
                    <a:p>
                      <a:r>
                        <a:rPr lang="de-DE" sz="1200" baseline="0" dirty="0"/>
                        <a:t>Laser mask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Flip mirror</a:t>
                      </a:r>
                      <a:endParaRPr lang="de-DE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337443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9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205998"/>
            <a:ext cx="8328991" cy="39291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Specifications and achieved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Development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Priorities from the </a:t>
            </a:r>
            <a:r>
              <a:rPr lang="en-US" sz="2400" dirty="0" err="1"/>
              <a:t>LEReC</a:t>
            </a:r>
            <a:r>
              <a:rPr lang="en-US" sz="2400" dirty="0"/>
              <a:t> Retreat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Laser Safety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Laser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Laser Systems Group: personnel and responsibilities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Supplemental Materials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Summary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B930-7CF7-4EDE-98A2-CBE2FA83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D6AAF-8069-4594-982F-C33FA5CA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370DA2-F55C-4327-9728-6EED1DDD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65822"/>
            <a:ext cx="832899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Specifications and Achieved Performance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71403-3E30-4667-AD5C-F4DC16CB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1808"/>
              </p:ext>
            </p:extLst>
          </p:nvPr>
        </p:nvGraphicFramePr>
        <p:xfrm>
          <a:off x="879386" y="808478"/>
          <a:ext cx="7385384" cy="521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728">
                  <a:extLst>
                    <a:ext uri="{9D8B030D-6E8A-4147-A177-3AD203B41FA5}">
                      <a16:colId xmlns:a16="http://schemas.microsoft.com/office/drawing/2014/main" val="3928320891"/>
                    </a:ext>
                  </a:extLst>
                </a:gridCol>
                <a:gridCol w="1518186">
                  <a:extLst>
                    <a:ext uri="{9D8B030D-6E8A-4147-A177-3AD203B41FA5}">
                      <a16:colId xmlns:a16="http://schemas.microsoft.com/office/drawing/2014/main" val="158257899"/>
                    </a:ext>
                  </a:extLst>
                </a:gridCol>
                <a:gridCol w="1400235">
                  <a:extLst>
                    <a:ext uri="{9D8B030D-6E8A-4147-A177-3AD203B41FA5}">
                      <a16:colId xmlns:a16="http://schemas.microsoft.com/office/drawing/2014/main" val="902529564"/>
                    </a:ext>
                  </a:extLst>
                </a:gridCol>
                <a:gridCol w="1400235">
                  <a:extLst>
                    <a:ext uri="{9D8B030D-6E8A-4147-A177-3AD203B41FA5}">
                      <a16:colId xmlns:a16="http://schemas.microsoft.com/office/drawing/2014/main" val="3599928151"/>
                    </a:ext>
                  </a:extLst>
                </a:gridCol>
              </a:tblGrid>
              <a:tr h="566114">
                <a:tc>
                  <a:txBody>
                    <a:bodyPr/>
                    <a:lstStyle/>
                    <a:p>
                      <a:endParaRPr lang="en-US" sz="1200" dirty="0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000000"/>
                        </a:highligh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Original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Updated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Currently Achieved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226743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Power on cathode,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 2-3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8391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Power on Gun table before iris,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 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2150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Beam diameter on the cathode,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 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23189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Transverse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Uniform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Truncated Gaussian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(3mm sigma)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Truncated Gaussian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(4mm sigma)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41698"/>
                  </a:ext>
                </a:extLst>
              </a:tr>
              <a:tr h="558665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Longitudinal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Uniform, “flat top”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Stacking with &lt;40% peak-to-peak modulation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Stacking with &lt;40% peak-to-peak modulation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25918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Pulse length after stacking,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ps</a:t>
                      </a:r>
                      <a:endParaRPr lang="en-US" sz="105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40-80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5082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Time jitter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rms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ps</a:t>
                      </a:r>
                      <a:endParaRPr lang="en-US" sz="105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&lt; 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70379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Intensity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rms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shot-to-short.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0.4 (laser)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0.3 (20 mA beam)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23361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Spatial stability C.O.M. on iris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rms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50 (&lt;10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 on cathode)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(&lt; 75 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on cathode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51188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Extinction ratio (power leakage, pulsed mode)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10^6:1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10^6:1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10^7:1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1294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MPS extinction ratio (between MPS interlock and slow shutter closed, full current CW)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100:1 (5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msec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response)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300:1 (15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msec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&gt; 200:1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9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2AD4B-0032-46A7-94D9-CF8BB6BC3A91}"/>
              </a:ext>
            </a:extLst>
          </p:cNvPr>
          <p:cNvSpPr txBox="1"/>
          <p:nvPr/>
        </p:nvSpPr>
        <p:spPr>
          <a:xfrm>
            <a:off x="691666" y="827184"/>
            <a:ext cx="817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Subsystem development vs time </a:t>
            </a:r>
            <a:r>
              <a:rPr lang="de-DE" sz="1400" dirty="0"/>
              <a:t>(parenthetic remarks in backup slide)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C5EA7-1B82-486F-B6D8-347B657DCE37}"/>
              </a:ext>
            </a:extLst>
          </p:cNvPr>
          <p:cNvSpPr txBox="1"/>
          <p:nvPr/>
        </p:nvSpPr>
        <p:spPr>
          <a:xfrm>
            <a:off x="723778" y="4270323"/>
            <a:ext cx="81765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Year highlights:</a:t>
            </a:r>
          </a:p>
          <a:p>
            <a:endParaRPr lang="de-DE" dirty="0"/>
          </a:p>
          <a:p>
            <a:r>
              <a:rPr lang="de-DE" sz="1400" dirty="0"/>
              <a:t>       2016      major infrastructural work (optical table stabilization, laser transport construction, 	  development of laser lab for fiber laser development)</a:t>
            </a:r>
          </a:p>
          <a:p>
            <a:r>
              <a:rPr lang="en-US" sz="1400" dirty="0"/>
              <a:t>       2017      laser commissioning during </a:t>
            </a:r>
            <a:r>
              <a:rPr lang="en-US" sz="1400" dirty="0" err="1"/>
              <a:t>LEReC</a:t>
            </a:r>
            <a:r>
              <a:rPr lang="en-US" sz="1400" dirty="0"/>
              <a:t> DC gun test</a:t>
            </a:r>
          </a:p>
          <a:p>
            <a:r>
              <a:rPr lang="en-US" sz="1400" dirty="0"/>
              <a:t>       2018      laser operation during </a:t>
            </a:r>
            <a:r>
              <a:rPr lang="en-US" sz="1400" dirty="0" err="1"/>
              <a:t>LEReC</a:t>
            </a:r>
            <a:r>
              <a:rPr lang="en-US" sz="1400" dirty="0"/>
              <a:t> commissioning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23F99-C67F-4EE3-8105-4B1243A9F807}"/>
              </a:ext>
            </a:extLst>
          </p:cNvPr>
          <p:cNvSpPr txBox="1"/>
          <p:nvPr/>
        </p:nvSpPr>
        <p:spPr>
          <a:xfrm>
            <a:off x="82067" y="1538410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0FC91-7786-44ED-ABAA-CF5FD9F5AD29}"/>
              </a:ext>
            </a:extLst>
          </p:cNvPr>
          <p:cNvSpPr txBox="1"/>
          <p:nvPr/>
        </p:nvSpPr>
        <p:spPr>
          <a:xfrm>
            <a:off x="82067" y="216985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CCBCEB-8FD2-4EC3-AC90-C6D717D0A581}"/>
              </a:ext>
            </a:extLst>
          </p:cNvPr>
          <p:cNvSpPr txBox="1"/>
          <p:nvPr/>
        </p:nvSpPr>
        <p:spPr>
          <a:xfrm>
            <a:off x="123094" y="3076537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805EC8-C486-42CA-94ED-D00D1D8B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7" y="1245194"/>
            <a:ext cx="8124070" cy="27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A946C-E18B-452A-AB6F-3B4C63D528E0}"/>
              </a:ext>
            </a:extLst>
          </p:cNvPr>
          <p:cNvSpPr txBox="1"/>
          <p:nvPr/>
        </p:nvSpPr>
        <p:spPr>
          <a:xfrm>
            <a:off x="1790048" y="4664963"/>
            <a:ext cx="472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Steady progress with no major setbacks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2CDE06A-AFDB-4112-A65E-9F2C1AD4AA40}"/>
              </a:ext>
            </a:extLst>
          </p:cNvPr>
          <p:cNvSpPr/>
          <p:nvPr/>
        </p:nvSpPr>
        <p:spPr>
          <a:xfrm flipV="1">
            <a:off x="1553307" y="4109229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F32DC07-A379-4FA9-A237-D4BA051A1D7F}"/>
              </a:ext>
            </a:extLst>
          </p:cNvPr>
          <p:cNvSpPr/>
          <p:nvPr/>
        </p:nvSpPr>
        <p:spPr>
          <a:xfrm flipV="1">
            <a:off x="2602533" y="4085469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E377F8C-D8D5-49BC-B94E-DF1A1ECC9E17}"/>
              </a:ext>
            </a:extLst>
          </p:cNvPr>
          <p:cNvSpPr/>
          <p:nvPr/>
        </p:nvSpPr>
        <p:spPr>
          <a:xfrm flipV="1">
            <a:off x="3130071" y="4085462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A1498A8-B7F2-465C-B53D-5310B1A12BDC}"/>
              </a:ext>
            </a:extLst>
          </p:cNvPr>
          <p:cNvSpPr/>
          <p:nvPr/>
        </p:nvSpPr>
        <p:spPr>
          <a:xfrm flipV="1">
            <a:off x="4062064" y="4085456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597C33C2-E8DC-48DC-B7D4-81941237110A}"/>
              </a:ext>
            </a:extLst>
          </p:cNvPr>
          <p:cNvSpPr/>
          <p:nvPr/>
        </p:nvSpPr>
        <p:spPr>
          <a:xfrm flipV="1">
            <a:off x="5750178" y="4103045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221CFCD5-EA0B-44E0-BB8B-602327B4B2DC}"/>
              </a:ext>
            </a:extLst>
          </p:cNvPr>
          <p:cNvSpPr/>
          <p:nvPr/>
        </p:nvSpPr>
        <p:spPr>
          <a:xfrm flipV="1">
            <a:off x="6178070" y="4085453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1B9C0FB-CD23-4FF5-8699-AFB872B2A1AF}"/>
              </a:ext>
            </a:extLst>
          </p:cNvPr>
          <p:cNvSpPr/>
          <p:nvPr/>
        </p:nvSpPr>
        <p:spPr>
          <a:xfrm flipV="1">
            <a:off x="6611830" y="4085447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6FE4C-D199-4CE2-9E7F-1C3F45FE7CAB}"/>
              </a:ext>
            </a:extLst>
          </p:cNvPr>
          <p:cNvSpPr txBox="1"/>
          <p:nvPr/>
        </p:nvSpPr>
        <p:spPr>
          <a:xfrm>
            <a:off x="82067" y="1538410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FC2F17-871D-491C-8D40-827ACB3DA777}"/>
              </a:ext>
            </a:extLst>
          </p:cNvPr>
          <p:cNvSpPr txBox="1"/>
          <p:nvPr/>
        </p:nvSpPr>
        <p:spPr>
          <a:xfrm>
            <a:off x="82067" y="216985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6DAA4-83C1-4DB2-B7A1-C4723258FB11}"/>
              </a:ext>
            </a:extLst>
          </p:cNvPr>
          <p:cNvSpPr txBox="1"/>
          <p:nvPr/>
        </p:nvSpPr>
        <p:spPr>
          <a:xfrm>
            <a:off x="123094" y="3076537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8CB1F-A0A3-45FC-B8F2-AA4769AC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7" y="1245194"/>
            <a:ext cx="8124070" cy="27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7BFC20-E909-4761-837D-C78055EAC79B}"/>
              </a:ext>
            </a:extLst>
          </p:cNvPr>
          <p:cNvSpPr txBox="1"/>
          <p:nvPr/>
        </p:nvSpPr>
        <p:spPr>
          <a:xfrm>
            <a:off x="1872694" y="4654759"/>
            <a:ext cx="60324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Developments proceeded with difficulties encountered</a:t>
            </a:r>
          </a:p>
          <a:p>
            <a:r>
              <a:rPr lang="en-US" sz="1600" dirty="0"/>
              <a:t>+ three major operational challenges: </a:t>
            </a:r>
          </a:p>
          <a:p>
            <a:r>
              <a:rPr lang="en-US" sz="1600" dirty="0"/>
              <a:t>             intensity stability – implemented slow and fast feedback </a:t>
            </a:r>
          </a:p>
          <a:p>
            <a:r>
              <a:rPr lang="en-US" sz="1600" dirty="0"/>
              <a:t>             position stability</a:t>
            </a:r>
          </a:p>
          <a:p>
            <a:r>
              <a:rPr lang="en-US" sz="1600" dirty="0"/>
              <a:t>             dynamic thermal lensing (CW vs pulsed)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2CDE06A-AFDB-4112-A65E-9F2C1AD4AA40}"/>
              </a:ext>
            </a:extLst>
          </p:cNvPr>
          <p:cNvSpPr/>
          <p:nvPr/>
        </p:nvSpPr>
        <p:spPr>
          <a:xfrm flipV="1">
            <a:off x="2098433" y="409719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E87CB2-E2BF-4153-8330-8730A0DA3EB9}"/>
              </a:ext>
            </a:extLst>
          </p:cNvPr>
          <p:cNvSpPr/>
          <p:nvPr/>
        </p:nvSpPr>
        <p:spPr>
          <a:xfrm flipV="1">
            <a:off x="3593131" y="409133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3E7410F-4846-40BE-AE0B-BDB557180C7C}"/>
              </a:ext>
            </a:extLst>
          </p:cNvPr>
          <p:cNvSpPr/>
          <p:nvPr/>
        </p:nvSpPr>
        <p:spPr>
          <a:xfrm flipV="1">
            <a:off x="4941283" y="4097193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69B3623-C86B-4056-9780-5E998AC2A2F4}"/>
              </a:ext>
            </a:extLst>
          </p:cNvPr>
          <p:cNvSpPr/>
          <p:nvPr/>
        </p:nvSpPr>
        <p:spPr>
          <a:xfrm flipV="1">
            <a:off x="5322285" y="409132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ECD92-D202-43C1-8C87-8F7824E5B54B}"/>
              </a:ext>
            </a:extLst>
          </p:cNvPr>
          <p:cNvSpPr txBox="1"/>
          <p:nvPr/>
        </p:nvSpPr>
        <p:spPr>
          <a:xfrm>
            <a:off x="82067" y="1538410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918AC-B2AC-405F-A99D-6816033916B7}"/>
              </a:ext>
            </a:extLst>
          </p:cNvPr>
          <p:cNvSpPr txBox="1"/>
          <p:nvPr/>
        </p:nvSpPr>
        <p:spPr>
          <a:xfrm>
            <a:off x="82067" y="216985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EA50CA-FD04-443F-AC79-AD1389D97C95}"/>
              </a:ext>
            </a:extLst>
          </p:cNvPr>
          <p:cNvSpPr txBox="1"/>
          <p:nvPr/>
        </p:nvSpPr>
        <p:spPr>
          <a:xfrm>
            <a:off x="123094" y="3076537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CFAED4-8FEF-4AA1-922C-2F678C35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7" y="1245194"/>
            <a:ext cx="8124070" cy="27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5528-010B-489A-968E-0E24A98A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D19CB-5901-4BBA-9830-7B8D44AEFECF}"/>
              </a:ext>
            </a:extLst>
          </p:cNvPr>
          <p:cNvSpPr txBox="1"/>
          <p:nvPr/>
        </p:nvSpPr>
        <p:spPr>
          <a:xfrm>
            <a:off x="733239" y="1503467"/>
            <a:ext cx="58785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High power transport and thermal lensing  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Beam position stabilization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MPS extinction ratio for 50 mA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76 </a:t>
            </a:r>
            <a:r>
              <a:rPr lang="en-US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kHZ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 CW mode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Pulse stretching without crystals (under discussion)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Temporal profile measurements (under discussion)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9B5D5-284E-46A1-AF15-3F00316D8D92}"/>
              </a:ext>
            </a:extLst>
          </p:cNvPr>
          <p:cNvSpPr txBox="1"/>
          <p:nvPr/>
        </p:nvSpPr>
        <p:spPr>
          <a:xfrm>
            <a:off x="680492" y="3743972"/>
            <a:ext cx="7971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Additional Tasks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Continue characterization and (local) mitigation of component sensitivities to environmental factors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Complete laser safety related installations</a:t>
            </a:r>
            <a:endParaRPr lang="en-US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Develop laser lab for spares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961270-B4EC-4787-AADA-A2DDD190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60726"/>
            <a:ext cx="8328991" cy="1325563"/>
          </a:xfrm>
        </p:spPr>
        <p:txBody>
          <a:bodyPr/>
          <a:lstStyle/>
          <a:p>
            <a:r>
              <a:rPr lang="en-US" dirty="0"/>
              <a:t>Priorities from </a:t>
            </a:r>
            <a:r>
              <a:rPr lang="en-US" dirty="0" err="1"/>
              <a:t>LEReC</a:t>
            </a:r>
            <a:r>
              <a:rPr lang="en-US" dirty="0"/>
              <a:t> Retreat </a:t>
            </a:r>
            <a:r>
              <a:rPr lang="en-US" sz="2400" dirty="0"/>
              <a:t>(9/27/18)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1B4E28E-839E-437D-9AAF-B56C72963E74}"/>
              </a:ext>
            </a:extLst>
          </p:cNvPr>
          <p:cNvSpPr/>
          <p:nvPr/>
        </p:nvSpPr>
        <p:spPr>
          <a:xfrm>
            <a:off x="5884907" y="1582615"/>
            <a:ext cx="76200" cy="10668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41AB9-5825-4962-9057-6ADE8A3D95CF}"/>
              </a:ext>
            </a:extLst>
          </p:cNvPr>
          <p:cNvSpPr txBox="1"/>
          <p:nvPr/>
        </p:nvSpPr>
        <p:spPr>
          <a:xfrm>
            <a:off x="6226553" y="1796849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Presentations following </a:t>
            </a:r>
          </a:p>
          <a:p>
            <a:r>
              <a:rPr lang="en-US" dirty="0"/>
              <a:t>on these topics</a:t>
            </a:r>
          </a:p>
        </p:txBody>
      </p:sp>
    </p:spTree>
    <p:extLst>
      <p:ext uri="{BB962C8B-B14F-4D97-AF65-F5344CB8AC3E}">
        <p14:creationId xmlns:p14="http://schemas.microsoft.com/office/powerpoint/2010/main" val="389166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10945-DB32-400F-8968-776FC6A3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0908AA-E42B-47E4-BE33-9454053C2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9930"/>
              </p:ext>
            </p:extLst>
          </p:nvPr>
        </p:nvGraphicFramePr>
        <p:xfrm>
          <a:off x="1822938" y="3576595"/>
          <a:ext cx="4452734" cy="227908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84109">
                  <a:extLst>
                    <a:ext uri="{9D8B030D-6E8A-4147-A177-3AD203B41FA5}">
                      <a16:colId xmlns:a16="http://schemas.microsoft.com/office/drawing/2014/main" val="1655194076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1000040790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512010897"/>
                    </a:ext>
                  </a:extLst>
                </a:gridCol>
              </a:tblGrid>
              <a:tr h="3838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Mode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Shutter command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Audible visual alarms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184159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Safe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 (shutter in)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 (off)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2540650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Restricted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5805603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Controlled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657190"/>
                  </a:ext>
                </a:extLst>
              </a:tr>
              <a:tr h="3794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Laser Controlled Access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Enabled (shutter in)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873439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RF No Access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32559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928337"/>
                  </a:ext>
                </a:extLst>
              </a:tr>
              <a:tr h="5807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Incorrect Primary Critical device response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Enabled (on)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012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2B7020-8AB8-49A8-A340-5CB5D6164922}"/>
              </a:ext>
            </a:extLst>
          </p:cNvPr>
          <p:cNvSpPr txBox="1"/>
          <p:nvPr/>
        </p:nvSpPr>
        <p:spPr>
          <a:xfrm>
            <a:off x="105502" y="1207470"/>
            <a:ext cx="8352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2017     added shutter with administrative controls in laser trailer</a:t>
            </a:r>
          </a:p>
          <a:p>
            <a:r>
              <a:rPr lang="en-US" sz="1600" dirty="0"/>
              <a:t>             added locks to all (six) laser table enclosures in RHIC tunnel</a:t>
            </a:r>
          </a:p>
          <a:p>
            <a:endParaRPr lang="en-US" sz="1600" dirty="0"/>
          </a:p>
          <a:p>
            <a:pPr marL="342900" indent="-342900">
              <a:buAutoNum type="arabicPlain" startAt="2018"/>
            </a:pPr>
            <a:r>
              <a:rPr lang="en-US" sz="1600" dirty="0"/>
              <a:t>     added shutter credited control interface to PASS (personnel safety system)</a:t>
            </a:r>
          </a:p>
          <a:p>
            <a:r>
              <a:rPr lang="en-US" sz="1600" dirty="0"/>
              <a:t>             redundancy provide by PASS A and B Divisions with status, readback and control</a:t>
            </a:r>
          </a:p>
          <a:p>
            <a:pPr marL="342900" indent="-342900">
              <a:buAutoNum type="arabicPlain" startAt="2018"/>
            </a:pPr>
            <a:endParaRPr lang="en-US" sz="1600" dirty="0"/>
          </a:p>
          <a:p>
            <a:pPr marL="342900" indent="-342900">
              <a:buAutoNum type="arabicPlain" startAt="2019"/>
            </a:pPr>
            <a:r>
              <a:rPr lang="en-US" sz="1600" dirty="0"/>
              <a:t>     will add Laser Controlled Access (LCA) mode to PASS utilizing tokens </a:t>
            </a:r>
          </a:p>
          <a:p>
            <a:r>
              <a:rPr lang="en-US" sz="1600" dirty="0"/>
              <a:t>             evaluating need for interlocked laser enclosure cover monitoring in RHIC tunnel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E9777-8668-4BAF-8A12-480452426476}"/>
              </a:ext>
            </a:extLst>
          </p:cNvPr>
          <p:cNvSpPr txBox="1"/>
          <p:nvPr/>
        </p:nvSpPr>
        <p:spPr>
          <a:xfrm>
            <a:off x="105502" y="5224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A0A183-1147-4299-92D0-66F50443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6106"/>
            <a:ext cx="8328991" cy="1325563"/>
          </a:xfrm>
        </p:spPr>
        <p:txBody>
          <a:bodyPr/>
          <a:lstStyle/>
          <a:p>
            <a:r>
              <a:rPr lang="en-US" dirty="0"/>
              <a:t>Laser Safety</a:t>
            </a:r>
          </a:p>
        </p:txBody>
      </p:sp>
    </p:spTree>
    <p:extLst>
      <p:ext uri="{BB962C8B-B14F-4D97-AF65-F5344CB8AC3E}">
        <p14:creationId xmlns:p14="http://schemas.microsoft.com/office/powerpoint/2010/main" val="257122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F192B-1A32-41EB-AEA1-841004D7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F6324-9400-4EEB-82E8-A043EFF34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" y="998733"/>
            <a:ext cx="4093320" cy="2282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87972-B74A-4160-9372-6FE55BF4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8" y="3669410"/>
            <a:ext cx="4093319" cy="2319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94F4E-21E8-444E-9AF2-6BB72CAFC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32835"/>
            <a:ext cx="4144265" cy="23199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E04BF4-D5B4-4AC4-9318-983BB801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6106"/>
            <a:ext cx="8328991" cy="1325563"/>
          </a:xfrm>
        </p:spPr>
        <p:txBody>
          <a:bodyPr/>
          <a:lstStyle/>
          <a:p>
            <a:r>
              <a:rPr lang="en-US" dirty="0"/>
              <a:t>Laser Lab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1F14F-CF35-4DED-9669-65815A606A27}"/>
              </a:ext>
            </a:extLst>
          </p:cNvPr>
          <p:cNvSpPr/>
          <p:nvPr/>
        </p:nvSpPr>
        <p:spPr>
          <a:xfrm>
            <a:off x="4572000" y="86392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a typeface="Calibri" panose="020F0502020204030204" pitchFamily="34" charset="0"/>
              </a:rPr>
              <a:t>Beneficial occupancy evaluation on 11/13/18</a:t>
            </a:r>
          </a:p>
          <a:p>
            <a:r>
              <a:rPr lang="en-US" sz="1400" dirty="0">
                <a:ea typeface="Calibri" panose="020F0502020204030204" pitchFamily="34" charset="0"/>
              </a:rPr>
              <a:t>Total area: 1,807 sq. ft</a:t>
            </a:r>
          </a:p>
          <a:p>
            <a:endParaRPr 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main laser room                     968 sq. ft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7 at 680 F, +/- 10F and 40% RH, +2%, - 10%</a:t>
            </a:r>
            <a:endParaRPr lang="en-US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secondary laser room            648 sq. ft.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7 at 680 F, +/- 10F and 50% RH, +2%, -20</a:t>
            </a:r>
            <a:endParaRPr lang="en-US" sz="12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control room                           135 sq. ft.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8 at 70F and nominal humidity control</a:t>
            </a:r>
            <a:endParaRPr lang="en-US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gowning room                          56 sq. ft</a:t>
            </a:r>
            <a:r>
              <a:rPr lang="en-US" sz="1400" dirty="0">
                <a:ea typeface="Calibri" panose="020F0502020204030204" pitchFamily="34" charset="0"/>
              </a:rPr>
              <a:t>.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8 at 680F and 45%-60% RH</a:t>
            </a:r>
            <a:endParaRPr lang="en-US" sz="1400" i="1" dirty="0">
              <a:ea typeface="Calibri" panose="020F0502020204030204" pitchFamily="34" charset="0"/>
            </a:endParaRPr>
          </a:p>
          <a:p>
            <a:endParaRPr lang="en-US" sz="1400" dirty="0">
              <a:ea typeface="Calibri" panose="020F0502020204030204" pitchFamily="34" charset="0"/>
            </a:endParaRPr>
          </a:p>
          <a:p>
            <a:endParaRPr lang="en-US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ReC_Design_Review_Minty.potx" id="{CE335A9E-79D9-4B4C-B669-3E65CD479AEA}" vid="{C4CE248B-F020-4FDD-9165-EFFA082AA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LEReC_Design_Review_Minty</Template>
  <TotalTime>3524</TotalTime>
  <Words>970</Words>
  <Application>Microsoft Office PowerPoint</Application>
  <PresentationFormat>On-screen Show (4:3)</PresentationFormat>
  <Paragraphs>254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Symbol</vt:lpstr>
      <vt:lpstr>Times New Roman</vt:lpstr>
      <vt:lpstr>Office Theme</vt:lpstr>
      <vt:lpstr>Overview of Laser System Development</vt:lpstr>
      <vt:lpstr>Outline</vt:lpstr>
      <vt:lpstr>Specifications and Achieved Performance </vt:lpstr>
      <vt:lpstr>Development History </vt:lpstr>
      <vt:lpstr>Development History </vt:lpstr>
      <vt:lpstr>Development History </vt:lpstr>
      <vt:lpstr>Priorities from LEReC Retreat (9/27/18) </vt:lpstr>
      <vt:lpstr>Laser Safety</vt:lpstr>
      <vt:lpstr>Laser Lab </vt:lpstr>
      <vt:lpstr>Laser Systems Group</vt:lpstr>
      <vt:lpstr>Supplementary Materials</vt:lpstr>
      <vt:lpstr>Summary</vt:lpstr>
      <vt:lpstr>Development History </vt:lpstr>
      <vt:lpstr>PowerPoint Presentation</vt:lpstr>
      <vt:lpstr>LEReC Laser Diagnostics</vt:lpstr>
      <vt:lpstr>LEReC Laser Controls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Laser System Development</dc:title>
  <dc:creator>Petrone, Alyssa</dc:creator>
  <cp:lastModifiedBy>Minty, Michiko</cp:lastModifiedBy>
  <cp:revision>188</cp:revision>
  <cp:lastPrinted>2018-11-07T20:12:53Z</cp:lastPrinted>
  <dcterms:created xsi:type="dcterms:W3CDTF">2018-11-01T19:40:28Z</dcterms:created>
  <dcterms:modified xsi:type="dcterms:W3CDTF">2018-11-08T13:47:12Z</dcterms:modified>
</cp:coreProperties>
</file>