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59" r:id="rId4"/>
    <p:sldId id="260" r:id="rId5"/>
    <p:sldId id="261" r:id="rId6"/>
    <p:sldId id="262" r:id="rId7"/>
    <p:sldId id="276" r:id="rId8"/>
    <p:sldId id="277" r:id="rId9"/>
    <p:sldId id="278" r:id="rId10"/>
    <p:sldId id="279" r:id="rId11"/>
    <p:sldId id="280" r:id="rId12"/>
    <p:sldId id="281" r:id="rId13"/>
    <p:sldId id="287" r:id="rId14"/>
    <p:sldId id="282" r:id="rId15"/>
    <p:sldId id="283" r:id="rId16"/>
    <p:sldId id="285" r:id="rId17"/>
    <p:sldId id="28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62"/>
    <p:restoredTop sz="94694"/>
  </p:normalViewPr>
  <p:slideViewPr>
    <p:cSldViewPr snapToGrid="0" snapToObjects="1">
      <p:cViewPr varScale="1">
        <p:scale>
          <a:sx n="89" d="100"/>
          <a:sy n="89" d="100"/>
        </p:scale>
        <p:origin x="95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B245D90F-1FEC-4B11-B992-DB41A06BA7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1E8357-C689-4E8E-88D2-2898D6C0BE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3A9B9-B40C-45AD-803B-0A9D879E9BED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035CA55-77E3-4869-B646-FC3AA9A0DB6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test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56728C8-AF00-4705-94AE-711101EFA7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7BAA34-D66E-462F-AE62-02ECDF338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8436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AD0459-205D-48E1-80E4-C1C5C7DC906B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test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0A4AA-E4BA-4E4D-BCC9-E0E1E6C0E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6859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870" y="987611"/>
            <a:ext cx="8338930" cy="2387600"/>
          </a:xfrm>
        </p:spPr>
        <p:txBody>
          <a:bodyPr anchor="b">
            <a:normAutofit/>
          </a:bodyPr>
          <a:lstStyle>
            <a:lvl1pPr algn="l">
              <a:defRPr sz="48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870" y="3467286"/>
            <a:ext cx="833893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45503"/>
            <a:ext cx="8229600" cy="39206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2143125" cy="52849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5125"/>
            <a:ext cx="5972175" cy="528490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63A3409-7649-4FC0-9B74-5D7413549084}"/>
              </a:ext>
            </a:extLst>
          </p:cNvPr>
          <p:cNvSpPr txBox="1"/>
          <p:nvPr userDrawn="1"/>
        </p:nvSpPr>
        <p:spPr>
          <a:xfrm>
            <a:off x="3183361" y="6025953"/>
            <a:ext cx="27772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/>
              <a:t>LEReC</a:t>
            </a:r>
            <a:r>
              <a:rPr lang="en-US" sz="1000" dirty="0"/>
              <a:t> Laser Review 8-9 Nov 2018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30" y="1709739"/>
            <a:ext cx="834887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7930" y="4589465"/>
            <a:ext cx="8348870" cy="123486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7809" y="1825625"/>
            <a:ext cx="4114800" cy="4228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4114800" cy="4228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15873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809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7809" y="2505075"/>
            <a:ext cx="4114800" cy="354359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4114800" cy="354359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0" y="987426"/>
            <a:ext cx="479940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987426"/>
            <a:ext cx="4799409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809" y="1825625"/>
            <a:ext cx="8328991" cy="3929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1251F59-71C2-4947-9BA1-AB90E5B2717C}"/>
              </a:ext>
            </a:extLst>
          </p:cNvPr>
          <p:cNvSpPr txBox="1"/>
          <p:nvPr userDrawn="1"/>
        </p:nvSpPr>
        <p:spPr>
          <a:xfrm>
            <a:off x="3183361" y="6025953"/>
            <a:ext cx="27772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/>
              <a:t>LEReC</a:t>
            </a:r>
            <a:r>
              <a:rPr lang="en-US" sz="1000" dirty="0"/>
              <a:t> Laser Review 8-9 Nov 2018</a:t>
            </a:r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472" userDrawn="1">
          <p15:clr>
            <a:srgbClr val="F26B43"/>
          </p15:clr>
        </p15:guide>
        <p15:guide id="5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5D989F86-ED50-48B5-B1AC-BDC63D326B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870" y="1904998"/>
            <a:ext cx="8338930" cy="1206442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Energy RHIC electron Cooling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LEReC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="" xmlns:a16="http://schemas.microsoft.com/office/drawing/2014/main" id="{47FECC65-EB4E-4662-9DFF-2ABB5CAB2E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1944" y="3484870"/>
            <a:ext cx="7664856" cy="483392"/>
          </a:xfrm>
        </p:spPr>
        <p:txBody>
          <a:bodyPr>
            <a:normAutofit/>
          </a:bodyPr>
          <a:lstStyle/>
          <a:p>
            <a:pPr eaLnBrk="1" hangingPunct="1">
              <a:spcBef>
                <a:spcPts val="600"/>
              </a:spcBef>
              <a:spcAft>
                <a:spcPts val="0"/>
              </a:spcAft>
            </a:pPr>
            <a:r>
              <a:rPr lang="en-US" altLang="en-US" b="1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High-power Fiber Laser System for </a:t>
            </a:r>
            <a:r>
              <a:rPr lang="en-US" altLang="en-US" b="1" dirty="0" err="1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LEReC</a:t>
            </a:r>
            <a:endParaRPr lang="en-US" altLang="en-US" b="1" dirty="0">
              <a:solidFill>
                <a:srgbClr val="FF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="" xmlns:a16="http://schemas.microsoft.com/office/drawing/2014/main" id="{4E6A84E8-61D2-4F52-977E-70ECDBD35C69}"/>
              </a:ext>
            </a:extLst>
          </p:cNvPr>
          <p:cNvSpPr txBox="1">
            <a:spLocks noChangeArrowheads="1"/>
          </p:cNvSpPr>
          <p:nvPr/>
        </p:nvSpPr>
        <p:spPr>
          <a:xfrm>
            <a:off x="1039529" y="4302373"/>
            <a:ext cx="1615747" cy="4278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400" dirty="0">
                <a:solidFill>
                  <a:srgbClr val="000066"/>
                </a:solidFill>
                <a:latin typeface="Comic Sans MS" panose="030F0702030302020204" pitchFamily="66" charset="0"/>
                <a:cs typeface="Helvetica" pitchFamily="-84" charset="0"/>
              </a:rPr>
              <a:t>Zhi  Zhao</a:t>
            </a: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E77155E-F0A8-4576-8AE4-6694EF33F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10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="" xmlns:a16="http://schemas.microsoft.com/office/drawing/2014/main" id="{3AA53DEB-D3FA-4E48-A012-CDCE844BAB8F}"/>
              </a:ext>
            </a:extLst>
          </p:cNvPr>
          <p:cNvSpPr txBox="1">
            <a:spLocks/>
          </p:cNvSpPr>
          <p:nvPr/>
        </p:nvSpPr>
        <p:spPr>
          <a:xfrm>
            <a:off x="381000" y="268288"/>
            <a:ext cx="8229600" cy="569912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en-US" sz="2800" b="1" kern="0" dirty="0">
                <a:solidFill>
                  <a:srgbClr val="FF0000"/>
                </a:solidFill>
                <a:latin typeface="Comic Sans MS" pitchFamily="66" charset="0"/>
              </a:rPr>
              <a:t>Layout of Laser Control for Beam Operation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E076FE4-8066-4DD4-AD11-540B4B219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3705807"/>
            <a:ext cx="3409950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altLang="en-US" sz="1800" b="1" dirty="0">
                <a:solidFill>
                  <a:srgbClr val="009900"/>
                </a:solidFill>
                <a:latin typeface="Comic Sans MS" pitchFamily="66" charset="0"/>
              </a:rPr>
              <a:t>Key control</a:t>
            </a: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rgbClr val="0000FF"/>
                </a:solidFill>
                <a:latin typeface="Comic Sans MS" pitchFamily="66" charset="0"/>
              </a:rPr>
              <a:t>Pulse pickers</a:t>
            </a: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rgbClr val="0000FF"/>
                </a:solidFill>
                <a:latin typeface="Comic Sans MS" pitchFamily="66" charset="0"/>
              </a:rPr>
              <a:t>Intensity control</a:t>
            </a: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00FF"/>
                </a:solidFill>
                <a:latin typeface="Comic Sans MS" panose="030F0702030302020204" pitchFamily="66" charset="0"/>
              </a:rPr>
              <a:t>Spatiotemporal </a:t>
            </a:r>
            <a:r>
              <a:rPr lang="en-US" altLang="en-US" sz="1800" dirty="0">
                <a:solidFill>
                  <a:srgbClr val="0000FF"/>
                </a:solidFill>
                <a:latin typeface="Comic Sans MS" pitchFamily="66" charset="0"/>
              </a:rPr>
              <a:t>shaping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="" xmlns:a16="http://schemas.microsoft.com/office/drawing/2014/main" id="{C8CD0F1B-C658-49B8-84B2-5051DC4D6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6350" y="3678869"/>
            <a:ext cx="3352800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altLang="en-US" sz="1800" b="1" dirty="0">
                <a:solidFill>
                  <a:srgbClr val="009900"/>
                </a:solidFill>
                <a:latin typeface="Comic Sans MS" pitchFamily="66" charset="0"/>
              </a:rPr>
              <a:t>Key diagnostics</a:t>
            </a: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rgbClr val="0000FF"/>
                </a:solidFill>
                <a:latin typeface="Comic Sans MS" pitchFamily="66" charset="0"/>
              </a:rPr>
              <a:t>Laser power and QE</a:t>
            </a: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rgbClr val="0000FF"/>
                </a:solidFill>
                <a:latin typeface="Comic Sans MS" pitchFamily="66" charset="0"/>
              </a:rPr>
              <a:t>Laser spatial profile</a:t>
            </a: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rgbClr val="0000FF"/>
                </a:solidFill>
                <a:latin typeface="Comic Sans MS" pitchFamily="66" charset="0"/>
              </a:rPr>
              <a:t>Point stability on cathode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BE59C402-B28B-4989-B6AC-FF24EE755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28" y="1369653"/>
            <a:ext cx="7490016" cy="1783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2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E77155E-F0A8-4576-8AE4-6694EF33F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11</a:t>
            </a:fld>
            <a:endParaRPr lang="en-US"/>
          </a:p>
        </p:txBody>
      </p:sp>
      <p:sp>
        <p:nvSpPr>
          <p:cNvPr id="3" name="Title 7">
            <a:extLst>
              <a:ext uri="{FF2B5EF4-FFF2-40B4-BE49-F238E27FC236}">
                <a16:creationId xmlns="" xmlns:a16="http://schemas.microsoft.com/office/drawing/2014/main" id="{DD63CF9D-B749-452A-9E1C-778F912AFA7A}"/>
              </a:ext>
            </a:extLst>
          </p:cNvPr>
          <p:cNvSpPr txBox="1">
            <a:spLocks/>
          </p:cNvSpPr>
          <p:nvPr/>
        </p:nvSpPr>
        <p:spPr bwMode="auto">
          <a:xfrm>
            <a:off x="990600" y="286772"/>
            <a:ext cx="73914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lang="en-US" sz="2400" b="1" dirty="0">
                <a:solidFill>
                  <a:srgbClr val="FF0000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altLang="en-US" sz="2800" kern="0" dirty="0">
                <a:latin typeface="Comic Sans MS" pitchFamily="66" charset="0"/>
                <a:ea typeface="ＭＳ Ｐゴシック" pitchFamily="34" charset="-128"/>
                <a:cs typeface="Helvetica" pitchFamily="-84" charset="0"/>
              </a:rPr>
              <a:t>Final Laser System for Beam Operation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6C6037E1-1168-4904-9479-E2C78A669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100317"/>
            <a:ext cx="7048500" cy="377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AAAB5D1-A3BD-435E-9559-7B78F17B6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031" y="5176702"/>
            <a:ext cx="8209086" cy="79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indent="0" eaLnBrk="1" hangingPunct="1">
              <a:lnSpc>
                <a:spcPct val="150000"/>
              </a:lnSpc>
              <a:spcAft>
                <a:spcPts val="0"/>
              </a:spcAft>
            </a:pPr>
            <a:r>
              <a:rPr lang="en-US" altLang="en-US" sz="1600" b="1" dirty="0">
                <a:solidFill>
                  <a:srgbClr val="009900"/>
                </a:solidFill>
                <a:latin typeface="Comic Sans MS" pitchFamily="66" charset="0"/>
              </a:rPr>
              <a:t>Laser MPS (done by Patrick):</a:t>
            </a:r>
          </a:p>
          <a:p>
            <a:pPr marL="0" indent="0" eaLnBrk="1" hangingPunct="1">
              <a:lnSpc>
                <a:spcPct val="150000"/>
              </a:lnSpc>
              <a:spcAft>
                <a:spcPts val="0"/>
              </a:spcAft>
            </a:pPr>
            <a:r>
              <a:rPr lang="en-US" altLang="en-US" sz="1600" b="1" dirty="0">
                <a:solidFill>
                  <a:srgbClr val="0000FF"/>
                </a:solidFill>
                <a:latin typeface="Comic Sans MS" pitchFamily="66" charset="0"/>
              </a:rPr>
              <a:t>temperature &amp; pressure in chillers detected and linked to the room interlock.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7322A3D2-65BE-4470-AF54-27D984D1D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74" y="3581400"/>
            <a:ext cx="756282" cy="121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2AA195BC-F569-4DE1-B233-D96475EBD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81400"/>
            <a:ext cx="1371600" cy="121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11686B81-8A4D-4DAC-8A09-A7E3DFD65E1A}"/>
              </a:ext>
            </a:extLst>
          </p:cNvPr>
          <p:cNvCxnSpPr/>
          <p:nvPr/>
        </p:nvCxnSpPr>
        <p:spPr>
          <a:xfrm flipH="1">
            <a:off x="1600200" y="3581400"/>
            <a:ext cx="272415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B0E226F1-48CB-4AF9-A879-705AF7C77DCB}"/>
              </a:ext>
            </a:extLst>
          </p:cNvPr>
          <p:cNvCxnSpPr/>
          <p:nvPr/>
        </p:nvCxnSpPr>
        <p:spPr>
          <a:xfrm flipH="1">
            <a:off x="2962275" y="3581400"/>
            <a:ext cx="1362075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50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E77155E-F0A8-4576-8AE4-6694EF33F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12</a:t>
            </a:fld>
            <a:endParaRPr lang="en-US"/>
          </a:p>
        </p:txBody>
      </p:sp>
      <p:sp>
        <p:nvSpPr>
          <p:cNvPr id="3" name="Title 7">
            <a:extLst>
              <a:ext uri="{FF2B5EF4-FFF2-40B4-BE49-F238E27FC236}">
                <a16:creationId xmlns="" xmlns:a16="http://schemas.microsoft.com/office/drawing/2014/main" id="{D2CB4287-918F-4A44-89DE-FDBA3B94F77B}"/>
              </a:ext>
            </a:extLst>
          </p:cNvPr>
          <p:cNvSpPr txBox="1">
            <a:spLocks/>
          </p:cNvSpPr>
          <p:nvPr/>
        </p:nvSpPr>
        <p:spPr bwMode="auto">
          <a:xfrm>
            <a:off x="533400" y="304800"/>
            <a:ext cx="83820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lang="en-US" sz="2400" b="1" dirty="0">
                <a:solidFill>
                  <a:srgbClr val="FF0000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altLang="en-US" sz="2800" kern="0" dirty="0">
                <a:latin typeface="Comic Sans MS" pitchFamily="66" charset="0"/>
                <a:ea typeface="ＭＳ Ｐゴシック" pitchFamily="34" charset="-128"/>
                <a:cs typeface="Helvetica" pitchFamily="-84" charset="0"/>
              </a:rPr>
              <a:t>Laser Specifications for Beam Operation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="" xmlns:a16="http://schemas.microsoft.com/office/drawing/2014/main" id="{F616A14C-6A37-4E42-B435-A0A111F45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214" y="1032183"/>
            <a:ext cx="3810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en-US" sz="1800" b="1" dirty="0">
                <a:solidFill>
                  <a:srgbClr val="009900"/>
                </a:solidFill>
                <a:latin typeface="Comic Sans MS" pitchFamily="66" charset="0"/>
              </a:rPr>
              <a:t>Green average power: </a:t>
            </a:r>
            <a:r>
              <a:rPr lang="en-US" altLang="en-US" sz="1800" b="1" dirty="0">
                <a:solidFill>
                  <a:srgbClr val="0000FF"/>
                </a:solidFill>
                <a:latin typeface="Comic Sans MS" pitchFamily="66" charset="0"/>
              </a:rPr>
              <a:t>72 W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="" xmlns:a16="http://schemas.microsoft.com/office/drawing/2014/main" id="{DBBF9846-C169-455A-8175-4C287430E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7328" y="3516868"/>
            <a:ext cx="35670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285750" indent="-28575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rgbClr val="009900"/>
                </a:solidFill>
                <a:latin typeface="Comic Sans MS" pitchFamily="66" charset="0"/>
              </a:rPr>
              <a:t>Point stability at 30 W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="" xmlns:a16="http://schemas.microsoft.com/office/drawing/2014/main" id="{E8C5EDB2-5D2F-4667-AB93-042AA6874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930" y="3511006"/>
            <a:ext cx="414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en-US" sz="1800" b="1" dirty="0">
                <a:solidFill>
                  <a:srgbClr val="009900"/>
                </a:solidFill>
                <a:latin typeface="Comic Sans MS" pitchFamily="66" charset="0"/>
              </a:rPr>
              <a:t>Spatial mode: </a:t>
            </a:r>
            <a:r>
              <a:rPr lang="en-US" altLang="en-US" sz="1800" b="1" dirty="0">
                <a:solidFill>
                  <a:srgbClr val="0000FF"/>
                </a:solidFill>
                <a:latin typeface="Comic Sans MS" pitchFamily="66" charset="0"/>
              </a:rPr>
              <a:t>M^2 ~ 1 at 30 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C961411-C667-4353-80FD-1FB1B160CB6A}"/>
              </a:ext>
            </a:extLst>
          </p:cNvPr>
          <p:cNvSpPr/>
          <p:nvPr/>
        </p:nvSpPr>
        <p:spPr>
          <a:xfrm>
            <a:off x="5029200" y="1098073"/>
            <a:ext cx="33204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rgbClr val="009900"/>
                </a:solidFill>
                <a:latin typeface="Comic Sans MS" pitchFamily="66" charset="0"/>
              </a:rPr>
              <a:t>Power stability at 45 W</a:t>
            </a:r>
            <a:endParaRPr lang="en-US" dirty="0"/>
          </a:p>
        </p:txBody>
      </p:sp>
      <p:pic>
        <p:nvPicPr>
          <p:cNvPr id="9" name="Picture 3">
            <a:extLst>
              <a:ext uri="{FF2B5EF4-FFF2-40B4-BE49-F238E27FC236}">
                <a16:creationId xmlns="" xmlns:a16="http://schemas.microsoft.com/office/drawing/2014/main" id="{FB809E4E-7435-42E8-8779-E8B769AF8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784" y="1625600"/>
            <a:ext cx="2331421" cy="149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="" xmlns:a16="http://schemas.microsoft.com/office/drawing/2014/main" id="{0ABCABA6-DE2B-4538-A2FA-583C594D1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818" y="1625600"/>
            <a:ext cx="778038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="" xmlns:a16="http://schemas.microsoft.com/office/drawing/2014/main" id="{BD5E27BE-1DBF-4747-9DBC-8A51C536F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71177"/>
            <a:ext cx="2656583" cy="170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BB6107AF-851C-4B77-83C7-E593F23CF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700" y="4087772"/>
            <a:ext cx="2809966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="" xmlns:a16="http://schemas.microsoft.com/office/drawing/2014/main" id="{858CF3CA-A8A2-4E85-9AC2-D9147A278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49972"/>
            <a:ext cx="1717262" cy="157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="" xmlns:a16="http://schemas.microsoft.com/office/drawing/2014/main" id="{A48CAEF4-8A67-40E6-A8CC-A28BD993C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014" y="4149972"/>
            <a:ext cx="1120186" cy="157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09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E77155E-F0A8-4576-8AE4-6694EF33F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13</a:t>
            </a:fld>
            <a:endParaRPr lang="en-US"/>
          </a:p>
        </p:txBody>
      </p:sp>
      <p:sp>
        <p:nvSpPr>
          <p:cNvPr id="3" name="Title 7">
            <a:extLst>
              <a:ext uri="{FF2B5EF4-FFF2-40B4-BE49-F238E27FC236}">
                <a16:creationId xmlns="" xmlns:a16="http://schemas.microsoft.com/office/drawing/2014/main" id="{D2CB4287-918F-4A44-89DE-FDBA3B94F77B}"/>
              </a:ext>
            </a:extLst>
          </p:cNvPr>
          <p:cNvSpPr txBox="1">
            <a:spLocks/>
          </p:cNvSpPr>
          <p:nvPr/>
        </p:nvSpPr>
        <p:spPr bwMode="auto">
          <a:xfrm>
            <a:off x="533400" y="304800"/>
            <a:ext cx="83820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lang="en-US" sz="2400" b="1" dirty="0">
                <a:solidFill>
                  <a:srgbClr val="FF0000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kern="0" dirty="0" smtClean="0">
                <a:latin typeface="Comic Sans MS" pitchFamily="66" charset="0"/>
                <a:ea typeface="ＭＳ Ｐゴシック" pitchFamily="34" charset="-128"/>
                <a:cs typeface="Helvetica" pitchFamily="-84" charset="0"/>
              </a:rPr>
              <a:t>Laser Power: </a:t>
            </a:r>
            <a:r>
              <a:rPr altLang="en-US" sz="2800" kern="0" dirty="0" smtClean="0">
                <a:latin typeface="Comic Sans MS" pitchFamily="66" charset="0"/>
                <a:ea typeface="ＭＳ Ｐゴシック" pitchFamily="34" charset="-128"/>
                <a:cs typeface="Helvetica" pitchFamily="-84" charset="0"/>
              </a:rPr>
              <a:t>Recent Performance</a:t>
            </a:r>
            <a:endParaRPr altLang="en-US" sz="2800" kern="0" dirty="0">
              <a:latin typeface="Comic Sans MS" pitchFamily="66" charset="0"/>
              <a:ea typeface="ＭＳ Ｐゴシック" pitchFamily="34" charset="-128"/>
              <a:cs typeface="Helvetica" pitchFamily="-84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="" xmlns:a16="http://schemas.microsoft.com/office/drawing/2014/main" id="{F616A14C-6A37-4E42-B435-A0A111F45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214" y="1201326"/>
            <a:ext cx="381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en-US" sz="2000" b="1" dirty="0" smtClean="0">
                <a:solidFill>
                  <a:srgbClr val="009900"/>
                </a:solidFill>
                <a:latin typeface="Comic Sans MS" pitchFamily="66" charset="0"/>
              </a:rPr>
              <a:t>IR </a:t>
            </a:r>
            <a:r>
              <a:rPr lang="en-US" altLang="en-US" sz="2000" b="1" dirty="0">
                <a:solidFill>
                  <a:srgbClr val="009900"/>
                </a:solidFill>
                <a:latin typeface="Comic Sans MS" pitchFamily="66" charset="0"/>
              </a:rPr>
              <a:t>power: </a:t>
            </a:r>
            <a:r>
              <a:rPr lang="en-US" altLang="en-US" sz="2000" b="1" dirty="0" smtClean="0">
                <a:solidFill>
                  <a:srgbClr val="0000FF"/>
                </a:solidFill>
                <a:latin typeface="Comic Sans MS" pitchFamily="66" charset="0"/>
              </a:rPr>
              <a:t>36 hours</a:t>
            </a:r>
            <a:endParaRPr lang="en-US" altLang="en-US" sz="20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C961411-C667-4353-80FD-1FB1B160CB6A}"/>
              </a:ext>
            </a:extLst>
          </p:cNvPr>
          <p:cNvSpPr/>
          <p:nvPr/>
        </p:nvSpPr>
        <p:spPr>
          <a:xfrm>
            <a:off x="5015533" y="1210477"/>
            <a:ext cx="33204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b="1" dirty="0" smtClean="0">
                <a:solidFill>
                  <a:srgbClr val="009900"/>
                </a:solidFill>
                <a:latin typeface="Comic Sans MS" pitchFamily="66" charset="0"/>
              </a:rPr>
              <a:t>Green power: </a:t>
            </a:r>
            <a:r>
              <a:rPr lang="en-US" altLang="en-US" sz="2000" b="1" dirty="0" smtClean="0">
                <a:solidFill>
                  <a:srgbClr val="0000FF"/>
                </a:solidFill>
                <a:latin typeface="Comic Sans MS" pitchFamily="66" charset="0"/>
              </a:rPr>
              <a:t>12 hours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856" y="1966822"/>
            <a:ext cx="4028869" cy="31765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648" y="1966822"/>
            <a:ext cx="4045790" cy="31765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AAAB5D1-A3BD-435E-9559-7B78F17B6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031" y="5453084"/>
            <a:ext cx="76179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indent="0" eaLnBrk="1" hangingPunct="1">
              <a:lnSpc>
                <a:spcPct val="150000"/>
              </a:lnSpc>
              <a:spcAft>
                <a:spcPts val="0"/>
              </a:spcAft>
            </a:pPr>
            <a:r>
              <a:rPr lang="en-US" altLang="en-US" sz="1600" b="1" dirty="0" smtClean="0">
                <a:solidFill>
                  <a:srgbClr val="009900"/>
                </a:solidFill>
                <a:latin typeface="Comic Sans MS" pitchFamily="66" charset="0"/>
              </a:rPr>
              <a:t>Measurement done by</a:t>
            </a:r>
            <a:r>
              <a:rPr lang="en-US" altLang="en-US" sz="1600" b="1" dirty="0" smtClean="0">
                <a:solidFill>
                  <a:srgbClr val="009900"/>
                </a:solidFill>
                <a:latin typeface="Comic Sans MS" pitchFamily="66" charset="0"/>
              </a:rPr>
              <a:t> Patrick</a:t>
            </a:r>
            <a:endParaRPr lang="en-US" altLang="en-US" sz="1600" b="1" dirty="0">
              <a:solidFill>
                <a:srgbClr val="0099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25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E77155E-F0A8-4576-8AE4-6694EF33F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14</a:t>
            </a:fld>
            <a:endParaRPr lang="en-US"/>
          </a:p>
        </p:txBody>
      </p:sp>
      <p:sp>
        <p:nvSpPr>
          <p:cNvPr id="3" name="Title 7">
            <a:extLst>
              <a:ext uri="{FF2B5EF4-FFF2-40B4-BE49-F238E27FC236}">
                <a16:creationId xmlns="" xmlns:a16="http://schemas.microsoft.com/office/drawing/2014/main" id="{C6A59604-FB63-4EB1-9A3C-E81D7C7EB244}"/>
              </a:ext>
            </a:extLst>
          </p:cNvPr>
          <p:cNvSpPr txBox="1">
            <a:spLocks/>
          </p:cNvSpPr>
          <p:nvPr/>
        </p:nvSpPr>
        <p:spPr bwMode="auto">
          <a:xfrm>
            <a:off x="381000" y="244382"/>
            <a:ext cx="85344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lang="en-US" sz="2400" b="1" dirty="0">
                <a:solidFill>
                  <a:srgbClr val="FF0000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dirty="0">
                <a:latin typeface="Comic Sans MS" pitchFamily="66" charset="0"/>
              </a:rPr>
              <a:t>Ultrafast Pulse Picker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28ADDB4-8D29-4517-8F7B-9A466CCD2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38102"/>
            <a:ext cx="4191000" cy="188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1200"/>
              </a:spcAft>
            </a:pPr>
            <a:r>
              <a:rPr lang="en-US" altLang="en-US" sz="1800" b="1" dirty="0">
                <a:solidFill>
                  <a:srgbClr val="009900"/>
                </a:solidFill>
                <a:latin typeface="Comic Sans MS" pitchFamily="66" charset="0"/>
              </a:rPr>
              <a:t>Major specifications</a:t>
            </a:r>
            <a:endParaRPr lang="en-US" sz="1800" b="1" dirty="0">
              <a:solidFill>
                <a:srgbClr val="009900"/>
              </a:solidFill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High extinction ratio: 42 dB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rgbClr val="0000FF"/>
                </a:solidFill>
                <a:latin typeface="Comic Sans MS" pitchFamily="66" charset="0"/>
              </a:rPr>
              <a:t>Variable bunch: 10-30 pulses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rgbClr val="0000FF"/>
                </a:solidFill>
                <a:latin typeface="Comic Sans MS" pitchFamily="66" charset="0"/>
              </a:rPr>
              <a:t>No change in few-months operation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="" xmlns:a16="http://schemas.microsoft.com/office/drawing/2014/main" id="{9FC33751-B7EA-45AD-919C-8E72482A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241" y="3995819"/>
            <a:ext cx="2704036" cy="177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745499B-3BED-4E45-85AE-B717ADF7774E}"/>
              </a:ext>
            </a:extLst>
          </p:cNvPr>
          <p:cNvSpPr/>
          <p:nvPr/>
        </p:nvSpPr>
        <p:spPr>
          <a:xfrm>
            <a:off x="456909" y="990600"/>
            <a:ext cx="32006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800" b="1" dirty="0">
                <a:solidFill>
                  <a:srgbClr val="009900"/>
                </a:solidFill>
                <a:latin typeface="Comic Sans MS" pitchFamily="66" charset="0"/>
              </a:rPr>
              <a:t>Macro-bunch generator </a:t>
            </a:r>
            <a:endParaRPr lang="en-US" sz="1600" b="1" dirty="0">
              <a:solidFill>
                <a:srgbClr val="009900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A2C67B5E-F061-4F52-AAF5-F463EEDE5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86" y="1570957"/>
            <a:ext cx="7688658" cy="1688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BF010F0-8CE0-4593-A88F-470CE08AE5EF}"/>
              </a:ext>
            </a:extLst>
          </p:cNvPr>
          <p:cNvSpPr/>
          <p:nvPr/>
        </p:nvSpPr>
        <p:spPr>
          <a:xfrm>
            <a:off x="5600700" y="3503075"/>
            <a:ext cx="2588577" cy="40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rgbClr val="009900"/>
                </a:solidFill>
                <a:latin typeface="Comic Sans MS" panose="030F0702030302020204" pitchFamily="66" charset="0"/>
              </a:rPr>
              <a:t>9 MHz bunch rate</a:t>
            </a:r>
          </a:p>
        </p:txBody>
      </p:sp>
    </p:spTree>
    <p:extLst>
      <p:ext uri="{BB962C8B-B14F-4D97-AF65-F5344CB8AC3E}">
        <p14:creationId xmlns:p14="http://schemas.microsoft.com/office/powerpoint/2010/main" val="204012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E77155E-F0A8-4576-8AE4-6694EF33F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AC71682-697C-43EC-999F-ABDA9DD37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108" y="1394662"/>
            <a:ext cx="5867400" cy="207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B324DD6-35D9-45F3-A664-A3730C928537}"/>
              </a:ext>
            </a:extLst>
          </p:cNvPr>
          <p:cNvSpPr/>
          <p:nvPr/>
        </p:nvSpPr>
        <p:spPr>
          <a:xfrm>
            <a:off x="991823" y="161866"/>
            <a:ext cx="7390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kern="0" dirty="0">
                <a:solidFill>
                  <a:srgbClr val="FF0000"/>
                </a:solidFill>
                <a:latin typeface="Comic Sans MS" pitchFamily="66" charset="0"/>
              </a:rPr>
              <a:t>High-power </a:t>
            </a:r>
            <a:r>
              <a:rPr lang="en-US" sz="2800" b="1" kern="0" dirty="0" err="1">
                <a:solidFill>
                  <a:srgbClr val="FF0000"/>
                </a:solidFill>
                <a:latin typeface="Comic Sans MS" pitchFamily="66" charset="0"/>
              </a:rPr>
              <a:t>Pockels</a:t>
            </a:r>
            <a:r>
              <a:rPr lang="en-US" sz="2800" b="1" kern="0" dirty="0">
                <a:solidFill>
                  <a:srgbClr val="FF0000"/>
                </a:solidFill>
                <a:latin typeface="Comic Sans MS" pitchFamily="66" charset="0"/>
              </a:rPr>
              <a:t> Cell for Bunch Pickup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BCEC2CA-135F-4DE2-9ED2-705805EEA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625298"/>
            <a:ext cx="4495800" cy="232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sz="1800" b="1" dirty="0">
                <a:solidFill>
                  <a:srgbClr val="009900"/>
                </a:solidFill>
                <a:latin typeface="Comic Sans MS" pitchFamily="66" charset="0"/>
              </a:rPr>
              <a:t>Major specifications</a:t>
            </a:r>
          </a:p>
          <a:p>
            <a:pPr marL="365760" indent="-342900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b="1" dirty="0">
                <a:solidFill>
                  <a:srgbClr val="0000FF"/>
                </a:solidFill>
                <a:latin typeface="Comic Sans MS" pitchFamily="66" charset="0"/>
              </a:rPr>
              <a:t>High extinction ratio:&gt;5*10^5 @green</a:t>
            </a:r>
          </a:p>
          <a:p>
            <a:pPr marL="365760" indent="-342900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b="1" dirty="0">
                <a:solidFill>
                  <a:srgbClr val="0000FF"/>
                </a:solidFill>
                <a:latin typeface="Comic Sans MS" pitchFamily="66" charset="0"/>
              </a:rPr>
              <a:t>Fast switch time: ~ 5 ns</a:t>
            </a:r>
          </a:p>
          <a:p>
            <a:pPr marL="365760" indent="-342900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b="1" dirty="0">
                <a:solidFill>
                  <a:srgbClr val="0000FF"/>
                </a:solidFill>
                <a:latin typeface="Comic Sans MS" pitchFamily="66" charset="0"/>
              </a:rPr>
              <a:t>High average power: 100W IR</a:t>
            </a:r>
          </a:p>
          <a:p>
            <a:pPr marL="365760" indent="-342900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b="1" dirty="0">
                <a:solidFill>
                  <a:srgbClr val="0000FF"/>
                </a:solidFill>
                <a:latin typeface="Comic Sans MS" pitchFamily="66" charset="0"/>
              </a:rPr>
              <a:t>Switch between pulsed &amp; </a:t>
            </a:r>
            <a:r>
              <a:rPr lang="en-US" altLang="en-US" sz="1600" b="1" dirty="0" err="1">
                <a:solidFill>
                  <a:srgbClr val="0000FF"/>
                </a:solidFill>
                <a:latin typeface="Comic Sans MS" pitchFamily="66" charset="0"/>
              </a:rPr>
              <a:t>cw</a:t>
            </a:r>
            <a:r>
              <a:rPr lang="en-US" altLang="en-US" sz="1600" b="1" dirty="0">
                <a:solidFill>
                  <a:srgbClr val="0000FF"/>
                </a:solidFill>
                <a:latin typeface="Comic Sans MS" pitchFamily="66" charset="0"/>
              </a:rPr>
              <a:t> mode</a:t>
            </a:r>
          </a:p>
          <a:p>
            <a:pPr marL="365760" indent="-342900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b="1" dirty="0">
                <a:solidFill>
                  <a:srgbClr val="0000FF"/>
                </a:solidFill>
                <a:latin typeface="Comic Sans MS" pitchFamily="66" charset="0"/>
              </a:rPr>
              <a:t>MPS in the pulsed mode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0FE9544-6743-464C-AEBC-FCCC3B1F1C28}"/>
              </a:ext>
            </a:extLst>
          </p:cNvPr>
          <p:cNvSpPr/>
          <p:nvPr/>
        </p:nvSpPr>
        <p:spPr>
          <a:xfrm>
            <a:off x="457200" y="838090"/>
            <a:ext cx="4203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800" b="1" dirty="0">
                <a:solidFill>
                  <a:srgbClr val="009900"/>
                </a:solidFill>
                <a:latin typeface="Comic Sans MS" pitchFamily="66" charset="0"/>
              </a:rPr>
              <a:t>Bunch pickup for beam diagnostic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="" xmlns:a16="http://schemas.microsoft.com/office/drawing/2014/main" id="{2F5AF67D-898B-4BD4-8D54-76C61F475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951" y="2863265"/>
            <a:ext cx="1371131" cy="154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090AD24-3F0D-4472-A53E-5FB8D8884699}"/>
              </a:ext>
            </a:extLst>
          </p:cNvPr>
          <p:cNvSpPr/>
          <p:nvPr/>
        </p:nvSpPr>
        <p:spPr>
          <a:xfrm>
            <a:off x="7326996" y="3477271"/>
            <a:ext cx="16528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9900"/>
                </a:solidFill>
                <a:latin typeface="Comic Sans MS" panose="030F0702030302020204" pitchFamily="66" charset="0"/>
              </a:rPr>
              <a:t>30 pulses/bunch</a:t>
            </a:r>
            <a:endParaRPr lang="en-US" sz="1400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7742E58-C68A-4172-82A6-BE7B40D3587E}"/>
              </a:ext>
            </a:extLst>
          </p:cNvPr>
          <p:cNvSpPr/>
          <p:nvPr/>
        </p:nvSpPr>
        <p:spPr>
          <a:xfrm>
            <a:off x="7854468" y="5027711"/>
            <a:ext cx="1208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9900"/>
                </a:solidFill>
                <a:latin typeface="Comic Sans MS" panose="030F0702030302020204" pitchFamily="66" charset="0"/>
              </a:rPr>
              <a:t>4 bunches</a:t>
            </a:r>
            <a:endParaRPr lang="en-US" sz="1400" dirty="0"/>
          </a:p>
        </p:txBody>
      </p:sp>
      <p:pic>
        <p:nvPicPr>
          <p:cNvPr id="11" name="Picture 8">
            <a:extLst>
              <a:ext uri="{FF2B5EF4-FFF2-40B4-BE49-F238E27FC236}">
                <a16:creationId xmlns="" xmlns:a16="http://schemas.microsoft.com/office/drawing/2014/main" id="{4E80D770-478A-45DF-ACFE-6144C2CFF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954" y="4530972"/>
            <a:ext cx="249631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597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E77155E-F0A8-4576-8AE4-6694EF33F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16</a:t>
            </a:fld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="" xmlns:a16="http://schemas.microsoft.com/office/drawing/2014/main" id="{39AA86CF-7B90-4235-84C7-96E00321C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946681"/>
            <a:ext cx="8229600" cy="4165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2000" b="1" dirty="0">
                <a:solidFill>
                  <a:srgbClr val="009900"/>
                </a:solidFill>
                <a:latin typeface="Comic Sans MS" pitchFamily="66" charset="0"/>
              </a:rPr>
              <a:t> High-power fiber laser design specifications: </a:t>
            </a:r>
            <a:r>
              <a:rPr lang="en-US" altLang="en-US" sz="2000" b="1" dirty="0">
                <a:solidFill>
                  <a:srgbClr val="0000FF"/>
                </a:solidFill>
                <a:latin typeface="Comic Sans MS" pitchFamily="66" charset="0"/>
              </a:rPr>
              <a:t>demonstrated</a:t>
            </a:r>
          </a:p>
          <a:p>
            <a:pPr marL="18288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1800" b="1" dirty="0">
                <a:solidFill>
                  <a:srgbClr val="0000FF"/>
                </a:solidFill>
                <a:latin typeface="Comic Sans MS" pitchFamily="66" charset="0"/>
                <a:ea typeface="SimSun" pitchFamily="2" charset="-122"/>
              </a:rPr>
              <a:t>Laser power (72W green), RMS time jitter (241 fs), excellent spatial mode (M^2&lt;1.1), and laser point stability (</a:t>
            </a:r>
            <a:r>
              <a:rPr lang="en-US" altLang="en-US" sz="1800" b="1" dirty="0">
                <a:solidFill>
                  <a:srgbClr val="0000FF"/>
                </a:solidFill>
                <a:latin typeface="Comic Sans MS" pitchFamily="66" charset="0"/>
                <a:ea typeface="SimSun" pitchFamily="2" charset="-122"/>
                <a:sym typeface="Symbol"/>
              </a:rPr>
              <a:t>&lt;10 µm)</a:t>
            </a:r>
            <a:endParaRPr lang="en-US" altLang="en-US" sz="1800" b="1" dirty="0">
              <a:solidFill>
                <a:srgbClr val="009900"/>
              </a:solidFill>
              <a:latin typeface="Comic Sans MS" pitchFamily="66" charset="0"/>
            </a:endParaRPr>
          </a:p>
          <a:p>
            <a:pPr eaLnBrk="1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sz="2000" b="1" dirty="0">
                <a:solidFill>
                  <a:srgbClr val="009900"/>
                </a:solidFill>
                <a:latin typeface="Comic Sans MS" pitchFamily="66" charset="0"/>
              </a:rPr>
              <a:t> Ultrafast &amp; high-power Pulse pickers</a:t>
            </a:r>
          </a:p>
          <a:p>
            <a:pPr marL="228600"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1800" b="1" dirty="0">
                <a:solidFill>
                  <a:srgbClr val="0000FF"/>
                </a:solidFill>
                <a:latin typeface="Comic Sans MS" pitchFamily="66" charset="0"/>
              </a:rPr>
              <a:t>CW mode: 9 MHz bunch rate</a:t>
            </a:r>
          </a:p>
          <a:p>
            <a:pPr marL="228600"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1800" b="1" dirty="0">
                <a:solidFill>
                  <a:srgbClr val="0000FF"/>
                </a:solidFill>
                <a:latin typeface="Comic Sans MS" pitchFamily="66" charset="0"/>
              </a:rPr>
              <a:t>Pulsed mode: single &amp; multiple bunches for beam diagnostics</a:t>
            </a:r>
          </a:p>
          <a:p>
            <a:pPr eaLnBrk="1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009900"/>
                </a:solidFill>
                <a:latin typeface="Comic Sans MS" pitchFamily="66" charset="0"/>
              </a:rPr>
              <a:t> Laser used for 24/7 beam operation</a:t>
            </a:r>
            <a:endParaRPr lang="en-US" altLang="en-US" sz="20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="" xmlns:a16="http://schemas.microsoft.com/office/drawing/2014/main" id="{FCAD183A-F271-49F9-A87C-4E11872A1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63098"/>
            <a:ext cx="6324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Comic Sans MS" pitchFamily="66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73069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E77155E-F0A8-4576-8AE4-6694EF33F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17</a:t>
            </a:fld>
            <a:endParaRPr lang="en-US"/>
          </a:p>
        </p:txBody>
      </p:sp>
      <p:sp>
        <p:nvSpPr>
          <p:cNvPr id="3" name="TextBox 1">
            <a:extLst>
              <a:ext uri="{FF2B5EF4-FFF2-40B4-BE49-F238E27FC236}">
                <a16:creationId xmlns="" xmlns:a16="http://schemas.microsoft.com/office/drawing/2014/main" id="{E6F7FFAA-3622-46E1-B2A2-2E8B055F5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7807" y="164118"/>
            <a:ext cx="44967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Laser System in the Lab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CFEF0EF1-6FE7-4829-A169-7AE18468E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31" y="890954"/>
            <a:ext cx="6287039" cy="509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="" xmlns:a16="http://schemas.microsoft.com/office/drawing/2014/main" id="{3AC1BFC2-42DC-4B6A-87DA-559D6BB35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088" y="890955"/>
            <a:ext cx="2038740" cy="137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65FCF93D-9070-4D68-940D-8A7F66BE2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088" y="2325232"/>
            <a:ext cx="2038740" cy="1276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D465452F-BDD4-4D7B-9C97-922FFBC4C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088" y="3665284"/>
            <a:ext cx="2038740" cy="232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141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79E0B8C-1089-4E5C-978F-47E023DB1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2">
            <a:extLst>
              <a:ext uri="{FF2B5EF4-FFF2-40B4-BE49-F238E27FC236}">
                <a16:creationId xmlns="" xmlns:a16="http://schemas.microsoft.com/office/drawing/2014/main" id="{3709A0C4-EE84-455A-A3BB-473639877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46" y="1194738"/>
            <a:ext cx="8305800" cy="235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altLang="en-US" sz="2400" b="1" dirty="0">
                <a:solidFill>
                  <a:srgbClr val="009900"/>
                </a:solidFill>
                <a:latin typeface="Comic Sans MS" pitchFamily="66" charset="0"/>
              </a:rPr>
              <a:t>Laser parameter review</a:t>
            </a:r>
          </a:p>
          <a:p>
            <a:pPr eaLnBrk="1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altLang="en-US" sz="2400" b="1" dirty="0">
                <a:solidFill>
                  <a:srgbClr val="009900"/>
                </a:solidFill>
                <a:latin typeface="Comic Sans MS" pitchFamily="66" charset="0"/>
              </a:rPr>
              <a:t>Laser design and implementation</a:t>
            </a:r>
          </a:p>
          <a:p>
            <a:pPr eaLnBrk="1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altLang="en-US" sz="2400" b="1" dirty="0">
                <a:solidFill>
                  <a:srgbClr val="009900"/>
                </a:solidFill>
                <a:latin typeface="Comic Sans MS" pitchFamily="66" charset="0"/>
              </a:rPr>
              <a:t>Conclusion</a:t>
            </a:r>
            <a:endParaRPr lang="en-US" altLang="en-US" sz="2000" b="1" dirty="0">
              <a:solidFill>
                <a:srgbClr val="009900"/>
              </a:solidFill>
              <a:latin typeface="Comic Sans MS" pitchFamily="66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="" xmlns:a16="http://schemas.microsoft.com/office/drawing/2014/main" id="{64DAAC3F-F55E-462A-ACE5-8A9BB5EEE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38780"/>
            <a:ext cx="5664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indent="0" algn="ctr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Comic Sans MS" pitchFamily="66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97921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E77155E-F0A8-4576-8AE4-6694EF33F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3</a:t>
            </a:fld>
            <a:endParaRPr lang="en-US"/>
          </a:p>
        </p:txBody>
      </p:sp>
      <p:sp>
        <p:nvSpPr>
          <p:cNvPr id="5" name="Title 7">
            <a:extLst>
              <a:ext uri="{FF2B5EF4-FFF2-40B4-BE49-F238E27FC236}">
                <a16:creationId xmlns="" xmlns:a16="http://schemas.microsoft.com/office/drawing/2014/main" id="{B6269991-40A6-4501-8AC8-A417862ED04F}"/>
              </a:ext>
            </a:extLst>
          </p:cNvPr>
          <p:cNvSpPr txBox="1">
            <a:spLocks/>
          </p:cNvSpPr>
          <p:nvPr/>
        </p:nvSpPr>
        <p:spPr bwMode="auto">
          <a:xfrm>
            <a:off x="914400" y="2971800"/>
            <a:ext cx="73914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lang="en-US" sz="2400" b="1" dirty="0">
                <a:solidFill>
                  <a:srgbClr val="FF0000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altLang="en-US" sz="2800" kern="0" dirty="0">
                <a:solidFill>
                  <a:srgbClr val="009900"/>
                </a:solidFill>
                <a:latin typeface="Comic Sans MS" pitchFamily="66" charset="0"/>
                <a:ea typeface="ＭＳ Ｐゴシック" pitchFamily="34" charset="-128"/>
                <a:cs typeface="Helvetica" pitchFamily="-84" charset="0"/>
              </a:rPr>
              <a:t>Laser Parameter Review</a:t>
            </a:r>
          </a:p>
        </p:txBody>
      </p:sp>
    </p:spTree>
    <p:extLst>
      <p:ext uri="{BB962C8B-B14F-4D97-AF65-F5344CB8AC3E}">
        <p14:creationId xmlns:p14="http://schemas.microsoft.com/office/powerpoint/2010/main" val="255362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E77155E-F0A8-4576-8AE4-6694EF33F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4</a:t>
            </a:fld>
            <a:endParaRPr lang="en-US"/>
          </a:p>
        </p:txBody>
      </p:sp>
      <p:sp>
        <p:nvSpPr>
          <p:cNvPr id="5" name="Title 7">
            <a:extLst>
              <a:ext uri="{FF2B5EF4-FFF2-40B4-BE49-F238E27FC236}">
                <a16:creationId xmlns="" xmlns:a16="http://schemas.microsoft.com/office/drawing/2014/main" id="{0AD8AE3C-78B4-49BB-928E-C21BC68F7A56}"/>
              </a:ext>
            </a:extLst>
          </p:cNvPr>
          <p:cNvSpPr txBox="1">
            <a:spLocks/>
          </p:cNvSpPr>
          <p:nvPr/>
        </p:nvSpPr>
        <p:spPr bwMode="auto">
          <a:xfrm>
            <a:off x="838200" y="123979"/>
            <a:ext cx="7391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lang="en-US" sz="2400" b="1" dirty="0">
                <a:solidFill>
                  <a:srgbClr val="FF0000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altLang="en-US" sz="2800" kern="0" dirty="0">
                <a:latin typeface="Comic Sans MS" pitchFamily="66" charset="0"/>
                <a:ea typeface="ＭＳ Ｐゴシック" pitchFamily="34" charset="-128"/>
                <a:cs typeface="Helvetica" pitchFamily="-84" charset="0"/>
              </a:rPr>
              <a:t>Laser Pulse Pattern for </a:t>
            </a:r>
            <a:r>
              <a:rPr altLang="en-US" sz="2800" kern="0" dirty="0" err="1">
                <a:latin typeface="Comic Sans MS" pitchFamily="66" charset="0"/>
                <a:ea typeface="ＭＳ Ｐゴシック" pitchFamily="34" charset="-128"/>
                <a:cs typeface="Helvetica" pitchFamily="-84" charset="0"/>
              </a:rPr>
              <a:t>LEReC</a:t>
            </a:r>
            <a:endParaRPr altLang="en-US" sz="2800" kern="0" dirty="0">
              <a:latin typeface="Comic Sans MS" pitchFamily="66" charset="0"/>
              <a:ea typeface="ＭＳ Ｐゴシック" pitchFamily="34" charset="-128"/>
              <a:cs typeface="Helvetica" pitchFamily="-8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5A96A2F3-3631-4BFC-A8A4-FE8765967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434" y="990600"/>
            <a:ext cx="6165874" cy="377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">
            <a:extLst>
              <a:ext uri="{FF2B5EF4-FFF2-40B4-BE49-F238E27FC236}">
                <a16:creationId xmlns="" xmlns:a16="http://schemas.microsoft.com/office/drawing/2014/main" id="{BFA931FB-FA6F-4F3B-A0FD-AAF4670E3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676" y="5008549"/>
            <a:ext cx="700442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1800" b="1" dirty="0">
                <a:solidFill>
                  <a:srgbClr val="009900"/>
                </a:solidFill>
                <a:latin typeface="Comic Sans MS" pitchFamily="66" charset="0"/>
              </a:rPr>
              <a:t>Pulsed mode: </a:t>
            </a:r>
            <a:r>
              <a:rPr lang="en-US" altLang="en-US" sz="1800" b="1" dirty="0">
                <a:solidFill>
                  <a:srgbClr val="0000FF"/>
                </a:solidFill>
                <a:latin typeface="Comic Sans MS" pitchFamily="66" charset="0"/>
              </a:rPr>
              <a:t>704 MHz, 9.1 MHz bunch rate, 10-30/bunch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1800" b="1" dirty="0">
                <a:solidFill>
                  <a:srgbClr val="009900"/>
                </a:solidFill>
                <a:latin typeface="Comic Sans MS" pitchFamily="66" charset="0"/>
              </a:rPr>
              <a:t>CW    mode: </a:t>
            </a:r>
            <a:r>
              <a:rPr lang="en-US" altLang="en-US" sz="1800" b="1" dirty="0">
                <a:solidFill>
                  <a:srgbClr val="0000FF"/>
                </a:solidFill>
                <a:latin typeface="Comic Sans MS" pitchFamily="66" charset="0"/>
              </a:rPr>
              <a:t>704 MHz</a:t>
            </a:r>
          </a:p>
        </p:txBody>
      </p:sp>
    </p:spTree>
    <p:extLst>
      <p:ext uri="{BB962C8B-B14F-4D97-AF65-F5344CB8AC3E}">
        <p14:creationId xmlns:p14="http://schemas.microsoft.com/office/powerpoint/2010/main" val="409261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E77155E-F0A8-4576-8AE4-6694EF33F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="" xmlns:a16="http://schemas.microsoft.com/office/drawing/2014/main" id="{56AD0CD4-2074-4FB5-8B97-FEF68AAE5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3440" y="4364736"/>
            <a:ext cx="3168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en-US" sz="1800" b="1" dirty="0">
                <a:solidFill>
                  <a:srgbClr val="009900"/>
                </a:solidFill>
                <a:latin typeface="Comic Sans MS" pitchFamily="66" charset="0"/>
                <a:ea typeface="SimSun" pitchFamily="2" charset="-122"/>
              </a:rPr>
              <a:t>Stability &amp; reliability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="" xmlns:a16="http://schemas.microsoft.com/office/drawing/2014/main" id="{6D67DE13-5359-41C5-A4CF-C5598350B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559" y="1073457"/>
            <a:ext cx="40268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en-US" sz="1800" b="1" dirty="0">
                <a:solidFill>
                  <a:srgbClr val="009900"/>
                </a:solidFill>
                <a:latin typeface="Comic Sans MS" pitchFamily="66" charset="0"/>
              </a:rPr>
              <a:t>Green average power: </a:t>
            </a:r>
            <a:r>
              <a:rPr lang="en-US" altLang="en-US" sz="1800" b="1" dirty="0">
                <a:solidFill>
                  <a:srgbClr val="0000FF"/>
                </a:solidFill>
                <a:latin typeface="Comic Sans MS" pitchFamily="66" charset="0"/>
              </a:rPr>
              <a:t>13*2.5 W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="" xmlns:a16="http://schemas.microsoft.com/office/drawing/2014/main" id="{72954351-3E44-4055-939A-1DBB8BF43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4075" y="1066806"/>
            <a:ext cx="3413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en-US" sz="1800" b="1" dirty="0">
                <a:solidFill>
                  <a:srgbClr val="009900"/>
                </a:solidFill>
                <a:latin typeface="Comic Sans MS" pitchFamily="66" charset="0"/>
              </a:rPr>
              <a:t>Timing jitter: </a:t>
            </a:r>
            <a:r>
              <a:rPr lang="en-US" altLang="en-US" sz="1800" b="1" dirty="0">
                <a:solidFill>
                  <a:srgbClr val="0000FF"/>
                </a:solidFill>
                <a:latin typeface="Comic Sans MS" pitchFamily="66" charset="0"/>
              </a:rPr>
              <a:t>1 </a:t>
            </a:r>
            <a:r>
              <a:rPr lang="en-US" altLang="en-US" sz="1800" b="1" dirty="0" err="1">
                <a:solidFill>
                  <a:srgbClr val="0000FF"/>
                </a:solidFill>
                <a:latin typeface="Comic Sans MS" pitchFamily="66" charset="0"/>
              </a:rPr>
              <a:t>ps</a:t>
            </a:r>
            <a:r>
              <a:rPr lang="en-US" altLang="en-US" sz="1800" b="1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Comic Sans MS" pitchFamily="66" charset="0"/>
              </a:rPr>
              <a:t>rms</a:t>
            </a:r>
            <a:endParaRPr lang="en-US" altLang="en-US" sz="18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="" xmlns:a16="http://schemas.microsoft.com/office/drawing/2014/main" id="{7B1E7356-F564-4881-8930-55AE7CF83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64736"/>
            <a:ext cx="3429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en-US" sz="1800" b="1" dirty="0">
                <a:solidFill>
                  <a:srgbClr val="009900"/>
                </a:solidFill>
                <a:latin typeface="Comic Sans MS" pitchFamily="66" charset="0"/>
              </a:rPr>
              <a:t>“Flat-top” temporal profile</a:t>
            </a:r>
          </a:p>
        </p:txBody>
      </p:sp>
      <p:pic>
        <p:nvPicPr>
          <p:cNvPr id="9" name="Picture 23">
            <a:extLst>
              <a:ext uri="{FF2B5EF4-FFF2-40B4-BE49-F238E27FC236}">
                <a16:creationId xmlns="" xmlns:a16="http://schemas.microsoft.com/office/drawing/2014/main" id="{9B1C5310-BDB4-4A40-B518-79F66F653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1771425"/>
            <a:ext cx="2203450" cy="59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>
            <a:extLst>
              <a:ext uri="{FF2B5EF4-FFF2-40B4-BE49-F238E27FC236}">
                <a16:creationId xmlns="" xmlns:a16="http://schemas.microsoft.com/office/drawing/2014/main" id="{99D60D03-802E-49B7-AB96-3B3766AA9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453" y="4795940"/>
            <a:ext cx="263254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0F9511F7-527C-40B9-9295-C48E30DE0769}"/>
              </a:ext>
            </a:extLst>
          </p:cNvPr>
          <p:cNvSpPr txBox="1">
            <a:spLocks/>
          </p:cNvSpPr>
          <p:nvPr/>
        </p:nvSpPr>
        <p:spPr bwMode="auto">
          <a:xfrm>
            <a:off x="990600" y="76200"/>
            <a:ext cx="7391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lang="en-US" sz="2400" b="1" dirty="0">
                <a:solidFill>
                  <a:srgbClr val="FF0000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9pPr>
          </a:lstStyle>
          <a:p>
            <a:pPr>
              <a:defRPr/>
            </a:pPr>
            <a:r>
              <a:rPr altLang="en-US" sz="2800" kern="0" dirty="0">
                <a:latin typeface="Comic Sans MS" pitchFamily="66" charset="0"/>
                <a:ea typeface="ＭＳ Ｐゴシック" pitchFamily="34" charset="-128"/>
                <a:cs typeface="Helvetica" pitchFamily="-84" charset="0"/>
              </a:rPr>
              <a:t>Laser Design Specifications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="" xmlns:a16="http://schemas.microsoft.com/office/drawing/2014/main" id="{1DB48684-97A9-425E-B77B-AD132EF65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901696"/>
            <a:ext cx="3200400" cy="37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en-US" sz="1800" b="1" dirty="0">
                <a:solidFill>
                  <a:srgbClr val="009900"/>
                </a:solidFill>
                <a:latin typeface="Comic Sans MS" pitchFamily="66" charset="0"/>
                <a:ea typeface="SimSun" pitchFamily="2" charset="-122"/>
              </a:rPr>
              <a:t>Spatial profile: </a:t>
            </a:r>
            <a:r>
              <a:rPr lang="en-US" altLang="en-US" sz="1800" b="1" dirty="0">
                <a:solidFill>
                  <a:srgbClr val="0000FF"/>
                </a:solidFill>
                <a:latin typeface="Comic Sans MS" pitchFamily="66" charset="0"/>
                <a:ea typeface="SimSun" pitchFamily="2" charset="-122"/>
              </a:rPr>
              <a:t>M^2&lt;1.2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="" xmlns:a16="http://schemas.microsoft.com/office/drawing/2014/main" id="{61D2A658-49BA-4542-9E80-245B01BA5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3440" y="2901696"/>
            <a:ext cx="37947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en-US" sz="1800" b="1" dirty="0">
                <a:solidFill>
                  <a:srgbClr val="009900"/>
                </a:solidFill>
                <a:latin typeface="Comic Sans MS" pitchFamily="66" charset="0"/>
                <a:ea typeface="SimSun" pitchFamily="2" charset="-122"/>
              </a:rPr>
              <a:t>Pointing stability: </a:t>
            </a:r>
            <a:r>
              <a:rPr lang="en-US" altLang="en-US" sz="1800" b="1" dirty="0">
                <a:solidFill>
                  <a:srgbClr val="0000FF"/>
                </a:solidFill>
                <a:latin typeface="Comic Sans MS" pitchFamily="66" charset="0"/>
                <a:ea typeface="SimSun" pitchFamily="2" charset="-122"/>
              </a:rPr>
              <a:t>50 µm </a:t>
            </a:r>
            <a:r>
              <a:rPr lang="en-US" altLang="en-US" sz="1800" b="1" dirty="0" err="1">
                <a:solidFill>
                  <a:srgbClr val="0000FF"/>
                </a:solidFill>
                <a:latin typeface="Comic Sans MS" pitchFamily="66" charset="0"/>
                <a:ea typeface="SimSun" pitchFamily="2" charset="-122"/>
              </a:rPr>
              <a:t>rms</a:t>
            </a:r>
            <a:endParaRPr lang="en-US" altLang="en-US" sz="1800" b="1" dirty="0">
              <a:solidFill>
                <a:srgbClr val="0000FF"/>
              </a:solidFill>
              <a:latin typeface="Comic Sans MS" pitchFamily="66" charset="0"/>
              <a:ea typeface="SimSun" pitchFamily="2" charset="-122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="" xmlns:a16="http://schemas.microsoft.com/office/drawing/2014/main" id="{645F327D-FC14-4125-853D-60B16DB41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435096"/>
            <a:ext cx="762000" cy="764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="" xmlns:a16="http://schemas.microsoft.com/office/drawing/2014/main" id="{B27A45AA-D9D4-42FC-A493-0AA333827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93829"/>
            <a:ext cx="1752533" cy="973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60E292F-2861-4DC4-9A84-00DE9230AF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6315" y="3470777"/>
            <a:ext cx="1264085" cy="6972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430DBA5-0601-4800-96B0-0C92574AD7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6508" y="4909159"/>
            <a:ext cx="2113599" cy="80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E77155E-F0A8-4576-8AE4-6694EF33F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6</a:t>
            </a:fld>
            <a:endParaRPr lang="en-US"/>
          </a:p>
        </p:txBody>
      </p:sp>
      <p:sp>
        <p:nvSpPr>
          <p:cNvPr id="5" name="Title 7">
            <a:extLst>
              <a:ext uri="{FF2B5EF4-FFF2-40B4-BE49-F238E27FC236}">
                <a16:creationId xmlns="" xmlns:a16="http://schemas.microsoft.com/office/drawing/2014/main" id="{4AEDA2BB-A0E0-4365-BFFE-70FE95E2906E}"/>
              </a:ext>
            </a:extLst>
          </p:cNvPr>
          <p:cNvSpPr txBox="1">
            <a:spLocks/>
          </p:cNvSpPr>
          <p:nvPr/>
        </p:nvSpPr>
        <p:spPr bwMode="auto">
          <a:xfrm>
            <a:off x="990600" y="2819400"/>
            <a:ext cx="7315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lang="en-US" sz="2400" b="1" dirty="0">
                <a:solidFill>
                  <a:srgbClr val="FF0000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altLang="en-US" sz="2800" kern="0" dirty="0">
                <a:solidFill>
                  <a:srgbClr val="009900"/>
                </a:solidFill>
                <a:latin typeface="Comic Sans MS" pitchFamily="66" charset="0"/>
                <a:ea typeface="ＭＳ Ｐゴシック" pitchFamily="34" charset="-128"/>
                <a:cs typeface="Helvetica" pitchFamily="-84" charset="0"/>
              </a:rPr>
              <a:t>Laser </a:t>
            </a:r>
            <a:r>
              <a:rPr lang="en-US" altLang="en-US" sz="2800" kern="0" dirty="0">
                <a:solidFill>
                  <a:srgbClr val="009900"/>
                </a:solidFill>
                <a:latin typeface="Comic Sans MS" pitchFamily="66" charset="0"/>
                <a:ea typeface="ＭＳ Ｐゴシック" pitchFamily="34" charset="-128"/>
                <a:cs typeface="Helvetica" pitchFamily="-84" charset="0"/>
              </a:rPr>
              <a:t>Design </a:t>
            </a:r>
            <a:r>
              <a:rPr altLang="en-US" sz="2800" kern="0" dirty="0">
                <a:solidFill>
                  <a:srgbClr val="009900"/>
                </a:solidFill>
                <a:latin typeface="Comic Sans MS" pitchFamily="66" charset="0"/>
                <a:ea typeface="ＭＳ Ｐゴシック" pitchFamily="34" charset="-128"/>
                <a:cs typeface="Helvetica" pitchFamily="-84" charset="0"/>
              </a:rPr>
              <a:t>&amp; </a:t>
            </a:r>
            <a:r>
              <a:rPr lang="en-US" altLang="en-US" sz="2800" kern="0" dirty="0">
                <a:solidFill>
                  <a:srgbClr val="009900"/>
                </a:solidFill>
                <a:latin typeface="Comic Sans MS" pitchFamily="66" charset="0"/>
                <a:ea typeface="ＭＳ Ｐゴシック" pitchFamily="34" charset="-128"/>
                <a:cs typeface="Helvetica" pitchFamily="-84" charset="0"/>
              </a:rPr>
              <a:t>Implementation</a:t>
            </a:r>
            <a:endParaRPr altLang="en-US" sz="2800" kern="0" dirty="0">
              <a:solidFill>
                <a:srgbClr val="009900"/>
              </a:solidFill>
              <a:latin typeface="Comic Sans MS" pitchFamily="66" charset="0"/>
              <a:ea typeface="ＭＳ Ｐゴシック" pitchFamily="34" charset="-128"/>
              <a:cs typeface="Helvetica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66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E77155E-F0A8-4576-8AE4-6694EF33F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7</a:t>
            </a:fld>
            <a:endParaRPr lang="en-US"/>
          </a:p>
        </p:txBody>
      </p:sp>
      <p:sp>
        <p:nvSpPr>
          <p:cNvPr id="3" name="TextBox 6">
            <a:extLst>
              <a:ext uri="{FF2B5EF4-FFF2-40B4-BE49-F238E27FC236}">
                <a16:creationId xmlns="" xmlns:a16="http://schemas.microsoft.com/office/drawing/2014/main" id="{251EFDC0-C7C8-4484-8FD5-E29F84463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980" y="942297"/>
            <a:ext cx="4194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r>
              <a:rPr lang="en-US" altLang="en-US" sz="1800" b="1" dirty="0">
                <a:solidFill>
                  <a:srgbClr val="009900"/>
                </a:solidFill>
                <a:latin typeface="Comic Sans MS" pitchFamily="66" charset="0"/>
              </a:rPr>
              <a:t>Master oscillator power amplifier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="" xmlns:a16="http://schemas.microsoft.com/office/drawing/2014/main" id="{93F123D6-310C-47ED-A2D9-D9F9B94F8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731" y="3743510"/>
            <a:ext cx="1752600" cy="1793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="" xmlns:a16="http://schemas.microsoft.com/office/drawing/2014/main" id="{B10E61F1-4F2C-4193-B636-41D149D1D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924" y="3077312"/>
            <a:ext cx="4876800" cy="250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 eaLnBrk="0" hangingPunct="0">
              <a:defRPr sz="1000" b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09900"/>
                </a:solidFill>
                <a:latin typeface="Comic Sans MS" pitchFamily="66" charset="0"/>
              </a:rPr>
              <a:t>Advantages for fiber lasers</a:t>
            </a: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800" b="0" dirty="0">
                <a:solidFill>
                  <a:srgbClr val="0000FF"/>
                </a:solidFill>
                <a:latin typeface="Comic Sans MS" pitchFamily="66" charset="0"/>
              </a:rPr>
              <a:t> High repetition-rate &amp; average power</a:t>
            </a: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800" b="0" dirty="0">
                <a:solidFill>
                  <a:srgbClr val="0000FF"/>
                </a:solidFill>
                <a:latin typeface="Comic Sans MS" pitchFamily="66" charset="0"/>
              </a:rPr>
              <a:t> Excellent spatial mode</a:t>
            </a: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800" b="0" dirty="0">
                <a:solidFill>
                  <a:srgbClr val="0000FF"/>
                </a:solidFill>
                <a:latin typeface="Comic Sans MS" pitchFamily="66" charset="0"/>
              </a:rPr>
              <a:t> Low point instability</a:t>
            </a: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800" b="0" dirty="0">
                <a:solidFill>
                  <a:srgbClr val="0000FF"/>
                </a:solidFill>
                <a:latin typeface="Comic Sans MS" pitchFamily="66" charset="0"/>
              </a:rPr>
              <a:t> Maintenance–free operation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="" xmlns:a16="http://schemas.microsoft.com/office/drawing/2014/main" id="{3D0CEF33-CD21-49FA-A9B0-BD46CBE42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1216" y="3135859"/>
            <a:ext cx="22488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altLang="en-US" sz="1800" b="1" dirty="0">
                <a:solidFill>
                  <a:srgbClr val="009900"/>
                </a:solidFill>
                <a:latin typeface="Comic Sans MS" pitchFamily="66" charset="0"/>
              </a:rPr>
              <a:t>Energy structure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="" xmlns:a16="http://schemas.microsoft.com/office/drawing/2014/main" id="{575C38B5-B17A-4354-B232-B0D5AED69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600200"/>
            <a:ext cx="6877050" cy="107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496E867E-D300-492E-B846-58CA3B46689A}"/>
              </a:ext>
            </a:extLst>
          </p:cNvPr>
          <p:cNvSpPr txBox="1">
            <a:spLocks/>
          </p:cNvSpPr>
          <p:nvPr/>
        </p:nvSpPr>
        <p:spPr bwMode="auto">
          <a:xfrm>
            <a:off x="228600" y="60325"/>
            <a:ext cx="880745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Comic Sans MS" pitchFamily="66" charset="0"/>
                <a:ea typeface="SimSun" pitchFamily="2" charset="-122"/>
              </a:rPr>
              <a:t>Yb</a:t>
            </a:r>
            <a:r>
              <a:rPr lang="en-US" altLang="en-US" sz="2800" b="1" dirty="0">
                <a:solidFill>
                  <a:srgbClr val="FF0000"/>
                </a:solidFill>
                <a:latin typeface="Comic Sans MS" pitchFamily="66" charset="0"/>
                <a:ea typeface="SimSun" pitchFamily="2" charset="-122"/>
              </a:rPr>
              <a:t>-doped Fiber Amplifier</a:t>
            </a:r>
          </a:p>
        </p:txBody>
      </p:sp>
    </p:spTree>
    <p:extLst>
      <p:ext uri="{BB962C8B-B14F-4D97-AF65-F5344CB8AC3E}">
        <p14:creationId xmlns:p14="http://schemas.microsoft.com/office/powerpoint/2010/main" val="294399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E77155E-F0A8-4576-8AE4-6694EF33F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8</a:t>
            </a:fld>
            <a:endParaRPr lang="en-US"/>
          </a:p>
        </p:txBody>
      </p:sp>
      <p:sp>
        <p:nvSpPr>
          <p:cNvPr id="3" name="Title 7">
            <a:extLst>
              <a:ext uri="{FF2B5EF4-FFF2-40B4-BE49-F238E27FC236}">
                <a16:creationId xmlns="" xmlns:a16="http://schemas.microsoft.com/office/drawing/2014/main" id="{B1E35FF9-7125-478E-AFBF-0A2128E6E939}"/>
              </a:ext>
            </a:extLst>
          </p:cNvPr>
          <p:cNvSpPr txBox="1">
            <a:spLocks/>
          </p:cNvSpPr>
          <p:nvPr/>
        </p:nvSpPr>
        <p:spPr bwMode="auto">
          <a:xfrm>
            <a:off x="838200" y="228600"/>
            <a:ext cx="73914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lang="en-US" sz="2400" b="1" dirty="0">
                <a:solidFill>
                  <a:srgbClr val="FF0000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altLang="en-US" sz="2800" kern="0" dirty="0" err="1">
                <a:latin typeface="Comic Sans MS" pitchFamily="66" charset="0"/>
                <a:ea typeface="ＭＳ Ｐゴシック" pitchFamily="34" charset="-128"/>
                <a:cs typeface="Helvetica" pitchFamily="-84" charset="0"/>
              </a:rPr>
              <a:t>Yb</a:t>
            </a:r>
            <a:r>
              <a:rPr altLang="en-US" sz="2800" kern="0" dirty="0">
                <a:latin typeface="Comic Sans MS" pitchFamily="66" charset="0"/>
                <a:ea typeface="ＭＳ Ｐゴシック" pitchFamily="34" charset="-128"/>
                <a:cs typeface="Helvetica" pitchFamily="-84" charset="0"/>
              </a:rPr>
              <a:t>-doped Fiber Laser System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5C70316A-797E-4C9D-BF19-4B6382757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25" y="1339361"/>
            <a:ext cx="7775785" cy="417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091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E77155E-F0A8-4576-8AE4-6694EF33F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9</a:t>
            </a:fld>
            <a:endParaRPr lang="en-US"/>
          </a:p>
        </p:txBody>
      </p:sp>
      <p:sp>
        <p:nvSpPr>
          <p:cNvPr id="3" name="Title 7">
            <a:extLst>
              <a:ext uri="{FF2B5EF4-FFF2-40B4-BE49-F238E27FC236}">
                <a16:creationId xmlns="" xmlns:a16="http://schemas.microsoft.com/office/drawing/2014/main" id="{5AEBBFB7-CB27-47C9-853C-AC1838CF2F62}"/>
              </a:ext>
            </a:extLst>
          </p:cNvPr>
          <p:cNvSpPr txBox="1">
            <a:spLocks/>
          </p:cNvSpPr>
          <p:nvPr/>
        </p:nvSpPr>
        <p:spPr bwMode="auto">
          <a:xfrm>
            <a:off x="533400" y="157295"/>
            <a:ext cx="83820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lang="en-US" sz="2400" b="1" dirty="0">
                <a:solidFill>
                  <a:srgbClr val="FF0000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altLang="en-US" sz="2800" kern="0" dirty="0">
                <a:latin typeface="Comic Sans MS" pitchFamily="66" charset="0"/>
                <a:ea typeface="ＭＳ Ｐゴシック" pitchFamily="34" charset="-128"/>
                <a:cs typeface="Helvetica" pitchFamily="-84" charset="0"/>
              </a:rPr>
              <a:t>Laser Specifications: Demonstrated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453CCC7-1601-413E-8CFC-41AF71178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57005"/>
            <a:ext cx="1925539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A9AD4D4-B26F-4AF9-A823-E29519B85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689" y="1526088"/>
            <a:ext cx="723900" cy="10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F0E0101-E39D-4DDB-AD21-28C11F6FC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917043"/>
            <a:ext cx="3810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en-US" sz="1800" b="1" dirty="0">
                <a:solidFill>
                  <a:srgbClr val="009900"/>
                </a:solidFill>
                <a:latin typeface="Comic Sans MS" pitchFamily="66" charset="0"/>
              </a:rPr>
              <a:t>Green average power: </a:t>
            </a:r>
            <a:r>
              <a:rPr lang="en-US" altLang="en-US" sz="1800" b="1" dirty="0">
                <a:solidFill>
                  <a:srgbClr val="0000FF"/>
                </a:solidFill>
                <a:latin typeface="Comic Sans MS" pitchFamily="66" charset="0"/>
              </a:rPr>
              <a:t>180 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1A64F05-8156-4D4F-A72D-BB82FF2F2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7328" y="3126288"/>
            <a:ext cx="34146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285750" indent="-28575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rgbClr val="009900"/>
                </a:solidFill>
                <a:latin typeface="Comic Sans MS" pitchFamily="66" charset="0"/>
              </a:rPr>
              <a:t>Point stability at 60 W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6F9AFE93-3D1B-4ED7-88DC-CD7E95F3F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014" y="3659688"/>
            <a:ext cx="2052586" cy="1594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7">
            <a:extLst>
              <a:ext uri="{FF2B5EF4-FFF2-40B4-BE49-F238E27FC236}">
                <a16:creationId xmlns="" xmlns:a16="http://schemas.microsoft.com/office/drawing/2014/main" id="{D5AFA303-6132-42DC-8241-7F717130B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4412" y="916011"/>
            <a:ext cx="3413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en-US" sz="1800" b="1" dirty="0">
                <a:solidFill>
                  <a:srgbClr val="009900"/>
                </a:solidFill>
                <a:latin typeface="Comic Sans MS" pitchFamily="66" charset="0"/>
              </a:rPr>
              <a:t>Timing jitter: </a:t>
            </a:r>
            <a:r>
              <a:rPr lang="en-US" altLang="en-US" sz="1800" b="1" dirty="0">
                <a:solidFill>
                  <a:srgbClr val="0000FF"/>
                </a:solidFill>
                <a:latin typeface="Comic Sans MS" pitchFamily="66" charset="0"/>
              </a:rPr>
              <a:t>240 fs </a:t>
            </a:r>
            <a:r>
              <a:rPr lang="en-US" altLang="en-US" sz="1800" b="1" dirty="0" err="1">
                <a:solidFill>
                  <a:srgbClr val="0000FF"/>
                </a:solidFill>
                <a:latin typeface="Comic Sans MS" pitchFamily="66" charset="0"/>
              </a:rPr>
              <a:t>rms</a:t>
            </a:r>
            <a:endParaRPr lang="en-US" altLang="en-US" sz="18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="" xmlns:a16="http://schemas.microsoft.com/office/drawing/2014/main" id="{87B36913-B0F2-4112-B75A-A5A4FFBC2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813" y="5445310"/>
            <a:ext cx="5600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rgbClr val="009900"/>
                </a:solidFill>
                <a:latin typeface="Comic Sans MS" pitchFamily="66" charset="0"/>
              </a:rPr>
              <a:t>Spatial mode: </a:t>
            </a:r>
            <a:r>
              <a:rPr lang="en-US" altLang="en-US" sz="1800" b="1" dirty="0">
                <a:solidFill>
                  <a:srgbClr val="0000FF"/>
                </a:solidFill>
                <a:latin typeface="Comic Sans MS" pitchFamily="66" charset="0"/>
              </a:rPr>
              <a:t>M^2 &lt; 1.1 at 100W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="" xmlns:a16="http://schemas.microsoft.com/office/drawing/2014/main" id="{C5565628-252A-4E0A-81AC-0BA571A00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014" y="1415384"/>
            <a:ext cx="2052586" cy="159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1106B90-B0D2-4076-AC76-C2A799FD727A}"/>
              </a:ext>
            </a:extLst>
          </p:cNvPr>
          <p:cNvSpPr/>
          <p:nvPr/>
        </p:nvSpPr>
        <p:spPr>
          <a:xfrm>
            <a:off x="641945" y="3150414"/>
            <a:ext cx="350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rgbClr val="009900"/>
                </a:solidFill>
                <a:latin typeface="Comic Sans MS" pitchFamily="66" charset="0"/>
              </a:rPr>
              <a:t>Power stability at 100 W</a:t>
            </a:r>
            <a:endParaRPr lang="en-US" dirty="0"/>
          </a:p>
        </p:txBody>
      </p:sp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F0F76B1F-4257-482F-BDD8-6B4041480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87" y="3702818"/>
            <a:ext cx="2461859" cy="157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357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-Gray.potx  -  Read-Only" id="{F6291614-63FB-4DF2-84CE-605A300FFF5D}" vid="{1050103D-BCB1-49C2-A206-A6DD3BD2D88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LEReC_Design_Review_Template</Template>
  <TotalTime>151</TotalTime>
  <Words>422</Words>
  <Application>Microsoft Office PowerPoint</Application>
  <PresentationFormat>On-screen Show (4:3)</PresentationFormat>
  <Paragraphs>96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ＭＳ Ｐゴシック</vt:lpstr>
      <vt:lpstr>宋体</vt:lpstr>
      <vt:lpstr>宋体</vt:lpstr>
      <vt:lpstr>Arial</vt:lpstr>
      <vt:lpstr>Calibri</vt:lpstr>
      <vt:lpstr>Comic Sans MS</vt:lpstr>
      <vt:lpstr>Helvetica</vt:lpstr>
      <vt:lpstr>Symbol</vt:lpstr>
      <vt:lpstr>Times New Roman</vt:lpstr>
      <vt:lpstr>Office Theme</vt:lpstr>
      <vt:lpstr>Low Energy RHIC electron Cooling (LEReC)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Petrone, Alyssa</dc:creator>
  <cp:keywords/>
  <dc:description/>
  <cp:lastModifiedBy>Zhao, Zhi</cp:lastModifiedBy>
  <cp:revision>97</cp:revision>
  <dcterms:created xsi:type="dcterms:W3CDTF">2018-11-01T19:54:09Z</dcterms:created>
  <dcterms:modified xsi:type="dcterms:W3CDTF">2018-11-07T15:52:15Z</dcterms:modified>
  <cp:category/>
</cp:coreProperties>
</file>