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60" r:id="rId4"/>
    <p:sldId id="261" r:id="rId5"/>
    <p:sldId id="27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62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1049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245D90F-1FEC-4B11-B992-DB41A06BA7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1E8357-C689-4E8E-88D2-2898D6C0BE9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3A9B9-B40C-45AD-803B-0A9D879E9BED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035CA55-77E3-4869-B646-FC3AA9A0D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56728C8-AF00-4705-94AE-711101EFA7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BAA34-D66E-462F-AE62-02ECDF338A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8436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D0459-205D-48E1-80E4-C1C5C7DC906B}" type="datetimeFigureOut">
              <a:rPr lang="en-US" smtClean="0"/>
              <a:t>11/7/2018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0A4AA-E4BA-4E4D-BCC9-E0E1E6C0E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685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27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1BF83-9A29-4FBA-B0B8-AC7EEF415A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45503"/>
            <a:ext cx="8229600" cy="39206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2143125" cy="52849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5972175" cy="52849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63A3409-7649-4FC0-9B74-5D7413549084}"/>
              </a:ext>
            </a:extLst>
          </p:cNvPr>
          <p:cNvSpPr txBox="1"/>
          <p:nvPr userDrawn="1"/>
        </p:nvSpPr>
        <p:spPr>
          <a:xfrm>
            <a:off x="3183361" y="6025953"/>
            <a:ext cx="2777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LEReC</a:t>
            </a:r>
            <a:r>
              <a:rPr lang="en-US" sz="1000" dirty="0"/>
              <a:t> Laser Review 8-9 Nov 2018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930" y="1709739"/>
            <a:ext cx="83488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930" y="4589465"/>
            <a:ext cx="8348870" cy="12348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809" y="1825625"/>
            <a:ext cx="4114800" cy="4228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4114800" cy="4228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15873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809" y="2505075"/>
            <a:ext cx="4114800" cy="3543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4114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4114800" cy="35435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6"/>
            <a:ext cx="479940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47870" y="457200"/>
            <a:ext cx="32311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870" y="2057400"/>
            <a:ext cx="323114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7809" y="365126"/>
            <a:ext cx="832899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809" y="1825625"/>
            <a:ext cx="8328991" cy="3929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63371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D9922-87B3-6043-9531-5184EA303D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251F59-71C2-4947-9BA1-AB90E5B2717C}"/>
              </a:ext>
            </a:extLst>
          </p:cNvPr>
          <p:cNvSpPr txBox="1"/>
          <p:nvPr userDrawn="1"/>
        </p:nvSpPr>
        <p:spPr>
          <a:xfrm>
            <a:off x="3183361" y="6025953"/>
            <a:ext cx="277727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/>
              <a:t>LEReC</a:t>
            </a:r>
            <a:r>
              <a:rPr lang="en-US" sz="1000" dirty="0"/>
              <a:t> Laser Review 8-9 Nov 2018</a:t>
            </a: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5D989F86-ED50-48B5-B1AC-BDC63D326B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LEReC Laser Review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406D56C7-C6C3-43CD-AC06-5818089612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Laser Shaping and Transport</a:t>
            </a:r>
            <a:endParaRPr lang="en-US" dirty="0"/>
          </a:p>
          <a:p>
            <a:endParaRPr lang="de-DE" dirty="0" smtClean="0"/>
          </a:p>
          <a:p>
            <a:r>
              <a:rPr lang="de-DE" sz="1800" dirty="0" smtClean="0"/>
              <a:t>Patrick Inacker-Mix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Thermal Lensing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" t="10397" r="1352" b="8953"/>
          <a:stretch/>
        </p:blipFill>
        <p:spPr>
          <a:xfrm>
            <a:off x="2705698" y="1822555"/>
            <a:ext cx="2013824" cy="1956484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t="12385" r="12888" b="11227"/>
          <a:stretch/>
        </p:blipFill>
        <p:spPr>
          <a:xfrm>
            <a:off x="2707027" y="3779040"/>
            <a:ext cx="2020448" cy="195648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9965" r="715" b="9553"/>
          <a:stretch/>
        </p:blipFill>
        <p:spPr>
          <a:xfrm>
            <a:off x="4861669" y="1822555"/>
            <a:ext cx="2023316" cy="1956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7" t="12738" r="14007" b="11995"/>
          <a:stretch/>
        </p:blipFill>
        <p:spPr>
          <a:xfrm>
            <a:off x="4861669" y="3779039"/>
            <a:ext cx="2017137" cy="1956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" t="10172" r="715" b="8798"/>
          <a:stretch/>
        </p:blipFill>
        <p:spPr>
          <a:xfrm>
            <a:off x="7013997" y="1826493"/>
            <a:ext cx="2012168" cy="1952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2" t="12738" r="10309" b="11772"/>
          <a:stretch/>
        </p:blipFill>
        <p:spPr>
          <a:xfrm>
            <a:off x="7013000" y="3779041"/>
            <a:ext cx="2007200" cy="19564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50972" y="1194734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10%</a:t>
            </a:r>
          </a:p>
          <a:p>
            <a:pPr algn="ctr"/>
            <a:r>
              <a:rPr lang="de-DE" dirty="0" smtClean="0"/>
              <a:t>0.5W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62186" y="1194734"/>
            <a:ext cx="7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/>
              <a:t>5</a:t>
            </a:r>
            <a:r>
              <a:rPr lang="de-DE" dirty="0" smtClean="0"/>
              <a:t>0%</a:t>
            </a:r>
          </a:p>
          <a:p>
            <a:pPr algn="ctr"/>
            <a:r>
              <a:rPr lang="de-DE" dirty="0" smtClean="0"/>
              <a:t>2.5W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29314" y="1194734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100%</a:t>
            </a:r>
          </a:p>
          <a:p>
            <a:pPr algn="ctr"/>
            <a:r>
              <a:rPr lang="de-DE" dirty="0" smtClean="0"/>
              <a:t>4.8W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1923" y="1780756"/>
            <a:ext cx="25858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u="sng" dirty="0" smtClean="0"/>
              <a:t>Thermal lensing still present</a:t>
            </a:r>
          </a:p>
          <a:p>
            <a:endParaRPr lang="de-DE" sz="1400" dirty="0" smtClean="0"/>
          </a:p>
          <a:p>
            <a:r>
              <a:rPr lang="de-DE" sz="1400" dirty="0" smtClean="0"/>
              <a:t>Beamshape on Gun table </a:t>
            </a:r>
            <a:br>
              <a:rPr lang="de-DE" sz="1400" dirty="0" smtClean="0"/>
            </a:br>
            <a:r>
              <a:rPr lang="de-DE" sz="1400" dirty="0" smtClean="0"/>
              <a:t>no longer distorts, just enlarges</a:t>
            </a:r>
          </a:p>
          <a:p>
            <a:endParaRPr lang="de-DE" sz="1400" dirty="0"/>
          </a:p>
          <a:p>
            <a:r>
              <a:rPr lang="de-DE" sz="1400" dirty="0" smtClean="0"/>
              <a:t>Seperated spots on Relay table </a:t>
            </a:r>
            <a:br>
              <a:rPr lang="de-DE" sz="1400" dirty="0" smtClean="0"/>
            </a:br>
            <a:r>
              <a:rPr lang="de-DE" sz="1400" dirty="0" smtClean="0"/>
              <a:t>due to coarse alignment </a:t>
            </a:r>
            <a:br>
              <a:rPr lang="de-DE" sz="1400" dirty="0" smtClean="0"/>
            </a:br>
            <a:r>
              <a:rPr lang="de-DE" sz="1400" dirty="0" smtClean="0"/>
              <a:t>of Interferometer</a:t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Vertical stripes due to clipping</a:t>
            </a:r>
            <a:br>
              <a:rPr lang="de-DE" sz="1400" dirty="0" smtClean="0"/>
            </a:br>
            <a:r>
              <a:rPr lang="de-DE" sz="1400" dirty="0" smtClean="0"/>
              <a:t>in Transport</a:t>
            </a:r>
          </a:p>
          <a:p>
            <a:endParaRPr lang="de-DE" sz="1400" dirty="0"/>
          </a:p>
          <a:p>
            <a:r>
              <a:rPr lang="de-DE" sz="1400" dirty="0" smtClean="0"/>
              <a:t>Goal is to make the size increase compensatable with the Zoom Lens</a:t>
            </a:r>
            <a:br>
              <a:rPr lang="de-DE" sz="1400" dirty="0" smtClean="0"/>
            </a:b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10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1923" y="990112"/>
            <a:ext cx="778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3</a:t>
            </a:r>
            <a:r>
              <a:rPr lang="de-DE" sz="1400" dirty="0" smtClean="0"/>
              <a:t> Crystals + 1 </a:t>
            </a:r>
            <a:r>
              <a:rPr lang="de-DE" sz="1400" dirty="0"/>
              <a:t>Interferometer; </a:t>
            </a:r>
            <a:r>
              <a:rPr lang="de-DE" sz="1400" dirty="0" smtClean="0"/>
              <a:t>No distortions, medium size </a:t>
            </a:r>
            <a:r>
              <a:rPr lang="de-DE" sz="1400" dirty="0"/>
              <a:t>changes, unacceptable for operations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9207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Thermal lensing </a:t>
            </a:r>
            <a:br>
              <a:rPr lang="de-DE" dirty="0" smtClean="0"/>
            </a:br>
            <a:r>
              <a:rPr lang="de-DE" sz="2800" dirty="0"/>
              <a:t>A</a:t>
            </a:r>
            <a:r>
              <a:rPr lang="de-DE" sz="2800" dirty="0" smtClean="0"/>
              <a:t>lternative </a:t>
            </a:r>
            <a:r>
              <a:rPr lang="de-DE" sz="2800" dirty="0"/>
              <a:t>D</a:t>
            </a:r>
            <a:r>
              <a:rPr lang="de-DE" sz="2800" dirty="0" smtClean="0"/>
              <a:t>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11</a:t>
            </a:fld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3346074" y="1686150"/>
            <a:ext cx="5584300" cy="3026003"/>
            <a:chOff x="3216534" y="1332303"/>
            <a:chExt cx="5584300" cy="3026003"/>
          </a:xfrm>
        </p:grpSpPr>
        <p:sp>
          <p:nvSpPr>
            <p:cNvPr id="40" name="Rectangle 39"/>
            <p:cNvSpPr/>
            <p:nvPr/>
          </p:nvSpPr>
          <p:spPr>
            <a:xfrm>
              <a:off x="8213979" y="2369131"/>
              <a:ext cx="586855" cy="1047403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84797" y="2441620"/>
              <a:ext cx="529197" cy="34550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796645" y="2442799"/>
              <a:ext cx="297401" cy="34550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7458459" y="3617075"/>
              <a:ext cx="161821" cy="34550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253256" y="1845690"/>
              <a:ext cx="48109" cy="4942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423824" y="1906920"/>
              <a:ext cx="0" cy="3717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6457515" y="2379260"/>
              <a:ext cx="48109" cy="4942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6879378" y="2443324"/>
              <a:ext cx="352035" cy="349698"/>
              <a:chOff x="7067550" y="2759661"/>
              <a:chExt cx="379392" cy="37687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7067550" y="2760952"/>
                <a:ext cx="375582" cy="3755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7071360" y="2759661"/>
                <a:ext cx="375582" cy="3755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Straight Connector 26"/>
            <p:cNvCxnSpPr/>
            <p:nvPr/>
          </p:nvCxnSpPr>
          <p:spPr>
            <a:xfrm flipH="1">
              <a:off x="6875843" y="1332303"/>
              <a:ext cx="304033" cy="30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8360969" y="3015293"/>
              <a:ext cx="304033" cy="30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847561" y="2042335"/>
              <a:ext cx="413626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7786175" y="2595297"/>
              <a:ext cx="413627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>
              <a:off x="8360969" y="2456795"/>
              <a:ext cx="304033" cy="30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>
              <a:off x="7425950" y="1332303"/>
              <a:ext cx="304033" cy="3040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7368364" y="2962264"/>
              <a:ext cx="352035" cy="349698"/>
              <a:chOff x="7067550" y="2759661"/>
              <a:chExt cx="379392" cy="376873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7067550" y="2760952"/>
                <a:ext cx="375582" cy="37558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/>
              <p:cNvCxnSpPr/>
              <p:nvPr/>
            </p:nvCxnSpPr>
            <p:spPr>
              <a:xfrm flipH="1">
                <a:off x="7071360" y="2759661"/>
                <a:ext cx="375582" cy="37558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Arrow Connector 40"/>
            <p:cNvCxnSpPr/>
            <p:nvPr/>
          </p:nvCxnSpPr>
          <p:spPr>
            <a:xfrm rot="5400000">
              <a:off x="8508864" y="3342202"/>
              <a:ext cx="0" cy="37175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Isosceles Triangle 42"/>
            <p:cNvSpPr/>
            <p:nvPr/>
          </p:nvSpPr>
          <p:spPr>
            <a:xfrm rot="5400000">
              <a:off x="5070483" y="1254101"/>
              <a:ext cx="42423" cy="2731640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Isosceles Triangle 43"/>
            <p:cNvSpPr/>
            <p:nvPr/>
          </p:nvSpPr>
          <p:spPr>
            <a:xfrm rot="16200000" flipH="1">
              <a:off x="5915640" y="2058503"/>
              <a:ext cx="42423" cy="1122842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6498273" y="2620564"/>
              <a:ext cx="201322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035633" y="1498706"/>
              <a:ext cx="52133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8209655" y="2878236"/>
              <a:ext cx="55904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972317" y="3140729"/>
              <a:ext cx="1539178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060931" y="1498706"/>
              <a:ext cx="0" cy="114243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7539370" y="1478133"/>
              <a:ext cx="0" cy="2880173"/>
            </a:xfrm>
            <a:prstGeom prst="line">
              <a:avLst/>
            </a:prstGeom>
            <a:ln w="57150"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3216534" y="2620564"/>
              <a:ext cx="512570" cy="0"/>
            </a:xfrm>
            <a:prstGeom prst="line">
              <a:avLst/>
            </a:prstGeom>
            <a:ln w="571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827346" y="2975381"/>
              <a:ext cx="11929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YVO4 Crystals</a:t>
              </a:r>
              <a:endParaRPr lang="en-US" sz="1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520429" y="3253520"/>
              <a:ext cx="5934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Dump</a:t>
              </a:r>
              <a:endParaRPr lang="en-US" sz="1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611041" y="3318048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PBS</a:t>
              </a:r>
              <a:endParaRPr lang="en-US" sz="12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350246" y="1879983"/>
              <a:ext cx="543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HWP</a:t>
              </a:r>
              <a:endParaRPr lang="en-US" sz="12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62834" y="1575854"/>
              <a:ext cx="16770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Lense for Pulse Mode</a:t>
              </a:r>
              <a:endParaRPr lang="en-US" sz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972317" y="3003508"/>
              <a:ext cx="162622" cy="27375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424004" y="2379260"/>
              <a:ext cx="48109" cy="49420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61527" y="4283186"/>
            <a:ext cx="590097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1400" dirty="0" smtClean="0"/>
              <a:t>Intensity control downstream of Temp. Shaping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Same power level in Shaping crystals at all time = same therm. Lens</a:t>
            </a:r>
          </a:p>
          <a:p>
            <a:pPr marL="285750" indent="-285750">
              <a:buFontTx/>
              <a:buChar char="-"/>
            </a:pPr>
            <a:r>
              <a:rPr lang="de-DE" sz="1400" dirty="0" smtClean="0"/>
              <a:t>Combines Intensity Control and Interferometer</a:t>
            </a:r>
          </a:p>
          <a:p>
            <a:pPr marL="285750" indent="-285750">
              <a:buFontTx/>
              <a:buChar char="-"/>
            </a:pPr>
            <a:endParaRPr lang="de-DE" sz="1400" dirty="0"/>
          </a:p>
          <a:p>
            <a:pPr marL="285750" indent="-285750">
              <a:buFontTx/>
              <a:buChar char="-"/>
            </a:pPr>
            <a:r>
              <a:rPr lang="de-DE" sz="1400" dirty="0" smtClean="0"/>
              <a:t>For pulsed mode a lense is inserted that replaces the thermal lens</a:t>
            </a:r>
            <a:endParaRPr lang="en-US" sz="1400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7973" y="1690689"/>
            <a:ext cx="2939905" cy="2294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91" y="1461247"/>
            <a:ext cx="257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Beam after Temp. Shaping (18W)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764528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 Shape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Need for an on-demand 1-2 minute measurement of the temporal laser profile exists</a:t>
            </a:r>
            <a:br>
              <a:rPr lang="de-DE" dirty="0" smtClean="0"/>
            </a:br>
            <a:endParaRPr lang="de-DE" dirty="0" smtClean="0"/>
          </a:p>
          <a:p>
            <a:r>
              <a:rPr lang="de-DE" dirty="0" smtClean="0"/>
              <a:t>Crosscorrelation:</a:t>
            </a:r>
          </a:p>
          <a:p>
            <a:pPr lvl="1"/>
            <a:r>
              <a:rPr lang="de-DE" dirty="0" smtClean="0"/>
              <a:t>To alignment sensitive to be a maintenance free option</a:t>
            </a:r>
          </a:p>
          <a:p>
            <a:r>
              <a:rPr lang="de-DE" dirty="0" smtClean="0"/>
              <a:t>Streak camera:</a:t>
            </a:r>
          </a:p>
          <a:p>
            <a:pPr lvl="1"/>
            <a:r>
              <a:rPr lang="de-DE" dirty="0" smtClean="0"/>
              <a:t>Very expensive</a:t>
            </a:r>
          </a:p>
          <a:p>
            <a:pPr lvl="1"/>
            <a:r>
              <a:rPr lang="de-DE" dirty="0" smtClean="0"/>
              <a:t>Resolution not great</a:t>
            </a:r>
          </a:p>
          <a:p>
            <a:pPr lvl="1"/>
            <a:r>
              <a:rPr lang="de-DE" dirty="0" smtClean="0"/>
              <a:t>Takes up a lot of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89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/>
          <p:cNvGrpSpPr/>
          <p:nvPr/>
        </p:nvGrpSpPr>
        <p:grpSpPr>
          <a:xfrm>
            <a:off x="136428" y="3801945"/>
            <a:ext cx="4563740" cy="1877850"/>
            <a:chOff x="57467" y="2372820"/>
            <a:chExt cx="5263511" cy="2165786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20000">
              <a:off x="457324" y="2554582"/>
              <a:ext cx="4635207" cy="180282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57467" y="2372820"/>
              <a:ext cx="5228888" cy="341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1754" y="4186909"/>
              <a:ext cx="5228888" cy="341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4000993" y="3218621"/>
              <a:ext cx="2165785" cy="474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 rot="5400000">
              <a:off x="-788334" y="3218622"/>
              <a:ext cx="2165785" cy="474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24041" y="2217400"/>
            <a:ext cx="4563740" cy="1877851"/>
            <a:chOff x="57149" y="2725238"/>
            <a:chExt cx="7018894" cy="401122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80000">
              <a:off x="355010" y="2912399"/>
              <a:ext cx="6603830" cy="363594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7150" y="2725238"/>
              <a:ext cx="6972724" cy="63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6202" y="6085087"/>
              <a:ext cx="6972724" cy="63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 rot="5400000">
              <a:off x="4754270" y="4414688"/>
              <a:ext cx="4011222" cy="63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 rot="5400000">
              <a:off x="-1632299" y="4414689"/>
              <a:ext cx="4011222" cy="632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 Shape Measurements</a:t>
            </a:r>
            <a:r>
              <a:rPr lang="de-DE" sz="2800" dirty="0" smtClean="0"/>
              <a:t/>
            </a:r>
            <a:br>
              <a:rPr lang="de-DE" sz="2800" dirty="0" smtClean="0"/>
            </a:br>
            <a:r>
              <a:rPr lang="de-DE" sz="2800" dirty="0" smtClean="0"/>
              <a:t>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13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257270" y="1469325"/>
            <a:ext cx="3372380" cy="4041205"/>
            <a:chOff x="3641830" y="2139885"/>
            <a:chExt cx="3372380" cy="404120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794086" y="2328422"/>
              <a:ext cx="0" cy="222943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5600700" y="2139885"/>
              <a:ext cx="377072" cy="377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5481689" y="2762054"/>
              <a:ext cx="612742" cy="1310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5208242" y="3094050"/>
              <a:ext cx="113370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Temporal</a:t>
              </a:r>
              <a:br>
                <a:rPr lang="de-DE" dirty="0" smtClean="0"/>
              </a:br>
              <a:r>
                <a:rPr lang="de-DE" dirty="0" smtClean="0"/>
                <a:t>Shaping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5600700" y="4369324"/>
              <a:ext cx="377072" cy="377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4572000" y="2139885"/>
              <a:ext cx="377072" cy="377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5604512" y="5048106"/>
              <a:ext cx="377072" cy="377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4743039" y="5816024"/>
              <a:ext cx="0" cy="3770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 rot="5400000">
              <a:off x="4580708" y="5057028"/>
              <a:ext cx="352035" cy="349698"/>
              <a:chOff x="3762892" y="4693643"/>
              <a:chExt cx="352035" cy="349698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3762892" y="4694841"/>
                <a:ext cx="348500" cy="3485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 flipH="1">
                <a:off x="3766427" y="4693643"/>
                <a:ext cx="348500" cy="348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Connector 19"/>
            <p:cNvCxnSpPr/>
            <p:nvPr/>
          </p:nvCxnSpPr>
          <p:spPr>
            <a:xfrm flipH="1">
              <a:off x="5789235" y="2339851"/>
              <a:ext cx="1224975" cy="0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4758768" y="2339851"/>
              <a:ext cx="1030468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4752110" y="2328421"/>
              <a:ext cx="0" cy="367613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110990" y="5239409"/>
              <a:ext cx="1678246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794086" y="4557861"/>
              <a:ext cx="0" cy="68154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836042" y="6004560"/>
              <a:ext cx="353060" cy="0"/>
            </a:xfrm>
            <a:prstGeom prst="line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3641830" y="5004829"/>
              <a:ext cx="575840" cy="469160"/>
              <a:chOff x="2487400" y="3182635"/>
              <a:chExt cx="575840" cy="46916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1800000">
                <a:off x="2697480" y="3512820"/>
                <a:ext cx="3657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9800000" flipH="1">
                <a:off x="2697479" y="3335153"/>
                <a:ext cx="3657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Arc 39"/>
              <p:cNvSpPr/>
              <p:nvPr/>
            </p:nvSpPr>
            <p:spPr>
              <a:xfrm>
                <a:off x="2487400" y="3182635"/>
                <a:ext cx="469160" cy="469160"/>
              </a:xfrm>
              <a:prstGeom prst="arc">
                <a:avLst>
                  <a:gd name="adj1" fmla="val 19866777"/>
                  <a:gd name="adj2" fmla="val 1685914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TextBox 43"/>
          <p:cNvSpPr txBox="1"/>
          <p:nvPr/>
        </p:nvSpPr>
        <p:spPr>
          <a:xfrm>
            <a:off x="241401" y="1530172"/>
            <a:ext cx="5632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very short coherence length of the 2ps laser pulse can be used to obtain a measurement of the temporal shape by observing destructive interference</a:t>
            </a:r>
            <a:endParaRPr lang="en-US" dirty="0"/>
          </a:p>
        </p:txBody>
      </p:sp>
      <p:sp>
        <p:nvSpPr>
          <p:cNvPr id="45" name="Freeform 44"/>
          <p:cNvSpPr/>
          <p:nvPr/>
        </p:nvSpPr>
        <p:spPr>
          <a:xfrm>
            <a:off x="6445324" y="3698764"/>
            <a:ext cx="86538" cy="247096"/>
          </a:xfrm>
          <a:custGeom>
            <a:avLst/>
            <a:gdLst>
              <a:gd name="connsiteX0" fmla="*/ 0 w 296944"/>
              <a:gd name="connsiteY0" fmla="*/ 758889 h 758889"/>
              <a:gd name="connsiteX1" fmla="*/ 164969 w 296944"/>
              <a:gd name="connsiteY1" fmla="*/ 31 h 758889"/>
              <a:gd name="connsiteX2" fmla="*/ 296944 w 296944"/>
              <a:gd name="connsiteY2" fmla="*/ 735322 h 75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944" h="758889">
                <a:moveTo>
                  <a:pt x="0" y="758889"/>
                </a:moveTo>
                <a:cubicBezTo>
                  <a:pt x="57739" y="381424"/>
                  <a:pt x="115478" y="3959"/>
                  <a:pt x="164969" y="31"/>
                </a:cubicBezTo>
                <a:cubicBezTo>
                  <a:pt x="214460" y="-3897"/>
                  <a:pt x="255702" y="365712"/>
                  <a:pt x="296944" y="73532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6903100" y="4299565"/>
            <a:ext cx="452241" cy="247096"/>
            <a:chOff x="6652517" y="4075836"/>
            <a:chExt cx="485541" cy="435412"/>
          </a:xfrm>
        </p:grpSpPr>
        <p:sp>
          <p:nvSpPr>
            <p:cNvPr id="46" name="Freeform 45"/>
            <p:cNvSpPr/>
            <p:nvPr/>
          </p:nvSpPr>
          <p:spPr>
            <a:xfrm>
              <a:off x="6652517" y="4075836"/>
              <a:ext cx="86538" cy="435412"/>
            </a:xfrm>
            <a:custGeom>
              <a:avLst/>
              <a:gdLst>
                <a:gd name="connsiteX0" fmla="*/ 0 w 296944"/>
                <a:gd name="connsiteY0" fmla="*/ 758889 h 758889"/>
                <a:gd name="connsiteX1" fmla="*/ 164969 w 296944"/>
                <a:gd name="connsiteY1" fmla="*/ 31 h 758889"/>
                <a:gd name="connsiteX2" fmla="*/ 296944 w 296944"/>
                <a:gd name="connsiteY2" fmla="*/ 735322 h 7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944" h="758889">
                  <a:moveTo>
                    <a:pt x="0" y="758889"/>
                  </a:moveTo>
                  <a:cubicBezTo>
                    <a:pt x="57739" y="381424"/>
                    <a:pt x="115478" y="3959"/>
                    <a:pt x="164969" y="31"/>
                  </a:cubicBezTo>
                  <a:cubicBezTo>
                    <a:pt x="214460" y="-3897"/>
                    <a:pt x="255702" y="365712"/>
                    <a:pt x="296944" y="73532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6768405" y="4075836"/>
              <a:ext cx="86538" cy="435412"/>
            </a:xfrm>
            <a:custGeom>
              <a:avLst/>
              <a:gdLst>
                <a:gd name="connsiteX0" fmla="*/ 0 w 296944"/>
                <a:gd name="connsiteY0" fmla="*/ 758889 h 758889"/>
                <a:gd name="connsiteX1" fmla="*/ 164969 w 296944"/>
                <a:gd name="connsiteY1" fmla="*/ 31 h 758889"/>
                <a:gd name="connsiteX2" fmla="*/ 296944 w 296944"/>
                <a:gd name="connsiteY2" fmla="*/ 735322 h 7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944" h="758889">
                  <a:moveTo>
                    <a:pt x="0" y="758889"/>
                  </a:moveTo>
                  <a:cubicBezTo>
                    <a:pt x="57739" y="381424"/>
                    <a:pt x="115478" y="3959"/>
                    <a:pt x="164969" y="31"/>
                  </a:cubicBezTo>
                  <a:cubicBezTo>
                    <a:pt x="214460" y="-3897"/>
                    <a:pt x="255702" y="365712"/>
                    <a:pt x="296944" y="73532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6884293" y="4075836"/>
              <a:ext cx="86538" cy="435412"/>
            </a:xfrm>
            <a:custGeom>
              <a:avLst/>
              <a:gdLst>
                <a:gd name="connsiteX0" fmla="*/ 0 w 296944"/>
                <a:gd name="connsiteY0" fmla="*/ 758889 h 758889"/>
                <a:gd name="connsiteX1" fmla="*/ 164969 w 296944"/>
                <a:gd name="connsiteY1" fmla="*/ 31 h 758889"/>
                <a:gd name="connsiteX2" fmla="*/ 296944 w 296944"/>
                <a:gd name="connsiteY2" fmla="*/ 735322 h 7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944" h="758889">
                  <a:moveTo>
                    <a:pt x="0" y="758889"/>
                  </a:moveTo>
                  <a:cubicBezTo>
                    <a:pt x="57739" y="381424"/>
                    <a:pt x="115478" y="3959"/>
                    <a:pt x="164969" y="31"/>
                  </a:cubicBezTo>
                  <a:cubicBezTo>
                    <a:pt x="214460" y="-3897"/>
                    <a:pt x="255702" y="365712"/>
                    <a:pt x="296944" y="73532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995135" y="4075836"/>
              <a:ext cx="86538" cy="435412"/>
            </a:xfrm>
            <a:custGeom>
              <a:avLst/>
              <a:gdLst>
                <a:gd name="connsiteX0" fmla="*/ 0 w 296944"/>
                <a:gd name="connsiteY0" fmla="*/ 758889 h 758889"/>
                <a:gd name="connsiteX1" fmla="*/ 164969 w 296944"/>
                <a:gd name="connsiteY1" fmla="*/ 31 h 758889"/>
                <a:gd name="connsiteX2" fmla="*/ 296944 w 296944"/>
                <a:gd name="connsiteY2" fmla="*/ 735322 h 7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944" h="758889">
                  <a:moveTo>
                    <a:pt x="0" y="758889"/>
                  </a:moveTo>
                  <a:cubicBezTo>
                    <a:pt x="57739" y="381424"/>
                    <a:pt x="115478" y="3959"/>
                    <a:pt x="164969" y="31"/>
                  </a:cubicBezTo>
                  <a:cubicBezTo>
                    <a:pt x="214460" y="-3897"/>
                    <a:pt x="255702" y="365712"/>
                    <a:pt x="296944" y="735322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6708902" y="4075836"/>
              <a:ext cx="86538" cy="435412"/>
            </a:xfrm>
            <a:custGeom>
              <a:avLst/>
              <a:gdLst>
                <a:gd name="connsiteX0" fmla="*/ 0 w 296944"/>
                <a:gd name="connsiteY0" fmla="*/ 758889 h 758889"/>
                <a:gd name="connsiteX1" fmla="*/ 164969 w 296944"/>
                <a:gd name="connsiteY1" fmla="*/ 31 h 758889"/>
                <a:gd name="connsiteX2" fmla="*/ 296944 w 296944"/>
                <a:gd name="connsiteY2" fmla="*/ 735322 h 7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944" h="758889">
                  <a:moveTo>
                    <a:pt x="0" y="758889"/>
                  </a:moveTo>
                  <a:cubicBezTo>
                    <a:pt x="57739" y="381424"/>
                    <a:pt x="115478" y="3959"/>
                    <a:pt x="164969" y="31"/>
                  </a:cubicBezTo>
                  <a:cubicBezTo>
                    <a:pt x="214460" y="-3897"/>
                    <a:pt x="255702" y="365712"/>
                    <a:pt x="296944" y="735322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6824790" y="4075836"/>
              <a:ext cx="86538" cy="435412"/>
            </a:xfrm>
            <a:custGeom>
              <a:avLst/>
              <a:gdLst>
                <a:gd name="connsiteX0" fmla="*/ 0 w 296944"/>
                <a:gd name="connsiteY0" fmla="*/ 758889 h 758889"/>
                <a:gd name="connsiteX1" fmla="*/ 164969 w 296944"/>
                <a:gd name="connsiteY1" fmla="*/ 31 h 758889"/>
                <a:gd name="connsiteX2" fmla="*/ 296944 w 296944"/>
                <a:gd name="connsiteY2" fmla="*/ 735322 h 7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944" h="758889">
                  <a:moveTo>
                    <a:pt x="0" y="758889"/>
                  </a:moveTo>
                  <a:cubicBezTo>
                    <a:pt x="57739" y="381424"/>
                    <a:pt x="115478" y="3959"/>
                    <a:pt x="164969" y="31"/>
                  </a:cubicBezTo>
                  <a:cubicBezTo>
                    <a:pt x="214460" y="-3897"/>
                    <a:pt x="255702" y="365712"/>
                    <a:pt x="296944" y="735322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940678" y="4075836"/>
              <a:ext cx="86538" cy="435412"/>
            </a:xfrm>
            <a:custGeom>
              <a:avLst/>
              <a:gdLst>
                <a:gd name="connsiteX0" fmla="*/ 0 w 296944"/>
                <a:gd name="connsiteY0" fmla="*/ 758889 h 758889"/>
                <a:gd name="connsiteX1" fmla="*/ 164969 w 296944"/>
                <a:gd name="connsiteY1" fmla="*/ 31 h 758889"/>
                <a:gd name="connsiteX2" fmla="*/ 296944 w 296944"/>
                <a:gd name="connsiteY2" fmla="*/ 735322 h 7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944" h="758889">
                  <a:moveTo>
                    <a:pt x="0" y="758889"/>
                  </a:moveTo>
                  <a:cubicBezTo>
                    <a:pt x="57739" y="381424"/>
                    <a:pt x="115478" y="3959"/>
                    <a:pt x="164969" y="31"/>
                  </a:cubicBezTo>
                  <a:cubicBezTo>
                    <a:pt x="214460" y="-3897"/>
                    <a:pt x="255702" y="365712"/>
                    <a:pt x="296944" y="735322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051520" y="4075836"/>
              <a:ext cx="86538" cy="435412"/>
            </a:xfrm>
            <a:custGeom>
              <a:avLst/>
              <a:gdLst>
                <a:gd name="connsiteX0" fmla="*/ 0 w 296944"/>
                <a:gd name="connsiteY0" fmla="*/ 758889 h 758889"/>
                <a:gd name="connsiteX1" fmla="*/ 164969 w 296944"/>
                <a:gd name="connsiteY1" fmla="*/ 31 h 758889"/>
                <a:gd name="connsiteX2" fmla="*/ 296944 w 296944"/>
                <a:gd name="connsiteY2" fmla="*/ 735322 h 75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944" h="758889">
                  <a:moveTo>
                    <a:pt x="0" y="758889"/>
                  </a:moveTo>
                  <a:cubicBezTo>
                    <a:pt x="57739" y="381424"/>
                    <a:pt x="115478" y="3959"/>
                    <a:pt x="164969" y="31"/>
                  </a:cubicBezTo>
                  <a:cubicBezTo>
                    <a:pt x="214460" y="-3897"/>
                    <a:pt x="255702" y="365712"/>
                    <a:pt x="296944" y="735322"/>
                  </a:cubicBez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7" name="Straight Connector 56"/>
          <p:cNvCxnSpPr/>
          <p:nvPr/>
        </p:nvCxnSpPr>
        <p:spPr>
          <a:xfrm>
            <a:off x="6831330" y="4424813"/>
            <a:ext cx="0" cy="281796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720840" y="4424813"/>
            <a:ext cx="0" cy="281796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184756" y="4258910"/>
            <a:ext cx="5549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Diode</a:t>
            </a:r>
            <a:endParaRPr lang="en-US" sz="1050" dirty="0"/>
          </a:p>
        </p:txBody>
      </p:sp>
      <p:sp>
        <p:nvSpPr>
          <p:cNvPr id="60" name="TextBox 59"/>
          <p:cNvSpPr txBox="1"/>
          <p:nvPr/>
        </p:nvSpPr>
        <p:spPr>
          <a:xfrm>
            <a:off x="5827526" y="4163203"/>
            <a:ext cx="5709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NPBS</a:t>
            </a:r>
            <a:endParaRPr lang="en-US" sz="1050" dirty="0"/>
          </a:p>
        </p:txBody>
      </p:sp>
      <p:sp>
        <p:nvSpPr>
          <p:cNvPr id="61" name="TextBox 60"/>
          <p:cNvSpPr txBox="1"/>
          <p:nvPr/>
        </p:nvSpPr>
        <p:spPr>
          <a:xfrm>
            <a:off x="6462207" y="4740870"/>
            <a:ext cx="8835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HWP + Pol.</a:t>
            </a:r>
            <a:endParaRPr lang="en-US" sz="1050" dirty="0"/>
          </a:p>
        </p:txBody>
      </p:sp>
      <p:sp>
        <p:nvSpPr>
          <p:cNvPr id="62" name="TextBox 61"/>
          <p:cNvSpPr txBox="1"/>
          <p:nvPr/>
        </p:nvSpPr>
        <p:spPr>
          <a:xfrm>
            <a:off x="5584323" y="5480889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/>
              <a:t>Motioncontrolled Mirror</a:t>
            </a:r>
            <a:endParaRPr lang="en-US" sz="1050" dirty="0"/>
          </a:p>
        </p:txBody>
      </p:sp>
      <p:sp>
        <p:nvSpPr>
          <p:cNvPr id="15" name="TextBox 14"/>
          <p:cNvSpPr txBox="1"/>
          <p:nvPr/>
        </p:nvSpPr>
        <p:spPr>
          <a:xfrm>
            <a:off x="423627" y="3733412"/>
            <a:ext cx="27158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Individual Laser Pulse @518nm</a:t>
            </a:r>
            <a:endParaRPr lang="en-US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423627" y="5334000"/>
            <a:ext cx="3161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Temp. Shaped Pulse with ~8ps delay.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3957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Main problem to achieve high power on the Gun Table is the low transparancy of the Beam shaping stage</a:t>
            </a:r>
          </a:p>
          <a:p>
            <a:pPr lvl="1"/>
            <a:r>
              <a:rPr lang="de-DE" dirty="0" smtClean="0"/>
              <a:t>Optimization and simplification of that stage is main focus of the shutdown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Variable thermal lens cannot provide an acceptable beam for operations</a:t>
            </a:r>
          </a:p>
          <a:p>
            <a:pPr lvl="1"/>
            <a:r>
              <a:rPr lang="de-DE" dirty="0" smtClean="0"/>
              <a:t>Redesign of that stage to provide a constant lens for all modes of operation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On-Demand temporal shape measurement, not sensitive to alignment with a small footprint needed</a:t>
            </a:r>
          </a:p>
          <a:p>
            <a:pPr lvl="1"/>
            <a:r>
              <a:rPr lang="de-DE" dirty="0" smtClean="0"/>
              <a:t>Temporal Interference Method is being developed for Run19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3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Acknowledgements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440" y="1937254"/>
            <a:ext cx="7848600" cy="2879843"/>
          </a:xfrm>
        </p:spPr>
        <p:txBody>
          <a:bodyPr>
            <a:normAutofit/>
          </a:bodyPr>
          <a:lstStyle/>
          <a:p>
            <a:r>
              <a:rPr lang="en-US" sz="1800" dirty="0"/>
              <a:t>Laser group: Michiko Minty, Brian </a:t>
            </a:r>
            <a:r>
              <a:rPr lang="en-US" sz="1800" dirty="0" smtClean="0"/>
              <a:t>Sheehy (retired), Zhi Zhao, Patrick Inacker &amp; Linh Nguyen </a:t>
            </a:r>
          </a:p>
          <a:p>
            <a:endParaRPr lang="de-DE" sz="1800" dirty="0"/>
          </a:p>
          <a:p>
            <a:r>
              <a:rPr lang="de-DE" sz="1800" dirty="0" smtClean="0"/>
              <a:t>Instrumentation, RF and Controls Hardware and Software Engineering</a:t>
            </a:r>
            <a:endParaRPr lang="en-US" sz="1800" dirty="0" smtClean="0"/>
          </a:p>
          <a:p>
            <a:pPr marL="0" indent="0">
              <a:buNone/>
            </a:pPr>
            <a:endParaRPr lang="de-DE" sz="1800" dirty="0"/>
          </a:p>
          <a:p>
            <a:r>
              <a:rPr lang="de-DE" sz="1800" dirty="0" smtClean="0"/>
              <a:t>CAD Support groups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LEReC Laser Parameters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240196"/>
              </p:ext>
            </p:extLst>
          </p:nvPr>
        </p:nvGraphicFramePr>
        <p:xfrm>
          <a:off x="273377" y="1154785"/>
          <a:ext cx="8597246" cy="1956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25067"/>
                <a:gridCol w="2538653"/>
                <a:gridCol w="2233526"/>
              </a:tblGrid>
              <a:tr h="714388">
                <a:tc>
                  <a:txBody>
                    <a:bodyPr/>
                    <a:lstStyle/>
                    <a:p>
                      <a:r>
                        <a:rPr lang="de-DE" dirty="0" smtClean="0"/>
                        <a:t>Parameter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Target 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Currently Achieved Value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3891">
                <a:tc>
                  <a:txBody>
                    <a:bodyPr/>
                    <a:lstStyle/>
                    <a:p>
                      <a:r>
                        <a:rPr lang="de-DE" dirty="0" smtClean="0"/>
                        <a:t>Power</a:t>
                      </a:r>
                      <a:r>
                        <a:rPr lang="de-DE" baseline="0" dirty="0" smtClean="0"/>
                        <a:t> on Gun Table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13 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4.5 W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3891">
                <a:tc>
                  <a:txBody>
                    <a:bodyPr/>
                    <a:lstStyle/>
                    <a:p>
                      <a:r>
                        <a:rPr lang="de-DE" dirty="0" smtClean="0"/>
                        <a:t>Beam Profile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Gaussian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Distorted Gaussian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3891">
                <a:tc>
                  <a:txBody>
                    <a:bodyPr/>
                    <a:lstStyle/>
                    <a:p>
                      <a:r>
                        <a:rPr lang="de-DE" dirty="0" smtClean="0"/>
                        <a:t>Temp. Profile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Modulated</a:t>
                      </a:r>
                      <a:r>
                        <a:rPr lang="de-DE" baseline="0" dirty="0" smtClean="0"/>
                        <a:t> Flat Top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Modulated Flat Top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9702" y="2218538"/>
            <a:ext cx="1801501" cy="148000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02" y="3698546"/>
            <a:ext cx="3476881" cy="2183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4583" y="4311355"/>
            <a:ext cx="1777174" cy="13328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Power Loss before Transport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404" y="1216664"/>
            <a:ext cx="8707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Current Transparancy of the Beam shaping stage is not sufficient to get 13W on the Gun table</a:t>
            </a:r>
          </a:p>
          <a:p>
            <a:r>
              <a:rPr lang="de-DE" sz="1600" dirty="0" smtClean="0"/>
              <a:t>Beam Loss due to clipping and absorption</a:t>
            </a:r>
          </a:p>
          <a:p>
            <a:r>
              <a:rPr lang="de-DE" sz="1600" dirty="0" smtClean="0"/>
              <a:t>Beam Loss ~60% before Transport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550" y="3082603"/>
            <a:ext cx="3532100" cy="218371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580" y="2131357"/>
            <a:ext cx="3490177" cy="217999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4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Transport Transmission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09" y="2683317"/>
            <a:ext cx="4020123" cy="31008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3540" y="1224030"/>
            <a:ext cx="93046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Transport had to be tweaked before measurement </a:t>
            </a:r>
            <a:br>
              <a:rPr lang="de-DE" sz="1600" dirty="0" smtClean="0"/>
            </a:br>
            <a:r>
              <a:rPr lang="de-DE" sz="1600" dirty="0" smtClean="0"/>
              <a:t>(Transmission is better than at the end of the run)</a:t>
            </a:r>
            <a:br>
              <a:rPr lang="de-DE" sz="1600" dirty="0" smtClean="0"/>
            </a:br>
            <a:endParaRPr lang="de-DE" sz="1600" dirty="0" smtClean="0"/>
          </a:p>
          <a:p>
            <a:r>
              <a:rPr lang="de-DE" sz="1600" dirty="0" smtClean="0"/>
              <a:t>Trailer – Relay Table Loss = High Order Loss due to distortions in the Trailer</a:t>
            </a:r>
          </a:p>
          <a:p>
            <a:r>
              <a:rPr lang="de-DE" sz="1600" dirty="0" smtClean="0"/>
              <a:t>Relay Table – Gun Table Loss = Aperture Problems, further High Order Loss, Absorption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628" y="2683316"/>
            <a:ext cx="3879172" cy="310085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 Transport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78973" y="2166308"/>
            <a:ext cx="8643032" cy="2409192"/>
            <a:chOff x="254966" y="1509576"/>
            <a:chExt cx="11915773" cy="3376085"/>
          </a:xfrm>
        </p:grpSpPr>
        <p:sp>
          <p:nvSpPr>
            <p:cNvPr id="6" name="Isosceles Triangle 5"/>
            <p:cNvSpPr/>
            <p:nvPr/>
          </p:nvSpPr>
          <p:spPr>
            <a:xfrm rot="16200000">
              <a:off x="7248303" y="3902181"/>
              <a:ext cx="123826" cy="255691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464651" y="3970376"/>
              <a:ext cx="247729" cy="116762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0222" y="3790596"/>
              <a:ext cx="990865" cy="4796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792656" y="3960517"/>
              <a:ext cx="262294" cy="138236"/>
              <a:chOff x="3307976" y="3635188"/>
              <a:chExt cx="995083" cy="524436"/>
            </a:xfrm>
          </p:grpSpPr>
          <p:cxnSp>
            <p:nvCxnSpPr>
              <p:cNvPr id="140" name="Straight Connector 139"/>
              <p:cNvCxnSpPr/>
              <p:nvPr/>
            </p:nvCxnSpPr>
            <p:spPr>
              <a:xfrm flipV="1">
                <a:off x="3307976" y="3635188"/>
                <a:ext cx="524436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3832412" y="3635188"/>
                <a:ext cx="4706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4303059" y="3635188"/>
                <a:ext cx="0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3307976" y="4159624"/>
                <a:ext cx="9950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/>
            <p:cNvGrpSpPr/>
            <p:nvPr/>
          </p:nvGrpSpPr>
          <p:grpSpPr>
            <a:xfrm rot="10800000">
              <a:off x="1671827" y="3355155"/>
              <a:ext cx="262294" cy="138236"/>
              <a:chOff x="3307976" y="3635188"/>
              <a:chExt cx="995083" cy="524436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flipV="1">
                <a:off x="3307976" y="3635188"/>
                <a:ext cx="524436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3832412" y="3635188"/>
                <a:ext cx="4706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4303059" y="3635188"/>
                <a:ext cx="0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>
                <a:off x="3307976" y="4159624"/>
                <a:ext cx="9950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4288384" y="3361787"/>
              <a:ext cx="262294" cy="138236"/>
              <a:chOff x="3307976" y="3635188"/>
              <a:chExt cx="995083" cy="524436"/>
            </a:xfrm>
          </p:grpSpPr>
          <p:cxnSp>
            <p:nvCxnSpPr>
              <p:cNvPr id="132" name="Straight Connector 131"/>
              <p:cNvCxnSpPr/>
              <p:nvPr/>
            </p:nvCxnSpPr>
            <p:spPr>
              <a:xfrm flipV="1">
                <a:off x="3307976" y="3635188"/>
                <a:ext cx="524436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>
                <a:off x="3832412" y="3635188"/>
                <a:ext cx="4706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4303059" y="3635188"/>
                <a:ext cx="0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3307976" y="4159624"/>
                <a:ext cx="9950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 rot="10800000">
              <a:off x="4164326" y="1816608"/>
              <a:ext cx="262294" cy="138236"/>
              <a:chOff x="3307976" y="3635188"/>
              <a:chExt cx="995083" cy="524436"/>
            </a:xfrm>
          </p:grpSpPr>
          <p:cxnSp>
            <p:nvCxnSpPr>
              <p:cNvPr id="128" name="Straight Connector 127"/>
              <p:cNvCxnSpPr/>
              <p:nvPr/>
            </p:nvCxnSpPr>
            <p:spPr>
              <a:xfrm flipV="1">
                <a:off x="3307976" y="3635188"/>
                <a:ext cx="524436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>
                <a:off x="3832412" y="3635188"/>
                <a:ext cx="4706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4303059" y="3635188"/>
                <a:ext cx="0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3307976" y="4159624"/>
                <a:ext cx="9950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/>
            <p:cNvGrpSpPr/>
            <p:nvPr/>
          </p:nvGrpSpPr>
          <p:grpSpPr>
            <a:xfrm flipH="1">
              <a:off x="6651294" y="3960517"/>
              <a:ext cx="262294" cy="138236"/>
              <a:chOff x="3307976" y="3635188"/>
              <a:chExt cx="995083" cy="524436"/>
            </a:xfrm>
          </p:grpSpPr>
          <p:cxnSp>
            <p:nvCxnSpPr>
              <p:cNvPr id="124" name="Straight Connector 123"/>
              <p:cNvCxnSpPr/>
              <p:nvPr/>
            </p:nvCxnSpPr>
            <p:spPr>
              <a:xfrm flipV="1">
                <a:off x="3307976" y="3635188"/>
                <a:ext cx="524436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>
                <a:off x="3832412" y="3635188"/>
                <a:ext cx="4706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4303059" y="3635188"/>
                <a:ext cx="0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>
                <a:off x="3307976" y="4159624"/>
                <a:ext cx="9950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 rot="10800000" flipH="1">
              <a:off x="6784644" y="1827274"/>
              <a:ext cx="262294" cy="138236"/>
              <a:chOff x="3307976" y="3635188"/>
              <a:chExt cx="995083" cy="524436"/>
            </a:xfrm>
          </p:grpSpPr>
          <p:cxnSp>
            <p:nvCxnSpPr>
              <p:cNvPr id="120" name="Straight Connector 119"/>
              <p:cNvCxnSpPr/>
              <p:nvPr/>
            </p:nvCxnSpPr>
            <p:spPr>
              <a:xfrm flipV="1">
                <a:off x="3307976" y="3635188"/>
                <a:ext cx="524436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3832412" y="3635188"/>
                <a:ext cx="4706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4303059" y="3635188"/>
                <a:ext cx="0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3307976" y="4159624"/>
                <a:ext cx="9950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Connector 14"/>
            <p:cNvCxnSpPr/>
            <p:nvPr/>
          </p:nvCxnSpPr>
          <p:spPr>
            <a:xfrm flipV="1">
              <a:off x="1861774" y="3430905"/>
              <a:ext cx="0" cy="59873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1865367" y="3430905"/>
              <a:ext cx="2489132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354499" y="1885725"/>
              <a:ext cx="0" cy="153854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58309" y="1899285"/>
              <a:ext cx="2495453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849414" y="1896392"/>
              <a:ext cx="0" cy="213324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853762" y="4029635"/>
              <a:ext cx="1855383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956354" y="3210913"/>
              <a:ext cx="62865" cy="4381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689780" y="1684071"/>
              <a:ext cx="1897341" cy="385482"/>
              <a:chOff x="5584114" y="1684071"/>
              <a:chExt cx="2674263" cy="385482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5629833" y="1805940"/>
                <a:ext cx="2583216" cy="1489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8212658" y="1684071"/>
                <a:ext cx="45719" cy="385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5584114" y="1684071"/>
                <a:ext cx="45719" cy="385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223134" y="3227952"/>
              <a:ext cx="1584959" cy="385482"/>
              <a:chOff x="3392638" y="3227952"/>
              <a:chExt cx="2674263" cy="385482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3438357" y="3349821"/>
                <a:ext cx="2583216" cy="1489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6021182" y="3227952"/>
                <a:ext cx="45719" cy="385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3392638" y="3227952"/>
                <a:ext cx="45719" cy="385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3706625" y="1546412"/>
              <a:ext cx="1118042" cy="225910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5" name="Oval 24"/>
            <p:cNvSpPr/>
            <p:nvPr/>
          </p:nvSpPr>
          <p:spPr>
            <a:xfrm>
              <a:off x="7163740" y="3872865"/>
              <a:ext cx="45719" cy="306705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Oval 25"/>
            <p:cNvSpPr/>
            <p:nvPr/>
          </p:nvSpPr>
          <p:spPr>
            <a:xfrm>
              <a:off x="7438060" y="3876675"/>
              <a:ext cx="45719" cy="306705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728254" y="3917390"/>
              <a:ext cx="0" cy="88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728254" y="4053280"/>
              <a:ext cx="0" cy="881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8306484" y="3872865"/>
              <a:ext cx="45719" cy="306705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30" name="Group 29"/>
            <p:cNvGrpSpPr/>
            <p:nvPr/>
          </p:nvGrpSpPr>
          <p:grpSpPr>
            <a:xfrm rot="10800000">
              <a:off x="8522105" y="3314726"/>
              <a:ext cx="262294" cy="138236"/>
              <a:chOff x="3307976" y="3635188"/>
              <a:chExt cx="995083" cy="524436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 flipV="1">
                <a:off x="3307976" y="3635188"/>
                <a:ext cx="524436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3832412" y="3635188"/>
                <a:ext cx="4706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4303059" y="3635188"/>
                <a:ext cx="0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3307976" y="4159624"/>
                <a:ext cx="9950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>
              <a:off x="8634312" y="3967835"/>
              <a:ext cx="262294" cy="138236"/>
              <a:chOff x="3307976" y="3635188"/>
              <a:chExt cx="995083" cy="524436"/>
            </a:xfrm>
          </p:grpSpPr>
          <p:cxnSp>
            <p:nvCxnSpPr>
              <p:cNvPr id="106" name="Straight Connector 105"/>
              <p:cNvCxnSpPr/>
              <p:nvPr/>
            </p:nvCxnSpPr>
            <p:spPr>
              <a:xfrm flipV="1">
                <a:off x="3307976" y="3635188"/>
                <a:ext cx="524436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3832412" y="3635188"/>
                <a:ext cx="4706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4303059" y="3635188"/>
                <a:ext cx="0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3307976" y="4159624"/>
                <a:ext cx="9950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/>
            <p:nvPr/>
          </p:nvCxnSpPr>
          <p:spPr>
            <a:xfrm flipV="1">
              <a:off x="8441048" y="3190071"/>
              <a:ext cx="0" cy="348615"/>
            </a:xfrm>
            <a:prstGeom prst="straightConnector1">
              <a:avLst/>
            </a:prstGeom>
            <a:ln w="952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V="1">
              <a:off x="8787400" y="4043473"/>
              <a:ext cx="0" cy="348615"/>
            </a:xfrm>
            <a:prstGeom prst="straightConnector1">
              <a:avLst/>
            </a:prstGeom>
            <a:ln w="952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8708705" y="3390900"/>
              <a:ext cx="0" cy="63531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710517" y="3389943"/>
              <a:ext cx="1623465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>
              <a:off x="8999105" y="3194553"/>
              <a:ext cx="595638" cy="385482"/>
              <a:chOff x="3392638" y="3227952"/>
              <a:chExt cx="2674263" cy="385482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3438357" y="3349821"/>
                <a:ext cx="2583216" cy="14890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6021182" y="3227952"/>
                <a:ext cx="45719" cy="385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3392638" y="3227952"/>
                <a:ext cx="45719" cy="3854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6451595" y="1551476"/>
              <a:ext cx="2671580" cy="283674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3248601" y="1968614"/>
              <a:ext cx="1274639" cy="356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Relay Table</a:t>
              </a:r>
              <a:endParaRPr lang="en-US" sz="105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939121" y="1567860"/>
              <a:ext cx="1128657" cy="362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Gun Table</a:t>
              </a:r>
              <a:endParaRPr lang="en-US" sz="1050" dirty="0"/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3143198" y="1546412"/>
              <a:ext cx="451891" cy="2837506"/>
            </a:xfrm>
            <a:prstGeom prst="roundRect">
              <a:avLst/>
            </a:prstGeom>
            <a:pattFill prst="wdUpDiag">
              <a:fgClr>
                <a:schemeClr val="bg1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2379964" y="1968571"/>
              <a:ext cx="1213291" cy="356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Shield Wall</a:t>
              </a:r>
              <a:endParaRPr lang="en-US" sz="1050" dirty="0"/>
            </a:p>
          </p:txBody>
        </p:sp>
        <p:sp>
          <p:nvSpPr>
            <p:cNvPr id="42" name="Oval 41"/>
            <p:cNvSpPr/>
            <p:nvPr/>
          </p:nvSpPr>
          <p:spPr>
            <a:xfrm>
              <a:off x="4947083" y="2782473"/>
              <a:ext cx="1344468" cy="13444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3" name="Oval 42"/>
            <p:cNvSpPr/>
            <p:nvPr/>
          </p:nvSpPr>
          <p:spPr>
            <a:xfrm>
              <a:off x="5646270" y="3156346"/>
              <a:ext cx="585978" cy="585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4" name="Oval 43"/>
            <p:cNvSpPr/>
            <p:nvPr/>
          </p:nvSpPr>
          <p:spPr>
            <a:xfrm>
              <a:off x="4997361" y="3157661"/>
              <a:ext cx="585978" cy="585978"/>
            </a:xfrm>
            <a:prstGeom prst="ellipse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825190" y="2422668"/>
              <a:ext cx="1544183" cy="362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RHIC Beamline</a:t>
              </a:r>
              <a:endParaRPr lang="en-US" sz="105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60345" y="3841551"/>
              <a:ext cx="729378" cy="362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Laser</a:t>
              </a:r>
              <a:endParaRPr lang="en-US" sz="1050" dirty="0"/>
            </a:p>
          </p:txBody>
        </p:sp>
        <p:cxnSp>
          <p:nvCxnSpPr>
            <p:cNvPr id="47" name="Straight Connector 46"/>
            <p:cNvCxnSpPr>
              <a:endCxn id="8" idx="3"/>
            </p:cNvCxnSpPr>
            <p:nvPr/>
          </p:nvCxnSpPr>
          <p:spPr>
            <a:xfrm flipH="1">
              <a:off x="1391087" y="4030400"/>
              <a:ext cx="465199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 rot="16200000">
              <a:off x="9164253" y="2355232"/>
              <a:ext cx="951378" cy="3565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DC Gun</a:t>
              </a:r>
              <a:endParaRPr lang="en-US" sz="1050" dirty="0"/>
            </a:p>
          </p:txBody>
        </p:sp>
        <p:sp>
          <p:nvSpPr>
            <p:cNvPr id="49" name="TextBox 48"/>
            <p:cNvSpPr txBox="1"/>
            <p:nvPr/>
          </p:nvSpPr>
          <p:spPr>
            <a:xfrm rot="16200000">
              <a:off x="1468603" y="3612557"/>
              <a:ext cx="550803" cy="29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+12“</a:t>
              </a:r>
              <a:endParaRPr lang="en-US" sz="800" dirty="0"/>
            </a:p>
          </p:txBody>
        </p:sp>
        <p:sp>
          <p:nvSpPr>
            <p:cNvPr id="50" name="TextBox 49"/>
            <p:cNvSpPr txBox="1"/>
            <p:nvPr/>
          </p:nvSpPr>
          <p:spPr>
            <a:xfrm rot="16200000">
              <a:off x="4194133" y="2486823"/>
              <a:ext cx="550803" cy="29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+35“</a:t>
              </a:r>
              <a:endParaRPr lang="en-US" sz="800" dirty="0"/>
            </a:p>
          </p:txBody>
        </p:sp>
        <p:sp>
          <p:nvSpPr>
            <p:cNvPr id="51" name="TextBox 50"/>
            <p:cNvSpPr txBox="1"/>
            <p:nvPr/>
          </p:nvSpPr>
          <p:spPr>
            <a:xfrm rot="16200000">
              <a:off x="6480094" y="2743902"/>
              <a:ext cx="514862" cy="29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-52“</a:t>
              </a:r>
              <a:endParaRPr lang="en-US" sz="8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76194" y="2987512"/>
              <a:ext cx="572829" cy="30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f=7m</a:t>
              </a:r>
              <a:endParaRPr lang="en-US" sz="800" dirty="0"/>
            </a:p>
          </p:txBody>
        </p:sp>
        <p:sp>
          <p:nvSpPr>
            <p:cNvPr id="53" name="TextBox 52"/>
            <p:cNvSpPr txBox="1"/>
            <p:nvPr/>
          </p:nvSpPr>
          <p:spPr>
            <a:xfrm rot="16200000">
              <a:off x="8357981" y="3591274"/>
              <a:ext cx="469935" cy="29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+6“</a:t>
              </a:r>
              <a:endParaRPr lang="en-US" sz="8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56739" y="2876748"/>
              <a:ext cx="2079755" cy="15071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54966" y="2876702"/>
              <a:ext cx="1307401" cy="362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Laser Trailer</a:t>
              </a:r>
              <a:endParaRPr lang="en-US" sz="105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972730" y="4131703"/>
              <a:ext cx="771729" cy="30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f=1.25m</a:t>
              </a:r>
              <a:endParaRPr lang="en-US" sz="800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9479486" y="2131695"/>
              <a:ext cx="1186608" cy="17621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grpSp>
          <p:nvGrpSpPr>
            <p:cNvPr id="58" name="Group 57"/>
            <p:cNvGrpSpPr/>
            <p:nvPr/>
          </p:nvGrpSpPr>
          <p:grpSpPr>
            <a:xfrm flipH="1">
              <a:off x="9710337" y="3639440"/>
              <a:ext cx="262294" cy="138236"/>
              <a:chOff x="3307976" y="3635188"/>
              <a:chExt cx="995083" cy="524436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flipV="1">
                <a:off x="3307976" y="3635188"/>
                <a:ext cx="524436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3832412" y="3635188"/>
                <a:ext cx="4706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303059" y="3635188"/>
                <a:ext cx="0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3307976" y="4159624"/>
                <a:ext cx="9950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oup 58"/>
            <p:cNvGrpSpPr/>
            <p:nvPr/>
          </p:nvGrpSpPr>
          <p:grpSpPr>
            <a:xfrm>
              <a:off x="10254050" y="3326548"/>
              <a:ext cx="262294" cy="138236"/>
              <a:chOff x="3307976" y="3635188"/>
              <a:chExt cx="995083" cy="524436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 flipV="1">
                <a:off x="3307976" y="3635188"/>
                <a:ext cx="524436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832412" y="3635188"/>
                <a:ext cx="47064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303059" y="3635188"/>
                <a:ext cx="0" cy="5244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7976" y="4159624"/>
                <a:ext cx="99508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0" name="Straight Connector 59"/>
            <p:cNvCxnSpPr/>
            <p:nvPr/>
          </p:nvCxnSpPr>
          <p:spPr>
            <a:xfrm flipH="1" flipV="1">
              <a:off x="10148562" y="2298700"/>
              <a:ext cx="185420" cy="109217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9910996" y="2298700"/>
              <a:ext cx="239354" cy="140985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9910996" y="3708558"/>
              <a:ext cx="1107523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10081252" y="2250440"/>
              <a:ext cx="132080" cy="457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0666094" y="3049905"/>
              <a:ext cx="1341120" cy="84391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65" name="Chord 64"/>
            <p:cNvSpPr/>
            <p:nvPr/>
          </p:nvSpPr>
          <p:spPr>
            <a:xfrm rot="12911770">
              <a:off x="11536766" y="3614592"/>
              <a:ext cx="175614" cy="175614"/>
            </a:xfrm>
            <a:prstGeom prst="chord">
              <a:avLst>
                <a:gd name="adj1" fmla="val 1095257"/>
                <a:gd name="adj2" fmla="val 1620000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6" name="Straight Connector 65"/>
            <p:cNvCxnSpPr/>
            <p:nvPr/>
          </p:nvCxnSpPr>
          <p:spPr>
            <a:xfrm flipV="1">
              <a:off x="11011851" y="3429989"/>
              <a:ext cx="0" cy="278569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1011851" y="3429988"/>
              <a:ext cx="378962" cy="0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11011851" y="3227952"/>
              <a:ext cx="0" cy="20203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10932192" y="3148199"/>
              <a:ext cx="157769" cy="9783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70" name="Straight Connector 69"/>
            <p:cNvCxnSpPr>
              <a:endCxn id="65" idx="2"/>
            </p:cNvCxnSpPr>
            <p:nvPr/>
          </p:nvCxnSpPr>
          <p:spPr>
            <a:xfrm flipV="1">
              <a:off x="11011851" y="3703006"/>
              <a:ext cx="561272" cy="5552"/>
            </a:xfrm>
            <a:prstGeom prst="line">
              <a:avLst/>
            </a:prstGeom>
            <a:ln>
              <a:solidFill>
                <a:srgbClr val="00B05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/>
            <p:cNvSpPr/>
            <p:nvPr/>
          </p:nvSpPr>
          <p:spPr>
            <a:xfrm>
              <a:off x="11395708" y="3361787"/>
              <a:ext cx="45719" cy="13823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2" name="Chord 71"/>
            <p:cNvSpPr/>
            <p:nvPr/>
          </p:nvSpPr>
          <p:spPr>
            <a:xfrm>
              <a:off x="11367954" y="3402329"/>
              <a:ext cx="45719" cy="53340"/>
            </a:xfrm>
            <a:prstGeom prst="chord">
              <a:avLst>
                <a:gd name="adj1" fmla="val 5182263"/>
                <a:gd name="adj2" fmla="val 16200000"/>
              </a:avLst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73" name="Oval 72"/>
            <p:cNvSpPr/>
            <p:nvPr/>
          </p:nvSpPr>
          <p:spPr>
            <a:xfrm>
              <a:off x="11174112" y="3342701"/>
              <a:ext cx="45719" cy="172087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74" name="Straight Connector 73"/>
            <p:cNvCxnSpPr/>
            <p:nvPr/>
          </p:nvCxnSpPr>
          <p:spPr>
            <a:xfrm flipH="1">
              <a:off x="10941164" y="3637570"/>
              <a:ext cx="142875" cy="14287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10942768" y="3355781"/>
              <a:ext cx="142875" cy="142875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1129667" y="2705611"/>
              <a:ext cx="924374" cy="362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50" dirty="0" smtClean="0"/>
                <a:t>Imaging</a:t>
              </a:r>
              <a:endParaRPr lang="en-US" sz="105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1249875" y="3113020"/>
              <a:ext cx="625869" cy="30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Diode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1412270" y="3379244"/>
              <a:ext cx="758469" cy="30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Camera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424284" y="1561351"/>
              <a:ext cx="444650" cy="30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31‘</a:t>
              </a:r>
              <a:endParaRPr lang="en-US" sz="8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550451" y="3097482"/>
              <a:ext cx="444650" cy="30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43‘</a:t>
              </a:r>
              <a:endParaRPr lang="en-US" sz="800" dirty="0"/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2676969" y="3500023"/>
              <a:ext cx="0" cy="1228187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2514091" y="4728210"/>
              <a:ext cx="3219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>
              <a:off x="2610294" y="4813935"/>
              <a:ext cx="1397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 rot="16200000">
              <a:off x="2348186" y="4233998"/>
              <a:ext cx="467690" cy="29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80“</a:t>
              </a:r>
              <a:endParaRPr lang="en-US" sz="800" dirty="0"/>
            </a:p>
          </p:txBody>
        </p:sp>
        <p:cxnSp>
          <p:nvCxnSpPr>
            <p:cNvPr id="85" name="Straight Connector 84"/>
            <p:cNvCxnSpPr/>
            <p:nvPr/>
          </p:nvCxnSpPr>
          <p:spPr>
            <a:xfrm>
              <a:off x="6368531" y="1954843"/>
              <a:ext cx="0" cy="2786191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205653" y="4734684"/>
              <a:ext cx="3219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301856" y="4820409"/>
              <a:ext cx="1397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 rot="16200000">
              <a:off x="6001066" y="4194191"/>
              <a:ext cx="548558" cy="29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115“</a:t>
              </a:r>
              <a:endParaRPr lang="en-US" sz="800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1148341" y="4583752"/>
              <a:ext cx="1005988" cy="3019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Not to scale</a:t>
              </a:r>
              <a:endParaRPr lang="en-US" sz="800" dirty="0"/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9367390" y="3460639"/>
              <a:ext cx="0" cy="1277569"/>
            </a:xfrm>
            <a:prstGeom prst="line">
              <a:avLst/>
            </a:prstGeom>
            <a:ln w="1905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9204513" y="4731858"/>
              <a:ext cx="32194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H="1">
              <a:off x="9300715" y="4817583"/>
              <a:ext cx="13979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 rot="16200000">
              <a:off x="9077093" y="4149931"/>
              <a:ext cx="405880" cy="466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800" dirty="0" smtClean="0"/>
                <a:t>68“</a:t>
              </a:r>
              <a:endParaRPr lang="en-US" sz="800" dirty="0"/>
            </a:p>
          </p:txBody>
        </p:sp>
        <p:sp>
          <p:nvSpPr>
            <p:cNvPr id="94" name="TextBox 93"/>
            <p:cNvSpPr txBox="1"/>
            <p:nvPr/>
          </p:nvSpPr>
          <p:spPr>
            <a:xfrm rot="16200000">
              <a:off x="9333097" y="2358720"/>
              <a:ext cx="955146" cy="2970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800" dirty="0" smtClean="0"/>
                <a:t>(Top View)</a:t>
              </a:r>
              <a:endParaRPr lang="en-US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917843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Power Loss to the Cathode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7754975"/>
              </p:ext>
            </p:extLst>
          </p:nvPr>
        </p:nvGraphicFramePr>
        <p:xfrm>
          <a:off x="357188" y="1467258"/>
          <a:ext cx="8329612" cy="147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403"/>
                <a:gridCol w="2392385"/>
                <a:gridCol w="1772421"/>
                <a:gridCol w="208240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Originals Power (W)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Intensity</a:t>
                      </a:r>
                      <a:r>
                        <a:rPr lang="de-DE" sz="1400" baseline="0" dirty="0" smtClean="0"/>
                        <a:t> feedback + MPS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Temporal Shaping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Transport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 Low conversion</a:t>
                      </a:r>
                      <a:r>
                        <a:rPr lang="de-DE" sz="1400" baseline="0" dirty="0" smtClean="0"/>
                        <a:t> Efficiency (~45%)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Long EOM Crystal + Pockels Cell (75%)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Absorption in Interferometer + Crystals (60%)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Clipping, Absorption</a:t>
                      </a:r>
                    </a:p>
                    <a:p>
                      <a:r>
                        <a:rPr lang="de-DE" sz="1400" dirty="0" smtClean="0"/>
                        <a:t>(70%)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7536" y="2973165"/>
            <a:ext cx="7770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Total transparency = 31%; Power needed to reach 15W on Gun Table 48W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1182934"/>
              </p:ext>
            </p:extLst>
          </p:nvPr>
        </p:nvGraphicFramePr>
        <p:xfrm>
          <a:off x="357188" y="3593002"/>
          <a:ext cx="8329612" cy="1686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403"/>
                <a:gridCol w="2387903"/>
                <a:gridCol w="1776903"/>
                <a:gridCol w="2082403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Originals Power (W)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Intensity</a:t>
                      </a:r>
                      <a:r>
                        <a:rPr lang="de-DE" sz="1400" baseline="0" dirty="0" smtClean="0"/>
                        <a:t> feedback + MPS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Temporal Shaping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Transport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25 (option for 30)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est.</a:t>
                      </a:r>
                      <a:r>
                        <a:rPr lang="de-DE" sz="1400" baseline="0" dirty="0" smtClean="0"/>
                        <a:t> 20 (est. 24)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est.15 (est. 18)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est.12 (est.14.4)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 Low conversion</a:t>
                      </a:r>
                      <a:r>
                        <a:rPr lang="de-DE" sz="1400" baseline="0" dirty="0" smtClean="0"/>
                        <a:t> Efficiency (~48%)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AOM (80%) + Feedback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(?)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New components + alignment (75%)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Smaller beam,</a:t>
                      </a:r>
                      <a:r>
                        <a:rPr lang="de-DE" sz="1400" baseline="0" dirty="0" smtClean="0"/>
                        <a:t> better quality </a:t>
                      </a:r>
                      <a:br>
                        <a:rPr lang="de-DE" sz="1400" baseline="0" dirty="0" smtClean="0"/>
                      </a:br>
                      <a:r>
                        <a:rPr lang="de-DE" sz="1400" dirty="0" smtClean="0"/>
                        <a:t>(80%, demonstrated 2017)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7536" y="5254333"/>
            <a:ext cx="781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Total transparency = 51%; Power needed to reach 13W on Gun Table 30W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5836" y="1222058"/>
            <a:ext cx="14237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Achieved Run 18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95836" y="3333165"/>
            <a:ext cx="1340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b="1" dirty="0" smtClean="0"/>
              <a:t>Planned Run 19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08637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Temporal Shaping Evolution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7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3315419" y="1903853"/>
            <a:ext cx="5532123" cy="293406"/>
            <a:chOff x="2120777" y="2159670"/>
            <a:chExt cx="6585074" cy="349251"/>
          </a:xfrm>
        </p:grpSpPr>
        <p:sp>
          <p:nvSpPr>
            <p:cNvPr id="5" name="Rectangle 4"/>
            <p:cNvSpPr/>
            <p:nvPr/>
          </p:nvSpPr>
          <p:spPr>
            <a:xfrm>
              <a:off x="6257506" y="2159670"/>
              <a:ext cx="529197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049207" y="2160849"/>
              <a:ext cx="297401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09112" y="2163412"/>
              <a:ext cx="161821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930902" y="2163412"/>
              <a:ext cx="1070347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04298" y="2163412"/>
              <a:ext cx="1070347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277694" y="2163412"/>
              <a:ext cx="1070347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5400000">
              <a:off x="5368983" y="-960113"/>
              <a:ext cx="88661" cy="6585074"/>
            </a:xfrm>
            <a:prstGeom prst="triangl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315418" y="2378404"/>
            <a:ext cx="4508662" cy="1742326"/>
            <a:chOff x="2934675" y="3885035"/>
            <a:chExt cx="5458778" cy="2109488"/>
          </a:xfrm>
        </p:grpSpPr>
        <p:sp>
          <p:nvSpPr>
            <p:cNvPr id="13" name="Rectangle 12"/>
            <p:cNvSpPr/>
            <p:nvPr/>
          </p:nvSpPr>
          <p:spPr>
            <a:xfrm>
              <a:off x="6431836" y="4703713"/>
              <a:ext cx="529197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223537" y="4704892"/>
              <a:ext cx="297401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783442" y="4707455"/>
              <a:ext cx="161821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05232" y="4707455"/>
              <a:ext cx="1070347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3881256" y="4699524"/>
              <a:ext cx="352035" cy="349698"/>
              <a:chOff x="7008918" y="2599868"/>
              <a:chExt cx="352035" cy="34969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7008918" y="2601066"/>
                <a:ext cx="348500" cy="3485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H="1">
                <a:off x="7012453" y="2599868"/>
                <a:ext cx="348500" cy="348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rapezoid 25"/>
            <p:cNvSpPr/>
            <p:nvPr/>
          </p:nvSpPr>
          <p:spPr>
            <a:xfrm rot="5400000">
              <a:off x="6695131" y="3203132"/>
              <a:ext cx="55355" cy="3341288"/>
            </a:xfrm>
            <a:prstGeom prst="trapezoid">
              <a:avLst>
                <a:gd name="adj" fmla="val 3711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>
              <a:stCxn id="26" idx="2"/>
            </p:cNvCxnSpPr>
            <p:nvPr/>
          </p:nvCxnSpPr>
          <p:spPr>
            <a:xfrm flipH="1">
              <a:off x="2942677" y="4873776"/>
              <a:ext cx="2109489" cy="246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H="1">
              <a:off x="2999531" y="4938547"/>
              <a:ext cx="2109488" cy="246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934675" y="4691904"/>
              <a:ext cx="0" cy="365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4050434" y="5811666"/>
              <a:ext cx="0" cy="365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373587" y="4691904"/>
              <a:ext cx="0" cy="36571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4050434" y="5430666"/>
              <a:ext cx="0" cy="36571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40032" y="1702367"/>
            <a:ext cx="339997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Original Setup:</a:t>
            </a:r>
          </a:p>
          <a:p>
            <a:r>
              <a:rPr lang="de-DE" sz="1400" dirty="0" smtClean="0"/>
              <a:t>6 Crystals – 80ps</a:t>
            </a:r>
          </a:p>
          <a:p>
            <a:r>
              <a:rPr lang="de-DE" sz="1400" dirty="0" smtClean="0"/>
              <a:t>Very Strong Thermal lensing + Distortion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140032" y="2802859"/>
            <a:ext cx="30428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Second Setup:</a:t>
            </a:r>
          </a:p>
          <a:p>
            <a:r>
              <a:rPr lang="de-DE" sz="1400" dirty="0"/>
              <a:t>4</a:t>
            </a:r>
            <a:r>
              <a:rPr lang="de-DE" sz="1400" dirty="0" smtClean="0"/>
              <a:t> Crystals + 1 Interferometer – 80ps</a:t>
            </a:r>
          </a:p>
          <a:p>
            <a:r>
              <a:rPr lang="de-DE" sz="1400" dirty="0" smtClean="0"/>
              <a:t>Strong Thermal lensing + Distortion</a:t>
            </a:r>
            <a:endParaRPr lang="en-US" sz="1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3315418" y="4313157"/>
            <a:ext cx="4508662" cy="1742326"/>
            <a:chOff x="2934675" y="3885035"/>
            <a:chExt cx="5458778" cy="2109488"/>
          </a:xfrm>
        </p:grpSpPr>
        <p:sp>
          <p:nvSpPr>
            <p:cNvPr id="44" name="Rectangle 43"/>
            <p:cNvSpPr/>
            <p:nvPr/>
          </p:nvSpPr>
          <p:spPr>
            <a:xfrm>
              <a:off x="6431836" y="4703713"/>
              <a:ext cx="529197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223537" y="4704892"/>
              <a:ext cx="297401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783442" y="4707455"/>
              <a:ext cx="161821" cy="34550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881256" y="4699524"/>
              <a:ext cx="352035" cy="349698"/>
              <a:chOff x="7008918" y="2599868"/>
              <a:chExt cx="352035" cy="34969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7008918" y="2601066"/>
                <a:ext cx="348500" cy="3485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flipH="1">
                <a:off x="7012453" y="2599868"/>
                <a:ext cx="348500" cy="3485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rapezoid 48"/>
            <p:cNvSpPr/>
            <p:nvPr/>
          </p:nvSpPr>
          <p:spPr>
            <a:xfrm rot="5400000">
              <a:off x="6695131" y="3203132"/>
              <a:ext cx="55355" cy="3341288"/>
            </a:xfrm>
            <a:prstGeom prst="trapezoid">
              <a:avLst>
                <a:gd name="adj" fmla="val 37116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9" idx="2"/>
            </p:cNvCxnSpPr>
            <p:nvPr/>
          </p:nvCxnSpPr>
          <p:spPr>
            <a:xfrm flipH="1">
              <a:off x="2942677" y="4873776"/>
              <a:ext cx="2109489" cy="246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2999531" y="4938547"/>
              <a:ext cx="2109488" cy="246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934675" y="4691904"/>
              <a:ext cx="0" cy="365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4050434" y="5811666"/>
              <a:ext cx="0" cy="3657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373587" y="4691904"/>
              <a:ext cx="0" cy="36571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050434" y="5430666"/>
              <a:ext cx="0" cy="365714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40032" y="4760471"/>
            <a:ext cx="32655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Third Setup:</a:t>
            </a:r>
          </a:p>
          <a:p>
            <a:r>
              <a:rPr lang="de-DE" sz="1400" dirty="0" smtClean="0"/>
              <a:t>3 Crystals + 1 Interferometer – 40ps</a:t>
            </a:r>
          </a:p>
          <a:p>
            <a:r>
              <a:rPr lang="de-DE" sz="1400" dirty="0" smtClean="0"/>
              <a:t>Strong Thermal lensing – No Distortion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04708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Thermal Lensing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4725" y="3619929"/>
            <a:ext cx="2744623" cy="2185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0445" y="3616441"/>
            <a:ext cx="2744623" cy="2186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0859" y="3624135"/>
            <a:ext cx="2713522" cy="2168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4725" y="1438029"/>
            <a:ext cx="2744623" cy="218152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8742" y="1450876"/>
            <a:ext cx="2729919" cy="2168680"/>
          </a:xfrm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20" y="1479294"/>
            <a:ext cx="2697125" cy="21371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6722" y="1527925"/>
            <a:ext cx="93076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Trailer: 1W</a:t>
            </a:r>
          </a:p>
          <a:p>
            <a:r>
              <a:rPr lang="de-DE" sz="1200" dirty="0" smtClean="0"/>
              <a:t>Gun: 0.5W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8229338" y="1514306"/>
            <a:ext cx="5437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3W</a:t>
            </a:r>
          </a:p>
          <a:p>
            <a:r>
              <a:rPr lang="de-DE" sz="1200" dirty="0" smtClean="0"/>
              <a:t>1.9W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761223" y="3680546"/>
            <a:ext cx="5437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5W</a:t>
            </a:r>
          </a:p>
          <a:p>
            <a:r>
              <a:rPr lang="de-DE" sz="1200" dirty="0" smtClean="0"/>
              <a:t>3.7W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65503" y="3644859"/>
            <a:ext cx="5437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/>
              <a:t>7</a:t>
            </a:r>
            <a:r>
              <a:rPr lang="de-DE" sz="1200" dirty="0" smtClean="0"/>
              <a:t>W</a:t>
            </a:r>
          </a:p>
          <a:p>
            <a:r>
              <a:rPr lang="de-DE" sz="1200" dirty="0" smtClean="0"/>
              <a:t>5.3W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229338" y="3657489"/>
            <a:ext cx="5437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/>
              <a:t>10W</a:t>
            </a:r>
          </a:p>
          <a:p>
            <a:r>
              <a:rPr lang="de-DE" sz="1200" dirty="0" smtClean="0"/>
              <a:t>7.4W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18055" y="1123423"/>
            <a:ext cx="622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6 Crystals; Strong distortions and size changes, unacceptable for operations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9154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Thermal Lensing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D9922-87B3-6043-9531-5184EA303DC1}" type="slidenum">
              <a:rPr lang="en-US" smtClean="0"/>
              <a:t>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2993" y="1425511"/>
            <a:ext cx="8159211" cy="4346782"/>
            <a:chOff x="1394475" y="1599484"/>
            <a:chExt cx="9446340" cy="50324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83635" y="1609560"/>
              <a:ext cx="3118415" cy="24922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85735" y="4118868"/>
              <a:ext cx="3144485" cy="25131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46965" y="4105748"/>
              <a:ext cx="3140639" cy="251311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399260" y="4105748"/>
              <a:ext cx="3148331" cy="251311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90207" y="1605476"/>
              <a:ext cx="3150608" cy="251339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472545" y="1671468"/>
              <a:ext cx="1077598" cy="53449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Trailer: 1W</a:t>
              </a:r>
            </a:p>
            <a:p>
              <a:r>
                <a:rPr lang="de-DE" sz="1200" dirty="0" smtClean="0"/>
                <a:t>Gun: 0.8W</a:t>
              </a:r>
              <a:endParaRPr lang="en-US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163064" y="1657850"/>
              <a:ext cx="629515" cy="53449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3W</a:t>
              </a:r>
            </a:p>
            <a:p>
              <a:r>
                <a:rPr lang="de-DE" sz="1200" dirty="0" smtClean="0"/>
                <a:t>2.4W</a:t>
              </a:r>
              <a:endParaRPr lang="en-US" sz="12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91766" y="4168834"/>
              <a:ext cx="629515" cy="53449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5W</a:t>
              </a:r>
            </a:p>
            <a:p>
              <a:r>
                <a:rPr lang="de-DE" sz="1200" dirty="0" smtClean="0"/>
                <a:t>3.8W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20448" y="4133147"/>
              <a:ext cx="629515" cy="53449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/>
                <a:t>7</a:t>
              </a:r>
              <a:r>
                <a:rPr lang="de-DE" sz="1200" dirty="0" smtClean="0"/>
                <a:t>W</a:t>
              </a:r>
            </a:p>
            <a:p>
              <a:r>
                <a:rPr lang="de-DE" sz="1200" dirty="0" smtClean="0"/>
                <a:t>5.5W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163061" y="4145777"/>
              <a:ext cx="629515" cy="53449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sz="1200" dirty="0" smtClean="0"/>
                <a:t>10W</a:t>
              </a:r>
            </a:p>
            <a:p>
              <a:r>
                <a:rPr lang="de-DE" sz="1200" dirty="0" smtClean="0"/>
                <a:t>6.1W</a:t>
              </a:r>
              <a:endParaRPr lang="en-US" sz="1200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4475" y="1599484"/>
              <a:ext cx="3198409" cy="251339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527589" y="1117734"/>
            <a:ext cx="8122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4</a:t>
            </a:r>
            <a:r>
              <a:rPr lang="de-DE" sz="1400" dirty="0" smtClean="0"/>
              <a:t> Crystals + 1 </a:t>
            </a:r>
            <a:r>
              <a:rPr lang="de-DE" sz="1400" dirty="0"/>
              <a:t>Interferometer; </a:t>
            </a:r>
            <a:r>
              <a:rPr lang="de-DE" sz="1400" dirty="0" smtClean="0"/>
              <a:t>Weak distortions </a:t>
            </a:r>
            <a:r>
              <a:rPr lang="de-DE" sz="1400" dirty="0"/>
              <a:t>and </a:t>
            </a:r>
            <a:r>
              <a:rPr lang="de-DE" sz="1400" dirty="0" smtClean="0"/>
              <a:t>strong size </a:t>
            </a:r>
            <a:r>
              <a:rPr lang="de-DE" sz="1400" dirty="0"/>
              <a:t>changes, unacceptable for operations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4679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-Gray.potx  -  Read-Only" id="{F6291614-63FB-4DF2-84CE-605A300FFF5D}" vid="{1050103D-BCB1-49C2-A206-A6DD3BD2D88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LEReC_Design_Review_Template</Template>
  <TotalTime>149</TotalTime>
  <Words>673</Words>
  <Application>Microsoft Office PowerPoint</Application>
  <PresentationFormat>On-screen Show (4:3)</PresentationFormat>
  <Paragraphs>188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LEReC Laser Review</vt:lpstr>
      <vt:lpstr>LEReC Laser Parameters</vt:lpstr>
      <vt:lpstr>Power Loss before Transport</vt:lpstr>
      <vt:lpstr>Transport Transmission</vt:lpstr>
      <vt:lpstr>Laser Transport Overview</vt:lpstr>
      <vt:lpstr>Power Loss to the Cathode</vt:lpstr>
      <vt:lpstr>Temporal Shaping Evolution</vt:lpstr>
      <vt:lpstr>Thermal Lensing</vt:lpstr>
      <vt:lpstr>Thermal Lensing</vt:lpstr>
      <vt:lpstr>Thermal Lensing</vt:lpstr>
      <vt:lpstr>Thermal lensing  Alternative Design</vt:lpstr>
      <vt:lpstr>Temporal Shape Measurements</vt:lpstr>
      <vt:lpstr>Temporal Shape Measurements Interference</vt:lpstr>
      <vt:lpstr>Summary</vt:lpstr>
      <vt:lpstr>Acknowledgements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Petrone, Alyssa</dc:creator>
  <cp:keywords/>
  <dc:description/>
  <cp:lastModifiedBy>Inacker, Patrick</cp:lastModifiedBy>
  <cp:revision>7</cp:revision>
  <dcterms:created xsi:type="dcterms:W3CDTF">2018-11-01T19:54:09Z</dcterms:created>
  <dcterms:modified xsi:type="dcterms:W3CDTF">2018-11-07T20:17:49Z</dcterms:modified>
  <cp:category/>
</cp:coreProperties>
</file>