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Lst>
  <p:notesMasterIdLst>
    <p:notesMasterId r:id="rId26"/>
  </p:notesMasterIdLst>
  <p:handoutMasterIdLst>
    <p:handoutMasterId r:id="rId27"/>
  </p:handoutMasterIdLst>
  <p:sldIdLst>
    <p:sldId id="256" r:id="rId3"/>
    <p:sldId id="279" r:id="rId4"/>
    <p:sldId id="773" r:id="rId5"/>
    <p:sldId id="768" r:id="rId6"/>
    <p:sldId id="774" r:id="rId7"/>
    <p:sldId id="277" r:id="rId8"/>
    <p:sldId id="770" r:id="rId9"/>
    <p:sldId id="281" r:id="rId10"/>
    <p:sldId id="775" r:id="rId11"/>
    <p:sldId id="261" r:id="rId12"/>
    <p:sldId id="257" r:id="rId13"/>
    <p:sldId id="282" r:id="rId14"/>
    <p:sldId id="267" r:id="rId15"/>
    <p:sldId id="271" r:id="rId16"/>
    <p:sldId id="776" r:id="rId17"/>
    <p:sldId id="266" r:id="rId18"/>
    <p:sldId id="771" r:id="rId19"/>
    <p:sldId id="777" r:id="rId20"/>
    <p:sldId id="772" r:id="rId21"/>
    <p:sldId id="272" r:id="rId22"/>
    <p:sldId id="778" r:id="rId23"/>
    <p:sldId id="274" r:id="rId24"/>
    <p:sldId id="7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4"/>
  </p:normalViewPr>
  <p:slideViewPr>
    <p:cSldViewPr snapToGrid="0" snapToObjects="1">
      <p:cViewPr varScale="1">
        <p:scale>
          <a:sx n="87" d="100"/>
          <a:sy n="87" d="100"/>
        </p:scale>
        <p:origin x="135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45D90F-1FEC-4B11-B992-DB41A06BA7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1E8357-C689-4E8E-88D2-2898D6C0BE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E3A9B9-B40C-45AD-803B-0A9D879E9BED}" type="datetimeFigureOut">
              <a:rPr lang="en-US" smtClean="0"/>
              <a:t>11/7/2018</a:t>
            </a:fld>
            <a:endParaRPr lang="en-US"/>
          </a:p>
        </p:txBody>
      </p:sp>
      <p:sp>
        <p:nvSpPr>
          <p:cNvPr id="4" name="Footer Placeholder 3">
            <a:extLst>
              <a:ext uri="{FF2B5EF4-FFF2-40B4-BE49-F238E27FC236}">
                <a16:creationId xmlns:a16="http://schemas.microsoft.com/office/drawing/2014/main" id="{7035CA55-77E3-4869-B646-FC3AA9A0DB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test</a:t>
            </a:r>
          </a:p>
        </p:txBody>
      </p:sp>
      <p:sp>
        <p:nvSpPr>
          <p:cNvPr id="5" name="Slide Number Placeholder 4">
            <a:extLst>
              <a:ext uri="{FF2B5EF4-FFF2-40B4-BE49-F238E27FC236}">
                <a16:creationId xmlns:a16="http://schemas.microsoft.com/office/drawing/2014/main" id="{D56728C8-AF00-4705-94AE-711101EFA7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7BAA34-D66E-462F-AE62-02ECDF338A5C}" type="slidenum">
              <a:rPr lang="en-US" smtClean="0"/>
              <a:t>‹#›</a:t>
            </a:fld>
            <a:endParaRPr lang="en-US"/>
          </a:p>
        </p:txBody>
      </p:sp>
    </p:spTree>
    <p:extLst>
      <p:ext uri="{BB962C8B-B14F-4D97-AF65-F5344CB8AC3E}">
        <p14:creationId xmlns:p14="http://schemas.microsoft.com/office/powerpoint/2010/main" val="25890843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D0459-205D-48E1-80E4-C1C5C7DC906B}" type="datetimeFigureOut">
              <a:rPr lang="en-US" smtClean="0"/>
              <a:t>11/7/2018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test</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0A4AA-E4BA-4E4D-BCC9-E0E1E6C0E598}" type="slidenum">
              <a:rPr lang="en-US" smtClean="0"/>
              <a:t>‹#›</a:t>
            </a:fld>
            <a:endParaRPr lang="en-US"/>
          </a:p>
        </p:txBody>
      </p:sp>
    </p:spTree>
    <p:extLst>
      <p:ext uri="{BB962C8B-B14F-4D97-AF65-F5344CB8AC3E}">
        <p14:creationId xmlns:p14="http://schemas.microsoft.com/office/powerpoint/2010/main" val="12481685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845503"/>
            <a:ext cx="8229600" cy="39206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2143125"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65125"/>
            <a:ext cx="5972175" cy="52849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97610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8661" y="146468"/>
            <a:ext cx="8736496" cy="549272"/>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218661" y="834888"/>
            <a:ext cx="8736496" cy="54068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extLst>
      <p:ext uri="{BB962C8B-B14F-4D97-AF65-F5344CB8AC3E}">
        <p14:creationId xmlns:p14="http://schemas.microsoft.com/office/powerpoint/2010/main" val="2913977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
        <p:nvSpPr>
          <p:cNvPr id="6" name="Title 1">
            <a:extLst>
              <a:ext uri="{FF2B5EF4-FFF2-40B4-BE49-F238E27FC236}">
                <a16:creationId xmlns:a16="http://schemas.microsoft.com/office/drawing/2014/main" id="{509F3151-7B30-034B-B829-D1D1A43B60D5}"/>
              </a:ext>
            </a:extLst>
          </p:cNvPr>
          <p:cNvSpPr>
            <a:spLocks noGrp="1"/>
          </p:cNvSpPr>
          <p:nvPr>
            <p:ph type="title"/>
          </p:nvPr>
        </p:nvSpPr>
        <p:spPr>
          <a:xfrm>
            <a:off x="218661" y="146468"/>
            <a:ext cx="8736496" cy="549272"/>
          </a:xfrm>
        </p:spPr>
        <p:txBody>
          <a:bodyPr>
            <a:norm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2745657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Tree>
    <p:extLst>
      <p:ext uri="{BB962C8B-B14F-4D97-AF65-F5344CB8AC3E}">
        <p14:creationId xmlns:p14="http://schemas.microsoft.com/office/powerpoint/2010/main" val="307271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TextBox 3">
            <a:extLst>
              <a:ext uri="{FF2B5EF4-FFF2-40B4-BE49-F238E27FC236}">
                <a16:creationId xmlns:a16="http://schemas.microsoft.com/office/drawing/2014/main" id="{F63A3409-7649-4FC0-9B74-5D7413549084}"/>
              </a:ext>
            </a:extLst>
          </p:cNvPr>
          <p:cNvSpPr txBox="1"/>
          <p:nvPr userDrawn="1"/>
        </p:nvSpPr>
        <p:spPr>
          <a:xfrm>
            <a:off x="3183361" y="6025953"/>
            <a:ext cx="2777277" cy="246221"/>
          </a:xfrm>
          <a:prstGeom prst="rect">
            <a:avLst/>
          </a:prstGeom>
          <a:noFill/>
        </p:spPr>
        <p:txBody>
          <a:bodyPr wrap="square" rtlCol="0">
            <a:spAutoFit/>
          </a:bodyPr>
          <a:lstStyle/>
          <a:p>
            <a:pPr algn="ctr"/>
            <a:r>
              <a:rPr lang="en-US" sz="1000" dirty="0" err="1"/>
              <a:t>LEReC</a:t>
            </a:r>
            <a:r>
              <a:rPr lang="en-US" sz="1000" dirty="0"/>
              <a:t> Laser Review 8-9 Nov 2018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0" y="1709739"/>
            <a:ext cx="834887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37930" y="4589465"/>
            <a:ext cx="8348870"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7809" y="1825625"/>
            <a:ext cx="4114800" cy="4228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825625"/>
            <a:ext cx="4114800" cy="4228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6"/>
            <a:ext cx="815873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7809"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57809" y="2505075"/>
            <a:ext cx="4114800" cy="3543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72000" y="2505075"/>
            <a:ext cx="4114800" cy="3543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0" y="987426"/>
            <a:ext cx="479940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43300" y="6337101"/>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
        <p:nvSpPr>
          <p:cNvPr id="5" name="TextBox 4">
            <a:extLst>
              <a:ext uri="{FF2B5EF4-FFF2-40B4-BE49-F238E27FC236}">
                <a16:creationId xmlns:a16="http://schemas.microsoft.com/office/drawing/2014/main" id="{D1251F59-71C2-4947-9BA1-AB90E5B2717C}"/>
              </a:ext>
            </a:extLst>
          </p:cNvPr>
          <p:cNvSpPr txBox="1"/>
          <p:nvPr userDrawn="1"/>
        </p:nvSpPr>
        <p:spPr>
          <a:xfrm>
            <a:off x="3183361" y="6025953"/>
            <a:ext cx="2777277" cy="246221"/>
          </a:xfrm>
          <a:prstGeom prst="rect">
            <a:avLst/>
          </a:prstGeom>
          <a:noFill/>
        </p:spPr>
        <p:txBody>
          <a:bodyPr wrap="square" rtlCol="0">
            <a:spAutoFit/>
          </a:bodyPr>
          <a:lstStyle/>
          <a:p>
            <a:pPr algn="ctr"/>
            <a:r>
              <a:rPr lang="en-US" sz="1000" dirty="0" err="1"/>
              <a:t>LEReC</a:t>
            </a:r>
            <a:r>
              <a:rPr lang="en-US" sz="1000" dirty="0"/>
              <a:t> Laser Review 8-9 Nov 2018</a:t>
            </a:r>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41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43300" y="6337101"/>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Tree>
    <p:extLst>
      <p:ext uri="{BB962C8B-B14F-4D97-AF65-F5344CB8AC3E}">
        <p14:creationId xmlns:p14="http://schemas.microsoft.com/office/powerpoint/2010/main" val="3370990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288">
          <p15:clr>
            <a:srgbClr val="F26B43"/>
          </p15:clr>
        </p15:guide>
        <p15:guide id="4" pos="5472">
          <p15:clr>
            <a:srgbClr val="F26B43"/>
          </p15:clr>
        </p15:guide>
        <p15:guide id="5" orient="horz" pos="41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89F86-ED50-48B5-B1AC-BDC63D326BDA}"/>
              </a:ext>
            </a:extLst>
          </p:cNvPr>
          <p:cNvSpPr>
            <a:spLocks noGrp="1"/>
          </p:cNvSpPr>
          <p:nvPr>
            <p:ph type="ctrTitle"/>
          </p:nvPr>
        </p:nvSpPr>
        <p:spPr/>
        <p:txBody>
          <a:bodyPr/>
          <a:lstStyle/>
          <a:p>
            <a:pPr algn="ctr"/>
            <a:r>
              <a:rPr lang="en-US" dirty="0"/>
              <a:t>Laser Synchronization</a:t>
            </a:r>
          </a:p>
        </p:txBody>
      </p:sp>
      <p:sp>
        <p:nvSpPr>
          <p:cNvPr id="5" name="Subtitle 4">
            <a:extLst>
              <a:ext uri="{FF2B5EF4-FFF2-40B4-BE49-F238E27FC236}">
                <a16:creationId xmlns:a16="http://schemas.microsoft.com/office/drawing/2014/main" id="{406D56C7-C6C3-43CD-AC06-581808961208}"/>
              </a:ext>
            </a:extLst>
          </p:cNvPr>
          <p:cNvSpPr>
            <a:spLocks noGrp="1"/>
          </p:cNvSpPr>
          <p:nvPr>
            <p:ph type="subTitle" idx="1"/>
          </p:nvPr>
        </p:nvSpPr>
        <p:spPr>
          <a:xfrm>
            <a:off x="263770" y="3467286"/>
            <a:ext cx="8423030" cy="1655762"/>
          </a:xfrm>
        </p:spPr>
        <p:txBody>
          <a:bodyPr>
            <a:noAutofit/>
          </a:bodyPr>
          <a:lstStyle/>
          <a:p>
            <a:r>
              <a:rPr lang="en-US" sz="1400" dirty="0"/>
              <a:t>	LLRF Team : </a:t>
            </a:r>
          </a:p>
          <a:p>
            <a:r>
              <a:rPr lang="en-US" sz="1400" dirty="0"/>
              <a:t>		Kevin Mernick (</a:t>
            </a:r>
            <a:r>
              <a:rPr lang="en-US" sz="1400" dirty="0" err="1"/>
              <a:t>LEReC</a:t>
            </a:r>
            <a:r>
              <a:rPr lang="en-US" sz="1400" dirty="0"/>
              <a:t> RF Lead)</a:t>
            </a:r>
          </a:p>
          <a:p>
            <a:r>
              <a:rPr lang="en-US" sz="1400" dirty="0"/>
              <a:t>		Geetha Narayan</a:t>
            </a:r>
          </a:p>
          <a:p>
            <a:r>
              <a:rPr lang="en-US" sz="1400" dirty="0"/>
              <a:t>		Tom Hayes</a:t>
            </a:r>
          </a:p>
          <a:p>
            <a:r>
              <a:rPr lang="en-US" sz="1400" dirty="0"/>
              <a:t>		Kayla Hernandez</a:t>
            </a:r>
          </a:p>
          <a:p>
            <a:r>
              <a:rPr lang="en-US" sz="1400" dirty="0"/>
              <a:t>		Freddy Severino</a:t>
            </a:r>
          </a:p>
          <a:p>
            <a:r>
              <a:rPr lang="en-US" sz="1400" dirty="0"/>
              <a:t>		Kevin Smith</a:t>
            </a:r>
          </a:p>
          <a:p>
            <a:r>
              <a:rPr lang="en-US" sz="1400" dirty="0"/>
              <a:t>		</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EFB7-F43C-422C-8FEF-619EB7BE19F9}"/>
              </a:ext>
            </a:extLst>
          </p:cNvPr>
          <p:cNvSpPr>
            <a:spLocks noGrp="1"/>
          </p:cNvSpPr>
          <p:nvPr>
            <p:ph type="title"/>
          </p:nvPr>
        </p:nvSpPr>
        <p:spPr/>
        <p:txBody>
          <a:bodyPr/>
          <a:lstStyle/>
          <a:p>
            <a:r>
              <a:rPr lang="en-US" dirty="0"/>
              <a:t>Block Diagram</a:t>
            </a:r>
          </a:p>
        </p:txBody>
      </p:sp>
      <p:sp>
        <p:nvSpPr>
          <p:cNvPr id="4" name="Slide Number Placeholder 3">
            <a:extLst>
              <a:ext uri="{FF2B5EF4-FFF2-40B4-BE49-F238E27FC236}">
                <a16:creationId xmlns:a16="http://schemas.microsoft.com/office/drawing/2014/main" id="{29573D8F-0F16-48A5-9B78-77BDB1015AD2}"/>
              </a:ext>
            </a:extLst>
          </p:cNvPr>
          <p:cNvSpPr>
            <a:spLocks noGrp="1"/>
          </p:cNvSpPr>
          <p:nvPr>
            <p:ph type="sldNum" sz="quarter" idx="12"/>
          </p:nvPr>
        </p:nvSpPr>
        <p:spPr/>
        <p:txBody>
          <a:bodyPr/>
          <a:lstStyle/>
          <a:p>
            <a:fld id="{716D9922-87B3-6043-9531-5184EA303DC1}" type="slidenum">
              <a:rPr lang="en-US" smtClean="0"/>
              <a:t>10</a:t>
            </a:fld>
            <a:endParaRPr lang="en-US"/>
          </a:p>
        </p:txBody>
      </p:sp>
      <p:grpSp>
        <p:nvGrpSpPr>
          <p:cNvPr id="231" name="Group 230">
            <a:extLst>
              <a:ext uri="{FF2B5EF4-FFF2-40B4-BE49-F238E27FC236}">
                <a16:creationId xmlns:a16="http://schemas.microsoft.com/office/drawing/2014/main" id="{CAE1F5DF-8860-44F2-A94C-205C83E7E3FB}"/>
              </a:ext>
            </a:extLst>
          </p:cNvPr>
          <p:cNvGrpSpPr/>
          <p:nvPr/>
        </p:nvGrpSpPr>
        <p:grpSpPr>
          <a:xfrm>
            <a:off x="868680" y="1447800"/>
            <a:ext cx="7726680" cy="4362500"/>
            <a:chOff x="868680" y="1447800"/>
            <a:chExt cx="7726680" cy="4362500"/>
          </a:xfrm>
        </p:grpSpPr>
        <p:sp>
          <p:nvSpPr>
            <p:cNvPr id="232" name="Rectangle 231">
              <a:extLst>
                <a:ext uri="{FF2B5EF4-FFF2-40B4-BE49-F238E27FC236}">
                  <a16:creationId xmlns:a16="http://schemas.microsoft.com/office/drawing/2014/main" id="{597E09E6-D07C-4F50-B8ED-71CAD1F3D89A}"/>
                </a:ext>
              </a:extLst>
            </p:cNvPr>
            <p:cNvSpPr/>
            <p:nvPr/>
          </p:nvSpPr>
          <p:spPr>
            <a:xfrm>
              <a:off x="868680" y="1499017"/>
              <a:ext cx="5653024" cy="1057984"/>
            </a:xfrm>
            <a:prstGeom prst="rect">
              <a:avLst/>
            </a:prstGeom>
            <a:solidFill>
              <a:sysClr val="window" lastClr="FFFFFF"/>
            </a:solidFill>
            <a:ln w="25400" cap="flat" cmpd="sng" algn="ctr">
              <a:solidFill>
                <a:sysClr val="windowText" lastClr="000000"/>
              </a:solidFill>
              <a:prstDash val="solid"/>
            </a:ln>
            <a:effectLst/>
          </p:spPr>
          <p:txBody>
            <a:bodyPr t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233" name="Rectangle 232">
              <a:extLst>
                <a:ext uri="{FF2B5EF4-FFF2-40B4-BE49-F238E27FC236}">
                  <a16:creationId xmlns:a16="http://schemas.microsoft.com/office/drawing/2014/main" id="{0D705E3B-B526-4D12-969C-C0B9360F6BDA}"/>
                </a:ext>
              </a:extLst>
            </p:cNvPr>
            <p:cNvSpPr/>
            <p:nvPr/>
          </p:nvSpPr>
          <p:spPr>
            <a:xfrm>
              <a:off x="947928" y="1675970"/>
              <a:ext cx="475488" cy="317395"/>
            </a:xfrm>
            <a:prstGeom prst="rect">
              <a:avLst/>
            </a:prstGeom>
            <a:solidFill>
              <a:sysClr val="window" lastClr="FFFFFF"/>
            </a:solidFill>
            <a:ln w="25400" cap="flat" cmpd="sng" algn="ctr">
              <a:solidFill>
                <a:sysClr val="windowText" lastClr="00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704 MHz Seed</a:t>
              </a:r>
            </a:p>
          </p:txBody>
        </p:sp>
        <p:sp>
          <p:nvSpPr>
            <p:cNvPr id="234" name="Rectangle 233">
              <a:extLst>
                <a:ext uri="{FF2B5EF4-FFF2-40B4-BE49-F238E27FC236}">
                  <a16:creationId xmlns:a16="http://schemas.microsoft.com/office/drawing/2014/main" id="{4DEEB28A-EC94-49FE-B3F7-3B2FE0264522}"/>
                </a:ext>
              </a:extLst>
            </p:cNvPr>
            <p:cNvSpPr/>
            <p:nvPr/>
          </p:nvSpPr>
          <p:spPr>
            <a:xfrm>
              <a:off x="1700784" y="1675970"/>
              <a:ext cx="475488" cy="317395"/>
            </a:xfrm>
            <a:prstGeom prst="rect">
              <a:avLst/>
            </a:prstGeom>
            <a:solidFill>
              <a:sysClr val="window" lastClr="FFFFFF"/>
            </a:solidFill>
            <a:ln w="25400" cap="flat" cmpd="sng" algn="ctr">
              <a:solidFill>
                <a:sysClr val="windowText" lastClr="00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EOM</a:t>
              </a:r>
            </a:p>
          </p:txBody>
        </p:sp>
        <p:sp>
          <p:nvSpPr>
            <p:cNvPr id="235" name="Rectangle 234">
              <a:extLst>
                <a:ext uri="{FF2B5EF4-FFF2-40B4-BE49-F238E27FC236}">
                  <a16:creationId xmlns:a16="http://schemas.microsoft.com/office/drawing/2014/main" id="{8B9519DE-1367-44CC-B945-9DD496C75107}"/>
                </a:ext>
              </a:extLst>
            </p:cNvPr>
            <p:cNvSpPr/>
            <p:nvPr/>
          </p:nvSpPr>
          <p:spPr>
            <a:xfrm>
              <a:off x="1938527" y="2138838"/>
              <a:ext cx="599635" cy="317395"/>
            </a:xfrm>
            <a:prstGeom prst="rect">
              <a:avLst/>
            </a:prstGeom>
            <a:solidFill>
              <a:sysClr val="window" lastClr="FFFFFF"/>
            </a:solidFill>
            <a:ln w="25400" cap="flat" cmpd="sng" algn="ctr">
              <a:solidFill>
                <a:sysClr val="windowText" lastClr="00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EOM Bias Controller</a:t>
              </a:r>
            </a:p>
          </p:txBody>
        </p:sp>
        <p:sp>
          <p:nvSpPr>
            <p:cNvPr id="236" name="Rectangle 235">
              <a:extLst>
                <a:ext uri="{FF2B5EF4-FFF2-40B4-BE49-F238E27FC236}">
                  <a16:creationId xmlns:a16="http://schemas.microsoft.com/office/drawing/2014/main" id="{DBCE6B50-AAA9-4D93-95AF-3B0C5B2C9825}"/>
                </a:ext>
              </a:extLst>
            </p:cNvPr>
            <p:cNvSpPr/>
            <p:nvPr/>
          </p:nvSpPr>
          <p:spPr>
            <a:xfrm>
              <a:off x="3602736" y="1675970"/>
              <a:ext cx="475488" cy="317395"/>
            </a:xfrm>
            <a:prstGeom prst="rect">
              <a:avLst/>
            </a:prstGeom>
            <a:solidFill>
              <a:sysClr val="window" lastClr="FFFFFF"/>
            </a:solidFill>
            <a:ln w="25400" cap="flat" cmpd="sng" algn="ctr">
              <a:solidFill>
                <a:sysClr val="windowText" lastClr="00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a:ln>
                    <a:noFill/>
                  </a:ln>
                  <a:solidFill>
                    <a:prstClr val="black"/>
                  </a:solidFill>
                  <a:effectLst/>
                  <a:uLnTx/>
                  <a:uFillTx/>
                  <a:latin typeface="Calibri"/>
                  <a:ea typeface="+mn-ea"/>
                  <a:cs typeface="+mn-cs"/>
                </a:rPr>
                <a:t>Pockels</a:t>
              </a:r>
              <a:r>
                <a:rPr kumimoji="0" lang="en-US" sz="1000" b="0" i="0" u="none" strike="noStrike" kern="0" cap="none" spc="0" normalizeH="0" baseline="0" noProof="0" dirty="0">
                  <a:ln>
                    <a:noFill/>
                  </a:ln>
                  <a:solidFill>
                    <a:prstClr val="black"/>
                  </a:solidFill>
                  <a:effectLst/>
                  <a:uLnTx/>
                  <a:uFillTx/>
                  <a:latin typeface="Calibri"/>
                  <a:ea typeface="+mn-ea"/>
                  <a:cs typeface="+mn-cs"/>
                </a:rPr>
                <a:t> Cell</a:t>
              </a:r>
            </a:p>
          </p:txBody>
        </p:sp>
        <p:sp>
          <p:nvSpPr>
            <p:cNvPr id="237" name="Rectangle 236">
              <a:extLst>
                <a:ext uri="{FF2B5EF4-FFF2-40B4-BE49-F238E27FC236}">
                  <a16:creationId xmlns:a16="http://schemas.microsoft.com/office/drawing/2014/main" id="{9FDA2E63-C1DE-4887-9461-67964EF0C75C}"/>
                </a:ext>
              </a:extLst>
            </p:cNvPr>
            <p:cNvSpPr/>
            <p:nvPr/>
          </p:nvSpPr>
          <p:spPr>
            <a:xfrm>
              <a:off x="4236720" y="1675970"/>
              <a:ext cx="475488" cy="317395"/>
            </a:xfrm>
            <a:prstGeom prst="rect">
              <a:avLst/>
            </a:prstGeom>
            <a:solidFill>
              <a:sysClr val="window" lastClr="FFFFFF"/>
            </a:solidFill>
            <a:ln w="25400" cap="flat" cmpd="sng" algn="ctr">
              <a:solidFill>
                <a:sysClr val="windowText" lastClr="00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SHG</a:t>
              </a:r>
            </a:p>
          </p:txBody>
        </p:sp>
        <p:sp>
          <p:nvSpPr>
            <p:cNvPr id="238" name="Rectangle 237">
              <a:extLst>
                <a:ext uri="{FF2B5EF4-FFF2-40B4-BE49-F238E27FC236}">
                  <a16:creationId xmlns:a16="http://schemas.microsoft.com/office/drawing/2014/main" id="{48FF31A4-4895-4A44-9DAA-F99F2D846C0C}"/>
                </a:ext>
              </a:extLst>
            </p:cNvPr>
            <p:cNvSpPr/>
            <p:nvPr/>
          </p:nvSpPr>
          <p:spPr>
            <a:xfrm>
              <a:off x="5504061" y="1675970"/>
              <a:ext cx="396239" cy="317395"/>
            </a:xfrm>
            <a:prstGeom prst="rect">
              <a:avLst/>
            </a:prstGeom>
            <a:solidFill>
              <a:sysClr val="window" lastClr="FFFFFF"/>
            </a:solidFill>
            <a:ln w="25400" cap="flat" cmpd="sng" algn="ctr">
              <a:solidFill>
                <a:sysClr val="windowText" lastClr="00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Slow</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Shutter</a:t>
              </a:r>
            </a:p>
          </p:txBody>
        </p:sp>
        <p:sp>
          <p:nvSpPr>
            <p:cNvPr id="239" name="Rectangle 238">
              <a:extLst>
                <a:ext uri="{FF2B5EF4-FFF2-40B4-BE49-F238E27FC236}">
                  <a16:creationId xmlns:a16="http://schemas.microsoft.com/office/drawing/2014/main" id="{A37CDD63-190E-4F35-B03E-64CD3BA45CB2}"/>
                </a:ext>
              </a:extLst>
            </p:cNvPr>
            <p:cNvSpPr/>
            <p:nvPr/>
          </p:nvSpPr>
          <p:spPr>
            <a:xfrm>
              <a:off x="4829243" y="1675970"/>
              <a:ext cx="542857" cy="317395"/>
            </a:xfrm>
            <a:prstGeom prst="rect">
              <a:avLst/>
            </a:prstGeom>
            <a:solidFill>
              <a:sysClr val="window" lastClr="FFFFFF"/>
            </a:solidFill>
            <a:ln w="25400" cap="flat" cmpd="sng" algn="ctr">
              <a:solidFill>
                <a:sysClr val="windowText" lastClr="00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Amplitude Control</a:t>
              </a:r>
            </a:p>
          </p:txBody>
        </p:sp>
        <p:sp>
          <p:nvSpPr>
            <p:cNvPr id="240" name="Isosceles Triangle 239">
              <a:extLst>
                <a:ext uri="{FF2B5EF4-FFF2-40B4-BE49-F238E27FC236}">
                  <a16:creationId xmlns:a16="http://schemas.microsoft.com/office/drawing/2014/main" id="{9D565AB3-6330-4A7E-96CF-C52660DB6C46}"/>
                </a:ext>
              </a:extLst>
            </p:cNvPr>
            <p:cNvSpPr/>
            <p:nvPr/>
          </p:nvSpPr>
          <p:spPr>
            <a:xfrm>
              <a:off x="2334768" y="1675970"/>
              <a:ext cx="316992" cy="317395"/>
            </a:xfrm>
            <a:prstGeom prst="triangle">
              <a:avLst/>
            </a:prstGeom>
            <a:solidFill>
              <a:sysClr val="window" lastClr="FFFFFF"/>
            </a:solidFill>
            <a:ln w="25400" cap="flat" cmpd="sng" algn="ctr">
              <a:solidFill>
                <a:sysClr val="windowText" lastClr="000000"/>
              </a:solidFill>
              <a:prstDash val="solid"/>
            </a:ln>
            <a:effectLst/>
            <a:scene3d>
              <a:camera prst="orthographicFront">
                <a:rot lat="0" lon="0" rev="16200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41" name="Isosceles Triangle 240">
              <a:extLst>
                <a:ext uri="{FF2B5EF4-FFF2-40B4-BE49-F238E27FC236}">
                  <a16:creationId xmlns:a16="http://schemas.microsoft.com/office/drawing/2014/main" id="{E6C8D8A3-2C13-4B1A-AF59-46BBB8679045}"/>
                </a:ext>
              </a:extLst>
            </p:cNvPr>
            <p:cNvSpPr/>
            <p:nvPr/>
          </p:nvSpPr>
          <p:spPr>
            <a:xfrm>
              <a:off x="3166872" y="1675970"/>
              <a:ext cx="316992" cy="317395"/>
            </a:xfrm>
            <a:prstGeom prst="triangle">
              <a:avLst/>
            </a:prstGeom>
            <a:solidFill>
              <a:sysClr val="window" lastClr="FFFFFF"/>
            </a:solidFill>
            <a:ln w="25400" cap="flat" cmpd="sng" algn="ctr">
              <a:solidFill>
                <a:sysClr val="windowText" lastClr="000000"/>
              </a:solidFill>
              <a:prstDash val="solid"/>
            </a:ln>
            <a:effectLst/>
            <a:scene3d>
              <a:camera prst="orthographicFront">
                <a:rot lat="0" lon="0" rev="16200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42" name="Straight Arrow Connector 241">
              <a:extLst>
                <a:ext uri="{FF2B5EF4-FFF2-40B4-BE49-F238E27FC236}">
                  <a16:creationId xmlns:a16="http://schemas.microsoft.com/office/drawing/2014/main" id="{891A78D8-6716-4758-A5C5-1C1189DC64DE}"/>
                </a:ext>
              </a:extLst>
            </p:cNvPr>
            <p:cNvCxnSpPr>
              <a:stCxn id="233" idx="3"/>
              <a:endCxn id="234" idx="1"/>
            </p:cNvCxnSpPr>
            <p:nvPr/>
          </p:nvCxnSpPr>
          <p:spPr>
            <a:xfrm>
              <a:off x="1423416" y="1834668"/>
              <a:ext cx="277368" cy="0"/>
            </a:xfrm>
            <a:prstGeom prst="straightConnector1">
              <a:avLst/>
            </a:prstGeom>
            <a:noFill/>
            <a:ln w="12700" cap="flat" cmpd="sng" algn="ctr">
              <a:solidFill>
                <a:srgbClr val="C00000"/>
              </a:solidFill>
              <a:prstDash val="solid"/>
              <a:tailEnd type="arrow"/>
            </a:ln>
            <a:effectLst/>
          </p:spPr>
        </p:cxnSp>
        <p:cxnSp>
          <p:nvCxnSpPr>
            <p:cNvPr id="243" name="Straight Arrow Connector 242">
              <a:extLst>
                <a:ext uri="{FF2B5EF4-FFF2-40B4-BE49-F238E27FC236}">
                  <a16:creationId xmlns:a16="http://schemas.microsoft.com/office/drawing/2014/main" id="{479A7921-2D5D-4AA1-A434-C1A475EB63A0}"/>
                </a:ext>
              </a:extLst>
            </p:cNvPr>
            <p:cNvCxnSpPr>
              <a:stCxn id="234" idx="3"/>
            </p:cNvCxnSpPr>
            <p:nvPr/>
          </p:nvCxnSpPr>
          <p:spPr>
            <a:xfrm>
              <a:off x="2176272" y="1834668"/>
              <a:ext cx="158496" cy="0"/>
            </a:xfrm>
            <a:prstGeom prst="straightConnector1">
              <a:avLst/>
            </a:prstGeom>
            <a:noFill/>
            <a:ln w="12700" cap="flat" cmpd="sng" algn="ctr">
              <a:solidFill>
                <a:srgbClr val="C00000"/>
              </a:solidFill>
              <a:prstDash val="solid"/>
              <a:tailEnd type="arrow"/>
            </a:ln>
            <a:effectLst/>
          </p:spPr>
        </p:cxnSp>
        <p:cxnSp>
          <p:nvCxnSpPr>
            <p:cNvPr id="244" name="Straight Arrow Connector 243">
              <a:extLst>
                <a:ext uri="{FF2B5EF4-FFF2-40B4-BE49-F238E27FC236}">
                  <a16:creationId xmlns:a16="http://schemas.microsoft.com/office/drawing/2014/main" id="{F33FF289-70E7-4088-B709-FFAC0188C074}"/>
                </a:ext>
              </a:extLst>
            </p:cNvPr>
            <p:cNvCxnSpPr>
              <a:endCxn id="236" idx="1"/>
            </p:cNvCxnSpPr>
            <p:nvPr/>
          </p:nvCxnSpPr>
          <p:spPr>
            <a:xfrm>
              <a:off x="3483864" y="1834668"/>
              <a:ext cx="118872" cy="0"/>
            </a:xfrm>
            <a:prstGeom prst="straightConnector1">
              <a:avLst/>
            </a:prstGeom>
            <a:noFill/>
            <a:ln w="12700" cap="flat" cmpd="sng" algn="ctr">
              <a:solidFill>
                <a:srgbClr val="C00000"/>
              </a:solidFill>
              <a:prstDash val="solid"/>
              <a:tailEnd type="arrow"/>
            </a:ln>
            <a:effectLst/>
          </p:spPr>
        </p:cxnSp>
        <p:cxnSp>
          <p:nvCxnSpPr>
            <p:cNvPr id="245" name="Straight Arrow Connector 244">
              <a:extLst>
                <a:ext uri="{FF2B5EF4-FFF2-40B4-BE49-F238E27FC236}">
                  <a16:creationId xmlns:a16="http://schemas.microsoft.com/office/drawing/2014/main" id="{CF54F050-F390-43B4-B46C-B40934A261E8}"/>
                </a:ext>
              </a:extLst>
            </p:cNvPr>
            <p:cNvCxnSpPr>
              <a:stCxn id="236" idx="3"/>
              <a:endCxn id="237" idx="1"/>
            </p:cNvCxnSpPr>
            <p:nvPr/>
          </p:nvCxnSpPr>
          <p:spPr>
            <a:xfrm>
              <a:off x="4078224" y="1834668"/>
              <a:ext cx="158496" cy="0"/>
            </a:xfrm>
            <a:prstGeom prst="straightConnector1">
              <a:avLst/>
            </a:prstGeom>
            <a:noFill/>
            <a:ln w="12700" cap="flat" cmpd="sng" algn="ctr">
              <a:solidFill>
                <a:srgbClr val="C00000"/>
              </a:solidFill>
              <a:prstDash val="solid"/>
              <a:tailEnd type="arrow"/>
            </a:ln>
            <a:effectLst/>
          </p:spPr>
        </p:cxnSp>
        <p:cxnSp>
          <p:nvCxnSpPr>
            <p:cNvPr id="246" name="Straight Arrow Connector 245">
              <a:extLst>
                <a:ext uri="{FF2B5EF4-FFF2-40B4-BE49-F238E27FC236}">
                  <a16:creationId xmlns:a16="http://schemas.microsoft.com/office/drawing/2014/main" id="{F5A4B806-F431-44DE-A061-4946CE436166}"/>
                </a:ext>
              </a:extLst>
            </p:cNvPr>
            <p:cNvCxnSpPr>
              <a:cxnSpLocks/>
              <a:stCxn id="237" idx="3"/>
              <a:endCxn id="239" idx="1"/>
            </p:cNvCxnSpPr>
            <p:nvPr/>
          </p:nvCxnSpPr>
          <p:spPr>
            <a:xfrm>
              <a:off x="4712208" y="1834668"/>
              <a:ext cx="117035" cy="0"/>
            </a:xfrm>
            <a:prstGeom prst="straightConnector1">
              <a:avLst/>
            </a:prstGeom>
            <a:noFill/>
            <a:ln w="12700" cap="flat" cmpd="sng" algn="ctr">
              <a:solidFill>
                <a:srgbClr val="00B050"/>
              </a:solidFill>
              <a:prstDash val="solid"/>
              <a:tailEnd type="arrow"/>
            </a:ln>
            <a:effectLst/>
          </p:spPr>
        </p:cxnSp>
        <p:cxnSp>
          <p:nvCxnSpPr>
            <p:cNvPr id="247" name="Straight Arrow Connector 246">
              <a:extLst>
                <a:ext uri="{FF2B5EF4-FFF2-40B4-BE49-F238E27FC236}">
                  <a16:creationId xmlns:a16="http://schemas.microsoft.com/office/drawing/2014/main" id="{45252F95-FB5F-4253-B0F9-45778F9A17E3}"/>
                </a:ext>
              </a:extLst>
            </p:cNvPr>
            <p:cNvCxnSpPr>
              <a:cxnSpLocks/>
              <a:stCxn id="239" idx="3"/>
              <a:endCxn id="238" idx="1"/>
            </p:cNvCxnSpPr>
            <p:nvPr/>
          </p:nvCxnSpPr>
          <p:spPr>
            <a:xfrm>
              <a:off x="5372100" y="1834668"/>
              <a:ext cx="131961" cy="0"/>
            </a:xfrm>
            <a:prstGeom prst="straightConnector1">
              <a:avLst/>
            </a:prstGeom>
            <a:noFill/>
            <a:ln w="12700" cap="flat" cmpd="sng" algn="ctr">
              <a:solidFill>
                <a:srgbClr val="00B050"/>
              </a:solidFill>
              <a:prstDash val="solid"/>
              <a:tailEnd type="arrow"/>
            </a:ln>
            <a:effectLst/>
          </p:spPr>
        </p:cxnSp>
        <p:cxnSp>
          <p:nvCxnSpPr>
            <p:cNvPr id="248" name="Straight Arrow Connector 247">
              <a:extLst>
                <a:ext uri="{FF2B5EF4-FFF2-40B4-BE49-F238E27FC236}">
                  <a16:creationId xmlns:a16="http://schemas.microsoft.com/office/drawing/2014/main" id="{9EDE2724-5CBE-4308-8836-559B0CD27928}"/>
                </a:ext>
              </a:extLst>
            </p:cNvPr>
            <p:cNvCxnSpPr/>
            <p:nvPr/>
          </p:nvCxnSpPr>
          <p:spPr>
            <a:xfrm>
              <a:off x="2644743" y="1837010"/>
              <a:ext cx="118872" cy="0"/>
            </a:xfrm>
            <a:prstGeom prst="straightConnector1">
              <a:avLst/>
            </a:prstGeom>
            <a:noFill/>
            <a:ln w="12700" cap="flat" cmpd="sng" algn="ctr">
              <a:solidFill>
                <a:srgbClr val="C00000"/>
              </a:solidFill>
              <a:prstDash val="solid"/>
              <a:tailEnd type="arrow"/>
            </a:ln>
            <a:effectLst/>
          </p:spPr>
        </p:cxnSp>
        <p:cxnSp>
          <p:nvCxnSpPr>
            <p:cNvPr id="249" name="Straight Arrow Connector 248">
              <a:extLst>
                <a:ext uri="{FF2B5EF4-FFF2-40B4-BE49-F238E27FC236}">
                  <a16:creationId xmlns:a16="http://schemas.microsoft.com/office/drawing/2014/main" id="{E37BFF7D-1E27-4415-9601-AA2F30C24B75}"/>
                </a:ext>
              </a:extLst>
            </p:cNvPr>
            <p:cNvCxnSpPr/>
            <p:nvPr/>
          </p:nvCxnSpPr>
          <p:spPr>
            <a:xfrm>
              <a:off x="3051302" y="1834668"/>
              <a:ext cx="118872" cy="0"/>
            </a:xfrm>
            <a:prstGeom prst="straightConnector1">
              <a:avLst/>
            </a:prstGeom>
            <a:noFill/>
            <a:ln w="12700" cap="flat" cmpd="sng" algn="ctr">
              <a:solidFill>
                <a:srgbClr val="C00000"/>
              </a:solidFill>
              <a:prstDash val="solid"/>
              <a:tailEnd type="arrow"/>
            </a:ln>
            <a:effectLst/>
          </p:spPr>
        </p:cxnSp>
        <p:sp>
          <p:nvSpPr>
            <p:cNvPr id="250" name="TextBox 249">
              <a:extLst>
                <a:ext uri="{FF2B5EF4-FFF2-40B4-BE49-F238E27FC236}">
                  <a16:creationId xmlns:a16="http://schemas.microsoft.com/office/drawing/2014/main" id="{DABB8225-1992-43AE-BE65-F35C37080DB1}"/>
                </a:ext>
              </a:extLst>
            </p:cNvPr>
            <p:cNvSpPr txBox="1"/>
            <p:nvPr/>
          </p:nvSpPr>
          <p:spPr>
            <a:xfrm>
              <a:off x="2733122" y="1572081"/>
              <a:ext cx="350374" cy="40061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rPr>
                <a:t>…</a:t>
              </a:r>
            </a:p>
          </p:txBody>
        </p:sp>
        <p:cxnSp>
          <p:nvCxnSpPr>
            <p:cNvPr id="251" name="Straight Arrow Connector 250">
              <a:extLst>
                <a:ext uri="{FF2B5EF4-FFF2-40B4-BE49-F238E27FC236}">
                  <a16:creationId xmlns:a16="http://schemas.microsoft.com/office/drawing/2014/main" id="{C0D3B296-C3C4-45B0-82A9-A8322ECB857D}"/>
                </a:ext>
              </a:extLst>
            </p:cNvPr>
            <p:cNvCxnSpPr/>
            <p:nvPr/>
          </p:nvCxnSpPr>
          <p:spPr>
            <a:xfrm flipV="1">
              <a:off x="2030984" y="1993366"/>
              <a:ext cx="0" cy="145473"/>
            </a:xfrm>
            <a:prstGeom prst="straightConnector1">
              <a:avLst/>
            </a:prstGeom>
            <a:noFill/>
            <a:ln w="9525" cap="flat" cmpd="sng" algn="ctr">
              <a:solidFill>
                <a:sysClr val="windowText" lastClr="000000"/>
              </a:solidFill>
              <a:prstDash val="solid"/>
              <a:tailEnd type="arrow"/>
            </a:ln>
            <a:effectLst/>
          </p:spPr>
        </p:cxnSp>
        <p:cxnSp>
          <p:nvCxnSpPr>
            <p:cNvPr id="252" name="Straight Arrow Connector 251">
              <a:extLst>
                <a:ext uri="{FF2B5EF4-FFF2-40B4-BE49-F238E27FC236}">
                  <a16:creationId xmlns:a16="http://schemas.microsoft.com/office/drawing/2014/main" id="{DBD98C84-3CEF-4B61-A9B8-7FA6657387FB}"/>
                </a:ext>
              </a:extLst>
            </p:cNvPr>
            <p:cNvCxnSpPr>
              <a:endCxn id="285" idx="1"/>
            </p:cNvCxnSpPr>
            <p:nvPr/>
          </p:nvCxnSpPr>
          <p:spPr>
            <a:xfrm>
              <a:off x="6403005" y="1839716"/>
              <a:ext cx="422830" cy="0"/>
            </a:xfrm>
            <a:prstGeom prst="straightConnector1">
              <a:avLst/>
            </a:prstGeom>
            <a:noFill/>
            <a:ln w="28575" cap="flat" cmpd="sng" algn="ctr">
              <a:solidFill>
                <a:srgbClr val="00B050"/>
              </a:solidFill>
              <a:prstDash val="solid"/>
              <a:tailEnd type="arrow"/>
            </a:ln>
            <a:effectLst/>
          </p:spPr>
        </p:cxnSp>
        <p:sp>
          <p:nvSpPr>
            <p:cNvPr id="253" name="Arc 252">
              <a:extLst>
                <a:ext uri="{FF2B5EF4-FFF2-40B4-BE49-F238E27FC236}">
                  <a16:creationId xmlns:a16="http://schemas.microsoft.com/office/drawing/2014/main" id="{4DFBD5A4-0129-4491-B524-9A8CEBBCC39A}"/>
                </a:ext>
              </a:extLst>
            </p:cNvPr>
            <p:cNvSpPr/>
            <p:nvPr/>
          </p:nvSpPr>
          <p:spPr>
            <a:xfrm>
              <a:off x="1463040" y="1834668"/>
              <a:ext cx="118872" cy="138032"/>
            </a:xfrm>
            <a:prstGeom prst="arc">
              <a:avLst/>
            </a:prstGeom>
            <a:noFill/>
            <a:ln w="127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54" name="Straight Arrow Connector 253">
              <a:extLst>
                <a:ext uri="{FF2B5EF4-FFF2-40B4-BE49-F238E27FC236}">
                  <a16:creationId xmlns:a16="http://schemas.microsoft.com/office/drawing/2014/main" id="{5443AEC9-5840-482B-B232-4227D283AE49}"/>
                </a:ext>
              </a:extLst>
            </p:cNvPr>
            <p:cNvCxnSpPr>
              <a:stCxn id="253" idx="2"/>
            </p:cNvCxnSpPr>
            <p:nvPr/>
          </p:nvCxnSpPr>
          <p:spPr>
            <a:xfrm>
              <a:off x="1581912" y="1903684"/>
              <a:ext cx="0" cy="162418"/>
            </a:xfrm>
            <a:prstGeom prst="straightConnector1">
              <a:avLst/>
            </a:prstGeom>
            <a:noFill/>
            <a:ln w="12700" cap="flat" cmpd="sng" algn="ctr">
              <a:solidFill>
                <a:srgbClr val="C00000"/>
              </a:solidFill>
              <a:prstDash val="solid"/>
              <a:tailEnd type="arrow"/>
            </a:ln>
            <a:effectLst/>
          </p:spPr>
        </p:cxnSp>
        <p:sp>
          <p:nvSpPr>
            <p:cNvPr id="255" name="Rectangle 254">
              <a:extLst>
                <a:ext uri="{FF2B5EF4-FFF2-40B4-BE49-F238E27FC236}">
                  <a16:creationId xmlns:a16="http://schemas.microsoft.com/office/drawing/2014/main" id="{86F1E880-ADBD-4C27-832B-0A0E629211C6}"/>
                </a:ext>
              </a:extLst>
            </p:cNvPr>
            <p:cNvSpPr/>
            <p:nvPr/>
          </p:nvSpPr>
          <p:spPr>
            <a:xfrm>
              <a:off x="1463040" y="2059490"/>
              <a:ext cx="237744" cy="158698"/>
            </a:xfrm>
            <a:prstGeom prst="rect">
              <a:avLst/>
            </a:prstGeom>
            <a:solidFill>
              <a:sysClr val="window" lastClr="FFFFFF"/>
            </a:solidFill>
            <a:ln w="25400" cap="flat" cmpd="sng" algn="ctr">
              <a:solidFill>
                <a:sysClr val="windowText" lastClr="00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PD</a:t>
              </a:r>
            </a:p>
          </p:txBody>
        </p:sp>
        <p:sp>
          <p:nvSpPr>
            <p:cNvPr id="256" name="Rectangle 255">
              <a:extLst>
                <a:ext uri="{FF2B5EF4-FFF2-40B4-BE49-F238E27FC236}">
                  <a16:creationId xmlns:a16="http://schemas.microsoft.com/office/drawing/2014/main" id="{6E32DE6A-4AE9-44FF-8C88-4A5D23C8939C}"/>
                </a:ext>
              </a:extLst>
            </p:cNvPr>
            <p:cNvSpPr/>
            <p:nvPr/>
          </p:nvSpPr>
          <p:spPr>
            <a:xfrm>
              <a:off x="868680" y="4307706"/>
              <a:ext cx="1981200" cy="1388604"/>
            </a:xfrm>
            <a:prstGeom prst="rect">
              <a:avLst/>
            </a:prstGeom>
            <a:solidFill>
              <a:sysClr val="window" lastClr="FFFFFF"/>
            </a:solidFill>
            <a:ln w="25400" cap="flat" cmpd="sng" algn="ctr">
              <a:solidFill>
                <a:sysClr val="windowText" lastClr="000000"/>
              </a:solidFill>
              <a:prstDash val="solid"/>
            </a:ln>
            <a:effectLst/>
          </p:spPr>
          <p:txBody>
            <a:bodyPr t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LLRF</a:t>
              </a:r>
            </a:p>
          </p:txBody>
        </p:sp>
        <p:sp>
          <p:nvSpPr>
            <p:cNvPr id="257" name="Rectangle 256">
              <a:extLst>
                <a:ext uri="{FF2B5EF4-FFF2-40B4-BE49-F238E27FC236}">
                  <a16:creationId xmlns:a16="http://schemas.microsoft.com/office/drawing/2014/main" id="{4CB6CE41-E80F-4CEE-9600-4637AB022882}"/>
                </a:ext>
              </a:extLst>
            </p:cNvPr>
            <p:cNvSpPr/>
            <p:nvPr/>
          </p:nvSpPr>
          <p:spPr>
            <a:xfrm>
              <a:off x="4144264" y="2654606"/>
              <a:ext cx="631270" cy="448689"/>
            </a:xfrm>
            <a:prstGeom prst="rect">
              <a:avLst/>
            </a:prstGeom>
            <a:solidFill>
              <a:sysClr val="window" lastClr="FFFFFF"/>
            </a:solidFill>
            <a:ln w="25400" cap="flat" cmpd="sng" algn="ctr">
              <a:solidFill>
                <a:sysClr val="windowText" lastClr="000000"/>
              </a:solidFill>
              <a:prstDash val="solid"/>
            </a:ln>
            <a:effectLst/>
          </p:spPr>
          <p:txBody>
            <a:bodyPr t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MPS</a:t>
              </a:r>
            </a:p>
          </p:txBody>
        </p:sp>
        <p:cxnSp>
          <p:nvCxnSpPr>
            <p:cNvPr id="258" name="Straight Arrow Connector 257">
              <a:extLst>
                <a:ext uri="{FF2B5EF4-FFF2-40B4-BE49-F238E27FC236}">
                  <a16:creationId xmlns:a16="http://schemas.microsoft.com/office/drawing/2014/main" id="{E0F00C8B-570E-411C-B2CD-6E640A989625}"/>
                </a:ext>
              </a:extLst>
            </p:cNvPr>
            <p:cNvCxnSpPr/>
            <p:nvPr/>
          </p:nvCxnSpPr>
          <p:spPr>
            <a:xfrm flipV="1">
              <a:off x="5694875" y="2275323"/>
              <a:ext cx="0" cy="247035"/>
            </a:xfrm>
            <a:prstGeom prst="straightConnector1">
              <a:avLst/>
            </a:prstGeom>
            <a:noFill/>
            <a:ln w="19050" cap="flat" cmpd="sng" algn="ctr">
              <a:solidFill>
                <a:sysClr val="windowText" lastClr="000000"/>
              </a:solidFill>
              <a:prstDash val="solid"/>
              <a:tailEnd type="arrow"/>
            </a:ln>
            <a:effectLst/>
          </p:spPr>
        </p:cxnSp>
        <p:cxnSp>
          <p:nvCxnSpPr>
            <p:cNvPr id="259" name="Straight Connector 258">
              <a:extLst>
                <a:ext uri="{FF2B5EF4-FFF2-40B4-BE49-F238E27FC236}">
                  <a16:creationId xmlns:a16="http://schemas.microsoft.com/office/drawing/2014/main" id="{37133E49-3AAC-4B52-A526-48070A280793}"/>
                </a:ext>
              </a:extLst>
            </p:cNvPr>
            <p:cNvCxnSpPr/>
            <p:nvPr/>
          </p:nvCxnSpPr>
          <p:spPr>
            <a:xfrm>
              <a:off x="4342384" y="2240400"/>
              <a:ext cx="1254760" cy="0"/>
            </a:xfrm>
            <a:prstGeom prst="line">
              <a:avLst/>
            </a:prstGeom>
            <a:noFill/>
            <a:ln w="19050" cap="flat" cmpd="sng" algn="ctr">
              <a:solidFill>
                <a:sysClr val="windowText" lastClr="000000"/>
              </a:solidFill>
              <a:prstDash val="solid"/>
              <a:headEnd type="none" w="med" len="med"/>
              <a:tailEnd type="arrow" w="med" len="med"/>
            </a:ln>
            <a:effectLst/>
          </p:spPr>
        </p:cxnSp>
        <p:cxnSp>
          <p:nvCxnSpPr>
            <p:cNvPr id="260" name="Straight Arrow Connector 259">
              <a:extLst>
                <a:ext uri="{FF2B5EF4-FFF2-40B4-BE49-F238E27FC236}">
                  <a16:creationId xmlns:a16="http://schemas.microsoft.com/office/drawing/2014/main" id="{385061E0-C2C2-4F12-877C-1674E7D1FD13}"/>
                </a:ext>
              </a:extLst>
            </p:cNvPr>
            <p:cNvCxnSpPr>
              <a:endCxn id="289" idx="2"/>
            </p:cNvCxnSpPr>
            <p:nvPr/>
          </p:nvCxnSpPr>
          <p:spPr>
            <a:xfrm flipV="1">
              <a:off x="3860834" y="2319749"/>
              <a:ext cx="0" cy="330214"/>
            </a:xfrm>
            <a:prstGeom prst="straightConnector1">
              <a:avLst/>
            </a:prstGeom>
            <a:noFill/>
            <a:ln w="19050" cap="flat" cmpd="sng" algn="ctr">
              <a:solidFill>
                <a:sysClr val="windowText" lastClr="000000"/>
              </a:solidFill>
              <a:prstDash val="solid"/>
              <a:tailEnd type="arrow"/>
            </a:ln>
            <a:effectLst/>
          </p:spPr>
        </p:cxnSp>
        <p:cxnSp>
          <p:nvCxnSpPr>
            <p:cNvPr id="261" name="Straight Arrow Connector 260">
              <a:extLst>
                <a:ext uri="{FF2B5EF4-FFF2-40B4-BE49-F238E27FC236}">
                  <a16:creationId xmlns:a16="http://schemas.microsoft.com/office/drawing/2014/main" id="{0C80CDD1-0C6D-4AF5-88FE-8EE7F461ABC1}"/>
                </a:ext>
              </a:extLst>
            </p:cNvPr>
            <p:cNvCxnSpPr/>
            <p:nvPr/>
          </p:nvCxnSpPr>
          <p:spPr>
            <a:xfrm flipV="1">
              <a:off x="1832864" y="1980250"/>
              <a:ext cx="0" cy="669713"/>
            </a:xfrm>
            <a:prstGeom prst="straightConnector1">
              <a:avLst/>
            </a:prstGeom>
            <a:noFill/>
            <a:ln w="19050" cap="flat" cmpd="sng" algn="ctr">
              <a:solidFill>
                <a:sysClr val="windowText" lastClr="000000"/>
              </a:solidFill>
              <a:prstDash val="solid"/>
              <a:tailEnd type="arrow"/>
            </a:ln>
            <a:effectLst/>
          </p:spPr>
        </p:cxnSp>
        <p:sp>
          <p:nvSpPr>
            <p:cNvPr id="262" name="Rectangle 261">
              <a:extLst>
                <a:ext uri="{FF2B5EF4-FFF2-40B4-BE49-F238E27FC236}">
                  <a16:creationId xmlns:a16="http://schemas.microsoft.com/office/drawing/2014/main" id="{40A58982-DE8C-49EA-9E5C-507BED2ADDB8}"/>
                </a:ext>
              </a:extLst>
            </p:cNvPr>
            <p:cNvSpPr/>
            <p:nvPr/>
          </p:nvSpPr>
          <p:spPr>
            <a:xfrm>
              <a:off x="1702159" y="2654606"/>
              <a:ext cx="837278" cy="317395"/>
            </a:xfrm>
            <a:prstGeom prst="rect">
              <a:avLst/>
            </a:prstGeom>
            <a:solidFill>
              <a:sysClr val="window" lastClr="FFFFFF"/>
            </a:solidFill>
            <a:ln w="25400" cap="flat" cmpd="sng" algn="ctr">
              <a:solidFill>
                <a:sysClr val="windowText" lastClr="000000"/>
              </a:solidFill>
              <a:prstDash val="sysDash"/>
            </a:ln>
            <a:effectLst/>
          </p:spPr>
          <p:txBody>
            <a:bodyPr t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a:ln>
                    <a:noFill/>
                  </a:ln>
                  <a:solidFill>
                    <a:prstClr val="black"/>
                  </a:solidFill>
                  <a:effectLst/>
                  <a:uLnTx/>
                  <a:uFillTx/>
                  <a:latin typeface="Calibri"/>
                  <a:ea typeface="+mn-ea"/>
                  <a:cs typeface="+mn-cs"/>
                </a:rPr>
                <a:t>Macrobunch</a:t>
              </a:r>
              <a:r>
                <a:rPr kumimoji="0" lang="en-US" sz="1000" b="0" i="0" u="none" strike="noStrike" kern="0" cap="none" spc="0" normalizeH="0" baseline="0" noProof="0" dirty="0">
                  <a:ln>
                    <a:noFill/>
                  </a:ln>
                  <a:solidFill>
                    <a:prstClr val="black"/>
                  </a:solidFill>
                  <a:effectLst/>
                  <a:uLnTx/>
                  <a:uFillTx/>
                  <a:latin typeface="Calibri"/>
                  <a:ea typeface="+mn-ea"/>
                  <a:cs typeface="+mn-cs"/>
                </a:rPr>
                <a:t> Generation</a:t>
              </a:r>
            </a:p>
          </p:txBody>
        </p:sp>
        <p:sp>
          <p:nvSpPr>
            <p:cNvPr id="263" name="Rectangle 262">
              <a:extLst>
                <a:ext uri="{FF2B5EF4-FFF2-40B4-BE49-F238E27FC236}">
                  <a16:creationId xmlns:a16="http://schemas.microsoft.com/office/drawing/2014/main" id="{E2589E46-D520-49BE-AE64-A3E688AC39C6}"/>
                </a:ext>
              </a:extLst>
            </p:cNvPr>
            <p:cNvSpPr/>
            <p:nvPr/>
          </p:nvSpPr>
          <p:spPr>
            <a:xfrm>
              <a:off x="3234811" y="2654606"/>
              <a:ext cx="842038" cy="317395"/>
            </a:xfrm>
            <a:prstGeom prst="rect">
              <a:avLst/>
            </a:prstGeom>
            <a:solidFill>
              <a:sysClr val="window" lastClr="FFFFFF"/>
            </a:solidFill>
            <a:ln w="25400" cap="flat" cmpd="sng" algn="ctr">
              <a:solidFill>
                <a:sysClr val="windowText" lastClr="000000"/>
              </a:solidFill>
              <a:prstDash val="sysDash"/>
            </a:ln>
            <a:effectLst/>
          </p:spPr>
          <p:txBody>
            <a:bodyPr t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a:ln>
                    <a:noFill/>
                  </a:ln>
                  <a:solidFill>
                    <a:prstClr val="black"/>
                  </a:solidFill>
                  <a:effectLst/>
                  <a:uLnTx/>
                  <a:uFillTx/>
                  <a:latin typeface="Calibri"/>
                  <a:ea typeface="+mn-ea"/>
                  <a:cs typeface="+mn-cs"/>
                </a:rPr>
                <a:t>Macrobunch</a:t>
              </a:r>
              <a:endParaRPr kumimoji="0" lang="en-US" sz="10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Selection</a:t>
              </a:r>
            </a:p>
          </p:txBody>
        </p:sp>
        <p:sp>
          <p:nvSpPr>
            <p:cNvPr id="264" name="Rectangle 263">
              <a:extLst>
                <a:ext uri="{FF2B5EF4-FFF2-40B4-BE49-F238E27FC236}">
                  <a16:creationId xmlns:a16="http://schemas.microsoft.com/office/drawing/2014/main" id="{26B56819-43C3-41EC-B82E-12176F68CED6}"/>
                </a:ext>
              </a:extLst>
            </p:cNvPr>
            <p:cNvSpPr/>
            <p:nvPr/>
          </p:nvSpPr>
          <p:spPr>
            <a:xfrm>
              <a:off x="1700784" y="2654606"/>
              <a:ext cx="2377440" cy="1057984"/>
            </a:xfrm>
            <a:prstGeom prst="rect">
              <a:avLst/>
            </a:prstGeom>
            <a:noFill/>
            <a:ln w="25400" cap="flat" cmpd="sng" algn="ctr">
              <a:solidFill>
                <a:sysClr val="windowText" lastClr="000000"/>
              </a:solidFill>
              <a:prstDash val="solid"/>
            </a:ln>
            <a:effectLst/>
          </p:spPr>
          <p:txBody>
            <a:bodyPr t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Fast Timing Chassis</a:t>
              </a:r>
            </a:p>
          </p:txBody>
        </p:sp>
        <p:cxnSp>
          <p:nvCxnSpPr>
            <p:cNvPr id="265" name="Straight Arrow Connector 264">
              <a:extLst>
                <a:ext uri="{FF2B5EF4-FFF2-40B4-BE49-F238E27FC236}">
                  <a16:creationId xmlns:a16="http://schemas.microsoft.com/office/drawing/2014/main" id="{17D13165-7362-4816-B5AA-7DEA67633171}"/>
                </a:ext>
              </a:extLst>
            </p:cNvPr>
            <p:cNvCxnSpPr/>
            <p:nvPr/>
          </p:nvCxnSpPr>
          <p:spPr>
            <a:xfrm flipV="1">
              <a:off x="1185672" y="1993366"/>
              <a:ext cx="0" cy="2314341"/>
            </a:xfrm>
            <a:prstGeom prst="straightConnector1">
              <a:avLst/>
            </a:prstGeom>
            <a:noFill/>
            <a:ln w="19050" cap="flat" cmpd="sng" algn="ctr">
              <a:solidFill>
                <a:sysClr val="windowText" lastClr="000000"/>
              </a:solidFill>
              <a:prstDash val="solid"/>
              <a:tailEnd type="arrow"/>
            </a:ln>
            <a:effectLst/>
          </p:spPr>
        </p:cxnSp>
        <p:cxnSp>
          <p:nvCxnSpPr>
            <p:cNvPr id="266" name="Straight Arrow Connector 265">
              <a:extLst>
                <a:ext uri="{FF2B5EF4-FFF2-40B4-BE49-F238E27FC236}">
                  <a16:creationId xmlns:a16="http://schemas.microsoft.com/office/drawing/2014/main" id="{DA1FF28C-009C-4A54-A091-5EF3BFFC3D24}"/>
                </a:ext>
              </a:extLst>
            </p:cNvPr>
            <p:cNvCxnSpPr>
              <a:stCxn id="255" idx="2"/>
            </p:cNvCxnSpPr>
            <p:nvPr/>
          </p:nvCxnSpPr>
          <p:spPr>
            <a:xfrm>
              <a:off x="1581912" y="2218187"/>
              <a:ext cx="0" cy="2089519"/>
            </a:xfrm>
            <a:prstGeom prst="straightConnector1">
              <a:avLst/>
            </a:prstGeom>
            <a:noFill/>
            <a:ln w="19050" cap="flat" cmpd="sng" algn="ctr">
              <a:solidFill>
                <a:sysClr val="windowText" lastClr="000000"/>
              </a:solidFill>
              <a:prstDash val="solid"/>
              <a:tailEnd type="arrow"/>
            </a:ln>
            <a:effectLst/>
          </p:spPr>
        </p:cxnSp>
        <p:cxnSp>
          <p:nvCxnSpPr>
            <p:cNvPr id="267" name="Straight Arrow Connector 266">
              <a:extLst>
                <a:ext uri="{FF2B5EF4-FFF2-40B4-BE49-F238E27FC236}">
                  <a16:creationId xmlns:a16="http://schemas.microsoft.com/office/drawing/2014/main" id="{9E925E9B-BE14-4593-9228-D7168870F265}"/>
                </a:ext>
              </a:extLst>
            </p:cNvPr>
            <p:cNvCxnSpPr/>
            <p:nvPr/>
          </p:nvCxnSpPr>
          <p:spPr>
            <a:xfrm flipV="1">
              <a:off x="1898904" y="3712590"/>
              <a:ext cx="0" cy="595116"/>
            </a:xfrm>
            <a:prstGeom prst="straightConnector1">
              <a:avLst/>
            </a:prstGeom>
            <a:noFill/>
            <a:ln w="19050" cap="flat" cmpd="sng" algn="ctr">
              <a:solidFill>
                <a:sysClr val="windowText" lastClr="000000"/>
              </a:solidFill>
              <a:prstDash val="solid"/>
              <a:tailEnd type="arrow"/>
            </a:ln>
            <a:effectLst/>
          </p:spPr>
        </p:cxnSp>
        <p:cxnSp>
          <p:nvCxnSpPr>
            <p:cNvPr id="268" name="Straight Arrow Connector 267">
              <a:extLst>
                <a:ext uri="{FF2B5EF4-FFF2-40B4-BE49-F238E27FC236}">
                  <a16:creationId xmlns:a16="http://schemas.microsoft.com/office/drawing/2014/main" id="{DDBB1BED-D4A2-49C2-B06E-1B3F8013EC97}"/>
                </a:ext>
              </a:extLst>
            </p:cNvPr>
            <p:cNvCxnSpPr/>
            <p:nvPr/>
          </p:nvCxnSpPr>
          <p:spPr>
            <a:xfrm flipV="1">
              <a:off x="2215896" y="3712590"/>
              <a:ext cx="0" cy="595116"/>
            </a:xfrm>
            <a:prstGeom prst="straightConnector1">
              <a:avLst/>
            </a:prstGeom>
            <a:noFill/>
            <a:ln w="19050" cap="flat" cmpd="sng" algn="ctr">
              <a:solidFill>
                <a:sysClr val="windowText" lastClr="000000"/>
              </a:solidFill>
              <a:prstDash val="solid"/>
              <a:tailEnd type="arrow"/>
            </a:ln>
            <a:effectLst/>
          </p:spPr>
        </p:cxnSp>
        <p:cxnSp>
          <p:nvCxnSpPr>
            <p:cNvPr id="269" name="Straight Arrow Connector 268">
              <a:extLst>
                <a:ext uri="{FF2B5EF4-FFF2-40B4-BE49-F238E27FC236}">
                  <a16:creationId xmlns:a16="http://schemas.microsoft.com/office/drawing/2014/main" id="{A711450E-DA90-4C8B-AA75-EC1C1B3FCF25}"/>
                </a:ext>
              </a:extLst>
            </p:cNvPr>
            <p:cNvCxnSpPr/>
            <p:nvPr/>
          </p:nvCxnSpPr>
          <p:spPr>
            <a:xfrm flipV="1">
              <a:off x="2532888" y="3712590"/>
              <a:ext cx="0" cy="595116"/>
            </a:xfrm>
            <a:prstGeom prst="straightConnector1">
              <a:avLst/>
            </a:prstGeom>
            <a:noFill/>
            <a:ln w="19050" cap="flat" cmpd="sng" algn="ctr">
              <a:solidFill>
                <a:sysClr val="windowText" lastClr="000000"/>
              </a:solidFill>
              <a:prstDash val="solid"/>
              <a:headEnd type="arrow" w="med" len="med"/>
              <a:tailEnd type="arrow" w="med" len="med"/>
            </a:ln>
            <a:effectLst/>
          </p:spPr>
        </p:cxnSp>
        <p:sp>
          <p:nvSpPr>
            <p:cNvPr id="270" name="TextBox 269">
              <a:extLst>
                <a:ext uri="{FF2B5EF4-FFF2-40B4-BE49-F238E27FC236}">
                  <a16:creationId xmlns:a16="http://schemas.microsoft.com/office/drawing/2014/main" id="{66590AE7-BAD0-4856-A3D6-84192A40F4BB}"/>
                </a:ext>
              </a:extLst>
            </p:cNvPr>
            <p:cNvSpPr txBox="1"/>
            <p:nvPr/>
          </p:nvSpPr>
          <p:spPr>
            <a:xfrm>
              <a:off x="1625110" y="3373404"/>
              <a:ext cx="524743"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Ref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a:ln>
                    <a:noFill/>
                  </a:ln>
                  <a:solidFill>
                    <a:prstClr val="black"/>
                  </a:solidFill>
                  <a:effectLst/>
                  <a:uLnTx/>
                  <a:uFillTx/>
                  <a:latin typeface="Calibri"/>
                </a:rPr>
                <a:t>Clk</a:t>
              </a:r>
              <a:endParaRPr kumimoji="0" lang="en-US" sz="1000" b="0" i="0" u="none" strike="noStrike" kern="0" cap="none" spc="0" normalizeH="0" baseline="0" noProof="0" dirty="0">
                <a:ln>
                  <a:noFill/>
                </a:ln>
                <a:solidFill>
                  <a:prstClr val="black"/>
                </a:solidFill>
                <a:effectLst/>
                <a:uLnTx/>
                <a:uFillTx/>
                <a:latin typeface="Calibri"/>
              </a:endParaRPr>
            </a:p>
          </p:txBody>
        </p:sp>
        <p:sp>
          <p:nvSpPr>
            <p:cNvPr id="271" name="TextBox 270">
              <a:extLst>
                <a:ext uri="{FF2B5EF4-FFF2-40B4-BE49-F238E27FC236}">
                  <a16:creationId xmlns:a16="http://schemas.microsoft.com/office/drawing/2014/main" id="{BAC7A81F-8ED4-4D9B-A616-548393536F68}"/>
                </a:ext>
              </a:extLst>
            </p:cNvPr>
            <p:cNvSpPr txBox="1"/>
            <p:nvPr/>
          </p:nvSpPr>
          <p:spPr>
            <a:xfrm>
              <a:off x="2045582" y="3473516"/>
              <a:ext cx="367045" cy="21366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Sync</a:t>
              </a:r>
            </a:p>
          </p:txBody>
        </p:sp>
        <p:sp>
          <p:nvSpPr>
            <p:cNvPr id="272" name="TextBox 271">
              <a:extLst>
                <a:ext uri="{FF2B5EF4-FFF2-40B4-BE49-F238E27FC236}">
                  <a16:creationId xmlns:a16="http://schemas.microsoft.com/office/drawing/2014/main" id="{3882022B-4487-4834-B70F-4F1E4FF6837E}"/>
                </a:ext>
              </a:extLst>
            </p:cNvPr>
            <p:cNvSpPr txBox="1"/>
            <p:nvPr/>
          </p:nvSpPr>
          <p:spPr>
            <a:xfrm>
              <a:off x="2345892" y="3468401"/>
              <a:ext cx="371212" cy="21366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Data</a:t>
              </a:r>
            </a:p>
          </p:txBody>
        </p:sp>
        <p:cxnSp>
          <p:nvCxnSpPr>
            <p:cNvPr id="273" name="Straight Arrow Connector 272">
              <a:extLst>
                <a:ext uri="{FF2B5EF4-FFF2-40B4-BE49-F238E27FC236}">
                  <a16:creationId xmlns:a16="http://schemas.microsoft.com/office/drawing/2014/main" id="{F9A84895-C9B4-4AE2-B7D8-57FBBC794FFB}"/>
                </a:ext>
              </a:extLst>
            </p:cNvPr>
            <p:cNvCxnSpPr/>
            <p:nvPr/>
          </p:nvCxnSpPr>
          <p:spPr>
            <a:xfrm flipV="1">
              <a:off x="1027176" y="2522358"/>
              <a:ext cx="0" cy="1785348"/>
            </a:xfrm>
            <a:prstGeom prst="straightConnector1">
              <a:avLst/>
            </a:prstGeom>
            <a:noFill/>
            <a:ln w="19050" cap="flat" cmpd="sng" algn="ctr">
              <a:solidFill>
                <a:sysClr val="windowText" lastClr="000000"/>
              </a:solidFill>
              <a:prstDash val="solid"/>
              <a:tailEnd type="arrow"/>
            </a:ln>
            <a:effectLst/>
          </p:spPr>
        </p:cxnSp>
        <p:cxnSp>
          <p:nvCxnSpPr>
            <p:cNvPr id="274" name="Straight Arrow Connector 273">
              <a:extLst>
                <a:ext uri="{FF2B5EF4-FFF2-40B4-BE49-F238E27FC236}">
                  <a16:creationId xmlns:a16="http://schemas.microsoft.com/office/drawing/2014/main" id="{FB87EA1B-5676-4D78-BA1E-D662046762DB}"/>
                </a:ext>
              </a:extLst>
            </p:cNvPr>
            <p:cNvCxnSpPr/>
            <p:nvPr/>
          </p:nvCxnSpPr>
          <p:spPr>
            <a:xfrm>
              <a:off x="947928" y="2522358"/>
              <a:ext cx="0" cy="1785348"/>
            </a:xfrm>
            <a:prstGeom prst="straightConnector1">
              <a:avLst/>
            </a:prstGeom>
            <a:noFill/>
            <a:ln w="19050" cap="flat" cmpd="sng" algn="ctr">
              <a:solidFill>
                <a:sysClr val="windowText" lastClr="000000"/>
              </a:solidFill>
              <a:prstDash val="solid"/>
              <a:tailEnd type="arrow"/>
            </a:ln>
            <a:effectLst/>
          </p:spPr>
        </p:cxnSp>
        <p:sp>
          <p:nvSpPr>
            <p:cNvPr id="275" name="Arc 274">
              <a:extLst>
                <a:ext uri="{FF2B5EF4-FFF2-40B4-BE49-F238E27FC236}">
                  <a16:creationId xmlns:a16="http://schemas.microsoft.com/office/drawing/2014/main" id="{68F0D9B3-5187-4F09-B6B9-F2F10881AAE8}"/>
                </a:ext>
              </a:extLst>
            </p:cNvPr>
            <p:cNvSpPr/>
            <p:nvPr/>
          </p:nvSpPr>
          <p:spPr>
            <a:xfrm>
              <a:off x="947928" y="2469459"/>
              <a:ext cx="79248" cy="119023"/>
            </a:xfrm>
            <a:prstGeom prst="arc">
              <a:avLst>
                <a:gd name="adj1" fmla="val 10988771"/>
                <a:gd name="adj2" fmla="val 21276678"/>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76" name="Rectangle 275">
              <a:extLst>
                <a:ext uri="{FF2B5EF4-FFF2-40B4-BE49-F238E27FC236}">
                  <a16:creationId xmlns:a16="http://schemas.microsoft.com/office/drawing/2014/main" id="{6BAFA017-5C53-4196-B2A1-42FE485A4BFC}"/>
                </a:ext>
              </a:extLst>
            </p:cNvPr>
            <p:cNvSpPr/>
            <p:nvPr/>
          </p:nvSpPr>
          <p:spPr>
            <a:xfrm>
              <a:off x="3219704" y="4310351"/>
              <a:ext cx="631270" cy="707418"/>
            </a:xfrm>
            <a:prstGeom prst="rect">
              <a:avLst/>
            </a:prstGeom>
            <a:solidFill>
              <a:sysClr val="window" lastClr="FFFFFF"/>
            </a:solidFill>
            <a:ln w="25400" cap="flat" cmpd="sng" algn="ctr">
              <a:solidFill>
                <a:sysClr val="windowText" lastClr="000000"/>
              </a:solidFill>
              <a:prstDash val="solid"/>
            </a:ln>
            <a:effectLst/>
          </p:spPr>
          <p:txBody>
            <a:bodyPr t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Beam Sync</a:t>
              </a:r>
            </a:p>
          </p:txBody>
        </p:sp>
        <p:sp>
          <p:nvSpPr>
            <p:cNvPr id="277" name="Rectangle 276">
              <a:extLst>
                <a:ext uri="{FF2B5EF4-FFF2-40B4-BE49-F238E27FC236}">
                  <a16:creationId xmlns:a16="http://schemas.microsoft.com/office/drawing/2014/main" id="{8D3FA69E-33DA-42BB-91EE-15CA9A9FCBC3}"/>
                </a:ext>
              </a:extLst>
            </p:cNvPr>
            <p:cNvSpPr/>
            <p:nvPr/>
          </p:nvSpPr>
          <p:spPr>
            <a:xfrm>
              <a:off x="4173394" y="4307706"/>
              <a:ext cx="631270" cy="1388604"/>
            </a:xfrm>
            <a:prstGeom prst="rect">
              <a:avLst/>
            </a:prstGeom>
            <a:solidFill>
              <a:sysClr val="window" lastClr="FFFFFF"/>
            </a:solidFill>
            <a:ln w="25400" cap="flat" cmpd="sng" algn="ctr">
              <a:solidFill>
                <a:sysClr val="windowText" lastClr="000000"/>
              </a:solidFill>
              <a:prstDash val="solid"/>
            </a:ln>
            <a:effectLst/>
          </p:spPr>
          <p:txBody>
            <a:bodyPr t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INSTR</a:t>
              </a:r>
            </a:p>
          </p:txBody>
        </p:sp>
        <p:cxnSp>
          <p:nvCxnSpPr>
            <p:cNvPr id="278" name="Straight Arrow Connector 277">
              <a:extLst>
                <a:ext uri="{FF2B5EF4-FFF2-40B4-BE49-F238E27FC236}">
                  <a16:creationId xmlns:a16="http://schemas.microsoft.com/office/drawing/2014/main" id="{C67A3958-F9A1-445D-A674-ED8F428400FF}"/>
                </a:ext>
              </a:extLst>
            </p:cNvPr>
            <p:cNvCxnSpPr/>
            <p:nvPr/>
          </p:nvCxnSpPr>
          <p:spPr>
            <a:xfrm>
              <a:off x="2849880" y="4482302"/>
              <a:ext cx="369824" cy="0"/>
            </a:xfrm>
            <a:prstGeom prst="straightConnector1">
              <a:avLst/>
            </a:prstGeom>
            <a:noFill/>
            <a:ln w="19050" cap="flat" cmpd="sng" algn="ctr">
              <a:solidFill>
                <a:sysClr val="windowText" lastClr="000000"/>
              </a:solidFill>
              <a:prstDash val="solid"/>
              <a:tailEnd type="arrow"/>
            </a:ln>
            <a:effectLst/>
          </p:spPr>
        </p:cxnSp>
        <p:cxnSp>
          <p:nvCxnSpPr>
            <p:cNvPr id="279" name="Straight Arrow Connector 278">
              <a:extLst>
                <a:ext uri="{FF2B5EF4-FFF2-40B4-BE49-F238E27FC236}">
                  <a16:creationId xmlns:a16="http://schemas.microsoft.com/office/drawing/2014/main" id="{07BD8222-8517-4A24-AF54-307EBE8E9BC0}"/>
                </a:ext>
              </a:extLst>
            </p:cNvPr>
            <p:cNvCxnSpPr/>
            <p:nvPr/>
          </p:nvCxnSpPr>
          <p:spPr>
            <a:xfrm>
              <a:off x="2849880" y="4836698"/>
              <a:ext cx="369824" cy="0"/>
            </a:xfrm>
            <a:prstGeom prst="straightConnector1">
              <a:avLst/>
            </a:prstGeom>
            <a:noFill/>
            <a:ln w="19050" cap="flat" cmpd="sng" algn="ctr">
              <a:solidFill>
                <a:sysClr val="windowText" lastClr="000000"/>
              </a:solidFill>
              <a:prstDash val="solid"/>
              <a:tailEnd type="arrow"/>
            </a:ln>
            <a:effectLst/>
          </p:spPr>
        </p:cxnSp>
        <p:sp>
          <p:nvSpPr>
            <p:cNvPr id="280" name="TextBox 279">
              <a:extLst>
                <a:ext uri="{FF2B5EF4-FFF2-40B4-BE49-F238E27FC236}">
                  <a16:creationId xmlns:a16="http://schemas.microsoft.com/office/drawing/2014/main" id="{CED107A8-77AC-4EE7-B254-A5F9A95826EB}"/>
                </a:ext>
              </a:extLst>
            </p:cNvPr>
            <p:cNvSpPr txBox="1"/>
            <p:nvPr/>
          </p:nvSpPr>
          <p:spPr>
            <a:xfrm>
              <a:off x="2820951" y="4267288"/>
              <a:ext cx="340158"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a:ln>
                    <a:noFill/>
                  </a:ln>
                  <a:solidFill>
                    <a:prstClr val="black"/>
                  </a:solidFill>
                  <a:effectLst/>
                  <a:uLnTx/>
                  <a:uFillTx/>
                  <a:latin typeface="Calibri"/>
                </a:rPr>
                <a:t>Clk</a:t>
              </a:r>
              <a:endParaRPr kumimoji="0" lang="en-US" sz="1000" b="0" i="0" u="none" strike="noStrike" kern="0" cap="none" spc="0" normalizeH="0" baseline="0" noProof="0" dirty="0">
                <a:ln>
                  <a:noFill/>
                </a:ln>
                <a:solidFill>
                  <a:prstClr val="black"/>
                </a:solidFill>
                <a:effectLst/>
                <a:uLnTx/>
                <a:uFillTx/>
                <a:latin typeface="Calibri"/>
              </a:endParaRPr>
            </a:p>
          </p:txBody>
        </p:sp>
        <p:sp>
          <p:nvSpPr>
            <p:cNvPr id="281" name="TextBox 280">
              <a:extLst>
                <a:ext uri="{FF2B5EF4-FFF2-40B4-BE49-F238E27FC236}">
                  <a16:creationId xmlns:a16="http://schemas.microsoft.com/office/drawing/2014/main" id="{75EC0D1A-8C08-4E77-A339-CA1A5EF07728}"/>
                </a:ext>
              </a:extLst>
            </p:cNvPr>
            <p:cNvSpPr txBox="1"/>
            <p:nvPr/>
          </p:nvSpPr>
          <p:spPr>
            <a:xfrm>
              <a:off x="2815196" y="4621620"/>
              <a:ext cx="464294" cy="21366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a:ln>
                    <a:noFill/>
                  </a:ln>
                  <a:solidFill>
                    <a:prstClr val="black"/>
                  </a:solidFill>
                  <a:effectLst/>
                  <a:uLnTx/>
                  <a:uFillTx/>
                  <a:latin typeface="Calibri"/>
                </a:rPr>
                <a:t>revtick</a:t>
              </a:r>
              <a:endParaRPr kumimoji="0" lang="en-US" sz="1000" b="0" i="0" u="none" strike="noStrike" kern="0" cap="none" spc="0" normalizeH="0" baseline="0" noProof="0" dirty="0">
                <a:ln>
                  <a:noFill/>
                </a:ln>
                <a:solidFill>
                  <a:prstClr val="black"/>
                </a:solidFill>
                <a:effectLst/>
                <a:uLnTx/>
                <a:uFillTx/>
                <a:latin typeface="Calibri"/>
              </a:endParaRPr>
            </a:p>
          </p:txBody>
        </p:sp>
        <p:cxnSp>
          <p:nvCxnSpPr>
            <p:cNvPr id="282" name="Straight Arrow Connector 281">
              <a:extLst>
                <a:ext uri="{FF2B5EF4-FFF2-40B4-BE49-F238E27FC236}">
                  <a16:creationId xmlns:a16="http://schemas.microsoft.com/office/drawing/2014/main" id="{24962C98-512A-42FE-AED6-AD601C0259E1}"/>
                </a:ext>
              </a:extLst>
            </p:cNvPr>
            <p:cNvCxnSpPr/>
            <p:nvPr/>
          </p:nvCxnSpPr>
          <p:spPr>
            <a:xfrm>
              <a:off x="2849880" y="5497939"/>
              <a:ext cx="1323514" cy="0"/>
            </a:xfrm>
            <a:prstGeom prst="straightConnector1">
              <a:avLst/>
            </a:prstGeom>
            <a:noFill/>
            <a:ln w="19050" cap="flat" cmpd="sng" algn="ctr">
              <a:solidFill>
                <a:sysClr val="windowText" lastClr="000000"/>
              </a:solidFill>
              <a:prstDash val="solid"/>
              <a:tailEnd type="arrow"/>
            </a:ln>
            <a:effectLst/>
          </p:spPr>
        </p:cxnSp>
        <p:sp>
          <p:nvSpPr>
            <p:cNvPr id="283" name="TextBox 282">
              <a:extLst>
                <a:ext uri="{FF2B5EF4-FFF2-40B4-BE49-F238E27FC236}">
                  <a16:creationId xmlns:a16="http://schemas.microsoft.com/office/drawing/2014/main" id="{D61F67A5-F37C-4E7C-AFFE-143EC3D5795A}"/>
                </a:ext>
              </a:extLst>
            </p:cNvPr>
            <p:cNvSpPr txBox="1"/>
            <p:nvPr/>
          </p:nvSpPr>
          <p:spPr>
            <a:xfrm>
              <a:off x="2908656" y="5291134"/>
              <a:ext cx="1114472" cy="21366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BPM reference clock</a:t>
              </a:r>
            </a:p>
          </p:txBody>
        </p:sp>
        <p:sp>
          <p:nvSpPr>
            <p:cNvPr id="284" name="Right Arrow 59">
              <a:extLst>
                <a:ext uri="{FF2B5EF4-FFF2-40B4-BE49-F238E27FC236}">
                  <a16:creationId xmlns:a16="http://schemas.microsoft.com/office/drawing/2014/main" id="{D6403BB4-B9D0-4FEA-AFD1-D63F70A5F08E}"/>
                </a:ext>
              </a:extLst>
            </p:cNvPr>
            <p:cNvSpPr/>
            <p:nvPr/>
          </p:nvSpPr>
          <p:spPr>
            <a:xfrm>
              <a:off x="3853726" y="4572202"/>
              <a:ext cx="306498" cy="238762"/>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85" name="Rectangle 284">
              <a:extLst>
                <a:ext uri="{FF2B5EF4-FFF2-40B4-BE49-F238E27FC236}">
                  <a16:creationId xmlns:a16="http://schemas.microsoft.com/office/drawing/2014/main" id="{DC16F58C-50C3-43C3-8B5B-C187255BBD9D}"/>
                </a:ext>
              </a:extLst>
            </p:cNvPr>
            <p:cNvSpPr/>
            <p:nvPr/>
          </p:nvSpPr>
          <p:spPr>
            <a:xfrm>
              <a:off x="6825836" y="1447800"/>
              <a:ext cx="1016668" cy="783831"/>
            </a:xfrm>
            <a:prstGeom prst="rect">
              <a:avLst/>
            </a:prstGeom>
            <a:solidFill>
              <a:sysClr val="window" lastClr="FFFFFF"/>
            </a:solidFill>
            <a:ln w="25400" cap="flat" cmpd="sng" algn="ctr">
              <a:solidFill>
                <a:sysClr val="windowText" lastClr="000000"/>
              </a:solidFill>
              <a:prstDash val="solid"/>
            </a:ln>
            <a:effectLst/>
          </p:spPr>
          <p:txBody>
            <a:bodyPr t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Gun</a:t>
              </a:r>
            </a:p>
          </p:txBody>
        </p:sp>
        <p:sp>
          <p:nvSpPr>
            <p:cNvPr id="286" name="TextBox 285">
              <a:extLst>
                <a:ext uri="{FF2B5EF4-FFF2-40B4-BE49-F238E27FC236}">
                  <a16:creationId xmlns:a16="http://schemas.microsoft.com/office/drawing/2014/main" id="{E96613DE-C6E5-4FF4-B894-413F336EC5C3}"/>
                </a:ext>
              </a:extLst>
            </p:cNvPr>
            <p:cNvSpPr txBox="1"/>
            <p:nvPr/>
          </p:nvSpPr>
          <p:spPr>
            <a:xfrm>
              <a:off x="993992" y="4256884"/>
              <a:ext cx="397608" cy="34720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Laser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Ref</a:t>
              </a:r>
            </a:p>
          </p:txBody>
        </p:sp>
        <p:sp>
          <p:nvSpPr>
            <p:cNvPr id="287" name="TextBox 286">
              <a:extLst>
                <a:ext uri="{FF2B5EF4-FFF2-40B4-BE49-F238E27FC236}">
                  <a16:creationId xmlns:a16="http://schemas.microsoft.com/office/drawing/2014/main" id="{BD23195B-9463-4471-B57A-74DA6C344576}"/>
                </a:ext>
              </a:extLst>
            </p:cNvPr>
            <p:cNvSpPr txBox="1"/>
            <p:nvPr/>
          </p:nvSpPr>
          <p:spPr>
            <a:xfrm>
              <a:off x="1354628" y="4261255"/>
              <a:ext cx="426785" cy="34720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Laser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Phase</a:t>
              </a:r>
            </a:p>
          </p:txBody>
        </p:sp>
        <p:cxnSp>
          <p:nvCxnSpPr>
            <p:cNvPr id="288" name="Straight Arrow Connector 287">
              <a:extLst>
                <a:ext uri="{FF2B5EF4-FFF2-40B4-BE49-F238E27FC236}">
                  <a16:creationId xmlns:a16="http://schemas.microsoft.com/office/drawing/2014/main" id="{6B303744-1C76-4A27-8145-FA8B7ACCA339}"/>
                </a:ext>
              </a:extLst>
            </p:cNvPr>
            <p:cNvCxnSpPr/>
            <p:nvPr/>
          </p:nvCxnSpPr>
          <p:spPr>
            <a:xfrm flipV="1">
              <a:off x="3853726" y="2007937"/>
              <a:ext cx="1" cy="224563"/>
            </a:xfrm>
            <a:prstGeom prst="straightConnector1">
              <a:avLst/>
            </a:prstGeom>
            <a:noFill/>
            <a:ln w="19050" cap="flat" cmpd="sng" algn="ctr">
              <a:solidFill>
                <a:sysClr val="windowText" lastClr="000000"/>
              </a:solidFill>
              <a:prstDash val="solid"/>
              <a:tailEnd type="arrow"/>
            </a:ln>
            <a:effectLst/>
          </p:spPr>
        </p:cxnSp>
        <p:sp>
          <p:nvSpPr>
            <p:cNvPr id="289" name="Rectangle 288">
              <a:extLst>
                <a:ext uri="{FF2B5EF4-FFF2-40B4-BE49-F238E27FC236}">
                  <a16:creationId xmlns:a16="http://schemas.microsoft.com/office/drawing/2014/main" id="{710BABB6-3DF2-4F4C-8DC8-7F645247A355}"/>
                </a:ext>
              </a:extLst>
            </p:cNvPr>
            <p:cNvSpPr/>
            <p:nvPr/>
          </p:nvSpPr>
          <p:spPr>
            <a:xfrm>
              <a:off x="3741962" y="2161052"/>
              <a:ext cx="237744" cy="158698"/>
            </a:xfrm>
            <a:prstGeom prst="rect">
              <a:avLst/>
            </a:prstGeom>
            <a:solidFill>
              <a:sysClr val="window" lastClr="FFFFFF"/>
            </a:solidFill>
            <a:ln w="25400" cap="flat" cmpd="sng" algn="ctr">
              <a:solidFill>
                <a:sysClr val="windowText" lastClr="00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AND</a:t>
              </a:r>
            </a:p>
          </p:txBody>
        </p:sp>
        <p:cxnSp>
          <p:nvCxnSpPr>
            <p:cNvPr id="290" name="Straight Arrow Connector 289">
              <a:extLst>
                <a:ext uri="{FF2B5EF4-FFF2-40B4-BE49-F238E27FC236}">
                  <a16:creationId xmlns:a16="http://schemas.microsoft.com/office/drawing/2014/main" id="{8736115F-2353-4D0F-9837-971E62A08FF7}"/>
                </a:ext>
              </a:extLst>
            </p:cNvPr>
            <p:cNvCxnSpPr>
              <a:endCxn id="289" idx="3"/>
            </p:cNvCxnSpPr>
            <p:nvPr/>
          </p:nvCxnSpPr>
          <p:spPr>
            <a:xfrm flipH="1">
              <a:off x="3979706" y="2240400"/>
              <a:ext cx="362678" cy="0"/>
            </a:xfrm>
            <a:prstGeom prst="straightConnector1">
              <a:avLst/>
            </a:prstGeom>
            <a:noFill/>
            <a:ln w="19050" cap="flat" cmpd="sng" algn="ctr">
              <a:solidFill>
                <a:sysClr val="windowText" lastClr="000000"/>
              </a:solidFill>
              <a:prstDash val="solid"/>
              <a:tailEnd type="arrow"/>
            </a:ln>
            <a:effectLst/>
          </p:spPr>
        </p:cxnSp>
        <p:cxnSp>
          <p:nvCxnSpPr>
            <p:cNvPr id="291" name="Straight Arrow Connector 290">
              <a:extLst>
                <a:ext uri="{FF2B5EF4-FFF2-40B4-BE49-F238E27FC236}">
                  <a16:creationId xmlns:a16="http://schemas.microsoft.com/office/drawing/2014/main" id="{EB95A86C-959E-422E-95B3-E4C7C5DA6413}"/>
                </a:ext>
              </a:extLst>
            </p:cNvPr>
            <p:cNvCxnSpPr/>
            <p:nvPr/>
          </p:nvCxnSpPr>
          <p:spPr>
            <a:xfrm flipV="1">
              <a:off x="4342384" y="2240400"/>
              <a:ext cx="0" cy="414205"/>
            </a:xfrm>
            <a:prstGeom prst="straightConnector1">
              <a:avLst/>
            </a:prstGeom>
            <a:noFill/>
            <a:ln w="19050" cap="flat" cmpd="sng" algn="ctr">
              <a:solidFill>
                <a:sysClr val="windowText" lastClr="000000"/>
              </a:solidFill>
              <a:prstDash val="solid"/>
              <a:tailEnd type="none"/>
            </a:ln>
            <a:effectLst/>
          </p:spPr>
        </p:cxnSp>
        <p:sp>
          <p:nvSpPr>
            <p:cNvPr id="292" name="Rectangle 291">
              <a:extLst>
                <a:ext uri="{FF2B5EF4-FFF2-40B4-BE49-F238E27FC236}">
                  <a16:creationId xmlns:a16="http://schemas.microsoft.com/office/drawing/2014/main" id="{253D1026-2775-4533-8D1D-311B93C31561}"/>
                </a:ext>
              </a:extLst>
            </p:cNvPr>
            <p:cNvSpPr/>
            <p:nvPr/>
          </p:nvSpPr>
          <p:spPr>
            <a:xfrm>
              <a:off x="6032381" y="1681018"/>
              <a:ext cx="406399" cy="317395"/>
            </a:xfrm>
            <a:prstGeom prst="rect">
              <a:avLst/>
            </a:prstGeom>
            <a:solidFill>
              <a:sysClr val="window" lastClr="FFFFFF"/>
            </a:solidFill>
            <a:ln w="25400" cap="flat" cmpd="sng" algn="ctr">
              <a:solidFill>
                <a:sysClr val="windowText" lastClr="00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Fast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Shutter</a:t>
              </a:r>
            </a:p>
          </p:txBody>
        </p:sp>
        <p:cxnSp>
          <p:nvCxnSpPr>
            <p:cNvPr id="293" name="Straight Arrow Connector 292">
              <a:extLst>
                <a:ext uri="{FF2B5EF4-FFF2-40B4-BE49-F238E27FC236}">
                  <a16:creationId xmlns:a16="http://schemas.microsoft.com/office/drawing/2014/main" id="{55C4BA87-E7FC-4D59-B49C-62B16E5E6ABF}"/>
                </a:ext>
              </a:extLst>
            </p:cNvPr>
            <p:cNvCxnSpPr/>
            <p:nvPr/>
          </p:nvCxnSpPr>
          <p:spPr>
            <a:xfrm>
              <a:off x="5874512" y="1842534"/>
              <a:ext cx="157870" cy="0"/>
            </a:xfrm>
            <a:prstGeom prst="straightConnector1">
              <a:avLst/>
            </a:prstGeom>
            <a:noFill/>
            <a:ln w="12700" cap="flat" cmpd="sng" algn="ctr">
              <a:solidFill>
                <a:srgbClr val="00B050"/>
              </a:solidFill>
              <a:prstDash val="solid"/>
              <a:tailEnd type="arrow"/>
            </a:ln>
            <a:effectLst/>
          </p:spPr>
        </p:cxnSp>
        <p:cxnSp>
          <p:nvCxnSpPr>
            <p:cNvPr id="294" name="Straight Arrow Connector 293">
              <a:extLst>
                <a:ext uri="{FF2B5EF4-FFF2-40B4-BE49-F238E27FC236}">
                  <a16:creationId xmlns:a16="http://schemas.microsoft.com/office/drawing/2014/main" id="{5FBFA363-653B-4EDA-BD0E-FF99FA32C943}"/>
                </a:ext>
              </a:extLst>
            </p:cNvPr>
            <p:cNvCxnSpPr>
              <a:cxnSpLocks/>
            </p:cNvCxnSpPr>
            <p:nvPr/>
          </p:nvCxnSpPr>
          <p:spPr>
            <a:xfrm flipV="1">
              <a:off x="6191504" y="2007937"/>
              <a:ext cx="0" cy="1175661"/>
            </a:xfrm>
            <a:prstGeom prst="straightConnector1">
              <a:avLst/>
            </a:prstGeom>
            <a:noFill/>
            <a:ln w="19050" cap="flat" cmpd="sng" algn="ctr">
              <a:solidFill>
                <a:sysClr val="windowText" lastClr="000000"/>
              </a:solidFill>
              <a:prstDash val="solid"/>
              <a:tailEnd type="arrow"/>
            </a:ln>
            <a:effectLst/>
          </p:spPr>
        </p:cxnSp>
        <p:cxnSp>
          <p:nvCxnSpPr>
            <p:cNvPr id="295" name="Straight Arrow Connector 294">
              <a:extLst>
                <a:ext uri="{FF2B5EF4-FFF2-40B4-BE49-F238E27FC236}">
                  <a16:creationId xmlns:a16="http://schemas.microsoft.com/office/drawing/2014/main" id="{012D5063-2178-4625-897B-5986BD4F511A}"/>
                </a:ext>
              </a:extLst>
            </p:cNvPr>
            <p:cNvCxnSpPr/>
            <p:nvPr/>
          </p:nvCxnSpPr>
          <p:spPr>
            <a:xfrm flipV="1">
              <a:off x="5687764" y="1997602"/>
              <a:ext cx="0" cy="326384"/>
            </a:xfrm>
            <a:prstGeom prst="straightConnector1">
              <a:avLst/>
            </a:prstGeom>
            <a:noFill/>
            <a:ln w="19050" cap="flat" cmpd="sng" algn="ctr">
              <a:solidFill>
                <a:sysClr val="windowText" lastClr="000000"/>
              </a:solidFill>
              <a:prstDash val="solid"/>
              <a:tailEnd type="arrow"/>
            </a:ln>
            <a:effectLst/>
          </p:spPr>
        </p:cxnSp>
        <p:sp>
          <p:nvSpPr>
            <p:cNvPr id="296" name="Rectangle 295">
              <a:extLst>
                <a:ext uri="{FF2B5EF4-FFF2-40B4-BE49-F238E27FC236}">
                  <a16:creationId xmlns:a16="http://schemas.microsoft.com/office/drawing/2014/main" id="{8BB87B81-3439-4E04-8F4B-45377A2C4AE6}"/>
                </a:ext>
              </a:extLst>
            </p:cNvPr>
            <p:cNvSpPr/>
            <p:nvPr/>
          </p:nvSpPr>
          <p:spPr>
            <a:xfrm>
              <a:off x="5449959" y="2360583"/>
              <a:ext cx="662514" cy="158698"/>
            </a:xfrm>
            <a:prstGeom prst="rect">
              <a:avLst/>
            </a:prstGeom>
            <a:solidFill>
              <a:sysClr val="window" lastClr="FFFFFF"/>
            </a:solidFill>
            <a:ln w="25400" cap="flat" cmpd="sng" algn="ctr">
              <a:solidFill>
                <a:sysClr val="windowText" lastClr="00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User Control</a:t>
              </a:r>
            </a:p>
          </p:txBody>
        </p:sp>
        <p:cxnSp>
          <p:nvCxnSpPr>
            <p:cNvPr id="297" name="Connector: Elbow 296">
              <a:extLst>
                <a:ext uri="{FF2B5EF4-FFF2-40B4-BE49-F238E27FC236}">
                  <a16:creationId xmlns:a16="http://schemas.microsoft.com/office/drawing/2014/main" id="{29209422-0783-4115-89F5-3105C3CBB9B1}"/>
                </a:ext>
              </a:extLst>
            </p:cNvPr>
            <p:cNvCxnSpPr>
              <a:endCxn id="276" idx="2"/>
            </p:cNvCxnSpPr>
            <p:nvPr/>
          </p:nvCxnSpPr>
          <p:spPr>
            <a:xfrm flipV="1">
              <a:off x="2889504" y="5017769"/>
              <a:ext cx="645836" cy="129603"/>
            </a:xfrm>
            <a:prstGeom prst="bentConnector2">
              <a:avLst/>
            </a:prstGeom>
            <a:noFill/>
            <a:ln w="19050" cap="flat" cmpd="sng" algn="ctr">
              <a:solidFill>
                <a:srgbClr val="4F81BD">
                  <a:shade val="95000"/>
                  <a:satMod val="105000"/>
                </a:srgbClr>
              </a:solidFill>
              <a:prstDash val="solid"/>
              <a:tailEnd type="triangle"/>
            </a:ln>
            <a:effectLst/>
          </p:spPr>
        </p:cxnSp>
        <p:sp>
          <p:nvSpPr>
            <p:cNvPr id="298" name="TextBox 297">
              <a:extLst>
                <a:ext uri="{FF2B5EF4-FFF2-40B4-BE49-F238E27FC236}">
                  <a16:creationId xmlns:a16="http://schemas.microsoft.com/office/drawing/2014/main" id="{8F24816B-253C-41D2-B7A3-8D55E790658A}"/>
                </a:ext>
              </a:extLst>
            </p:cNvPr>
            <p:cNvSpPr txBox="1"/>
            <p:nvPr/>
          </p:nvSpPr>
          <p:spPr>
            <a:xfrm>
              <a:off x="2334768" y="4917002"/>
              <a:ext cx="556563"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Master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Event</a:t>
              </a:r>
            </a:p>
          </p:txBody>
        </p:sp>
        <p:grpSp>
          <p:nvGrpSpPr>
            <p:cNvPr id="299" name="Group 298">
              <a:extLst>
                <a:ext uri="{FF2B5EF4-FFF2-40B4-BE49-F238E27FC236}">
                  <a16:creationId xmlns:a16="http://schemas.microsoft.com/office/drawing/2014/main" id="{921EB866-1A04-4206-97D9-33452171FB7B}"/>
                </a:ext>
              </a:extLst>
            </p:cNvPr>
            <p:cNvGrpSpPr/>
            <p:nvPr/>
          </p:nvGrpSpPr>
          <p:grpSpPr>
            <a:xfrm>
              <a:off x="4954930" y="3418804"/>
              <a:ext cx="3640430" cy="2391496"/>
              <a:chOff x="4800600" y="3347217"/>
              <a:chExt cx="4297680" cy="3455986"/>
            </a:xfrm>
          </p:grpSpPr>
          <p:pic>
            <p:nvPicPr>
              <p:cNvPr id="303" name="Picture 3">
                <a:extLst>
                  <a:ext uri="{FF2B5EF4-FFF2-40B4-BE49-F238E27FC236}">
                    <a16:creationId xmlns:a16="http://schemas.microsoft.com/office/drawing/2014/main" id="{813AA312-6A00-464C-B2FE-B4F9F53C51F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0"/>
              <a:stretch/>
            </p:blipFill>
            <p:spPr bwMode="auto">
              <a:xfrm>
                <a:off x="4800600" y="3505200"/>
                <a:ext cx="4297680" cy="3298003"/>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304" name="TextBox 303">
                <a:extLst>
                  <a:ext uri="{FF2B5EF4-FFF2-40B4-BE49-F238E27FC236}">
                    <a16:creationId xmlns:a16="http://schemas.microsoft.com/office/drawing/2014/main" id="{73844266-C8D7-4264-B8A7-04D9F9D13371}"/>
                  </a:ext>
                </a:extLst>
              </p:cNvPr>
              <p:cNvSpPr txBox="1"/>
              <p:nvPr/>
            </p:nvSpPr>
            <p:spPr>
              <a:xfrm>
                <a:off x="7331077" y="3347217"/>
                <a:ext cx="1575209" cy="42455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From S. </a:t>
                </a:r>
                <a:r>
                  <a:rPr kumimoji="0" lang="en-US" sz="1600" b="0" i="0" u="none" strike="noStrike" kern="0" cap="none" spc="0" normalizeH="0" baseline="0" noProof="0" dirty="0" err="1">
                    <a:ln>
                      <a:noFill/>
                    </a:ln>
                    <a:solidFill>
                      <a:prstClr val="black"/>
                    </a:solidFill>
                    <a:effectLst/>
                    <a:uLnTx/>
                    <a:uFillTx/>
                    <a:latin typeface="Calibri"/>
                  </a:rPr>
                  <a:t>Seletsky</a:t>
                </a:r>
                <a:endParaRPr kumimoji="0" lang="en-US" sz="1600" b="0" i="0" u="none" strike="noStrike" kern="0" cap="none" spc="0" normalizeH="0" baseline="0" noProof="0" dirty="0">
                  <a:ln>
                    <a:noFill/>
                  </a:ln>
                  <a:solidFill>
                    <a:prstClr val="black"/>
                  </a:solidFill>
                  <a:effectLst/>
                  <a:uLnTx/>
                  <a:uFillTx/>
                  <a:latin typeface="Calibri"/>
                </a:endParaRPr>
              </a:p>
            </p:txBody>
          </p:sp>
        </p:grpSp>
        <p:sp>
          <p:nvSpPr>
            <p:cNvPr id="300" name="Rectangle 299">
              <a:extLst>
                <a:ext uri="{FF2B5EF4-FFF2-40B4-BE49-F238E27FC236}">
                  <a16:creationId xmlns:a16="http://schemas.microsoft.com/office/drawing/2014/main" id="{5C795E3C-D31C-42CF-A564-22EC67D649B0}"/>
                </a:ext>
              </a:extLst>
            </p:cNvPr>
            <p:cNvSpPr/>
            <p:nvPr/>
          </p:nvSpPr>
          <p:spPr>
            <a:xfrm>
              <a:off x="5597144" y="2120219"/>
              <a:ext cx="237744" cy="158698"/>
            </a:xfrm>
            <a:prstGeom prst="rect">
              <a:avLst/>
            </a:prstGeom>
            <a:solidFill>
              <a:sysClr val="window" lastClr="FFFFFF"/>
            </a:solidFill>
            <a:ln w="25400" cap="flat" cmpd="sng" algn="ctr">
              <a:solidFill>
                <a:sysClr val="windowText" lastClr="00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AND</a:t>
              </a:r>
            </a:p>
          </p:txBody>
        </p:sp>
        <p:cxnSp>
          <p:nvCxnSpPr>
            <p:cNvPr id="301" name="Connector: Elbow 300">
              <a:extLst>
                <a:ext uri="{FF2B5EF4-FFF2-40B4-BE49-F238E27FC236}">
                  <a16:creationId xmlns:a16="http://schemas.microsoft.com/office/drawing/2014/main" id="{4D3AFBE9-6327-4DD1-9D1B-EC4F2AE87B4D}"/>
                </a:ext>
              </a:extLst>
            </p:cNvPr>
            <p:cNvCxnSpPr>
              <a:cxnSpLocks/>
              <a:stCxn id="276" idx="0"/>
            </p:cNvCxnSpPr>
            <p:nvPr/>
          </p:nvCxnSpPr>
          <p:spPr>
            <a:xfrm rot="5400000" flipH="1" flipV="1">
              <a:off x="3765294" y="3656046"/>
              <a:ext cx="424351" cy="884261"/>
            </a:xfrm>
            <a:prstGeom prst="bentConnector2">
              <a:avLst/>
            </a:prstGeom>
            <a:noFill/>
            <a:ln w="15875" cap="flat" cmpd="sng" algn="ctr">
              <a:solidFill>
                <a:sysClr val="windowText" lastClr="000000"/>
              </a:solidFill>
              <a:prstDash val="solid"/>
              <a:tailEnd type="none"/>
            </a:ln>
            <a:effectLst/>
          </p:spPr>
        </p:cxnSp>
        <p:cxnSp>
          <p:nvCxnSpPr>
            <p:cNvPr id="302" name="Connector: Elbow 301">
              <a:extLst>
                <a:ext uri="{FF2B5EF4-FFF2-40B4-BE49-F238E27FC236}">
                  <a16:creationId xmlns:a16="http://schemas.microsoft.com/office/drawing/2014/main" id="{A5CDF070-680E-4558-AA7F-B783701711A4}"/>
                </a:ext>
              </a:extLst>
            </p:cNvPr>
            <p:cNvCxnSpPr>
              <a:cxnSpLocks/>
            </p:cNvCxnSpPr>
            <p:nvPr/>
          </p:nvCxnSpPr>
          <p:spPr>
            <a:xfrm flipV="1">
              <a:off x="4419600" y="3178583"/>
              <a:ext cx="1763674" cy="704340"/>
            </a:xfrm>
            <a:prstGeom prst="bentConnector3">
              <a:avLst>
                <a:gd name="adj1" fmla="val 17596"/>
              </a:avLst>
            </a:prstGeom>
            <a:noFill/>
            <a:ln w="19050" cap="flat" cmpd="sng" algn="ctr">
              <a:solidFill>
                <a:sysClr val="windowText" lastClr="000000"/>
              </a:solidFill>
              <a:prstDash val="solid"/>
            </a:ln>
            <a:effectLst/>
          </p:spPr>
        </p:cxnSp>
      </p:grpSp>
    </p:spTree>
    <p:extLst>
      <p:ext uri="{BB962C8B-B14F-4D97-AF65-F5344CB8AC3E}">
        <p14:creationId xmlns:p14="http://schemas.microsoft.com/office/powerpoint/2010/main" val="21643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Laser Timing</a:t>
            </a:r>
          </a:p>
        </p:txBody>
      </p:sp>
      <p:sp>
        <p:nvSpPr>
          <p:cNvPr id="3" name="Content Placeholder 2"/>
          <p:cNvSpPr>
            <a:spLocks noGrp="1"/>
          </p:cNvSpPr>
          <p:nvPr>
            <p:ph idx="1"/>
          </p:nvPr>
        </p:nvSpPr>
        <p:spPr>
          <a:xfrm>
            <a:off x="407504" y="1201371"/>
            <a:ext cx="8328991" cy="3929132"/>
          </a:xfrm>
        </p:spPr>
        <p:txBody>
          <a:bodyPr>
            <a:normAutofit fontScale="62500" lnSpcReduction="20000"/>
          </a:bodyPr>
          <a:lstStyle/>
          <a:p>
            <a:pPr marL="457200" lvl="1" indent="0">
              <a:buNone/>
            </a:pPr>
            <a:endParaRPr lang="en-US" sz="2600" dirty="0"/>
          </a:p>
          <a:p>
            <a:r>
              <a:rPr lang="en-US" sz="2600" dirty="0"/>
              <a:t>Components</a:t>
            </a:r>
          </a:p>
          <a:p>
            <a:pPr lvl="1"/>
            <a:r>
              <a:rPr lang="en-US" sz="2600" dirty="0"/>
              <a:t>EOM (Electro-Optical Modulator)</a:t>
            </a:r>
          </a:p>
          <a:p>
            <a:pPr lvl="2"/>
            <a:r>
              <a:rPr lang="en-US" sz="2600" dirty="0"/>
              <a:t>Generates the 9 MHz </a:t>
            </a:r>
            <a:r>
              <a:rPr lang="en-US" sz="2600" dirty="0" err="1"/>
              <a:t>macrobunch</a:t>
            </a:r>
            <a:r>
              <a:rPr lang="en-US" sz="2600" dirty="0"/>
              <a:t> structure</a:t>
            </a:r>
          </a:p>
          <a:p>
            <a:pPr lvl="2"/>
            <a:r>
              <a:rPr lang="en-US" sz="2600" dirty="0"/>
              <a:t>Needs fast control synchronized with 704 MHz laser oscillator</a:t>
            </a:r>
          </a:p>
          <a:p>
            <a:pPr marL="914400" lvl="2" indent="0">
              <a:buNone/>
            </a:pPr>
            <a:endParaRPr lang="en-US" sz="2600" dirty="0"/>
          </a:p>
          <a:p>
            <a:pPr lvl="1"/>
            <a:r>
              <a:rPr lang="en-US" sz="2600" dirty="0"/>
              <a:t>PSPL5865 Driver </a:t>
            </a:r>
          </a:p>
          <a:p>
            <a:pPr lvl="2"/>
            <a:r>
              <a:rPr lang="en-US" sz="2600" dirty="0"/>
              <a:t>Generates the control voltage for the EOM with fast response</a:t>
            </a:r>
          </a:p>
          <a:p>
            <a:pPr lvl="2"/>
            <a:r>
              <a:rPr lang="en-US" sz="2600" dirty="0"/>
              <a:t>Amplitude &amp; Bias control to optimize EOM On/Off contrast</a:t>
            </a:r>
          </a:p>
          <a:p>
            <a:pPr marL="914400" lvl="2" indent="0">
              <a:buNone/>
            </a:pPr>
            <a:endParaRPr lang="en-US" sz="2600" dirty="0"/>
          </a:p>
          <a:p>
            <a:pPr lvl="1"/>
            <a:r>
              <a:rPr lang="en-US" sz="2600" dirty="0" err="1"/>
              <a:t>Pockels</a:t>
            </a:r>
            <a:r>
              <a:rPr lang="en-US" sz="2600" dirty="0"/>
              <a:t> Cell</a:t>
            </a:r>
          </a:p>
          <a:p>
            <a:pPr lvl="2"/>
            <a:r>
              <a:rPr lang="en-US" sz="2600" dirty="0"/>
              <a:t>Generates the train structure</a:t>
            </a:r>
          </a:p>
          <a:p>
            <a:pPr lvl="2"/>
            <a:r>
              <a:rPr lang="en-US" sz="2600" dirty="0"/>
              <a:t>With the current laser design, this allows a 1 Hz repetition rate with train lengths up to 50 </a:t>
            </a:r>
            <a:r>
              <a:rPr lang="en-US" sz="2600" dirty="0" err="1"/>
              <a:t>ms</a:t>
            </a:r>
            <a:r>
              <a:rPr lang="en-US" sz="2600" dirty="0"/>
              <a:t> (5% duty cycle limit)</a:t>
            </a:r>
          </a:p>
          <a:p>
            <a:pPr lvl="2"/>
            <a:r>
              <a:rPr lang="en-US" sz="2600" dirty="0"/>
              <a:t>For 78 kHz mode, the repetition rate increases, but the duty cycle limit remains</a:t>
            </a:r>
          </a:p>
          <a:p>
            <a:pPr lvl="1"/>
            <a:endParaRPr lang="en-US" dirty="0"/>
          </a:p>
        </p:txBody>
      </p:sp>
      <p:sp>
        <p:nvSpPr>
          <p:cNvPr id="4" name="Slide Number Placeholder 3">
            <a:extLst>
              <a:ext uri="{FF2B5EF4-FFF2-40B4-BE49-F238E27FC236}">
                <a16:creationId xmlns:a16="http://schemas.microsoft.com/office/drawing/2014/main" id="{379E0B8C-1089-4E5C-978F-47E023DB1F42}"/>
              </a:ext>
            </a:extLst>
          </p:cNvPr>
          <p:cNvSpPr>
            <a:spLocks noGrp="1"/>
          </p:cNvSpPr>
          <p:nvPr>
            <p:ph type="sldNum" sz="quarter" idx="12"/>
          </p:nvPr>
        </p:nvSpPr>
        <p:spPr/>
        <p:txBody>
          <a:bodyPr/>
          <a:lstStyle/>
          <a:p>
            <a:fld id="{716D9922-87B3-6043-9531-5184EA303DC1}" type="slidenum">
              <a:rPr lang="en-US" smtClean="0"/>
              <a:t>11</a:t>
            </a:fld>
            <a:endParaRPr lang="en-US"/>
          </a:p>
        </p:txBody>
      </p:sp>
    </p:spTree>
    <p:extLst>
      <p:ext uri="{BB962C8B-B14F-4D97-AF65-F5344CB8AC3E}">
        <p14:creationId xmlns:p14="http://schemas.microsoft.com/office/powerpoint/2010/main" val="871320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4E1C133-5B40-4340-8888-C77881030C52}"/>
              </a:ext>
            </a:extLst>
          </p:cNvPr>
          <p:cNvPicPr>
            <a:picLocks noChangeAspect="1" noChangeArrowheads="1"/>
          </p:cNvPicPr>
          <p:nvPr/>
        </p:nvPicPr>
        <p:blipFill>
          <a:blip r:embed="rId2"/>
          <a:stretch>
            <a:fillRect/>
          </a:stretch>
        </p:blipFill>
        <p:spPr bwMode="auto">
          <a:xfrm>
            <a:off x="205104" y="2423808"/>
            <a:ext cx="8863471" cy="324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D161E4E5-4891-45A7-BA1D-B24D35133B95}"/>
              </a:ext>
            </a:extLst>
          </p:cNvPr>
          <p:cNvSpPr>
            <a:spLocks noGrp="1"/>
          </p:cNvSpPr>
          <p:nvPr>
            <p:ph type="title"/>
          </p:nvPr>
        </p:nvSpPr>
        <p:spPr/>
        <p:txBody>
          <a:bodyPr/>
          <a:lstStyle/>
          <a:p>
            <a:r>
              <a:rPr lang="en-US" dirty="0"/>
              <a:t>Timing System Overview</a:t>
            </a:r>
          </a:p>
        </p:txBody>
      </p:sp>
      <p:sp>
        <p:nvSpPr>
          <p:cNvPr id="3" name="Slide Number Placeholder 2">
            <a:extLst>
              <a:ext uri="{FF2B5EF4-FFF2-40B4-BE49-F238E27FC236}">
                <a16:creationId xmlns:a16="http://schemas.microsoft.com/office/drawing/2014/main" id="{6F8487AA-125E-4EC9-A0B3-2E352D2D5627}"/>
              </a:ext>
            </a:extLst>
          </p:cNvPr>
          <p:cNvSpPr>
            <a:spLocks noGrp="1"/>
          </p:cNvSpPr>
          <p:nvPr>
            <p:ph type="sldNum" sz="quarter" idx="12"/>
          </p:nvPr>
        </p:nvSpPr>
        <p:spPr/>
        <p:txBody>
          <a:bodyPr/>
          <a:lstStyle/>
          <a:p>
            <a:fld id="{716D9922-87B3-6043-9531-5184EA303DC1}" type="slidenum">
              <a:rPr lang="en-US" smtClean="0"/>
              <a:t>12</a:t>
            </a:fld>
            <a:endParaRPr lang="en-US"/>
          </a:p>
        </p:txBody>
      </p:sp>
      <p:sp>
        <p:nvSpPr>
          <p:cNvPr id="5" name="TextBox 4">
            <a:extLst>
              <a:ext uri="{FF2B5EF4-FFF2-40B4-BE49-F238E27FC236}">
                <a16:creationId xmlns:a16="http://schemas.microsoft.com/office/drawing/2014/main" id="{833B203E-3F1F-45FF-AF47-EB34B8AC80A1}"/>
              </a:ext>
            </a:extLst>
          </p:cNvPr>
          <p:cNvSpPr txBox="1"/>
          <p:nvPr/>
        </p:nvSpPr>
        <p:spPr>
          <a:xfrm>
            <a:off x="739585" y="1027907"/>
            <a:ext cx="7565437" cy="1384995"/>
          </a:xfrm>
          <a:prstGeom prst="rect">
            <a:avLst/>
          </a:prstGeom>
          <a:noFill/>
        </p:spPr>
        <p:txBody>
          <a:bodyPr wrap="square" rtlCol="0">
            <a:spAutoFit/>
          </a:bodyPr>
          <a:lstStyle/>
          <a:p>
            <a:r>
              <a:rPr lang="en-US" sz="1400" dirty="0"/>
              <a:t>Modes of Operation:</a:t>
            </a:r>
          </a:p>
          <a:p>
            <a:pPr marL="285750" indent="-285750">
              <a:buFont typeface="Arial" panose="020B0604020202020204" pitchFamily="34" charset="0"/>
              <a:buChar char="•"/>
            </a:pPr>
            <a:r>
              <a:rPr lang="en-US" sz="1400" dirty="0"/>
              <a:t>1 Hz</a:t>
            </a:r>
          </a:p>
          <a:p>
            <a:pPr marL="285750" indent="-285750">
              <a:buFont typeface="Arial" panose="020B0604020202020204" pitchFamily="34" charset="0"/>
              <a:buChar char="•"/>
            </a:pPr>
            <a:r>
              <a:rPr lang="en-US" sz="1400" dirty="0"/>
              <a:t>CW (Continuous train of 9 MHz macrobunches)</a:t>
            </a:r>
          </a:p>
          <a:p>
            <a:pPr marL="285750" indent="-285750">
              <a:buFont typeface="Arial" panose="020B0604020202020204" pitchFamily="34" charset="0"/>
              <a:buChar char="•"/>
            </a:pPr>
            <a:r>
              <a:rPr lang="en-US" sz="1400" dirty="0"/>
              <a:t>78 kHz (1 to 6 macrobunches, repeated at Revolution Frequency)</a:t>
            </a:r>
          </a:p>
          <a:p>
            <a:pPr marL="285750" indent="-285750">
              <a:buFont typeface="Arial" panose="020B0604020202020204" pitchFamily="34" charset="0"/>
              <a:buChar char="•"/>
            </a:pPr>
            <a:endParaRPr lang="en-US" sz="1400" dirty="0"/>
          </a:p>
          <a:p>
            <a:r>
              <a:rPr lang="en-US" sz="1400" dirty="0"/>
              <a:t>No changes needed in LLRF setup to switch between modes</a:t>
            </a:r>
          </a:p>
        </p:txBody>
      </p:sp>
    </p:spTree>
    <p:extLst>
      <p:ext uri="{BB962C8B-B14F-4D97-AF65-F5344CB8AC3E}">
        <p14:creationId xmlns:p14="http://schemas.microsoft.com/office/powerpoint/2010/main" val="162485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05EE-6A72-4D61-9DE7-A2A3FDED42E1}"/>
              </a:ext>
            </a:extLst>
          </p:cNvPr>
          <p:cNvSpPr>
            <a:spLocks noGrp="1"/>
          </p:cNvSpPr>
          <p:nvPr>
            <p:ph type="title"/>
          </p:nvPr>
        </p:nvSpPr>
        <p:spPr/>
        <p:txBody>
          <a:bodyPr/>
          <a:lstStyle/>
          <a:p>
            <a:r>
              <a:rPr lang="en-US" dirty="0"/>
              <a:t>Timing Control</a:t>
            </a:r>
          </a:p>
        </p:txBody>
      </p:sp>
      <p:sp>
        <p:nvSpPr>
          <p:cNvPr id="3" name="Content Placeholder 2">
            <a:extLst>
              <a:ext uri="{FF2B5EF4-FFF2-40B4-BE49-F238E27FC236}">
                <a16:creationId xmlns:a16="http://schemas.microsoft.com/office/drawing/2014/main" id="{B5D5B57C-D2C4-44CF-9BAF-2E22E704DF00}"/>
              </a:ext>
            </a:extLst>
          </p:cNvPr>
          <p:cNvSpPr>
            <a:spLocks noGrp="1"/>
          </p:cNvSpPr>
          <p:nvPr>
            <p:ph idx="1"/>
          </p:nvPr>
        </p:nvSpPr>
        <p:spPr>
          <a:xfrm>
            <a:off x="357809" y="1236540"/>
            <a:ext cx="8328991" cy="3929132"/>
          </a:xfrm>
        </p:spPr>
        <p:txBody>
          <a:bodyPr>
            <a:normAutofit/>
          </a:bodyPr>
          <a:lstStyle/>
          <a:p>
            <a:r>
              <a:rPr lang="en-US" sz="1400" dirty="0"/>
              <a:t>All events will be synchronized to the RHIC Event Link 1 Hz event</a:t>
            </a:r>
          </a:p>
          <a:p>
            <a:r>
              <a:rPr lang="en-US" sz="1400" dirty="0"/>
              <a:t>Three events will be encoded onto the </a:t>
            </a:r>
            <a:r>
              <a:rPr lang="en-US" sz="1400" dirty="0" err="1"/>
              <a:t>LEReC</a:t>
            </a:r>
            <a:r>
              <a:rPr lang="en-US" sz="1400" dirty="0"/>
              <a:t> Beam Sync Link: </a:t>
            </a:r>
          </a:p>
          <a:p>
            <a:pPr lvl="1"/>
            <a:r>
              <a:rPr lang="en-US" sz="1400" dirty="0" err="1"/>
              <a:t>Prepulse</a:t>
            </a:r>
            <a:r>
              <a:rPr lang="en-US" sz="1400" dirty="0"/>
              <a:t>, </a:t>
            </a:r>
            <a:r>
              <a:rPr lang="en-US" sz="1400" dirty="0" err="1"/>
              <a:t>BeamOn</a:t>
            </a:r>
            <a:r>
              <a:rPr lang="en-US" sz="1400" dirty="0"/>
              <a:t>, </a:t>
            </a:r>
            <a:r>
              <a:rPr lang="en-US" sz="1400" dirty="0" err="1"/>
              <a:t>BeamOff</a:t>
            </a:r>
            <a:endParaRPr lang="en-US" sz="1400" dirty="0"/>
          </a:p>
          <a:p>
            <a:r>
              <a:rPr lang="en-US" sz="1400" dirty="0"/>
              <a:t>Timing Manager will control </a:t>
            </a:r>
            <a:r>
              <a:rPr lang="en-US" sz="1400" dirty="0" err="1"/>
              <a:t>Pockels</a:t>
            </a:r>
            <a:r>
              <a:rPr lang="en-US" sz="1400" dirty="0"/>
              <a:t> Cell gate (</a:t>
            </a:r>
            <a:r>
              <a:rPr lang="el-GR" sz="1400" dirty="0"/>
              <a:t>Δ</a:t>
            </a:r>
            <a:r>
              <a:rPr lang="en-US" sz="1400" dirty="0"/>
              <a:t>t parameter). </a:t>
            </a:r>
            <a:r>
              <a:rPr lang="en-US" sz="1400" dirty="0" err="1"/>
              <a:t>T</a:t>
            </a:r>
            <a:r>
              <a:rPr lang="en-US" sz="1400" baseline="-25000" dirty="0" err="1"/>
              <a:t>beam</a:t>
            </a:r>
            <a:r>
              <a:rPr lang="en-US" sz="1400" dirty="0"/>
              <a:t> and </a:t>
            </a:r>
            <a:r>
              <a:rPr lang="en-US" sz="1400" dirty="0" err="1"/>
              <a:t>T</a:t>
            </a:r>
            <a:r>
              <a:rPr lang="en-US" sz="1400" baseline="-25000" dirty="0" err="1"/>
              <a:t>pp</a:t>
            </a:r>
            <a:r>
              <a:rPr lang="en-US" sz="1400" dirty="0"/>
              <a:t> will be constants</a:t>
            </a:r>
          </a:p>
          <a:p>
            <a:r>
              <a:rPr lang="en-US" sz="1400" dirty="0"/>
              <a:t>Instrumentation can use a trigger delayed from </a:t>
            </a:r>
            <a:r>
              <a:rPr lang="en-US" sz="1400" dirty="0" err="1"/>
              <a:t>Prepulse</a:t>
            </a:r>
            <a:r>
              <a:rPr lang="en-US" sz="1400" dirty="0"/>
              <a:t> to arm pre-beam</a:t>
            </a:r>
          </a:p>
          <a:p>
            <a:r>
              <a:rPr lang="en-US" sz="1400" dirty="0"/>
              <a:t>Measurement triggers could be derived from either </a:t>
            </a:r>
            <a:r>
              <a:rPr lang="en-US" sz="1400" dirty="0" err="1"/>
              <a:t>Prepulse</a:t>
            </a:r>
            <a:r>
              <a:rPr lang="en-US" sz="1400" dirty="0"/>
              <a:t> or </a:t>
            </a:r>
            <a:r>
              <a:rPr lang="en-US" sz="1400" dirty="0" err="1"/>
              <a:t>BeamOn</a:t>
            </a:r>
            <a:r>
              <a:rPr lang="en-US" sz="1400" dirty="0"/>
              <a:t> events (qualified by Beam Sync </a:t>
            </a:r>
            <a:r>
              <a:rPr lang="en-US" sz="1400" dirty="0" err="1"/>
              <a:t>rev_tick</a:t>
            </a:r>
            <a:r>
              <a:rPr lang="en-US" sz="1400" dirty="0"/>
              <a:t> event)</a:t>
            </a:r>
          </a:p>
          <a:p>
            <a:r>
              <a:rPr lang="en-US" sz="1400" dirty="0"/>
              <a:t>In CW modes, these events are not really used</a:t>
            </a:r>
          </a:p>
        </p:txBody>
      </p:sp>
      <p:sp>
        <p:nvSpPr>
          <p:cNvPr id="4" name="Slide Number Placeholder 3">
            <a:extLst>
              <a:ext uri="{FF2B5EF4-FFF2-40B4-BE49-F238E27FC236}">
                <a16:creationId xmlns:a16="http://schemas.microsoft.com/office/drawing/2014/main" id="{C19D9155-0AB5-449A-8C36-FF04C0F9A2F2}"/>
              </a:ext>
            </a:extLst>
          </p:cNvPr>
          <p:cNvSpPr>
            <a:spLocks noGrp="1"/>
          </p:cNvSpPr>
          <p:nvPr>
            <p:ph type="sldNum" sz="quarter" idx="12"/>
          </p:nvPr>
        </p:nvSpPr>
        <p:spPr/>
        <p:txBody>
          <a:bodyPr/>
          <a:lstStyle/>
          <a:p>
            <a:fld id="{716D9922-87B3-6043-9531-5184EA303DC1}" type="slidenum">
              <a:rPr lang="en-US" smtClean="0"/>
              <a:t>13</a:t>
            </a:fld>
            <a:endParaRPr lang="en-US"/>
          </a:p>
        </p:txBody>
      </p:sp>
      <p:grpSp>
        <p:nvGrpSpPr>
          <p:cNvPr id="5" name="Group 4">
            <a:extLst>
              <a:ext uri="{FF2B5EF4-FFF2-40B4-BE49-F238E27FC236}">
                <a16:creationId xmlns:a16="http://schemas.microsoft.com/office/drawing/2014/main" id="{CEEAB22E-4A3B-4184-85D1-4D7C27E86572}"/>
              </a:ext>
            </a:extLst>
          </p:cNvPr>
          <p:cNvGrpSpPr/>
          <p:nvPr/>
        </p:nvGrpSpPr>
        <p:grpSpPr>
          <a:xfrm>
            <a:off x="1027967" y="3761752"/>
            <a:ext cx="6507040" cy="1977116"/>
            <a:chOff x="1247775" y="4343400"/>
            <a:chExt cx="6648450" cy="2378071"/>
          </a:xfrm>
        </p:grpSpPr>
        <p:pic>
          <p:nvPicPr>
            <p:cNvPr id="6" name="Picture 3">
              <a:extLst>
                <a:ext uri="{FF2B5EF4-FFF2-40B4-BE49-F238E27FC236}">
                  <a16:creationId xmlns:a16="http://schemas.microsoft.com/office/drawing/2014/main" id="{2118B9E9-98ED-4657-A2FC-FA73757E6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4343400"/>
              <a:ext cx="66484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7DFDC9F9-BDB3-411F-AC74-0B6ADADE3063}"/>
                </a:ext>
              </a:extLst>
            </p:cNvPr>
            <p:cNvSpPr/>
            <p:nvPr/>
          </p:nvSpPr>
          <p:spPr>
            <a:xfrm>
              <a:off x="3105092" y="6352139"/>
              <a:ext cx="2933816" cy="369332"/>
            </a:xfrm>
            <a:prstGeom prst="rect">
              <a:avLst/>
            </a:prstGeom>
          </p:spPr>
          <p:txBody>
            <a:bodyPr wrap="none">
              <a:spAutoFit/>
            </a:bodyPr>
            <a:lstStyle/>
            <a:p>
              <a:r>
                <a:rPr lang="en-US" dirty="0">
                  <a:solidFill>
                    <a:prstClr val="black"/>
                  </a:solidFill>
                  <a:latin typeface="Calibri"/>
                </a:rPr>
                <a:t>T = 1s,	106 ns ≤ </a:t>
              </a:r>
              <a:r>
                <a:rPr lang="el-GR" dirty="0">
                  <a:solidFill>
                    <a:prstClr val="black"/>
                  </a:solidFill>
                  <a:latin typeface="Calibri"/>
                </a:rPr>
                <a:t>Δ</a:t>
              </a:r>
              <a:r>
                <a:rPr lang="en-US" dirty="0">
                  <a:solidFill>
                    <a:prstClr val="black"/>
                  </a:solidFill>
                  <a:latin typeface="Calibri"/>
                </a:rPr>
                <a:t>t ≤ 50 </a:t>
              </a:r>
              <a:r>
                <a:rPr lang="en-US" dirty="0" err="1">
                  <a:solidFill>
                    <a:prstClr val="black"/>
                  </a:solidFill>
                  <a:latin typeface="Calibri"/>
                </a:rPr>
                <a:t>ms</a:t>
              </a:r>
              <a:endParaRPr lang="en-US" dirty="0">
                <a:solidFill>
                  <a:prstClr val="black"/>
                </a:solidFill>
                <a:latin typeface="Calibri"/>
              </a:endParaRPr>
            </a:p>
          </p:txBody>
        </p:sp>
      </p:grpSp>
    </p:spTree>
    <p:extLst>
      <p:ext uri="{BB962C8B-B14F-4D97-AF65-F5344CB8AC3E}">
        <p14:creationId xmlns:p14="http://schemas.microsoft.com/office/powerpoint/2010/main" val="187886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4AA6-8775-4DF3-940D-5FCBF0D72088}"/>
              </a:ext>
            </a:extLst>
          </p:cNvPr>
          <p:cNvSpPr>
            <a:spLocks noGrp="1"/>
          </p:cNvSpPr>
          <p:nvPr>
            <p:ph type="title"/>
          </p:nvPr>
        </p:nvSpPr>
        <p:spPr/>
        <p:txBody>
          <a:bodyPr>
            <a:normAutofit/>
          </a:bodyPr>
          <a:lstStyle/>
          <a:p>
            <a:r>
              <a:rPr lang="en-US" sz="2800" dirty="0"/>
              <a:t>LLRF Platform</a:t>
            </a:r>
            <a:br>
              <a:rPr lang="en-US" sz="2800" dirty="0"/>
            </a:br>
            <a:endParaRPr lang="en-US" sz="2800" dirty="0"/>
          </a:p>
        </p:txBody>
      </p:sp>
      <p:sp>
        <p:nvSpPr>
          <p:cNvPr id="4" name="Text Placeholder 3">
            <a:extLst>
              <a:ext uri="{FF2B5EF4-FFF2-40B4-BE49-F238E27FC236}">
                <a16:creationId xmlns:a16="http://schemas.microsoft.com/office/drawing/2014/main" id="{8C4D10C8-CC65-49A6-8249-CCCB74F779DC}"/>
              </a:ext>
            </a:extLst>
          </p:cNvPr>
          <p:cNvSpPr>
            <a:spLocks noGrp="1"/>
          </p:cNvSpPr>
          <p:nvPr>
            <p:ph type="body" sz="half" idx="2"/>
          </p:nvPr>
        </p:nvSpPr>
        <p:spPr/>
        <p:txBody>
          <a:bodyPr>
            <a:noAutofit/>
          </a:bodyPr>
          <a:lstStyle/>
          <a:p>
            <a:pPr marL="285750" indent="-285750">
              <a:buFont typeface="Arial" panose="020B0604020202020204" pitchFamily="34" charset="0"/>
              <a:buChar char="•"/>
            </a:pPr>
            <a:r>
              <a:rPr lang="en-US" altLang="en-US" sz="900" dirty="0">
                <a:ea typeface="ＭＳ Ｐゴシック" panose="020B0600070205080204" pitchFamily="34" charset="-128"/>
              </a:rPr>
              <a:t>LLRF Controller is a stand-alone configurable, modular,  hardware / software platform</a:t>
            </a:r>
            <a:endParaRPr lang="en-US" sz="900" kern="0" dirty="0">
              <a:ea typeface="ＭＳ Ｐゴシック" charset="-128"/>
            </a:endParaRPr>
          </a:p>
          <a:p>
            <a:pPr marL="742950" lvl="1" indent="-285750" eaLnBrk="0" hangingPunct="0">
              <a:spcBef>
                <a:spcPct val="20000"/>
              </a:spcBef>
              <a:buClr>
                <a:schemeClr val="tx1"/>
              </a:buClr>
              <a:buFont typeface="Arial" panose="020B0604020202020204" pitchFamily="34" charset="0"/>
              <a:buChar char="•"/>
              <a:defRPr/>
            </a:pPr>
            <a:r>
              <a:rPr lang="en-US" sz="900" kern="0" dirty="0">
                <a:ea typeface="ＭＳ Ｐゴシック" charset="-128"/>
              </a:rPr>
              <a:t>Carrier Board</a:t>
            </a:r>
          </a:p>
          <a:p>
            <a:pPr lvl="2" eaLnBrk="0" hangingPunct="0">
              <a:spcBef>
                <a:spcPct val="20000"/>
              </a:spcBef>
              <a:buClr>
                <a:schemeClr val="tx1"/>
              </a:buClr>
              <a:defRPr/>
            </a:pPr>
            <a:r>
              <a:rPr lang="en-US" sz="900" kern="0" dirty="0">
                <a:ea typeface="ＭＳ Ｐゴシック" charset="-128"/>
              </a:rPr>
              <a:t>Control system interface, daughter host platform, communication hub, timing, data acquisition management, power …</a:t>
            </a:r>
          </a:p>
          <a:p>
            <a:pPr marL="742950" lvl="1" indent="-285750" eaLnBrk="0" hangingPunct="0">
              <a:spcBef>
                <a:spcPct val="20000"/>
              </a:spcBef>
              <a:buClr>
                <a:schemeClr val="tx1"/>
              </a:buClr>
              <a:buFont typeface="Arial" panose="020B0604020202020204" pitchFamily="34" charset="0"/>
              <a:buChar char="•"/>
              <a:defRPr/>
            </a:pPr>
            <a:r>
              <a:rPr lang="en-US" sz="900" kern="0" dirty="0">
                <a:ea typeface="ＭＳ Ｐゴシック" charset="-128"/>
                <a:cs typeface="ＭＳ Ｐゴシック" pitchFamily="-108" charset="-128"/>
              </a:rPr>
              <a:t>Daughter Module</a:t>
            </a:r>
          </a:p>
          <a:p>
            <a:pPr lvl="2" eaLnBrk="0" hangingPunct="0">
              <a:spcBef>
                <a:spcPct val="20000"/>
              </a:spcBef>
              <a:buClr>
                <a:schemeClr val="tx1"/>
              </a:buClr>
              <a:defRPr/>
            </a:pPr>
            <a:r>
              <a:rPr lang="en-US" sz="900" kern="0" dirty="0">
                <a:ea typeface="ＭＳ Ｐゴシック" charset="-128"/>
              </a:rPr>
              <a:t>Provide system specific functionality (ADCs, DACs, DSP, etc.) and signal  processing horsepower</a:t>
            </a:r>
          </a:p>
          <a:p>
            <a:pPr marL="342900" indent="-342900" eaLnBrk="0" hangingPunct="0">
              <a:spcBef>
                <a:spcPct val="20000"/>
              </a:spcBef>
              <a:buClr>
                <a:schemeClr val="tx1"/>
              </a:buClr>
              <a:buFont typeface="Arial" panose="020B0604020202020204" pitchFamily="34" charset="0"/>
              <a:buChar char="•"/>
              <a:defRPr/>
            </a:pPr>
            <a:r>
              <a:rPr lang="en-US" sz="900" kern="0" dirty="0">
                <a:ea typeface="ＭＳ Ｐゴシック" panose="020B0600070205080204" pitchFamily="34" charset="-128"/>
              </a:rPr>
              <a:t>‘Update Link’</a:t>
            </a:r>
          </a:p>
          <a:p>
            <a:pPr marL="742950" lvl="1" indent="-285750" eaLnBrk="0" hangingPunct="0">
              <a:spcBef>
                <a:spcPct val="20000"/>
              </a:spcBef>
              <a:buClr>
                <a:schemeClr val="tx1"/>
              </a:buClr>
              <a:buFont typeface="Arial" panose="020B0604020202020204" pitchFamily="34" charset="0"/>
              <a:buChar char="•"/>
              <a:defRPr/>
            </a:pPr>
            <a:r>
              <a:rPr lang="en-US" sz="900" kern="0" dirty="0">
                <a:ea typeface="ＭＳ Ｐゴシック" charset="-128"/>
              </a:rPr>
              <a:t>Downstream deterministic (i.e. fixed latency) 2 Gb/s serial link distributing encoded timing and data.</a:t>
            </a:r>
          </a:p>
          <a:p>
            <a:pPr marL="742950" lvl="1" indent="-285750" eaLnBrk="0" hangingPunct="0">
              <a:spcBef>
                <a:spcPct val="20000"/>
              </a:spcBef>
              <a:buClr>
                <a:schemeClr val="tx1"/>
              </a:buClr>
              <a:buFont typeface="Arial" panose="020B0604020202020204" pitchFamily="34" charset="0"/>
              <a:buChar char="•"/>
              <a:defRPr/>
            </a:pPr>
            <a:r>
              <a:rPr lang="en-US" sz="900" kern="0" dirty="0">
                <a:ea typeface="ＭＳ Ｐゴシック" charset="-128"/>
              </a:rPr>
              <a:t>Key to ease of system integration, flexibility, scaling and synchronization</a:t>
            </a:r>
          </a:p>
          <a:p>
            <a:pPr marL="342900" indent="-342900" eaLnBrk="0" hangingPunct="0">
              <a:spcBef>
                <a:spcPct val="20000"/>
              </a:spcBef>
              <a:buClr>
                <a:schemeClr val="tx1"/>
              </a:buClr>
              <a:buFont typeface="Arial" panose="020B0604020202020204" pitchFamily="34" charset="0"/>
              <a:buChar char="•"/>
              <a:defRPr/>
            </a:pPr>
            <a:r>
              <a:rPr lang="en-US" sz="900" kern="0" dirty="0">
                <a:ea typeface="ＭＳ Ｐゴシック" charset="-128"/>
              </a:rPr>
              <a:t>RF Asynchronous Fixed frequency clocking/sampling.</a:t>
            </a:r>
          </a:p>
          <a:p>
            <a:pPr marL="742950" lvl="1" indent="-285750" eaLnBrk="0" hangingPunct="0">
              <a:spcBef>
                <a:spcPct val="20000"/>
              </a:spcBef>
              <a:buClr>
                <a:schemeClr val="tx1"/>
              </a:buClr>
              <a:buFont typeface="Arial" panose="020B0604020202020204" pitchFamily="34" charset="0"/>
              <a:buChar char="•"/>
              <a:defRPr/>
            </a:pPr>
            <a:r>
              <a:rPr lang="en-US" sz="900" kern="0" dirty="0">
                <a:ea typeface="ＭＳ Ｐゴシック" charset="-128"/>
              </a:rPr>
              <a:t>We used fixed almost everywhere because it affords significant advantages for us.</a:t>
            </a:r>
          </a:p>
          <a:p>
            <a:pPr marL="742950" lvl="1" indent="-285750" eaLnBrk="0" hangingPunct="0">
              <a:spcBef>
                <a:spcPct val="20000"/>
              </a:spcBef>
              <a:buClr>
                <a:schemeClr val="tx1"/>
              </a:buClr>
              <a:buFont typeface="Arial" panose="020B0604020202020204" pitchFamily="34" charset="0"/>
              <a:buChar char="•"/>
              <a:defRPr/>
            </a:pPr>
            <a:r>
              <a:rPr lang="en-US" sz="900" kern="0" dirty="0">
                <a:ea typeface="ＭＳ Ｐゴシック" charset="-128"/>
              </a:rPr>
              <a:t>RF synchronous clocking used for certain trigger generation applications (e.g. e-gun lasers).</a:t>
            </a:r>
          </a:p>
          <a:p>
            <a:pPr marL="742950" lvl="1" indent="-285750" eaLnBrk="0" hangingPunct="0">
              <a:spcBef>
                <a:spcPct val="20000"/>
              </a:spcBef>
              <a:buClr>
                <a:schemeClr val="tx1"/>
              </a:buClr>
              <a:buFont typeface="Arial" panose="020B0604020202020204" pitchFamily="34" charset="0"/>
              <a:buChar char="•"/>
              <a:defRPr/>
            </a:pPr>
            <a:r>
              <a:rPr lang="en-US" sz="900" kern="0" dirty="0">
                <a:ea typeface="ＭＳ Ｐゴシック" charset="-128"/>
              </a:rPr>
              <a:t>Can use fixed, RF synchronous, both or other</a:t>
            </a:r>
          </a:p>
        </p:txBody>
      </p:sp>
      <p:sp>
        <p:nvSpPr>
          <p:cNvPr id="5" name="Slide Number Placeholder 4">
            <a:extLst>
              <a:ext uri="{FF2B5EF4-FFF2-40B4-BE49-F238E27FC236}">
                <a16:creationId xmlns:a16="http://schemas.microsoft.com/office/drawing/2014/main" id="{A47D1B10-3C7D-4F4C-AFF5-F3A1F2B22BDA}"/>
              </a:ext>
            </a:extLst>
          </p:cNvPr>
          <p:cNvSpPr>
            <a:spLocks noGrp="1"/>
          </p:cNvSpPr>
          <p:nvPr>
            <p:ph type="sldNum" sz="quarter" idx="12"/>
          </p:nvPr>
        </p:nvSpPr>
        <p:spPr/>
        <p:txBody>
          <a:bodyPr/>
          <a:lstStyle/>
          <a:p>
            <a:fld id="{716D9922-87B3-6043-9531-5184EA303DC1}" type="slidenum">
              <a:rPr lang="en-US" smtClean="0"/>
              <a:t>14</a:t>
            </a:fld>
            <a:endParaRPr lang="en-US"/>
          </a:p>
        </p:txBody>
      </p:sp>
      <p:pic>
        <p:nvPicPr>
          <p:cNvPr id="9" name="Content Placeholder 8">
            <a:extLst>
              <a:ext uri="{FF2B5EF4-FFF2-40B4-BE49-F238E27FC236}">
                <a16:creationId xmlns:a16="http://schemas.microsoft.com/office/drawing/2014/main" id="{BE76FEB6-6AA3-4B39-851B-A2AFDB62BA81}"/>
              </a:ext>
            </a:extLst>
          </p:cNvPr>
          <p:cNvPicPr>
            <a:picLocks noGrp="1" noChangeAspect="1"/>
          </p:cNvPicPr>
          <p:nvPr>
            <p:ph idx="1"/>
          </p:nvPr>
        </p:nvPicPr>
        <p:blipFill>
          <a:blip r:embed="rId2"/>
          <a:stretch>
            <a:fillRect/>
          </a:stretch>
        </p:blipFill>
        <p:spPr>
          <a:xfrm>
            <a:off x="3887788" y="1477042"/>
            <a:ext cx="4799012" cy="3894391"/>
          </a:xfrm>
          <a:prstGeom prst="rect">
            <a:avLst/>
          </a:prstGeom>
        </p:spPr>
      </p:pic>
    </p:spTree>
    <p:extLst>
      <p:ext uri="{BB962C8B-B14F-4D97-AF65-F5344CB8AC3E}">
        <p14:creationId xmlns:p14="http://schemas.microsoft.com/office/powerpoint/2010/main" val="25620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DB28-29DF-4085-B2B9-B7E3259F25B1}"/>
              </a:ext>
            </a:extLst>
          </p:cNvPr>
          <p:cNvSpPr>
            <a:spLocks noGrp="1"/>
          </p:cNvSpPr>
          <p:nvPr>
            <p:ph type="title"/>
          </p:nvPr>
        </p:nvSpPr>
        <p:spPr>
          <a:xfrm>
            <a:off x="407504" y="3133847"/>
            <a:ext cx="8328991" cy="590305"/>
          </a:xfrm>
        </p:spPr>
        <p:txBody>
          <a:bodyPr>
            <a:normAutofit/>
          </a:bodyPr>
          <a:lstStyle/>
          <a:p>
            <a:pPr algn="ctr"/>
            <a:r>
              <a:rPr lang="en-US" sz="3200" dirty="0"/>
              <a:t>Performance Metrics</a:t>
            </a:r>
          </a:p>
        </p:txBody>
      </p:sp>
      <p:sp>
        <p:nvSpPr>
          <p:cNvPr id="4" name="Slide Number Placeholder 3">
            <a:extLst>
              <a:ext uri="{FF2B5EF4-FFF2-40B4-BE49-F238E27FC236}">
                <a16:creationId xmlns:a16="http://schemas.microsoft.com/office/drawing/2014/main" id="{FDEF76FF-FE46-41AC-A85E-EF5854EEA2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6D9922-87B3-6043-9531-5184EA303DC1}"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77970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2AB3-9684-40C8-AB70-30BF2064317D}"/>
              </a:ext>
            </a:extLst>
          </p:cNvPr>
          <p:cNvSpPr>
            <a:spLocks noGrp="1"/>
          </p:cNvSpPr>
          <p:nvPr>
            <p:ph type="title"/>
          </p:nvPr>
        </p:nvSpPr>
        <p:spPr/>
        <p:txBody>
          <a:bodyPr/>
          <a:lstStyle/>
          <a:p>
            <a:r>
              <a:rPr lang="en-US" dirty="0"/>
              <a:t>704 MHz Reference</a:t>
            </a:r>
          </a:p>
        </p:txBody>
      </p:sp>
      <p:pic>
        <p:nvPicPr>
          <p:cNvPr id="7" name="Content Placeholder 6">
            <a:extLst>
              <a:ext uri="{FF2B5EF4-FFF2-40B4-BE49-F238E27FC236}">
                <a16:creationId xmlns:a16="http://schemas.microsoft.com/office/drawing/2014/main" id="{5033ADFD-0413-4D83-B89C-E89FE2004296}"/>
              </a:ext>
            </a:extLst>
          </p:cNvPr>
          <p:cNvPicPr>
            <a:picLocks noGrp="1" noChangeAspect="1"/>
          </p:cNvPicPr>
          <p:nvPr>
            <p:ph idx="1"/>
          </p:nvPr>
        </p:nvPicPr>
        <p:blipFill>
          <a:blip r:embed="rId2"/>
          <a:stretch>
            <a:fillRect/>
          </a:stretch>
        </p:blipFill>
        <p:spPr>
          <a:xfrm>
            <a:off x="3906168" y="1055022"/>
            <a:ext cx="5082118" cy="3811589"/>
          </a:xfrm>
        </p:spPr>
      </p:pic>
      <p:sp>
        <p:nvSpPr>
          <p:cNvPr id="4" name="Text Placeholder 3">
            <a:extLst>
              <a:ext uri="{FF2B5EF4-FFF2-40B4-BE49-F238E27FC236}">
                <a16:creationId xmlns:a16="http://schemas.microsoft.com/office/drawing/2014/main" id="{91FC5846-F856-48E0-8BF8-F679DE42ECEB}"/>
              </a:ext>
            </a:extLst>
          </p:cNvPr>
          <p:cNvSpPr>
            <a:spLocks noGrp="1"/>
          </p:cNvSpPr>
          <p:nvPr>
            <p:ph type="body" sz="half" idx="2"/>
          </p:nvPr>
        </p:nvSpPr>
        <p:spPr/>
        <p:txBody>
          <a:bodyPr>
            <a:normAutofit lnSpcReduction="10000"/>
          </a:bodyPr>
          <a:lstStyle/>
          <a:p>
            <a:endParaRPr lang="en-US" dirty="0"/>
          </a:p>
          <a:p>
            <a:r>
              <a:rPr lang="en-US" dirty="0"/>
              <a:t>Span : 1Hz to 10 kHz</a:t>
            </a:r>
          </a:p>
          <a:p>
            <a:r>
              <a:rPr lang="en-US" dirty="0"/>
              <a:t>RMS Jitter : 167.905 </a:t>
            </a:r>
            <a:r>
              <a:rPr lang="en-US" dirty="0" err="1"/>
              <a:t>fsec</a:t>
            </a:r>
            <a:endParaRPr lang="en-US" altLang="en-US" dirty="0">
              <a:ea typeface="ＭＳ Ｐゴシック" panose="020B0600070205080204" pitchFamily="34" charset="-128"/>
            </a:endParaRPr>
          </a:p>
          <a:p>
            <a:endParaRPr lang="en-US" dirty="0"/>
          </a:p>
          <a:p>
            <a:r>
              <a:rPr lang="en-US" dirty="0"/>
              <a:t>Although well within specification, as a result of a separate effort to upgrade the 100 MHz master clock, we expect to realize further improvements to the integrated phase noise.</a:t>
            </a:r>
          </a:p>
          <a:p>
            <a:endParaRPr lang="en-US" altLang="en-US" dirty="0">
              <a:ea typeface="ＭＳ Ｐゴシック" panose="020B0600070205080204" pitchFamily="34" charset="-128"/>
            </a:endParaRPr>
          </a:p>
          <a:p>
            <a:r>
              <a:rPr lang="en-US" altLang="en-US" sz="1400" dirty="0">
                <a:ea typeface="ＭＳ Ｐゴシック" panose="020B0600070205080204" pitchFamily="34" charset="-128"/>
              </a:rPr>
              <a:t>Laser Control Objective :</a:t>
            </a:r>
          </a:p>
          <a:p>
            <a:r>
              <a:rPr lang="en-US" altLang="en-US" sz="1400" dirty="0">
                <a:ea typeface="ＭＳ Ｐゴシック" panose="020B0600070205080204" pitchFamily="34" charset="-128"/>
              </a:rPr>
              <a:t>704 MHz phase reference with &lt; 1 </a:t>
            </a:r>
            <a:r>
              <a:rPr lang="en-US" altLang="en-US" sz="1400" dirty="0" err="1">
                <a:ea typeface="ＭＳ Ｐゴシック" panose="020B0600070205080204" pitchFamily="34" charset="-128"/>
              </a:rPr>
              <a:t>ps</a:t>
            </a:r>
            <a:r>
              <a:rPr lang="en-US" altLang="en-US" sz="1400" dirty="0">
                <a:ea typeface="ＭＳ Ｐゴシック" panose="020B0600070205080204" pitchFamily="34" charset="-128"/>
              </a:rPr>
              <a:t> RMS jitter</a:t>
            </a:r>
            <a:endParaRPr lang="en-US" sz="1400" dirty="0"/>
          </a:p>
          <a:p>
            <a:endParaRPr lang="en-US" sz="1400" dirty="0"/>
          </a:p>
        </p:txBody>
      </p:sp>
      <p:sp>
        <p:nvSpPr>
          <p:cNvPr id="5" name="Slide Number Placeholder 4">
            <a:extLst>
              <a:ext uri="{FF2B5EF4-FFF2-40B4-BE49-F238E27FC236}">
                <a16:creationId xmlns:a16="http://schemas.microsoft.com/office/drawing/2014/main" id="{FA1BCAD3-38AD-4C59-86DA-F6354A68E159}"/>
              </a:ext>
            </a:extLst>
          </p:cNvPr>
          <p:cNvSpPr>
            <a:spLocks noGrp="1"/>
          </p:cNvSpPr>
          <p:nvPr>
            <p:ph type="sldNum" sz="quarter" idx="12"/>
          </p:nvPr>
        </p:nvSpPr>
        <p:spPr/>
        <p:txBody>
          <a:bodyPr/>
          <a:lstStyle/>
          <a:p>
            <a:fld id="{716D9922-87B3-6043-9531-5184EA303DC1}" type="slidenum">
              <a:rPr lang="en-US" smtClean="0"/>
              <a:t>16</a:t>
            </a:fld>
            <a:endParaRPr lang="en-US"/>
          </a:p>
        </p:txBody>
      </p:sp>
      <p:sp>
        <p:nvSpPr>
          <p:cNvPr id="3" name="TextBox 2">
            <a:extLst>
              <a:ext uri="{FF2B5EF4-FFF2-40B4-BE49-F238E27FC236}">
                <a16:creationId xmlns:a16="http://schemas.microsoft.com/office/drawing/2014/main" id="{8A01B721-435F-489E-A0CC-E6A6D8C29F2B}"/>
              </a:ext>
            </a:extLst>
          </p:cNvPr>
          <p:cNvSpPr txBox="1"/>
          <p:nvPr/>
        </p:nvSpPr>
        <p:spPr>
          <a:xfrm>
            <a:off x="5640353" y="5433646"/>
            <a:ext cx="1774845" cy="369332"/>
          </a:xfrm>
          <a:prstGeom prst="rect">
            <a:avLst/>
          </a:prstGeom>
          <a:noFill/>
        </p:spPr>
        <p:txBody>
          <a:bodyPr wrap="none" rtlCol="0">
            <a:spAutoFit/>
          </a:bodyPr>
          <a:lstStyle/>
          <a:p>
            <a:r>
              <a:rPr lang="en-US" dirty="0"/>
              <a:t>Frequency (Hz)</a:t>
            </a:r>
          </a:p>
        </p:txBody>
      </p:sp>
      <p:cxnSp>
        <p:nvCxnSpPr>
          <p:cNvPr id="8" name="Straight Arrow Connector 7">
            <a:extLst>
              <a:ext uri="{FF2B5EF4-FFF2-40B4-BE49-F238E27FC236}">
                <a16:creationId xmlns:a16="http://schemas.microsoft.com/office/drawing/2014/main" id="{B7C7F9B2-7B4F-40A3-BB31-CB0094971D5D}"/>
              </a:ext>
            </a:extLst>
          </p:cNvPr>
          <p:cNvCxnSpPr>
            <a:cxnSpLocks/>
          </p:cNvCxnSpPr>
          <p:nvPr/>
        </p:nvCxnSpPr>
        <p:spPr>
          <a:xfrm>
            <a:off x="4572000" y="5433646"/>
            <a:ext cx="341141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E5E217A-F376-4E7C-9C1E-D129EB9AC166}"/>
              </a:ext>
            </a:extLst>
          </p:cNvPr>
          <p:cNvCxnSpPr>
            <a:cxnSpLocks/>
          </p:cNvCxnSpPr>
          <p:nvPr/>
        </p:nvCxnSpPr>
        <p:spPr>
          <a:xfrm flipV="1">
            <a:off x="3742593" y="1644605"/>
            <a:ext cx="0" cy="22889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7CB7420-14CA-4642-865B-1FC330D7F5D7}"/>
              </a:ext>
            </a:extLst>
          </p:cNvPr>
          <p:cNvSpPr txBox="1"/>
          <p:nvPr/>
        </p:nvSpPr>
        <p:spPr>
          <a:xfrm rot="16200000">
            <a:off x="2316041" y="2604405"/>
            <a:ext cx="2454518" cy="369332"/>
          </a:xfrm>
          <a:prstGeom prst="rect">
            <a:avLst/>
          </a:prstGeom>
          <a:noFill/>
        </p:spPr>
        <p:txBody>
          <a:bodyPr wrap="none" rtlCol="0">
            <a:spAutoFit/>
          </a:bodyPr>
          <a:lstStyle/>
          <a:p>
            <a:r>
              <a:rPr lang="en-US" dirty="0"/>
              <a:t>Phase Noise (</a:t>
            </a:r>
            <a:r>
              <a:rPr lang="en-US" dirty="0" err="1"/>
              <a:t>dBc</a:t>
            </a:r>
            <a:r>
              <a:rPr lang="en-US" dirty="0"/>
              <a:t>/Hz)</a:t>
            </a:r>
          </a:p>
        </p:txBody>
      </p:sp>
    </p:spTree>
    <p:extLst>
      <p:ext uri="{BB962C8B-B14F-4D97-AF65-F5344CB8AC3E}">
        <p14:creationId xmlns:p14="http://schemas.microsoft.com/office/powerpoint/2010/main" val="597697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5124-2756-4C56-9640-E1283E24B328}"/>
              </a:ext>
            </a:extLst>
          </p:cNvPr>
          <p:cNvSpPr>
            <a:spLocks noGrp="1"/>
          </p:cNvSpPr>
          <p:nvPr>
            <p:ph type="title"/>
          </p:nvPr>
        </p:nvSpPr>
        <p:spPr/>
        <p:txBody>
          <a:bodyPr/>
          <a:lstStyle/>
          <a:p>
            <a:r>
              <a:rPr lang="en-US" dirty="0"/>
              <a:t>704 MHz Laser Phase </a:t>
            </a:r>
            <a:br>
              <a:rPr lang="en-US" dirty="0"/>
            </a:br>
            <a:r>
              <a:rPr lang="en-US" sz="2400" dirty="0"/>
              <a:t>    (Signal from Photodiode before EOM)</a:t>
            </a:r>
          </a:p>
        </p:txBody>
      </p:sp>
      <p:sp>
        <p:nvSpPr>
          <p:cNvPr id="3" name="Text Placeholder 2">
            <a:extLst>
              <a:ext uri="{FF2B5EF4-FFF2-40B4-BE49-F238E27FC236}">
                <a16:creationId xmlns:a16="http://schemas.microsoft.com/office/drawing/2014/main" id="{F156FC2E-23E0-4DF0-A676-425676C81D30}"/>
              </a:ext>
            </a:extLst>
          </p:cNvPr>
          <p:cNvSpPr>
            <a:spLocks noGrp="1"/>
          </p:cNvSpPr>
          <p:nvPr>
            <p:ph type="body" idx="1"/>
          </p:nvPr>
        </p:nvSpPr>
        <p:spPr>
          <a:xfrm>
            <a:off x="187550" y="1421592"/>
            <a:ext cx="4114800" cy="823912"/>
          </a:xfrm>
        </p:spPr>
        <p:txBody>
          <a:bodyPr>
            <a:normAutofit/>
          </a:bodyPr>
          <a:lstStyle/>
          <a:p>
            <a:r>
              <a:rPr lang="en-US" sz="2000" dirty="0"/>
              <a:t>Span: 1Hz to 10 kHz</a:t>
            </a:r>
          </a:p>
          <a:p>
            <a:r>
              <a:rPr lang="en-US" sz="2000" dirty="0"/>
              <a:t>RMS Jitter : 182.36 </a:t>
            </a:r>
            <a:r>
              <a:rPr lang="en-US" sz="2000" dirty="0" err="1"/>
              <a:t>fsec</a:t>
            </a:r>
            <a:endParaRPr lang="en-US" sz="2000" dirty="0"/>
          </a:p>
        </p:txBody>
      </p:sp>
      <p:pic>
        <p:nvPicPr>
          <p:cNvPr id="9" name="Content Placeholder 8">
            <a:extLst>
              <a:ext uri="{FF2B5EF4-FFF2-40B4-BE49-F238E27FC236}">
                <a16:creationId xmlns:a16="http://schemas.microsoft.com/office/drawing/2014/main" id="{5B73E175-B7BA-4363-A515-1A528A72C939}"/>
              </a:ext>
            </a:extLst>
          </p:cNvPr>
          <p:cNvPicPr>
            <a:picLocks noGrp="1" noChangeAspect="1"/>
          </p:cNvPicPr>
          <p:nvPr>
            <p:ph sz="half" idx="2"/>
          </p:nvPr>
        </p:nvPicPr>
        <p:blipFill>
          <a:blip r:embed="rId2"/>
          <a:stretch>
            <a:fillRect/>
          </a:stretch>
        </p:blipFill>
        <p:spPr>
          <a:xfrm>
            <a:off x="159562" y="2275807"/>
            <a:ext cx="4315959" cy="3236969"/>
          </a:xfrm>
        </p:spPr>
      </p:pic>
      <p:sp>
        <p:nvSpPr>
          <p:cNvPr id="5" name="Text Placeholder 4">
            <a:extLst>
              <a:ext uri="{FF2B5EF4-FFF2-40B4-BE49-F238E27FC236}">
                <a16:creationId xmlns:a16="http://schemas.microsoft.com/office/drawing/2014/main" id="{F261B06D-12DA-4BE3-A9A6-83E2B0BC9A7C}"/>
              </a:ext>
            </a:extLst>
          </p:cNvPr>
          <p:cNvSpPr>
            <a:spLocks noGrp="1"/>
          </p:cNvSpPr>
          <p:nvPr>
            <p:ph type="body" sz="quarter" idx="3"/>
          </p:nvPr>
        </p:nvSpPr>
        <p:spPr>
          <a:xfrm>
            <a:off x="4572000" y="1421592"/>
            <a:ext cx="4114800" cy="823912"/>
          </a:xfrm>
        </p:spPr>
        <p:txBody>
          <a:bodyPr>
            <a:normAutofit/>
          </a:bodyPr>
          <a:lstStyle/>
          <a:p>
            <a:r>
              <a:rPr lang="en-US" sz="2000" dirty="0"/>
              <a:t>Span: 1Hz to 10 MHz</a:t>
            </a:r>
          </a:p>
          <a:p>
            <a:r>
              <a:rPr lang="en-US" sz="2000" dirty="0"/>
              <a:t>RMS Jitter : 461.36 </a:t>
            </a:r>
            <a:r>
              <a:rPr lang="en-US" sz="2000" dirty="0" err="1"/>
              <a:t>fsec</a:t>
            </a:r>
            <a:endParaRPr lang="en-US" sz="2000" dirty="0"/>
          </a:p>
        </p:txBody>
      </p:sp>
      <p:pic>
        <p:nvPicPr>
          <p:cNvPr id="11" name="Content Placeholder 10">
            <a:extLst>
              <a:ext uri="{FF2B5EF4-FFF2-40B4-BE49-F238E27FC236}">
                <a16:creationId xmlns:a16="http://schemas.microsoft.com/office/drawing/2014/main" id="{A45348E0-6633-436C-A26D-D8DAE835D5D9}"/>
              </a:ext>
            </a:extLst>
          </p:cNvPr>
          <p:cNvPicPr>
            <a:picLocks noGrp="1" noChangeAspect="1"/>
          </p:cNvPicPr>
          <p:nvPr>
            <p:ph sz="quarter" idx="4"/>
          </p:nvPr>
        </p:nvPicPr>
        <p:blipFill>
          <a:blip r:embed="rId3"/>
          <a:stretch>
            <a:fillRect/>
          </a:stretch>
        </p:blipFill>
        <p:spPr>
          <a:xfrm>
            <a:off x="4571999" y="2293391"/>
            <a:ext cx="4315959" cy="3236969"/>
          </a:xfrm>
        </p:spPr>
      </p:pic>
      <p:sp>
        <p:nvSpPr>
          <p:cNvPr id="7" name="Slide Number Placeholder 6">
            <a:extLst>
              <a:ext uri="{FF2B5EF4-FFF2-40B4-BE49-F238E27FC236}">
                <a16:creationId xmlns:a16="http://schemas.microsoft.com/office/drawing/2014/main" id="{4735D5D9-8008-4D70-B0A5-5252E145BA1C}"/>
              </a:ext>
            </a:extLst>
          </p:cNvPr>
          <p:cNvSpPr>
            <a:spLocks noGrp="1"/>
          </p:cNvSpPr>
          <p:nvPr>
            <p:ph type="sldNum" sz="quarter" idx="12"/>
          </p:nvPr>
        </p:nvSpPr>
        <p:spPr/>
        <p:txBody>
          <a:bodyPr/>
          <a:lstStyle/>
          <a:p>
            <a:fld id="{716D9922-87B3-6043-9531-5184EA303DC1}" type="slidenum">
              <a:rPr lang="en-US" smtClean="0"/>
              <a:t>17</a:t>
            </a:fld>
            <a:endParaRPr lang="en-US"/>
          </a:p>
        </p:txBody>
      </p:sp>
      <p:sp>
        <p:nvSpPr>
          <p:cNvPr id="4" name="TextBox 3">
            <a:extLst>
              <a:ext uri="{FF2B5EF4-FFF2-40B4-BE49-F238E27FC236}">
                <a16:creationId xmlns:a16="http://schemas.microsoft.com/office/drawing/2014/main" id="{92FA6342-6869-4B0B-A648-FF53EE397597}"/>
              </a:ext>
            </a:extLst>
          </p:cNvPr>
          <p:cNvSpPr txBox="1"/>
          <p:nvPr/>
        </p:nvSpPr>
        <p:spPr>
          <a:xfrm>
            <a:off x="1555380" y="5682051"/>
            <a:ext cx="5493940" cy="369332"/>
          </a:xfrm>
          <a:prstGeom prst="rect">
            <a:avLst/>
          </a:prstGeom>
          <a:noFill/>
        </p:spPr>
        <p:txBody>
          <a:bodyPr wrap="none" rtlCol="0">
            <a:spAutoFit/>
          </a:bodyPr>
          <a:lstStyle/>
          <a:p>
            <a:r>
              <a:rPr lang="en-US" dirty="0"/>
              <a:t>Instrument : Agilent E5052B Signal Source Analyzer</a:t>
            </a:r>
          </a:p>
        </p:txBody>
      </p:sp>
    </p:spTree>
    <p:extLst>
      <p:ext uri="{BB962C8B-B14F-4D97-AF65-F5344CB8AC3E}">
        <p14:creationId xmlns:p14="http://schemas.microsoft.com/office/powerpoint/2010/main" val="1409938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DB28-29DF-4085-B2B9-B7E3259F25B1}"/>
              </a:ext>
            </a:extLst>
          </p:cNvPr>
          <p:cNvSpPr>
            <a:spLocks noGrp="1"/>
          </p:cNvSpPr>
          <p:nvPr>
            <p:ph type="title"/>
          </p:nvPr>
        </p:nvSpPr>
        <p:spPr>
          <a:xfrm>
            <a:off x="407504" y="3133847"/>
            <a:ext cx="8328991" cy="590305"/>
          </a:xfrm>
        </p:spPr>
        <p:txBody>
          <a:bodyPr>
            <a:normAutofit/>
          </a:bodyPr>
          <a:lstStyle/>
          <a:p>
            <a:pPr algn="ctr"/>
            <a:r>
              <a:rPr lang="en-US" sz="3200" dirty="0"/>
              <a:t>New Development</a:t>
            </a:r>
          </a:p>
        </p:txBody>
      </p:sp>
      <p:sp>
        <p:nvSpPr>
          <p:cNvPr id="4" name="Slide Number Placeholder 3">
            <a:extLst>
              <a:ext uri="{FF2B5EF4-FFF2-40B4-BE49-F238E27FC236}">
                <a16:creationId xmlns:a16="http://schemas.microsoft.com/office/drawing/2014/main" id="{FDEF76FF-FE46-41AC-A85E-EF5854EEA2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6D9922-87B3-6043-9531-5184EA303DC1}"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9032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7377-C690-4414-B048-0999842D3645}"/>
              </a:ext>
            </a:extLst>
          </p:cNvPr>
          <p:cNvSpPr>
            <a:spLocks noGrp="1"/>
          </p:cNvSpPr>
          <p:nvPr>
            <p:ph type="title"/>
          </p:nvPr>
        </p:nvSpPr>
        <p:spPr/>
        <p:txBody>
          <a:bodyPr/>
          <a:lstStyle/>
          <a:p>
            <a:r>
              <a:rPr lang="en-US" dirty="0"/>
              <a:t>Timing System Upgrade</a:t>
            </a:r>
          </a:p>
        </p:txBody>
      </p:sp>
      <p:sp>
        <p:nvSpPr>
          <p:cNvPr id="3" name="Text Placeholder 2">
            <a:extLst>
              <a:ext uri="{FF2B5EF4-FFF2-40B4-BE49-F238E27FC236}">
                <a16:creationId xmlns:a16="http://schemas.microsoft.com/office/drawing/2014/main" id="{06482292-D778-44FE-A913-53ADEB6C556B}"/>
              </a:ext>
            </a:extLst>
          </p:cNvPr>
          <p:cNvSpPr>
            <a:spLocks noGrp="1"/>
          </p:cNvSpPr>
          <p:nvPr>
            <p:ph type="body" idx="1"/>
          </p:nvPr>
        </p:nvSpPr>
        <p:spPr/>
        <p:txBody>
          <a:bodyPr>
            <a:normAutofit lnSpcReduction="10000"/>
          </a:bodyPr>
          <a:lstStyle/>
          <a:p>
            <a:r>
              <a:rPr lang="en-US" dirty="0"/>
              <a:t>FY18</a:t>
            </a:r>
          </a:p>
          <a:p>
            <a:r>
              <a:rPr lang="en-US" dirty="0"/>
              <a:t>Interim Timing System</a:t>
            </a:r>
          </a:p>
        </p:txBody>
      </p:sp>
      <p:sp>
        <p:nvSpPr>
          <p:cNvPr id="4" name="Content Placeholder 3">
            <a:extLst>
              <a:ext uri="{FF2B5EF4-FFF2-40B4-BE49-F238E27FC236}">
                <a16:creationId xmlns:a16="http://schemas.microsoft.com/office/drawing/2014/main" id="{C28C4083-7E21-4C2D-B662-E8233335C18A}"/>
              </a:ext>
            </a:extLst>
          </p:cNvPr>
          <p:cNvSpPr>
            <a:spLocks noGrp="1"/>
          </p:cNvSpPr>
          <p:nvPr>
            <p:ph sz="half" idx="2"/>
          </p:nvPr>
        </p:nvSpPr>
        <p:spPr/>
        <p:txBody>
          <a:bodyPr>
            <a:normAutofit/>
          </a:bodyPr>
          <a:lstStyle/>
          <a:p>
            <a:pPr algn="just"/>
            <a:r>
              <a:rPr lang="en-US" sz="1600" dirty="0"/>
              <a:t>Fixed repetition rate and bunch rate harmonics to 120 and 9000</a:t>
            </a:r>
          </a:p>
          <a:p>
            <a:pPr algn="just"/>
            <a:r>
              <a:rPr lang="en-US" sz="1600" dirty="0"/>
              <a:t>EOM gate signal is from a LLRF DAC daughtercard. RF synchronous clock (h=1800) is used to control this output</a:t>
            </a:r>
          </a:p>
          <a:p>
            <a:pPr algn="just"/>
            <a:r>
              <a:rPr lang="en-US" sz="1600" dirty="0"/>
              <a:t>EOM gate only supports </a:t>
            </a:r>
            <a:r>
              <a:rPr lang="en-US" sz="1600" dirty="0" err="1"/>
              <a:t>macrobunch</a:t>
            </a:r>
            <a:r>
              <a:rPr lang="en-US" sz="1600" dirty="0"/>
              <a:t> lengths that are multiples of 5 bunches</a:t>
            </a:r>
            <a:endParaRPr lang="en-US" sz="1600" strike="sngStrike" dirty="0">
              <a:solidFill>
                <a:srgbClr val="FF0000"/>
              </a:solidFill>
            </a:endParaRPr>
          </a:p>
          <a:p>
            <a:pPr algn="just"/>
            <a:r>
              <a:rPr lang="en-US" sz="1600" dirty="0" err="1"/>
              <a:t>Pockels</a:t>
            </a:r>
            <a:r>
              <a:rPr lang="en-US" sz="1600" dirty="0"/>
              <a:t> cell gate is generated from the LLRF from a beam synchronous source</a:t>
            </a:r>
          </a:p>
        </p:txBody>
      </p:sp>
      <p:sp>
        <p:nvSpPr>
          <p:cNvPr id="5" name="Text Placeholder 4">
            <a:extLst>
              <a:ext uri="{FF2B5EF4-FFF2-40B4-BE49-F238E27FC236}">
                <a16:creationId xmlns:a16="http://schemas.microsoft.com/office/drawing/2014/main" id="{F24114B9-DC61-484A-9510-F55B2F62001A}"/>
              </a:ext>
            </a:extLst>
          </p:cNvPr>
          <p:cNvSpPr>
            <a:spLocks noGrp="1"/>
          </p:cNvSpPr>
          <p:nvPr>
            <p:ph type="body" sz="quarter" idx="3"/>
          </p:nvPr>
        </p:nvSpPr>
        <p:spPr/>
        <p:txBody>
          <a:bodyPr>
            <a:normAutofit/>
          </a:bodyPr>
          <a:lstStyle/>
          <a:p>
            <a:r>
              <a:rPr lang="en-US" dirty="0"/>
              <a:t>FY19</a:t>
            </a:r>
          </a:p>
        </p:txBody>
      </p:sp>
      <p:sp>
        <p:nvSpPr>
          <p:cNvPr id="6" name="Content Placeholder 5">
            <a:extLst>
              <a:ext uri="{FF2B5EF4-FFF2-40B4-BE49-F238E27FC236}">
                <a16:creationId xmlns:a16="http://schemas.microsoft.com/office/drawing/2014/main" id="{1E211D31-A1AF-470C-AA35-F6AEABFE3AFA}"/>
              </a:ext>
            </a:extLst>
          </p:cNvPr>
          <p:cNvSpPr>
            <a:spLocks noGrp="1"/>
          </p:cNvSpPr>
          <p:nvPr>
            <p:ph sz="quarter" idx="4"/>
          </p:nvPr>
        </p:nvSpPr>
        <p:spPr/>
        <p:txBody>
          <a:bodyPr>
            <a:normAutofit/>
          </a:bodyPr>
          <a:lstStyle/>
          <a:p>
            <a:r>
              <a:rPr lang="en-US" sz="1600" dirty="0"/>
              <a:t>Support for different modes of operation</a:t>
            </a:r>
          </a:p>
          <a:p>
            <a:r>
              <a:rPr lang="en-US" sz="1600" dirty="0"/>
              <a:t>Selectable bunch patterns</a:t>
            </a:r>
          </a:p>
          <a:p>
            <a:r>
              <a:rPr lang="en-US" sz="1600" dirty="0"/>
              <a:t>Not limited to same EOM on/off duty cycle for all macrobunches</a:t>
            </a:r>
            <a:endParaRPr lang="en-US" sz="1600" strike="sngStrike" dirty="0"/>
          </a:p>
          <a:p>
            <a:r>
              <a:rPr lang="en-US" sz="1600" dirty="0"/>
              <a:t>Signals locally generated in </a:t>
            </a:r>
            <a:r>
              <a:rPr lang="en-US" sz="1600"/>
              <a:t>laser trailer</a:t>
            </a:r>
            <a:endParaRPr lang="en-US" sz="1600" dirty="0"/>
          </a:p>
        </p:txBody>
      </p:sp>
      <p:sp>
        <p:nvSpPr>
          <p:cNvPr id="7" name="Slide Number Placeholder 6">
            <a:extLst>
              <a:ext uri="{FF2B5EF4-FFF2-40B4-BE49-F238E27FC236}">
                <a16:creationId xmlns:a16="http://schemas.microsoft.com/office/drawing/2014/main" id="{1BCDF336-0205-4B21-9B2E-AF4576E7A87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6D9922-87B3-6043-9531-5184EA303DC1}"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7194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DB28-29DF-4085-B2B9-B7E3259F25B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8CC8797-FCA4-4463-9D20-77E73981EFCB}"/>
              </a:ext>
            </a:extLst>
          </p:cNvPr>
          <p:cNvSpPr>
            <a:spLocks noGrp="1"/>
          </p:cNvSpPr>
          <p:nvPr>
            <p:ph idx="1"/>
          </p:nvPr>
        </p:nvSpPr>
        <p:spPr/>
        <p:txBody>
          <a:bodyPr/>
          <a:lstStyle/>
          <a:p>
            <a:r>
              <a:rPr lang="en-US" dirty="0"/>
              <a:t>Synchronization Requirements</a:t>
            </a:r>
          </a:p>
          <a:p>
            <a:r>
              <a:rPr lang="en-US" dirty="0"/>
              <a:t>Design Constraints</a:t>
            </a:r>
          </a:p>
          <a:p>
            <a:r>
              <a:rPr lang="en-US" dirty="0"/>
              <a:t>System Overview</a:t>
            </a:r>
          </a:p>
          <a:p>
            <a:r>
              <a:rPr lang="en-US" dirty="0"/>
              <a:t>Performance Metrics</a:t>
            </a:r>
          </a:p>
          <a:p>
            <a:r>
              <a:rPr lang="en-US" dirty="0"/>
              <a:t>New Development</a:t>
            </a:r>
          </a:p>
          <a:p>
            <a:r>
              <a:rPr lang="en-US" dirty="0"/>
              <a:t>Summary</a:t>
            </a:r>
          </a:p>
          <a:p>
            <a:endParaRPr lang="en-US" dirty="0"/>
          </a:p>
        </p:txBody>
      </p:sp>
      <p:sp>
        <p:nvSpPr>
          <p:cNvPr id="4" name="Slide Number Placeholder 3">
            <a:extLst>
              <a:ext uri="{FF2B5EF4-FFF2-40B4-BE49-F238E27FC236}">
                <a16:creationId xmlns:a16="http://schemas.microsoft.com/office/drawing/2014/main" id="{FDEF76FF-FE46-41AC-A85E-EF5854EEA2A6}"/>
              </a:ext>
            </a:extLst>
          </p:cNvPr>
          <p:cNvSpPr>
            <a:spLocks noGrp="1"/>
          </p:cNvSpPr>
          <p:nvPr>
            <p:ph type="sldNum" sz="quarter" idx="12"/>
          </p:nvPr>
        </p:nvSpPr>
        <p:spPr/>
        <p:txBody>
          <a:bodyPr/>
          <a:lstStyle/>
          <a:p>
            <a:fld id="{716D9922-87B3-6043-9531-5184EA303DC1}" type="slidenum">
              <a:rPr lang="en-US" smtClean="0"/>
              <a:t>2</a:t>
            </a:fld>
            <a:endParaRPr lang="en-US"/>
          </a:p>
        </p:txBody>
      </p:sp>
    </p:spTree>
    <p:extLst>
      <p:ext uri="{BB962C8B-B14F-4D97-AF65-F5344CB8AC3E}">
        <p14:creationId xmlns:p14="http://schemas.microsoft.com/office/powerpoint/2010/main" val="2755258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1FF3-BE5F-4D12-BFBE-234692146E1B}"/>
              </a:ext>
            </a:extLst>
          </p:cNvPr>
          <p:cNvSpPr>
            <a:spLocks noGrp="1"/>
          </p:cNvSpPr>
          <p:nvPr>
            <p:ph type="title"/>
          </p:nvPr>
        </p:nvSpPr>
        <p:spPr>
          <a:xfrm>
            <a:off x="347870" y="457200"/>
            <a:ext cx="4352317" cy="1600200"/>
          </a:xfrm>
        </p:spPr>
        <p:txBody>
          <a:bodyPr anchor="ctr"/>
          <a:lstStyle/>
          <a:p>
            <a:r>
              <a:rPr lang="en-US" dirty="0"/>
              <a:t>Fast Timing System</a:t>
            </a:r>
          </a:p>
        </p:txBody>
      </p:sp>
      <p:sp>
        <p:nvSpPr>
          <p:cNvPr id="4" name="Text Placeholder 3">
            <a:extLst>
              <a:ext uri="{FF2B5EF4-FFF2-40B4-BE49-F238E27FC236}">
                <a16:creationId xmlns:a16="http://schemas.microsoft.com/office/drawing/2014/main" id="{4F3C6E73-BACE-4C6A-B927-B7AC3475ADDB}"/>
              </a:ext>
            </a:extLst>
          </p:cNvPr>
          <p:cNvSpPr>
            <a:spLocks noGrp="1"/>
          </p:cNvSpPr>
          <p:nvPr>
            <p:ph type="body" sz="half" idx="2"/>
          </p:nvPr>
        </p:nvSpPr>
        <p:spPr>
          <a:xfrm>
            <a:off x="347870" y="2057400"/>
            <a:ext cx="3231149" cy="3811588"/>
          </a:xfrm>
        </p:spPr>
        <p:txBody>
          <a:bodyPr>
            <a:normAutofit fontScale="92500" lnSpcReduction="20000"/>
          </a:bodyPr>
          <a:lstStyle/>
          <a:p>
            <a:pPr marL="285750" indent="-285750">
              <a:buFont typeface="Arial" panose="020B0604020202020204" pitchFamily="34" charset="0"/>
              <a:buChar char="•"/>
            </a:pPr>
            <a:r>
              <a:rPr lang="en-US" dirty="0"/>
              <a:t>A Xilinx ZC706 Zynq evaluation board is configured to function as a daughter card to LLRF Controller</a:t>
            </a:r>
          </a:p>
          <a:p>
            <a:pPr marL="285750" indent="-285750">
              <a:buFont typeface="Arial" panose="020B0604020202020204" pitchFamily="34" charset="0"/>
              <a:buChar char="•"/>
            </a:pPr>
            <a:r>
              <a:rPr lang="en-US" dirty="0"/>
              <a:t>A multi-gigabit transceiver (MGT) in ZC706 will generate the EOM gate signal</a:t>
            </a:r>
          </a:p>
          <a:p>
            <a:pPr marL="285750" indent="-285750">
              <a:buFont typeface="Arial" panose="020B0604020202020204" pitchFamily="34" charset="0"/>
              <a:buChar char="•"/>
            </a:pPr>
            <a:r>
              <a:rPr lang="en-US" dirty="0"/>
              <a:t>The fast gate signal is synchronized with an external clock reference</a:t>
            </a:r>
          </a:p>
          <a:p>
            <a:pPr marL="285750" indent="-285750">
              <a:buFont typeface="Arial" panose="020B0604020202020204" pitchFamily="34" charset="0"/>
              <a:buChar char="•"/>
            </a:pPr>
            <a:r>
              <a:rPr lang="en-US" dirty="0"/>
              <a:t>Also provides significant processing power and many inputs/outputs for other necessary features</a:t>
            </a:r>
          </a:p>
          <a:p>
            <a:pPr marL="285750" indent="-285750">
              <a:buFont typeface="Arial" panose="020B0604020202020204" pitchFamily="34" charset="0"/>
              <a:buChar char="•"/>
            </a:pPr>
            <a:r>
              <a:rPr lang="en-US" dirty="0"/>
              <a:t>A custom FMC daughtercard provides the interface between the ZC706 and the rest of the system</a:t>
            </a:r>
          </a:p>
        </p:txBody>
      </p:sp>
      <p:sp>
        <p:nvSpPr>
          <p:cNvPr id="5" name="Slide Number Placeholder 4">
            <a:extLst>
              <a:ext uri="{FF2B5EF4-FFF2-40B4-BE49-F238E27FC236}">
                <a16:creationId xmlns:a16="http://schemas.microsoft.com/office/drawing/2014/main" id="{7569E049-AFEC-41D4-83AD-824A91FAA994}"/>
              </a:ext>
            </a:extLst>
          </p:cNvPr>
          <p:cNvSpPr>
            <a:spLocks noGrp="1"/>
          </p:cNvSpPr>
          <p:nvPr>
            <p:ph type="sldNum" sz="quarter" idx="12"/>
          </p:nvPr>
        </p:nvSpPr>
        <p:spPr/>
        <p:txBody>
          <a:bodyPr/>
          <a:lstStyle/>
          <a:p>
            <a:fld id="{716D9922-87B3-6043-9531-5184EA303DC1}" type="slidenum">
              <a:rPr lang="en-US" smtClean="0"/>
              <a:t>20</a:t>
            </a:fld>
            <a:endParaRPr lang="en-US"/>
          </a:p>
        </p:txBody>
      </p:sp>
      <p:pic>
        <p:nvPicPr>
          <p:cNvPr id="6" name="Picture 2" descr="158d66449b911b91e3">
            <a:extLst>
              <a:ext uri="{FF2B5EF4-FFF2-40B4-BE49-F238E27FC236}">
                <a16:creationId xmlns:a16="http://schemas.microsoft.com/office/drawing/2014/main" id="{181917A3-424C-446B-84AC-F91C4AA13301}"/>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8818" b="4201"/>
          <a:stretch/>
        </p:blipFill>
        <p:spPr bwMode="auto">
          <a:xfrm>
            <a:off x="3999216" y="2275848"/>
            <a:ext cx="4576156" cy="229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435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DB28-29DF-4085-B2B9-B7E3259F25B1}"/>
              </a:ext>
            </a:extLst>
          </p:cNvPr>
          <p:cNvSpPr>
            <a:spLocks noGrp="1"/>
          </p:cNvSpPr>
          <p:nvPr>
            <p:ph type="title"/>
          </p:nvPr>
        </p:nvSpPr>
        <p:spPr>
          <a:xfrm>
            <a:off x="407504" y="3133847"/>
            <a:ext cx="8328991" cy="590305"/>
          </a:xfrm>
        </p:spPr>
        <p:txBody>
          <a:bodyPr>
            <a:normAutofit/>
          </a:bodyPr>
          <a:lstStyle/>
          <a:p>
            <a:pPr algn="ctr"/>
            <a:r>
              <a:rPr lang="en-US" sz="3200" dirty="0"/>
              <a:t>Summary</a:t>
            </a:r>
          </a:p>
        </p:txBody>
      </p:sp>
      <p:sp>
        <p:nvSpPr>
          <p:cNvPr id="4" name="Slide Number Placeholder 3">
            <a:extLst>
              <a:ext uri="{FF2B5EF4-FFF2-40B4-BE49-F238E27FC236}">
                <a16:creationId xmlns:a16="http://schemas.microsoft.com/office/drawing/2014/main" id="{FDEF76FF-FE46-41AC-A85E-EF5854EEA2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6D9922-87B3-6043-9531-5184EA303DC1}"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3671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9CEC-10AB-4244-BEE0-7D842F81057C}"/>
              </a:ext>
            </a:extLst>
          </p:cNvPr>
          <p:cNvSpPr>
            <a:spLocks noGrp="1"/>
          </p:cNvSpPr>
          <p:nvPr>
            <p:ph type="title"/>
          </p:nvPr>
        </p:nvSpPr>
        <p:spPr/>
        <p:txBody>
          <a:bodyPr/>
          <a:lstStyle/>
          <a:p>
            <a:r>
              <a:rPr lang="en-US" dirty="0"/>
              <a:t>Upgrade Status</a:t>
            </a:r>
          </a:p>
        </p:txBody>
      </p:sp>
      <p:sp>
        <p:nvSpPr>
          <p:cNvPr id="3" name="Content Placeholder 2">
            <a:extLst>
              <a:ext uri="{FF2B5EF4-FFF2-40B4-BE49-F238E27FC236}">
                <a16:creationId xmlns:a16="http://schemas.microsoft.com/office/drawing/2014/main" id="{E0130A93-54D7-4F78-BCB0-D55D54C6FEFC}"/>
              </a:ext>
            </a:extLst>
          </p:cNvPr>
          <p:cNvSpPr>
            <a:spLocks noGrp="1"/>
          </p:cNvSpPr>
          <p:nvPr>
            <p:ph idx="1"/>
          </p:nvPr>
        </p:nvSpPr>
        <p:spPr>
          <a:xfrm>
            <a:off x="357809" y="1464434"/>
            <a:ext cx="8328991" cy="3929132"/>
          </a:xfrm>
        </p:spPr>
        <p:txBody>
          <a:bodyPr>
            <a:normAutofit/>
          </a:bodyPr>
          <a:lstStyle/>
          <a:p>
            <a:r>
              <a:rPr lang="en-US" sz="2400" dirty="0"/>
              <a:t>Zynq ZC706 development board and new FMC daughter cards have been verified for operation (power-up, clock routing, IO check)</a:t>
            </a:r>
          </a:p>
          <a:p>
            <a:r>
              <a:rPr lang="en-US" sz="2400" dirty="0"/>
              <a:t>Update link receiver and pattern generation logic have been integrated and are functional</a:t>
            </a:r>
          </a:p>
          <a:p>
            <a:r>
              <a:rPr lang="en-US" sz="2400" dirty="0"/>
              <a:t>DACs on FMC daughter have been programmed and tested </a:t>
            </a:r>
          </a:p>
          <a:p>
            <a:r>
              <a:rPr lang="en-US" sz="2400" dirty="0"/>
              <a:t>Working on establishing Aurora Link between LLRF controller and the Zynq board</a:t>
            </a:r>
          </a:p>
          <a:p>
            <a:pPr lvl="1"/>
            <a:r>
              <a:rPr lang="en-US" dirty="0"/>
              <a:t>Allow for remote configuration and control</a:t>
            </a:r>
          </a:p>
        </p:txBody>
      </p:sp>
      <p:sp>
        <p:nvSpPr>
          <p:cNvPr id="4" name="Slide Number Placeholder 3">
            <a:extLst>
              <a:ext uri="{FF2B5EF4-FFF2-40B4-BE49-F238E27FC236}">
                <a16:creationId xmlns:a16="http://schemas.microsoft.com/office/drawing/2014/main" id="{2B2AD45C-43ED-4C75-AC38-C4A90E54EE7C}"/>
              </a:ext>
            </a:extLst>
          </p:cNvPr>
          <p:cNvSpPr>
            <a:spLocks noGrp="1"/>
          </p:cNvSpPr>
          <p:nvPr>
            <p:ph type="sldNum" sz="quarter" idx="12"/>
          </p:nvPr>
        </p:nvSpPr>
        <p:spPr/>
        <p:txBody>
          <a:bodyPr/>
          <a:lstStyle/>
          <a:p>
            <a:fld id="{716D9922-87B3-6043-9531-5184EA303DC1}" type="slidenum">
              <a:rPr lang="en-US" smtClean="0"/>
              <a:t>22</a:t>
            </a:fld>
            <a:endParaRPr lang="en-US"/>
          </a:p>
        </p:txBody>
      </p:sp>
    </p:spTree>
    <p:extLst>
      <p:ext uri="{BB962C8B-B14F-4D97-AF65-F5344CB8AC3E}">
        <p14:creationId xmlns:p14="http://schemas.microsoft.com/office/powerpoint/2010/main" val="3017086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6BBAC-C52D-4191-B5F3-2B400ACAD25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044FB30-2B5E-4B15-96F6-69FE7D24A6A6}"/>
              </a:ext>
            </a:extLst>
          </p:cNvPr>
          <p:cNvSpPr>
            <a:spLocks noGrp="1"/>
          </p:cNvSpPr>
          <p:nvPr>
            <p:ph idx="1"/>
          </p:nvPr>
        </p:nvSpPr>
        <p:spPr>
          <a:xfrm>
            <a:off x="366601" y="1464434"/>
            <a:ext cx="8328991" cy="3929132"/>
          </a:xfrm>
        </p:spPr>
        <p:txBody>
          <a:bodyPr>
            <a:normAutofit fontScale="92500" lnSpcReduction="20000"/>
          </a:bodyPr>
          <a:lstStyle/>
          <a:p>
            <a:r>
              <a:rPr lang="en-US" sz="3000" dirty="0"/>
              <a:t>RF reference signal to Laser meets </a:t>
            </a:r>
            <a:r>
              <a:rPr lang="en-US" sz="3000" dirty="0" err="1"/>
              <a:t>LEReC</a:t>
            </a:r>
            <a:r>
              <a:rPr lang="en-US" sz="3000" dirty="0"/>
              <a:t> Laser requirement specification for RMS jitter &lt; 1ps</a:t>
            </a:r>
          </a:p>
          <a:p>
            <a:endParaRPr lang="en-US" sz="3000" dirty="0"/>
          </a:p>
          <a:p>
            <a:r>
              <a:rPr lang="en-US" sz="3000" dirty="0"/>
              <a:t>We are on schedule to complete development on ZC706 integration. Installation of Fast Timing chassis will be completed and ready for system level tests at startup FY19</a:t>
            </a:r>
          </a:p>
          <a:p>
            <a:endParaRPr lang="en-US" sz="3000" dirty="0"/>
          </a:p>
          <a:p>
            <a:r>
              <a:rPr lang="en-US" sz="3000" dirty="0"/>
              <a:t>Beam commissioning with different modes of operation and bunch patterns will be supported</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B6FD2FF-0E06-45DF-911E-3621697ED01A}"/>
              </a:ext>
            </a:extLst>
          </p:cNvPr>
          <p:cNvSpPr>
            <a:spLocks noGrp="1"/>
          </p:cNvSpPr>
          <p:nvPr>
            <p:ph type="sldNum" sz="quarter" idx="12"/>
          </p:nvPr>
        </p:nvSpPr>
        <p:spPr/>
        <p:txBody>
          <a:bodyPr/>
          <a:lstStyle/>
          <a:p>
            <a:fld id="{716D9922-87B3-6043-9531-5184EA303DC1}" type="slidenum">
              <a:rPr lang="en-US" smtClean="0"/>
              <a:t>23</a:t>
            </a:fld>
            <a:endParaRPr lang="en-US"/>
          </a:p>
        </p:txBody>
      </p:sp>
    </p:spTree>
    <p:extLst>
      <p:ext uri="{BB962C8B-B14F-4D97-AF65-F5344CB8AC3E}">
        <p14:creationId xmlns:p14="http://schemas.microsoft.com/office/powerpoint/2010/main" val="1020597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DB28-29DF-4085-B2B9-B7E3259F25B1}"/>
              </a:ext>
            </a:extLst>
          </p:cNvPr>
          <p:cNvSpPr>
            <a:spLocks noGrp="1"/>
          </p:cNvSpPr>
          <p:nvPr>
            <p:ph type="title"/>
          </p:nvPr>
        </p:nvSpPr>
        <p:spPr>
          <a:xfrm>
            <a:off x="407504" y="3133847"/>
            <a:ext cx="8328991" cy="590305"/>
          </a:xfrm>
        </p:spPr>
        <p:txBody>
          <a:bodyPr>
            <a:normAutofit/>
          </a:bodyPr>
          <a:lstStyle/>
          <a:p>
            <a:pPr algn="ctr"/>
            <a:r>
              <a:rPr lang="en-US" sz="3200" dirty="0"/>
              <a:t>Synchronization Requirements</a:t>
            </a:r>
          </a:p>
        </p:txBody>
      </p:sp>
      <p:sp>
        <p:nvSpPr>
          <p:cNvPr id="4" name="Slide Number Placeholder 3">
            <a:extLst>
              <a:ext uri="{FF2B5EF4-FFF2-40B4-BE49-F238E27FC236}">
                <a16:creationId xmlns:a16="http://schemas.microsoft.com/office/drawing/2014/main" id="{FDEF76FF-FE46-41AC-A85E-EF5854EEA2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6D9922-87B3-6043-9531-5184EA303DC1}"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49211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0FC5-FF2E-4860-83FF-C427C1065C07}"/>
              </a:ext>
            </a:extLst>
          </p:cNvPr>
          <p:cNvSpPr>
            <a:spLocks noGrp="1"/>
          </p:cNvSpPr>
          <p:nvPr>
            <p:ph type="title"/>
          </p:nvPr>
        </p:nvSpPr>
        <p:spPr>
          <a:xfrm>
            <a:off x="1151575" y="11020"/>
            <a:ext cx="6705599" cy="701673"/>
          </a:xfrm>
        </p:spPr>
        <p:txBody>
          <a:bodyPr>
            <a:normAutofit fontScale="90000"/>
          </a:bodyPr>
          <a:lstStyle/>
          <a:p>
            <a:r>
              <a:rPr lang="en-US" sz="2800" dirty="0" err="1"/>
              <a:t>LEReC</a:t>
            </a:r>
            <a:r>
              <a:rPr lang="en-US" sz="2800" dirty="0"/>
              <a:t> laser requirements (October 2018)</a:t>
            </a:r>
          </a:p>
        </p:txBody>
      </p:sp>
      <p:sp>
        <p:nvSpPr>
          <p:cNvPr id="3" name="Content Placeholder 2">
            <a:extLst>
              <a:ext uri="{FF2B5EF4-FFF2-40B4-BE49-F238E27FC236}">
                <a16:creationId xmlns:a16="http://schemas.microsoft.com/office/drawing/2014/main" id="{CD586A67-6D61-44C1-818D-8FEFCE6718AC}"/>
              </a:ext>
            </a:extLst>
          </p:cNvPr>
          <p:cNvSpPr>
            <a:spLocks noGrp="1"/>
          </p:cNvSpPr>
          <p:nvPr>
            <p:ph idx="1"/>
          </p:nvPr>
        </p:nvSpPr>
        <p:spPr>
          <a:xfrm>
            <a:off x="339880" y="1464434"/>
            <a:ext cx="8328991" cy="4631566"/>
          </a:xfrm>
        </p:spPr>
        <p:txBody>
          <a:bodyPr>
            <a:normAutofit/>
          </a:bodyPr>
          <a:lstStyle/>
          <a:p>
            <a:pPr marL="0" indent="0">
              <a:buNone/>
            </a:pPr>
            <a:endParaRPr lang="en-US" dirty="0"/>
          </a:p>
          <a:p>
            <a:endParaRPr lang="en-US" dirty="0"/>
          </a:p>
        </p:txBody>
      </p:sp>
      <p:graphicFrame>
        <p:nvGraphicFramePr>
          <p:cNvPr id="5" name="Table 4">
            <a:extLst>
              <a:ext uri="{FF2B5EF4-FFF2-40B4-BE49-F238E27FC236}">
                <a16:creationId xmlns:a16="http://schemas.microsoft.com/office/drawing/2014/main" id="{88ACFFF9-B5AD-4123-A82C-00DC1266E07E}"/>
              </a:ext>
            </a:extLst>
          </p:cNvPr>
          <p:cNvGraphicFramePr>
            <a:graphicFrameLocks noGrp="1"/>
          </p:cNvGraphicFramePr>
          <p:nvPr>
            <p:extLst/>
          </p:nvPr>
        </p:nvGraphicFramePr>
        <p:xfrm>
          <a:off x="637785" y="657615"/>
          <a:ext cx="7733178" cy="554277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928320891"/>
                    </a:ext>
                  </a:extLst>
                </a:gridCol>
                <a:gridCol w="1961589">
                  <a:extLst>
                    <a:ext uri="{9D8B030D-6E8A-4147-A177-3AD203B41FA5}">
                      <a16:colId xmlns:a16="http://schemas.microsoft.com/office/drawing/2014/main" val="158257899"/>
                    </a:ext>
                  </a:extLst>
                </a:gridCol>
                <a:gridCol w="1809189">
                  <a:extLst>
                    <a:ext uri="{9D8B030D-6E8A-4147-A177-3AD203B41FA5}">
                      <a16:colId xmlns:a16="http://schemas.microsoft.com/office/drawing/2014/main" val="902529564"/>
                    </a:ext>
                  </a:extLst>
                </a:gridCol>
              </a:tblGrid>
              <a:tr h="0">
                <a:tc>
                  <a:txBody>
                    <a:bodyPr/>
                    <a:lstStyle/>
                    <a:p>
                      <a:endParaRPr lang="en-US" sz="1400" dirty="0">
                        <a:ln>
                          <a:noFill/>
                        </a:ln>
                        <a:solidFill>
                          <a:schemeClr val="tx1"/>
                        </a:solidFill>
                        <a:highlight>
                          <a:srgbClr val="0000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Original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Updated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4226743"/>
                  </a:ext>
                </a:extLst>
              </a:tr>
              <a:tr h="421710">
                <a:tc>
                  <a:txBody>
                    <a:bodyPr/>
                    <a:lstStyle/>
                    <a:p>
                      <a:r>
                        <a:rPr lang="en-US" sz="1400" dirty="0">
                          <a:ln>
                            <a:noFill/>
                          </a:ln>
                          <a:solidFill>
                            <a:schemeClr val="tx1"/>
                          </a:solidFill>
                        </a:rPr>
                        <a:t>Power on cathode, 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10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658391"/>
                  </a:ext>
                </a:extLst>
              </a:tr>
              <a:tr h="421710">
                <a:tc>
                  <a:txBody>
                    <a:bodyPr/>
                    <a:lstStyle/>
                    <a:p>
                      <a:r>
                        <a:rPr lang="en-US" sz="1400" dirty="0">
                          <a:ln>
                            <a:noFill/>
                          </a:ln>
                          <a:solidFill>
                            <a:schemeClr val="tx1"/>
                          </a:solidFill>
                        </a:rPr>
                        <a:t>Power on Gun table before iris, 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15-20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10-13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9721502"/>
                  </a:ext>
                </a:extLst>
              </a:tr>
              <a:tr h="421710">
                <a:tc>
                  <a:txBody>
                    <a:bodyPr/>
                    <a:lstStyle/>
                    <a:p>
                      <a:r>
                        <a:rPr lang="en-US" sz="1400" dirty="0">
                          <a:ln>
                            <a:noFill/>
                          </a:ln>
                          <a:solidFill>
                            <a:schemeClr val="tx1"/>
                          </a:solidFill>
                        </a:rPr>
                        <a:t>Beam diameter on the cathode,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2823189"/>
                  </a:ext>
                </a:extLst>
              </a:tr>
              <a:tr h="421710">
                <a:tc>
                  <a:txBody>
                    <a:bodyPr/>
                    <a:lstStyle/>
                    <a:p>
                      <a:r>
                        <a:rPr lang="en-US" sz="1400" dirty="0">
                          <a:ln>
                            <a:noFill/>
                          </a:ln>
                          <a:solidFill>
                            <a:schemeClr val="tx1"/>
                          </a:solidFill>
                        </a:rPr>
                        <a:t>Transverse profile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Uniform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Truncated Gaussian</a:t>
                      </a:r>
                    </a:p>
                    <a:p>
                      <a:r>
                        <a:rPr lang="en-US" sz="1400" dirty="0">
                          <a:ln>
                            <a:noFill/>
                          </a:ln>
                          <a:solidFill>
                            <a:schemeClr val="tx1"/>
                          </a:solidFill>
                        </a:rPr>
                        <a:t>(3mm sigma)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5441698"/>
                  </a:ext>
                </a:extLst>
              </a:tr>
              <a:tr h="421710">
                <a:tc>
                  <a:txBody>
                    <a:bodyPr/>
                    <a:lstStyle/>
                    <a:p>
                      <a:r>
                        <a:rPr lang="en-US" sz="1400" dirty="0">
                          <a:ln>
                            <a:noFill/>
                          </a:ln>
                          <a:solidFill>
                            <a:schemeClr val="tx1"/>
                          </a:solidFill>
                        </a:rPr>
                        <a:t>Longitudinal profile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Uniform, “flat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Stacking with &lt; 40% peak-to-peak modulation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1625918"/>
                  </a:ext>
                </a:extLst>
              </a:tr>
              <a:tr h="421710">
                <a:tc>
                  <a:txBody>
                    <a:bodyPr/>
                    <a:lstStyle/>
                    <a:p>
                      <a:r>
                        <a:rPr lang="en-US" sz="1400" dirty="0">
                          <a:ln>
                            <a:noFill/>
                          </a:ln>
                          <a:solidFill>
                            <a:schemeClr val="tx1"/>
                          </a:solidFill>
                        </a:rPr>
                        <a:t>Pulse length after stacking, </a:t>
                      </a:r>
                      <a:r>
                        <a:rPr lang="en-US" sz="1400" dirty="0" err="1">
                          <a:ln>
                            <a:noFill/>
                          </a:ln>
                          <a:solidFill>
                            <a:schemeClr val="tx1"/>
                          </a:solidFill>
                        </a:rPr>
                        <a:t>ps</a:t>
                      </a:r>
                      <a:endParaRPr lang="en-US" sz="14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40-80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1250822"/>
                  </a:ext>
                </a:extLst>
              </a:tr>
              <a:tr h="421710">
                <a:tc>
                  <a:txBody>
                    <a:bodyPr/>
                    <a:lstStyle/>
                    <a:p>
                      <a:r>
                        <a:rPr lang="en-US" sz="1400" dirty="0">
                          <a:ln>
                            <a:noFill/>
                          </a:ln>
                          <a:solidFill>
                            <a:schemeClr val="tx1"/>
                          </a:solidFill>
                        </a:rPr>
                        <a:t>Time jitter </a:t>
                      </a:r>
                      <a:r>
                        <a:rPr lang="en-US" sz="1400" dirty="0" err="1">
                          <a:ln>
                            <a:noFill/>
                          </a:ln>
                          <a:solidFill>
                            <a:schemeClr val="tx1"/>
                          </a:solidFill>
                        </a:rPr>
                        <a:t>rms</a:t>
                      </a:r>
                      <a:r>
                        <a:rPr lang="en-US" sz="1400" dirty="0">
                          <a:ln>
                            <a:noFill/>
                          </a:ln>
                          <a:solidFill>
                            <a:schemeClr val="tx1"/>
                          </a:solidFill>
                        </a:rPr>
                        <a:t>, </a:t>
                      </a:r>
                      <a:r>
                        <a:rPr lang="en-US" sz="1400" dirty="0" err="1">
                          <a:ln>
                            <a:noFill/>
                          </a:ln>
                          <a:solidFill>
                            <a:schemeClr val="tx1"/>
                          </a:solidFill>
                        </a:rPr>
                        <a:t>ps</a:t>
                      </a:r>
                      <a:endParaRPr lang="en-US" sz="14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&lt;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&lt;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1870379"/>
                  </a:ext>
                </a:extLst>
              </a:tr>
              <a:tr h="421710">
                <a:tc>
                  <a:txBody>
                    <a:bodyPr/>
                    <a:lstStyle/>
                    <a:p>
                      <a:r>
                        <a:rPr lang="en-US" sz="1400" dirty="0">
                          <a:ln>
                            <a:noFill/>
                          </a:ln>
                          <a:solidFill>
                            <a:schemeClr val="tx1"/>
                          </a:solidFill>
                        </a:rPr>
                        <a:t>Intensity </a:t>
                      </a:r>
                      <a:r>
                        <a:rPr lang="en-US" sz="1400" dirty="0" err="1">
                          <a:ln>
                            <a:noFill/>
                          </a:ln>
                          <a:solidFill>
                            <a:schemeClr val="tx1"/>
                          </a:solidFill>
                        </a:rPr>
                        <a:t>rms</a:t>
                      </a:r>
                      <a:r>
                        <a:rPr lang="en-US" sz="1400" dirty="0">
                          <a:ln>
                            <a:noFill/>
                          </a:ln>
                          <a:solidFill>
                            <a:schemeClr val="tx1"/>
                          </a:solidFill>
                        </a:rPr>
                        <a:t>, shot-to-short.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&lt;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&lt;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8823361"/>
                  </a:ext>
                </a:extLst>
              </a:tr>
              <a:tr h="421710">
                <a:tc>
                  <a:txBody>
                    <a:bodyPr/>
                    <a:lstStyle/>
                    <a:p>
                      <a:r>
                        <a:rPr lang="en-US" sz="1400" dirty="0">
                          <a:ln>
                            <a:noFill/>
                          </a:ln>
                          <a:solidFill>
                            <a:schemeClr val="tx1"/>
                          </a:solidFill>
                        </a:rPr>
                        <a:t>Spatial stability C.O.M. on iris </a:t>
                      </a:r>
                      <a:r>
                        <a:rPr lang="en-US" sz="1400" dirty="0" err="1">
                          <a:ln>
                            <a:noFill/>
                          </a:ln>
                          <a:solidFill>
                            <a:schemeClr val="tx1"/>
                          </a:solidFill>
                        </a:rPr>
                        <a:t>rms</a:t>
                      </a:r>
                      <a:r>
                        <a:rPr lang="en-US" sz="1400" dirty="0">
                          <a:ln>
                            <a:noFill/>
                          </a:ln>
                          <a:solidFill>
                            <a:schemeClr val="tx1"/>
                          </a:solidFill>
                        </a:rPr>
                        <a:t>, 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50 (&lt;10um on cathode)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1151188"/>
                  </a:ext>
                </a:extLst>
              </a:tr>
              <a:tr h="421710">
                <a:tc>
                  <a:txBody>
                    <a:bodyPr/>
                    <a:lstStyle/>
                    <a:p>
                      <a:r>
                        <a:rPr lang="en-US" sz="1400" dirty="0">
                          <a:ln>
                            <a:noFill/>
                          </a:ln>
                          <a:solidFill>
                            <a:schemeClr val="tx1"/>
                          </a:solidFill>
                        </a:rPr>
                        <a:t>Extinction ratio (power leakage, pulsed mode)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10^6:1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10^6:1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8112942"/>
                  </a:ext>
                </a:extLst>
              </a:tr>
              <a:tr h="421710">
                <a:tc>
                  <a:txBody>
                    <a:bodyPr/>
                    <a:lstStyle/>
                    <a:p>
                      <a:r>
                        <a:rPr lang="en-US" sz="1400" dirty="0">
                          <a:ln>
                            <a:noFill/>
                          </a:ln>
                          <a:solidFill>
                            <a:schemeClr val="tx1"/>
                          </a:solidFill>
                        </a:rPr>
                        <a:t>MPS extinction ratio (between MPS interlock and slow shutter closed, full current CW)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100:1 (5 </a:t>
                      </a:r>
                      <a:r>
                        <a:rPr lang="en-US" sz="1400" dirty="0" err="1">
                          <a:ln>
                            <a:noFill/>
                          </a:ln>
                          <a:solidFill>
                            <a:schemeClr val="tx1"/>
                          </a:solidFill>
                        </a:rPr>
                        <a:t>msec</a:t>
                      </a:r>
                      <a:r>
                        <a:rPr lang="en-US" sz="1400" dirty="0">
                          <a:ln>
                            <a:noFill/>
                          </a:ln>
                          <a:solidFill>
                            <a:schemeClr val="tx1"/>
                          </a:solidFill>
                        </a:rPr>
                        <a:t>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n>
                            <a:noFill/>
                          </a:ln>
                          <a:solidFill>
                            <a:schemeClr val="tx1"/>
                          </a:solidFill>
                        </a:rPr>
                        <a:t>300:1 (15 </a:t>
                      </a:r>
                      <a:r>
                        <a:rPr lang="en-US" sz="1400" dirty="0" err="1">
                          <a:ln>
                            <a:noFill/>
                          </a:ln>
                          <a:solidFill>
                            <a:schemeClr val="tx1"/>
                          </a:solidFill>
                        </a:rPr>
                        <a:t>msec</a:t>
                      </a:r>
                      <a:r>
                        <a:rPr lang="en-US" sz="1400" dirty="0">
                          <a:ln>
                            <a:noFill/>
                          </a:ln>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3733"/>
                  </a:ext>
                </a:extLst>
              </a:tr>
            </a:tbl>
          </a:graphicData>
        </a:graphic>
      </p:graphicFrame>
      <p:sp>
        <p:nvSpPr>
          <p:cNvPr id="4" name="Oval 3">
            <a:extLst>
              <a:ext uri="{FF2B5EF4-FFF2-40B4-BE49-F238E27FC236}">
                <a16:creationId xmlns:a16="http://schemas.microsoft.com/office/drawing/2014/main" id="{054ED9A2-E807-4249-9EE8-783ECB8AF330}"/>
              </a:ext>
            </a:extLst>
          </p:cNvPr>
          <p:cNvSpPr/>
          <p:nvPr/>
        </p:nvSpPr>
        <p:spPr>
          <a:xfrm>
            <a:off x="225580" y="3780217"/>
            <a:ext cx="8047982"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0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DB28-29DF-4085-B2B9-B7E3259F25B1}"/>
              </a:ext>
            </a:extLst>
          </p:cNvPr>
          <p:cNvSpPr>
            <a:spLocks noGrp="1"/>
          </p:cNvSpPr>
          <p:nvPr>
            <p:ph type="title"/>
          </p:nvPr>
        </p:nvSpPr>
        <p:spPr>
          <a:xfrm>
            <a:off x="407504" y="3133847"/>
            <a:ext cx="8328991" cy="590305"/>
          </a:xfrm>
        </p:spPr>
        <p:txBody>
          <a:bodyPr>
            <a:normAutofit/>
          </a:bodyPr>
          <a:lstStyle/>
          <a:p>
            <a:pPr algn="ctr"/>
            <a:r>
              <a:rPr lang="en-US" sz="3200" dirty="0"/>
              <a:t>Design Constraints</a:t>
            </a:r>
          </a:p>
        </p:txBody>
      </p:sp>
      <p:sp>
        <p:nvSpPr>
          <p:cNvPr id="4" name="Slide Number Placeholder 3">
            <a:extLst>
              <a:ext uri="{FF2B5EF4-FFF2-40B4-BE49-F238E27FC236}">
                <a16:creationId xmlns:a16="http://schemas.microsoft.com/office/drawing/2014/main" id="{FDEF76FF-FE46-41AC-A85E-EF5854EEA2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6D9922-87B3-6043-9531-5184EA303DC1}"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1232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C275-83CD-41C2-8D6A-49741D59A216}"/>
              </a:ext>
            </a:extLst>
          </p:cNvPr>
          <p:cNvSpPr>
            <a:spLocks noGrp="1"/>
          </p:cNvSpPr>
          <p:nvPr>
            <p:ph type="title"/>
          </p:nvPr>
        </p:nvSpPr>
        <p:spPr>
          <a:xfrm>
            <a:off x="357809" y="365126"/>
            <a:ext cx="8540006" cy="1325563"/>
          </a:xfrm>
        </p:spPr>
        <p:txBody>
          <a:bodyPr/>
          <a:lstStyle/>
          <a:p>
            <a:r>
              <a:rPr lang="en-US" dirty="0"/>
              <a:t>Fixed Laser Reference Frequency</a:t>
            </a:r>
          </a:p>
        </p:txBody>
      </p:sp>
      <p:sp>
        <p:nvSpPr>
          <p:cNvPr id="3" name="Text Placeholder 2">
            <a:extLst>
              <a:ext uri="{FF2B5EF4-FFF2-40B4-BE49-F238E27FC236}">
                <a16:creationId xmlns:a16="http://schemas.microsoft.com/office/drawing/2014/main" id="{381F170D-4819-41A6-B1F9-5127A1E27042}"/>
              </a:ext>
            </a:extLst>
          </p:cNvPr>
          <p:cNvSpPr>
            <a:spLocks noGrp="1"/>
          </p:cNvSpPr>
          <p:nvPr>
            <p:ph type="body" idx="1"/>
          </p:nvPr>
        </p:nvSpPr>
        <p:spPr>
          <a:xfrm>
            <a:off x="222546" y="902582"/>
            <a:ext cx="4114800" cy="823912"/>
          </a:xfrm>
        </p:spPr>
        <p:txBody>
          <a:bodyPr>
            <a:normAutofit fontScale="47500" lnSpcReduction="20000"/>
          </a:bodyPr>
          <a:lstStyle/>
          <a:p>
            <a:pPr marL="342900" indent="-342900">
              <a:lnSpc>
                <a:spcPct val="120000"/>
              </a:lnSpc>
              <a:spcBef>
                <a:spcPts val="0"/>
              </a:spcBef>
              <a:buFont typeface="Wingdings" panose="05000000000000000000" pitchFamily="2" charset="2"/>
              <a:buChar char="Ø"/>
            </a:pPr>
            <a:r>
              <a:rPr lang="en-US" dirty="0"/>
              <a:t>For commissioning during FY18, a bunch frequency that is a multiple (x75) of the </a:t>
            </a:r>
            <a:r>
              <a:rPr lang="en-US" dirty="0" err="1"/>
              <a:t>macrobunch</a:t>
            </a:r>
            <a:r>
              <a:rPr lang="en-US" dirty="0"/>
              <a:t> frequency was used for the interim timing system                                        </a:t>
            </a:r>
          </a:p>
        </p:txBody>
      </p:sp>
      <p:sp>
        <p:nvSpPr>
          <p:cNvPr id="7" name="Slide Number Placeholder 6">
            <a:extLst>
              <a:ext uri="{FF2B5EF4-FFF2-40B4-BE49-F238E27FC236}">
                <a16:creationId xmlns:a16="http://schemas.microsoft.com/office/drawing/2014/main" id="{A5419642-952E-413F-BFD4-8EA2B9E13674}"/>
              </a:ext>
            </a:extLst>
          </p:cNvPr>
          <p:cNvSpPr>
            <a:spLocks noGrp="1"/>
          </p:cNvSpPr>
          <p:nvPr>
            <p:ph type="sldNum" sz="quarter" idx="12"/>
          </p:nvPr>
        </p:nvSpPr>
        <p:spPr/>
        <p:txBody>
          <a:bodyPr/>
          <a:lstStyle/>
          <a:p>
            <a:fld id="{716D9922-87B3-6043-9531-5184EA303DC1}" type="slidenum">
              <a:rPr lang="en-US" smtClean="0"/>
              <a:t>6</a:t>
            </a:fld>
            <a:endParaRPr lang="en-US"/>
          </a:p>
        </p:txBody>
      </p:sp>
      <p:pic>
        <p:nvPicPr>
          <p:cNvPr id="8" name="Content Placeholder 7">
            <a:extLst>
              <a:ext uri="{FF2B5EF4-FFF2-40B4-BE49-F238E27FC236}">
                <a16:creationId xmlns:a16="http://schemas.microsoft.com/office/drawing/2014/main" id="{CA5CFA58-9DAD-442C-8A76-BEB885DF707C}"/>
              </a:ext>
            </a:extLst>
          </p:cNvPr>
          <p:cNvPicPr>
            <a:picLocks noGrp="1" noChangeAspect="1"/>
          </p:cNvPicPr>
          <p:nvPr>
            <p:ph sz="half" idx="2"/>
          </p:nvPr>
        </p:nvPicPr>
        <p:blipFill>
          <a:blip r:embed="rId2"/>
          <a:stretch>
            <a:fillRect/>
          </a:stretch>
        </p:blipFill>
        <p:spPr>
          <a:xfrm>
            <a:off x="5331079" y="1135256"/>
            <a:ext cx="2815394" cy="2128842"/>
          </a:xfrm>
          <a:prstGeom prst="rect">
            <a:avLst/>
          </a:prstGeom>
        </p:spPr>
      </p:pic>
      <p:sp>
        <p:nvSpPr>
          <p:cNvPr id="4" name="Arrow: Right 3">
            <a:extLst>
              <a:ext uri="{FF2B5EF4-FFF2-40B4-BE49-F238E27FC236}">
                <a16:creationId xmlns:a16="http://schemas.microsoft.com/office/drawing/2014/main" id="{22FA64A5-A227-4EA1-AF32-EEA878D29FAE}"/>
              </a:ext>
            </a:extLst>
          </p:cNvPr>
          <p:cNvSpPr/>
          <p:nvPr/>
        </p:nvSpPr>
        <p:spPr>
          <a:xfrm>
            <a:off x="4445794" y="1354016"/>
            <a:ext cx="776837" cy="33667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21101AAF-F70B-40C4-8299-EFB08C9FE70F}"/>
              </a:ext>
            </a:extLst>
          </p:cNvPr>
          <p:cNvSpPr/>
          <p:nvPr/>
        </p:nvSpPr>
        <p:spPr>
          <a:xfrm>
            <a:off x="1959746" y="2681175"/>
            <a:ext cx="400050" cy="6626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3EE26ED-461D-4399-84A0-63F43F68BC3D}"/>
              </a:ext>
            </a:extLst>
          </p:cNvPr>
          <p:cNvPicPr>
            <a:picLocks noChangeAspect="1"/>
          </p:cNvPicPr>
          <p:nvPr/>
        </p:nvPicPr>
        <p:blipFill>
          <a:blip r:embed="rId3"/>
          <a:stretch>
            <a:fillRect/>
          </a:stretch>
        </p:blipFill>
        <p:spPr>
          <a:xfrm>
            <a:off x="182880" y="3423515"/>
            <a:ext cx="8778240" cy="2538189"/>
          </a:xfrm>
          <a:prstGeom prst="rect">
            <a:avLst/>
          </a:prstGeom>
        </p:spPr>
      </p:pic>
      <p:sp>
        <p:nvSpPr>
          <p:cNvPr id="11" name="Rectangle: Rounded Corners 10">
            <a:extLst>
              <a:ext uri="{FF2B5EF4-FFF2-40B4-BE49-F238E27FC236}">
                <a16:creationId xmlns:a16="http://schemas.microsoft.com/office/drawing/2014/main" id="{D72A426D-D539-41F6-BAE0-CD77799862F8}"/>
              </a:ext>
            </a:extLst>
          </p:cNvPr>
          <p:cNvSpPr/>
          <p:nvPr/>
        </p:nvSpPr>
        <p:spPr>
          <a:xfrm>
            <a:off x="6908800" y="3343806"/>
            <a:ext cx="2196703" cy="2831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C1E04535-F39C-4B19-BFE4-01955FA89907}"/>
              </a:ext>
            </a:extLst>
          </p:cNvPr>
          <p:cNvSpPr txBox="1">
            <a:spLocks/>
          </p:cNvSpPr>
          <p:nvPr/>
        </p:nvSpPr>
        <p:spPr>
          <a:xfrm>
            <a:off x="222545" y="1596486"/>
            <a:ext cx="4114801" cy="1048884"/>
          </a:xfrm>
          <a:prstGeom prst="rect">
            <a:avLst/>
          </a:prstGeom>
        </p:spPr>
        <p:txBody>
          <a:bodyPr vert="horz" lIns="91440" tIns="45720" rIns="91440" bIns="45720" rtlCol="0" anchor="b">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nSpc>
                <a:spcPct val="120000"/>
              </a:lnSpc>
              <a:spcBef>
                <a:spcPts val="0"/>
              </a:spcBef>
              <a:buFont typeface="Wingdings" panose="05000000000000000000" pitchFamily="2" charset="2"/>
              <a:buChar char="Ø"/>
            </a:pPr>
            <a:r>
              <a:rPr lang="en-US" dirty="0"/>
              <a:t>For cooling, the electron bunch repetition rate must be a harmonic of the RHIC revolution frequency. The </a:t>
            </a:r>
            <a:r>
              <a:rPr lang="en-US" dirty="0" err="1"/>
              <a:t>macrobunch</a:t>
            </a:r>
            <a:r>
              <a:rPr lang="en-US" dirty="0"/>
              <a:t> repetition rate must match the RHIC bunch spacing. It is also limited by the tuning range of the laser and RF cavities</a:t>
            </a:r>
          </a:p>
        </p:txBody>
      </p:sp>
    </p:spTree>
    <p:extLst>
      <p:ext uri="{BB962C8B-B14F-4D97-AF65-F5344CB8AC3E}">
        <p14:creationId xmlns:p14="http://schemas.microsoft.com/office/powerpoint/2010/main" val="381331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C275-83CD-41C2-8D6A-49741D59A216}"/>
              </a:ext>
            </a:extLst>
          </p:cNvPr>
          <p:cNvSpPr>
            <a:spLocks noGrp="1"/>
          </p:cNvSpPr>
          <p:nvPr>
            <p:ph type="title"/>
          </p:nvPr>
        </p:nvSpPr>
        <p:spPr/>
        <p:txBody>
          <a:bodyPr/>
          <a:lstStyle/>
          <a:p>
            <a:r>
              <a:rPr lang="en-US" dirty="0"/>
              <a:t>Laser </a:t>
            </a:r>
            <a:r>
              <a:rPr lang="en-US" dirty="0" err="1"/>
              <a:t>Macrobunch</a:t>
            </a:r>
            <a:r>
              <a:rPr lang="en-US" dirty="0"/>
              <a:t> Pattern</a:t>
            </a:r>
          </a:p>
        </p:txBody>
      </p:sp>
      <p:sp>
        <p:nvSpPr>
          <p:cNvPr id="3" name="Text Placeholder 2">
            <a:extLst>
              <a:ext uri="{FF2B5EF4-FFF2-40B4-BE49-F238E27FC236}">
                <a16:creationId xmlns:a16="http://schemas.microsoft.com/office/drawing/2014/main" id="{381F170D-4819-41A6-B1F9-5127A1E27042}"/>
              </a:ext>
            </a:extLst>
          </p:cNvPr>
          <p:cNvSpPr>
            <a:spLocks noGrp="1"/>
          </p:cNvSpPr>
          <p:nvPr>
            <p:ph type="body" idx="1"/>
          </p:nvPr>
        </p:nvSpPr>
        <p:spPr>
          <a:xfrm>
            <a:off x="330994" y="573215"/>
            <a:ext cx="4114800" cy="1766128"/>
          </a:xfrm>
        </p:spPr>
        <p:txBody>
          <a:bodyPr>
            <a:noAutofit/>
          </a:bodyPr>
          <a:lstStyle/>
          <a:p>
            <a:pPr marL="342900" indent="-342900">
              <a:buFont typeface="Wingdings" panose="05000000000000000000" pitchFamily="2" charset="2"/>
              <a:buChar char="Ø"/>
            </a:pPr>
            <a:r>
              <a:rPr lang="en-US" sz="1400" dirty="0"/>
              <a:t>Using 1.6 MeV e- beam as an example, we need to generate 120 macrobunches every 9279 periods of the laser oscillator. Macrobunches are 30 periods long. This leaves 5679 periods to be distributed between the 120 off periods between macrobunches.</a:t>
            </a:r>
          </a:p>
        </p:txBody>
      </p:sp>
      <p:sp>
        <p:nvSpPr>
          <p:cNvPr id="7" name="Slide Number Placeholder 6">
            <a:extLst>
              <a:ext uri="{FF2B5EF4-FFF2-40B4-BE49-F238E27FC236}">
                <a16:creationId xmlns:a16="http://schemas.microsoft.com/office/drawing/2014/main" id="{A5419642-952E-413F-BFD4-8EA2B9E13674}"/>
              </a:ext>
            </a:extLst>
          </p:cNvPr>
          <p:cNvSpPr>
            <a:spLocks noGrp="1"/>
          </p:cNvSpPr>
          <p:nvPr>
            <p:ph type="sldNum" sz="quarter" idx="12"/>
          </p:nvPr>
        </p:nvSpPr>
        <p:spPr/>
        <p:txBody>
          <a:bodyPr/>
          <a:lstStyle/>
          <a:p>
            <a:fld id="{716D9922-87B3-6043-9531-5184EA303DC1}" type="slidenum">
              <a:rPr lang="en-US" smtClean="0"/>
              <a:t>7</a:t>
            </a:fld>
            <a:endParaRPr lang="en-US" dirty="0"/>
          </a:p>
        </p:txBody>
      </p:sp>
      <p:sp>
        <p:nvSpPr>
          <p:cNvPr id="12" name="Text Placeholder 2">
            <a:extLst>
              <a:ext uri="{FF2B5EF4-FFF2-40B4-BE49-F238E27FC236}">
                <a16:creationId xmlns:a16="http://schemas.microsoft.com/office/drawing/2014/main" id="{5972F5CC-6CCF-438A-9870-2154BD3A1D83}"/>
              </a:ext>
            </a:extLst>
          </p:cNvPr>
          <p:cNvSpPr txBox="1">
            <a:spLocks/>
          </p:cNvSpPr>
          <p:nvPr/>
        </p:nvSpPr>
        <p:spPr>
          <a:xfrm>
            <a:off x="4700022" y="859392"/>
            <a:ext cx="4114800" cy="90630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Font typeface="Wingdings" panose="05000000000000000000" pitchFamily="2" charset="2"/>
              <a:buChar char="Ø"/>
            </a:pPr>
            <a:r>
              <a:rPr lang="en-US" sz="1400" dirty="0"/>
              <a:t>Each off time must be an integer number of periods of the laser oscillator (i.e. the control signal needs to be synchronous with the oscillator frequency).</a:t>
            </a:r>
          </a:p>
        </p:txBody>
      </p:sp>
      <p:sp>
        <p:nvSpPr>
          <p:cNvPr id="13" name="Text Placeholder 2">
            <a:extLst>
              <a:ext uri="{FF2B5EF4-FFF2-40B4-BE49-F238E27FC236}">
                <a16:creationId xmlns:a16="http://schemas.microsoft.com/office/drawing/2014/main" id="{ECA0A499-4301-4F3D-835A-1103A35A5039}"/>
              </a:ext>
            </a:extLst>
          </p:cNvPr>
          <p:cNvSpPr txBox="1">
            <a:spLocks/>
          </p:cNvSpPr>
          <p:nvPr/>
        </p:nvSpPr>
        <p:spPr>
          <a:xfrm>
            <a:off x="4758527" y="1779967"/>
            <a:ext cx="4114800" cy="31765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Font typeface="Wingdings" panose="05000000000000000000" pitchFamily="2" charset="2"/>
              <a:buChar char="Ø"/>
            </a:pPr>
            <a:r>
              <a:rPr lang="en-US" sz="1400" dirty="0"/>
              <a:t>5679 = 47*81 + 48*39</a:t>
            </a:r>
          </a:p>
        </p:txBody>
      </p:sp>
      <p:pic>
        <p:nvPicPr>
          <p:cNvPr id="16" name="Picture 15">
            <a:extLst>
              <a:ext uri="{FF2B5EF4-FFF2-40B4-BE49-F238E27FC236}">
                <a16:creationId xmlns:a16="http://schemas.microsoft.com/office/drawing/2014/main" id="{943ED18C-0007-4D96-9646-E129F91B7530}"/>
              </a:ext>
            </a:extLst>
          </p:cNvPr>
          <p:cNvPicPr>
            <a:picLocks noChangeAspect="1"/>
          </p:cNvPicPr>
          <p:nvPr/>
        </p:nvPicPr>
        <p:blipFill rotWithShape="1">
          <a:blip r:embed="rId2">
            <a:clrChange>
              <a:clrFrom>
                <a:srgbClr val="FFFFFF"/>
              </a:clrFrom>
              <a:clrTo>
                <a:srgbClr val="FFFFFF">
                  <a:alpha val="0"/>
                </a:srgbClr>
              </a:clrTo>
            </a:clrChange>
          </a:blip>
          <a:srcRect l="9840" t="3657" r="6862" b="6079"/>
          <a:stretch/>
        </p:blipFill>
        <p:spPr>
          <a:xfrm>
            <a:off x="457200" y="2512442"/>
            <a:ext cx="8229600" cy="3375955"/>
          </a:xfrm>
          <a:prstGeom prst="rect">
            <a:avLst/>
          </a:prstGeom>
          <a:solidFill>
            <a:schemeClr val="bg1">
              <a:alpha val="50000"/>
            </a:schemeClr>
          </a:solidFill>
        </p:spPr>
      </p:pic>
      <p:sp>
        <p:nvSpPr>
          <p:cNvPr id="17" name="TextBox 16">
            <a:extLst>
              <a:ext uri="{FF2B5EF4-FFF2-40B4-BE49-F238E27FC236}">
                <a16:creationId xmlns:a16="http://schemas.microsoft.com/office/drawing/2014/main" id="{C908BC8D-2104-4287-93BB-FDC53FD4A99B}"/>
              </a:ext>
            </a:extLst>
          </p:cNvPr>
          <p:cNvSpPr txBox="1"/>
          <p:nvPr/>
        </p:nvSpPr>
        <p:spPr>
          <a:xfrm>
            <a:off x="828428" y="3429000"/>
            <a:ext cx="492443" cy="646331"/>
          </a:xfrm>
          <a:prstGeom prst="rect">
            <a:avLst/>
          </a:prstGeom>
          <a:noFill/>
        </p:spPr>
        <p:txBody>
          <a:bodyPr wrap="none" rtlCol="0">
            <a:spAutoFit/>
          </a:bodyPr>
          <a:lstStyle/>
          <a:p>
            <a:pPr algn="ctr"/>
            <a:r>
              <a:rPr lang="en-US" dirty="0">
                <a:solidFill>
                  <a:srgbClr val="00B050"/>
                </a:solidFill>
              </a:rPr>
              <a:t>On</a:t>
            </a:r>
          </a:p>
          <a:p>
            <a:pPr algn="ctr"/>
            <a:r>
              <a:rPr lang="en-US" dirty="0">
                <a:solidFill>
                  <a:srgbClr val="00B050"/>
                </a:solidFill>
              </a:rPr>
              <a:t>30</a:t>
            </a:r>
          </a:p>
        </p:txBody>
      </p:sp>
      <p:sp>
        <p:nvSpPr>
          <p:cNvPr id="18" name="TextBox 17">
            <a:extLst>
              <a:ext uri="{FF2B5EF4-FFF2-40B4-BE49-F238E27FC236}">
                <a16:creationId xmlns:a16="http://schemas.microsoft.com/office/drawing/2014/main" id="{B8903758-0750-4742-A05F-29EE8231ACAF}"/>
              </a:ext>
            </a:extLst>
          </p:cNvPr>
          <p:cNvSpPr txBox="1"/>
          <p:nvPr/>
        </p:nvSpPr>
        <p:spPr>
          <a:xfrm>
            <a:off x="1712348" y="4715256"/>
            <a:ext cx="488275" cy="646331"/>
          </a:xfrm>
          <a:prstGeom prst="rect">
            <a:avLst/>
          </a:prstGeom>
          <a:noFill/>
        </p:spPr>
        <p:txBody>
          <a:bodyPr wrap="none" rtlCol="0">
            <a:spAutoFit/>
          </a:bodyPr>
          <a:lstStyle/>
          <a:p>
            <a:pPr algn="ctr"/>
            <a:r>
              <a:rPr lang="en-US" dirty="0">
                <a:solidFill>
                  <a:srgbClr val="FF0000"/>
                </a:solidFill>
              </a:rPr>
              <a:t>Off</a:t>
            </a:r>
          </a:p>
          <a:p>
            <a:pPr algn="ctr"/>
            <a:r>
              <a:rPr lang="en-US" dirty="0">
                <a:solidFill>
                  <a:srgbClr val="FF0000"/>
                </a:solidFill>
              </a:rPr>
              <a:t>48</a:t>
            </a:r>
          </a:p>
        </p:txBody>
      </p:sp>
      <p:sp>
        <p:nvSpPr>
          <p:cNvPr id="19" name="TextBox 18">
            <a:extLst>
              <a:ext uri="{FF2B5EF4-FFF2-40B4-BE49-F238E27FC236}">
                <a16:creationId xmlns:a16="http://schemas.microsoft.com/office/drawing/2014/main" id="{59EF8E4B-D5C1-401F-8F6E-28741E97F678}"/>
              </a:ext>
            </a:extLst>
          </p:cNvPr>
          <p:cNvSpPr txBox="1"/>
          <p:nvPr/>
        </p:nvSpPr>
        <p:spPr>
          <a:xfrm>
            <a:off x="2546282" y="3413154"/>
            <a:ext cx="492443" cy="646331"/>
          </a:xfrm>
          <a:prstGeom prst="rect">
            <a:avLst/>
          </a:prstGeom>
          <a:noFill/>
        </p:spPr>
        <p:txBody>
          <a:bodyPr wrap="none" rtlCol="0">
            <a:spAutoFit/>
          </a:bodyPr>
          <a:lstStyle/>
          <a:p>
            <a:pPr algn="ctr"/>
            <a:r>
              <a:rPr lang="en-US" dirty="0">
                <a:solidFill>
                  <a:srgbClr val="00B050"/>
                </a:solidFill>
              </a:rPr>
              <a:t>On</a:t>
            </a:r>
          </a:p>
          <a:p>
            <a:pPr algn="ctr"/>
            <a:r>
              <a:rPr lang="en-US" dirty="0">
                <a:solidFill>
                  <a:srgbClr val="00B050"/>
                </a:solidFill>
              </a:rPr>
              <a:t>30</a:t>
            </a:r>
          </a:p>
        </p:txBody>
      </p:sp>
      <p:sp>
        <p:nvSpPr>
          <p:cNvPr id="20" name="TextBox 19">
            <a:extLst>
              <a:ext uri="{FF2B5EF4-FFF2-40B4-BE49-F238E27FC236}">
                <a16:creationId xmlns:a16="http://schemas.microsoft.com/office/drawing/2014/main" id="{878162E1-437B-4C34-80AB-A0313A67654D}"/>
              </a:ext>
            </a:extLst>
          </p:cNvPr>
          <p:cNvSpPr txBox="1"/>
          <p:nvPr/>
        </p:nvSpPr>
        <p:spPr>
          <a:xfrm>
            <a:off x="3430202" y="4699410"/>
            <a:ext cx="488275" cy="646331"/>
          </a:xfrm>
          <a:prstGeom prst="rect">
            <a:avLst/>
          </a:prstGeom>
          <a:noFill/>
        </p:spPr>
        <p:txBody>
          <a:bodyPr wrap="none" rtlCol="0">
            <a:spAutoFit/>
          </a:bodyPr>
          <a:lstStyle/>
          <a:p>
            <a:pPr algn="ctr"/>
            <a:r>
              <a:rPr lang="en-US" dirty="0">
                <a:solidFill>
                  <a:srgbClr val="FF0000"/>
                </a:solidFill>
              </a:rPr>
              <a:t>Off</a:t>
            </a:r>
          </a:p>
          <a:p>
            <a:pPr algn="ctr"/>
            <a:r>
              <a:rPr lang="en-US" dirty="0">
                <a:solidFill>
                  <a:srgbClr val="FF0000"/>
                </a:solidFill>
              </a:rPr>
              <a:t>47</a:t>
            </a:r>
          </a:p>
        </p:txBody>
      </p:sp>
      <p:sp>
        <p:nvSpPr>
          <p:cNvPr id="21" name="TextBox 20">
            <a:extLst>
              <a:ext uri="{FF2B5EF4-FFF2-40B4-BE49-F238E27FC236}">
                <a16:creationId xmlns:a16="http://schemas.microsoft.com/office/drawing/2014/main" id="{BA753534-5D76-43A1-9470-DED1F4A0EC57}"/>
              </a:ext>
            </a:extLst>
          </p:cNvPr>
          <p:cNvSpPr txBox="1"/>
          <p:nvPr/>
        </p:nvSpPr>
        <p:spPr>
          <a:xfrm>
            <a:off x="4236100" y="3413152"/>
            <a:ext cx="492443" cy="646331"/>
          </a:xfrm>
          <a:prstGeom prst="rect">
            <a:avLst/>
          </a:prstGeom>
          <a:noFill/>
        </p:spPr>
        <p:txBody>
          <a:bodyPr wrap="none" rtlCol="0">
            <a:spAutoFit/>
          </a:bodyPr>
          <a:lstStyle/>
          <a:p>
            <a:pPr algn="ctr"/>
            <a:r>
              <a:rPr lang="en-US" dirty="0">
                <a:solidFill>
                  <a:srgbClr val="00B050"/>
                </a:solidFill>
              </a:rPr>
              <a:t>On</a:t>
            </a:r>
          </a:p>
          <a:p>
            <a:pPr algn="ctr"/>
            <a:r>
              <a:rPr lang="en-US" dirty="0">
                <a:solidFill>
                  <a:srgbClr val="00B050"/>
                </a:solidFill>
              </a:rPr>
              <a:t>30</a:t>
            </a:r>
          </a:p>
        </p:txBody>
      </p:sp>
      <p:sp>
        <p:nvSpPr>
          <p:cNvPr id="22" name="TextBox 21">
            <a:extLst>
              <a:ext uri="{FF2B5EF4-FFF2-40B4-BE49-F238E27FC236}">
                <a16:creationId xmlns:a16="http://schemas.microsoft.com/office/drawing/2014/main" id="{AEF6A7DF-968D-42E2-BCDB-1B7179CF6832}"/>
              </a:ext>
            </a:extLst>
          </p:cNvPr>
          <p:cNvSpPr txBox="1"/>
          <p:nvPr/>
        </p:nvSpPr>
        <p:spPr>
          <a:xfrm>
            <a:off x="5120020" y="4699408"/>
            <a:ext cx="488275" cy="646331"/>
          </a:xfrm>
          <a:prstGeom prst="rect">
            <a:avLst/>
          </a:prstGeom>
          <a:noFill/>
        </p:spPr>
        <p:txBody>
          <a:bodyPr wrap="none" rtlCol="0">
            <a:spAutoFit/>
          </a:bodyPr>
          <a:lstStyle/>
          <a:p>
            <a:pPr algn="ctr"/>
            <a:r>
              <a:rPr lang="en-US" dirty="0">
                <a:solidFill>
                  <a:srgbClr val="FF0000"/>
                </a:solidFill>
              </a:rPr>
              <a:t>Off</a:t>
            </a:r>
          </a:p>
          <a:p>
            <a:pPr algn="ctr"/>
            <a:r>
              <a:rPr lang="en-US" dirty="0">
                <a:solidFill>
                  <a:srgbClr val="FF0000"/>
                </a:solidFill>
              </a:rPr>
              <a:t>47</a:t>
            </a:r>
          </a:p>
        </p:txBody>
      </p:sp>
      <p:sp>
        <p:nvSpPr>
          <p:cNvPr id="23" name="TextBox 22">
            <a:extLst>
              <a:ext uri="{FF2B5EF4-FFF2-40B4-BE49-F238E27FC236}">
                <a16:creationId xmlns:a16="http://schemas.microsoft.com/office/drawing/2014/main" id="{51D3008A-5197-4F6F-AAA4-FB06A3BAE687}"/>
              </a:ext>
            </a:extLst>
          </p:cNvPr>
          <p:cNvSpPr txBox="1"/>
          <p:nvPr/>
        </p:nvSpPr>
        <p:spPr>
          <a:xfrm>
            <a:off x="5932007" y="3411932"/>
            <a:ext cx="492443" cy="646331"/>
          </a:xfrm>
          <a:prstGeom prst="rect">
            <a:avLst/>
          </a:prstGeom>
          <a:noFill/>
        </p:spPr>
        <p:txBody>
          <a:bodyPr wrap="none" rtlCol="0">
            <a:spAutoFit/>
          </a:bodyPr>
          <a:lstStyle/>
          <a:p>
            <a:pPr algn="ctr"/>
            <a:r>
              <a:rPr lang="en-US" dirty="0">
                <a:solidFill>
                  <a:srgbClr val="00B050"/>
                </a:solidFill>
              </a:rPr>
              <a:t>On</a:t>
            </a:r>
          </a:p>
          <a:p>
            <a:pPr algn="ctr"/>
            <a:r>
              <a:rPr lang="en-US" dirty="0">
                <a:solidFill>
                  <a:srgbClr val="00B050"/>
                </a:solidFill>
              </a:rPr>
              <a:t>30</a:t>
            </a:r>
          </a:p>
        </p:txBody>
      </p:sp>
      <p:sp>
        <p:nvSpPr>
          <p:cNvPr id="24" name="TextBox 23">
            <a:extLst>
              <a:ext uri="{FF2B5EF4-FFF2-40B4-BE49-F238E27FC236}">
                <a16:creationId xmlns:a16="http://schemas.microsoft.com/office/drawing/2014/main" id="{F0856AE5-2A3E-49B7-A0EA-BFB3784C5FA6}"/>
              </a:ext>
            </a:extLst>
          </p:cNvPr>
          <p:cNvSpPr txBox="1"/>
          <p:nvPr/>
        </p:nvSpPr>
        <p:spPr>
          <a:xfrm>
            <a:off x="6815927" y="4698188"/>
            <a:ext cx="488275" cy="646331"/>
          </a:xfrm>
          <a:prstGeom prst="rect">
            <a:avLst/>
          </a:prstGeom>
          <a:noFill/>
        </p:spPr>
        <p:txBody>
          <a:bodyPr wrap="none" rtlCol="0">
            <a:spAutoFit/>
          </a:bodyPr>
          <a:lstStyle/>
          <a:p>
            <a:pPr algn="ctr"/>
            <a:r>
              <a:rPr lang="en-US" dirty="0">
                <a:solidFill>
                  <a:srgbClr val="FF0000"/>
                </a:solidFill>
              </a:rPr>
              <a:t>Off</a:t>
            </a:r>
          </a:p>
          <a:p>
            <a:pPr algn="ctr"/>
            <a:r>
              <a:rPr lang="en-US" dirty="0">
                <a:solidFill>
                  <a:srgbClr val="FF0000"/>
                </a:solidFill>
              </a:rPr>
              <a:t>48</a:t>
            </a:r>
          </a:p>
        </p:txBody>
      </p:sp>
    </p:spTree>
    <p:extLst>
      <p:ext uri="{BB962C8B-B14F-4D97-AF65-F5344CB8AC3E}">
        <p14:creationId xmlns:p14="http://schemas.microsoft.com/office/powerpoint/2010/main" val="215178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C275-83CD-41C2-8D6A-49741D59A216}"/>
              </a:ext>
            </a:extLst>
          </p:cNvPr>
          <p:cNvSpPr>
            <a:spLocks noGrp="1"/>
          </p:cNvSpPr>
          <p:nvPr>
            <p:ph type="title"/>
          </p:nvPr>
        </p:nvSpPr>
        <p:spPr>
          <a:xfrm>
            <a:off x="74228" y="355766"/>
            <a:ext cx="8974605" cy="905377"/>
          </a:xfrm>
        </p:spPr>
        <p:txBody>
          <a:bodyPr>
            <a:normAutofit fontScale="90000"/>
          </a:bodyPr>
          <a:lstStyle/>
          <a:p>
            <a:r>
              <a:rPr lang="en-US" dirty="0"/>
              <a:t>Laser </a:t>
            </a:r>
            <a:r>
              <a:rPr lang="en-US" dirty="0" err="1"/>
              <a:t>Macrobunch</a:t>
            </a:r>
            <a:r>
              <a:rPr lang="en-US" dirty="0"/>
              <a:t> Pattern Generation</a:t>
            </a:r>
          </a:p>
        </p:txBody>
      </p:sp>
      <p:sp>
        <p:nvSpPr>
          <p:cNvPr id="3" name="Text Placeholder 2">
            <a:extLst>
              <a:ext uri="{FF2B5EF4-FFF2-40B4-BE49-F238E27FC236}">
                <a16:creationId xmlns:a16="http://schemas.microsoft.com/office/drawing/2014/main" id="{381F170D-4819-41A6-B1F9-5127A1E27042}"/>
              </a:ext>
            </a:extLst>
          </p:cNvPr>
          <p:cNvSpPr>
            <a:spLocks noGrp="1"/>
          </p:cNvSpPr>
          <p:nvPr>
            <p:ph type="body" idx="1"/>
          </p:nvPr>
        </p:nvSpPr>
        <p:spPr>
          <a:xfrm>
            <a:off x="228600" y="1005840"/>
            <a:ext cx="4114800" cy="1459610"/>
          </a:xfrm>
        </p:spPr>
        <p:txBody>
          <a:bodyPr anchor="t">
            <a:noAutofit/>
          </a:bodyPr>
          <a:lstStyle/>
          <a:p>
            <a:pPr marL="342900" indent="-342900">
              <a:buFont typeface="Wingdings" panose="05000000000000000000" pitchFamily="2" charset="2"/>
              <a:buChar char="Ø"/>
            </a:pPr>
            <a:r>
              <a:rPr lang="en-US" sz="1400" dirty="0"/>
              <a:t>Patterns for 2.0 MeV and 2.6 MeV alternate between 46 and 47 RF periods for the off time.</a:t>
            </a:r>
          </a:p>
          <a:p>
            <a:pPr marL="342900" indent="-342900">
              <a:buFont typeface="Wingdings" panose="05000000000000000000" pitchFamily="2" charset="2"/>
              <a:buChar char="Ø"/>
            </a:pPr>
            <a:r>
              <a:rPr lang="en-US" sz="1400" dirty="0"/>
              <a:t>Duty cycle variation from pulse to pulse complicates the logic of the timing controller.</a:t>
            </a:r>
          </a:p>
        </p:txBody>
      </p:sp>
      <p:sp>
        <p:nvSpPr>
          <p:cNvPr id="7" name="Slide Number Placeholder 6">
            <a:extLst>
              <a:ext uri="{FF2B5EF4-FFF2-40B4-BE49-F238E27FC236}">
                <a16:creationId xmlns:a16="http://schemas.microsoft.com/office/drawing/2014/main" id="{A5419642-952E-413F-BFD4-8EA2B9E13674}"/>
              </a:ext>
            </a:extLst>
          </p:cNvPr>
          <p:cNvSpPr>
            <a:spLocks noGrp="1"/>
          </p:cNvSpPr>
          <p:nvPr>
            <p:ph type="sldNum" sz="quarter" idx="12"/>
          </p:nvPr>
        </p:nvSpPr>
        <p:spPr/>
        <p:txBody>
          <a:bodyPr/>
          <a:lstStyle/>
          <a:p>
            <a:fld id="{716D9922-87B3-6043-9531-5184EA303DC1}" type="slidenum">
              <a:rPr lang="en-US" smtClean="0"/>
              <a:t>8</a:t>
            </a:fld>
            <a:endParaRPr lang="en-US" dirty="0"/>
          </a:p>
        </p:txBody>
      </p:sp>
      <p:sp>
        <p:nvSpPr>
          <p:cNvPr id="12" name="Text Placeholder 2">
            <a:extLst>
              <a:ext uri="{FF2B5EF4-FFF2-40B4-BE49-F238E27FC236}">
                <a16:creationId xmlns:a16="http://schemas.microsoft.com/office/drawing/2014/main" id="{5972F5CC-6CCF-438A-9870-2154BD3A1D83}"/>
              </a:ext>
            </a:extLst>
          </p:cNvPr>
          <p:cNvSpPr txBox="1">
            <a:spLocks/>
          </p:cNvSpPr>
          <p:nvPr/>
        </p:nvSpPr>
        <p:spPr>
          <a:xfrm>
            <a:off x="4800600" y="1005840"/>
            <a:ext cx="4114800" cy="145961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Font typeface="Wingdings" panose="05000000000000000000" pitchFamily="2" charset="2"/>
              <a:buChar char="Ø"/>
            </a:pPr>
            <a:r>
              <a:rPr lang="en-US" sz="1400" dirty="0"/>
              <a:t>Gigabit transceiver (GTX) has a PLL that will generate a serial bit clock synchronous with the RF clock. Logic runs on a subharmonic, and loads the pattern piece-wise into the GTX output shift register. Frequency is locked to RF. Phase can be adjusted by shifting the reference clock.</a:t>
            </a:r>
          </a:p>
        </p:txBody>
      </p:sp>
      <p:pic>
        <p:nvPicPr>
          <p:cNvPr id="5" name="Picture 4">
            <a:extLst>
              <a:ext uri="{FF2B5EF4-FFF2-40B4-BE49-F238E27FC236}">
                <a16:creationId xmlns:a16="http://schemas.microsoft.com/office/drawing/2014/main" id="{ED4A20E7-E77C-4956-8B96-C0DC792D5818}"/>
              </a:ext>
            </a:extLst>
          </p:cNvPr>
          <p:cNvPicPr>
            <a:picLocks noChangeAspect="1"/>
          </p:cNvPicPr>
          <p:nvPr/>
        </p:nvPicPr>
        <p:blipFill rotWithShape="1">
          <a:blip r:embed="rId2">
            <a:clrChange>
              <a:clrFrom>
                <a:srgbClr val="FFFFFF"/>
              </a:clrFrom>
              <a:clrTo>
                <a:srgbClr val="FFFFFF">
                  <a:alpha val="0"/>
                </a:srgbClr>
              </a:clrTo>
            </a:clrChange>
          </a:blip>
          <a:srcRect l="8960" t="4407" r="7921" b="3033"/>
          <a:stretch/>
        </p:blipFill>
        <p:spPr>
          <a:xfrm>
            <a:off x="365760" y="2468880"/>
            <a:ext cx="8412480" cy="3546355"/>
          </a:xfrm>
          <a:prstGeom prst="rect">
            <a:avLst/>
          </a:prstGeom>
        </p:spPr>
      </p:pic>
    </p:spTree>
    <p:extLst>
      <p:ext uri="{BB962C8B-B14F-4D97-AF65-F5344CB8AC3E}">
        <p14:creationId xmlns:p14="http://schemas.microsoft.com/office/powerpoint/2010/main" val="81123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DB28-29DF-4085-B2B9-B7E3259F25B1}"/>
              </a:ext>
            </a:extLst>
          </p:cNvPr>
          <p:cNvSpPr>
            <a:spLocks noGrp="1"/>
          </p:cNvSpPr>
          <p:nvPr>
            <p:ph type="title"/>
          </p:nvPr>
        </p:nvSpPr>
        <p:spPr>
          <a:xfrm>
            <a:off x="407504" y="3133847"/>
            <a:ext cx="8328991" cy="590305"/>
          </a:xfrm>
        </p:spPr>
        <p:txBody>
          <a:bodyPr>
            <a:normAutofit/>
          </a:bodyPr>
          <a:lstStyle/>
          <a:p>
            <a:pPr algn="ctr"/>
            <a:r>
              <a:rPr lang="en-US" sz="3200" dirty="0"/>
              <a:t>System Overview</a:t>
            </a:r>
          </a:p>
        </p:txBody>
      </p:sp>
      <p:sp>
        <p:nvSpPr>
          <p:cNvPr id="4" name="Slide Number Placeholder 3">
            <a:extLst>
              <a:ext uri="{FF2B5EF4-FFF2-40B4-BE49-F238E27FC236}">
                <a16:creationId xmlns:a16="http://schemas.microsoft.com/office/drawing/2014/main" id="{FDEF76FF-FE46-41AC-A85E-EF5854EEA2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6D9922-87B3-6043-9531-5184EA303DC1}"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617155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Gray.potx  -  Read-Only" id="{F6291614-63FB-4DF2-84CE-605A300FFF5D}" vid="{1050103D-BCB1-49C2-A206-A6DD3BD2D887}"/>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NL_PPT_Template_Update_2018" id="{46157873-5E33-154A-842E-91B7BD99CC32}" vid="{319E15CB-F710-7D41-B73E-697C834693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LEReC_Design_Review_Template</Template>
  <TotalTime>1797</TotalTime>
  <Words>1279</Words>
  <Application>Microsoft Office PowerPoint</Application>
  <PresentationFormat>On-screen Show (4:3)</PresentationFormat>
  <Paragraphs>238</Paragraphs>
  <Slides>23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ＭＳ Ｐゴシック</vt:lpstr>
      <vt:lpstr>Arial</vt:lpstr>
      <vt:lpstr>Calibri</vt:lpstr>
      <vt:lpstr>Wingdings</vt:lpstr>
      <vt:lpstr>Office Theme</vt:lpstr>
      <vt:lpstr>1_Office Theme</vt:lpstr>
      <vt:lpstr>Laser Synchronization</vt:lpstr>
      <vt:lpstr>Outline</vt:lpstr>
      <vt:lpstr>Synchronization Requirements</vt:lpstr>
      <vt:lpstr>LEReC laser requirements (October 2018)</vt:lpstr>
      <vt:lpstr>Design Constraints</vt:lpstr>
      <vt:lpstr>Fixed Laser Reference Frequency</vt:lpstr>
      <vt:lpstr>Laser Macrobunch Pattern</vt:lpstr>
      <vt:lpstr>Laser Macrobunch Pattern Generation</vt:lpstr>
      <vt:lpstr>System Overview</vt:lpstr>
      <vt:lpstr>Block Diagram</vt:lpstr>
      <vt:lpstr>Laser Timing</vt:lpstr>
      <vt:lpstr>Timing System Overview</vt:lpstr>
      <vt:lpstr>Timing Control</vt:lpstr>
      <vt:lpstr>LLRF Platform </vt:lpstr>
      <vt:lpstr>Performance Metrics</vt:lpstr>
      <vt:lpstr>704 MHz Reference</vt:lpstr>
      <vt:lpstr>704 MHz Laser Phase      (Signal from Photodiode before EOM)</vt:lpstr>
      <vt:lpstr>New Development</vt:lpstr>
      <vt:lpstr>Timing System Upgrade</vt:lpstr>
      <vt:lpstr>Fast Timing System</vt:lpstr>
      <vt:lpstr>Summary</vt:lpstr>
      <vt:lpstr>Upgrade Status</vt:lpstr>
      <vt:lpstr>Conclusion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Petrone, Alyssa</dc:creator>
  <cp:lastModifiedBy>Narayan, Geetha</cp:lastModifiedBy>
  <cp:revision>159</cp:revision>
  <dcterms:created xsi:type="dcterms:W3CDTF">2018-11-01T19:54:09Z</dcterms:created>
  <dcterms:modified xsi:type="dcterms:W3CDTF">2018-11-07T20:56:23Z</dcterms:modified>
</cp:coreProperties>
</file>