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862"/>
    <p:restoredTop sz="94694"/>
  </p:normalViewPr>
  <p:slideViewPr>
    <p:cSldViewPr snapToGrid="0" snapToObjects="1">
      <p:cViewPr varScale="1">
        <p:scale>
          <a:sx n="85" d="100"/>
          <a:sy n="85" d="100"/>
        </p:scale>
        <p:origin x="1049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B245D90F-1FEC-4B11-B992-DB41A06BA7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21E8357-C689-4E8E-88D2-2898D6C0BE9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3A9B9-B40C-45AD-803B-0A9D879E9BED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035CA55-77E3-4869-B646-FC3AA9A0DB6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test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56728C8-AF00-4705-94AE-711101EFA77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7BAA34-D66E-462F-AE62-02ECDF338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08436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AD0459-205D-48E1-80E4-C1C5C7DC906B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test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0A4AA-E4BA-4E4D-BCC9-E0E1E6C0E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16859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1BF83-9A29-4FBA-B0B8-AC7EEF415A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936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1BF83-9A29-4FBA-B0B8-AC7EEF415A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031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1BF83-9A29-4FBA-B0B8-AC7EEF415A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420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1BF83-9A29-4FBA-B0B8-AC7EEF415AD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112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1BF83-9A29-4FBA-B0B8-AC7EEF415AD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699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1BF83-9A29-4FBA-B0B8-AC7EEF415AD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377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1BF83-9A29-4FBA-B0B8-AC7EEF415AD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7370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1BF83-9A29-4FBA-B0B8-AC7EEF415AD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835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870" y="987611"/>
            <a:ext cx="833893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870" y="3467286"/>
            <a:ext cx="833893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45503"/>
            <a:ext cx="8229600" cy="392065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2143125" cy="52849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5125"/>
            <a:ext cx="5972175" cy="528490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63A3409-7649-4FC0-9B74-5D7413549084}"/>
              </a:ext>
            </a:extLst>
          </p:cNvPr>
          <p:cNvSpPr txBox="1"/>
          <p:nvPr userDrawn="1"/>
        </p:nvSpPr>
        <p:spPr>
          <a:xfrm>
            <a:off x="3183361" y="6025953"/>
            <a:ext cx="27772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/>
              <a:t>LEReC</a:t>
            </a:r>
            <a:r>
              <a:rPr lang="en-US" sz="1000" dirty="0"/>
              <a:t> Laser Review 8-9 Nov 2018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930" y="1709739"/>
            <a:ext cx="834887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7930" y="4589465"/>
            <a:ext cx="8348870" cy="123486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809" y="1825625"/>
            <a:ext cx="4114800" cy="4228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4114800" cy="4228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809" y="365126"/>
            <a:ext cx="815873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809" y="1681163"/>
            <a:ext cx="41148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7809" y="2505075"/>
            <a:ext cx="4114800" cy="35435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681163"/>
            <a:ext cx="41148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505075"/>
            <a:ext cx="4114800" cy="35435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870" y="457200"/>
            <a:ext cx="32311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0" y="987426"/>
            <a:ext cx="4799409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870" y="2057400"/>
            <a:ext cx="323114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0" y="987426"/>
            <a:ext cx="4799409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7870" y="457200"/>
            <a:ext cx="32311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870" y="2057400"/>
            <a:ext cx="323114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7809" y="365126"/>
            <a:ext cx="8328991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809" y="1825625"/>
            <a:ext cx="8328991" cy="3929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63371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D9922-87B3-6043-9531-5184EA303D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1251F59-71C2-4947-9BA1-AB90E5B2717C}"/>
              </a:ext>
            </a:extLst>
          </p:cNvPr>
          <p:cNvSpPr txBox="1"/>
          <p:nvPr userDrawn="1"/>
        </p:nvSpPr>
        <p:spPr>
          <a:xfrm>
            <a:off x="3183361" y="6025953"/>
            <a:ext cx="27772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/>
              <a:t>LEReC</a:t>
            </a:r>
            <a:r>
              <a:rPr lang="en-US" sz="1000" dirty="0"/>
              <a:t> Laser Review 8-9 Nov 2018</a:t>
            </a:r>
          </a:p>
        </p:txBody>
      </p:sp>
    </p:spTree>
    <p:extLst>
      <p:ext uri="{BB962C8B-B14F-4D97-AF65-F5344CB8AC3E}">
        <p14:creationId xmlns:p14="http://schemas.microsoft.com/office/powerpoint/2010/main" val="753150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5472" userDrawn="1">
          <p15:clr>
            <a:srgbClr val="F26B43"/>
          </p15:clr>
        </p15:guide>
        <p15:guide id="5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5D989F86-ED50-48B5-B1AC-BDC63D326B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LEReC Laser Review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406D56C7-C6C3-43CD-AC06-5818089612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Laser related MPS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sz="1800" dirty="0" smtClean="0"/>
              <a:t>Patrick Inacker-Mix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Laser System Protection</a:t>
            </a:r>
            <a:br>
              <a:rPr lang="de-DE" dirty="0" smtClean="0"/>
            </a:br>
            <a:r>
              <a:rPr lang="de-DE" sz="2400" dirty="0" smtClean="0"/>
              <a:t>Sensor Box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5419" y="1399038"/>
            <a:ext cx="475110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Arduino driven, stand-alone system</a:t>
            </a:r>
          </a:p>
          <a:p>
            <a:r>
              <a:rPr lang="de-DE" dirty="0" smtClean="0"/>
              <a:t>Network access through RS232 for readout and remote control.</a:t>
            </a:r>
          </a:p>
          <a:p>
            <a:r>
              <a:rPr lang="de-DE" dirty="0" smtClean="0"/>
              <a:t>Full local control.</a:t>
            </a:r>
            <a:br>
              <a:rPr lang="de-DE" dirty="0" smtClean="0"/>
            </a:br>
            <a:r>
              <a:rPr lang="de-DE" dirty="0" smtClean="0"/>
              <a:t>Fully customizable sensor array (Analog&amp;Digital)</a:t>
            </a:r>
          </a:p>
          <a:p>
            <a:endParaRPr lang="de-DE" dirty="0"/>
          </a:p>
          <a:p>
            <a:r>
              <a:rPr lang="de-DE" dirty="0" smtClean="0"/>
              <a:t>Version 3:</a:t>
            </a:r>
          </a:p>
          <a:p>
            <a:r>
              <a:rPr lang="de-DE" dirty="0" smtClean="0"/>
              <a:t>5 RTD Temperature Sensor inputs</a:t>
            </a:r>
          </a:p>
          <a:p>
            <a:r>
              <a:rPr lang="de-DE" dirty="0" smtClean="0"/>
              <a:t>4 Flow Sensor inputs</a:t>
            </a:r>
          </a:p>
          <a:p>
            <a:r>
              <a:rPr lang="de-DE" dirty="0" smtClean="0"/>
              <a:t>2 Dry contact inputs</a:t>
            </a:r>
          </a:p>
          <a:p>
            <a:r>
              <a:rPr lang="de-DE" dirty="0" smtClean="0"/>
              <a:t>8 Individually controllable Interlock Channels</a:t>
            </a:r>
          </a:p>
          <a:p>
            <a:endParaRPr lang="de-DE" dirty="0"/>
          </a:p>
          <a:p>
            <a:r>
              <a:rPr lang="de-DE" dirty="0" smtClean="0"/>
              <a:t>Programmable fault scenarios and system conditions.</a:t>
            </a:r>
            <a:br>
              <a:rPr lang="de-DE" dirty="0" smtClean="0"/>
            </a:br>
            <a:r>
              <a:rPr lang="de-DE" dirty="0" smtClean="0"/>
              <a:t>In continous, maintenance free 24/7 operations since </a:t>
            </a:r>
            <a:r>
              <a:rPr lang="de-DE" dirty="0" smtClean="0"/>
              <a:t>05</a:t>
            </a:r>
            <a:r>
              <a:rPr lang="de-DE" dirty="0" smtClean="0"/>
              <a:t>/2018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2261" y="1997060"/>
            <a:ext cx="4180788" cy="367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55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Laser MPS Flow Chart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64671" y="1611050"/>
            <a:ext cx="8743660" cy="3800483"/>
            <a:chOff x="-130389" y="1609165"/>
            <a:chExt cx="10302105" cy="4477870"/>
          </a:xfrm>
        </p:grpSpPr>
        <p:sp>
          <p:nvSpPr>
            <p:cNvPr id="5" name="Rectangle 4"/>
            <p:cNvSpPr/>
            <p:nvPr/>
          </p:nvSpPr>
          <p:spPr>
            <a:xfrm>
              <a:off x="1186390" y="1609165"/>
              <a:ext cx="5410280" cy="4477870"/>
            </a:xfrm>
            <a:prstGeom prst="rect">
              <a:avLst/>
            </a:prstGeom>
            <a:solidFill>
              <a:srgbClr val="FAFAFA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-130389" y="1998268"/>
              <a:ext cx="3532494" cy="3887061"/>
              <a:chOff x="-861012" y="1370739"/>
              <a:chExt cx="3532494" cy="3887061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1201270" y="2227728"/>
                <a:ext cx="1470212" cy="3030072"/>
                <a:chOff x="1201270" y="2227728"/>
                <a:chExt cx="1470212" cy="3030072"/>
              </a:xfrm>
            </p:grpSpPr>
            <p:sp>
              <p:nvSpPr>
                <p:cNvPr id="33" name="Rounded Rectangle 32"/>
                <p:cNvSpPr/>
                <p:nvPr/>
              </p:nvSpPr>
              <p:spPr>
                <a:xfrm>
                  <a:off x="1201271" y="2227729"/>
                  <a:ext cx="1470211" cy="3030071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34" name="Rounded Rectangle 33"/>
                <p:cNvSpPr/>
                <p:nvPr/>
              </p:nvSpPr>
              <p:spPr>
                <a:xfrm>
                  <a:off x="1201270" y="2227728"/>
                  <a:ext cx="1470211" cy="654425"/>
                </a:xfrm>
                <a:prstGeom prst="roundRect">
                  <a:avLst>
                    <a:gd name="adj" fmla="val 35763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1100" dirty="0" smtClean="0">
                      <a:solidFill>
                        <a:schemeClr val="tx1"/>
                      </a:solidFill>
                    </a:rPr>
                    <a:t>Monitored Parameters</a:t>
                  </a:r>
                  <a:endParaRPr lang="en-US" sz="11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2" name="TextBox 31"/>
              <p:cNvSpPr txBox="1"/>
              <p:nvPr/>
            </p:nvSpPr>
            <p:spPr>
              <a:xfrm>
                <a:off x="1243942" y="2943141"/>
                <a:ext cx="1279041" cy="19038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100" dirty="0" smtClean="0"/>
                  <a:t>Chiller Temp.</a:t>
                </a:r>
              </a:p>
              <a:p>
                <a:endParaRPr lang="de-DE" sz="1100" dirty="0" smtClean="0"/>
              </a:p>
              <a:p>
                <a:r>
                  <a:rPr lang="de-DE" sz="1100" dirty="0" smtClean="0"/>
                  <a:t>Chiller Flow</a:t>
                </a:r>
              </a:p>
              <a:p>
                <a:endParaRPr lang="de-DE" sz="1100" dirty="0"/>
              </a:p>
              <a:p>
                <a:r>
                  <a:rPr lang="de-DE" sz="1100" dirty="0" smtClean="0"/>
                  <a:t>Module Temp.</a:t>
                </a:r>
              </a:p>
              <a:p>
                <a:endParaRPr lang="de-DE" sz="1100" dirty="0" smtClean="0"/>
              </a:p>
              <a:p>
                <a:r>
                  <a:rPr lang="de-DE" sz="1100" dirty="0" smtClean="0"/>
                  <a:t>Power</a:t>
                </a:r>
              </a:p>
              <a:p>
                <a:endParaRPr lang="de-DE" sz="1100" dirty="0" smtClean="0"/>
              </a:p>
              <a:p>
                <a:r>
                  <a:rPr lang="de-DE" sz="1100" dirty="0" smtClean="0"/>
                  <a:t>...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-861012" y="1370739"/>
                <a:ext cx="1333813" cy="5076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1100" dirty="0" smtClean="0"/>
                  <a:t>Reset</a:t>
                </a:r>
              </a:p>
              <a:p>
                <a:pPr algn="ctr"/>
                <a:r>
                  <a:rPr lang="de-DE" sz="1100" dirty="0" smtClean="0"/>
                  <a:t>Local / Remote</a:t>
                </a:r>
              </a:p>
            </p:txBody>
          </p:sp>
        </p:grpSp>
        <p:sp>
          <p:nvSpPr>
            <p:cNvPr id="7" name="Right Arrow 6"/>
            <p:cNvSpPr/>
            <p:nvPr/>
          </p:nvSpPr>
          <p:spPr>
            <a:xfrm>
              <a:off x="3650607" y="2855257"/>
              <a:ext cx="1405128" cy="2904744"/>
            </a:xfrm>
            <a:prstGeom prst="rightArrow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100" dirty="0" smtClean="0">
                  <a:solidFill>
                    <a:schemeClr val="tx1"/>
                  </a:solidFill>
                </a:rPr>
                <a:t>In Range to SetPoints?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 flipV="1">
              <a:off x="6189070" y="2218585"/>
              <a:ext cx="0" cy="206349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468239" y="2252113"/>
              <a:ext cx="0" cy="214579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endCxn id="33" idx="1"/>
            </p:cNvCxnSpPr>
            <p:nvPr/>
          </p:nvCxnSpPr>
          <p:spPr>
            <a:xfrm flipV="1">
              <a:off x="1468239" y="4370294"/>
              <a:ext cx="463655" cy="3227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5753583" y="2911197"/>
              <a:ext cx="841419" cy="54254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100" dirty="0" smtClean="0">
                  <a:solidFill>
                    <a:schemeClr val="tx1"/>
                  </a:solidFill>
                </a:rPr>
                <a:t>YES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663202" y="2855257"/>
              <a:ext cx="1978151" cy="3030072"/>
              <a:chOff x="1201270" y="2227728"/>
              <a:chExt cx="1978151" cy="303007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201270" y="2227728"/>
                <a:ext cx="1978151" cy="3030072"/>
                <a:chOff x="1201270" y="2227728"/>
                <a:chExt cx="1978151" cy="3030072"/>
              </a:xfrm>
            </p:grpSpPr>
            <p:sp>
              <p:nvSpPr>
                <p:cNvPr id="29" name="Rounded Rectangle 28"/>
                <p:cNvSpPr/>
                <p:nvPr/>
              </p:nvSpPr>
              <p:spPr>
                <a:xfrm>
                  <a:off x="1201271" y="2227729"/>
                  <a:ext cx="1978150" cy="3030071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30" name="Rounded Rectangle 29"/>
                <p:cNvSpPr/>
                <p:nvPr/>
              </p:nvSpPr>
              <p:spPr>
                <a:xfrm>
                  <a:off x="1201270" y="2227728"/>
                  <a:ext cx="1978151" cy="654425"/>
                </a:xfrm>
                <a:prstGeom prst="roundRect">
                  <a:avLst>
                    <a:gd name="adj" fmla="val 48804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1100" dirty="0" smtClean="0">
                      <a:solidFill>
                        <a:schemeClr val="tx1"/>
                      </a:solidFill>
                    </a:rPr>
                    <a:t>Look up Fault Scenario</a:t>
                  </a:r>
                  <a:endParaRPr lang="en-US" sz="11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8" name="TextBox 27"/>
              <p:cNvSpPr txBox="1"/>
              <p:nvPr/>
            </p:nvSpPr>
            <p:spPr>
              <a:xfrm>
                <a:off x="1243942" y="2943140"/>
                <a:ext cx="1900428" cy="14142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800" dirty="0" smtClean="0"/>
                  <a:t>if Main_Amp_Chiller_Flow == 0</a:t>
                </a:r>
                <a:br>
                  <a:rPr lang="de-DE" sz="800" dirty="0" smtClean="0"/>
                </a:br>
                <a:r>
                  <a:rPr lang="de-DE" sz="800" dirty="0" smtClean="0"/>
                  <a:t>Interlock_Main_Amp;</a:t>
                </a:r>
              </a:p>
              <a:p>
                <a:r>
                  <a:rPr lang="de-DE" sz="800" dirty="0" smtClean="0"/>
                  <a:t>Alert_Operators;</a:t>
                </a:r>
              </a:p>
              <a:p>
                <a:endParaRPr lang="de-DE" sz="800" dirty="0"/>
              </a:p>
              <a:p>
                <a:r>
                  <a:rPr lang="de-DE" sz="800" dirty="0" smtClean="0"/>
                  <a:t>If Chiller_Pre_Amp_Flow == 0</a:t>
                </a:r>
              </a:p>
              <a:p>
                <a:r>
                  <a:rPr lang="de-DE" sz="800" dirty="0" smtClean="0"/>
                  <a:t>Interlock_Entire_System;</a:t>
                </a:r>
              </a:p>
              <a:p>
                <a:r>
                  <a:rPr lang="de-DE" sz="800" dirty="0" smtClean="0"/>
                  <a:t>Alert_Operators;</a:t>
                </a:r>
              </a:p>
              <a:p>
                <a:endParaRPr lang="de-DE" sz="800" dirty="0"/>
              </a:p>
              <a:p>
                <a:r>
                  <a:rPr lang="de-DE" sz="800" dirty="0" smtClean="0"/>
                  <a:t>...</a:t>
                </a:r>
              </a:p>
            </p:txBody>
          </p:sp>
        </p:grpSp>
        <p:cxnSp>
          <p:nvCxnSpPr>
            <p:cNvPr id="13" name="Straight Arrow Connector 12"/>
            <p:cNvCxnSpPr/>
            <p:nvPr/>
          </p:nvCxnSpPr>
          <p:spPr>
            <a:xfrm>
              <a:off x="9669680" y="4282081"/>
              <a:ext cx="471368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10141048" y="2252112"/>
              <a:ext cx="0" cy="206349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5097206" y="5721839"/>
              <a:ext cx="1511352" cy="3263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smtClean="0"/>
                <a:t>Monitoring Loop</a:t>
              </a:r>
              <a:endParaRPr lang="en-US" sz="1200" dirty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5229471" y="4282081"/>
              <a:ext cx="2433731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6638615" y="4010809"/>
              <a:ext cx="716280" cy="54254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100" dirty="0" smtClean="0">
                  <a:solidFill>
                    <a:schemeClr val="tx1"/>
                  </a:solidFill>
                </a:rPr>
                <a:t>NO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H="1">
              <a:off x="1431663" y="2239921"/>
              <a:ext cx="47815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6622767" y="2252112"/>
              <a:ext cx="3548949" cy="0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2969638" y="1766513"/>
              <a:ext cx="1620804" cy="91289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100" dirty="0" smtClean="0">
                  <a:solidFill>
                    <a:schemeClr val="tx1"/>
                  </a:solidFill>
                </a:rPr>
                <a:t>If </a:t>
              </a:r>
              <a:r>
                <a:rPr lang="de-DE" sz="1100" b="1" dirty="0" smtClean="0">
                  <a:solidFill>
                    <a:schemeClr val="tx1"/>
                  </a:solidFill>
                </a:rPr>
                <a:t>not Interlocked</a:t>
              </a:r>
              <a:r>
                <a:rPr lang="de-DE" sz="1100" dirty="0" smtClean="0">
                  <a:solidFill>
                    <a:schemeClr val="tx1"/>
                  </a:solidFill>
                </a:rPr>
                <a:t/>
              </a:r>
              <a:br>
                <a:rPr lang="de-DE" sz="1100" dirty="0" smtClean="0">
                  <a:solidFill>
                    <a:schemeClr val="tx1"/>
                  </a:solidFill>
                </a:rPr>
              </a:br>
              <a:r>
                <a:rPr lang="de-DE" sz="1100" dirty="0" smtClean="0">
                  <a:solidFill>
                    <a:schemeClr val="tx1"/>
                  </a:solidFill>
                </a:rPr>
                <a:t>Enable System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7845081" y="1831672"/>
              <a:ext cx="1552058" cy="82525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b="1" dirty="0" smtClean="0">
                  <a:solidFill>
                    <a:schemeClr val="tx1"/>
                  </a:solidFill>
                </a:rPr>
                <a:t>Interlock</a:t>
              </a:r>
              <a:r>
                <a:rPr lang="de-DE" sz="1000" dirty="0" smtClean="0">
                  <a:solidFill>
                    <a:schemeClr val="tx1"/>
                  </a:solidFill>
                </a:rPr>
                <a:t> according to Fault Scenario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sp>
        <p:nvSpPr>
          <p:cNvPr id="37" name="Lightning Bolt 36"/>
          <p:cNvSpPr/>
          <p:nvPr/>
        </p:nvSpPr>
        <p:spPr>
          <a:xfrm rot="804145">
            <a:off x="482355" y="2386859"/>
            <a:ext cx="1054866" cy="476351"/>
          </a:xfrm>
          <a:prstGeom prst="lightningBol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12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Experience from last year requires </a:t>
            </a:r>
            <a:r>
              <a:rPr lang="de-DE" dirty="0" smtClean="0"/>
              <a:t>upgrade of </a:t>
            </a:r>
            <a:r>
              <a:rPr lang="de-DE" dirty="0" smtClean="0"/>
              <a:t>CW MPS setup</a:t>
            </a:r>
          </a:p>
          <a:p>
            <a:pPr lvl="1"/>
            <a:r>
              <a:rPr lang="de-DE" dirty="0" smtClean="0"/>
              <a:t>EOM+PC will be replaced by single AOM</a:t>
            </a:r>
          </a:p>
          <a:p>
            <a:pPr lvl="1"/>
            <a:endParaRPr lang="de-DE" dirty="0"/>
          </a:p>
          <a:p>
            <a:r>
              <a:rPr lang="de-DE" dirty="0" smtClean="0"/>
              <a:t>Added Laser Protection enabled 24/7 operations</a:t>
            </a:r>
          </a:p>
          <a:p>
            <a:pPr lvl="1"/>
            <a:r>
              <a:rPr lang="de-DE" dirty="0" smtClean="0"/>
              <a:t>Runs flawlessly since installation</a:t>
            </a:r>
          </a:p>
          <a:p>
            <a:pPr lvl="1"/>
            <a:r>
              <a:rPr lang="de-DE" dirty="0" smtClean="0"/>
              <a:t>Can support design changes and new requirements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528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Acknowledgements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2440" y="1937254"/>
            <a:ext cx="7848600" cy="2879843"/>
          </a:xfrm>
        </p:spPr>
        <p:txBody>
          <a:bodyPr>
            <a:normAutofit/>
          </a:bodyPr>
          <a:lstStyle/>
          <a:p>
            <a:r>
              <a:rPr lang="en-US" sz="1800" dirty="0"/>
              <a:t>Laser group: Michiko Minty, Brian </a:t>
            </a:r>
            <a:r>
              <a:rPr lang="en-US" sz="1800" dirty="0" smtClean="0"/>
              <a:t>Sheehy (retired), Zhi Zhao, Patrick Inacker &amp; Linh Nguyen </a:t>
            </a:r>
          </a:p>
          <a:p>
            <a:endParaRPr lang="de-DE" sz="1800" dirty="0"/>
          </a:p>
          <a:p>
            <a:r>
              <a:rPr lang="de-DE" sz="1800" dirty="0" smtClean="0"/>
              <a:t>Instrumentation, RF and Controls Hardware and Software Engineering</a:t>
            </a:r>
            <a:endParaRPr lang="en-US" sz="1800" dirty="0" smtClean="0"/>
          </a:p>
          <a:p>
            <a:pPr marL="0" indent="0">
              <a:buNone/>
            </a:pPr>
            <a:endParaRPr lang="de-DE" sz="1800" dirty="0"/>
          </a:p>
          <a:p>
            <a:r>
              <a:rPr lang="de-DE" sz="1800" dirty="0" smtClean="0"/>
              <a:t>CAD Support groups</a:t>
            </a: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69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LEReC Machine Protection requirements</a:t>
            </a:r>
          </a:p>
          <a:p>
            <a:r>
              <a:rPr lang="de-DE" dirty="0" smtClean="0"/>
              <a:t>Pulsed Mode</a:t>
            </a:r>
          </a:p>
          <a:p>
            <a:r>
              <a:rPr lang="de-DE" dirty="0" smtClean="0"/>
              <a:t>CW Mode</a:t>
            </a:r>
          </a:p>
          <a:p>
            <a:endParaRPr lang="de-DE" dirty="0"/>
          </a:p>
          <a:p>
            <a:r>
              <a:rPr lang="de-DE" dirty="0" smtClean="0"/>
              <a:t>Laser System Protection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325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LEReC MPS requirements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5588259"/>
              </p:ext>
            </p:extLst>
          </p:nvPr>
        </p:nvGraphicFramePr>
        <p:xfrm>
          <a:off x="273377" y="2012623"/>
          <a:ext cx="8597245" cy="17683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94470"/>
                <a:gridCol w="1556921"/>
                <a:gridCol w="1772927"/>
                <a:gridCol w="1772927"/>
              </a:tblGrid>
              <a:tr h="714388">
                <a:tc>
                  <a:txBody>
                    <a:bodyPr/>
                    <a:lstStyle/>
                    <a:p>
                      <a:r>
                        <a:rPr lang="de-DE" dirty="0" smtClean="0"/>
                        <a:t>Parameter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Target Value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Achieved Pulse Mode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Achieved CW Mode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3891">
                <a:tc>
                  <a:txBody>
                    <a:bodyPr/>
                    <a:lstStyle/>
                    <a:p>
                      <a:r>
                        <a:rPr lang="de-DE" dirty="0" smtClean="0"/>
                        <a:t>Reaction Time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15µs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&lt; 1µs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mtClean="0"/>
                        <a:t>&lt; 1µs</a:t>
                      </a:r>
                      <a:endParaRPr lang="en-US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3891">
                <a:tc>
                  <a:txBody>
                    <a:bodyPr/>
                    <a:lstStyle/>
                    <a:p>
                      <a:r>
                        <a:rPr lang="de-DE" dirty="0" smtClean="0"/>
                        <a:t>Extinction Ratio (Before Shutter</a:t>
                      </a:r>
                      <a:r>
                        <a:rPr lang="de-DE" baseline="0" dirty="0" smtClean="0"/>
                        <a:t> closes)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180</a:t>
                      </a:r>
                      <a:r>
                        <a:rPr lang="de-DE" baseline="0" dirty="0" smtClean="0"/>
                        <a:t> (30mA)</a:t>
                      </a:r>
                    </a:p>
                    <a:p>
                      <a:r>
                        <a:rPr lang="de-DE" baseline="0" dirty="0" smtClean="0"/>
                        <a:t>300 (50mA)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10^7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</a:t>
                      </a:r>
                      <a:r>
                        <a:rPr lang="en-US" baseline="0" dirty="0" smtClean="0"/>
                        <a:t> 200</a:t>
                      </a:r>
                      <a:endParaRPr lang="de-DE" dirty="0" smtClean="0"/>
                    </a:p>
                    <a:p>
                      <a:r>
                        <a:rPr lang="de-DE" dirty="0" smtClean="0"/>
                        <a:t>-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7390" y="3896330"/>
            <a:ext cx="7378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Required Extinction Ratios based on a Shutter closing time of 15ms.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63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809" y="219324"/>
            <a:ext cx="8328991" cy="1325563"/>
          </a:xfrm>
        </p:spPr>
        <p:txBody>
          <a:bodyPr/>
          <a:lstStyle/>
          <a:p>
            <a:r>
              <a:rPr lang="de-DE" dirty="0" smtClean="0"/>
              <a:t>LEReC Machine Protection</a:t>
            </a:r>
            <a:br>
              <a:rPr lang="de-DE" dirty="0" smtClean="0"/>
            </a:br>
            <a:r>
              <a:rPr lang="de-DE" sz="2400" dirty="0" smtClean="0"/>
              <a:t>(Pulsed Mode)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4</a:t>
            </a:fld>
            <a:endParaRPr lang="en-US"/>
          </a:p>
        </p:txBody>
      </p:sp>
      <p:grpSp>
        <p:nvGrpSpPr>
          <p:cNvPr id="95" name="Group 94"/>
          <p:cNvGrpSpPr/>
          <p:nvPr/>
        </p:nvGrpSpPr>
        <p:grpSpPr>
          <a:xfrm>
            <a:off x="193500" y="1238001"/>
            <a:ext cx="8887375" cy="4175977"/>
            <a:chOff x="193500" y="1238001"/>
            <a:chExt cx="8887375" cy="4175977"/>
          </a:xfrm>
        </p:grpSpPr>
        <p:cxnSp>
          <p:nvCxnSpPr>
            <p:cNvPr id="44" name="Straight Connector 43"/>
            <p:cNvCxnSpPr/>
            <p:nvPr/>
          </p:nvCxnSpPr>
          <p:spPr>
            <a:xfrm flipV="1">
              <a:off x="7432311" y="3987339"/>
              <a:ext cx="898342" cy="1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4" name="Group 83"/>
            <p:cNvGrpSpPr/>
            <p:nvPr/>
          </p:nvGrpSpPr>
          <p:grpSpPr>
            <a:xfrm>
              <a:off x="6491498" y="4595558"/>
              <a:ext cx="385206" cy="385201"/>
              <a:chOff x="8994269" y="5730240"/>
              <a:chExt cx="470653" cy="470647"/>
            </a:xfrm>
          </p:grpSpPr>
          <p:sp>
            <p:nvSpPr>
              <p:cNvPr id="85" name="Rectangle 84"/>
              <p:cNvSpPr/>
              <p:nvPr/>
            </p:nvSpPr>
            <p:spPr>
              <a:xfrm>
                <a:off x="8994269" y="5730240"/>
                <a:ext cx="470647" cy="47064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86" name="Straight Connector 85"/>
              <p:cNvCxnSpPr/>
              <p:nvPr/>
            </p:nvCxnSpPr>
            <p:spPr>
              <a:xfrm flipH="1">
                <a:off x="8994275" y="5730240"/>
                <a:ext cx="470647" cy="470647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4"/>
            <p:cNvGrpSpPr/>
            <p:nvPr/>
          </p:nvGrpSpPr>
          <p:grpSpPr>
            <a:xfrm>
              <a:off x="5877635" y="3776029"/>
              <a:ext cx="385201" cy="385201"/>
              <a:chOff x="8994275" y="5730240"/>
              <a:chExt cx="470647" cy="470647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8994275" y="5730240"/>
                <a:ext cx="470647" cy="47064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79" name="Straight Connector 78"/>
              <p:cNvCxnSpPr/>
              <p:nvPr/>
            </p:nvCxnSpPr>
            <p:spPr>
              <a:xfrm flipH="1">
                <a:off x="8994275" y="5730240"/>
                <a:ext cx="470647" cy="470647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"/>
            <p:cNvGrpSpPr/>
            <p:nvPr/>
          </p:nvGrpSpPr>
          <p:grpSpPr>
            <a:xfrm rot="5400000">
              <a:off x="4014617" y="3776030"/>
              <a:ext cx="385201" cy="385201"/>
              <a:chOff x="8994275" y="5730240"/>
              <a:chExt cx="470647" cy="470647"/>
            </a:xfrm>
          </p:grpSpPr>
          <p:sp>
            <p:nvSpPr>
              <p:cNvPr id="76" name="Rectangle 75"/>
              <p:cNvSpPr/>
              <p:nvPr/>
            </p:nvSpPr>
            <p:spPr>
              <a:xfrm>
                <a:off x="8994275" y="5730240"/>
                <a:ext cx="470647" cy="47064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77" name="Straight Connector 76"/>
              <p:cNvCxnSpPr/>
              <p:nvPr/>
            </p:nvCxnSpPr>
            <p:spPr>
              <a:xfrm flipH="1">
                <a:off x="8994275" y="5730240"/>
                <a:ext cx="470647" cy="470647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" name="Straight Connector 6"/>
            <p:cNvCxnSpPr>
              <a:stCxn id="12" idx="1"/>
            </p:cNvCxnSpPr>
            <p:nvPr/>
          </p:nvCxnSpPr>
          <p:spPr>
            <a:xfrm flipH="1" flipV="1">
              <a:off x="1516120" y="2417697"/>
              <a:ext cx="5392169" cy="61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1517226" y="3236832"/>
              <a:ext cx="2696085" cy="1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4213312" y="3968020"/>
              <a:ext cx="4391454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1516120" y="2413074"/>
              <a:ext cx="11746" cy="808041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4208475" y="3231374"/>
              <a:ext cx="10709" cy="736647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6908289" y="2089968"/>
              <a:ext cx="1577492" cy="6566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100" dirty="0" smtClean="0">
                  <a:solidFill>
                    <a:schemeClr val="tx1"/>
                  </a:solidFill>
                </a:rPr>
                <a:t>704 MHz High-Order-Modelocked Oscillator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865768" y="2293575"/>
              <a:ext cx="385201" cy="24946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168077" y="1862441"/>
              <a:ext cx="546619" cy="555909"/>
              <a:chOff x="6889376" y="1472363"/>
              <a:chExt cx="667871" cy="679221"/>
            </a:xfrm>
          </p:grpSpPr>
          <p:sp>
            <p:nvSpPr>
              <p:cNvPr id="73" name="Oval 72"/>
              <p:cNvSpPr/>
              <p:nvPr/>
            </p:nvSpPr>
            <p:spPr>
              <a:xfrm>
                <a:off x="6889376" y="1472363"/>
                <a:ext cx="667871" cy="667871"/>
              </a:xfrm>
              <a:prstGeom prst="ellipse">
                <a:avLst/>
              </a:prstGeom>
              <a:no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74" name="Freeform 73"/>
              <p:cNvSpPr/>
              <p:nvPr/>
            </p:nvSpPr>
            <p:spPr>
              <a:xfrm>
                <a:off x="7053072" y="2100072"/>
                <a:ext cx="387096" cy="51512"/>
              </a:xfrm>
              <a:custGeom>
                <a:avLst/>
                <a:gdLst>
                  <a:gd name="connsiteX0" fmla="*/ 0 w 387096"/>
                  <a:gd name="connsiteY0" fmla="*/ 0 h 51512"/>
                  <a:gd name="connsiteX1" fmla="*/ 140208 w 387096"/>
                  <a:gd name="connsiteY1" fmla="*/ 48768 h 51512"/>
                  <a:gd name="connsiteX2" fmla="*/ 387096 w 387096"/>
                  <a:gd name="connsiteY2" fmla="*/ 45720 h 51512"/>
                  <a:gd name="connsiteX3" fmla="*/ 387096 w 387096"/>
                  <a:gd name="connsiteY3" fmla="*/ 45720 h 5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7096" h="51512">
                    <a:moveTo>
                      <a:pt x="0" y="0"/>
                    </a:moveTo>
                    <a:cubicBezTo>
                      <a:pt x="37846" y="20574"/>
                      <a:pt x="75692" y="41148"/>
                      <a:pt x="140208" y="48768"/>
                    </a:cubicBezTo>
                    <a:cubicBezTo>
                      <a:pt x="204724" y="56388"/>
                      <a:pt x="387096" y="45720"/>
                      <a:pt x="387096" y="45720"/>
                    </a:cubicBezTo>
                    <a:lnTo>
                      <a:pt x="387096" y="45720"/>
                    </a:lnTo>
                  </a:path>
                </a:pathLst>
              </a:custGeom>
              <a:no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75" name="Freeform 74"/>
              <p:cNvSpPr/>
              <p:nvPr/>
            </p:nvSpPr>
            <p:spPr>
              <a:xfrm flipH="1">
                <a:off x="6991485" y="2100072"/>
                <a:ext cx="387096" cy="51512"/>
              </a:xfrm>
              <a:custGeom>
                <a:avLst/>
                <a:gdLst>
                  <a:gd name="connsiteX0" fmla="*/ 0 w 387096"/>
                  <a:gd name="connsiteY0" fmla="*/ 0 h 51512"/>
                  <a:gd name="connsiteX1" fmla="*/ 140208 w 387096"/>
                  <a:gd name="connsiteY1" fmla="*/ 48768 h 51512"/>
                  <a:gd name="connsiteX2" fmla="*/ 387096 w 387096"/>
                  <a:gd name="connsiteY2" fmla="*/ 45720 h 51512"/>
                  <a:gd name="connsiteX3" fmla="*/ 387096 w 387096"/>
                  <a:gd name="connsiteY3" fmla="*/ 45720 h 5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7096" h="51512">
                    <a:moveTo>
                      <a:pt x="0" y="0"/>
                    </a:moveTo>
                    <a:cubicBezTo>
                      <a:pt x="37846" y="20574"/>
                      <a:pt x="75692" y="41148"/>
                      <a:pt x="140208" y="48768"/>
                    </a:cubicBezTo>
                    <a:cubicBezTo>
                      <a:pt x="204724" y="56388"/>
                      <a:pt x="387096" y="45720"/>
                      <a:pt x="387096" y="45720"/>
                    </a:cubicBezTo>
                    <a:lnTo>
                      <a:pt x="387096" y="45720"/>
                    </a:lnTo>
                  </a:path>
                </a:pathLst>
              </a:custGeom>
              <a:no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3565843" y="1862441"/>
              <a:ext cx="546619" cy="555909"/>
              <a:chOff x="6889376" y="1472363"/>
              <a:chExt cx="667871" cy="679221"/>
            </a:xfrm>
          </p:grpSpPr>
          <p:sp>
            <p:nvSpPr>
              <p:cNvPr id="70" name="Oval 69"/>
              <p:cNvSpPr/>
              <p:nvPr/>
            </p:nvSpPr>
            <p:spPr>
              <a:xfrm>
                <a:off x="6889376" y="1472363"/>
                <a:ext cx="667871" cy="667871"/>
              </a:xfrm>
              <a:prstGeom prst="ellipse">
                <a:avLst/>
              </a:prstGeom>
              <a:no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71" name="Freeform 70"/>
              <p:cNvSpPr/>
              <p:nvPr/>
            </p:nvSpPr>
            <p:spPr>
              <a:xfrm>
                <a:off x="7053072" y="2100072"/>
                <a:ext cx="387096" cy="51512"/>
              </a:xfrm>
              <a:custGeom>
                <a:avLst/>
                <a:gdLst>
                  <a:gd name="connsiteX0" fmla="*/ 0 w 387096"/>
                  <a:gd name="connsiteY0" fmla="*/ 0 h 51512"/>
                  <a:gd name="connsiteX1" fmla="*/ 140208 w 387096"/>
                  <a:gd name="connsiteY1" fmla="*/ 48768 h 51512"/>
                  <a:gd name="connsiteX2" fmla="*/ 387096 w 387096"/>
                  <a:gd name="connsiteY2" fmla="*/ 45720 h 51512"/>
                  <a:gd name="connsiteX3" fmla="*/ 387096 w 387096"/>
                  <a:gd name="connsiteY3" fmla="*/ 45720 h 5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7096" h="51512">
                    <a:moveTo>
                      <a:pt x="0" y="0"/>
                    </a:moveTo>
                    <a:cubicBezTo>
                      <a:pt x="37846" y="20574"/>
                      <a:pt x="75692" y="41148"/>
                      <a:pt x="140208" y="48768"/>
                    </a:cubicBezTo>
                    <a:cubicBezTo>
                      <a:pt x="204724" y="56388"/>
                      <a:pt x="387096" y="45720"/>
                      <a:pt x="387096" y="45720"/>
                    </a:cubicBezTo>
                    <a:lnTo>
                      <a:pt x="387096" y="45720"/>
                    </a:lnTo>
                  </a:path>
                </a:pathLst>
              </a:custGeom>
              <a:no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72" name="Freeform 71"/>
              <p:cNvSpPr/>
              <p:nvPr/>
            </p:nvSpPr>
            <p:spPr>
              <a:xfrm flipH="1">
                <a:off x="6991485" y="2100072"/>
                <a:ext cx="387096" cy="51512"/>
              </a:xfrm>
              <a:custGeom>
                <a:avLst/>
                <a:gdLst>
                  <a:gd name="connsiteX0" fmla="*/ 0 w 387096"/>
                  <a:gd name="connsiteY0" fmla="*/ 0 h 51512"/>
                  <a:gd name="connsiteX1" fmla="*/ 140208 w 387096"/>
                  <a:gd name="connsiteY1" fmla="*/ 48768 h 51512"/>
                  <a:gd name="connsiteX2" fmla="*/ 387096 w 387096"/>
                  <a:gd name="connsiteY2" fmla="*/ 45720 h 51512"/>
                  <a:gd name="connsiteX3" fmla="*/ 387096 w 387096"/>
                  <a:gd name="connsiteY3" fmla="*/ 45720 h 5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7096" h="51512">
                    <a:moveTo>
                      <a:pt x="0" y="0"/>
                    </a:moveTo>
                    <a:cubicBezTo>
                      <a:pt x="37846" y="20574"/>
                      <a:pt x="75692" y="41148"/>
                      <a:pt x="140208" y="48768"/>
                    </a:cubicBezTo>
                    <a:cubicBezTo>
                      <a:pt x="204724" y="56388"/>
                      <a:pt x="387096" y="45720"/>
                      <a:pt x="387096" y="45720"/>
                    </a:cubicBezTo>
                    <a:lnTo>
                      <a:pt x="387096" y="45720"/>
                    </a:lnTo>
                  </a:path>
                </a:pathLst>
              </a:custGeom>
              <a:no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3029203" y="2293575"/>
              <a:ext cx="385201" cy="24946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2359136" y="1862441"/>
              <a:ext cx="546619" cy="555909"/>
              <a:chOff x="6889376" y="1472363"/>
              <a:chExt cx="667871" cy="679221"/>
            </a:xfrm>
          </p:grpSpPr>
          <p:sp>
            <p:nvSpPr>
              <p:cNvPr id="67" name="Oval 66"/>
              <p:cNvSpPr/>
              <p:nvPr/>
            </p:nvSpPr>
            <p:spPr>
              <a:xfrm>
                <a:off x="6889376" y="1472363"/>
                <a:ext cx="667871" cy="667871"/>
              </a:xfrm>
              <a:prstGeom prst="ellipse">
                <a:avLst/>
              </a:prstGeom>
              <a:no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68" name="Freeform 67"/>
              <p:cNvSpPr/>
              <p:nvPr/>
            </p:nvSpPr>
            <p:spPr>
              <a:xfrm>
                <a:off x="7053072" y="2100072"/>
                <a:ext cx="387096" cy="51512"/>
              </a:xfrm>
              <a:custGeom>
                <a:avLst/>
                <a:gdLst>
                  <a:gd name="connsiteX0" fmla="*/ 0 w 387096"/>
                  <a:gd name="connsiteY0" fmla="*/ 0 h 51512"/>
                  <a:gd name="connsiteX1" fmla="*/ 140208 w 387096"/>
                  <a:gd name="connsiteY1" fmla="*/ 48768 h 51512"/>
                  <a:gd name="connsiteX2" fmla="*/ 387096 w 387096"/>
                  <a:gd name="connsiteY2" fmla="*/ 45720 h 51512"/>
                  <a:gd name="connsiteX3" fmla="*/ 387096 w 387096"/>
                  <a:gd name="connsiteY3" fmla="*/ 45720 h 5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7096" h="51512">
                    <a:moveTo>
                      <a:pt x="0" y="0"/>
                    </a:moveTo>
                    <a:cubicBezTo>
                      <a:pt x="37846" y="20574"/>
                      <a:pt x="75692" y="41148"/>
                      <a:pt x="140208" y="48768"/>
                    </a:cubicBezTo>
                    <a:cubicBezTo>
                      <a:pt x="204724" y="56388"/>
                      <a:pt x="387096" y="45720"/>
                      <a:pt x="387096" y="45720"/>
                    </a:cubicBezTo>
                    <a:lnTo>
                      <a:pt x="387096" y="45720"/>
                    </a:lnTo>
                  </a:path>
                </a:pathLst>
              </a:custGeom>
              <a:no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69" name="Freeform 68"/>
              <p:cNvSpPr/>
              <p:nvPr/>
            </p:nvSpPr>
            <p:spPr>
              <a:xfrm flipH="1">
                <a:off x="6991485" y="2100072"/>
                <a:ext cx="387096" cy="51512"/>
              </a:xfrm>
              <a:custGeom>
                <a:avLst/>
                <a:gdLst>
                  <a:gd name="connsiteX0" fmla="*/ 0 w 387096"/>
                  <a:gd name="connsiteY0" fmla="*/ 0 h 51512"/>
                  <a:gd name="connsiteX1" fmla="*/ 140208 w 387096"/>
                  <a:gd name="connsiteY1" fmla="*/ 48768 h 51512"/>
                  <a:gd name="connsiteX2" fmla="*/ 387096 w 387096"/>
                  <a:gd name="connsiteY2" fmla="*/ 45720 h 51512"/>
                  <a:gd name="connsiteX3" fmla="*/ 387096 w 387096"/>
                  <a:gd name="connsiteY3" fmla="*/ 45720 h 5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7096" h="51512">
                    <a:moveTo>
                      <a:pt x="0" y="0"/>
                    </a:moveTo>
                    <a:cubicBezTo>
                      <a:pt x="37846" y="20574"/>
                      <a:pt x="75692" y="41148"/>
                      <a:pt x="140208" y="48768"/>
                    </a:cubicBezTo>
                    <a:cubicBezTo>
                      <a:pt x="204724" y="56388"/>
                      <a:pt x="387096" y="45720"/>
                      <a:pt x="387096" y="45720"/>
                    </a:cubicBezTo>
                    <a:lnTo>
                      <a:pt x="387096" y="45720"/>
                    </a:lnTo>
                  </a:path>
                </a:pathLst>
              </a:custGeom>
              <a:no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18" name="Rectangle 17"/>
            <p:cNvSpPr/>
            <p:nvPr/>
          </p:nvSpPr>
          <p:spPr>
            <a:xfrm rot="5400000">
              <a:off x="1333472" y="2675263"/>
              <a:ext cx="385201" cy="24946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1949788" y="3148447"/>
              <a:ext cx="1365314" cy="173689"/>
              <a:chOff x="3391511" y="2737484"/>
              <a:chExt cx="1668169" cy="212217"/>
            </a:xfrm>
          </p:grpSpPr>
          <p:sp>
            <p:nvSpPr>
              <p:cNvPr id="64" name="Rectangle 63"/>
              <p:cNvSpPr/>
              <p:nvPr/>
            </p:nvSpPr>
            <p:spPr>
              <a:xfrm>
                <a:off x="3468624" y="2804160"/>
                <a:ext cx="1544486" cy="8839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4974832" y="2737484"/>
                <a:ext cx="84848" cy="21221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3391511" y="2737484"/>
                <a:ext cx="84848" cy="21221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cxnSp>
          <p:nvCxnSpPr>
            <p:cNvPr id="20" name="Straight Connector 19"/>
            <p:cNvCxnSpPr/>
            <p:nvPr/>
          </p:nvCxnSpPr>
          <p:spPr>
            <a:xfrm flipH="1">
              <a:off x="1344751" y="2237518"/>
              <a:ext cx="342738" cy="3427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6200000" flipH="1">
              <a:off x="1344751" y="3071011"/>
              <a:ext cx="342738" cy="3427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6303816" y="2293575"/>
              <a:ext cx="385201" cy="24946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470241" y="2231219"/>
              <a:ext cx="614305" cy="37295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chemeClr val="tx1"/>
                  </a:solidFill>
                </a:rPr>
                <a:t>EOM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>
              <a:off x="3211065" y="1508852"/>
              <a:ext cx="486454" cy="905653"/>
            </a:xfrm>
            <a:custGeom>
              <a:avLst/>
              <a:gdLst>
                <a:gd name="connsiteX0" fmla="*/ 594360 w 594360"/>
                <a:gd name="connsiteY0" fmla="*/ 804672 h 805765"/>
                <a:gd name="connsiteX1" fmla="*/ 530352 w 594360"/>
                <a:gd name="connsiteY1" fmla="*/ 801624 h 805765"/>
                <a:gd name="connsiteX2" fmla="*/ 466344 w 594360"/>
                <a:gd name="connsiteY2" fmla="*/ 771144 h 805765"/>
                <a:gd name="connsiteX3" fmla="*/ 411480 w 594360"/>
                <a:gd name="connsiteY3" fmla="*/ 667512 h 805765"/>
                <a:gd name="connsiteX4" fmla="*/ 374904 w 594360"/>
                <a:gd name="connsiteY4" fmla="*/ 271272 h 805765"/>
                <a:gd name="connsiteX5" fmla="*/ 216408 w 594360"/>
                <a:gd name="connsiteY5" fmla="*/ 64008 h 805765"/>
                <a:gd name="connsiteX6" fmla="*/ 0 w 594360"/>
                <a:gd name="connsiteY6" fmla="*/ 0 h 805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4360" h="805765">
                  <a:moveTo>
                    <a:pt x="594360" y="804672"/>
                  </a:moveTo>
                  <a:cubicBezTo>
                    <a:pt x="573024" y="805942"/>
                    <a:pt x="551688" y="807212"/>
                    <a:pt x="530352" y="801624"/>
                  </a:cubicBezTo>
                  <a:cubicBezTo>
                    <a:pt x="509016" y="796036"/>
                    <a:pt x="486156" y="793496"/>
                    <a:pt x="466344" y="771144"/>
                  </a:cubicBezTo>
                  <a:cubicBezTo>
                    <a:pt x="446532" y="748792"/>
                    <a:pt x="426720" y="750824"/>
                    <a:pt x="411480" y="667512"/>
                  </a:cubicBezTo>
                  <a:cubicBezTo>
                    <a:pt x="396240" y="584200"/>
                    <a:pt x="407416" y="371856"/>
                    <a:pt x="374904" y="271272"/>
                  </a:cubicBezTo>
                  <a:cubicBezTo>
                    <a:pt x="342392" y="170688"/>
                    <a:pt x="278892" y="109220"/>
                    <a:pt x="216408" y="64008"/>
                  </a:cubicBezTo>
                  <a:cubicBezTo>
                    <a:pt x="153924" y="18796"/>
                    <a:pt x="76962" y="9398"/>
                    <a:pt x="0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3814426" y="1508852"/>
              <a:ext cx="486454" cy="905653"/>
            </a:xfrm>
            <a:custGeom>
              <a:avLst/>
              <a:gdLst>
                <a:gd name="connsiteX0" fmla="*/ 594360 w 594360"/>
                <a:gd name="connsiteY0" fmla="*/ 804672 h 805765"/>
                <a:gd name="connsiteX1" fmla="*/ 530352 w 594360"/>
                <a:gd name="connsiteY1" fmla="*/ 801624 h 805765"/>
                <a:gd name="connsiteX2" fmla="*/ 466344 w 594360"/>
                <a:gd name="connsiteY2" fmla="*/ 771144 h 805765"/>
                <a:gd name="connsiteX3" fmla="*/ 411480 w 594360"/>
                <a:gd name="connsiteY3" fmla="*/ 667512 h 805765"/>
                <a:gd name="connsiteX4" fmla="*/ 374904 w 594360"/>
                <a:gd name="connsiteY4" fmla="*/ 271272 h 805765"/>
                <a:gd name="connsiteX5" fmla="*/ 216408 w 594360"/>
                <a:gd name="connsiteY5" fmla="*/ 64008 h 805765"/>
                <a:gd name="connsiteX6" fmla="*/ 0 w 594360"/>
                <a:gd name="connsiteY6" fmla="*/ 0 h 805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4360" h="805765">
                  <a:moveTo>
                    <a:pt x="594360" y="804672"/>
                  </a:moveTo>
                  <a:cubicBezTo>
                    <a:pt x="573024" y="805942"/>
                    <a:pt x="551688" y="807212"/>
                    <a:pt x="530352" y="801624"/>
                  </a:cubicBezTo>
                  <a:cubicBezTo>
                    <a:pt x="509016" y="796036"/>
                    <a:pt x="486156" y="793496"/>
                    <a:pt x="466344" y="771144"/>
                  </a:cubicBezTo>
                  <a:cubicBezTo>
                    <a:pt x="446532" y="748792"/>
                    <a:pt x="426720" y="750824"/>
                    <a:pt x="411480" y="667512"/>
                  </a:cubicBezTo>
                  <a:cubicBezTo>
                    <a:pt x="396240" y="584200"/>
                    <a:pt x="407416" y="371856"/>
                    <a:pt x="374904" y="271272"/>
                  </a:cubicBezTo>
                  <a:cubicBezTo>
                    <a:pt x="342392" y="170688"/>
                    <a:pt x="278892" y="109220"/>
                    <a:pt x="216408" y="64008"/>
                  </a:cubicBezTo>
                  <a:cubicBezTo>
                    <a:pt x="153924" y="18796"/>
                    <a:pt x="76962" y="9398"/>
                    <a:pt x="0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16200000" flipH="1">
              <a:off x="4041942" y="3060005"/>
              <a:ext cx="342738" cy="3427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4830089" y="3773328"/>
              <a:ext cx="614305" cy="37295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chemeClr val="tx1"/>
                  </a:solidFill>
                </a:rPr>
                <a:t>PC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119656" y="3782150"/>
              <a:ext cx="614305" cy="37295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chemeClr val="tx1"/>
                  </a:solidFill>
                </a:rPr>
                <a:t>SHG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 rot="16200000" flipH="1">
              <a:off x="8148576" y="3773328"/>
              <a:ext cx="342738" cy="3427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/>
            <p:cNvGrpSpPr/>
            <p:nvPr/>
          </p:nvGrpSpPr>
          <p:grpSpPr>
            <a:xfrm>
              <a:off x="4850118" y="4595558"/>
              <a:ext cx="385206" cy="385201"/>
              <a:chOff x="8994269" y="5730240"/>
              <a:chExt cx="470653" cy="470647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8994269" y="5730240"/>
                <a:ext cx="470647" cy="47064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63" name="Straight Connector 62"/>
              <p:cNvCxnSpPr/>
              <p:nvPr/>
            </p:nvCxnSpPr>
            <p:spPr>
              <a:xfrm flipH="1">
                <a:off x="8994275" y="5730240"/>
                <a:ext cx="470647" cy="470647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/>
            <p:cNvSpPr txBox="1"/>
            <p:nvPr/>
          </p:nvSpPr>
          <p:spPr>
            <a:xfrm>
              <a:off x="2504294" y="1238001"/>
              <a:ext cx="12490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976nm Pump</a:t>
              </a:r>
              <a:endParaRPr lang="en-US" sz="14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93500" y="2435705"/>
              <a:ext cx="5533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60W</a:t>
              </a:r>
              <a:endParaRPr lang="en-US" sz="1400" dirty="0"/>
            </a:p>
          </p:txBody>
        </p:sp>
        <p:sp>
          <p:nvSpPr>
            <p:cNvPr id="33" name="Right Arrow 32"/>
            <p:cNvSpPr/>
            <p:nvPr/>
          </p:nvSpPr>
          <p:spPr>
            <a:xfrm>
              <a:off x="249115" y="2273227"/>
              <a:ext cx="1146263" cy="218739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4" name="TextBox 33"/>
            <p:cNvSpPr txBox="1"/>
            <p:nvPr/>
          </p:nvSpPr>
          <p:spPr>
            <a:xfrm flipH="1">
              <a:off x="4443130" y="2828577"/>
              <a:ext cx="12490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976nm Pump</a:t>
              </a:r>
              <a:endParaRPr lang="en-US" sz="1400" dirty="0"/>
            </a:p>
          </p:txBody>
        </p:sp>
        <p:sp>
          <p:nvSpPr>
            <p:cNvPr id="35" name="Right Arrow 34"/>
            <p:cNvSpPr/>
            <p:nvPr/>
          </p:nvSpPr>
          <p:spPr>
            <a:xfrm flipH="1">
              <a:off x="4373685" y="3070971"/>
              <a:ext cx="1171480" cy="284287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160397" y="1952161"/>
              <a:ext cx="13468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Mach-Zehnder</a:t>
              </a:r>
              <a:endParaRPr lang="en-US" sz="14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494882" y="1466501"/>
              <a:ext cx="4539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1</a:t>
              </a:r>
              <a:r>
                <a:rPr lang="de-DE" sz="1400" dirty="0" smtClean="0"/>
                <a:t>W</a:t>
              </a:r>
              <a:endParaRPr lang="en-US" sz="1400" dirty="0"/>
            </a:p>
          </p:txBody>
        </p:sp>
        <p:cxnSp>
          <p:nvCxnSpPr>
            <p:cNvPr id="38" name="Straight Connector 37"/>
            <p:cNvCxnSpPr/>
            <p:nvPr/>
          </p:nvCxnSpPr>
          <p:spPr>
            <a:xfrm flipH="1">
              <a:off x="2562605" y="1508852"/>
              <a:ext cx="1251820" cy="0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4441386" y="3287812"/>
              <a:ext cx="10102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160-200W</a:t>
              </a:r>
              <a:endParaRPr lang="en-US" sz="1400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604765" y="3782150"/>
              <a:ext cx="184880" cy="38153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059255" y="3060675"/>
              <a:ext cx="184880" cy="38153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42" name="Straight Connector 41"/>
            <p:cNvCxnSpPr/>
            <p:nvPr/>
          </p:nvCxnSpPr>
          <p:spPr>
            <a:xfrm flipV="1">
              <a:off x="8318627" y="3977626"/>
              <a:ext cx="12026" cy="827297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249115" y="4804922"/>
              <a:ext cx="8069513" cy="0"/>
            </a:xfrm>
            <a:prstGeom prst="line">
              <a:avLst/>
            </a:prstGeom>
            <a:ln w="28575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6070235" y="3525365"/>
              <a:ext cx="0" cy="434443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4207217" y="3959806"/>
              <a:ext cx="0" cy="434443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5037437" y="4804922"/>
              <a:ext cx="0" cy="43444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/>
            <p:cNvSpPr/>
            <p:nvPr/>
          </p:nvSpPr>
          <p:spPr>
            <a:xfrm rot="5400000">
              <a:off x="5981471" y="3250473"/>
              <a:ext cx="184880" cy="38153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49" name="Rectangle 48"/>
            <p:cNvSpPr/>
            <p:nvPr/>
          </p:nvSpPr>
          <p:spPr>
            <a:xfrm rot="5400000">
              <a:off x="4114282" y="4286400"/>
              <a:ext cx="184880" cy="38153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50" name="Rectangle 49"/>
            <p:cNvSpPr/>
            <p:nvPr/>
          </p:nvSpPr>
          <p:spPr>
            <a:xfrm rot="5400000">
              <a:off x="4950038" y="5130771"/>
              <a:ext cx="184880" cy="38153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546965" y="4618444"/>
              <a:ext cx="614305" cy="37295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chemeClr val="tx1"/>
                  </a:solidFill>
                </a:rPr>
                <a:t>EOM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>
            <a:xfrm flipH="1">
              <a:off x="8148576" y="4633553"/>
              <a:ext cx="342738" cy="3427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1698137" y="3471048"/>
              <a:ext cx="18790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85µm, 80cm fiber rod</a:t>
              </a:r>
              <a:endParaRPr lang="en-US" sz="14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561743" y="1885174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 smtClean="0"/>
                <a:t>SC</a:t>
              </a:r>
            </a:p>
            <a:p>
              <a:pPr algn="ctr"/>
              <a:r>
                <a:rPr lang="de-DE" sz="1400" dirty="0" smtClean="0"/>
                <a:t>YDF</a:t>
              </a:r>
              <a:endParaRPr lang="en-US" sz="14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169334" y="1882792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 smtClean="0"/>
                <a:t>SC</a:t>
              </a:r>
            </a:p>
            <a:p>
              <a:pPr algn="ctr"/>
              <a:r>
                <a:rPr lang="de-DE" sz="1400" dirty="0" smtClean="0"/>
                <a:t>YDF</a:t>
              </a:r>
              <a:endParaRPr lang="en-US" sz="14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359863" y="1861421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/>
                <a:t>D</a:t>
              </a:r>
              <a:r>
                <a:rPr lang="de-DE" sz="1400" dirty="0" smtClean="0"/>
                <a:t>C</a:t>
              </a:r>
            </a:p>
            <a:p>
              <a:pPr algn="ctr"/>
              <a:r>
                <a:rPr lang="de-DE" sz="1400" dirty="0" smtClean="0"/>
                <a:t>YDF</a:t>
              </a:r>
              <a:endParaRPr lang="en-US" sz="14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249393" y="3271452"/>
              <a:ext cx="25539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 smtClean="0"/>
                <a:t>Non-Critically Phase-Matched</a:t>
              </a:r>
              <a:br>
                <a:rPr lang="de-DE" sz="1400" dirty="0" smtClean="0"/>
              </a:br>
              <a:r>
                <a:rPr lang="de-DE" sz="1400" dirty="0" smtClean="0"/>
                <a:t>LBO Crystal</a:t>
              </a:r>
              <a:endParaRPr lang="en-US" sz="14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249393" y="2267166"/>
              <a:ext cx="4940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 smtClean="0"/>
                <a:t>ISO</a:t>
              </a:r>
              <a:endParaRPr lang="en-US" sz="14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619155" y="4208146"/>
              <a:ext cx="8915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 smtClean="0"/>
                <a:t>Polarizer</a:t>
              </a:r>
              <a:endParaRPr lang="en-US" sz="14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27097" y="1996147"/>
              <a:ext cx="12490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976nm Pump</a:t>
              </a:r>
              <a:endParaRPr lang="en-US" sz="1400" dirty="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3029203" y="4458313"/>
              <a:ext cx="955579" cy="632678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chemeClr val="tx1"/>
                  </a:solidFill>
                </a:rPr>
                <a:t>Intensity Control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872145" y="4469827"/>
              <a:ext cx="955579" cy="632678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chemeClr val="tx1"/>
                  </a:solidFill>
                </a:rPr>
                <a:t>Temporal Shaping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87" name="Straight Connector 86"/>
            <p:cNvCxnSpPr/>
            <p:nvPr/>
          </p:nvCxnSpPr>
          <p:spPr>
            <a:xfrm flipV="1">
              <a:off x="6678817" y="4804922"/>
              <a:ext cx="0" cy="43444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Rectangle 87"/>
            <p:cNvSpPr/>
            <p:nvPr/>
          </p:nvSpPr>
          <p:spPr>
            <a:xfrm rot="5400000">
              <a:off x="6591418" y="5130771"/>
              <a:ext cx="184880" cy="38153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7194698" y="4599687"/>
              <a:ext cx="614305" cy="37295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chemeClr val="tx1"/>
                  </a:solidFill>
                </a:rPr>
                <a:t>PC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8388057" y="4190285"/>
              <a:ext cx="6928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Power</a:t>
              </a:r>
            </a:p>
            <a:p>
              <a:r>
                <a:rPr lang="de-DE" sz="1400" dirty="0" smtClean="0"/>
                <a:t>~22W</a:t>
              </a:r>
              <a:endParaRPr lang="en-US" sz="1400" dirty="0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585358" y="4469827"/>
              <a:ext cx="1094760" cy="632678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chemeClr val="tx1"/>
                  </a:solidFill>
                </a:rPr>
                <a:t>Fast / Slow Shutter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98" name="Rectangle 97"/>
          <p:cNvSpPr/>
          <p:nvPr/>
        </p:nvSpPr>
        <p:spPr>
          <a:xfrm>
            <a:off x="141402" y="1238001"/>
            <a:ext cx="8861196" cy="4248399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9" name="Picture 9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02539" y="3558619"/>
            <a:ext cx="1274854" cy="772997"/>
          </a:xfrm>
          <a:prstGeom prst="rect">
            <a:avLst/>
          </a:prstGeom>
        </p:spPr>
      </p:pic>
      <p:sp>
        <p:nvSpPr>
          <p:cNvPr id="100" name="Oval 99"/>
          <p:cNvSpPr/>
          <p:nvPr/>
        </p:nvSpPr>
        <p:spPr>
          <a:xfrm>
            <a:off x="4522304" y="3576737"/>
            <a:ext cx="1255089" cy="79568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" name="Group 102"/>
          <p:cNvGrpSpPr/>
          <p:nvPr/>
        </p:nvGrpSpPr>
        <p:grpSpPr>
          <a:xfrm>
            <a:off x="193500" y="1911707"/>
            <a:ext cx="4237055" cy="1022086"/>
            <a:chOff x="193500" y="1911707"/>
            <a:chExt cx="4237055" cy="1022086"/>
          </a:xfrm>
        </p:grpSpPr>
        <p:sp>
          <p:nvSpPr>
            <p:cNvPr id="102" name="Rectangle 101"/>
            <p:cNvSpPr/>
            <p:nvPr/>
          </p:nvSpPr>
          <p:spPr>
            <a:xfrm>
              <a:off x="193500" y="1911707"/>
              <a:ext cx="4191180" cy="10220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206322" y="2095184"/>
              <a:ext cx="4224233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Pockels Cell extinction ratio 800 – 1000</a:t>
              </a:r>
              <a:br>
                <a:rPr lang="de-DE" dirty="0" smtClean="0"/>
              </a:br>
              <a:r>
                <a:rPr lang="de-DE" dirty="0" smtClean="0"/>
                <a:t>SHG: 5*10^5-10^6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9092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809" y="219324"/>
            <a:ext cx="8328991" cy="1325563"/>
          </a:xfrm>
        </p:spPr>
        <p:txBody>
          <a:bodyPr/>
          <a:lstStyle/>
          <a:p>
            <a:r>
              <a:rPr lang="de-DE" dirty="0" smtClean="0"/>
              <a:t>LEReC Machine Protection</a:t>
            </a:r>
            <a:br>
              <a:rPr lang="de-DE" dirty="0" smtClean="0"/>
            </a:br>
            <a:r>
              <a:rPr lang="de-DE" sz="2400" dirty="0" smtClean="0"/>
              <a:t>(CW Mode)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5</a:t>
            </a:fld>
            <a:endParaRPr lang="en-US"/>
          </a:p>
        </p:txBody>
      </p:sp>
      <p:grpSp>
        <p:nvGrpSpPr>
          <p:cNvPr id="95" name="Group 94"/>
          <p:cNvGrpSpPr/>
          <p:nvPr/>
        </p:nvGrpSpPr>
        <p:grpSpPr>
          <a:xfrm>
            <a:off x="193500" y="1238001"/>
            <a:ext cx="8887375" cy="4175977"/>
            <a:chOff x="193500" y="1238001"/>
            <a:chExt cx="8887375" cy="4175977"/>
          </a:xfrm>
        </p:grpSpPr>
        <p:cxnSp>
          <p:nvCxnSpPr>
            <p:cNvPr id="44" name="Straight Connector 43"/>
            <p:cNvCxnSpPr/>
            <p:nvPr/>
          </p:nvCxnSpPr>
          <p:spPr>
            <a:xfrm flipV="1">
              <a:off x="7432311" y="3987339"/>
              <a:ext cx="898342" cy="1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4" name="Group 83"/>
            <p:cNvGrpSpPr/>
            <p:nvPr/>
          </p:nvGrpSpPr>
          <p:grpSpPr>
            <a:xfrm>
              <a:off x="6491498" y="4595558"/>
              <a:ext cx="385206" cy="385201"/>
              <a:chOff x="8994269" y="5730240"/>
              <a:chExt cx="470653" cy="470647"/>
            </a:xfrm>
          </p:grpSpPr>
          <p:sp>
            <p:nvSpPr>
              <p:cNvPr id="85" name="Rectangle 84"/>
              <p:cNvSpPr/>
              <p:nvPr/>
            </p:nvSpPr>
            <p:spPr>
              <a:xfrm>
                <a:off x="8994269" y="5730240"/>
                <a:ext cx="470647" cy="47064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86" name="Straight Connector 85"/>
              <p:cNvCxnSpPr/>
              <p:nvPr/>
            </p:nvCxnSpPr>
            <p:spPr>
              <a:xfrm flipH="1">
                <a:off x="8994275" y="5730240"/>
                <a:ext cx="470647" cy="470647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4"/>
            <p:cNvGrpSpPr/>
            <p:nvPr/>
          </p:nvGrpSpPr>
          <p:grpSpPr>
            <a:xfrm>
              <a:off x="5877635" y="3776029"/>
              <a:ext cx="385201" cy="385201"/>
              <a:chOff x="8994275" y="5730240"/>
              <a:chExt cx="470647" cy="470647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8994275" y="5730240"/>
                <a:ext cx="470647" cy="47064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79" name="Straight Connector 78"/>
              <p:cNvCxnSpPr/>
              <p:nvPr/>
            </p:nvCxnSpPr>
            <p:spPr>
              <a:xfrm flipH="1">
                <a:off x="8994275" y="5730240"/>
                <a:ext cx="470647" cy="470647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"/>
            <p:cNvGrpSpPr/>
            <p:nvPr/>
          </p:nvGrpSpPr>
          <p:grpSpPr>
            <a:xfrm rot="5400000">
              <a:off x="4014617" y="3776030"/>
              <a:ext cx="385201" cy="385201"/>
              <a:chOff x="8994275" y="5730240"/>
              <a:chExt cx="470647" cy="470647"/>
            </a:xfrm>
          </p:grpSpPr>
          <p:sp>
            <p:nvSpPr>
              <p:cNvPr id="76" name="Rectangle 75"/>
              <p:cNvSpPr/>
              <p:nvPr/>
            </p:nvSpPr>
            <p:spPr>
              <a:xfrm>
                <a:off x="8994275" y="5730240"/>
                <a:ext cx="470647" cy="47064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77" name="Straight Connector 76"/>
              <p:cNvCxnSpPr/>
              <p:nvPr/>
            </p:nvCxnSpPr>
            <p:spPr>
              <a:xfrm flipH="1">
                <a:off x="8994275" y="5730240"/>
                <a:ext cx="470647" cy="470647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" name="Straight Connector 6"/>
            <p:cNvCxnSpPr>
              <a:stCxn id="12" idx="1"/>
            </p:cNvCxnSpPr>
            <p:nvPr/>
          </p:nvCxnSpPr>
          <p:spPr>
            <a:xfrm flipH="1" flipV="1">
              <a:off x="1516120" y="2417697"/>
              <a:ext cx="5392169" cy="61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1517226" y="3236832"/>
              <a:ext cx="2696085" cy="1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4213312" y="3968020"/>
              <a:ext cx="4391454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1516120" y="2413074"/>
              <a:ext cx="11746" cy="808041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4208475" y="3231374"/>
              <a:ext cx="10709" cy="736647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6908289" y="2089968"/>
              <a:ext cx="1577492" cy="6566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100" dirty="0" smtClean="0">
                  <a:solidFill>
                    <a:schemeClr val="tx1"/>
                  </a:solidFill>
                </a:rPr>
                <a:t>704 MHz High-Order-Modelocked Oscillator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865768" y="2293575"/>
              <a:ext cx="385201" cy="24946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168077" y="1862441"/>
              <a:ext cx="546619" cy="555909"/>
              <a:chOff x="6889376" y="1472363"/>
              <a:chExt cx="667871" cy="679221"/>
            </a:xfrm>
          </p:grpSpPr>
          <p:sp>
            <p:nvSpPr>
              <p:cNvPr id="73" name="Oval 72"/>
              <p:cNvSpPr/>
              <p:nvPr/>
            </p:nvSpPr>
            <p:spPr>
              <a:xfrm>
                <a:off x="6889376" y="1472363"/>
                <a:ext cx="667871" cy="667871"/>
              </a:xfrm>
              <a:prstGeom prst="ellipse">
                <a:avLst/>
              </a:prstGeom>
              <a:no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74" name="Freeform 73"/>
              <p:cNvSpPr/>
              <p:nvPr/>
            </p:nvSpPr>
            <p:spPr>
              <a:xfrm>
                <a:off x="7053072" y="2100072"/>
                <a:ext cx="387096" cy="51512"/>
              </a:xfrm>
              <a:custGeom>
                <a:avLst/>
                <a:gdLst>
                  <a:gd name="connsiteX0" fmla="*/ 0 w 387096"/>
                  <a:gd name="connsiteY0" fmla="*/ 0 h 51512"/>
                  <a:gd name="connsiteX1" fmla="*/ 140208 w 387096"/>
                  <a:gd name="connsiteY1" fmla="*/ 48768 h 51512"/>
                  <a:gd name="connsiteX2" fmla="*/ 387096 w 387096"/>
                  <a:gd name="connsiteY2" fmla="*/ 45720 h 51512"/>
                  <a:gd name="connsiteX3" fmla="*/ 387096 w 387096"/>
                  <a:gd name="connsiteY3" fmla="*/ 45720 h 5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7096" h="51512">
                    <a:moveTo>
                      <a:pt x="0" y="0"/>
                    </a:moveTo>
                    <a:cubicBezTo>
                      <a:pt x="37846" y="20574"/>
                      <a:pt x="75692" y="41148"/>
                      <a:pt x="140208" y="48768"/>
                    </a:cubicBezTo>
                    <a:cubicBezTo>
                      <a:pt x="204724" y="56388"/>
                      <a:pt x="387096" y="45720"/>
                      <a:pt x="387096" y="45720"/>
                    </a:cubicBezTo>
                    <a:lnTo>
                      <a:pt x="387096" y="45720"/>
                    </a:lnTo>
                  </a:path>
                </a:pathLst>
              </a:custGeom>
              <a:no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75" name="Freeform 74"/>
              <p:cNvSpPr/>
              <p:nvPr/>
            </p:nvSpPr>
            <p:spPr>
              <a:xfrm flipH="1">
                <a:off x="6991485" y="2100072"/>
                <a:ext cx="387096" cy="51512"/>
              </a:xfrm>
              <a:custGeom>
                <a:avLst/>
                <a:gdLst>
                  <a:gd name="connsiteX0" fmla="*/ 0 w 387096"/>
                  <a:gd name="connsiteY0" fmla="*/ 0 h 51512"/>
                  <a:gd name="connsiteX1" fmla="*/ 140208 w 387096"/>
                  <a:gd name="connsiteY1" fmla="*/ 48768 h 51512"/>
                  <a:gd name="connsiteX2" fmla="*/ 387096 w 387096"/>
                  <a:gd name="connsiteY2" fmla="*/ 45720 h 51512"/>
                  <a:gd name="connsiteX3" fmla="*/ 387096 w 387096"/>
                  <a:gd name="connsiteY3" fmla="*/ 45720 h 5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7096" h="51512">
                    <a:moveTo>
                      <a:pt x="0" y="0"/>
                    </a:moveTo>
                    <a:cubicBezTo>
                      <a:pt x="37846" y="20574"/>
                      <a:pt x="75692" y="41148"/>
                      <a:pt x="140208" y="48768"/>
                    </a:cubicBezTo>
                    <a:cubicBezTo>
                      <a:pt x="204724" y="56388"/>
                      <a:pt x="387096" y="45720"/>
                      <a:pt x="387096" y="45720"/>
                    </a:cubicBezTo>
                    <a:lnTo>
                      <a:pt x="387096" y="45720"/>
                    </a:lnTo>
                  </a:path>
                </a:pathLst>
              </a:custGeom>
              <a:no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3565843" y="1862441"/>
              <a:ext cx="546619" cy="555909"/>
              <a:chOff x="6889376" y="1472363"/>
              <a:chExt cx="667871" cy="679221"/>
            </a:xfrm>
          </p:grpSpPr>
          <p:sp>
            <p:nvSpPr>
              <p:cNvPr id="70" name="Oval 69"/>
              <p:cNvSpPr/>
              <p:nvPr/>
            </p:nvSpPr>
            <p:spPr>
              <a:xfrm>
                <a:off x="6889376" y="1472363"/>
                <a:ext cx="667871" cy="667871"/>
              </a:xfrm>
              <a:prstGeom prst="ellipse">
                <a:avLst/>
              </a:prstGeom>
              <a:no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71" name="Freeform 70"/>
              <p:cNvSpPr/>
              <p:nvPr/>
            </p:nvSpPr>
            <p:spPr>
              <a:xfrm>
                <a:off x="7053072" y="2100072"/>
                <a:ext cx="387096" cy="51512"/>
              </a:xfrm>
              <a:custGeom>
                <a:avLst/>
                <a:gdLst>
                  <a:gd name="connsiteX0" fmla="*/ 0 w 387096"/>
                  <a:gd name="connsiteY0" fmla="*/ 0 h 51512"/>
                  <a:gd name="connsiteX1" fmla="*/ 140208 w 387096"/>
                  <a:gd name="connsiteY1" fmla="*/ 48768 h 51512"/>
                  <a:gd name="connsiteX2" fmla="*/ 387096 w 387096"/>
                  <a:gd name="connsiteY2" fmla="*/ 45720 h 51512"/>
                  <a:gd name="connsiteX3" fmla="*/ 387096 w 387096"/>
                  <a:gd name="connsiteY3" fmla="*/ 45720 h 5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7096" h="51512">
                    <a:moveTo>
                      <a:pt x="0" y="0"/>
                    </a:moveTo>
                    <a:cubicBezTo>
                      <a:pt x="37846" y="20574"/>
                      <a:pt x="75692" y="41148"/>
                      <a:pt x="140208" y="48768"/>
                    </a:cubicBezTo>
                    <a:cubicBezTo>
                      <a:pt x="204724" y="56388"/>
                      <a:pt x="387096" y="45720"/>
                      <a:pt x="387096" y="45720"/>
                    </a:cubicBezTo>
                    <a:lnTo>
                      <a:pt x="387096" y="45720"/>
                    </a:lnTo>
                  </a:path>
                </a:pathLst>
              </a:custGeom>
              <a:no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72" name="Freeform 71"/>
              <p:cNvSpPr/>
              <p:nvPr/>
            </p:nvSpPr>
            <p:spPr>
              <a:xfrm flipH="1">
                <a:off x="6991485" y="2100072"/>
                <a:ext cx="387096" cy="51512"/>
              </a:xfrm>
              <a:custGeom>
                <a:avLst/>
                <a:gdLst>
                  <a:gd name="connsiteX0" fmla="*/ 0 w 387096"/>
                  <a:gd name="connsiteY0" fmla="*/ 0 h 51512"/>
                  <a:gd name="connsiteX1" fmla="*/ 140208 w 387096"/>
                  <a:gd name="connsiteY1" fmla="*/ 48768 h 51512"/>
                  <a:gd name="connsiteX2" fmla="*/ 387096 w 387096"/>
                  <a:gd name="connsiteY2" fmla="*/ 45720 h 51512"/>
                  <a:gd name="connsiteX3" fmla="*/ 387096 w 387096"/>
                  <a:gd name="connsiteY3" fmla="*/ 45720 h 5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7096" h="51512">
                    <a:moveTo>
                      <a:pt x="0" y="0"/>
                    </a:moveTo>
                    <a:cubicBezTo>
                      <a:pt x="37846" y="20574"/>
                      <a:pt x="75692" y="41148"/>
                      <a:pt x="140208" y="48768"/>
                    </a:cubicBezTo>
                    <a:cubicBezTo>
                      <a:pt x="204724" y="56388"/>
                      <a:pt x="387096" y="45720"/>
                      <a:pt x="387096" y="45720"/>
                    </a:cubicBezTo>
                    <a:lnTo>
                      <a:pt x="387096" y="45720"/>
                    </a:lnTo>
                  </a:path>
                </a:pathLst>
              </a:custGeom>
              <a:no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3029203" y="2293575"/>
              <a:ext cx="385201" cy="24946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2359136" y="1862441"/>
              <a:ext cx="546619" cy="555909"/>
              <a:chOff x="6889376" y="1472363"/>
              <a:chExt cx="667871" cy="679221"/>
            </a:xfrm>
          </p:grpSpPr>
          <p:sp>
            <p:nvSpPr>
              <p:cNvPr id="67" name="Oval 66"/>
              <p:cNvSpPr/>
              <p:nvPr/>
            </p:nvSpPr>
            <p:spPr>
              <a:xfrm>
                <a:off x="6889376" y="1472363"/>
                <a:ext cx="667871" cy="667871"/>
              </a:xfrm>
              <a:prstGeom prst="ellipse">
                <a:avLst/>
              </a:prstGeom>
              <a:no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68" name="Freeform 67"/>
              <p:cNvSpPr/>
              <p:nvPr/>
            </p:nvSpPr>
            <p:spPr>
              <a:xfrm>
                <a:off x="7053072" y="2100072"/>
                <a:ext cx="387096" cy="51512"/>
              </a:xfrm>
              <a:custGeom>
                <a:avLst/>
                <a:gdLst>
                  <a:gd name="connsiteX0" fmla="*/ 0 w 387096"/>
                  <a:gd name="connsiteY0" fmla="*/ 0 h 51512"/>
                  <a:gd name="connsiteX1" fmla="*/ 140208 w 387096"/>
                  <a:gd name="connsiteY1" fmla="*/ 48768 h 51512"/>
                  <a:gd name="connsiteX2" fmla="*/ 387096 w 387096"/>
                  <a:gd name="connsiteY2" fmla="*/ 45720 h 51512"/>
                  <a:gd name="connsiteX3" fmla="*/ 387096 w 387096"/>
                  <a:gd name="connsiteY3" fmla="*/ 45720 h 5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7096" h="51512">
                    <a:moveTo>
                      <a:pt x="0" y="0"/>
                    </a:moveTo>
                    <a:cubicBezTo>
                      <a:pt x="37846" y="20574"/>
                      <a:pt x="75692" y="41148"/>
                      <a:pt x="140208" y="48768"/>
                    </a:cubicBezTo>
                    <a:cubicBezTo>
                      <a:pt x="204724" y="56388"/>
                      <a:pt x="387096" y="45720"/>
                      <a:pt x="387096" y="45720"/>
                    </a:cubicBezTo>
                    <a:lnTo>
                      <a:pt x="387096" y="45720"/>
                    </a:lnTo>
                  </a:path>
                </a:pathLst>
              </a:custGeom>
              <a:no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69" name="Freeform 68"/>
              <p:cNvSpPr/>
              <p:nvPr/>
            </p:nvSpPr>
            <p:spPr>
              <a:xfrm flipH="1">
                <a:off x="6991485" y="2100072"/>
                <a:ext cx="387096" cy="51512"/>
              </a:xfrm>
              <a:custGeom>
                <a:avLst/>
                <a:gdLst>
                  <a:gd name="connsiteX0" fmla="*/ 0 w 387096"/>
                  <a:gd name="connsiteY0" fmla="*/ 0 h 51512"/>
                  <a:gd name="connsiteX1" fmla="*/ 140208 w 387096"/>
                  <a:gd name="connsiteY1" fmla="*/ 48768 h 51512"/>
                  <a:gd name="connsiteX2" fmla="*/ 387096 w 387096"/>
                  <a:gd name="connsiteY2" fmla="*/ 45720 h 51512"/>
                  <a:gd name="connsiteX3" fmla="*/ 387096 w 387096"/>
                  <a:gd name="connsiteY3" fmla="*/ 45720 h 5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7096" h="51512">
                    <a:moveTo>
                      <a:pt x="0" y="0"/>
                    </a:moveTo>
                    <a:cubicBezTo>
                      <a:pt x="37846" y="20574"/>
                      <a:pt x="75692" y="41148"/>
                      <a:pt x="140208" y="48768"/>
                    </a:cubicBezTo>
                    <a:cubicBezTo>
                      <a:pt x="204724" y="56388"/>
                      <a:pt x="387096" y="45720"/>
                      <a:pt x="387096" y="45720"/>
                    </a:cubicBezTo>
                    <a:lnTo>
                      <a:pt x="387096" y="45720"/>
                    </a:lnTo>
                  </a:path>
                </a:pathLst>
              </a:custGeom>
              <a:no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18" name="Rectangle 17"/>
            <p:cNvSpPr/>
            <p:nvPr/>
          </p:nvSpPr>
          <p:spPr>
            <a:xfrm rot="5400000">
              <a:off x="1333472" y="2675263"/>
              <a:ext cx="385201" cy="24946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1949788" y="3148447"/>
              <a:ext cx="1365314" cy="173689"/>
              <a:chOff x="3391511" y="2737484"/>
              <a:chExt cx="1668169" cy="212217"/>
            </a:xfrm>
          </p:grpSpPr>
          <p:sp>
            <p:nvSpPr>
              <p:cNvPr id="64" name="Rectangle 63"/>
              <p:cNvSpPr/>
              <p:nvPr/>
            </p:nvSpPr>
            <p:spPr>
              <a:xfrm>
                <a:off x="3468624" y="2804160"/>
                <a:ext cx="1544486" cy="8839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4974832" y="2737484"/>
                <a:ext cx="84848" cy="21221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3391511" y="2737484"/>
                <a:ext cx="84848" cy="21221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cxnSp>
          <p:nvCxnSpPr>
            <p:cNvPr id="20" name="Straight Connector 19"/>
            <p:cNvCxnSpPr/>
            <p:nvPr/>
          </p:nvCxnSpPr>
          <p:spPr>
            <a:xfrm flipH="1">
              <a:off x="1344751" y="2237518"/>
              <a:ext cx="342738" cy="3427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6200000" flipH="1">
              <a:off x="1344751" y="3071011"/>
              <a:ext cx="342738" cy="3427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6303816" y="2293575"/>
              <a:ext cx="385201" cy="24946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470241" y="2231219"/>
              <a:ext cx="614305" cy="37295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chemeClr val="tx1"/>
                  </a:solidFill>
                </a:rPr>
                <a:t>EOM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>
              <a:off x="3211065" y="1508852"/>
              <a:ext cx="486454" cy="905653"/>
            </a:xfrm>
            <a:custGeom>
              <a:avLst/>
              <a:gdLst>
                <a:gd name="connsiteX0" fmla="*/ 594360 w 594360"/>
                <a:gd name="connsiteY0" fmla="*/ 804672 h 805765"/>
                <a:gd name="connsiteX1" fmla="*/ 530352 w 594360"/>
                <a:gd name="connsiteY1" fmla="*/ 801624 h 805765"/>
                <a:gd name="connsiteX2" fmla="*/ 466344 w 594360"/>
                <a:gd name="connsiteY2" fmla="*/ 771144 h 805765"/>
                <a:gd name="connsiteX3" fmla="*/ 411480 w 594360"/>
                <a:gd name="connsiteY3" fmla="*/ 667512 h 805765"/>
                <a:gd name="connsiteX4" fmla="*/ 374904 w 594360"/>
                <a:gd name="connsiteY4" fmla="*/ 271272 h 805765"/>
                <a:gd name="connsiteX5" fmla="*/ 216408 w 594360"/>
                <a:gd name="connsiteY5" fmla="*/ 64008 h 805765"/>
                <a:gd name="connsiteX6" fmla="*/ 0 w 594360"/>
                <a:gd name="connsiteY6" fmla="*/ 0 h 805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4360" h="805765">
                  <a:moveTo>
                    <a:pt x="594360" y="804672"/>
                  </a:moveTo>
                  <a:cubicBezTo>
                    <a:pt x="573024" y="805942"/>
                    <a:pt x="551688" y="807212"/>
                    <a:pt x="530352" y="801624"/>
                  </a:cubicBezTo>
                  <a:cubicBezTo>
                    <a:pt x="509016" y="796036"/>
                    <a:pt x="486156" y="793496"/>
                    <a:pt x="466344" y="771144"/>
                  </a:cubicBezTo>
                  <a:cubicBezTo>
                    <a:pt x="446532" y="748792"/>
                    <a:pt x="426720" y="750824"/>
                    <a:pt x="411480" y="667512"/>
                  </a:cubicBezTo>
                  <a:cubicBezTo>
                    <a:pt x="396240" y="584200"/>
                    <a:pt x="407416" y="371856"/>
                    <a:pt x="374904" y="271272"/>
                  </a:cubicBezTo>
                  <a:cubicBezTo>
                    <a:pt x="342392" y="170688"/>
                    <a:pt x="278892" y="109220"/>
                    <a:pt x="216408" y="64008"/>
                  </a:cubicBezTo>
                  <a:cubicBezTo>
                    <a:pt x="153924" y="18796"/>
                    <a:pt x="76962" y="9398"/>
                    <a:pt x="0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3814426" y="1508852"/>
              <a:ext cx="486454" cy="905653"/>
            </a:xfrm>
            <a:custGeom>
              <a:avLst/>
              <a:gdLst>
                <a:gd name="connsiteX0" fmla="*/ 594360 w 594360"/>
                <a:gd name="connsiteY0" fmla="*/ 804672 h 805765"/>
                <a:gd name="connsiteX1" fmla="*/ 530352 w 594360"/>
                <a:gd name="connsiteY1" fmla="*/ 801624 h 805765"/>
                <a:gd name="connsiteX2" fmla="*/ 466344 w 594360"/>
                <a:gd name="connsiteY2" fmla="*/ 771144 h 805765"/>
                <a:gd name="connsiteX3" fmla="*/ 411480 w 594360"/>
                <a:gd name="connsiteY3" fmla="*/ 667512 h 805765"/>
                <a:gd name="connsiteX4" fmla="*/ 374904 w 594360"/>
                <a:gd name="connsiteY4" fmla="*/ 271272 h 805765"/>
                <a:gd name="connsiteX5" fmla="*/ 216408 w 594360"/>
                <a:gd name="connsiteY5" fmla="*/ 64008 h 805765"/>
                <a:gd name="connsiteX6" fmla="*/ 0 w 594360"/>
                <a:gd name="connsiteY6" fmla="*/ 0 h 805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4360" h="805765">
                  <a:moveTo>
                    <a:pt x="594360" y="804672"/>
                  </a:moveTo>
                  <a:cubicBezTo>
                    <a:pt x="573024" y="805942"/>
                    <a:pt x="551688" y="807212"/>
                    <a:pt x="530352" y="801624"/>
                  </a:cubicBezTo>
                  <a:cubicBezTo>
                    <a:pt x="509016" y="796036"/>
                    <a:pt x="486156" y="793496"/>
                    <a:pt x="466344" y="771144"/>
                  </a:cubicBezTo>
                  <a:cubicBezTo>
                    <a:pt x="446532" y="748792"/>
                    <a:pt x="426720" y="750824"/>
                    <a:pt x="411480" y="667512"/>
                  </a:cubicBezTo>
                  <a:cubicBezTo>
                    <a:pt x="396240" y="584200"/>
                    <a:pt x="407416" y="371856"/>
                    <a:pt x="374904" y="271272"/>
                  </a:cubicBezTo>
                  <a:cubicBezTo>
                    <a:pt x="342392" y="170688"/>
                    <a:pt x="278892" y="109220"/>
                    <a:pt x="216408" y="64008"/>
                  </a:cubicBezTo>
                  <a:cubicBezTo>
                    <a:pt x="153924" y="18796"/>
                    <a:pt x="76962" y="9398"/>
                    <a:pt x="0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16200000" flipH="1">
              <a:off x="4041942" y="3060005"/>
              <a:ext cx="342738" cy="3427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4830089" y="3773328"/>
              <a:ext cx="614305" cy="37295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chemeClr val="tx1"/>
                  </a:solidFill>
                </a:rPr>
                <a:t>PC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119656" y="3782150"/>
              <a:ext cx="614305" cy="37295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chemeClr val="tx1"/>
                  </a:solidFill>
                </a:rPr>
                <a:t>SHG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 rot="16200000" flipH="1">
              <a:off x="8148576" y="3773328"/>
              <a:ext cx="342738" cy="3427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/>
            <p:cNvGrpSpPr/>
            <p:nvPr/>
          </p:nvGrpSpPr>
          <p:grpSpPr>
            <a:xfrm>
              <a:off x="4850118" y="4595558"/>
              <a:ext cx="385206" cy="385201"/>
              <a:chOff x="8994269" y="5730240"/>
              <a:chExt cx="470653" cy="470647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8994269" y="5730240"/>
                <a:ext cx="470647" cy="47064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63" name="Straight Connector 62"/>
              <p:cNvCxnSpPr/>
              <p:nvPr/>
            </p:nvCxnSpPr>
            <p:spPr>
              <a:xfrm flipH="1">
                <a:off x="8994275" y="5730240"/>
                <a:ext cx="470647" cy="470647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/>
            <p:cNvSpPr txBox="1"/>
            <p:nvPr/>
          </p:nvSpPr>
          <p:spPr>
            <a:xfrm>
              <a:off x="2504294" y="1238001"/>
              <a:ext cx="12490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976nm Pump</a:t>
              </a:r>
              <a:endParaRPr lang="en-US" sz="14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93500" y="2435705"/>
              <a:ext cx="5533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60W</a:t>
              </a:r>
              <a:endParaRPr lang="en-US" sz="1400" dirty="0"/>
            </a:p>
          </p:txBody>
        </p:sp>
        <p:sp>
          <p:nvSpPr>
            <p:cNvPr id="33" name="Right Arrow 32"/>
            <p:cNvSpPr/>
            <p:nvPr/>
          </p:nvSpPr>
          <p:spPr>
            <a:xfrm>
              <a:off x="249115" y="2273227"/>
              <a:ext cx="1146263" cy="218739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4" name="TextBox 33"/>
            <p:cNvSpPr txBox="1"/>
            <p:nvPr/>
          </p:nvSpPr>
          <p:spPr>
            <a:xfrm flipH="1">
              <a:off x="4443130" y="2828577"/>
              <a:ext cx="12490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976nm Pump</a:t>
              </a:r>
              <a:endParaRPr lang="en-US" sz="1400" dirty="0"/>
            </a:p>
          </p:txBody>
        </p:sp>
        <p:sp>
          <p:nvSpPr>
            <p:cNvPr id="35" name="Right Arrow 34"/>
            <p:cNvSpPr/>
            <p:nvPr/>
          </p:nvSpPr>
          <p:spPr>
            <a:xfrm flipH="1">
              <a:off x="4373685" y="3070971"/>
              <a:ext cx="1171480" cy="284287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160397" y="1952161"/>
              <a:ext cx="13468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Mach-Zehnder</a:t>
              </a:r>
              <a:endParaRPr lang="en-US" sz="14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494882" y="1466501"/>
              <a:ext cx="4539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1</a:t>
              </a:r>
              <a:r>
                <a:rPr lang="de-DE" sz="1400" dirty="0" smtClean="0"/>
                <a:t>W</a:t>
              </a:r>
              <a:endParaRPr lang="en-US" sz="1400" dirty="0"/>
            </a:p>
          </p:txBody>
        </p:sp>
        <p:cxnSp>
          <p:nvCxnSpPr>
            <p:cNvPr id="38" name="Straight Connector 37"/>
            <p:cNvCxnSpPr/>
            <p:nvPr/>
          </p:nvCxnSpPr>
          <p:spPr>
            <a:xfrm flipH="1">
              <a:off x="2562605" y="1508852"/>
              <a:ext cx="1251820" cy="0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4441386" y="3287812"/>
              <a:ext cx="10102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160-200W</a:t>
              </a:r>
              <a:endParaRPr lang="en-US" sz="1400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604765" y="3782150"/>
              <a:ext cx="184880" cy="38153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059255" y="3060675"/>
              <a:ext cx="184880" cy="38153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42" name="Straight Connector 41"/>
            <p:cNvCxnSpPr/>
            <p:nvPr/>
          </p:nvCxnSpPr>
          <p:spPr>
            <a:xfrm flipV="1">
              <a:off x="8318627" y="3977626"/>
              <a:ext cx="12026" cy="827297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249115" y="4804922"/>
              <a:ext cx="8069513" cy="0"/>
            </a:xfrm>
            <a:prstGeom prst="line">
              <a:avLst/>
            </a:prstGeom>
            <a:ln w="28575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6070235" y="3525365"/>
              <a:ext cx="0" cy="434443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4207217" y="3959806"/>
              <a:ext cx="0" cy="434443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5037437" y="4804922"/>
              <a:ext cx="0" cy="43444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/>
            <p:cNvSpPr/>
            <p:nvPr/>
          </p:nvSpPr>
          <p:spPr>
            <a:xfrm rot="5400000">
              <a:off x="5981471" y="3250473"/>
              <a:ext cx="184880" cy="38153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49" name="Rectangle 48"/>
            <p:cNvSpPr/>
            <p:nvPr/>
          </p:nvSpPr>
          <p:spPr>
            <a:xfrm rot="5400000">
              <a:off x="4114282" y="4286400"/>
              <a:ext cx="184880" cy="38153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50" name="Rectangle 49"/>
            <p:cNvSpPr/>
            <p:nvPr/>
          </p:nvSpPr>
          <p:spPr>
            <a:xfrm rot="5400000">
              <a:off x="4950038" y="5130771"/>
              <a:ext cx="184880" cy="38153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546965" y="4618444"/>
              <a:ext cx="614305" cy="37295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chemeClr val="tx1"/>
                  </a:solidFill>
                </a:rPr>
                <a:t>EOM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>
            <a:xfrm flipH="1">
              <a:off x="8148576" y="4633553"/>
              <a:ext cx="342738" cy="3427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1698137" y="3471048"/>
              <a:ext cx="18790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85µm, 80cm fiber rod</a:t>
              </a:r>
              <a:endParaRPr lang="en-US" sz="14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561743" y="1885174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 smtClean="0"/>
                <a:t>SC</a:t>
              </a:r>
            </a:p>
            <a:p>
              <a:pPr algn="ctr"/>
              <a:r>
                <a:rPr lang="de-DE" sz="1400" dirty="0" smtClean="0"/>
                <a:t>YDF</a:t>
              </a:r>
              <a:endParaRPr lang="en-US" sz="14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169334" y="1882792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 smtClean="0"/>
                <a:t>SC</a:t>
              </a:r>
            </a:p>
            <a:p>
              <a:pPr algn="ctr"/>
              <a:r>
                <a:rPr lang="de-DE" sz="1400" dirty="0" smtClean="0"/>
                <a:t>YDF</a:t>
              </a:r>
              <a:endParaRPr lang="en-US" sz="14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359863" y="1861421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/>
                <a:t>D</a:t>
              </a:r>
              <a:r>
                <a:rPr lang="de-DE" sz="1400" dirty="0" smtClean="0"/>
                <a:t>C</a:t>
              </a:r>
            </a:p>
            <a:p>
              <a:pPr algn="ctr"/>
              <a:r>
                <a:rPr lang="de-DE" sz="1400" dirty="0" smtClean="0"/>
                <a:t>YDF</a:t>
              </a:r>
              <a:endParaRPr lang="en-US" sz="14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249393" y="3271452"/>
              <a:ext cx="25539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 smtClean="0"/>
                <a:t>Non-Critically Phase-Matched</a:t>
              </a:r>
              <a:br>
                <a:rPr lang="de-DE" sz="1400" dirty="0" smtClean="0"/>
              </a:br>
              <a:r>
                <a:rPr lang="de-DE" sz="1400" dirty="0" smtClean="0"/>
                <a:t>LBO Crystal</a:t>
              </a:r>
              <a:endParaRPr lang="en-US" sz="14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249393" y="2267166"/>
              <a:ext cx="4940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 smtClean="0"/>
                <a:t>ISO</a:t>
              </a:r>
              <a:endParaRPr lang="en-US" sz="14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619155" y="4208146"/>
              <a:ext cx="8915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 smtClean="0"/>
                <a:t>Polarizer</a:t>
              </a:r>
              <a:endParaRPr lang="en-US" sz="14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27097" y="1996147"/>
              <a:ext cx="12490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976nm Pump</a:t>
              </a:r>
              <a:endParaRPr lang="en-US" sz="1400" dirty="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3029203" y="4458313"/>
              <a:ext cx="955579" cy="632678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chemeClr val="tx1"/>
                  </a:solidFill>
                </a:rPr>
                <a:t>Intensity Control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872145" y="4469827"/>
              <a:ext cx="955579" cy="632678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chemeClr val="tx1"/>
                  </a:solidFill>
                </a:rPr>
                <a:t>Temporal Shaping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87" name="Straight Connector 86"/>
            <p:cNvCxnSpPr/>
            <p:nvPr/>
          </p:nvCxnSpPr>
          <p:spPr>
            <a:xfrm flipV="1">
              <a:off x="6678817" y="4804922"/>
              <a:ext cx="0" cy="43444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Rectangle 87"/>
            <p:cNvSpPr/>
            <p:nvPr/>
          </p:nvSpPr>
          <p:spPr>
            <a:xfrm rot="5400000">
              <a:off x="6591418" y="5130771"/>
              <a:ext cx="184880" cy="38153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7194698" y="4599687"/>
              <a:ext cx="614305" cy="37295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chemeClr val="tx1"/>
                  </a:solidFill>
                </a:rPr>
                <a:t>PC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8388057" y="4190285"/>
              <a:ext cx="6928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Power</a:t>
              </a:r>
            </a:p>
            <a:p>
              <a:r>
                <a:rPr lang="de-DE" sz="1400" dirty="0" smtClean="0"/>
                <a:t>~22W</a:t>
              </a:r>
              <a:endParaRPr lang="en-US" sz="1400" dirty="0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585358" y="4469827"/>
              <a:ext cx="1094760" cy="632678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chemeClr val="tx1"/>
                  </a:solidFill>
                </a:rPr>
                <a:t>Fast / Slow Shutter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98" name="Rectangle 97"/>
          <p:cNvSpPr/>
          <p:nvPr/>
        </p:nvSpPr>
        <p:spPr>
          <a:xfrm>
            <a:off x="141402" y="1238001"/>
            <a:ext cx="8861196" cy="4248399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9" name="Picture 9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2690"/>
          <a:stretch/>
        </p:blipFill>
        <p:spPr>
          <a:xfrm>
            <a:off x="4350471" y="4581426"/>
            <a:ext cx="3792026" cy="941107"/>
          </a:xfrm>
          <a:prstGeom prst="rect">
            <a:avLst/>
          </a:prstGeom>
        </p:spPr>
      </p:pic>
      <p:sp>
        <p:nvSpPr>
          <p:cNvPr id="100" name="Oval 99"/>
          <p:cNvSpPr/>
          <p:nvPr/>
        </p:nvSpPr>
        <p:spPr>
          <a:xfrm>
            <a:off x="4264673" y="4363092"/>
            <a:ext cx="3969439" cy="12451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27140" y="4334266"/>
            <a:ext cx="4045509" cy="906696"/>
            <a:chOff x="207154" y="1969964"/>
            <a:chExt cx="3765845" cy="906696"/>
          </a:xfrm>
        </p:grpSpPr>
        <p:sp>
          <p:nvSpPr>
            <p:cNvPr id="92" name="Rectangle 91"/>
            <p:cNvSpPr/>
            <p:nvPr/>
          </p:nvSpPr>
          <p:spPr>
            <a:xfrm>
              <a:off x="207154" y="1969964"/>
              <a:ext cx="3765845" cy="9066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219976" y="2123793"/>
              <a:ext cx="340696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Pockels Cell extinction ratio 25-35</a:t>
              </a:r>
              <a:br>
                <a:rPr lang="de-DE" dirty="0" smtClean="0"/>
              </a:br>
              <a:r>
                <a:rPr lang="de-DE" dirty="0" smtClean="0"/>
                <a:t>EOM extinction </a:t>
              </a:r>
              <a:r>
                <a:rPr lang="de-DE" dirty="0" smtClean="0"/>
                <a:t>ratio </a:t>
              </a:r>
              <a:r>
                <a:rPr lang="de-DE" dirty="0" smtClean="0"/>
                <a:t>10-500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127140" y="1691053"/>
            <a:ext cx="4117140" cy="2432391"/>
            <a:chOff x="207154" y="1969963"/>
            <a:chExt cx="4117140" cy="2432391"/>
          </a:xfrm>
        </p:grpSpPr>
        <p:sp>
          <p:nvSpPr>
            <p:cNvPr id="97" name="Rectangle 96"/>
            <p:cNvSpPr/>
            <p:nvPr/>
          </p:nvSpPr>
          <p:spPr>
            <a:xfrm>
              <a:off x="207154" y="1969963"/>
              <a:ext cx="4045509" cy="24323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219976" y="2046807"/>
              <a:ext cx="4104318" cy="23083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EOM extinction ratio is strongly correlated to Crystal temperature and drifts around</a:t>
              </a:r>
            </a:p>
            <a:p>
              <a:r>
                <a:rPr lang="de-DE" dirty="0" smtClean="0"/>
                <a:t>Bias Voltage 0 for Fail-Safe operation</a:t>
              </a:r>
              <a:br>
                <a:rPr lang="de-DE" dirty="0" smtClean="0"/>
              </a:br>
              <a:endParaRPr lang="de-DE" dirty="0" smtClean="0"/>
            </a:p>
            <a:p>
              <a:r>
                <a:rPr lang="de-DE" dirty="0" smtClean="0"/>
                <a:t>CW Pockels Cell extinction ratio stable around 30 (Degraded </a:t>
              </a:r>
              <a:r>
                <a:rPr lang="de-DE" dirty="0" smtClean="0"/>
                <a:t>within </a:t>
              </a:r>
              <a:r>
                <a:rPr lang="de-DE" dirty="0" smtClean="0"/>
                <a:t>1Week due to permanently applied HV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082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EOM extinction </a:t>
            </a:r>
            <a:r>
              <a:rPr lang="de-DE" dirty="0" smtClean="0"/>
              <a:t>ratio </a:t>
            </a:r>
            <a:r>
              <a:rPr lang="de-DE" dirty="0" smtClean="0"/>
              <a:t>Measurements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6</a:t>
            </a:fld>
            <a:endParaRPr lang="en-US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352" y="2168165"/>
            <a:ext cx="4721543" cy="31717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550" y="2124058"/>
            <a:ext cx="381314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EOM extinction </a:t>
            </a:r>
            <a:r>
              <a:rPr lang="de-DE" dirty="0" smtClean="0"/>
              <a:t>ratio </a:t>
            </a:r>
            <a:r>
              <a:rPr lang="de-DE" dirty="0" smtClean="0"/>
              <a:t>over 9 hours</a:t>
            </a:r>
          </a:p>
          <a:p>
            <a:endParaRPr lang="de-DE" dirty="0"/>
          </a:p>
          <a:p>
            <a:r>
              <a:rPr lang="de-DE" dirty="0" smtClean="0"/>
              <a:t>EOM extinction ratio sensitive to laser power fluctuations </a:t>
            </a:r>
          </a:p>
          <a:p>
            <a:endParaRPr lang="de-DE" dirty="0" smtClean="0"/>
          </a:p>
          <a:p>
            <a:r>
              <a:rPr lang="de-DE" dirty="0" smtClean="0"/>
              <a:t>EOM alone is not capable of providing the needed extinction ratio for extended periods of time.</a:t>
            </a:r>
          </a:p>
          <a:p>
            <a:endParaRPr lang="de-DE" dirty="0"/>
          </a:p>
          <a:p>
            <a:r>
              <a:rPr lang="de-DE" dirty="0" smtClean="0"/>
              <a:t>Added cw Pockels Cell to boost extinction by a factor of 20-30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507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809" y="219324"/>
            <a:ext cx="8328991" cy="1325563"/>
          </a:xfrm>
        </p:spPr>
        <p:txBody>
          <a:bodyPr/>
          <a:lstStyle/>
          <a:p>
            <a:r>
              <a:rPr lang="de-DE" dirty="0" smtClean="0"/>
              <a:t>LEReC Machine Protection</a:t>
            </a:r>
            <a:br>
              <a:rPr lang="de-DE" dirty="0" smtClean="0"/>
            </a:br>
            <a:r>
              <a:rPr lang="de-DE" sz="2400" dirty="0" smtClean="0"/>
              <a:t>(CW Mode)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7</a:t>
            </a:fld>
            <a:endParaRPr lang="en-US"/>
          </a:p>
        </p:txBody>
      </p:sp>
      <p:grpSp>
        <p:nvGrpSpPr>
          <p:cNvPr id="95" name="Group 94"/>
          <p:cNvGrpSpPr/>
          <p:nvPr/>
        </p:nvGrpSpPr>
        <p:grpSpPr>
          <a:xfrm>
            <a:off x="193500" y="1238001"/>
            <a:ext cx="8887375" cy="4175977"/>
            <a:chOff x="193500" y="1238001"/>
            <a:chExt cx="8887375" cy="4175977"/>
          </a:xfrm>
        </p:grpSpPr>
        <p:cxnSp>
          <p:nvCxnSpPr>
            <p:cNvPr id="44" name="Straight Connector 43"/>
            <p:cNvCxnSpPr/>
            <p:nvPr/>
          </p:nvCxnSpPr>
          <p:spPr>
            <a:xfrm flipV="1">
              <a:off x="7432311" y="3987339"/>
              <a:ext cx="898342" cy="1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4" name="Group 83"/>
            <p:cNvGrpSpPr/>
            <p:nvPr/>
          </p:nvGrpSpPr>
          <p:grpSpPr>
            <a:xfrm>
              <a:off x="6491498" y="4595558"/>
              <a:ext cx="385206" cy="385201"/>
              <a:chOff x="8994269" y="5730240"/>
              <a:chExt cx="470653" cy="470647"/>
            </a:xfrm>
          </p:grpSpPr>
          <p:sp>
            <p:nvSpPr>
              <p:cNvPr id="85" name="Rectangle 84"/>
              <p:cNvSpPr/>
              <p:nvPr/>
            </p:nvSpPr>
            <p:spPr>
              <a:xfrm>
                <a:off x="8994269" y="5730240"/>
                <a:ext cx="470647" cy="47064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86" name="Straight Connector 85"/>
              <p:cNvCxnSpPr/>
              <p:nvPr/>
            </p:nvCxnSpPr>
            <p:spPr>
              <a:xfrm flipH="1">
                <a:off x="8994275" y="5730240"/>
                <a:ext cx="470647" cy="470647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4"/>
            <p:cNvGrpSpPr/>
            <p:nvPr/>
          </p:nvGrpSpPr>
          <p:grpSpPr>
            <a:xfrm>
              <a:off x="5877635" y="3776029"/>
              <a:ext cx="385201" cy="385201"/>
              <a:chOff x="8994275" y="5730240"/>
              <a:chExt cx="470647" cy="470647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8994275" y="5730240"/>
                <a:ext cx="470647" cy="47064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79" name="Straight Connector 78"/>
              <p:cNvCxnSpPr/>
              <p:nvPr/>
            </p:nvCxnSpPr>
            <p:spPr>
              <a:xfrm flipH="1">
                <a:off x="8994275" y="5730240"/>
                <a:ext cx="470647" cy="470647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"/>
            <p:cNvGrpSpPr/>
            <p:nvPr/>
          </p:nvGrpSpPr>
          <p:grpSpPr>
            <a:xfrm rot="5400000">
              <a:off x="4014617" y="3776030"/>
              <a:ext cx="385201" cy="385201"/>
              <a:chOff x="8994275" y="5730240"/>
              <a:chExt cx="470647" cy="470647"/>
            </a:xfrm>
          </p:grpSpPr>
          <p:sp>
            <p:nvSpPr>
              <p:cNvPr id="76" name="Rectangle 75"/>
              <p:cNvSpPr/>
              <p:nvPr/>
            </p:nvSpPr>
            <p:spPr>
              <a:xfrm>
                <a:off x="8994275" y="5730240"/>
                <a:ext cx="470647" cy="47064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77" name="Straight Connector 76"/>
              <p:cNvCxnSpPr/>
              <p:nvPr/>
            </p:nvCxnSpPr>
            <p:spPr>
              <a:xfrm flipH="1">
                <a:off x="8994275" y="5730240"/>
                <a:ext cx="470647" cy="470647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" name="Straight Connector 6"/>
            <p:cNvCxnSpPr>
              <a:stCxn id="12" idx="1"/>
            </p:cNvCxnSpPr>
            <p:nvPr/>
          </p:nvCxnSpPr>
          <p:spPr>
            <a:xfrm flipH="1" flipV="1">
              <a:off x="1516120" y="2417697"/>
              <a:ext cx="5392169" cy="61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1517226" y="3236832"/>
              <a:ext cx="2696085" cy="1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4213312" y="3968020"/>
              <a:ext cx="4391454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1516120" y="2413074"/>
              <a:ext cx="11746" cy="808041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4208475" y="3231374"/>
              <a:ext cx="10709" cy="736647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6908289" y="2089968"/>
              <a:ext cx="1577492" cy="6566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100" dirty="0" smtClean="0">
                  <a:solidFill>
                    <a:schemeClr val="tx1"/>
                  </a:solidFill>
                </a:rPr>
                <a:t>704 MHz High-Order-Modelocked Oscillator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865768" y="2293575"/>
              <a:ext cx="385201" cy="24946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168077" y="1862441"/>
              <a:ext cx="546619" cy="555909"/>
              <a:chOff x="6889376" y="1472363"/>
              <a:chExt cx="667871" cy="679221"/>
            </a:xfrm>
          </p:grpSpPr>
          <p:sp>
            <p:nvSpPr>
              <p:cNvPr id="73" name="Oval 72"/>
              <p:cNvSpPr/>
              <p:nvPr/>
            </p:nvSpPr>
            <p:spPr>
              <a:xfrm>
                <a:off x="6889376" y="1472363"/>
                <a:ext cx="667871" cy="667871"/>
              </a:xfrm>
              <a:prstGeom prst="ellipse">
                <a:avLst/>
              </a:prstGeom>
              <a:no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74" name="Freeform 73"/>
              <p:cNvSpPr/>
              <p:nvPr/>
            </p:nvSpPr>
            <p:spPr>
              <a:xfrm>
                <a:off x="7053072" y="2100072"/>
                <a:ext cx="387096" cy="51512"/>
              </a:xfrm>
              <a:custGeom>
                <a:avLst/>
                <a:gdLst>
                  <a:gd name="connsiteX0" fmla="*/ 0 w 387096"/>
                  <a:gd name="connsiteY0" fmla="*/ 0 h 51512"/>
                  <a:gd name="connsiteX1" fmla="*/ 140208 w 387096"/>
                  <a:gd name="connsiteY1" fmla="*/ 48768 h 51512"/>
                  <a:gd name="connsiteX2" fmla="*/ 387096 w 387096"/>
                  <a:gd name="connsiteY2" fmla="*/ 45720 h 51512"/>
                  <a:gd name="connsiteX3" fmla="*/ 387096 w 387096"/>
                  <a:gd name="connsiteY3" fmla="*/ 45720 h 5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7096" h="51512">
                    <a:moveTo>
                      <a:pt x="0" y="0"/>
                    </a:moveTo>
                    <a:cubicBezTo>
                      <a:pt x="37846" y="20574"/>
                      <a:pt x="75692" y="41148"/>
                      <a:pt x="140208" y="48768"/>
                    </a:cubicBezTo>
                    <a:cubicBezTo>
                      <a:pt x="204724" y="56388"/>
                      <a:pt x="387096" y="45720"/>
                      <a:pt x="387096" y="45720"/>
                    </a:cubicBezTo>
                    <a:lnTo>
                      <a:pt x="387096" y="45720"/>
                    </a:lnTo>
                  </a:path>
                </a:pathLst>
              </a:custGeom>
              <a:no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75" name="Freeform 74"/>
              <p:cNvSpPr/>
              <p:nvPr/>
            </p:nvSpPr>
            <p:spPr>
              <a:xfrm flipH="1">
                <a:off x="6991485" y="2100072"/>
                <a:ext cx="387096" cy="51512"/>
              </a:xfrm>
              <a:custGeom>
                <a:avLst/>
                <a:gdLst>
                  <a:gd name="connsiteX0" fmla="*/ 0 w 387096"/>
                  <a:gd name="connsiteY0" fmla="*/ 0 h 51512"/>
                  <a:gd name="connsiteX1" fmla="*/ 140208 w 387096"/>
                  <a:gd name="connsiteY1" fmla="*/ 48768 h 51512"/>
                  <a:gd name="connsiteX2" fmla="*/ 387096 w 387096"/>
                  <a:gd name="connsiteY2" fmla="*/ 45720 h 51512"/>
                  <a:gd name="connsiteX3" fmla="*/ 387096 w 387096"/>
                  <a:gd name="connsiteY3" fmla="*/ 45720 h 5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7096" h="51512">
                    <a:moveTo>
                      <a:pt x="0" y="0"/>
                    </a:moveTo>
                    <a:cubicBezTo>
                      <a:pt x="37846" y="20574"/>
                      <a:pt x="75692" y="41148"/>
                      <a:pt x="140208" y="48768"/>
                    </a:cubicBezTo>
                    <a:cubicBezTo>
                      <a:pt x="204724" y="56388"/>
                      <a:pt x="387096" y="45720"/>
                      <a:pt x="387096" y="45720"/>
                    </a:cubicBezTo>
                    <a:lnTo>
                      <a:pt x="387096" y="45720"/>
                    </a:lnTo>
                  </a:path>
                </a:pathLst>
              </a:custGeom>
              <a:no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3565843" y="1862441"/>
              <a:ext cx="546619" cy="555909"/>
              <a:chOff x="6889376" y="1472363"/>
              <a:chExt cx="667871" cy="679221"/>
            </a:xfrm>
          </p:grpSpPr>
          <p:sp>
            <p:nvSpPr>
              <p:cNvPr id="70" name="Oval 69"/>
              <p:cNvSpPr/>
              <p:nvPr/>
            </p:nvSpPr>
            <p:spPr>
              <a:xfrm>
                <a:off x="6889376" y="1472363"/>
                <a:ext cx="667871" cy="667871"/>
              </a:xfrm>
              <a:prstGeom prst="ellipse">
                <a:avLst/>
              </a:prstGeom>
              <a:no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71" name="Freeform 70"/>
              <p:cNvSpPr/>
              <p:nvPr/>
            </p:nvSpPr>
            <p:spPr>
              <a:xfrm>
                <a:off x="7053072" y="2100072"/>
                <a:ext cx="387096" cy="51512"/>
              </a:xfrm>
              <a:custGeom>
                <a:avLst/>
                <a:gdLst>
                  <a:gd name="connsiteX0" fmla="*/ 0 w 387096"/>
                  <a:gd name="connsiteY0" fmla="*/ 0 h 51512"/>
                  <a:gd name="connsiteX1" fmla="*/ 140208 w 387096"/>
                  <a:gd name="connsiteY1" fmla="*/ 48768 h 51512"/>
                  <a:gd name="connsiteX2" fmla="*/ 387096 w 387096"/>
                  <a:gd name="connsiteY2" fmla="*/ 45720 h 51512"/>
                  <a:gd name="connsiteX3" fmla="*/ 387096 w 387096"/>
                  <a:gd name="connsiteY3" fmla="*/ 45720 h 5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7096" h="51512">
                    <a:moveTo>
                      <a:pt x="0" y="0"/>
                    </a:moveTo>
                    <a:cubicBezTo>
                      <a:pt x="37846" y="20574"/>
                      <a:pt x="75692" y="41148"/>
                      <a:pt x="140208" y="48768"/>
                    </a:cubicBezTo>
                    <a:cubicBezTo>
                      <a:pt x="204724" y="56388"/>
                      <a:pt x="387096" y="45720"/>
                      <a:pt x="387096" y="45720"/>
                    </a:cubicBezTo>
                    <a:lnTo>
                      <a:pt x="387096" y="45720"/>
                    </a:lnTo>
                  </a:path>
                </a:pathLst>
              </a:custGeom>
              <a:no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72" name="Freeform 71"/>
              <p:cNvSpPr/>
              <p:nvPr/>
            </p:nvSpPr>
            <p:spPr>
              <a:xfrm flipH="1">
                <a:off x="6991485" y="2100072"/>
                <a:ext cx="387096" cy="51512"/>
              </a:xfrm>
              <a:custGeom>
                <a:avLst/>
                <a:gdLst>
                  <a:gd name="connsiteX0" fmla="*/ 0 w 387096"/>
                  <a:gd name="connsiteY0" fmla="*/ 0 h 51512"/>
                  <a:gd name="connsiteX1" fmla="*/ 140208 w 387096"/>
                  <a:gd name="connsiteY1" fmla="*/ 48768 h 51512"/>
                  <a:gd name="connsiteX2" fmla="*/ 387096 w 387096"/>
                  <a:gd name="connsiteY2" fmla="*/ 45720 h 51512"/>
                  <a:gd name="connsiteX3" fmla="*/ 387096 w 387096"/>
                  <a:gd name="connsiteY3" fmla="*/ 45720 h 5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7096" h="51512">
                    <a:moveTo>
                      <a:pt x="0" y="0"/>
                    </a:moveTo>
                    <a:cubicBezTo>
                      <a:pt x="37846" y="20574"/>
                      <a:pt x="75692" y="41148"/>
                      <a:pt x="140208" y="48768"/>
                    </a:cubicBezTo>
                    <a:cubicBezTo>
                      <a:pt x="204724" y="56388"/>
                      <a:pt x="387096" y="45720"/>
                      <a:pt x="387096" y="45720"/>
                    </a:cubicBezTo>
                    <a:lnTo>
                      <a:pt x="387096" y="45720"/>
                    </a:lnTo>
                  </a:path>
                </a:pathLst>
              </a:custGeom>
              <a:no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3029203" y="2293575"/>
              <a:ext cx="385201" cy="24946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2359136" y="1862441"/>
              <a:ext cx="546619" cy="555909"/>
              <a:chOff x="6889376" y="1472363"/>
              <a:chExt cx="667871" cy="679221"/>
            </a:xfrm>
          </p:grpSpPr>
          <p:sp>
            <p:nvSpPr>
              <p:cNvPr id="67" name="Oval 66"/>
              <p:cNvSpPr/>
              <p:nvPr/>
            </p:nvSpPr>
            <p:spPr>
              <a:xfrm>
                <a:off x="6889376" y="1472363"/>
                <a:ext cx="667871" cy="667871"/>
              </a:xfrm>
              <a:prstGeom prst="ellipse">
                <a:avLst/>
              </a:prstGeom>
              <a:no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68" name="Freeform 67"/>
              <p:cNvSpPr/>
              <p:nvPr/>
            </p:nvSpPr>
            <p:spPr>
              <a:xfrm>
                <a:off x="7053072" y="2100072"/>
                <a:ext cx="387096" cy="51512"/>
              </a:xfrm>
              <a:custGeom>
                <a:avLst/>
                <a:gdLst>
                  <a:gd name="connsiteX0" fmla="*/ 0 w 387096"/>
                  <a:gd name="connsiteY0" fmla="*/ 0 h 51512"/>
                  <a:gd name="connsiteX1" fmla="*/ 140208 w 387096"/>
                  <a:gd name="connsiteY1" fmla="*/ 48768 h 51512"/>
                  <a:gd name="connsiteX2" fmla="*/ 387096 w 387096"/>
                  <a:gd name="connsiteY2" fmla="*/ 45720 h 51512"/>
                  <a:gd name="connsiteX3" fmla="*/ 387096 w 387096"/>
                  <a:gd name="connsiteY3" fmla="*/ 45720 h 5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7096" h="51512">
                    <a:moveTo>
                      <a:pt x="0" y="0"/>
                    </a:moveTo>
                    <a:cubicBezTo>
                      <a:pt x="37846" y="20574"/>
                      <a:pt x="75692" y="41148"/>
                      <a:pt x="140208" y="48768"/>
                    </a:cubicBezTo>
                    <a:cubicBezTo>
                      <a:pt x="204724" y="56388"/>
                      <a:pt x="387096" y="45720"/>
                      <a:pt x="387096" y="45720"/>
                    </a:cubicBezTo>
                    <a:lnTo>
                      <a:pt x="387096" y="45720"/>
                    </a:lnTo>
                  </a:path>
                </a:pathLst>
              </a:custGeom>
              <a:no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69" name="Freeform 68"/>
              <p:cNvSpPr/>
              <p:nvPr/>
            </p:nvSpPr>
            <p:spPr>
              <a:xfrm flipH="1">
                <a:off x="6991485" y="2100072"/>
                <a:ext cx="387096" cy="51512"/>
              </a:xfrm>
              <a:custGeom>
                <a:avLst/>
                <a:gdLst>
                  <a:gd name="connsiteX0" fmla="*/ 0 w 387096"/>
                  <a:gd name="connsiteY0" fmla="*/ 0 h 51512"/>
                  <a:gd name="connsiteX1" fmla="*/ 140208 w 387096"/>
                  <a:gd name="connsiteY1" fmla="*/ 48768 h 51512"/>
                  <a:gd name="connsiteX2" fmla="*/ 387096 w 387096"/>
                  <a:gd name="connsiteY2" fmla="*/ 45720 h 51512"/>
                  <a:gd name="connsiteX3" fmla="*/ 387096 w 387096"/>
                  <a:gd name="connsiteY3" fmla="*/ 45720 h 5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7096" h="51512">
                    <a:moveTo>
                      <a:pt x="0" y="0"/>
                    </a:moveTo>
                    <a:cubicBezTo>
                      <a:pt x="37846" y="20574"/>
                      <a:pt x="75692" y="41148"/>
                      <a:pt x="140208" y="48768"/>
                    </a:cubicBezTo>
                    <a:cubicBezTo>
                      <a:pt x="204724" y="56388"/>
                      <a:pt x="387096" y="45720"/>
                      <a:pt x="387096" y="45720"/>
                    </a:cubicBezTo>
                    <a:lnTo>
                      <a:pt x="387096" y="45720"/>
                    </a:lnTo>
                  </a:path>
                </a:pathLst>
              </a:custGeom>
              <a:no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18" name="Rectangle 17"/>
            <p:cNvSpPr/>
            <p:nvPr/>
          </p:nvSpPr>
          <p:spPr>
            <a:xfrm rot="5400000">
              <a:off x="1333472" y="2675263"/>
              <a:ext cx="385201" cy="24946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1949788" y="3148447"/>
              <a:ext cx="1365314" cy="173689"/>
              <a:chOff x="3391511" y="2737484"/>
              <a:chExt cx="1668169" cy="212217"/>
            </a:xfrm>
          </p:grpSpPr>
          <p:sp>
            <p:nvSpPr>
              <p:cNvPr id="64" name="Rectangle 63"/>
              <p:cNvSpPr/>
              <p:nvPr/>
            </p:nvSpPr>
            <p:spPr>
              <a:xfrm>
                <a:off x="3468624" y="2804160"/>
                <a:ext cx="1544486" cy="8839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4974832" y="2737484"/>
                <a:ext cx="84848" cy="21221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3391511" y="2737484"/>
                <a:ext cx="84848" cy="21221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cxnSp>
          <p:nvCxnSpPr>
            <p:cNvPr id="20" name="Straight Connector 19"/>
            <p:cNvCxnSpPr/>
            <p:nvPr/>
          </p:nvCxnSpPr>
          <p:spPr>
            <a:xfrm flipH="1">
              <a:off x="1344751" y="2237518"/>
              <a:ext cx="342738" cy="3427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6200000" flipH="1">
              <a:off x="1344751" y="3071011"/>
              <a:ext cx="342738" cy="3427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6303816" y="2293575"/>
              <a:ext cx="385201" cy="24946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470241" y="2231219"/>
              <a:ext cx="614305" cy="37295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chemeClr val="tx1"/>
                  </a:solidFill>
                </a:rPr>
                <a:t>EOM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>
              <a:off x="3211065" y="1508852"/>
              <a:ext cx="486454" cy="905653"/>
            </a:xfrm>
            <a:custGeom>
              <a:avLst/>
              <a:gdLst>
                <a:gd name="connsiteX0" fmla="*/ 594360 w 594360"/>
                <a:gd name="connsiteY0" fmla="*/ 804672 h 805765"/>
                <a:gd name="connsiteX1" fmla="*/ 530352 w 594360"/>
                <a:gd name="connsiteY1" fmla="*/ 801624 h 805765"/>
                <a:gd name="connsiteX2" fmla="*/ 466344 w 594360"/>
                <a:gd name="connsiteY2" fmla="*/ 771144 h 805765"/>
                <a:gd name="connsiteX3" fmla="*/ 411480 w 594360"/>
                <a:gd name="connsiteY3" fmla="*/ 667512 h 805765"/>
                <a:gd name="connsiteX4" fmla="*/ 374904 w 594360"/>
                <a:gd name="connsiteY4" fmla="*/ 271272 h 805765"/>
                <a:gd name="connsiteX5" fmla="*/ 216408 w 594360"/>
                <a:gd name="connsiteY5" fmla="*/ 64008 h 805765"/>
                <a:gd name="connsiteX6" fmla="*/ 0 w 594360"/>
                <a:gd name="connsiteY6" fmla="*/ 0 h 805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4360" h="805765">
                  <a:moveTo>
                    <a:pt x="594360" y="804672"/>
                  </a:moveTo>
                  <a:cubicBezTo>
                    <a:pt x="573024" y="805942"/>
                    <a:pt x="551688" y="807212"/>
                    <a:pt x="530352" y="801624"/>
                  </a:cubicBezTo>
                  <a:cubicBezTo>
                    <a:pt x="509016" y="796036"/>
                    <a:pt x="486156" y="793496"/>
                    <a:pt x="466344" y="771144"/>
                  </a:cubicBezTo>
                  <a:cubicBezTo>
                    <a:pt x="446532" y="748792"/>
                    <a:pt x="426720" y="750824"/>
                    <a:pt x="411480" y="667512"/>
                  </a:cubicBezTo>
                  <a:cubicBezTo>
                    <a:pt x="396240" y="584200"/>
                    <a:pt x="407416" y="371856"/>
                    <a:pt x="374904" y="271272"/>
                  </a:cubicBezTo>
                  <a:cubicBezTo>
                    <a:pt x="342392" y="170688"/>
                    <a:pt x="278892" y="109220"/>
                    <a:pt x="216408" y="64008"/>
                  </a:cubicBezTo>
                  <a:cubicBezTo>
                    <a:pt x="153924" y="18796"/>
                    <a:pt x="76962" y="9398"/>
                    <a:pt x="0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3814426" y="1508852"/>
              <a:ext cx="486454" cy="905653"/>
            </a:xfrm>
            <a:custGeom>
              <a:avLst/>
              <a:gdLst>
                <a:gd name="connsiteX0" fmla="*/ 594360 w 594360"/>
                <a:gd name="connsiteY0" fmla="*/ 804672 h 805765"/>
                <a:gd name="connsiteX1" fmla="*/ 530352 w 594360"/>
                <a:gd name="connsiteY1" fmla="*/ 801624 h 805765"/>
                <a:gd name="connsiteX2" fmla="*/ 466344 w 594360"/>
                <a:gd name="connsiteY2" fmla="*/ 771144 h 805765"/>
                <a:gd name="connsiteX3" fmla="*/ 411480 w 594360"/>
                <a:gd name="connsiteY3" fmla="*/ 667512 h 805765"/>
                <a:gd name="connsiteX4" fmla="*/ 374904 w 594360"/>
                <a:gd name="connsiteY4" fmla="*/ 271272 h 805765"/>
                <a:gd name="connsiteX5" fmla="*/ 216408 w 594360"/>
                <a:gd name="connsiteY5" fmla="*/ 64008 h 805765"/>
                <a:gd name="connsiteX6" fmla="*/ 0 w 594360"/>
                <a:gd name="connsiteY6" fmla="*/ 0 h 805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4360" h="805765">
                  <a:moveTo>
                    <a:pt x="594360" y="804672"/>
                  </a:moveTo>
                  <a:cubicBezTo>
                    <a:pt x="573024" y="805942"/>
                    <a:pt x="551688" y="807212"/>
                    <a:pt x="530352" y="801624"/>
                  </a:cubicBezTo>
                  <a:cubicBezTo>
                    <a:pt x="509016" y="796036"/>
                    <a:pt x="486156" y="793496"/>
                    <a:pt x="466344" y="771144"/>
                  </a:cubicBezTo>
                  <a:cubicBezTo>
                    <a:pt x="446532" y="748792"/>
                    <a:pt x="426720" y="750824"/>
                    <a:pt x="411480" y="667512"/>
                  </a:cubicBezTo>
                  <a:cubicBezTo>
                    <a:pt x="396240" y="584200"/>
                    <a:pt x="407416" y="371856"/>
                    <a:pt x="374904" y="271272"/>
                  </a:cubicBezTo>
                  <a:cubicBezTo>
                    <a:pt x="342392" y="170688"/>
                    <a:pt x="278892" y="109220"/>
                    <a:pt x="216408" y="64008"/>
                  </a:cubicBezTo>
                  <a:cubicBezTo>
                    <a:pt x="153924" y="18796"/>
                    <a:pt x="76962" y="9398"/>
                    <a:pt x="0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16200000" flipH="1">
              <a:off x="4041942" y="3060005"/>
              <a:ext cx="342738" cy="3427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4830089" y="3773328"/>
              <a:ext cx="614305" cy="37295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chemeClr val="tx1"/>
                  </a:solidFill>
                </a:rPr>
                <a:t>PC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119656" y="3782150"/>
              <a:ext cx="614305" cy="37295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chemeClr val="tx1"/>
                  </a:solidFill>
                </a:rPr>
                <a:t>SHG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 rot="16200000" flipH="1">
              <a:off x="8148576" y="3773328"/>
              <a:ext cx="342738" cy="3427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/>
            <p:cNvGrpSpPr/>
            <p:nvPr/>
          </p:nvGrpSpPr>
          <p:grpSpPr>
            <a:xfrm>
              <a:off x="4850118" y="4595558"/>
              <a:ext cx="385206" cy="385201"/>
              <a:chOff x="8994269" y="5730240"/>
              <a:chExt cx="470653" cy="470647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8994269" y="5730240"/>
                <a:ext cx="470647" cy="47064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63" name="Straight Connector 62"/>
              <p:cNvCxnSpPr/>
              <p:nvPr/>
            </p:nvCxnSpPr>
            <p:spPr>
              <a:xfrm flipH="1">
                <a:off x="8994275" y="5730240"/>
                <a:ext cx="470647" cy="470647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/>
            <p:cNvSpPr txBox="1"/>
            <p:nvPr/>
          </p:nvSpPr>
          <p:spPr>
            <a:xfrm>
              <a:off x="2504294" y="1238001"/>
              <a:ext cx="12490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976nm Pump</a:t>
              </a:r>
              <a:endParaRPr lang="en-US" sz="14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93500" y="2435705"/>
              <a:ext cx="5533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60W</a:t>
              </a:r>
              <a:endParaRPr lang="en-US" sz="1400" dirty="0"/>
            </a:p>
          </p:txBody>
        </p:sp>
        <p:sp>
          <p:nvSpPr>
            <p:cNvPr id="33" name="Right Arrow 32"/>
            <p:cNvSpPr/>
            <p:nvPr/>
          </p:nvSpPr>
          <p:spPr>
            <a:xfrm>
              <a:off x="249115" y="2273227"/>
              <a:ext cx="1146263" cy="218739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4" name="TextBox 33"/>
            <p:cNvSpPr txBox="1"/>
            <p:nvPr/>
          </p:nvSpPr>
          <p:spPr>
            <a:xfrm flipH="1">
              <a:off x="4443130" y="2828577"/>
              <a:ext cx="12490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976nm Pump</a:t>
              </a:r>
              <a:endParaRPr lang="en-US" sz="1400" dirty="0"/>
            </a:p>
          </p:txBody>
        </p:sp>
        <p:sp>
          <p:nvSpPr>
            <p:cNvPr id="35" name="Right Arrow 34"/>
            <p:cNvSpPr/>
            <p:nvPr/>
          </p:nvSpPr>
          <p:spPr>
            <a:xfrm flipH="1">
              <a:off x="4373685" y="3070971"/>
              <a:ext cx="1171480" cy="284287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160397" y="1952161"/>
              <a:ext cx="13468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Mach-Zehnder</a:t>
              </a:r>
              <a:endParaRPr lang="en-US" sz="14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494882" y="1466501"/>
              <a:ext cx="4539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1</a:t>
              </a:r>
              <a:r>
                <a:rPr lang="de-DE" sz="1400" dirty="0" smtClean="0"/>
                <a:t>W</a:t>
              </a:r>
              <a:endParaRPr lang="en-US" sz="1400" dirty="0"/>
            </a:p>
          </p:txBody>
        </p:sp>
        <p:cxnSp>
          <p:nvCxnSpPr>
            <p:cNvPr id="38" name="Straight Connector 37"/>
            <p:cNvCxnSpPr/>
            <p:nvPr/>
          </p:nvCxnSpPr>
          <p:spPr>
            <a:xfrm flipH="1">
              <a:off x="2562605" y="1508852"/>
              <a:ext cx="1251820" cy="0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4441386" y="3287812"/>
              <a:ext cx="10102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160-200W</a:t>
              </a:r>
              <a:endParaRPr lang="en-US" sz="1400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604765" y="3782150"/>
              <a:ext cx="184880" cy="38153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059255" y="3060675"/>
              <a:ext cx="184880" cy="38153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42" name="Straight Connector 41"/>
            <p:cNvCxnSpPr/>
            <p:nvPr/>
          </p:nvCxnSpPr>
          <p:spPr>
            <a:xfrm flipV="1">
              <a:off x="8318627" y="3977626"/>
              <a:ext cx="12026" cy="827297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249115" y="4804922"/>
              <a:ext cx="8069513" cy="0"/>
            </a:xfrm>
            <a:prstGeom prst="line">
              <a:avLst/>
            </a:prstGeom>
            <a:ln w="28575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6070235" y="3525365"/>
              <a:ext cx="0" cy="434443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4207217" y="3959806"/>
              <a:ext cx="0" cy="434443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5037437" y="4804922"/>
              <a:ext cx="0" cy="43444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/>
            <p:cNvSpPr/>
            <p:nvPr/>
          </p:nvSpPr>
          <p:spPr>
            <a:xfrm rot="5400000">
              <a:off x="5981471" y="3250473"/>
              <a:ext cx="184880" cy="38153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49" name="Rectangle 48"/>
            <p:cNvSpPr/>
            <p:nvPr/>
          </p:nvSpPr>
          <p:spPr>
            <a:xfrm rot="5400000">
              <a:off x="4114282" y="4286400"/>
              <a:ext cx="184880" cy="38153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50" name="Rectangle 49"/>
            <p:cNvSpPr/>
            <p:nvPr/>
          </p:nvSpPr>
          <p:spPr>
            <a:xfrm rot="5400000">
              <a:off x="4950038" y="5130771"/>
              <a:ext cx="184880" cy="38153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546965" y="4618444"/>
              <a:ext cx="614305" cy="37295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chemeClr val="tx1"/>
                  </a:solidFill>
                </a:rPr>
                <a:t>EOM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>
            <a:xfrm flipH="1">
              <a:off x="8148576" y="4633553"/>
              <a:ext cx="342738" cy="3427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1698137" y="3471048"/>
              <a:ext cx="18790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85µm, 80cm fiber rod</a:t>
              </a:r>
              <a:endParaRPr lang="en-US" sz="14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561743" y="1885174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 smtClean="0"/>
                <a:t>SC</a:t>
              </a:r>
            </a:p>
            <a:p>
              <a:pPr algn="ctr"/>
              <a:r>
                <a:rPr lang="de-DE" sz="1400" dirty="0" smtClean="0"/>
                <a:t>YDF</a:t>
              </a:r>
              <a:endParaRPr lang="en-US" sz="14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169334" y="1882792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 smtClean="0"/>
                <a:t>SC</a:t>
              </a:r>
            </a:p>
            <a:p>
              <a:pPr algn="ctr"/>
              <a:r>
                <a:rPr lang="de-DE" sz="1400" dirty="0" smtClean="0"/>
                <a:t>YDF</a:t>
              </a:r>
              <a:endParaRPr lang="en-US" sz="14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359863" y="1861421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/>
                <a:t>D</a:t>
              </a:r>
              <a:r>
                <a:rPr lang="de-DE" sz="1400" dirty="0" smtClean="0"/>
                <a:t>C</a:t>
              </a:r>
            </a:p>
            <a:p>
              <a:pPr algn="ctr"/>
              <a:r>
                <a:rPr lang="de-DE" sz="1400" dirty="0" smtClean="0"/>
                <a:t>YDF</a:t>
              </a:r>
              <a:endParaRPr lang="en-US" sz="14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249393" y="3271452"/>
              <a:ext cx="25539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 smtClean="0"/>
                <a:t>Non-Critically Phase-Matched</a:t>
              </a:r>
              <a:br>
                <a:rPr lang="de-DE" sz="1400" dirty="0" smtClean="0"/>
              </a:br>
              <a:r>
                <a:rPr lang="de-DE" sz="1400" dirty="0" smtClean="0"/>
                <a:t>LBO Crystal</a:t>
              </a:r>
              <a:endParaRPr lang="en-US" sz="14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249393" y="2267166"/>
              <a:ext cx="4940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 smtClean="0"/>
                <a:t>ISO</a:t>
              </a:r>
              <a:endParaRPr lang="en-US" sz="14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619155" y="4208146"/>
              <a:ext cx="8915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 smtClean="0"/>
                <a:t>Polarizer</a:t>
              </a:r>
              <a:endParaRPr lang="en-US" sz="14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27097" y="1996147"/>
              <a:ext cx="12490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976nm Pump</a:t>
              </a:r>
              <a:endParaRPr lang="en-US" sz="1400" dirty="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3029203" y="4458313"/>
              <a:ext cx="955579" cy="632678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chemeClr val="tx1"/>
                  </a:solidFill>
                </a:rPr>
                <a:t>Intensity Control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872145" y="4469827"/>
              <a:ext cx="955579" cy="632678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chemeClr val="tx1"/>
                  </a:solidFill>
                </a:rPr>
                <a:t>Temporal Shaping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87" name="Straight Connector 86"/>
            <p:cNvCxnSpPr/>
            <p:nvPr/>
          </p:nvCxnSpPr>
          <p:spPr>
            <a:xfrm flipV="1">
              <a:off x="6678817" y="4804922"/>
              <a:ext cx="0" cy="43444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Rectangle 87"/>
            <p:cNvSpPr/>
            <p:nvPr/>
          </p:nvSpPr>
          <p:spPr>
            <a:xfrm rot="5400000">
              <a:off x="6591418" y="5130771"/>
              <a:ext cx="184880" cy="38153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7194698" y="4599687"/>
              <a:ext cx="614305" cy="37295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chemeClr val="tx1"/>
                  </a:solidFill>
                </a:rPr>
                <a:t>PC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8388057" y="4190285"/>
              <a:ext cx="6928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Power</a:t>
              </a:r>
            </a:p>
            <a:p>
              <a:r>
                <a:rPr lang="de-DE" sz="1400" dirty="0" smtClean="0"/>
                <a:t>~22W</a:t>
              </a:r>
              <a:endParaRPr lang="en-US" sz="1400" dirty="0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585358" y="4469827"/>
              <a:ext cx="1094760" cy="632678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chemeClr val="tx1"/>
                  </a:solidFill>
                </a:rPr>
                <a:t>Fast / Slow Shutter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98" name="Rectangle 97"/>
          <p:cNvSpPr/>
          <p:nvPr/>
        </p:nvSpPr>
        <p:spPr>
          <a:xfrm>
            <a:off x="141402" y="1238001"/>
            <a:ext cx="8861196" cy="4248399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6" name="Group 95"/>
          <p:cNvGrpSpPr/>
          <p:nvPr/>
        </p:nvGrpSpPr>
        <p:grpSpPr>
          <a:xfrm>
            <a:off x="254738" y="2015777"/>
            <a:ext cx="4117140" cy="3074181"/>
            <a:chOff x="207154" y="1969963"/>
            <a:chExt cx="4117140" cy="2657187"/>
          </a:xfrm>
        </p:grpSpPr>
        <p:sp>
          <p:nvSpPr>
            <p:cNvPr id="97" name="Rectangle 96"/>
            <p:cNvSpPr/>
            <p:nvPr/>
          </p:nvSpPr>
          <p:spPr>
            <a:xfrm>
              <a:off x="207154" y="1969963"/>
              <a:ext cx="4045509" cy="24323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219976" y="2041827"/>
              <a:ext cx="4104318" cy="25853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AOM will replace EOM + CW PC</a:t>
              </a:r>
            </a:p>
            <a:p>
              <a:endParaRPr lang="de-DE" dirty="0"/>
            </a:p>
            <a:p>
              <a:r>
                <a:rPr lang="de-DE" dirty="0" smtClean="0"/>
                <a:t>AOM operates by deflecting the beam using a standing pressure wave.</a:t>
              </a:r>
              <a:br>
                <a:rPr lang="de-DE" dirty="0" smtClean="0"/>
              </a:br>
              <a:r>
                <a:rPr lang="de-DE" dirty="0" smtClean="0"/>
                <a:t/>
              </a:r>
              <a:br>
                <a:rPr lang="de-DE" dirty="0" smtClean="0"/>
              </a:br>
              <a:r>
                <a:rPr lang="de-DE" dirty="0" smtClean="0"/>
                <a:t>Refractive index changes due to temperature changes does not translate to power leakage but changes in deflection angle</a:t>
              </a:r>
            </a:p>
          </p:txBody>
        </p:sp>
      </p:grpSp>
      <p:sp>
        <p:nvSpPr>
          <p:cNvPr id="53" name="Rectangle 52"/>
          <p:cNvSpPr/>
          <p:nvPr/>
        </p:nvSpPr>
        <p:spPr>
          <a:xfrm>
            <a:off x="4618874" y="4526081"/>
            <a:ext cx="3807468" cy="1012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2" name="Straight Connector 101"/>
          <p:cNvCxnSpPr/>
          <p:nvPr/>
        </p:nvCxnSpPr>
        <p:spPr>
          <a:xfrm rot="5400000">
            <a:off x="8153668" y="5064343"/>
            <a:ext cx="337205" cy="3372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8323707" y="4485555"/>
            <a:ext cx="0" cy="74354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H="1">
            <a:off x="7785898" y="5229097"/>
            <a:ext cx="532729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Rectangle 107"/>
          <p:cNvSpPr/>
          <p:nvPr/>
        </p:nvSpPr>
        <p:spPr>
          <a:xfrm>
            <a:off x="7171593" y="5031927"/>
            <a:ext cx="614305" cy="3729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tx1"/>
                </a:solidFill>
              </a:rPr>
              <a:t>AOM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09" name="Straight Connector 108"/>
          <p:cNvCxnSpPr/>
          <p:nvPr/>
        </p:nvCxnSpPr>
        <p:spPr>
          <a:xfrm flipH="1">
            <a:off x="4618873" y="5229097"/>
            <a:ext cx="255272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108" idx="1"/>
          </p:cNvCxnSpPr>
          <p:nvPr/>
        </p:nvCxnSpPr>
        <p:spPr>
          <a:xfrm flipH="1" flipV="1">
            <a:off x="4618874" y="4804923"/>
            <a:ext cx="2552719" cy="4134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ctangle 114"/>
          <p:cNvSpPr/>
          <p:nvPr/>
        </p:nvSpPr>
        <p:spPr>
          <a:xfrm rot="10800000">
            <a:off x="4431725" y="5039507"/>
            <a:ext cx="184880" cy="38153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69453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505" y="2389146"/>
            <a:ext cx="8328991" cy="1325563"/>
          </a:xfrm>
        </p:spPr>
        <p:txBody>
          <a:bodyPr anchor="ctr"/>
          <a:lstStyle/>
          <a:p>
            <a:pPr algn="ctr"/>
            <a:r>
              <a:rPr lang="de-DE" dirty="0" smtClean="0"/>
              <a:t>Laser System Protection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866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Laser System Protection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13511" y="1330899"/>
            <a:ext cx="8408573" cy="4153213"/>
            <a:chOff x="906931" y="1364540"/>
            <a:chExt cx="10704574" cy="5287268"/>
          </a:xfrm>
        </p:grpSpPr>
        <p:sp>
          <p:nvSpPr>
            <p:cNvPr id="5" name="Rectangle 4"/>
            <p:cNvSpPr/>
            <p:nvPr/>
          </p:nvSpPr>
          <p:spPr>
            <a:xfrm>
              <a:off x="906931" y="5647760"/>
              <a:ext cx="1470212" cy="99956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>
                  <a:solidFill>
                    <a:schemeClr val="tx1"/>
                  </a:solidFill>
                </a:rPr>
                <a:t>Laser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7670794" y="5652243"/>
              <a:ext cx="1470212" cy="99956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>
                  <a:solidFill>
                    <a:schemeClr val="tx1"/>
                  </a:solidFill>
                </a:rPr>
                <a:t>Chiller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286626" y="3965347"/>
              <a:ext cx="1470212" cy="84869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>
                  <a:solidFill>
                    <a:schemeClr val="tx1"/>
                  </a:solidFill>
                </a:rPr>
                <a:t>Sensor Box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484285" y="1769130"/>
              <a:ext cx="3074895" cy="40971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>
                  <a:solidFill>
                    <a:schemeClr val="tx1"/>
                  </a:solidFill>
                </a:rPr>
                <a:t>Room Interlock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9" name="Straight Connector 8"/>
            <p:cNvCxnSpPr>
              <a:stCxn id="8" idx="1"/>
            </p:cNvCxnSpPr>
            <p:nvPr/>
          </p:nvCxnSpPr>
          <p:spPr>
            <a:xfrm flipH="1">
              <a:off x="1642037" y="1973987"/>
              <a:ext cx="184224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1642037" y="1973988"/>
              <a:ext cx="0" cy="128164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6559180" y="1973987"/>
              <a:ext cx="184224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 flipV="1">
              <a:off x="8401428" y="1973988"/>
              <a:ext cx="11429" cy="128270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5462802" y="5840501"/>
              <a:ext cx="220799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5188405" y="6217019"/>
              <a:ext cx="248238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2377144" y="5818089"/>
              <a:ext cx="224566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5636266" y="5511066"/>
              <a:ext cx="1511759" cy="3918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Temperature</a:t>
              </a:r>
              <a:endParaRPr lang="en-US" sz="14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640768" y="5913108"/>
              <a:ext cx="716698" cy="3918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Flow</a:t>
              </a:r>
              <a:endParaRPr lang="en-US" sz="14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381636" y="5483284"/>
              <a:ext cx="2312533" cy="3918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Power/Fluorescence</a:t>
              </a:r>
              <a:endParaRPr lang="en-US" sz="1400" dirty="0"/>
            </a:p>
          </p:txBody>
        </p:sp>
        <p:cxnSp>
          <p:nvCxnSpPr>
            <p:cNvPr id="19" name="Straight Connector 18"/>
            <p:cNvCxnSpPr/>
            <p:nvPr/>
          </p:nvCxnSpPr>
          <p:spPr>
            <a:xfrm flipV="1">
              <a:off x="5188405" y="4814043"/>
              <a:ext cx="0" cy="140297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5462802" y="4814043"/>
              <a:ext cx="0" cy="10385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4622812" y="4806423"/>
              <a:ext cx="0" cy="102645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 flipV="1">
              <a:off x="5745411" y="3256690"/>
              <a:ext cx="2644589" cy="1"/>
            </a:xfrm>
            <a:prstGeom prst="line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6" idx="0"/>
            </p:cNvCxnSpPr>
            <p:nvPr/>
          </p:nvCxnSpPr>
          <p:spPr>
            <a:xfrm flipV="1">
              <a:off x="8405900" y="3635188"/>
              <a:ext cx="0" cy="201705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5" idx="0"/>
            </p:cNvCxnSpPr>
            <p:nvPr/>
          </p:nvCxnSpPr>
          <p:spPr>
            <a:xfrm flipV="1">
              <a:off x="1642037" y="3551250"/>
              <a:ext cx="0" cy="209651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613810" y="3224592"/>
              <a:ext cx="198794" cy="295612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8222487" y="3255637"/>
              <a:ext cx="198794" cy="295612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1186179" y="1364540"/>
              <a:ext cx="10425326" cy="123699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186179" y="2601530"/>
              <a:ext cx="10425326" cy="239181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079610" y="1819371"/>
              <a:ext cx="2388041" cy="3918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b="1" dirty="0" smtClean="0"/>
                <a:t>Personal Protection</a:t>
              </a:r>
              <a:endParaRPr lang="en-US" sz="1400" b="1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023831" y="2847603"/>
              <a:ext cx="2237027" cy="6660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b="1" dirty="0" smtClean="0"/>
                <a:t>System Protection</a:t>
              </a:r>
              <a:br>
                <a:rPr lang="de-DE" sz="1400" b="1" dirty="0" smtClean="0"/>
              </a:br>
              <a:r>
                <a:rPr lang="de-DE" sz="1400" b="1" dirty="0" smtClean="0"/>
                <a:t>(Laser MPS)</a:t>
              </a:r>
              <a:endParaRPr lang="en-US" sz="1400" b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754428" y="3559427"/>
              <a:ext cx="2857077" cy="12146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de-DE" sz="1400" dirty="0" smtClean="0"/>
                <a:t>Independent systems</a:t>
              </a:r>
              <a:br>
                <a:rPr lang="de-DE" sz="1400" dirty="0" smtClean="0"/>
              </a:br>
              <a:endParaRPr lang="de-DE" sz="1400" dirty="0" smtClean="0"/>
            </a:p>
            <a:p>
              <a:pPr marL="285750" indent="-285750">
                <a:buFontTx/>
                <a:buChar char="-"/>
              </a:pPr>
              <a:r>
                <a:rPr lang="de-DE" sz="1400" dirty="0" smtClean="0"/>
                <a:t>Both have to Agree to </a:t>
              </a:r>
              <a:br>
                <a:rPr lang="de-DE" sz="1400" dirty="0" smtClean="0"/>
              </a:br>
              <a:r>
                <a:rPr lang="de-DE" sz="1400" dirty="0" smtClean="0"/>
                <a:t>enable the Laser</a:t>
              </a:r>
              <a:endParaRPr lang="en-US" sz="1400" dirty="0"/>
            </a:p>
          </p:txBody>
        </p:sp>
        <p:cxnSp>
          <p:nvCxnSpPr>
            <p:cNvPr id="32" name="Straight Connector 31"/>
            <p:cNvCxnSpPr/>
            <p:nvPr/>
          </p:nvCxnSpPr>
          <p:spPr>
            <a:xfrm flipH="1">
              <a:off x="2377143" y="6212537"/>
              <a:ext cx="251094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4888087" y="4814043"/>
              <a:ext cx="0" cy="140297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2387053" y="5913108"/>
              <a:ext cx="1511759" cy="3918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Temperature</a:t>
              </a:r>
              <a:endParaRPr lang="en-US" sz="1400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285684" y="2834326"/>
              <a:ext cx="1470212" cy="84869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>
                  <a:solidFill>
                    <a:schemeClr val="tx1"/>
                  </a:solidFill>
                </a:rPr>
                <a:t>Interlock Box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 flipH="1" flipV="1">
              <a:off x="1645091" y="3243401"/>
              <a:ext cx="2644589" cy="1"/>
            </a:xfrm>
            <a:prstGeom prst="line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35" idx="2"/>
              <a:endCxn id="7" idx="0"/>
            </p:cNvCxnSpPr>
            <p:nvPr/>
          </p:nvCxnSpPr>
          <p:spPr>
            <a:xfrm>
              <a:off x="5020790" y="3683022"/>
              <a:ext cx="942" cy="28232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034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-Gray.potx  -  Read-Only" id="{F6291614-63FB-4DF2-84CE-605A300FFF5D}" vid="{1050103D-BCB1-49C2-A206-A6DD3BD2D88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LEReC_Design_Review_Template</Template>
  <TotalTime>83</TotalTime>
  <Words>484</Words>
  <Application>Microsoft Office PowerPoint</Application>
  <PresentationFormat>On-screen Show (4:3)</PresentationFormat>
  <Paragraphs>213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LEReC Laser Review</vt:lpstr>
      <vt:lpstr>Agenda</vt:lpstr>
      <vt:lpstr>LEReC MPS requirements</vt:lpstr>
      <vt:lpstr>LEReC Machine Protection (Pulsed Mode)</vt:lpstr>
      <vt:lpstr>LEReC Machine Protection (CW Mode)</vt:lpstr>
      <vt:lpstr>EOM extinction ratio Measurements</vt:lpstr>
      <vt:lpstr>LEReC Machine Protection (CW Mode)</vt:lpstr>
      <vt:lpstr>Laser System Protection</vt:lpstr>
      <vt:lpstr>Laser System Protection</vt:lpstr>
      <vt:lpstr>Laser System Protection Sensor Box</vt:lpstr>
      <vt:lpstr>Laser MPS Flow Chart</vt:lpstr>
      <vt:lpstr>Summary</vt:lpstr>
      <vt:lpstr>Acknowledgements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Petrone, Alyssa</dc:creator>
  <cp:keywords/>
  <dc:description/>
  <cp:lastModifiedBy>Inacker, Patrick</cp:lastModifiedBy>
  <cp:revision>4</cp:revision>
  <dcterms:created xsi:type="dcterms:W3CDTF">2018-11-01T19:54:09Z</dcterms:created>
  <dcterms:modified xsi:type="dcterms:W3CDTF">2018-11-06T19:38:21Z</dcterms:modified>
  <cp:category/>
</cp:coreProperties>
</file>