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70" r:id="rId3"/>
    <p:sldId id="273" r:id="rId4"/>
    <p:sldId id="269" r:id="rId5"/>
    <p:sldId id="268" r:id="rId6"/>
    <p:sldId id="259" r:id="rId7"/>
    <p:sldId id="260" r:id="rId8"/>
    <p:sldId id="272" r:id="rId9"/>
    <p:sldId id="261" r:id="rId10"/>
    <p:sldId id="271" r:id="rId11"/>
    <p:sldId id="262" r:id="rId12"/>
    <p:sldId id="263" r:id="rId13"/>
    <p:sldId id="264" r:id="rId14"/>
    <p:sldId id="266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62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04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184CD-C1BA-46F2-9DB7-103552F40EC1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F62D-75D8-48E4-9FC9-E4CC697DA9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5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9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2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68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A3409-7649-4FC0-9B74-5D7413549084}"/>
              </a:ext>
            </a:extLst>
          </p:cNvPr>
          <p:cNvSpPr txBox="1"/>
          <p:nvPr/>
        </p:nvSpPr>
        <p:spPr>
          <a:xfrm>
            <a:off x="3183361" y="6025953"/>
            <a:ext cx="2777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LEReC</a:t>
            </a:r>
            <a:r>
              <a:rPr lang="en-US" sz="1000" dirty="0"/>
              <a:t> Laser Review 8-9 Nov 2018</a:t>
            </a:r>
          </a:p>
        </p:txBody>
      </p:sp>
    </p:spTree>
    <p:extLst>
      <p:ext uri="{BB962C8B-B14F-4D97-AF65-F5344CB8AC3E}">
        <p14:creationId xmlns:p14="http://schemas.microsoft.com/office/powerpoint/2010/main" val="23826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41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22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22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5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5435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5435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8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3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6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19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51F59-71C2-4947-9BA1-AB90E5B2717C}"/>
              </a:ext>
            </a:extLst>
          </p:cNvPr>
          <p:cNvSpPr txBox="1"/>
          <p:nvPr/>
        </p:nvSpPr>
        <p:spPr>
          <a:xfrm>
            <a:off x="3183361" y="6025953"/>
            <a:ext cx="2777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LEReC</a:t>
            </a:r>
            <a:r>
              <a:rPr lang="en-US" sz="1000" dirty="0"/>
              <a:t> Laser Review 8-9 Nov 2018</a:t>
            </a:r>
          </a:p>
        </p:txBody>
      </p:sp>
    </p:spTree>
    <p:extLst>
      <p:ext uri="{BB962C8B-B14F-4D97-AF65-F5344CB8AC3E}">
        <p14:creationId xmlns:p14="http://schemas.microsoft.com/office/powerpoint/2010/main" val="30694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orient="horz" pos="2160" userDrawn="1">
          <p15:clr>
            <a:srgbClr val="F26B43"/>
          </p15:clr>
        </p15:guide>
        <p15:guide id="7" pos="2880" userDrawn="1">
          <p15:clr>
            <a:srgbClr val="F26B43"/>
          </p15:clr>
        </p15:guide>
        <p15:guide id="8" pos="288" userDrawn="1">
          <p15:clr>
            <a:srgbClr val="F26B43"/>
          </p15:clr>
        </p15:guide>
        <p15:guide id="9" pos="5472" userDrawn="1">
          <p15:clr>
            <a:srgbClr val="F26B43"/>
          </p15:clr>
        </p15:guide>
        <p15:guide id="10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Laser Beam Position Stabilization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Linh Nguyen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98863C-B2B5-4410-A368-9970189CE351}"/>
              </a:ext>
            </a:extLst>
          </p:cNvPr>
          <p:cNvCxnSpPr>
            <a:cxnSpLocks/>
          </p:cNvCxnSpPr>
          <p:nvPr/>
        </p:nvCxnSpPr>
        <p:spPr>
          <a:xfrm flipH="1" flipV="1">
            <a:off x="5993413" y="3014584"/>
            <a:ext cx="10479" cy="179867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9F87DA8-EA5C-4CDF-B783-501B3A57BECE}"/>
              </a:ext>
            </a:extLst>
          </p:cNvPr>
          <p:cNvCxnSpPr>
            <a:cxnSpLocks/>
          </p:cNvCxnSpPr>
          <p:nvPr/>
        </p:nvCxnSpPr>
        <p:spPr>
          <a:xfrm flipV="1">
            <a:off x="3040715" y="2899384"/>
            <a:ext cx="25621" cy="194776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4DB61AE-935B-4CC4-94DD-B9B005FF43A6}"/>
              </a:ext>
            </a:extLst>
          </p:cNvPr>
          <p:cNvCxnSpPr>
            <a:cxnSpLocks/>
          </p:cNvCxnSpPr>
          <p:nvPr/>
        </p:nvCxnSpPr>
        <p:spPr>
          <a:xfrm>
            <a:off x="3066336" y="4803295"/>
            <a:ext cx="2933327" cy="9963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C496B05-0EE6-4734-9132-132DC5FABF84}"/>
              </a:ext>
            </a:extLst>
          </p:cNvPr>
          <p:cNvCxnSpPr>
            <a:cxnSpLocks/>
          </p:cNvCxnSpPr>
          <p:nvPr/>
        </p:nvCxnSpPr>
        <p:spPr>
          <a:xfrm flipV="1">
            <a:off x="3040715" y="4761658"/>
            <a:ext cx="0" cy="552362"/>
          </a:xfrm>
          <a:prstGeom prst="line">
            <a:avLst/>
          </a:prstGeom>
          <a:ln w="57150">
            <a:solidFill>
              <a:srgbClr val="92D05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05EFD50-3DFE-4A06-85BE-C58AEF7FE7B9}"/>
              </a:ext>
            </a:extLst>
          </p:cNvPr>
          <p:cNvCxnSpPr>
            <a:cxnSpLocks/>
          </p:cNvCxnSpPr>
          <p:nvPr/>
        </p:nvCxnSpPr>
        <p:spPr>
          <a:xfrm flipV="1">
            <a:off x="2255933" y="2899382"/>
            <a:ext cx="797593" cy="1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C9631E1-FF08-479B-82E9-9ABCBBAA7529}"/>
              </a:ext>
            </a:extLst>
          </p:cNvPr>
          <p:cNvCxnSpPr>
            <a:cxnSpLocks/>
          </p:cNvCxnSpPr>
          <p:nvPr/>
        </p:nvCxnSpPr>
        <p:spPr>
          <a:xfrm flipV="1">
            <a:off x="5993413" y="2334373"/>
            <a:ext cx="0" cy="552362"/>
          </a:xfrm>
          <a:prstGeom prst="line">
            <a:avLst/>
          </a:prstGeom>
          <a:ln w="57150">
            <a:solidFill>
              <a:srgbClr val="92D05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AEF2A04-E4D1-4E96-B9D8-6721B0D1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Fast-Feedback System Mock-Up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547E0-B533-427F-8259-EE3B90BDE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255060"/>
            <a:ext cx="8328991" cy="557288"/>
          </a:xfrm>
        </p:spPr>
        <p:txBody>
          <a:bodyPr>
            <a:normAutofit/>
          </a:bodyPr>
          <a:lstStyle/>
          <a:p>
            <a:r>
              <a:rPr lang="en-US" sz="2400" dirty="0"/>
              <a:t>Initial test set-up in the temporary laser development area: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5AF05-D969-4F5E-9ED1-E11102B7A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33397"/>
            <a:ext cx="2057400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DF0164-78BE-4C55-B26A-A2A38A19137E}"/>
              </a:ext>
            </a:extLst>
          </p:cNvPr>
          <p:cNvCxnSpPr>
            <a:cxnSpLocks/>
          </p:cNvCxnSpPr>
          <p:nvPr/>
        </p:nvCxnSpPr>
        <p:spPr>
          <a:xfrm flipH="1">
            <a:off x="5815890" y="4672153"/>
            <a:ext cx="383240" cy="3087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26ABEE-1938-4946-ABDA-C7B84D342E18}"/>
              </a:ext>
            </a:extLst>
          </p:cNvPr>
          <p:cNvCxnSpPr>
            <a:cxnSpLocks/>
          </p:cNvCxnSpPr>
          <p:nvPr/>
        </p:nvCxnSpPr>
        <p:spPr>
          <a:xfrm>
            <a:off x="2853962" y="4672153"/>
            <a:ext cx="373507" cy="3117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6CE183-97EE-4B06-8605-C6741E942BAD}"/>
              </a:ext>
            </a:extLst>
          </p:cNvPr>
          <p:cNvSpPr txBox="1">
            <a:spLocks/>
          </p:cNvSpPr>
          <p:nvPr/>
        </p:nvSpPr>
        <p:spPr>
          <a:xfrm rot="2677509">
            <a:off x="2710028" y="2317364"/>
            <a:ext cx="1517740" cy="5925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Actuator 1 (piezo mirror)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6E2840-2B0D-4CBF-82DD-D305FF316697}"/>
              </a:ext>
            </a:extLst>
          </p:cNvPr>
          <p:cNvCxnSpPr>
            <a:cxnSpLocks/>
          </p:cNvCxnSpPr>
          <p:nvPr/>
        </p:nvCxnSpPr>
        <p:spPr>
          <a:xfrm flipV="1">
            <a:off x="6003892" y="3013227"/>
            <a:ext cx="797593" cy="1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28E9AA7-E50F-4995-AFC1-D055C23EE2A6}"/>
              </a:ext>
            </a:extLst>
          </p:cNvPr>
          <p:cNvSpPr txBox="1">
            <a:spLocks/>
          </p:cNvSpPr>
          <p:nvPr/>
        </p:nvSpPr>
        <p:spPr>
          <a:xfrm>
            <a:off x="6801485" y="2798258"/>
            <a:ext cx="1032135" cy="418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Camera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55152B-1A3F-4A14-8648-52E3EF5A804D}"/>
              </a:ext>
            </a:extLst>
          </p:cNvPr>
          <p:cNvSpPr txBox="1">
            <a:spLocks/>
          </p:cNvSpPr>
          <p:nvPr/>
        </p:nvSpPr>
        <p:spPr>
          <a:xfrm>
            <a:off x="1237366" y="2547828"/>
            <a:ext cx="1166728" cy="7717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Laser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D01872-B616-43BF-B35F-57F339E67C39}"/>
              </a:ext>
            </a:extLst>
          </p:cNvPr>
          <p:cNvCxnSpPr>
            <a:cxnSpLocks/>
          </p:cNvCxnSpPr>
          <p:nvPr/>
        </p:nvCxnSpPr>
        <p:spPr>
          <a:xfrm>
            <a:off x="2905366" y="2716664"/>
            <a:ext cx="360060" cy="3577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CC69FB2-510C-4C9E-A57B-6D5EBEB89BA9}"/>
              </a:ext>
            </a:extLst>
          </p:cNvPr>
          <p:cNvSpPr txBox="1">
            <a:spLocks/>
          </p:cNvSpPr>
          <p:nvPr/>
        </p:nvSpPr>
        <p:spPr>
          <a:xfrm>
            <a:off x="5197123" y="1851518"/>
            <a:ext cx="1629332" cy="526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Detector 2 (quad diode)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B2C2748-D0A8-49C0-B7DB-F57FA5ABA06C}"/>
              </a:ext>
            </a:extLst>
          </p:cNvPr>
          <p:cNvSpPr txBox="1">
            <a:spLocks/>
          </p:cNvSpPr>
          <p:nvPr/>
        </p:nvSpPr>
        <p:spPr>
          <a:xfrm>
            <a:off x="2171012" y="5213100"/>
            <a:ext cx="1617016" cy="547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Detector 1 (quad diode)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EC46D1B-186C-4C1A-AF0C-AA2275A7B129}"/>
              </a:ext>
            </a:extLst>
          </p:cNvPr>
          <p:cNvCxnSpPr>
            <a:cxnSpLocks/>
          </p:cNvCxnSpPr>
          <p:nvPr/>
        </p:nvCxnSpPr>
        <p:spPr>
          <a:xfrm flipH="1">
            <a:off x="5792583" y="2749661"/>
            <a:ext cx="448237" cy="4243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BB5DF450-0B39-4B4C-AA79-ED6D788F4DDE}"/>
              </a:ext>
            </a:extLst>
          </p:cNvPr>
          <p:cNvSpPr txBox="1">
            <a:spLocks/>
          </p:cNvSpPr>
          <p:nvPr/>
        </p:nvSpPr>
        <p:spPr>
          <a:xfrm rot="19191462">
            <a:off x="5584844" y="4841636"/>
            <a:ext cx="1532106" cy="5950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Actuator 2 (piezo mirror)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18F38CE5-B194-4970-AA43-531C8DFC3AC7}"/>
              </a:ext>
            </a:extLst>
          </p:cNvPr>
          <p:cNvSpPr txBox="1">
            <a:spLocks/>
          </p:cNvSpPr>
          <p:nvPr/>
        </p:nvSpPr>
        <p:spPr>
          <a:xfrm>
            <a:off x="3696721" y="3654239"/>
            <a:ext cx="1715615" cy="837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Distance between detectors ~1m</a:t>
            </a:r>
          </a:p>
        </p:txBody>
      </p:sp>
    </p:spTree>
    <p:extLst>
      <p:ext uri="{BB962C8B-B14F-4D97-AF65-F5344CB8AC3E}">
        <p14:creationId xmlns:p14="http://schemas.microsoft.com/office/powerpoint/2010/main" val="160980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F2A04-E4D1-4E96-B9D8-6721B0D1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5AF05-D969-4F5E-9ED1-E11102B7A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F4CEF9-3153-451C-9D98-03FAD536D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255060"/>
            <a:ext cx="8328991" cy="779928"/>
          </a:xfrm>
        </p:spPr>
        <p:txBody>
          <a:bodyPr>
            <a:normAutofit/>
          </a:bodyPr>
          <a:lstStyle/>
          <a:p>
            <a:r>
              <a:rPr lang="en-US" sz="2000" dirty="0"/>
              <a:t>Initial 1m distance was too short.  The following videos show the results when the distance was increased to ~1.4 m: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17AB12-55BD-449D-832E-DFCD0B6077ED}"/>
              </a:ext>
            </a:extLst>
          </p:cNvPr>
          <p:cNvSpPr txBox="1">
            <a:spLocks/>
          </p:cNvSpPr>
          <p:nvPr/>
        </p:nvSpPr>
        <p:spPr>
          <a:xfrm>
            <a:off x="357809" y="4905936"/>
            <a:ext cx="8328991" cy="103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Environment was inherently noisy, with a lot of ambient light.  Bandpass filters will be necessary in front of the quad diodes (the video above used none)</a:t>
            </a:r>
          </a:p>
        </p:txBody>
      </p:sp>
      <p:pic>
        <p:nvPicPr>
          <p:cNvPr id="7" name="LEReC-mockup-before-stabilization">
            <a:hlinkClick r:id="" action="ppaction://media"/>
            <a:extLst>
              <a:ext uri="{FF2B5EF4-FFF2-40B4-BE49-F238E27FC236}">
                <a16:creationId xmlns:a16="http://schemas.microsoft.com/office/drawing/2014/main" id="{502B5481-D036-4C87-8AD3-63E5A7DDC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9188" y="2226784"/>
            <a:ext cx="2743200" cy="1828800"/>
          </a:xfrm>
          <a:prstGeom prst="rect">
            <a:avLst/>
          </a:prstGeom>
        </p:spPr>
      </p:pic>
      <p:pic>
        <p:nvPicPr>
          <p:cNvPr id="11" name="LEReC-mockup-with-stabilization">
            <a:hlinkClick r:id="" action="ppaction://media"/>
            <a:extLst>
              <a:ext uri="{FF2B5EF4-FFF2-40B4-BE49-F238E27FC236}">
                <a16:creationId xmlns:a16="http://schemas.microsoft.com/office/drawing/2014/main" id="{9482DA35-5E63-446D-AA7B-D9BDB8688F0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9894" y="2218764"/>
            <a:ext cx="2743200" cy="18288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C02E43-859C-4893-BE2B-3968801EC88D}"/>
              </a:ext>
            </a:extLst>
          </p:cNvPr>
          <p:cNvSpPr txBox="1">
            <a:spLocks/>
          </p:cNvSpPr>
          <p:nvPr/>
        </p:nvSpPr>
        <p:spPr>
          <a:xfrm>
            <a:off x="1558180" y="4177541"/>
            <a:ext cx="2440079" cy="350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Without stabilization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21699A-AE89-458B-8F68-43600DD3CF38}"/>
              </a:ext>
            </a:extLst>
          </p:cNvPr>
          <p:cNvSpPr txBox="1">
            <a:spLocks/>
          </p:cNvSpPr>
          <p:nvPr/>
        </p:nvSpPr>
        <p:spPr>
          <a:xfrm>
            <a:off x="5049933" y="4177541"/>
            <a:ext cx="2440079" cy="350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With stabilization</a:t>
            </a:r>
          </a:p>
        </p:txBody>
      </p:sp>
    </p:spTree>
    <p:extLst>
      <p:ext uri="{BB962C8B-B14F-4D97-AF65-F5344CB8AC3E}">
        <p14:creationId xmlns:p14="http://schemas.microsoft.com/office/powerpoint/2010/main" val="162361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5DFA3-F551-467D-8FF4-A52458A8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Slow-Feedback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C5F9B-211B-4622-AE38-8749CE8B9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048872"/>
            <a:ext cx="8328991" cy="4705886"/>
          </a:xfrm>
        </p:spPr>
        <p:txBody>
          <a:bodyPr>
            <a:normAutofit/>
          </a:bodyPr>
          <a:lstStyle/>
          <a:p>
            <a:r>
              <a:rPr lang="en-US" sz="2000" dirty="0"/>
              <a:t>Uses camera and continuous image processing</a:t>
            </a:r>
          </a:p>
          <a:p>
            <a:r>
              <a:rPr lang="en-US" sz="2000" dirty="0"/>
              <a:t>Dedicated local loop—only interacts with Controls System via existing steering mirrors</a:t>
            </a:r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9125D-2811-42DD-A53E-3538A872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C62C33-5992-4E95-B77E-21416DA3A8C6}"/>
              </a:ext>
            </a:extLst>
          </p:cNvPr>
          <p:cNvSpPr txBox="1"/>
          <p:nvPr/>
        </p:nvSpPr>
        <p:spPr>
          <a:xfrm>
            <a:off x="2585926" y="2273033"/>
            <a:ext cx="6100871" cy="33388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1600" b="1" dirty="0"/>
              <a:t>Transport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8A1E3-662D-4C65-B234-AA8AADBE390D}"/>
              </a:ext>
            </a:extLst>
          </p:cNvPr>
          <p:cNvCxnSpPr/>
          <p:nvPr/>
        </p:nvCxnSpPr>
        <p:spPr>
          <a:xfrm>
            <a:off x="2330827" y="2663832"/>
            <a:ext cx="0" cy="4661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EF1530-0446-4A27-93FD-73D33F2F6A8A}"/>
              </a:ext>
            </a:extLst>
          </p:cNvPr>
          <p:cNvCxnSpPr>
            <a:cxnSpLocks/>
          </p:cNvCxnSpPr>
          <p:nvPr/>
        </p:nvCxnSpPr>
        <p:spPr>
          <a:xfrm>
            <a:off x="2330827" y="3528926"/>
            <a:ext cx="0" cy="21860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5330AC-546E-4B0A-A64E-E4D7C222B125}"/>
              </a:ext>
            </a:extLst>
          </p:cNvPr>
          <p:cNvSpPr txBox="1">
            <a:spLocks/>
          </p:cNvSpPr>
          <p:nvPr/>
        </p:nvSpPr>
        <p:spPr>
          <a:xfrm>
            <a:off x="452892" y="4624390"/>
            <a:ext cx="1413129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Laser Trail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14687D-64B0-437D-A099-3895FB7A6ACA}"/>
              </a:ext>
            </a:extLst>
          </p:cNvPr>
          <p:cNvSpPr txBox="1">
            <a:spLocks/>
          </p:cNvSpPr>
          <p:nvPr/>
        </p:nvSpPr>
        <p:spPr>
          <a:xfrm>
            <a:off x="4575890" y="5715000"/>
            <a:ext cx="1413129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Tunnel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A52330-28D4-4339-B86E-E291AC2A2B0E}"/>
              </a:ext>
            </a:extLst>
          </p:cNvPr>
          <p:cNvCxnSpPr>
            <a:cxnSpLocks/>
          </p:cNvCxnSpPr>
          <p:nvPr/>
        </p:nvCxnSpPr>
        <p:spPr>
          <a:xfrm flipV="1">
            <a:off x="1237394" y="2648200"/>
            <a:ext cx="0" cy="7656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6441BA-53D4-49F9-8AE7-DB9D4E7DEDB2}"/>
              </a:ext>
            </a:extLst>
          </p:cNvPr>
          <p:cNvSpPr txBox="1">
            <a:spLocks/>
          </p:cNvSpPr>
          <p:nvPr/>
        </p:nvSpPr>
        <p:spPr>
          <a:xfrm>
            <a:off x="2710790" y="2822829"/>
            <a:ext cx="2803888" cy="2611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Relay Table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AFE5FA3-952B-4897-BBE3-5ECD410B8040}"/>
              </a:ext>
            </a:extLst>
          </p:cNvPr>
          <p:cNvSpPr txBox="1">
            <a:spLocks/>
          </p:cNvSpPr>
          <p:nvPr/>
        </p:nvSpPr>
        <p:spPr>
          <a:xfrm>
            <a:off x="5590905" y="3877235"/>
            <a:ext cx="2803888" cy="15466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Gun Table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5D30626-0E87-41D4-979E-485D630A0B13}"/>
              </a:ext>
            </a:extLst>
          </p:cNvPr>
          <p:cNvSpPr txBox="1">
            <a:spLocks/>
          </p:cNvSpPr>
          <p:nvPr/>
        </p:nvSpPr>
        <p:spPr>
          <a:xfrm>
            <a:off x="778738" y="2454376"/>
            <a:ext cx="1032135" cy="418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Shutters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6A5E3F6-6F14-44B1-9CAF-01ACFE6770E2}"/>
              </a:ext>
            </a:extLst>
          </p:cNvPr>
          <p:cNvSpPr txBox="1">
            <a:spLocks/>
          </p:cNvSpPr>
          <p:nvPr/>
        </p:nvSpPr>
        <p:spPr>
          <a:xfrm rot="2677509">
            <a:off x="210900" y="3562254"/>
            <a:ext cx="1480286" cy="5169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Existing piezo mirror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25B6E80-6A32-4CD1-B28E-E4E2F5AF0492}"/>
              </a:ext>
            </a:extLst>
          </p:cNvPr>
          <p:cNvSpPr txBox="1">
            <a:spLocks/>
          </p:cNvSpPr>
          <p:nvPr/>
        </p:nvSpPr>
        <p:spPr>
          <a:xfrm rot="2677509">
            <a:off x="2725604" y="4433280"/>
            <a:ext cx="1360396" cy="5126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Existing piezo mirror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5EA4C37-919C-4AEA-8AC8-DB14A3A4CBC6}"/>
              </a:ext>
            </a:extLst>
          </p:cNvPr>
          <p:cNvCxnSpPr>
            <a:cxnSpLocks/>
          </p:cNvCxnSpPr>
          <p:nvPr/>
        </p:nvCxnSpPr>
        <p:spPr>
          <a:xfrm flipV="1">
            <a:off x="1216456" y="3368033"/>
            <a:ext cx="2553205" cy="15632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F73B82-4CD7-4354-98FB-4805E5ACB7BC}"/>
              </a:ext>
            </a:extLst>
          </p:cNvPr>
          <p:cNvCxnSpPr>
            <a:cxnSpLocks/>
          </p:cNvCxnSpPr>
          <p:nvPr/>
        </p:nvCxnSpPr>
        <p:spPr>
          <a:xfrm>
            <a:off x="1036426" y="3236697"/>
            <a:ext cx="360060" cy="3577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BCE266C-14A9-4CB2-9D59-C9FD911106CC}"/>
              </a:ext>
            </a:extLst>
          </p:cNvPr>
          <p:cNvCxnSpPr>
            <a:cxnSpLocks/>
          </p:cNvCxnSpPr>
          <p:nvPr/>
        </p:nvCxnSpPr>
        <p:spPr>
          <a:xfrm>
            <a:off x="3776450" y="3349660"/>
            <a:ext cx="587061" cy="0"/>
          </a:xfrm>
          <a:prstGeom prst="line">
            <a:avLst/>
          </a:prstGeom>
          <a:ln w="57150">
            <a:solidFill>
              <a:srgbClr val="92D05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512ABCA-F496-4DF9-BE5F-24AEE8B28DCC}"/>
              </a:ext>
            </a:extLst>
          </p:cNvPr>
          <p:cNvSpPr txBox="1">
            <a:spLocks/>
          </p:cNvSpPr>
          <p:nvPr/>
        </p:nvSpPr>
        <p:spPr>
          <a:xfrm>
            <a:off x="4151747" y="3127325"/>
            <a:ext cx="1219200" cy="51267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New Camera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0A6460A-A032-416D-9D20-772684255D2D}"/>
              </a:ext>
            </a:extLst>
          </p:cNvPr>
          <p:cNvCxnSpPr>
            <a:cxnSpLocks/>
          </p:cNvCxnSpPr>
          <p:nvPr/>
        </p:nvCxnSpPr>
        <p:spPr>
          <a:xfrm flipV="1">
            <a:off x="3790160" y="3349660"/>
            <a:ext cx="0" cy="1140417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B4C79B1-1FE8-42E8-98AE-193C19E35696}"/>
              </a:ext>
            </a:extLst>
          </p:cNvPr>
          <p:cNvCxnSpPr>
            <a:cxnSpLocks/>
          </p:cNvCxnSpPr>
          <p:nvPr/>
        </p:nvCxnSpPr>
        <p:spPr>
          <a:xfrm flipH="1" flipV="1">
            <a:off x="3790161" y="4490079"/>
            <a:ext cx="2672562" cy="70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496360A-7262-46F6-9B5D-6CF9E0337CBC}"/>
              </a:ext>
            </a:extLst>
          </p:cNvPr>
          <p:cNvCxnSpPr>
            <a:cxnSpLocks/>
          </p:cNvCxnSpPr>
          <p:nvPr/>
        </p:nvCxnSpPr>
        <p:spPr>
          <a:xfrm>
            <a:off x="6480745" y="4504095"/>
            <a:ext cx="587061" cy="0"/>
          </a:xfrm>
          <a:prstGeom prst="line">
            <a:avLst/>
          </a:prstGeom>
          <a:ln w="57150">
            <a:solidFill>
              <a:srgbClr val="92D05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8BEAAC64-A8A3-4424-8597-CECA26D1684A}"/>
              </a:ext>
            </a:extLst>
          </p:cNvPr>
          <p:cNvSpPr txBox="1">
            <a:spLocks/>
          </p:cNvSpPr>
          <p:nvPr/>
        </p:nvSpPr>
        <p:spPr>
          <a:xfrm>
            <a:off x="6856042" y="4281760"/>
            <a:ext cx="1219200" cy="51267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New Camera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85BD58-7B9B-4055-A531-B850E3C4A5FD}"/>
              </a:ext>
            </a:extLst>
          </p:cNvPr>
          <p:cNvCxnSpPr>
            <a:cxnSpLocks/>
          </p:cNvCxnSpPr>
          <p:nvPr/>
        </p:nvCxnSpPr>
        <p:spPr>
          <a:xfrm>
            <a:off x="3584807" y="4311220"/>
            <a:ext cx="360060" cy="3577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7FE0C8-1030-4EEE-A432-4B73C0ECC920}"/>
              </a:ext>
            </a:extLst>
          </p:cNvPr>
          <p:cNvCxnSpPr>
            <a:cxnSpLocks/>
          </p:cNvCxnSpPr>
          <p:nvPr/>
        </p:nvCxnSpPr>
        <p:spPr>
          <a:xfrm>
            <a:off x="3631033" y="3204808"/>
            <a:ext cx="360060" cy="3577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18C72A4-A759-4965-B33C-8CEE6D74116B}"/>
              </a:ext>
            </a:extLst>
          </p:cNvPr>
          <p:cNvCxnSpPr>
            <a:cxnSpLocks/>
          </p:cNvCxnSpPr>
          <p:nvPr/>
        </p:nvCxnSpPr>
        <p:spPr>
          <a:xfrm flipV="1">
            <a:off x="6455440" y="3382782"/>
            <a:ext cx="0" cy="1140417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419AC16-BCFC-4451-82B4-7DA15422E700}"/>
              </a:ext>
            </a:extLst>
          </p:cNvPr>
          <p:cNvSpPr txBox="1">
            <a:spLocks/>
          </p:cNvSpPr>
          <p:nvPr/>
        </p:nvSpPr>
        <p:spPr>
          <a:xfrm>
            <a:off x="5989019" y="3002262"/>
            <a:ext cx="1032135" cy="418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Cathode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6A1CCA-C1C5-4CD9-9686-EAE16403BC15}"/>
              </a:ext>
            </a:extLst>
          </p:cNvPr>
          <p:cNvCxnSpPr>
            <a:cxnSpLocks/>
          </p:cNvCxnSpPr>
          <p:nvPr/>
        </p:nvCxnSpPr>
        <p:spPr>
          <a:xfrm flipH="1">
            <a:off x="6257370" y="4340981"/>
            <a:ext cx="396141" cy="3644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154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CA78F-C079-4F4B-8C21-35CBE466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Slow-Feedback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86FA1-98EF-477D-BE02-5C9F3DA48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138519"/>
            <a:ext cx="8328991" cy="775446"/>
          </a:xfrm>
        </p:spPr>
        <p:txBody>
          <a:bodyPr>
            <a:normAutofit/>
          </a:bodyPr>
          <a:lstStyle/>
          <a:p>
            <a:r>
              <a:rPr lang="en-US" sz="2000" dirty="0"/>
              <a:t>Built-in exception handling and camera 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E5E52-E41B-4581-993A-A0272B55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25009-8899-489F-9D7D-3BDBFE368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" y="1618971"/>
            <a:ext cx="7857658" cy="42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22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00DC6-2071-41E3-9729-80E685C3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Edge-Based Image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B021F-077D-45D1-9AE5-003AC166C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091379"/>
            <a:ext cx="8328991" cy="3929132"/>
          </a:xfrm>
        </p:spPr>
        <p:txBody>
          <a:bodyPr>
            <a:normAutofit/>
          </a:bodyPr>
          <a:lstStyle/>
          <a:p>
            <a:r>
              <a:rPr lang="en-US" sz="2000" dirty="0"/>
              <a:t>Highly structured beams are handled as easily (if not better) than purely gaussian beams</a:t>
            </a:r>
          </a:p>
          <a:p>
            <a:r>
              <a:rPr lang="en-US" sz="2000" dirty="0"/>
              <a:t>Optical artefacts, which are fixed features, essentially drop out</a:t>
            </a:r>
          </a:p>
          <a:p>
            <a:r>
              <a:rPr lang="en-US" sz="2000" dirty="0"/>
              <a:t>Image </a:t>
            </a:r>
            <a:r>
              <a:rPr lang="en-US" sz="2000" dirty="0">
                <a:sym typeface="Wingdings" panose="05000000000000000000" pitchFamily="2" charset="2"/>
              </a:rPr>
              <a:t> gaussian 4-sigma linear filter  edge detect  difference  count (set threshold here)</a:t>
            </a:r>
          </a:p>
          <a:p>
            <a:r>
              <a:rPr lang="en-US" sz="2000" dirty="0"/>
              <a:t>Normal intensity fluctuations register less of a change than displacement.  The opposite is true for a simple difference calculation.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99BA1-1EF6-4752-BFD4-84BFDBD9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3438A-2845-40B0-A3CE-2299737AA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86" y="3690897"/>
            <a:ext cx="1926695" cy="1537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3A6409-26B4-4626-97B8-20E52154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901" y="3570049"/>
            <a:ext cx="2247382" cy="1779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04BB5-7BBF-47F3-89E8-A808B3C40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09" y="3661098"/>
            <a:ext cx="2049771" cy="1537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EC384-B924-45CC-A9DD-8FDB7EAFB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877" y="3641861"/>
            <a:ext cx="1969646" cy="1574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E01B6-747D-4F16-AE3F-4E7E885C354D}"/>
              </a:ext>
            </a:extLst>
          </p:cNvPr>
          <p:cNvSpPr txBox="1"/>
          <p:nvPr/>
        </p:nvSpPr>
        <p:spPr>
          <a:xfrm>
            <a:off x="357808" y="5296607"/>
            <a:ext cx="204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LEReC</a:t>
            </a:r>
            <a:r>
              <a:rPr lang="en-US" sz="1400" dirty="0"/>
              <a:t> beam at the start of shutdown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2A9FB8-EC2A-4833-A811-F0981478212C}"/>
              </a:ext>
            </a:extLst>
          </p:cNvPr>
          <p:cNvSpPr txBox="1"/>
          <p:nvPr/>
        </p:nvSpPr>
        <p:spPr>
          <a:xfrm>
            <a:off x="2622188" y="5241959"/>
            <a:ext cx="1842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Example showing edge detection of 3 pixels (~16 </a:t>
            </a:r>
            <a:r>
              <a:rPr lang="el-GR" sz="1400" dirty="0"/>
              <a:t>μ</a:t>
            </a:r>
            <a:r>
              <a:rPr lang="en-US" sz="1400" dirty="0"/>
              <a:t>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8600A-A566-469F-8DD7-6B0396B618B8}"/>
              </a:ext>
            </a:extLst>
          </p:cNvPr>
          <p:cNvSpPr txBox="1"/>
          <p:nvPr/>
        </p:nvSpPr>
        <p:spPr>
          <a:xfrm>
            <a:off x="4845424" y="5417196"/>
            <a:ext cx="390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Images showing a strict difference analysis for movement (left) and intensity change (right)</a:t>
            </a:r>
          </a:p>
        </p:txBody>
      </p:sp>
    </p:spTree>
    <p:extLst>
      <p:ext uri="{BB962C8B-B14F-4D97-AF65-F5344CB8AC3E}">
        <p14:creationId xmlns:p14="http://schemas.microsoft.com/office/powerpoint/2010/main" val="2617984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B2B04-3254-427F-8A91-8BB4160C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6EF47-1DFF-47A1-AE80-75D950F55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107141"/>
            <a:ext cx="8481391" cy="4957483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Addressing the fast and slow instabilities separately will allow the final dual system not to have to make unnecessary compromises, which usually come with such huge dynamic ranges</a:t>
            </a:r>
          </a:p>
          <a:p>
            <a:r>
              <a:rPr lang="en-US" sz="2200" dirty="0"/>
              <a:t>With ~2m distance in the fast-stabilization system, we can expect to achieve the &lt;50 µm </a:t>
            </a:r>
            <a:r>
              <a:rPr lang="en-US" sz="2200" dirty="0" err="1"/>
              <a:t>rms</a:t>
            </a:r>
            <a:r>
              <a:rPr lang="en-US" sz="2200" dirty="0"/>
              <a:t> fast stability requirement on the aperture, which becomes the &lt;10 µm on the cathode</a:t>
            </a:r>
          </a:p>
          <a:p>
            <a:r>
              <a:rPr lang="en-US" sz="2200" dirty="0"/>
              <a:t>Based on data collected with </a:t>
            </a:r>
            <a:r>
              <a:rPr lang="en-US" sz="2200" dirty="0" err="1"/>
              <a:t>CeC’s</a:t>
            </a:r>
            <a:r>
              <a:rPr lang="en-US" sz="2200" dirty="0"/>
              <a:t> transport, we have enough grain to correct the slow drift to within 25 µm (corresponding to 5 mV on the </a:t>
            </a:r>
            <a:r>
              <a:rPr lang="en-US" sz="2200" dirty="0" err="1"/>
              <a:t>piezos</a:t>
            </a:r>
            <a:r>
              <a:rPr lang="en-US" sz="2200" dirty="0"/>
              <a:t>), which is also within the requirement</a:t>
            </a:r>
          </a:p>
          <a:p>
            <a:r>
              <a:rPr lang="en-US" sz="2200" b="1" dirty="0"/>
              <a:t>Timeline:</a:t>
            </a:r>
          </a:p>
          <a:p>
            <a:pPr lvl="1"/>
            <a:r>
              <a:rPr lang="en-US" sz="1800" dirty="0"/>
              <a:t>Commercial fast-stabilization system is already on-site and verified as operational.  Can be implemented in the trailer in about half a day once preceding stages (AOM and temporal shaping) are finalized</a:t>
            </a:r>
          </a:p>
          <a:p>
            <a:pPr lvl="1"/>
            <a:r>
              <a:rPr lang="en-US" sz="1800" dirty="0"/>
              <a:t>Cables are expected to be pulled by mid-December, and a dedicated workstation is already available.  Once hardware is in place, programming can continue into run if needed (non-invasive work)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51E48-F981-4179-A699-EAF3821B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597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094" y="3377669"/>
            <a:ext cx="7261412" cy="21221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During Run18, the laser beam exhibited two types of position instabilities: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	- fast jumping		- slow drifting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4E3F8-3248-4B56-89E4-F8003017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E6E130-3227-4B01-BB32-560EC06CB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199156"/>
              </p:ext>
            </p:extLst>
          </p:nvPr>
        </p:nvGraphicFramePr>
        <p:xfrm>
          <a:off x="730233" y="1818405"/>
          <a:ext cx="7584142" cy="8137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06271">
                  <a:extLst>
                    <a:ext uri="{9D8B030D-6E8A-4147-A177-3AD203B41FA5}">
                      <a16:colId xmlns:a16="http://schemas.microsoft.com/office/drawing/2014/main" val="511411163"/>
                    </a:ext>
                  </a:extLst>
                </a:gridCol>
                <a:gridCol w="2088776">
                  <a:extLst>
                    <a:ext uri="{9D8B030D-6E8A-4147-A177-3AD203B41FA5}">
                      <a16:colId xmlns:a16="http://schemas.microsoft.com/office/drawing/2014/main" val="2302443989"/>
                    </a:ext>
                  </a:extLst>
                </a:gridCol>
                <a:gridCol w="2389095">
                  <a:extLst>
                    <a:ext uri="{9D8B030D-6E8A-4147-A177-3AD203B41FA5}">
                      <a16:colId xmlns:a16="http://schemas.microsoft.com/office/drawing/2014/main" val="32747162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Parameter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Target Value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Current Value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363948"/>
                  </a:ext>
                </a:extLst>
              </a:tr>
              <a:tr h="442911">
                <a:tc>
                  <a:txBody>
                    <a:bodyPr/>
                    <a:lstStyle/>
                    <a:p>
                      <a:r>
                        <a:rPr lang="en-US" sz="1800" dirty="0"/>
                        <a:t>Pointing stability on cathode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&lt;10 µm </a:t>
                      </a:r>
                      <a:r>
                        <a:rPr lang="en-US" sz="1800" dirty="0" err="1"/>
                        <a:t>c.o.m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rms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&lt;75 µm </a:t>
                      </a:r>
                      <a:r>
                        <a:rPr lang="en-US" sz="1800" dirty="0" err="1"/>
                        <a:t>c.o.m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rms</a:t>
                      </a:r>
                      <a:endParaRPr lang="en-US" sz="1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38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75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</p:spPr>
        <p:txBody>
          <a:bodyPr/>
          <a:lstStyle/>
          <a:p>
            <a:r>
              <a:rPr lang="en-US" dirty="0"/>
              <a:t>Fast Jumping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4E3F8-3248-4B56-89E4-F8003017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6D09E-EB5A-4567-AAB5-03071DD7A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6" y="1991984"/>
            <a:ext cx="7162799" cy="28651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6E7A89-5304-4E51-AE3C-31F227E82D88}"/>
              </a:ext>
            </a:extLst>
          </p:cNvPr>
          <p:cNvSpPr txBox="1">
            <a:spLocks/>
          </p:cNvSpPr>
          <p:nvPr/>
        </p:nvSpPr>
        <p:spPr>
          <a:xfrm>
            <a:off x="505725" y="1155541"/>
            <a:ext cx="8328991" cy="741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fast jumping was easily observable while watching cameras and routinely logged by the gun-table camera (1 Hz refresh rate)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53773D-936C-4DF4-BB11-9F44F0EE9A4F}"/>
              </a:ext>
            </a:extLst>
          </p:cNvPr>
          <p:cNvSpPr txBox="1">
            <a:spLocks/>
          </p:cNvSpPr>
          <p:nvPr/>
        </p:nvSpPr>
        <p:spPr>
          <a:xfrm>
            <a:off x="868795" y="5493992"/>
            <a:ext cx="7728358" cy="481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It is the fast instability that drives the values in the table (see next slide)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F985D-CBA4-4F08-B4D9-DDB9D0583B22}"/>
              </a:ext>
            </a:extLst>
          </p:cNvPr>
          <p:cNvSpPr txBox="1"/>
          <p:nvPr/>
        </p:nvSpPr>
        <p:spPr>
          <a:xfrm>
            <a:off x="2886636" y="496077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position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5A5869-CCA9-48B5-8B72-72DB01C07F72}"/>
              </a:ext>
            </a:extLst>
          </p:cNvPr>
          <p:cNvCxnSpPr>
            <a:cxnSpLocks/>
          </p:cNvCxnSpPr>
          <p:nvPr/>
        </p:nvCxnSpPr>
        <p:spPr>
          <a:xfrm>
            <a:off x="2277033" y="5138992"/>
            <a:ext cx="5065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69EAFB-041E-4E45-8B22-3F404F2606D1}"/>
              </a:ext>
            </a:extLst>
          </p:cNvPr>
          <p:cNvCxnSpPr>
            <a:cxnSpLocks/>
          </p:cNvCxnSpPr>
          <p:nvPr/>
        </p:nvCxnSpPr>
        <p:spPr>
          <a:xfrm>
            <a:off x="5204987" y="5145445"/>
            <a:ext cx="50650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482CC9-C48E-474B-A7E4-2259D57FB50A}"/>
              </a:ext>
            </a:extLst>
          </p:cNvPr>
          <p:cNvSpPr txBox="1"/>
          <p:nvPr/>
        </p:nvSpPr>
        <p:spPr>
          <a:xfrm>
            <a:off x="5791200" y="4969692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position</a:t>
            </a:r>
          </a:p>
        </p:txBody>
      </p:sp>
    </p:spTree>
    <p:extLst>
      <p:ext uri="{BB962C8B-B14F-4D97-AF65-F5344CB8AC3E}">
        <p14:creationId xmlns:p14="http://schemas.microsoft.com/office/powerpoint/2010/main" val="364634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AC3F6D-0FE1-4829-BBBD-7BDCD5D04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85" y="1572123"/>
            <a:ext cx="3036927" cy="211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Drifting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189" y="1044471"/>
            <a:ext cx="8481002" cy="382613"/>
          </a:xfrm>
        </p:spPr>
        <p:txBody>
          <a:bodyPr>
            <a:normAutofit/>
          </a:bodyPr>
          <a:lstStyle/>
          <a:p>
            <a:r>
              <a:rPr lang="en-US" sz="1800" dirty="0"/>
              <a:t>The slow drift was typically noticed in-between shifts and when orbits degraded: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4E3F8-3248-4B56-89E4-F8003017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550A94-9660-457E-AF94-952D09AC3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66" y="2350404"/>
            <a:ext cx="2238800" cy="174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D621D5-BC90-4C8F-A46F-5F53925FC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875" y="1509657"/>
            <a:ext cx="2341229" cy="3187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AFF48C-3153-4ED6-905E-991C84CFA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330" y="1763245"/>
            <a:ext cx="2448730" cy="1836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84C7E-2CA8-4E12-A740-0E3888FB6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942" y="3856882"/>
            <a:ext cx="4735824" cy="1580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654659-0BE1-4EA9-9CFB-BF9E5CEAFC64}"/>
              </a:ext>
            </a:extLst>
          </p:cNvPr>
          <p:cNvSpPr txBox="1">
            <a:spLocks/>
          </p:cNvSpPr>
          <p:nvPr/>
        </p:nvSpPr>
        <p:spPr>
          <a:xfrm>
            <a:off x="6439637" y="4920723"/>
            <a:ext cx="1917404" cy="627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Measurable effect on electron beam orbit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ED4F1F1-F12C-4524-83CD-7736159C2DCA}"/>
              </a:ext>
            </a:extLst>
          </p:cNvPr>
          <p:cNvSpPr txBox="1">
            <a:spLocks/>
          </p:cNvSpPr>
          <p:nvPr/>
        </p:nvSpPr>
        <p:spPr>
          <a:xfrm>
            <a:off x="362292" y="5643767"/>
            <a:ext cx="8387261" cy="382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If left uncorrected, it will simply move the beam off the cameras (no bounded value)</a:t>
            </a:r>
          </a:p>
        </p:txBody>
      </p:sp>
    </p:spTree>
    <p:extLst>
      <p:ext uri="{BB962C8B-B14F-4D97-AF65-F5344CB8AC3E}">
        <p14:creationId xmlns:p14="http://schemas.microsoft.com/office/powerpoint/2010/main" val="424386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738117"/>
          </a:xfrm>
        </p:spPr>
        <p:txBody>
          <a:bodyPr/>
          <a:lstStyle/>
          <a:p>
            <a:r>
              <a:rPr lang="en-US" dirty="0"/>
              <a:t>Sources of Fast Jumping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135236"/>
            <a:ext cx="8428382" cy="1013012"/>
          </a:xfrm>
        </p:spPr>
        <p:txBody>
          <a:bodyPr>
            <a:normAutofit/>
          </a:bodyPr>
          <a:lstStyle/>
          <a:p>
            <a:r>
              <a:rPr lang="en-US" sz="2000" dirty="0"/>
              <a:t>Previously collected data showed that the high-frequency component of the instability has a gaussian (non-deterministic) distribution, suggesting turbulence and random vibrations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4E3F8-3248-4B56-89E4-F8003017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AADBC4-EDC6-4D5A-BC6B-B62363F9E664}"/>
              </a:ext>
            </a:extLst>
          </p:cNvPr>
          <p:cNvSpPr txBox="1">
            <a:spLocks/>
          </p:cNvSpPr>
          <p:nvPr/>
        </p:nvSpPr>
        <p:spPr>
          <a:xfrm>
            <a:off x="1114914" y="5248120"/>
            <a:ext cx="2591579" cy="30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Data over 30 minutes at 23 Hz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EE66E5-C4DB-42B9-B278-3312EB11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8748"/>
            <a:ext cx="1647925" cy="13373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4BAEC7-983C-43EF-9C68-F7CDAA4C0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197" y="2307635"/>
            <a:ext cx="1677022" cy="13373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7F8C5E-2A3E-4F68-A2B2-C2719179C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49566"/>
            <a:ext cx="1639086" cy="13373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9C567D-B42B-4222-B201-74568CA2D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196" y="3749566"/>
            <a:ext cx="1651454" cy="13373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85E9D4A-5814-4AFF-95FF-7F7CE51357EC}"/>
              </a:ext>
            </a:extLst>
          </p:cNvPr>
          <p:cNvSpPr txBox="1">
            <a:spLocks/>
          </p:cNvSpPr>
          <p:nvPr/>
        </p:nvSpPr>
        <p:spPr>
          <a:xfrm>
            <a:off x="4185879" y="2098203"/>
            <a:ext cx="4500921" cy="729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However, the air turbulence is well correlated with humidity in the trailer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37358-FA18-4693-BFCF-73F058788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879" y="2841356"/>
            <a:ext cx="4500922" cy="29616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138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66DA-89D4-49DD-ADE5-BB9E7FF6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878155"/>
          </a:xfrm>
        </p:spPr>
        <p:txBody>
          <a:bodyPr/>
          <a:lstStyle/>
          <a:p>
            <a:r>
              <a:rPr lang="en-US" dirty="0"/>
              <a:t>Sources of Slow Drifting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0CC9E-A048-46FF-BBD8-7A9B3FE95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125071"/>
            <a:ext cx="8328991" cy="4629686"/>
          </a:xfrm>
        </p:spPr>
        <p:txBody>
          <a:bodyPr/>
          <a:lstStyle/>
          <a:p>
            <a:r>
              <a:rPr lang="en-US" sz="2200" dirty="0"/>
              <a:t>This is due to slow movement of tables and structures relative to one another with changing outside temperature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B4CC9-9E89-4ADB-B18F-B98B0C9C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6</a:t>
            </a:fld>
            <a:endParaRPr lang="en-US" dirty="0"/>
          </a:p>
        </p:txBody>
      </p:sp>
      <p:pic>
        <p:nvPicPr>
          <p:cNvPr id="1026" name="Picture 2" descr="image011">
            <a:extLst>
              <a:ext uri="{FF2B5EF4-FFF2-40B4-BE49-F238E27FC236}">
                <a16:creationId xmlns:a16="http://schemas.microsoft.com/office/drawing/2014/main" id="{D101CB22-B2D6-4B06-8703-DCD50621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85" y="2097740"/>
            <a:ext cx="4844429" cy="34996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584D0-538B-4A0E-AD87-4B24D55ACED9}"/>
              </a:ext>
            </a:extLst>
          </p:cNvPr>
          <p:cNvSpPr txBox="1"/>
          <p:nvPr/>
        </p:nvSpPr>
        <p:spPr>
          <a:xfrm>
            <a:off x="6204353" y="2097740"/>
            <a:ext cx="23756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Abrupt transitions and periods of fluctuations correspond to changes in mode of operation (cw vs. pulsed vs. no beam)</a:t>
            </a:r>
          </a:p>
          <a:p>
            <a:endParaRPr lang="en-US" sz="1600" dirty="0"/>
          </a:p>
          <a:p>
            <a:r>
              <a:rPr lang="en-US" sz="1600" dirty="0"/>
              <a:t>Note that most drift occurs in x-direction, which translates into vertical motion in the trailer (change of orientation occurs in transport)</a:t>
            </a:r>
          </a:p>
        </p:txBody>
      </p:sp>
    </p:spTree>
    <p:extLst>
      <p:ext uri="{BB962C8B-B14F-4D97-AF65-F5344CB8AC3E}">
        <p14:creationId xmlns:p14="http://schemas.microsoft.com/office/powerpoint/2010/main" val="2916058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C287B-744A-4A70-9138-4C05AE40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B100-D75D-4B85-8616-636F6332D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089212"/>
            <a:ext cx="8328991" cy="5356412"/>
          </a:xfrm>
        </p:spPr>
        <p:txBody>
          <a:bodyPr/>
          <a:lstStyle/>
          <a:p>
            <a:r>
              <a:rPr lang="en-US" sz="2000" dirty="0"/>
              <a:t>Previous testing aimed at implementing a commercial fast stabilization system using quad diodes in transport showed limitations when used with </a:t>
            </a:r>
            <a:r>
              <a:rPr lang="en-US" sz="2000" dirty="0" err="1"/>
              <a:t>LEReC</a:t>
            </a:r>
            <a:endParaRPr lang="en-US" sz="2000" dirty="0"/>
          </a:p>
          <a:p>
            <a:pPr lvl="1"/>
            <a:r>
              <a:rPr lang="en-US" sz="1800" dirty="0"/>
              <a:t>Exception handling of shutter showed poor zeroing properties—beam would simply get lost upon resuming operation due to long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D0955-6728-432A-91DF-3D6135D8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55D9C-46CB-4378-B481-F92A643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15" y="2656831"/>
            <a:ext cx="4973309" cy="32409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282423-78F7-4F77-BE0A-9509E57937EB}"/>
              </a:ext>
            </a:extLst>
          </p:cNvPr>
          <p:cNvSpPr txBox="1"/>
          <p:nvPr/>
        </p:nvSpPr>
        <p:spPr>
          <a:xfrm>
            <a:off x="6073587" y="3000028"/>
            <a:ext cx="28014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Recently collected data using </a:t>
            </a:r>
            <a:r>
              <a:rPr lang="en-US" sz="1600" dirty="0" err="1"/>
              <a:t>CeC’s</a:t>
            </a:r>
            <a:r>
              <a:rPr lang="en-US" sz="1600" dirty="0"/>
              <a:t> ~40 m transport arm between the relay table and the gun table.  Each step is +10 mV on the steering mirror.  ~</a:t>
            </a:r>
            <a:r>
              <a:rPr lang="el-GR" sz="1600" dirty="0"/>
              <a:t>Δ</a:t>
            </a:r>
            <a:r>
              <a:rPr lang="en-US" sz="1600" dirty="0"/>
              <a:t>80 mV of change takes the beam through ~</a:t>
            </a:r>
            <a:r>
              <a:rPr lang="el-GR" sz="1600" dirty="0"/>
              <a:t>Δ</a:t>
            </a:r>
            <a:r>
              <a:rPr lang="en-US" sz="1600" dirty="0"/>
              <a:t>1 mm of position.  Corresponding </a:t>
            </a:r>
            <a:r>
              <a:rPr lang="en-US" sz="1600" dirty="0" err="1"/>
              <a:t>LEReC</a:t>
            </a:r>
            <a:r>
              <a:rPr lang="en-US" sz="1600" dirty="0"/>
              <a:t> arm is ~20 m.</a:t>
            </a:r>
          </a:p>
        </p:txBody>
      </p:sp>
    </p:spTree>
    <p:extLst>
      <p:ext uri="{BB962C8B-B14F-4D97-AF65-F5344CB8AC3E}">
        <p14:creationId xmlns:p14="http://schemas.microsoft.com/office/powerpoint/2010/main" val="177643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C287B-744A-4A70-9138-4C05AE40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Obstacles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B100-D75D-4B85-8616-636F6332D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344706"/>
            <a:ext cx="8328991" cy="5100918"/>
          </a:xfrm>
        </p:spPr>
        <p:txBody>
          <a:bodyPr/>
          <a:lstStyle/>
          <a:p>
            <a:r>
              <a:rPr lang="en-US" sz="2200" dirty="0" err="1"/>
              <a:t>LEReC’s</a:t>
            </a:r>
            <a:r>
              <a:rPr lang="en-US" sz="2200" dirty="0"/>
              <a:t> large and structured beam in the transport might complicate tracking (manufacturer specifies a 6mm beam on a 10mm x 10mm sensor)</a:t>
            </a:r>
          </a:p>
          <a:p>
            <a:pPr lvl="1"/>
            <a:r>
              <a:rPr lang="en-US" sz="1800" dirty="0"/>
              <a:t>Beam is smaller and looks better in the trailer</a:t>
            </a:r>
          </a:p>
          <a:p>
            <a:r>
              <a:rPr lang="en-US" sz="2200" dirty="0"/>
              <a:t>Pulsed beam is outside the manufacturer’s specified bandwidth, which is 100 kHz</a:t>
            </a:r>
          </a:p>
          <a:p>
            <a:pPr lvl="1"/>
            <a:r>
              <a:rPr lang="en-US" sz="1800" dirty="0"/>
              <a:t>Latency in electronics would not allow us to catch the same pulsed beam for differential measurement performed by quad diodes—might give spurious responses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D0955-6728-432A-91DF-3D6135D8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05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2ED694E-7374-4D91-A5BF-7327CB8ED785}"/>
              </a:ext>
            </a:extLst>
          </p:cNvPr>
          <p:cNvSpPr txBox="1"/>
          <p:nvPr/>
        </p:nvSpPr>
        <p:spPr>
          <a:xfrm>
            <a:off x="4719917" y="4329954"/>
            <a:ext cx="3747218" cy="14223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1600" b="1" dirty="0"/>
              <a:t>Transport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AA306-1079-4851-841A-8F541A05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C10B1-ADFC-4A05-BE83-063D996F0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021978"/>
            <a:ext cx="8428382" cy="3307976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Separate fast- and slow-stabilization systems to maximize the impact of each system</a:t>
            </a:r>
          </a:p>
          <a:p>
            <a:pPr lvl="1"/>
            <a:r>
              <a:rPr lang="en-US" dirty="0"/>
              <a:t>Fast, commercial unit in trailer before shutters</a:t>
            </a:r>
          </a:p>
          <a:p>
            <a:pPr lvl="2"/>
            <a:r>
              <a:rPr lang="en-US" dirty="0"/>
              <a:t>Places fast correction where essentially all the air turbulence is</a:t>
            </a:r>
          </a:p>
          <a:p>
            <a:pPr lvl="2"/>
            <a:r>
              <a:rPr lang="en-US" dirty="0"/>
              <a:t>Presence of ~50 µW of leakage light increases likelihood of effectiveness in pulsed mode</a:t>
            </a:r>
          </a:p>
          <a:p>
            <a:pPr lvl="2"/>
            <a:r>
              <a:rPr lang="en-US" dirty="0"/>
              <a:t>Avoids problems with shutters opening and closing</a:t>
            </a:r>
          </a:p>
          <a:p>
            <a:pPr lvl="1"/>
            <a:r>
              <a:rPr lang="en-US" dirty="0"/>
              <a:t>Slow, in-house, camera-based system corrects along the transport</a:t>
            </a:r>
          </a:p>
          <a:p>
            <a:pPr lvl="2"/>
            <a:r>
              <a:rPr lang="en-US" dirty="0"/>
              <a:t>Leverages structure in beam to analyze and track changes</a:t>
            </a:r>
          </a:p>
          <a:p>
            <a:pPr lvl="2"/>
            <a:r>
              <a:rPr lang="en-US" dirty="0"/>
              <a:t>Pulsed and </a:t>
            </a:r>
            <a:r>
              <a:rPr lang="en-US" dirty="0" err="1"/>
              <a:t>cw</a:t>
            </a:r>
            <a:r>
              <a:rPr lang="en-US" dirty="0"/>
              <a:t> beams appear identical with dynamic exposure and gain settings</a:t>
            </a:r>
          </a:p>
          <a:p>
            <a:pPr lvl="2"/>
            <a:r>
              <a:rPr lang="en-US" dirty="0"/>
              <a:t>Built-in and expandable exception handling to handle shutters,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CA66F-EABC-438A-8442-FFB4D744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DAF5A4-970F-427D-AD62-F84CFF0CCABB}"/>
              </a:ext>
            </a:extLst>
          </p:cNvPr>
          <p:cNvCxnSpPr/>
          <p:nvPr/>
        </p:nvCxnSpPr>
        <p:spPr>
          <a:xfrm>
            <a:off x="4567519" y="4464799"/>
            <a:ext cx="0" cy="4661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469BA4-4E0A-4146-8A37-1336D2844C44}"/>
              </a:ext>
            </a:extLst>
          </p:cNvPr>
          <p:cNvCxnSpPr/>
          <p:nvPr/>
        </p:nvCxnSpPr>
        <p:spPr>
          <a:xfrm>
            <a:off x="4567519" y="5329893"/>
            <a:ext cx="0" cy="4661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3B4F4A-D3BF-4764-97F1-B4C5026FF742}"/>
              </a:ext>
            </a:extLst>
          </p:cNvPr>
          <p:cNvSpPr txBox="1">
            <a:spLocks/>
          </p:cNvSpPr>
          <p:nvPr/>
        </p:nvSpPr>
        <p:spPr>
          <a:xfrm>
            <a:off x="1873630" y="5758049"/>
            <a:ext cx="1413129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Laser Trail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76FD46-3D97-468C-AB8C-40882D4C7BF5}"/>
              </a:ext>
            </a:extLst>
          </p:cNvPr>
          <p:cNvSpPr txBox="1">
            <a:spLocks/>
          </p:cNvSpPr>
          <p:nvPr/>
        </p:nvSpPr>
        <p:spPr>
          <a:xfrm>
            <a:off x="5793609" y="5752267"/>
            <a:ext cx="1413129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Tunnel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77FC159-82EF-463B-9032-738D66430ACF}"/>
              </a:ext>
            </a:extLst>
          </p:cNvPr>
          <p:cNvSpPr txBox="1">
            <a:spLocks/>
          </p:cNvSpPr>
          <p:nvPr/>
        </p:nvSpPr>
        <p:spPr>
          <a:xfrm>
            <a:off x="4785147" y="4668934"/>
            <a:ext cx="2332831" cy="9429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Slow Stabilization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970B5A-E0FC-4E96-B923-CC371A9B1CEA}"/>
              </a:ext>
            </a:extLst>
          </p:cNvPr>
          <p:cNvCxnSpPr/>
          <p:nvPr/>
        </p:nvCxnSpPr>
        <p:spPr>
          <a:xfrm>
            <a:off x="1363161" y="5140420"/>
            <a:ext cx="6619910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A31C5C2-869F-40CB-9EFE-C038CF3F0176}"/>
              </a:ext>
            </a:extLst>
          </p:cNvPr>
          <p:cNvSpPr txBox="1">
            <a:spLocks/>
          </p:cNvSpPr>
          <p:nvPr/>
        </p:nvSpPr>
        <p:spPr>
          <a:xfrm>
            <a:off x="4957124" y="5000059"/>
            <a:ext cx="868532" cy="5338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Relay Table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1D21F2D-17C3-4A17-9CE8-955243606299}"/>
              </a:ext>
            </a:extLst>
          </p:cNvPr>
          <p:cNvSpPr txBox="1">
            <a:spLocks/>
          </p:cNvSpPr>
          <p:nvPr/>
        </p:nvSpPr>
        <p:spPr>
          <a:xfrm>
            <a:off x="6065908" y="5000059"/>
            <a:ext cx="868532" cy="5338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Gun Table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63C3D99-5310-49A4-BB4F-F5CE9675E723}"/>
              </a:ext>
            </a:extLst>
          </p:cNvPr>
          <p:cNvSpPr txBox="1">
            <a:spLocks/>
          </p:cNvSpPr>
          <p:nvPr/>
        </p:nvSpPr>
        <p:spPr>
          <a:xfrm>
            <a:off x="3363408" y="4936572"/>
            <a:ext cx="1032135" cy="418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Shutters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36A32FA-CCA7-4B35-83C8-0B1A41B35A53}"/>
              </a:ext>
            </a:extLst>
          </p:cNvPr>
          <p:cNvSpPr txBox="1">
            <a:spLocks/>
          </p:cNvSpPr>
          <p:nvPr/>
        </p:nvSpPr>
        <p:spPr>
          <a:xfrm>
            <a:off x="772296" y="4911820"/>
            <a:ext cx="868532" cy="418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Laser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93B467E-E2A3-4943-A796-7FFDF72E92C8}"/>
              </a:ext>
            </a:extLst>
          </p:cNvPr>
          <p:cNvSpPr txBox="1">
            <a:spLocks/>
          </p:cNvSpPr>
          <p:nvPr/>
        </p:nvSpPr>
        <p:spPr>
          <a:xfrm>
            <a:off x="1811344" y="4735697"/>
            <a:ext cx="1408633" cy="7982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Fast Stabilization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A4D8CE1-AE1E-4CCE-AA52-572D1DDD233B}"/>
              </a:ext>
            </a:extLst>
          </p:cNvPr>
          <p:cNvSpPr txBox="1">
            <a:spLocks/>
          </p:cNvSpPr>
          <p:nvPr/>
        </p:nvSpPr>
        <p:spPr>
          <a:xfrm>
            <a:off x="7340728" y="4930964"/>
            <a:ext cx="1032135" cy="418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Cathode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1789DFD-F97F-4827-8049-55184BA0F3B8}"/>
              </a:ext>
            </a:extLst>
          </p:cNvPr>
          <p:cNvSpPr/>
          <p:nvPr/>
        </p:nvSpPr>
        <p:spPr>
          <a:xfrm>
            <a:off x="959224" y="4395602"/>
            <a:ext cx="1380564" cy="137352"/>
          </a:xfrm>
          <a:custGeom>
            <a:avLst/>
            <a:gdLst>
              <a:gd name="connsiteX0" fmla="*/ 0 w 1380564"/>
              <a:gd name="connsiteY0" fmla="*/ 113645 h 137352"/>
              <a:gd name="connsiteX1" fmla="*/ 219635 w 1380564"/>
              <a:gd name="connsiteY1" fmla="*/ 1586 h 137352"/>
              <a:gd name="connsiteX2" fmla="*/ 416858 w 1380564"/>
              <a:gd name="connsiteY2" fmla="*/ 50892 h 137352"/>
              <a:gd name="connsiteX3" fmla="*/ 578223 w 1380564"/>
              <a:gd name="connsiteY3" fmla="*/ 95716 h 137352"/>
              <a:gd name="connsiteX4" fmla="*/ 766482 w 1380564"/>
              <a:gd name="connsiteY4" fmla="*/ 23998 h 137352"/>
              <a:gd name="connsiteX5" fmla="*/ 1053352 w 1380564"/>
              <a:gd name="connsiteY5" fmla="*/ 46410 h 137352"/>
              <a:gd name="connsiteX6" fmla="*/ 1143000 w 1380564"/>
              <a:gd name="connsiteY6" fmla="*/ 136057 h 137352"/>
              <a:gd name="connsiteX7" fmla="*/ 1380564 w 1380564"/>
              <a:gd name="connsiteY7" fmla="*/ 91233 h 1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0564" h="137352">
                <a:moveTo>
                  <a:pt x="0" y="113645"/>
                </a:moveTo>
                <a:cubicBezTo>
                  <a:pt x="75079" y="62845"/>
                  <a:pt x="150159" y="12045"/>
                  <a:pt x="219635" y="1586"/>
                </a:cubicBezTo>
                <a:cubicBezTo>
                  <a:pt x="289111" y="-8873"/>
                  <a:pt x="357093" y="35204"/>
                  <a:pt x="416858" y="50892"/>
                </a:cubicBezTo>
                <a:cubicBezTo>
                  <a:pt x="476623" y="66580"/>
                  <a:pt x="519952" y="100198"/>
                  <a:pt x="578223" y="95716"/>
                </a:cubicBezTo>
                <a:cubicBezTo>
                  <a:pt x="636494" y="91234"/>
                  <a:pt x="687294" y="32216"/>
                  <a:pt x="766482" y="23998"/>
                </a:cubicBezTo>
                <a:cubicBezTo>
                  <a:pt x="845670" y="15780"/>
                  <a:pt x="990599" y="27733"/>
                  <a:pt x="1053352" y="46410"/>
                </a:cubicBezTo>
                <a:cubicBezTo>
                  <a:pt x="1116105" y="65086"/>
                  <a:pt x="1088465" y="128587"/>
                  <a:pt x="1143000" y="136057"/>
                </a:cubicBezTo>
                <a:cubicBezTo>
                  <a:pt x="1197535" y="143527"/>
                  <a:pt x="1289049" y="117380"/>
                  <a:pt x="1380564" y="91233"/>
                </a:cubicBez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9BC2904-C235-4377-8B00-6510D14A36AE}"/>
              </a:ext>
            </a:extLst>
          </p:cNvPr>
          <p:cNvSpPr/>
          <p:nvPr/>
        </p:nvSpPr>
        <p:spPr>
          <a:xfrm>
            <a:off x="1349188" y="4558419"/>
            <a:ext cx="1344706" cy="99251"/>
          </a:xfrm>
          <a:custGeom>
            <a:avLst/>
            <a:gdLst>
              <a:gd name="connsiteX0" fmla="*/ 0 w 1344706"/>
              <a:gd name="connsiteY0" fmla="*/ 27028 h 99251"/>
              <a:gd name="connsiteX1" fmla="*/ 416859 w 1344706"/>
              <a:gd name="connsiteY1" fmla="*/ 76334 h 99251"/>
              <a:gd name="connsiteX2" fmla="*/ 582706 w 1344706"/>
              <a:gd name="connsiteY2" fmla="*/ 134 h 99251"/>
              <a:gd name="connsiteX3" fmla="*/ 990600 w 1344706"/>
              <a:gd name="connsiteY3" fmla="*/ 98746 h 99251"/>
              <a:gd name="connsiteX4" fmla="*/ 1344706 w 1344706"/>
              <a:gd name="connsiteY4" fmla="*/ 31510 h 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706" h="99251">
                <a:moveTo>
                  <a:pt x="0" y="27028"/>
                </a:moveTo>
                <a:cubicBezTo>
                  <a:pt x="159870" y="53922"/>
                  <a:pt x="319741" y="80816"/>
                  <a:pt x="416859" y="76334"/>
                </a:cubicBezTo>
                <a:cubicBezTo>
                  <a:pt x="513977" y="71852"/>
                  <a:pt x="487083" y="-3601"/>
                  <a:pt x="582706" y="134"/>
                </a:cubicBezTo>
                <a:cubicBezTo>
                  <a:pt x="678329" y="3869"/>
                  <a:pt x="863600" y="93517"/>
                  <a:pt x="990600" y="98746"/>
                </a:cubicBezTo>
                <a:cubicBezTo>
                  <a:pt x="1117600" y="103975"/>
                  <a:pt x="1231153" y="67742"/>
                  <a:pt x="1344706" y="31510"/>
                </a:cubicBez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A13BA84-9D48-498B-B16E-690127B7D654}"/>
              </a:ext>
            </a:extLst>
          </p:cNvPr>
          <p:cNvSpPr/>
          <p:nvPr/>
        </p:nvSpPr>
        <p:spPr>
          <a:xfrm>
            <a:off x="2580427" y="4418604"/>
            <a:ext cx="1565961" cy="102030"/>
          </a:xfrm>
          <a:custGeom>
            <a:avLst/>
            <a:gdLst>
              <a:gd name="connsiteX0" fmla="*/ 0 w 1565961"/>
              <a:gd name="connsiteY0" fmla="*/ 58839 h 102030"/>
              <a:gd name="connsiteX1" fmla="*/ 327212 w 1565961"/>
              <a:gd name="connsiteY1" fmla="*/ 568 h 102030"/>
              <a:gd name="connsiteX2" fmla="*/ 663388 w 1565961"/>
              <a:gd name="connsiteY2" fmla="*/ 90215 h 102030"/>
              <a:gd name="connsiteX3" fmla="*/ 932329 w 1565961"/>
              <a:gd name="connsiteY3" fmla="*/ 18498 h 102030"/>
              <a:gd name="connsiteX4" fmla="*/ 1237129 w 1565961"/>
              <a:gd name="connsiteY4" fmla="*/ 18498 h 102030"/>
              <a:gd name="connsiteX5" fmla="*/ 1541929 w 1565961"/>
              <a:gd name="connsiteY5" fmla="*/ 94698 h 102030"/>
              <a:gd name="connsiteX6" fmla="*/ 1524000 w 1565961"/>
              <a:gd name="connsiteY6" fmla="*/ 94698 h 10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5961" h="102030">
                <a:moveTo>
                  <a:pt x="0" y="58839"/>
                </a:moveTo>
                <a:cubicBezTo>
                  <a:pt x="108323" y="27089"/>
                  <a:pt x="216647" y="-4661"/>
                  <a:pt x="327212" y="568"/>
                </a:cubicBezTo>
                <a:cubicBezTo>
                  <a:pt x="437777" y="5797"/>
                  <a:pt x="562535" y="87227"/>
                  <a:pt x="663388" y="90215"/>
                </a:cubicBezTo>
                <a:cubicBezTo>
                  <a:pt x="764241" y="93203"/>
                  <a:pt x="836706" y="30451"/>
                  <a:pt x="932329" y="18498"/>
                </a:cubicBezTo>
                <a:cubicBezTo>
                  <a:pt x="1027952" y="6545"/>
                  <a:pt x="1135529" y="5798"/>
                  <a:pt x="1237129" y="18498"/>
                </a:cubicBezTo>
                <a:cubicBezTo>
                  <a:pt x="1338729" y="31198"/>
                  <a:pt x="1541929" y="94698"/>
                  <a:pt x="1541929" y="94698"/>
                </a:cubicBezTo>
                <a:cubicBezTo>
                  <a:pt x="1589741" y="107398"/>
                  <a:pt x="1556870" y="101048"/>
                  <a:pt x="1524000" y="94698"/>
                </a:cubicBez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3C7CC62-76AE-4F9C-9C8E-65AB7B99E4CC}"/>
              </a:ext>
            </a:extLst>
          </p:cNvPr>
          <p:cNvSpPr/>
          <p:nvPr/>
        </p:nvSpPr>
        <p:spPr>
          <a:xfrm>
            <a:off x="3424520" y="5496492"/>
            <a:ext cx="963706" cy="74878"/>
          </a:xfrm>
          <a:custGeom>
            <a:avLst/>
            <a:gdLst>
              <a:gd name="connsiteX0" fmla="*/ 0 w 963706"/>
              <a:gd name="connsiteY0" fmla="*/ 24717 h 74878"/>
              <a:gd name="connsiteX1" fmla="*/ 237565 w 963706"/>
              <a:gd name="connsiteY1" fmla="*/ 11269 h 74878"/>
              <a:gd name="connsiteX2" fmla="*/ 443753 w 963706"/>
              <a:gd name="connsiteY2" fmla="*/ 42646 h 74878"/>
              <a:gd name="connsiteX3" fmla="*/ 564776 w 963706"/>
              <a:gd name="connsiteY3" fmla="*/ 74022 h 74878"/>
              <a:gd name="connsiteX4" fmla="*/ 797859 w 963706"/>
              <a:gd name="connsiteY4" fmla="*/ 6787 h 74878"/>
              <a:gd name="connsiteX5" fmla="*/ 963706 w 963706"/>
              <a:gd name="connsiteY5" fmla="*/ 2305 h 74878"/>
              <a:gd name="connsiteX6" fmla="*/ 963706 w 963706"/>
              <a:gd name="connsiteY6" fmla="*/ 2305 h 7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3706" h="74878">
                <a:moveTo>
                  <a:pt x="0" y="24717"/>
                </a:moveTo>
                <a:cubicBezTo>
                  <a:pt x="81803" y="16499"/>
                  <a:pt x="163606" y="8281"/>
                  <a:pt x="237565" y="11269"/>
                </a:cubicBezTo>
                <a:cubicBezTo>
                  <a:pt x="311524" y="14257"/>
                  <a:pt x="389218" y="32187"/>
                  <a:pt x="443753" y="42646"/>
                </a:cubicBezTo>
                <a:cubicBezTo>
                  <a:pt x="498288" y="53105"/>
                  <a:pt x="505758" y="79998"/>
                  <a:pt x="564776" y="74022"/>
                </a:cubicBezTo>
                <a:cubicBezTo>
                  <a:pt x="623794" y="68046"/>
                  <a:pt x="731371" y="18740"/>
                  <a:pt x="797859" y="6787"/>
                </a:cubicBezTo>
                <a:cubicBezTo>
                  <a:pt x="864347" y="-5166"/>
                  <a:pt x="963706" y="2305"/>
                  <a:pt x="963706" y="2305"/>
                </a:cubicBezTo>
                <a:lnTo>
                  <a:pt x="963706" y="2305"/>
                </a:ln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C08382A-B51F-4B3B-82E0-4A9B9B7234D9}"/>
              </a:ext>
            </a:extLst>
          </p:cNvPr>
          <p:cNvSpPr/>
          <p:nvPr/>
        </p:nvSpPr>
        <p:spPr>
          <a:xfrm>
            <a:off x="1039906" y="5490849"/>
            <a:ext cx="1089212" cy="177440"/>
          </a:xfrm>
          <a:custGeom>
            <a:avLst/>
            <a:gdLst>
              <a:gd name="connsiteX0" fmla="*/ 0 w 1089212"/>
              <a:gd name="connsiteY0" fmla="*/ 85198 h 177440"/>
              <a:gd name="connsiteX1" fmla="*/ 251012 w 1089212"/>
              <a:gd name="connsiteY1" fmla="*/ 33 h 177440"/>
              <a:gd name="connsiteX2" fmla="*/ 524435 w 1089212"/>
              <a:gd name="connsiteY2" fmla="*/ 76233 h 177440"/>
              <a:gd name="connsiteX3" fmla="*/ 766482 w 1089212"/>
              <a:gd name="connsiteY3" fmla="*/ 174845 h 177440"/>
              <a:gd name="connsiteX4" fmla="*/ 954741 w 1089212"/>
              <a:gd name="connsiteY4" fmla="*/ 147951 h 177440"/>
              <a:gd name="connsiteX5" fmla="*/ 1089212 w 1089212"/>
              <a:gd name="connsiteY5" fmla="*/ 138986 h 177440"/>
              <a:gd name="connsiteX6" fmla="*/ 1089212 w 1089212"/>
              <a:gd name="connsiteY6" fmla="*/ 138986 h 1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9212" h="177440">
                <a:moveTo>
                  <a:pt x="0" y="85198"/>
                </a:moveTo>
                <a:cubicBezTo>
                  <a:pt x="81803" y="43362"/>
                  <a:pt x="163606" y="1527"/>
                  <a:pt x="251012" y="33"/>
                </a:cubicBezTo>
                <a:cubicBezTo>
                  <a:pt x="338418" y="-1461"/>
                  <a:pt x="438523" y="47098"/>
                  <a:pt x="524435" y="76233"/>
                </a:cubicBezTo>
                <a:cubicBezTo>
                  <a:pt x="610347" y="105368"/>
                  <a:pt x="694764" y="162892"/>
                  <a:pt x="766482" y="174845"/>
                </a:cubicBezTo>
                <a:cubicBezTo>
                  <a:pt x="838200" y="186798"/>
                  <a:pt x="900953" y="153928"/>
                  <a:pt x="954741" y="147951"/>
                </a:cubicBezTo>
                <a:cubicBezTo>
                  <a:pt x="1008529" y="141975"/>
                  <a:pt x="1089212" y="138986"/>
                  <a:pt x="1089212" y="138986"/>
                </a:cubicBezTo>
                <a:lnTo>
                  <a:pt x="1089212" y="138986"/>
                </a:ln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9559845-0A13-4D28-8519-7B505A9CC38E}"/>
              </a:ext>
            </a:extLst>
          </p:cNvPr>
          <p:cNvSpPr/>
          <p:nvPr/>
        </p:nvSpPr>
        <p:spPr>
          <a:xfrm>
            <a:off x="2693894" y="5625314"/>
            <a:ext cx="1488141" cy="139310"/>
          </a:xfrm>
          <a:custGeom>
            <a:avLst/>
            <a:gdLst>
              <a:gd name="connsiteX0" fmla="*/ 0 w 1488141"/>
              <a:gd name="connsiteY0" fmla="*/ 80721 h 139310"/>
              <a:gd name="connsiteX1" fmla="*/ 533400 w 1488141"/>
              <a:gd name="connsiteY1" fmla="*/ 39 h 139310"/>
              <a:gd name="connsiteX2" fmla="*/ 797859 w 1488141"/>
              <a:gd name="connsiteY2" fmla="*/ 89686 h 139310"/>
              <a:gd name="connsiteX3" fmla="*/ 1026459 w 1488141"/>
              <a:gd name="connsiteY3" fmla="*/ 138992 h 139310"/>
              <a:gd name="connsiteX4" fmla="*/ 1371600 w 1488141"/>
              <a:gd name="connsiteY4" fmla="*/ 67274 h 139310"/>
              <a:gd name="connsiteX5" fmla="*/ 1488141 w 1488141"/>
              <a:gd name="connsiteY5" fmla="*/ 22451 h 139310"/>
              <a:gd name="connsiteX6" fmla="*/ 1488141 w 1488141"/>
              <a:gd name="connsiteY6" fmla="*/ 22451 h 13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8141" h="139310">
                <a:moveTo>
                  <a:pt x="0" y="80721"/>
                </a:moveTo>
                <a:cubicBezTo>
                  <a:pt x="200212" y="39633"/>
                  <a:pt x="400424" y="-1455"/>
                  <a:pt x="533400" y="39"/>
                </a:cubicBezTo>
                <a:cubicBezTo>
                  <a:pt x="666376" y="1533"/>
                  <a:pt x="715683" y="66527"/>
                  <a:pt x="797859" y="89686"/>
                </a:cubicBezTo>
                <a:cubicBezTo>
                  <a:pt x="880035" y="112845"/>
                  <a:pt x="930836" y="142727"/>
                  <a:pt x="1026459" y="138992"/>
                </a:cubicBezTo>
                <a:cubicBezTo>
                  <a:pt x="1122082" y="135257"/>
                  <a:pt x="1294653" y="86697"/>
                  <a:pt x="1371600" y="67274"/>
                </a:cubicBezTo>
                <a:cubicBezTo>
                  <a:pt x="1448547" y="47851"/>
                  <a:pt x="1488141" y="22451"/>
                  <a:pt x="1488141" y="22451"/>
                </a:cubicBezTo>
                <a:lnTo>
                  <a:pt x="1488141" y="22451"/>
                </a:ln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190B07A-AE55-4C2B-B4C1-C14234E5BF2D}"/>
              </a:ext>
            </a:extLst>
          </p:cNvPr>
          <p:cNvSpPr/>
          <p:nvPr/>
        </p:nvSpPr>
        <p:spPr>
          <a:xfrm rot="10800000">
            <a:off x="3362405" y="4591431"/>
            <a:ext cx="963706" cy="74878"/>
          </a:xfrm>
          <a:custGeom>
            <a:avLst/>
            <a:gdLst>
              <a:gd name="connsiteX0" fmla="*/ 0 w 963706"/>
              <a:gd name="connsiteY0" fmla="*/ 24717 h 74878"/>
              <a:gd name="connsiteX1" fmla="*/ 237565 w 963706"/>
              <a:gd name="connsiteY1" fmla="*/ 11269 h 74878"/>
              <a:gd name="connsiteX2" fmla="*/ 443753 w 963706"/>
              <a:gd name="connsiteY2" fmla="*/ 42646 h 74878"/>
              <a:gd name="connsiteX3" fmla="*/ 564776 w 963706"/>
              <a:gd name="connsiteY3" fmla="*/ 74022 h 74878"/>
              <a:gd name="connsiteX4" fmla="*/ 797859 w 963706"/>
              <a:gd name="connsiteY4" fmla="*/ 6787 h 74878"/>
              <a:gd name="connsiteX5" fmla="*/ 963706 w 963706"/>
              <a:gd name="connsiteY5" fmla="*/ 2305 h 74878"/>
              <a:gd name="connsiteX6" fmla="*/ 963706 w 963706"/>
              <a:gd name="connsiteY6" fmla="*/ 2305 h 7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3706" h="74878">
                <a:moveTo>
                  <a:pt x="0" y="24717"/>
                </a:moveTo>
                <a:cubicBezTo>
                  <a:pt x="81803" y="16499"/>
                  <a:pt x="163606" y="8281"/>
                  <a:pt x="237565" y="11269"/>
                </a:cubicBezTo>
                <a:cubicBezTo>
                  <a:pt x="311524" y="14257"/>
                  <a:pt x="389218" y="32187"/>
                  <a:pt x="443753" y="42646"/>
                </a:cubicBezTo>
                <a:cubicBezTo>
                  <a:pt x="498288" y="53105"/>
                  <a:pt x="505758" y="79998"/>
                  <a:pt x="564776" y="74022"/>
                </a:cubicBezTo>
                <a:cubicBezTo>
                  <a:pt x="623794" y="68046"/>
                  <a:pt x="731371" y="18740"/>
                  <a:pt x="797859" y="6787"/>
                </a:cubicBezTo>
                <a:cubicBezTo>
                  <a:pt x="864347" y="-5166"/>
                  <a:pt x="963706" y="2305"/>
                  <a:pt x="963706" y="2305"/>
                </a:cubicBezTo>
                <a:lnTo>
                  <a:pt x="963706" y="2305"/>
                </a:ln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800D903-D2F6-4BF9-93A1-351A359B0563}"/>
              </a:ext>
            </a:extLst>
          </p:cNvPr>
          <p:cNvSpPr/>
          <p:nvPr/>
        </p:nvSpPr>
        <p:spPr>
          <a:xfrm>
            <a:off x="676835" y="5710581"/>
            <a:ext cx="1344706" cy="99251"/>
          </a:xfrm>
          <a:custGeom>
            <a:avLst/>
            <a:gdLst>
              <a:gd name="connsiteX0" fmla="*/ 0 w 1344706"/>
              <a:gd name="connsiteY0" fmla="*/ 27028 h 99251"/>
              <a:gd name="connsiteX1" fmla="*/ 416859 w 1344706"/>
              <a:gd name="connsiteY1" fmla="*/ 76334 h 99251"/>
              <a:gd name="connsiteX2" fmla="*/ 582706 w 1344706"/>
              <a:gd name="connsiteY2" fmla="*/ 134 h 99251"/>
              <a:gd name="connsiteX3" fmla="*/ 990600 w 1344706"/>
              <a:gd name="connsiteY3" fmla="*/ 98746 h 99251"/>
              <a:gd name="connsiteX4" fmla="*/ 1344706 w 1344706"/>
              <a:gd name="connsiteY4" fmla="*/ 31510 h 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706" h="99251">
                <a:moveTo>
                  <a:pt x="0" y="27028"/>
                </a:moveTo>
                <a:cubicBezTo>
                  <a:pt x="159870" y="53922"/>
                  <a:pt x="319741" y="80816"/>
                  <a:pt x="416859" y="76334"/>
                </a:cubicBezTo>
                <a:cubicBezTo>
                  <a:pt x="513977" y="71852"/>
                  <a:pt x="487083" y="-3601"/>
                  <a:pt x="582706" y="134"/>
                </a:cubicBezTo>
                <a:cubicBezTo>
                  <a:pt x="678329" y="3869"/>
                  <a:pt x="863600" y="93517"/>
                  <a:pt x="990600" y="98746"/>
                </a:cubicBezTo>
                <a:cubicBezTo>
                  <a:pt x="1117600" y="103975"/>
                  <a:pt x="1231153" y="67742"/>
                  <a:pt x="1344706" y="31510"/>
                </a:cubicBez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924F01A-60C5-4084-8F39-D7977A28F4A2}"/>
              </a:ext>
            </a:extLst>
          </p:cNvPr>
          <p:cNvSpPr txBox="1">
            <a:spLocks/>
          </p:cNvSpPr>
          <p:nvPr/>
        </p:nvSpPr>
        <p:spPr>
          <a:xfrm>
            <a:off x="128845" y="4538330"/>
            <a:ext cx="1413129" cy="30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Moving air</a:t>
            </a:r>
          </a:p>
        </p:txBody>
      </p:sp>
    </p:spTree>
    <p:extLst>
      <p:ext uri="{BB962C8B-B14F-4D97-AF65-F5344CB8AC3E}">
        <p14:creationId xmlns:p14="http://schemas.microsoft.com/office/powerpoint/2010/main" val="1296177315"/>
      </p:ext>
    </p:extLst>
  </p:cSld>
  <p:clrMapOvr>
    <a:masterClrMapping/>
  </p:clrMapOvr>
</p:sld>
</file>

<file path=ppt/theme/theme1.xml><?xml version="1.0" encoding="utf-8"?>
<a:theme xmlns:a="http://schemas.openxmlformats.org/drawingml/2006/main" name="LEReC-Laser-Review-2018-Nov-8-9-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[Read-Only]" id="{99F17BC0-4E7F-49B5-B92A-3E06F49EFF22}" vid="{E4D31C60-0B14-4B85-9528-911EC528E6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LEReC-Laser-Review-2018-Nov-8-9-Template</Template>
  <TotalTime>15347</TotalTime>
  <Words>974</Words>
  <Application>Microsoft Office PowerPoint</Application>
  <PresentationFormat>On-screen Show (4:3)</PresentationFormat>
  <Paragraphs>119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LEReC-Laser-Review-2018-Nov-8-9-Template</vt:lpstr>
      <vt:lpstr>Laser Beam Position Stabilization</vt:lpstr>
      <vt:lpstr>Current Status</vt:lpstr>
      <vt:lpstr>Fast Jumping</vt:lpstr>
      <vt:lpstr>Slow Drifting</vt:lpstr>
      <vt:lpstr>Sources of Fast Jumping</vt:lpstr>
      <vt:lpstr>Sources of Slow Drifting</vt:lpstr>
      <vt:lpstr>Past Experience</vt:lpstr>
      <vt:lpstr>Other Obstacles</vt:lpstr>
      <vt:lpstr>Current Approach</vt:lpstr>
      <vt:lpstr>Fast-Feedback System Mock-Up</vt:lpstr>
      <vt:lpstr>Results</vt:lpstr>
      <vt:lpstr>Slow-Feedback System</vt:lpstr>
      <vt:lpstr>Slow-Feedback Algorithm</vt:lpstr>
      <vt:lpstr>Edge-Based Image Processing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Jen Abramowitz</dc:creator>
  <cp:keywords/>
  <dc:description/>
  <cp:lastModifiedBy>Nguyen, Linh</cp:lastModifiedBy>
  <cp:revision>106</cp:revision>
  <dcterms:created xsi:type="dcterms:W3CDTF">2018-01-31T21:41:27Z</dcterms:created>
  <dcterms:modified xsi:type="dcterms:W3CDTF">2018-11-08T22:02:34Z</dcterms:modified>
  <cp:category/>
</cp:coreProperties>
</file>