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4" r:id="rId1"/>
    <p:sldMasterId id="2147484043" r:id="rId2"/>
    <p:sldMasterId id="2147484045" r:id="rId3"/>
  </p:sldMasterIdLst>
  <p:notesMasterIdLst>
    <p:notesMasterId r:id="rId18"/>
  </p:notesMasterIdLst>
  <p:handoutMasterIdLst>
    <p:handoutMasterId r:id="rId19"/>
  </p:handoutMasterIdLst>
  <p:sldIdLst>
    <p:sldId id="256" r:id="rId4"/>
    <p:sldId id="268" r:id="rId5"/>
    <p:sldId id="269" r:id="rId6"/>
    <p:sldId id="270" r:id="rId7"/>
    <p:sldId id="271" r:id="rId8"/>
    <p:sldId id="274" r:id="rId9"/>
    <p:sldId id="272" r:id="rId10"/>
    <p:sldId id="273" r:id="rId11"/>
    <p:sldId id="275" r:id="rId12"/>
    <p:sldId id="278" r:id="rId13"/>
    <p:sldId id="279" r:id="rId14"/>
    <p:sldId id="280" r:id="rId15"/>
    <p:sldId id="277" r:id="rId16"/>
    <p:sldId id="276" r:id="rId17"/>
  </p:sldIdLst>
  <p:sldSz cx="9144000" cy="6858000" type="screen4x3"/>
  <p:notesSz cx="6997700" cy="9271000"/>
  <p:defaultTextStyle>
    <a:defPPr>
      <a:defRPr lang="en-US"/>
    </a:defPPr>
    <a:lvl1pPr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6FF"/>
    <a:srgbClr val="FFFFFF"/>
    <a:srgbClr val="D6790F"/>
    <a:srgbClr val="FF8662"/>
    <a:srgbClr val="FF9E46"/>
    <a:srgbClr val="0033CC"/>
    <a:srgbClr val="FF66CC"/>
    <a:srgbClr val="FF66FF"/>
    <a:srgbClr val="FF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931" autoAdjust="0"/>
    <p:restoredTop sz="86496" autoAdjust="0"/>
  </p:normalViewPr>
  <p:slideViewPr>
    <p:cSldViewPr>
      <p:cViewPr varScale="1">
        <p:scale>
          <a:sx n="131" d="100"/>
          <a:sy n="131" d="100"/>
        </p:scale>
        <p:origin x="642"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512"/>
    </p:cViewPr>
  </p:sorter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lvl1pPr algn="l" defTabSz="927100">
              <a:defRPr sz="1200" b="0">
                <a:latin typeface="Times New Roman" pitchFamily="18" charset="0"/>
                <a:ea typeface="+mn-ea"/>
                <a:cs typeface="+mn-cs"/>
              </a:defRPr>
            </a:lvl1pPr>
          </a:lstStyle>
          <a:p>
            <a:pPr>
              <a:defRPr/>
            </a:pPr>
            <a:endParaRPr lang="en-US"/>
          </a:p>
        </p:txBody>
      </p:sp>
      <p:sp>
        <p:nvSpPr>
          <p:cNvPr id="3075" name="Rectangle 3"/>
          <p:cNvSpPr>
            <a:spLocks noGrp="1" noChangeArrowheads="1"/>
          </p:cNvSpPr>
          <p:nvPr>
            <p:ph type="dt" sz="quarter" idx="1"/>
          </p:nvPr>
        </p:nvSpPr>
        <p:spPr bwMode="auto">
          <a:xfrm>
            <a:off x="3965575" y="0"/>
            <a:ext cx="3032125" cy="461963"/>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lvl1pPr algn="r" defTabSz="927100">
              <a:defRPr sz="1200" b="0">
                <a:latin typeface="Times New Roman" pitchFamily="18" charset="0"/>
                <a:ea typeface="+mn-ea"/>
                <a:cs typeface="+mn-cs"/>
              </a:defRPr>
            </a:lvl1pPr>
          </a:lstStyle>
          <a:p>
            <a:pPr>
              <a:defRPr/>
            </a:pPr>
            <a:endParaRPr lang="en-US"/>
          </a:p>
        </p:txBody>
      </p:sp>
      <p:sp>
        <p:nvSpPr>
          <p:cNvPr id="3076" name="Rectangle 4"/>
          <p:cNvSpPr>
            <a:spLocks noGrp="1" noChangeArrowheads="1"/>
          </p:cNvSpPr>
          <p:nvPr>
            <p:ph type="ftr" sz="quarter" idx="2"/>
          </p:nvPr>
        </p:nvSpPr>
        <p:spPr bwMode="auto">
          <a:xfrm>
            <a:off x="0" y="8809038"/>
            <a:ext cx="3032125" cy="461962"/>
          </a:xfrm>
          <a:prstGeom prst="rect">
            <a:avLst/>
          </a:prstGeom>
          <a:noFill/>
          <a:ln w="9525">
            <a:noFill/>
            <a:miter lim="800000"/>
            <a:headEnd/>
            <a:tailEnd/>
          </a:ln>
          <a:effectLst/>
        </p:spPr>
        <p:txBody>
          <a:bodyPr vert="horz" wrap="square" lIns="92703" tIns="46352" rIns="92703" bIns="46352" numCol="1" anchor="b" anchorCtr="0" compatLnSpc="1">
            <a:prstTxWarp prst="textNoShape">
              <a:avLst/>
            </a:prstTxWarp>
          </a:bodyPr>
          <a:lstStyle>
            <a:lvl1pPr algn="l" defTabSz="927100">
              <a:defRPr sz="1200" b="0">
                <a:latin typeface="Times New Roman" pitchFamily="18" charset="0"/>
                <a:ea typeface="+mn-ea"/>
                <a:cs typeface="+mn-cs"/>
              </a:defRPr>
            </a:lvl1pPr>
          </a:lstStyle>
          <a:p>
            <a:pPr>
              <a:defRPr/>
            </a:pPr>
            <a:endParaRPr lang="en-US"/>
          </a:p>
        </p:txBody>
      </p:sp>
      <p:sp>
        <p:nvSpPr>
          <p:cNvPr id="3077" name="Rectangle 5"/>
          <p:cNvSpPr>
            <a:spLocks noGrp="1" noChangeArrowheads="1"/>
          </p:cNvSpPr>
          <p:nvPr>
            <p:ph type="sldNum" sz="quarter" idx="3"/>
          </p:nvPr>
        </p:nvSpPr>
        <p:spPr bwMode="auto">
          <a:xfrm>
            <a:off x="3965575" y="8809038"/>
            <a:ext cx="3032125" cy="461962"/>
          </a:xfrm>
          <a:prstGeom prst="rect">
            <a:avLst/>
          </a:prstGeom>
          <a:noFill/>
          <a:ln w="9525">
            <a:noFill/>
            <a:miter lim="800000"/>
            <a:headEnd/>
            <a:tailEnd/>
          </a:ln>
          <a:effectLst/>
        </p:spPr>
        <p:txBody>
          <a:bodyPr vert="horz" wrap="square" lIns="92703" tIns="46352" rIns="92703" bIns="46352" numCol="1" anchor="b" anchorCtr="0" compatLnSpc="1">
            <a:prstTxWarp prst="textNoShape">
              <a:avLst/>
            </a:prstTxWarp>
          </a:bodyPr>
          <a:lstStyle>
            <a:lvl1pPr algn="r" defTabSz="927100">
              <a:defRPr sz="1200" b="0"/>
            </a:lvl1pPr>
          </a:lstStyle>
          <a:p>
            <a:pPr>
              <a:defRPr/>
            </a:pPr>
            <a:fld id="{46990E35-A9EF-B742-844E-8A3FC1C2C9E6}" type="slidenum">
              <a:rPr lang="en-US"/>
              <a:pPr>
                <a:defRPr/>
              </a:pPr>
              <a:t>‹#›</a:t>
            </a:fld>
            <a:endParaRPr lang="en-US" dirty="0"/>
          </a:p>
        </p:txBody>
      </p:sp>
    </p:spTree>
    <p:extLst>
      <p:ext uri="{BB962C8B-B14F-4D97-AF65-F5344CB8AC3E}">
        <p14:creationId xmlns:p14="http://schemas.microsoft.com/office/powerpoint/2010/main" val="3439490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lvl1pPr algn="l" defTabSz="927100">
              <a:defRPr sz="1200" b="0">
                <a:latin typeface="Times New Roman" pitchFamily="18"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965575" y="0"/>
            <a:ext cx="3032125" cy="461963"/>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lvl1pPr algn="r" defTabSz="927100">
              <a:defRPr sz="1200" b="0">
                <a:latin typeface="Times New Roman" pitchFamily="18" charset="0"/>
                <a:ea typeface="+mn-ea"/>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85863" y="695325"/>
            <a:ext cx="4633912" cy="3475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931863" y="4400550"/>
            <a:ext cx="5133975" cy="4175125"/>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4102" name="Rectangle 6"/>
          <p:cNvSpPr>
            <a:spLocks noGrp="1" noChangeArrowheads="1"/>
          </p:cNvSpPr>
          <p:nvPr>
            <p:ph type="ftr" sz="quarter" idx="4"/>
          </p:nvPr>
        </p:nvSpPr>
        <p:spPr bwMode="auto">
          <a:xfrm>
            <a:off x="0" y="8809038"/>
            <a:ext cx="3032125" cy="461962"/>
          </a:xfrm>
          <a:prstGeom prst="rect">
            <a:avLst/>
          </a:prstGeom>
          <a:noFill/>
          <a:ln w="9525">
            <a:noFill/>
            <a:miter lim="800000"/>
            <a:headEnd/>
            <a:tailEnd/>
          </a:ln>
          <a:effectLst/>
        </p:spPr>
        <p:txBody>
          <a:bodyPr vert="horz" wrap="square" lIns="92703" tIns="46352" rIns="92703" bIns="46352" numCol="1" anchor="b" anchorCtr="0" compatLnSpc="1">
            <a:prstTxWarp prst="textNoShape">
              <a:avLst/>
            </a:prstTxWarp>
          </a:bodyPr>
          <a:lstStyle>
            <a:lvl1pPr algn="l" defTabSz="927100">
              <a:defRPr sz="1200" b="0">
                <a:latin typeface="Times New Roman" pitchFamily="18"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965575" y="8809038"/>
            <a:ext cx="3032125" cy="461962"/>
          </a:xfrm>
          <a:prstGeom prst="rect">
            <a:avLst/>
          </a:prstGeom>
          <a:noFill/>
          <a:ln w="9525">
            <a:noFill/>
            <a:miter lim="800000"/>
            <a:headEnd/>
            <a:tailEnd/>
          </a:ln>
          <a:effectLst/>
        </p:spPr>
        <p:txBody>
          <a:bodyPr vert="horz" wrap="square" lIns="92703" tIns="46352" rIns="92703" bIns="46352" numCol="1" anchor="b" anchorCtr="0" compatLnSpc="1">
            <a:prstTxWarp prst="textNoShape">
              <a:avLst/>
            </a:prstTxWarp>
          </a:bodyPr>
          <a:lstStyle>
            <a:lvl1pPr algn="r" defTabSz="927100">
              <a:defRPr sz="1200" b="0"/>
            </a:lvl1pPr>
          </a:lstStyle>
          <a:p>
            <a:pPr>
              <a:defRPr/>
            </a:pPr>
            <a:fld id="{C2AC356E-086B-0044-B74E-5E69526ECEB9}" type="slidenum">
              <a:rPr lang="en-US"/>
              <a:pPr>
                <a:defRPr/>
              </a:pPr>
              <a:t>‹#›</a:t>
            </a:fld>
            <a:endParaRPr lang="en-US" dirty="0"/>
          </a:p>
        </p:txBody>
      </p:sp>
    </p:spTree>
    <p:extLst>
      <p:ext uri="{BB962C8B-B14F-4D97-AF65-F5344CB8AC3E}">
        <p14:creationId xmlns:p14="http://schemas.microsoft.com/office/powerpoint/2010/main" val="3930837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ＭＳ Ｐゴシック" charset="-128"/>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5.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94902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6"/>
            <a:ext cx="815873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7809"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7809"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FE81527-C600-461D-8FD6-5E54FB8A0693}" type="slidenum">
              <a:rPr lang="en-US" smtClean="0"/>
              <a:pPr/>
              <a:t>‹#›</a:t>
            </a:fld>
            <a:endParaRPr lang="en-US"/>
          </a:p>
        </p:txBody>
      </p:sp>
    </p:spTree>
    <p:extLst>
      <p:ext uri="{BB962C8B-B14F-4D97-AF65-F5344CB8AC3E}">
        <p14:creationId xmlns:p14="http://schemas.microsoft.com/office/powerpoint/2010/main" val="1137172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B138506-B300-423A-9966-30E5FEBDE30E}" type="slidenum">
              <a:rPr lang="en-US" smtClean="0"/>
              <a:pPr/>
              <a:t>‹#›</a:t>
            </a:fld>
            <a:endParaRPr lang="en-US"/>
          </a:p>
        </p:txBody>
      </p:sp>
    </p:spTree>
    <p:extLst>
      <p:ext uri="{BB962C8B-B14F-4D97-AF65-F5344CB8AC3E}">
        <p14:creationId xmlns:p14="http://schemas.microsoft.com/office/powerpoint/2010/main" val="2479320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A79599-1F05-41A9-83BD-1B45EFED4681}" type="slidenum">
              <a:rPr lang="en-US" smtClean="0"/>
              <a:pPr/>
              <a:t>‹#›</a:t>
            </a:fld>
            <a:endParaRPr lang="en-US"/>
          </a:p>
        </p:txBody>
      </p:sp>
    </p:spTree>
    <p:extLst>
      <p:ext uri="{BB962C8B-B14F-4D97-AF65-F5344CB8AC3E}">
        <p14:creationId xmlns:p14="http://schemas.microsoft.com/office/powerpoint/2010/main" val="3795344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0" y="987426"/>
            <a:ext cx="479940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90E361F-384A-4E57-9359-27F603A80011}" type="slidenum">
              <a:rPr lang="en-US" smtClean="0"/>
              <a:pPr/>
              <a:t>‹#›</a:t>
            </a:fld>
            <a:endParaRPr lang="en-US"/>
          </a:p>
        </p:txBody>
      </p:sp>
    </p:spTree>
    <p:extLst>
      <p:ext uri="{BB962C8B-B14F-4D97-AF65-F5344CB8AC3E}">
        <p14:creationId xmlns:p14="http://schemas.microsoft.com/office/powerpoint/2010/main" val="3093666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0FB0BC9D-5BE1-4DFB-B1AF-E1BFB89C0DC9}" type="slidenum">
              <a:rPr lang="en-US" smtClean="0"/>
              <a:pPr/>
              <a:t>‹#›</a:t>
            </a:fld>
            <a:endParaRPr lang="en-US"/>
          </a:p>
        </p:txBody>
      </p:sp>
      <p:sp>
        <p:nvSpPr>
          <p:cNvPr id="8"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9916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845503"/>
            <a:ext cx="8229600" cy="3920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716D019-05DA-41CE-ACD8-0CEF3B96EF88}" type="slidenum">
              <a:rPr lang="en-US" smtClean="0"/>
              <a:pPr/>
              <a:t>‹#›</a:t>
            </a:fld>
            <a:endParaRPr lang="en-US"/>
          </a:p>
        </p:txBody>
      </p:sp>
    </p:spTree>
    <p:extLst>
      <p:ext uri="{BB962C8B-B14F-4D97-AF65-F5344CB8AC3E}">
        <p14:creationId xmlns:p14="http://schemas.microsoft.com/office/powerpoint/2010/main" val="3765727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2143125"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65125"/>
            <a:ext cx="5972175" cy="52849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E0B7FB1-A335-4AA9-AA98-B13B6CF32A0E}" type="slidenum">
              <a:rPr lang="en-US" smtClean="0"/>
              <a:pPr/>
              <a:t>‹#›</a:t>
            </a:fld>
            <a:endParaRPr lang="en-US"/>
          </a:p>
        </p:txBody>
      </p:sp>
    </p:spTree>
    <p:extLst>
      <p:ext uri="{BB962C8B-B14F-4D97-AF65-F5344CB8AC3E}">
        <p14:creationId xmlns:p14="http://schemas.microsoft.com/office/powerpoint/2010/main" val="200588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4343400" y="5943600"/>
            <a:ext cx="449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b="1">
                <a:solidFill>
                  <a:schemeClr val="tx1"/>
                </a:solidFill>
                <a:latin typeface="Times New Roman" charset="0"/>
                <a:ea typeface="ＭＳ Ｐゴシック" charset="0"/>
                <a:cs typeface="ＭＳ Ｐゴシック" charset="0"/>
              </a:defRPr>
            </a:lvl1pPr>
            <a:lvl2pPr marL="742950" indent="-285750" algn="ctr" eaLnBrk="0" hangingPunct="0">
              <a:defRPr sz="2400" b="1">
                <a:solidFill>
                  <a:schemeClr val="tx1"/>
                </a:solidFill>
                <a:latin typeface="Times New Roman" charset="0"/>
                <a:ea typeface="ＭＳ Ｐゴシック" charset="0"/>
              </a:defRPr>
            </a:lvl2pPr>
            <a:lvl3pPr marL="1143000" indent="-228600" algn="ctr" eaLnBrk="0" hangingPunct="0">
              <a:defRPr sz="2400" b="1">
                <a:solidFill>
                  <a:schemeClr val="tx1"/>
                </a:solidFill>
                <a:latin typeface="Times New Roman" charset="0"/>
                <a:ea typeface="ＭＳ Ｐゴシック" charset="0"/>
              </a:defRPr>
            </a:lvl3pPr>
            <a:lvl4pPr marL="1600200" indent="-228600" algn="ctr" eaLnBrk="0" hangingPunct="0">
              <a:defRPr sz="2400" b="1">
                <a:solidFill>
                  <a:schemeClr val="tx1"/>
                </a:solidFill>
                <a:latin typeface="Times New Roman" charset="0"/>
                <a:ea typeface="ＭＳ Ｐゴシック" charset="0"/>
              </a:defRPr>
            </a:lvl4pPr>
            <a:lvl5pPr marL="2057400" indent="-228600" algn="ctr"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r">
              <a:spcBef>
                <a:spcPct val="50000"/>
              </a:spcBef>
              <a:defRPr/>
            </a:pPr>
            <a:r>
              <a:rPr lang="en-US" sz="1400" b="0" dirty="0">
                <a:latin typeface="Helvetica"/>
                <a:cs typeface="Helvetica"/>
              </a:rPr>
              <a:t>Thomas Roser</a:t>
            </a:r>
            <a:br>
              <a:rPr lang="en-US" sz="1400" b="0" dirty="0">
                <a:latin typeface="Helvetica"/>
                <a:cs typeface="Helvetica"/>
              </a:rPr>
            </a:br>
            <a:r>
              <a:rPr lang="en-US" sz="1400" b="0" dirty="0">
                <a:latin typeface="Helvetica"/>
                <a:cs typeface="Helvetica"/>
              </a:rPr>
              <a:t>DOE Budget Briefing</a:t>
            </a:r>
            <a:br>
              <a:rPr lang="en-US" sz="1400" b="0" dirty="0">
                <a:latin typeface="Helvetica"/>
                <a:cs typeface="Helvetica"/>
              </a:rPr>
            </a:br>
            <a:r>
              <a:rPr lang="en-US" sz="1400" b="0" dirty="0">
                <a:latin typeface="Helvetica"/>
                <a:cs typeface="Helvetica"/>
              </a:rPr>
              <a:t>February 12, 2015</a:t>
            </a:r>
          </a:p>
        </p:txBody>
      </p:sp>
      <p:graphicFrame>
        <p:nvGraphicFramePr>
          <p:cNvPr id="6" name="Object 2"/>
          <p:cNvGraphicFramePr>
            <a:graphicFrameLocks noChangeAspect="1"/>
          </p:cNvGraphicFramePr>
          <p:nvPr/>
        </p:nvGraphicFramePr>
        <p:xfrm>
          <a:off x="304800" y="5943600"/>
          <a:ext cx="1943100" cy="722313"/>
        </p:xfrm>
        <a:graphic>
          <a:graphicData uri="http://schemas.openxmlformats.org/presentationml/2006/ole">
            <mc:AlternateContent xmlns:mc="http://schemas.openxmlformats.org/markup-compatibility/2006">
              <mc:Choice xmlns:v="urn:schemas-microsoft-com:vml" Requires="v">
                <p:oleObj spid="_x0000_s1060" name="Document" r:id="rId3" imgW="1943100" imgH="723900" progId="Word.Document.8">
                  <p:embed/>
                </p:oleObj>
              </mc:Choice>
              <mc:Fallback>
                <p:oleObj name="Document" r:id="rId3" imgW="1943100" imgH="723900" progId="Word.Document.8">
                  <p:embed/>
                  <p:pic>
                    <p:nvPicPr>
                      <p:cNvPr id="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943600"/>
                        <a:ext cx="1943100"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ctrTitle"/>
          </p:nvPr>
        </p:nvSpPr>
        <p:spPr>
          <a:xfrm>
            <a:off x="685800" y="609600"/>
            <a:ext cx="7772400" cy="1470025"/>
          </a:xfrm>
        </p:spPr>
        <p:txBody>
          <a:bodyPr/>
          <a:lstStyle>
            <a:lvl1pPr>
              <a:defRPr sz="3200"/>
            </a:lvl1pPr>
          </a:lstStyle>
          <a:p>
            <a:r>
              <a:rPr lang="en-US"/>
              <a:t>Click to edit Master title style</a:t>
            </a:r>
            <a:endParaRPr lang="en-US" dirty="0"/>
          </a:p>
        </p:txBody>
      </p:sp>
      <p:sp>
        <p:nvSpPr>
          <p:cNvPr id="5" name="Content Placeholder 2"/>
          <p:cNvSpPr>
            <a:spLocks noGrp="1"/>
          </p:cNvSpPr>
          <p:nvPr>
            <p:ph idx="1"/>
          </p:nvPr>
        </p:nvSpPr>
        <p:spPr>
          <a:xfrm>
            <a:off x="304800" y="2286000"/>
            <a:ext cx="8534399" cy="31051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18102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9071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6701" y="815975"/>
            <a:ext cx="41910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4686300" y="815975"/>
            <a:ext cx="4257675"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4559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347870" y="3467286"/>
            <a:ext cx="8338930"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1736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347870" y="3467286"/>
            <a:ext cx="8338930"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0596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96174C5-6044-42D1-B178-7EA7F4E8CD18}" type="slidenum">
              <a:rPr lang="en-US" smtClean="0"/>
              <a:pPr/>
              <a:t>‹#›</a:t>
            </a:fld>
            <a:endParaRPr lang="en-US"/>
          </a:p>
        </p:txBody>
      </p:sp>
    </p:spTree>
    <p:extLst>
      <p:ext uri="{BB962C8B-B14F-4D97-AF65-F5344CB8AC3E}">
        <p14:creationId xmlns:p14="http://schemas.microsoft.com/office/powerpoint/2010/main" val="387979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0" y="1709739"/>
            <a:ext cx="834887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37930" y="4589465"/>
            <a:ext cx="8348870"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BA3976B-4C5B-4CD9-BE53-CFB91A837C45}" type="slidenum">
              <a:rPr lang="en-US" smtClean="0"/>
              <a:pPr/>
              <a:t>‹#›</a:t>
            </a:fld>
            <a:endParaRPr lang="en-US"/>
          </a:p>
        </p:txBody>
      </p:sp>
    </p:spTree>
    <p:extLst>
      <p:ext uri="{BB962C8B-B14F-4D97-AF65-F5344CB8AC3E}">
        <p14:creationId xmlns:p14="http://schemas.microsoft.com/office/powerpoint/2010/main" val="436056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7809"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8EE8CC64-46AB-4936-B0E3-EA563EE5EAF5}" type="slidenum">
              <a:rPr lang="en-US" smtClean="0"/>
              <a:pPr/>
              <a:t>‹#›</a:t>
            </a:fld>
            <a:endParaRPr lang="en-US"/>
          </a:p>
        </p:txBody>
      </p:sp>
    </p:spTree>
    <p:extLst>
      <p:ext uri="{BB962C8B-B14F-4D97-AF65-F5344CB8AC3E}">
        <p14:creationId xmlns:p14="http://schemas.microsoft.com/office/powerpoint/2010/main" val="351092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6.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760413" y="96838"/>
            <a:ext cx="76787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266700" y="815975"/>
            <a:ext cx="8677275"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8"/>
          <p:cNvSpPr txBox="1">
            <a:spLocks noChangeArrowheads="1"/>
          </p:cNvSpPr>
          <p:nvPr userDrawn="1"/>
        </p:nvSpPr>
        <p:spPr bwMode="auto">
          <a:xfrm>
            <a:off x="8753475" y="0"/>
            <a:ext cx="390525" cy="304800"/>
          </a:xfrm>
          <a:prstGeom prst="rect">
            <a:avLst/>
          </a:prstGeom>
          <a:noFill/>
          <a:ln w="9525">
            <a:noFill/>
            <a:miter lim="800000"/>
            <a:headEnd/>
            <a:tailEnd/>
          </a:ln>
          <a:effec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37931725" indent="-37474525">
              <a:defRPr sz="2400" b="1">
                <a:solidFill>
                  <a:schemeClr val="tx1"/>
                </a:solidFill>
                <a:latin typeface="Times New Roman" charset="0"/>
                <a:ea typeface="ＭＳ Ｐゴシック" charset="0"/>
              </a:defRPr>
            </a:lvl2pPr>
            <a:lvl3pPr>
              <a:defRPr sz="2400" b="1">
                <a:solidFill>
                  <a:schemeClr val="tx1"/>
                </a:solidFill>
                <a:latin typeface="Times New Roman" charset="0"/>
                <a:ea typeface="ＭＳ Ｐゴシック" charset="0"/>
              </a:defRPr>
            </a:lvl3pPr>
            <a:lvl4pPr>
              <a:defRPr sz="2400" b="1">
                <a:solidFill>
                  <a:schemeClr val="tx1"/>
                </a:solidFill>
                <a:latin typeface="Times New Roman" charset="0"/>
                <a:ea typeface="ＭＳ Ｐゴシック" charset="0"/>
              </a:defRPr>
            </a:lvl4pPr>
            <a:lvl5pPr>
              <a:defRPr sz="2400" b="1">
                <a:solidFill>
                  <a:schemeClr val="tx1"/>
                </a:solidFill>
                <a:latin typeface="Times New Roman" charset="0"/>
                <a:ea typeface="ＭＳ Ｐゴシック" charset="0"/>
              </a:defRPr>
            </a:lvl5pPr>
            <a:lvl6pPr marL="457200" eaLnBrk="0" fontAlgn="base" hangingPunct="0">
              <a:spcBef>
                <a:spcPct val="0"/>
              </a:spcBef>
              <a:spcAft>
                <a:spcPct val="0"/>
              </a:spcAft>
              <a:defRPr sz="2400" b="1">
                <a:solidFill>
                  <a:schemeClr val="tx1"/>
                </a:solidFill>
                <a:latin typeface="Times New Roman" charset="0"/>
                <a:ea typeface="ＭＳ Ｐゴシック" charset="0"/>
              </a:defRPr>
            </a:lvl6pPr>
            <a:lvl7pPr marL="914400" eaLnBrk="0" fontAlgn="base" hangingPunct="0">
              <a:spcBef>
                <a:spcPct val="0"/>
              </a:spcBef>
              <a:spcAft>
                <a:spcPct val="0"/>
              </a:spcAft>
              <a:defRPr sz="2400" b="1">
                <a:solidFill>
                  <a:schemeClr val="tx1"/>
                </a:solidFill>
                <a:latin typeface="Times New Roman" charset="0"/>
                <a:ea typeface="ＭＳ Ｐゴシック" charset="0"/>
              </a:defRPr>
            </a:lvl7pPr>
            <a:lvl8pPr marL="1371600" eaLnBrk="0" fontAlgn="base" hangingPunct="0">
              <a:spcBef>
                <a:spcPct val="0"/>
              </a:spcBef>
              <a:spcAft>
                <a:spcPct val="0"/>
              </a:spcAft>
              <a:defRPr sz="2400" b="1">
                <a:solidFill>
                  <a:schemeClr val="tx1"/>
                </a:solidFill>
                <a:latin typeface="Times New Roman" charset="0"/>
                <a:ea typeface="ＭＳ Ｐゴシック" charset="0"/>
              </a:defRPr>
            </a:lvl8pPr>
            <a:lvl9pPr marL="1828800" eaLnBrk="0" fontAlgn="base" hangingPunct="0">
              <a:spcBef>
                <a:spcPct val="0"/>
              </a:spcBef>
              <a:spcAft>
                <a:spcPct val="0"/>
              </a:spcAft>
              <a:defRPr sz="2400" b="1">
                <a:solidFill>
                  <a:schemeClr val="tx1"/>
                </a:solidFill>
                <a:latin typeface="Times New Roman" charset="0"/>
                <a:ea typeface="ＭＳ Ｐゴシック" charset="0"/>
              </a:defRPr>
            </a:lvl9pPr>
          </a:lstStyle>
          <a:p>
            <a:pPr>
              <a:defRPr/>
            </a:pPr>
            <a:fld id="{BE558FC1-EA3E-4E4C-9DC1-DB379D855110}" type="slidenum">
              <a:rPr lang="en-US" sz="1400" b="0" smtClean="0"/>
              <a:pPr>
                <a:defRPr/>
              </a:pPr>
              <a:t>‹#›</a:t>
            </a:fld>
            <a:endParaRPr lang="en-US" sz="1400" b="0" dirty="0"/>
          </a:p>
        </p:txBody>
      </p:sp>
    </p:spTree>
  </p:cSld>
  <p:clrMap bg1="lt1" tx1="dk1" bg2="lt2" tx2="dk2" accent1="accent1" accent2="accent2" accent3="accent3" accent4="accent4" accent5="accent5" accent6="accent6" hlink="hlink" folHlink="folHlink"/>
  <p:sldLayoutIdLst>
    <p:sldLayoutId id="2147484010" r:id="rId1"/>
    <p:sldLayoutId id="2147484009" r:id="rId2"/>
    <p:sldLayoutId id="2147484006" r:id="rId3"/>
    <p:sldLayoutId id="2147484007" r:id="rId4"/>
  </p:sldLayoutIdLst>
  <p:transition/>
  <p:txStyles>
    <p:titleStyle>
      <a:lvl1pPr algn="ctr" rtl="0" eaLnBrk="0" fontAlgn="base" hangingPunct="0">
        <a:spcBef>
          <a:spcPct val="0"/>
        </a:spcBef>
        <a:spcAft>
          <a:spcPct val="0"/>
        </a:spcAft>
        <a:defRPr kumimoji="1" lang="en-US" sz="2400" b="1" dirty="0">
          <a:solidFill>
            <a:srgbClr val="FF0000"/>
          </a:solidFill>
          <a:latin typeface="Helvetica"/>
          <a:ea typeface="ＭＳ Ｐゴシック" pitchFamily="-65" charset="-128"/>
          <a:cs typeface="Helvetica"/>
        </a:defRPr>
      </a:lvl1pPr>
      <a:lvl2pPr algn="ctr" rtl="0" eaLnBrk="0" fontAlgn="base" hangingPunct="0">
        <a:spcBef>
          <a:spcPct val="0"/>
        </a:spcBef>
        <a:spcAft>
          <a:spcPct val="0"/>
        </a:spcAft>
        <a:defRPr kumimoji="1" sz="2400" b="1">
          <a:solidFill>
            <a:srgbClr val="FF0000"/>
          </a:solidFill>
          <a:latin typeface="Helvetica" charset="0"/>
          <a:ea typeface="ＭＳ Ｐゴシック" charset="0"/>
        </a:defRPr>
      </a:lvl2pPr>
      <a:lvl3pPr algn="ctr" rtl="0" eaLnBrk="0" fontAlgn="base" hangingPunct="0">
        <a:spcBef>
          <a:spcPct val="0"/>
        </a:spcBef>
        <a:spcAft>
          <a:spcPct val="0"/>
        </a:spcAft>
        <a:defRPr kumimoji="1" sz="2400" b="1">
          <a:solidFill>
            <a:srgbClr val="FF0000"/>
          </a:solidFill>
          <a:latin typeface="Helvetica" charset="0"/>
          <a:ea typeface="ＭＳ Ｐゴシック" charset="0"/>
        </a:defRPr>
      </a:lvl3pPr>
      <a:lvl4pPr algn="ctr" rtl="0" eaLnBrk="0" fontAlgn="base" hangingPunct="0">
        <a:spcBef>
          <a:spcPct val="0"/>
        </a:spcBef>
        <a:spcAft>
          <a:spcPct val="0"/>
        </a:spcAft>
        <a:defRPr kumimoji="1" sz="2400" b="1">
          <a:solidFill>
            <a:srgbClr val="FF0000"/>
          </a:solidFill>
          <a:latin typeface="Helvetica" charset="0"/>
          <a:ea typeface="ＭＳ Ｐゴシック" charset="0"/>
        </a:defRPr>
      </a:lvl4pPr>
      <a:lvl5pPr algn="ctr" rtl="0" eaLnBrk="0" fontAlgn="base" hangingPunct="0">
        <a:spcBef>
          <a:spcPct val="0"/>
        </a:spcBef>
        <a:spcAft>
          <a:spcPct val="0"/>
        </a:spcAft>
        <a:defRPr kumimoji="1" sz="2400" b="1">
          <a:solidFill>
            <a:srgbClr val="FF0000"/>
          </a:solidFill>
          <a:latin typeface="Helvetica" charset="0"/>
          <a:ea typeface="ＭＳ Ｐゴシック" charset="0"/>
        </a:defRPr>
      </a:lvl5pPr>
      <a:lvl6pPr marL="457200" algn="ctr" rtl="0" eaLnBrk="1" fontAlgn="base" hangingPunct="1">
        <a:spcBef>
          <a:spcPct val="0"/>
        </a:spcBef>
        <a:spcAft>
          <a:spcPct val="0"/>
        </a:spcAft>
        <a:defRPr sz="2600">
          <a:solidFill>
            <a:srgbClr val="FFFFFF"/>
          </a:solidFill>
          <a:latin typeface="Felix Titling" pitchFamily="82" charset="0"/>
        </a:defRPr>
      </a:lvl6pPr>
      <a:lvl7pPr marL="914400" algn="ctr" rtl="0" eaLnBrk="1" fontAlgn="base" hangingPunct="1">
        <a:spcBef>
          <a:spcPct val="0"/>
        </a:spcBef>
        <a:spcAft>
          <a:spcPct val="0"/>
        </a:spcAft>
        <a:defRPr sz="2600">
          <a:solidFill>
            <a:srgbClr val="FFFFFF"/>
          </a:solidFill>
          <a:latin typeface="Felix Titling" pitchFamily="82" charset="0"/>
        </a:defRPr>
      </a:lvl7pPr>
      <a:lvl8pPr marL="1371600" algn="ctr" rtl="0" eaLnBrk="1" fontAlgn="base" hangingPunct="1">
        <a:spcBef>
          <a:spcPct val="0"/>
        </a:spcBef>
        <a:spcAft>
          <a:spcPct val="0"/>
        </a:spcAft>
        <a:defRPr sz="2600">
          <a:solidFill>
            <a:srgbClr val="FFFFFF"/>
          </a:solidFill>
          <a:latin typeface="Felix Titling" pitchFamily="82" charset="0"/>
        </a:defRPr>
      </a:lvl8pPr>
      <a:lvl9pPr marL="1828800" algn="ctr" rtl="0" eaLnBrk="1" fontAlgn="base" hangingPunct="1">
        <a:spcBef>
          <a:spcPct val="0"/>
        </a:spcBef>
        <a:spcAft>
          <a:spcPct val="0"/>
        </a:spcAft>
        <a:defRPr sz="2600">
          <a:solidFill>
            <a:srgbClr val="FFFFFF"/>
          </a:solidFill>
          <a:latin typeface="Felix Titling" pitchFamily="82" charset="0"/>
        </a:defRPr>
      </a:lvl9pPr>
    </p:titleStyle>
    <p:bodyStyle>
      <a:lvl1pPr marL="233363" indent="-233363" algn="l" rtl="0" eaLnBrk="0" fontAlgn="base" hangingPunct="0">
        <a:spcBef>
          <a:spcPct val="20000"/>
        </a:spcBef>
        <a:spcAft>
          <a:spcPct val="0"/>
        </a:spcAft>
        <a:buSzPct val="65000"/>
        <a:buBlip>
          <a:blip r:embed="rId6"/>
        </a:buBlip>
        <a:defRPr sz="2000">
          <a:solidFill>
            <a:srgbClr val="0000FF"/>
          </a:solidFill>
          <a:latin typeface="Helvetica"/>
          <a:ea typeface="ＭＳ Ｐゴシック" charset="0"/>
          <a:cs typeface="Helvetica"/>
        </a:defRPr>
      </a:lvl1pPr>
      <a:lvl2pPr marL="339725" indent="-230188" algn="l" rtl="0" eaLnBrk="0" fontAlgn="base" hangingPunct="0">
        <a:spcBef>
          <a:spcPct val="20000"/>
        </a:spcBef>
        <a:spcAft>
          <a:spcPct val="0"/>
        </a:spcAft>
        <a:buSzPct val="65000"/>
        <a:buBlip>
          <a:blip r:embed="rId7"/>
        </a:buBlip>
        <a:defRPr>
          <a:solidFill>
            <a:schemeClr val="tx1"/>
          </a:solidFill>
          <a:latin typeface="Helvetica"/>
          <a:ea typeface="ＭＳ Ｐゴシック" charset="0"/>
          <a:cs typeface="Helvetica"/>
        </a:defRPr>
      </a:lvl2pPr>
      <a:lvl3pPr marL="460375" indent="-230188" algn="l" rtl="0" eaLnBrk="0" fontAlgn="base" hangingPunct="0">
        <a:spcBef>
          <a:spcPct val="20000"/>
        </a:spcBef>
        <a:spcAft>
          <a:spcPct val="0"/>
        </a:spcAft>
        <a:buSzPct val="65000"/>
        <a:buBlip>
          <a:blip r:embed="rId8"/>
        </a:buBlip>
        <a:defRPr sz="1600" i="1">
          <a:solidFill>
            <a:schemeClr val="tx1"/>
          </a:solidFill>
          <a:latin typeface="Helvetica"/>
          <a:ea typeface="ＭＳ Ｐゴシック" charset="0"/>
          <a:cs typeface="Helvetica"/>
        </a:defRPr>
      </a:lvl3pPr>
      <a:lvl4pPr marL="569913" indent="-230188" algn="l" rtl="0" eaLnBrk="0" fontAlgn="base" hangingPunct="0">
        <a:spcBef>
          <a:spcPct val="20000"/>
        </a:spcBef>
        <a:spcAft>
          <a:spcPct val="0"/>
        </a:spcAft>
        <a:buSzPct val="65000"/>
        <a:buBlip>
          <a:blip r:embed="rId9"/>
        </a:buBlip>
        <a:defRPr sz="1400">
          <a:solidFill>
            <a:schemeClr val="tx1"/>
          </a:solidFill>
          <a:latin typeface="Helvetica"/>
          <a:ea typeface="ＭＳ Ｐゴシック" charset="0"/>
          <a:cs typeface="Helvetica"/>
        </a:defRPr>
      </a:lvl4pPr>
      <a:lvl5pPr marL="623888" indent="-163513" algn="l" rtl="0" eaLnBrk="0" fontAlgn="base" hangingPunct="0">
        <a:spcBef>
          <a:spcPct val="20000"/>
        </a:spcBef>
        <a:spcAft>
          <a:spcPct val="0"/>
        </a:spcAft>
        <a:buChar char="»"/>
        <a:defRPr sz="1400">
          <a:solidFill>
            <a:schemeClr val="tx1"/>
          </a:solidFill>
          <a:latin typeface="Helvetica"/>
          <a:ea typeface="ＭＳ Ｐゴシック" charset="0"/>
          <a:cs typeface="Helvetica"/>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809" y="365126"/>
            <a:ext cx="832899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57809" y="1825625"/>
            <a:ext cx="8328991" cy="39291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43300" y="6337101"/>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Tree>
    <p:extLst>
      <p:ext uri="{BB962C8B-B14F-4D97-AF65-F5344CB8AC3E}">
        <p14:creationId xmlns:p14="http://schemas.microsoft.com/office/powerpoint/2010/main" val="1775388221"/>
      </p:ext>
    </p:extLst>
  </p:cSld>
  <p:clrMap bg1="lt1" tx1="dk1" bg2="lt2" tx2="dk2" accent1="accent1" accent2="accent2" accent3="accent3" accent4="accent4" accent5="accent5" accent6="accent6" hlink="hlink" folHlink="folHlink"/>
  <p:sldLayoutIdLst>
    <p:sldLayoutId id="2147484044" r:id="rId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288">
          <p15:clr>
            <a:srgbClr val="F26B43"/>
          </p15:clr>
        </p15:guide>
        <p15:guide id="4" pos="5472">
          <p15:clr>
            <a:srgbClr val="F26B43"/>
          </p15:clr>
        </p15:guide>
        <p15:guide id="5" orient="horz" pos="412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809" y="365126"/>
            <a:ext cx="832899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57809" y="1825625"/>
            <a:ext cx="8328991" cy="39291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43300" y="6337101"/>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AFB4413-069C-4E6B-9C35-9E4E3A20910D}" type="slidenum">
              <a:rPr lang="en-US" smtClean="0"/>
              <a:pPr/>
              <a:t>‹#›</a:t>
            </a:fld>
            <a:endParaRPr lang="en-US"/>
          </a:p>
        </p:txBody>
      </p:sp>
    </p:spTree>
    <p:extLst>
      <p:ext uri="{BB962C8B-B14F-4D97-AF65-F5344CB8AC3E}">
        <p14:creationId xmlns:p14="http://schemas.microsoft.com/office/powerpoint/2010/main" val="2663216673"/>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288">
          <p15:clr>
            <a:srgbClr val="F26B43"/>
          </p15:clr>
        </p15:guide>
        <p15:guide id="4" pos="5472">
          <p15:clr>
            <a:srgbClr val="F26B43"/>
          </p15:clr>
        </p15:guide>
        <p15:guide id="5" orient="horz" pos="41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4.jpe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Laser and Beam Intensity Feedback</a:t>
            </a:r>
          </a:p>
        </p:txBody>
      </p:sp>
      <p:sp>
        <p:nvSpPr>
          <p:cNvPr id="3" name="Subtitle 2"/>
          <p:cNvSpPr>
            <a:spLocks noGrp="1"/>
          </p:cNvSpPr>
          <p:nvPr>
            <p:ph type="subTitle" idx="1"/>
          </p:nvPr>
        </p:nvSpPr>
        <p:spPr/>
        <p:txBody>
          <a:bodyPr/>
          <a:lstStyle/>
          <a:p>
            <a:r>
              <a:rPr lang="en-US" dirty="0"/>
              <a:t>K. Mernick</a:t>
            </a:r>
          </a:p>
          <a:p>
            <a:r>
              <a:rPr lang="en-US" dirty="0"/>
              <a:t>11/8/2018</a:t>
            </a:r>
          </a:p>
        </p:txBody>
      </p:sp>
    </p:spTree>
    <p:extLst>
      <p:ext uri="{BB962C8B-B14F-4D97-AF65-F5344CB8AC3E}">
        <p14:creationId xmlns:p14="http://schemas.microsoft.com/office/powerpoint/2010/main" val="1256367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CD849A-12BE-4217-8757-1FC4A53AE32D}"/>
              </a:ext>
            </a:extLst>
          </p:cNvPr>
          <p:cNvPicPr>
            <a:picLocks noChangeAspect="1"/>
          </p:cNvPicPr>
          <p:nvPr/>
        </p:nvPicPr>
        <p:blipFill>
          <a:blip r:embed="rId2"/>
          <a:stretch>
            <a:fillRect/>
          </a:stretch>
        </p:blipFill>
        <p:spPr>
          <a:xfrm>
            <a:off x="0" y="1371600"/>
            <a:ext cx="4937760" cy="4302539"/>
          </a:xfrm>
          <a:prstGeom prst="rect">
            <a:avLst/>
          </a:prstGeom>
        </p:spPr>
      </p:pic>
      <p:sp>
        <p:nvSpPr>
          <p:cNvPr id="2" name="Title 1"/>
          <p:cNvSpPr>
            <a:spLocks noGrp="1"/>
          </p:cNvSpPr>
          <p:nvPr>
            <p:ph type="title"/>
          </p:nvPr>
        </p:nvSpPr>
        <p:spPr>
          <a:xfrm>
            <a:off x="381000" y="280987"/>
            <a:ext cx="8382000" cy="1090613"/>
          </a:xfrm>
        </p:spPr>
        <p:txBody>
          <a:bodyPr/>
          <a:lstStyle/>
          <a:p>
            <a:pPr algn="ctr"/>
            <a:r>
              <a:rPr lang="en-US" dirty="0"/>
              <a:t>Feedback Performance</a:t>
            </a:r>
          </a:p>
        </p:txBody>
      </p:sp>
      <p:sp>
        <p:nvSpPr>
          <p:cNvPr id="5" name="Content Placeholder 2">
            <a:extLst>
              <a:ext uri="{FF2B5EF4-FFF2-40B4-BE49-F238E27FC236}">
                <a16:creationId xmlns:a16="http://schemas.microsoft.com/office/drawing/2014/main" id="{71C0B492-0438-4D51-9E17-E05E7E3BE1B6}"/>
              </a:ext>
            </a:extLst>
          </p:cNvPr>
          <p:cNvSpPr>
            <a:spLocks noGrp="1"/>
          </p:cNvSpPr>
          <p:nvPr>
            <p:ph idx="1"/>
          </p:nvPr>
        </p:nvSpPr>
        <p:spPr>
          <a:xfrm>
            <a:off x="1615787" y="3117275"/>
            <a:ext cx="2597727" cy="623455"/>
          </a:xfrm>
          <a:solidFill>
            <a:srgbClr val="FFFFFF">
              <a:alpha val="69804"/>
            </a:srgbClr>
          </a:solidFill>
        </p:spPr>
        <p:txBody>
          <a:bodyPr>
            <a:normAutofit/>
          </a:bodyPr>
          <a:lstStyle/>
          <a:p>
            <a:pPr marL="0" indent="0" algn="ctr">
              <a:buNone/>
            </a:pPr>
            <a:r>
              <a:rPr lang="en-US" sz="1800" dirty="0"/>
              <a:t>Laser feedback without beam current feedback</a:t>
            </a:r>
          </a:p>
        </p:txBody>
      </p:sp>
      <p:pic>
        <p:nvPicPr>
          <p:cNvPr id="8" name="Picture 7">
            <a:extLst>
              <a:ext uri="{FF2B5EF4-FFF2-40B4-BE49-F238E27FC236}">
                <a16:creationId xmlns:a16="http://schemas.microsoft.com/office/drawing/2014/main" id="{8F862FA6-C930-4975-BEDE-9C9C642FA7DF}"/>
              </a:ext>
            </a:extLst>
          </p:cNvPr>
          <p:cNvPicPr>
            <a:picLocks noChangeAspect="1"/>
          </p:cNvPicPr>
          <p:nvPr/>
        </p:nvPicPr>
        <p:blipFill rotWithShape="1">
          <a:blip r:embed="rId3">
            <a:clrChange>
              <a:clrFrom>
                <a:srgbClr val="FFFFFF"/>
              </a:clrFrom>
              <a:clrTo>
                <a:srgbClr val="FFFFFF">
                  <a:alpha val="0"/>
                </a:srgbClr>
              </a:clrTo>
            </a:clrChange>
          </a:blip>
          <a:srcRect r="5555"/>
          <a:stretch/>
        </p:blipFill>
        <p:spPr>
          <a:xfrm>
            <a:off x="4480560" y="1371601"/>
            <a:ext cx="4663440" cy="4302541"/>
          </a:xfrm>
          <a:prstGeom prst="rect">
            <a:avLst/>
          </a:prstGeom>
        </p:spPr>
      </p:pic>
    </p:spTree>
    <p:extLst>
      <p:ext uri="{BB962C8B-B14F-4D97-AF65-F5344CB8AC3E}">
        <p14:creationId xmlns:p14="http://schemas.microsoft.com/office/powerpoint/2010/main" val="365528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C2645D-9850-47A0-AD56-774A235A829A}"/>
              </a:ext>
            </a:extLst>
          </p:cNvPr>
          <p:cNvPicPr>
            <a:picLocks noChangeAspect="1"/>
          </p:cNvPicPr>
          <p:nvPr/>
        </p:nvPicPr>
        <p:blipFill rotWithShape="1">
          <a:blip r:embed="rId2"/>
          <a:srcRect l="6117" t="3361" r="7446" b="4622"/>
          <a:stretch/>
        </p:blipFill>
        <p:spPr>
          <a:xfrm>
            <a:off x="475488" y="914400"/>
            <a:ext cx="8199414" cy="5770570"/>
          </a:xfrm>
          <a:prstGeom prst="rect">
            <a:avLst/>
          </a:prstGeom>
        </p:spPr>
      </p:pic>
      <p:sp>
        <p:nvSpPr>
          <p:cNvPr id="2" name="Title 1"/>
          <p:cNvSpPr>
            <a:spLocks noGrp="1"/>
          </p:cNvSpPr>
          <p:nvPr>
            <p:ph type="title"/>
          </p:nvPr>
        </p:nvSpPr>
        <p:spPr>
          <a:xfrm>
            <a:off x="381000" y="280987"/>
            <a:ext cx="8382000" cy="1090613"/>
          </a:xfrm>
        </p:spPr>
        <p:txBody>
          <a:bodyPr/>
          <a:lstStyle/>
          <a:p>
            <a:pPr algn="ctr"/>
            <a:r>
              <a:rPr lang="en-US" dirty="0"/>
              <a:t>Feedback Performance</a:t>
            </a:r>
          </a:p>
        </p:txBody>
      </p:sp>
      <p:sp>
        <p:nvSpPr>
          <p:cNvPr id="5" name="Content Placeholder 2">
            <a:extLst>
              <a:ext uri="{FF2B5EF4-FFF2-40B4-BE49-F238E27FC236}">
                <a16:creationId xmlns:a16="http://schemas.microsoft.com/office/drawing/2014/main" id="{71C0B492-0438-4D51-9E17-E05E7E3BE1B6}"/>
              </a:ext>
            </a:extLst>
          </p:cNvPr>
          <p:cNvSpPr>
            <a:spLocks noGrp="1"/>
          </p:cNvSpPr>
          <p:nvPr>
            <p:ph idx="1"/>
          </p:nvPr>
        </p:nvSpPr>
        <p:spPr>
          <a:xfrm>
            <a:off x="1485900" y="1257300"/>
            <a:ext cx="1774283" cy="623455"/>
          </a:xfrm>
          <a:solidFill>
            <a:srgbClr val="FFFFFF">
              <a:alpha val="69804"/>
            </a:srgbClr>
          </a:solidFill>
        </p:spPr>
        <p:txBody>
          <a:bodyPr>
            <a:normAutofit/>
          </a:bodyPr>
          <a:lstStyle/>
          <a:p>
            <a:pPr marL="0" indent="0" algn="ctr">
              <a:buNone/>
            </a:pPr>
            <a:r>
              <a:rPr lang="en-US" sz="1800" dirty="0"/>
              <a:t>Beam current &amp; laser feedback</a:t>
            </a:r>
          </a:p>
        </p:txBody>
      </p:sp>
    </p:spTree>
    <p:extLst>
      <p:ext uri="{BB962C8B-B14F-4D97-AF65-F5344CB8AC3E}">
        <p14:creationId xmlns:p14="http://schemas.microsoft.com/office/powerpoint/2010/main" val="4270436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0B6A93-5F28-4B9A-9CDA-7410BC379FA2}"/>
              </a:ext>
            </a:extLst>
          </p:cNvPr>
          <p:cNvPicPr>
            <a:picLocks noChangeAspect="1"/>
          </p:cNvPicPr>
          <p:nvPr/>
        </p:nvPicPr>
        <p:blipFill>
          <a:blip r:embed="rId2"/>
          <a:stretch>
            <a:fillRect/>
          </a:stretch>
        </p:blipFill>
        <p:spPr>
          <a:xfrm>
            <a:off x="0" y="1371600"/>
            <a:ext cx="4937760" cy="4302539"/>
          </a:xfrm>
          <a:prstGeom prst="rect">
            <a:avLst/>
          </a:prstGeom>
        </p:spPr>
      </p:pic>
      <p:sp>
        <p:nvSpPr>
          <p:cNvPr id="2" name="Title 1"/>
          <p:cNvSpPr>
            <a:spLocks noGrp="1"/>
          </p:cNvSpPr>
          <p:nvPr>
            <p:ph type="title"/>
          </p:nvPr>
        </p:nvSpPr>
        <p:spPr>
          <a:xfrm>
            <a:off x="381000" y="280987"/>
            <a:ext cx="8382000" cy="1090613"/>
          </a:xfrm>
        </p:spPr>
        <p:txBody>
          <a:bodyPr/>
          <a:lstStyle/>
          <a:p>
            <a:pPr algn="ctr"/>
            <a:r>
              <a:rPr lang="en-US" dirty="0"/>
              <a:t>Feedback Performance</a:t>
            </a:r>
          </a:p>
        </p:txBody>
      </p:sp>
      <p:sp>
        <p:nvSpPr>
          <p:cNvPr id="5" name="Content Placeholder 2">
            <a:extLst>
              <a:ext uri="{FF2B5EF4-FFF2-40B4-BE49-F238E27FC236}">
                <a16:creationId xmlns:a16="http://schemas.microsoft.com/office/drawing/2014/main" id="{71C0B492-0438-4D51-9E17-E05E7E3BE1B6}"/>
              </a:ext>
            </a:extLst>
          </p:cNvPr>
          <p:cNvSpPr>
            <a:spLocks noGrp="1"/>
          </p:cNvSpPr>
          <p:nvPr>
            <p:ph idx="1"/>
          </p:nvPr>
        </p:nvSpPr>
        <p:spPr>
          <a:xfrm>
            <a:off x="854617" y="1780674"/>
            <a:ext cx="1774283" cy="623455"/>
          </a:xfrm>
          <a:solidFill>
            <a:srgbClr val="FFFFFF">
              <a:alpha val="69804"/>
            </a:srgbClr>
          </a:solidFill>
        </p:spPr>
        <p:txBody>
          <a:bodyPr>
            <a:normAutofit/>
          </a:bodyPr>
          <a:lstStyle/>
          <a:p>
            <a:pPr marL="0" indent="0" algn="ctr">
              <a:buNone/>
            </a:pPr>
            <a:r>
              <a:rPr lang="en-US" sz="1800" dirty="0"/>
              <a:t>Beam current &amp; laser feedback</a:t>
            </a:r>
          </a:p>
        </p:txBody>
      </p:sp>
      <p:pic>
        <p:nvPicPr>
          <p:cNvPr id="3" name="Picture 2">
            <a:extLst>
              <a:ext uri="{FF2B5EF4-FFF2-40B4-BE49-F238E27FC236}">
                <a16:creationId xmlns:a16="http://schemas.microsoft.com/office/drawing/2014/main" id="{E2E2B063-2A6D-4CDA-91D4-EF29FB9852E5}"/>
              </a:ext>
            </a:extLst>
          </p:cNvPr>
          <p:cNvPicPr>
            <a:picLocks noChangeAspect="1"/>
          </p:cNvPicPr>
          <p:nvPr/>
        </p:nvPicPr>
        <p:blipFill rotWithShape="1">
          <a:blip r:embed="rId3"/>
          <a:srcRect r="6481"/>
          <a:stretch/>
        </p:blipFill>
        <p:spPr>
          <a:xfrm>
            <a:off x="4480560" y="1371600"/>
            <a:ext cx="4617720" cy="4302539"/>
          </a:xfrm>
          <a:prstGeom prst="rect">
            <a:avLst/>
          </a:prstGeom>
        </p:spPr>
      </p:pic>
    </p:spTree>
    <p:extLst>
      <p:ext uri="{BB962C8B-B14F-4D97-AF65-F5344CB8AC3E}">
        <p14:creationId xmlns:p14="http://schemas.microsoft.com/office/powerpoint/2010/main" val="150162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709613"/>
          </a:xfrm>
        </p:spPr>
        <p:txBody>
          <a:bodyPr/>
          <a:lstStyle/>
          <a:p>
            <a:pPr algn="ctr"/>
            <a:r>
              <a:rPr lang="en-US" dirty="0"/>
              <a:t>To Do Going Forward</a:t>
            </a:r>
          </a:p>
        </p:txBody>
      </p:sp>
      <p:sp>
        <p:nvSpPr>
          <p:cNvPr id="3" name="Content Placeholder 2"/>
          <p:cNvSpPr>
            <a:spLocks noGrp="1"/>
          </p:cNvSpPr>
          <p:nvPr>
            <p:ph idx="1"/>
          </p:nvPr>
        </p:nvSpPr>
        <p:spPr>
          <a:xfrm>
            <a:off x="381000" y="906780"/>
            <a:ext cx="8328991" cy="5196840"/>
          </a:xfrm>
        </p:spPr>
        <p:txBody>
          <a:bodyPr>
            <a:normAutofit fontScale="77500" lnSpcReduction="20000"/>
          </a:bodyPr>
          <a:lstStyle/>
          <a:p>
            <a:pPr>
              <a:spcBef>
                <a:spcPts val="600"/>
              </a:spcBef>
            </a:pPr>
            <a:r>
              <a:rPr lang="en-US" dirty="0"/>
              <a:t>The EOM provides a (fast) voltage controlled attenuator. The HWP needs to be set so that there is enough headroom in the laser power for the EOM to regulate intensity.</a:t>
            </a:r>
          </a:p>
          <a:p>
            <a:pPr>
              <a:spcBef>
                <a:spcPts val="600"/>
              </a:spcBef>
            </a:pPr>
            <a:r>
              <a:rPr lang="en-US" dirty="0"/>
              <a:t>A script automatically triggered by setpoint changes was used to send commands to the motor controller for the HWP based on an open-loop estimate of its required position.</a:t>
            </a:r>
          </a:p>
          <a:p>
            <a:pPr>
              <a:spcBef>
                <a:spcPts val="600"/>
              </a:spcBef>
            </a:pPr>
            <a:r>
              <a:rPr lang="en-US" dirty="0"/>
              <a:t>We plan to implement feedback to set the HWP position to keep the EOM control voltage around some nominal level. This is conceptually similar to algorithms we have used for coarse and fine cavity tuners.</a:t>
            </a:r>
          </a:p>
          <a:p>
            <a:pPr>
              <a:spcBef>
                <a:spcPts val="600"/>
              </a:spcBef>
            </a:pPr>
            <a:r>
              <a:rPr lang="en-US" dirty="0"/>
              <a:t>The technical hurdle for this is just making the pieces talk through the Control System. We need to coordinate this with the Controls and Instrumentation groups. (We have done this before for motors on various cavity tuners, but, on new systems, have taken full control of the motor with a controller integrated into the LLRF platform.)</a:t>
            </a:r>
          </a:p>
          <a:p>
            <a:pPr>
              <a:spcBef>
                <a:spcPts val="600"/>
              </a:spcBef>
            </a:pPr>
            <a:r>
              <a:rPr lang="en-US" dirty="0"/>
              <a:t>The planned changes to the components on the laser table should not have a major impact on the feedback system.</a:t>
            </a:r>
          </a:p>
        </p:txBody>
      </p:sp>
      <p:sp>
        <p:nvSpPr>
          <p:cNvPr id="5" name="Rectangle 4">
            <a:extLst>
              <a:ext uri="{FF2B5EF4-FFF2-40B4-BE49-F238E27FC236}">
                <a16:creationId xmlns:a16="http://schemas.microsoft.com/office/drawing/2014/main" id="{9E55A567-7E9B-46DA-9A83-1601F23EFC8E}"/>
              </a:ext>
            </a:extLst>
          </p:cNvPr>
          <p:cNvSpPr/>
          <p:nvPr/>
        </p:nvSpPr>
        <p:spPr>
          <a:xfrm>
            <a:off x="1943100" y="5728446"/>
            <a:ext cx="711890"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Laser source</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0100CF09-7BFF-403F-83B8-E4B335539EC7}"/>
              </a:ext>
            </a:extLst>
          </p:cNvPr>
          <p:cNvCxnSpPr>
            <a:cxnSpLocks/>
            <a:stCxn id="5" idx="3"/>
          </p:cNvCxnSpPr>
          <p:nvPr/>
        </p:nvCxnSpPr>
        <p:spPr>
          <a:xfrm>
            <a:off x="2654990" y="6113929"/>
            <a:ext cx="3974410" cy="0"/>
          </a:xfrm>
          <a:prstGeom prst="line">
            <a:avLst/>
          </a:prstGeom>
          <a:noFill/>
          <a:ln w="28575" cap="flat" cmpd="sng" algn="ctr">
            <a:solidFill>
              <a:srgbClr val="00B050"/>
            </a:solidFill>
            <a:prstDash val="solid"/>
            <a:miter lim="800000"/>
            <a:headEnd type="none" w="med" len="med"/>
            <a:tailEnd type="triangle" w="med" len="med"/>
          </a:ln>
          <a:effectLst/>
        </p:spPr>
      </p:cxnSp>
      <p:sp>
        <p:nvSpPr>
          <p:cNvPr id="7" name="Rectangle 6">
            <a:extLst>
              <a:ext uri="{FF2B5EF4-FFF2-40B4-BE49-F238E27FC236}">
                <a16:creationId xmlns:a16="http://schemas.microsoft.com/office/drawing/2014/main" id="{EEBA2D3E-6F4D-498B-A4EE-1C976B430085}"/>
              </a:ext>
            </a:extLst>
          </p:cNvPr>
          <p:cNvSpPr/>
          <p:nvPr/>
        </p:nvSpPr>
        <p:spPr>
          <a:xfrm>
            <a:off x="4306822" y="5719482"/>
            <a:ext cx="768444"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HWP </a:t>
            </a:r>
            <a:r>
              <a:rPr kumimoji="0" lang="de-DE" sz="1000" b="0" i="0" u="none" strike="noStrike" kern="0" cap="none" spc="0" normalizeH="0" baseline="0" noProof="0" dirty="0">
                <a:ln>
                  <a:noFill/>
                </a:ln>
                <a:solidFill>
                  <a:prstClr val="black"/>
                </a:solidFill>
                <a:effectLst/>
                <a:uLnTx/>
                <a:uFillTx/>
                <a:latin typeface="Calibri" panose="020F0502020204030204"/>
                <a:ea typeface="+mn-ea"/>
                <a:cs typeface="+mn-cs"/>
              </a:rPr>
              <a:t>(Slow Intensity Control)</a:t>
            </a: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395799D-90BD-48BC-83FB-4DE838BF7B56}"/>
              </a:ext>
            </a:extLst>
          </p:cNvPr>
          <p:cNvSpPr/>
          <p:nvPr/>
        </p:nvSpPr>
        <p:spPr>
          <a:xfrm>
            <a:off x="5584280" y="5715000"/>
            <a:ext cx="768444"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Temp. Shaping</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B0934D2-1DC3-44AF-88E2-C5C76B18B63F}"/>
              </a:ext>
            </a:extLst>
          </p:cNvPr>
          <p:cNvSpPr/>
          <p:nvPr/>
        </p:nvSpPr>
        <p:spPr>
          <a:xfrm>
            <a:off x="3127880" y="5719482"/>
            <a:ext cx="768444"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EOM </a:t>
            </a:r>
            <a:r>
              <a:rPr kumimoji="0" lang="de-DE" sz="1000" b="0" i="0" u="none" strike="noStrike" kern="0" cap="none" spc="0" normalizeH="0" baseline="0" noProof="0" dirty="0">
                <a:ln>
                  <a:noFill/>
                </a:ln>
                <a:solidFill>
                  <a:prstClr val="black"/>
                </a:solidFill>
                <a:effectLst/>
                <a:uLnTx/>
                <a:uFillTx/>
                <a:latin typeface="Calibri" panose="020F0502020204030204"/>
                <a:ea typeface="+mn-ea"/>
                <a:cs typeface="+mn-cs"/>
              </a:rPr>
              <a:t>(Fast Intensity Control)</a:t>
            </a: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 name="Arrow: Curved Up 16">
            <a:extLst>
              <a:ext uri="{FF2B5EF4-FFF2-40B4-BE49-F238E27FC236}">
                <a16:creationId xmlns:a16="http://schemas.microsoft.com/office/drawing/2014/main" id="{D55FBBBD-3E7B-4EA9-B174-15FD3EFF8EFB}"/>
              </a:ext>
            </a:extLst>
          </p:cNvPr>
          <p:cNvSpPr/>
          <p:nvPr/>
        </p:nvSpPr>
        <p:spPr>
          <a:xfrm>
            <a:off x="4914900" y="6270814"/>
            <a:ext cx="901991" cy="244286"/>
          </a:xfrm>
          <a:prstGeom prst="curvedUpArrow">
            <a:avLst>
              <a:gd name="adj1" fmla="val 50140"/>
              <a:gd name="adj2" fmla="val 100383"/>
              <a:gd name="adj3" fmla="val 41418"/>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urved Up 17">
            <a:extLst>
              <a:ext uri="{FF2B5EF4-FFF2-40B4-BE49-F238E27FC236}">
                <a16:creationId xmlns:a16="http://schemas.microsoft.com/office/drawing/2014/main" id="{FCD40997-FA1E-4AC4-8B9C-FBEFF336683C}"/>
              </a:ext>
            </a:extLst>
          </p:cNvPr>
          <p:cNvSpPr/>
          <p:nvPr/>
        </p:nvSpPr>
        <p:spPr>
          <a:xfrm flipH="1" flipV="1">
            <a:off x="4863141" y="5739063"/>
            <a:ext cx="901991" cy="244286"/>
          </a:xfrm>
          <a:prstGeom prst="curvedUpArrow">
            <a:avLst>
              <a:gd name="adj1" fmla="val 50140"/>
              <a:gd name="adj2" fmla="val 100383"/>
              <a:gd name="adj3" fmla="val 41418"/>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Right 18">
            <a:extLst>
              <a:ext uri="{FF2B5EF4-FFF2-40B4-BE49-F238E27FC236}">
                <a16:creationId xmlns:a16="http://schemas.microsoft.com/office/drawing/2014/main" id="{086F9473-EEAC-4363-80A2-5469F31ED2D5}"/>
              </a:ext>
            </a:extLst>
          </p:cNvPr>
          <p:cNvSpPr/>
          <p:nvPr/>
        </p:nvSpPr>
        <p:spPr>
          <a:xfrm rot="18351256">
            <a:off x="2697385" y="6278805"/>
            <a:ext cx="659653" cy="224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A8055B-4938-47F3-A3F1-D28A528A35CE}"/>
              </a:ext>
            </a:extLst>
          </p:cNvPr>
          <p:cNvSpPr/>
          <p:nvPr/>
        </p:nvSpPr>
        <p:spPr>
          <a:xfrm>
            <a:off x="2175903" y="6488668"/>
            <a:ext cx="681597" cy="369332"/>
          </a:xfrm>
          <a:prstGeom prst="rect">
            <a:avLst/>
          </a:prstGeom>
        </p:spPr>
        <p:txBody>
          <a:bodyPr wrap="none">
            <a:spAutoFit/>
          </a:bodyPr>
          <a:lstStyle/>
          <a:p>
            <a:r>
              <a:rPr lang="de-DE" sz="1800" kern="0" dirty="0">
                <a:solidFill>
                  <a:prstClr val="black"/>
                </a:solidFill>
                <a:latin typeface="Calibri" panose="020F0502020204030204"/>
              </a:rPr>
              <a:t>AOM</a:t>
            </a:r>
            <a:endParaRPr lang="en-US" sz="1800" dirty="0"/>
          </a:p>
        </p:txBody>
      </p:sp>
    </p:spTree>
    <p:extLst>
      <p:ext uri="{BB962C8B-B14F-4D97-AF65-F5344CB8AC3E}">
        <p14:creationId xmlns:p14="http://schemas.microsoft.com/office/powerpoint/2010/main" val="3443414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pPr algn="ctr"/>
            <a:r>
              <a:rPr lang="en-US" dirty="0"/>
              <a:t>Conclusion</a:t>
            </a:r>
          </a:p>
        </p:txBody>
      </p:sp>
      <p:sp>
        <p:nvSpPr>
          <p:cNvPr id="3" name="Content Placeholder 2"/>
          <p:cNvSpPr>
            <a:spLocks noGrp="1"/>
          </p:cNvSpPr>
          <p:nvPr>
            <p:ph idx="1"/>
          </p:nvPr>
        </p:nvSpPr>
        <p:spPr>
          <a:xfrm>
            <a:off x="381000" y="1143000"/>
            <a:ext cx="8328991" cy="4724400"/>
          </a:xfrm>
        </p:spPr>
        <p:txBody>
          <a:bodyPr>
            <a:normAutofit/>
          </a:bodyPr>
          <a:lstStyle/>
          <a:p>
            <a:r>
              <a:rPr lang="en-US" dirty="0"/>
              <a:t>Intensity feedback achieved 0.3% </a:t>
            </a:r>
            <a:r>
              <a:rPr lang="en-US" dirty="0" err="1"/>
              <a:t>rms</a:t>
            </a:r>
            <a:r>
              <a:rPr lang="en-US" dirty="0"/>
              <a:t> beam current stability.</a:t>
            </a:r>
          </a:p>
          <a:p>
            <a:r>
              <a:rPr lang="en-US" dirty="0"/>
              <a:t>Minor changes are necessary for the next run, but the overall design has proven successful.</a:t>
            </a:r>
          </a:p>
        </p:txBody>
      </p:sp>
    </p:spTree>
    <p:extLst>
      <p:ext uri="{BB962C8B-B14F-4D97-AF65-F5344CB8AC3E}">
        <p14:creationId xmlns:p14="http://schemas.microsoft.com/office/powerpoint/2010/main" val="414599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pPr algn="ctr"/>
            <a:r>
              <a:rPr lang="en-US" dirty="0"/>
              <a:t>Outline</a:t>
            </a:r>
          </a:p>
        </p:txBody>
      </p:sp>
      <p:sp>
        <p:nvSpPr>
          <p:cNvPr id="3" name="Content Placeholder 2"/>
          <p:cNvSpPr>
            <a:spLocks noGrp="1"/>
          </p:cNvSpPr>
          <p:nvPr>
            <p:ph idx="1"/>
          </p:nvPr>
        </p:nvSpPr>
        <p:spPr>
          <a:xfrm>
            <a:off x="381000" y="951660"/>
            <a:ext cx="8328991" cy="5657850"/>
          </a:xfrm>
        </p:spPr>
        <p:txBody>
          <a:bodyPr>
            <a:normAutofit fontScale="77500" lnSpcReduction="20000"/>
          </a:bodyPr>
          <a:lstStyle/>
          <a:p>
            <a:pPr>
              <a:lnSpc>
                <a:spcPct val="100000"/>
              </a:lnSpc>
            </a:pPr>
            <a:r>
              <a:rPr lang="en-US" dirty="0"/>
              <a:t>The goal of the intensity feedback is to have stable beam current. It became a high priority at the end of the run in order to study DC gun performance and separate beam loading effects from power supply ripple.</a:t>
            </a:r>
          </a:p>
          <a:p>
            <a:pPr>
              <a:lnSpc>
                <a:spcPct val="100000"/>
              </a:lnSpc>
            </a:pPr>
            <a:r>
              <a:rPr lang="en-US" dirty="0"/>
              <a:t>The RF group got involved because we have significant experience with feedback design and implementation, existing hardware, firmware, and software used in many different systems, and could get something running quickly.</a:t>
            </a:r>
          </a:p>
          <a:p>
            <a:pPr>
              <a:lnSpc>
                <a:spcPct val="100000"/>
              </a:lnSpc>
            </a:pPr>
            <a:r>
              <a:rPr lang="en-US" dirty="0"/>
              <a:t>After deciding on this approach on 8/21, we were testing feedback on the laser (without beam) by 8/30, with beam by 9/4, nested loops for laser and beam current tested on 9/7, and had a system usable without expert intervention by 9/13.</a:t>
            </a:r>
          </a:p>
          <a:p>
            <a:pPr>
              <a:lnSpc>
                <a:spcPct val="100000"/>
              </a:lnSpc>
            </a:pPr>
            <a:r>
              <a:rPr lang="en-US" dirty="0"/>
              <a:t>Performance of the feedback system meets the requirement of 2% </a:t>
            </a:r>
            <a:r>
              <a:rPr lang="en-US" dirty="0" err="1"/>
              <a:t>rms</a:t>
            </a:r>
            <a:r>
              <a:rPr lang="en-US" dirty="0"/>
              <a:t> stability with significant margin.</a:t>
            </a:r>
          </a:p>
          <a:p>
            <a:pPr>
              <a:lnSpc>
                <a:spcPct val="100000"/>
              </a:lnSpc>
            </a:pPr>
            <a:r>
              <a:rPr lang="en-US" dirty="0"/>
              <a:t>Some details to improve operational robustness and accommodate changes in the laser setup will be required before the next run.</a:t>
            </a:r>
          </a:p>
        </p:txBody>
      </p:sp>
    </p:spTree>
    <p:extLst>
      <p:ext uri="{BB962C8B-B14F-4D97-AF65-F5344CB8AC3E}">
        <p14:creationId xmlns:p14="http://schemas.microsoft.com/office/powerpoint/2010/main" val="2901967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pPr algn="ctr"/>
            <a:r>
              <a:rPr lang="en-US" dirty="0"/>
              <a:t>Laser Intensity Control</a:t>
            </a:r>
          </a:p>
        </p:txBody>
      </p:sp>
      <p:sp>
        <p:nvSpPr>
          <p:cNvPr id="3" name="Content Placeholder 2"/>
          <p:cNvSpPr>
            <a:spLocks noGrp="1"/>
          </p:cNvSpPr>
          <p:nvPr>
            <p:ph idx="1"/>
          </p:nvPr>
        </p:nvSpPr>
        <p:spPr>
          <a:xfrm>
            <a:off x="381000" y="1143000"/>
            <a:ext cx="8328991" cy="3856543"/>
          </a:xfrm>
        </p:spPr>
        <p:txBody>
          <a:bodyPr>
            <a:normAutofit fontScale="92500"/>
          </a:bodyPr>
          <a:lstStyle/>
          <a:p>
            <a:r>
              <a:rPr lang="en-US" dirty="0"/>
              <a:t>There are two devices that implement the intensity control of the laser</a:t>
            </a:r>
          </a:p>
          <a:p>
            <a:pPr lvl="1"/>
            <a:r>
              <a:rPr lang="en-US" dirty="0"/>
              <a:t>A motor-controlled half wave plate provides a large dynamic range with slow response</a:t>
            </a:r>
          </a:p>
          <a:p>
            <a:pPr lvl="1"/>
            <a:r>
              <a:rPr lang="en-US" dirty="0"/>
              <a:t>An electro-optical modulator provides a fast response, but has limited range</a:t>
            </a:r>
          </a:p>
          <a:p>
            <a:r>
              <a:rPr lang="en-US" dirty="0"/>
              <a:t>Initial attempts at feedback using photodiodes in the laser trailer were not successful – the intensity of the laser pulses delivered to the cathode did not correlate well with the measurements from the trailer</a:t>
            </a:r>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grpSp>
        <p:nvGrpSpPr>
          <p:cNvPr id="14" name="Group 13">
            <a:extLst>
              <a:ext uri="{FF2B5EF4-FFF2-40B4-BE49-F238E27FC236}">
                <a16:creationId xmlns:a16="http://schemas.microsoft.com/office/drawing/2014/main" id="{9B8E35F4-5386-437B-9A3A-12161AE36BA5}"/>
              </a:ext>
            </a:extLst>
          </p:cNvPr>
          <p:cNvGrpSpPr/>
          <p:nvPr/>
        </p:nvGrpSpPr>
        <p:grpSpPr>
          <a:xfrm>
            <a:off x="571500" y="4914900"/>
            <a:ext cx="8229600" cy="1371600"/>
            <a:chOff x="571500" y="4343401"/>
            <a:chExt cx="8229600" cy="1371600"/>
          </a:xfrm>
        </p:grpSpPr>
        <p:sp>
          <p:nvSpPr>
            <p:cNvPr id="5" name="Rectangle 4">
              <a:extLst>
                <a:ext uri="{FF2B5EF4-FFF2-40B4-BE49-F238E27FC236}">
                  <a16:creationId xmlns:a16="http://schemas.microsoft.com/office/drawing/2014/main" id="{B4B448DB-BEF4-4863-8691-29D590C4B4A1}"/>
                </a:ext>
              </a:extLst>
            </p:cNvPr>
            <p:cNvSpPr/>
            <p:nvPr/>
          </p:nvSpPr>
          <p:spPr>
            <a:xfrm>
              <a:off x="571500" y="4564755"/>
              <a:ext cx="1169090"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Laser source</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1F71438F-8CBD-48F2-9226-971DFE308531}"/>
                </a:ext>
              </a:extLst>
            </p:cNvPr>
            <p:cNvCxnSpPr>
              <a:stCxn id="5" idx="3"/>
            </p:cNvCxnSpPr>
            <p:nvPr/>
          </p:nvCxnSpPr>
          <p:spPr>
            <a:xfrm flipV="1">
              <a:off x="1740590" y="4918339"/>
              <a:ext cx="6948856" cy="31899"/>
            </a:xfrm>
            <a:prstGeom prst="line">
              <a:avLst/>
            </a:prstGeom>
            <a:noFill/>
            <a:ln w="28575" cap="flat" cmpd="sng" algn="ctr">
              <a:solidFill>
                <a:srgbClr val="00B050"/>
              </a:solidFill>
              <a:prstDash val="solid"/>
              <a:miter lim="800000"/>
              <a:headEnd type="none" w="med" len="med"/>
              <a:tailEnd type="triangle" w="med" len="med"/>
            </a:ln>
            <a:effectLst/>
          </p:spPr>
        </p:cxnSp>
        <p:sp>
          <p:nvSpPr>
            <p:cNvPr id="7" name="Rectangle 6">
              <a:extLst>
                <a:ext uri="{FF2B5EF4-FFF2-40B4-BE49-F238E27FC236}">
                  <a16:creationId xmlns:a16="http://schemas.microsoft.com/office/drawing/2014/main" id="{B38A0E9C-84BB-4362-B062-757257F54536}"/>
                </a:ext>
              </a:extLst>
            </p:cNvPr>
            <p:cNvSpPr/>
            <p:nvPr/>
          </p:nvSpPr>
          <p:spPr>
            <a:xfrm>
              <a:off x="3392422" y="4555791"/>
              <a:ext cx="768444"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HWP </a:t>
              </a:r>
              <a:r>
                <a:rPr kumimoji="0" lang="de-DE" sz="1000" b="0" i="0" u="none" strike="noStrike" kern="0" cap="none" spc="0" normalizeH="0" baseline="0" noProof="0" dirty="0">
                  <a:ln>
                    <a:noFill/>
                  </a:ln>
                  <a:solidFill>
                    <a:prstClr val="black"/>
                  </a:solidFill>
                  <a:effectLst/>
                  <a:uLnTx/>
                  <a:uFillTx/>
                  <a:latin typeface="Calibri" panose="020F0502020204030204"/>
                  <a:ea typeface="+mn-ea"/>
                  <a:cs typeface="+mn-cs"/>
                </a:rPr>
                <a:t>(Slow Intensity Control)</a:t>
              </a: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E3E0F86-2C9C-4998-93EC-23F0ED085AD8}"/>
                </a:ext>
              </a:extLst>
            </p:cNvPr>
            <p:cNvSpPr/>
            <p:nvPr/>
          </p:nvSpPr>
          <p:spPr>
            <a:xfrm>
              <a:off x="4669880" y="4551309"/>
              <a:ext cx="768444"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Temp. Shaping</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56333AC-9767-41AD-8845-6F76317B99AA}"/>
                </a:ext>
              </a:extLst>
            </p:cNvPr>
            <p:cNvSpPr/>
            <p:nvPr/>
          </p:nvSpPr>
          <p:spPr>
            <a:xfrm>
              <a:off x="5970330" y="4546827"/>
              <a:ext cx="804567"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Transport</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B838FC2-350C-4CD7-A336-554C5B63F9D4}"/>
                </a:ext>
              </a:extLst>
            </p:cNvPr>
            <p:cNvSpPr/>
            <p:nvPr/>
          </p:nvSpPr>
          <p:spPr>
            <a:xfrm>
              <a:off x="7372580" y="4542345"/>
              <a:ext cx="804567"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Aperture</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37CD2B-F0DF-4AF2-B3EA-0A341E10E8D2}"/>
                </a:ext>
              </a:extLst>
            </p:cNvPr>
            <p:cNvSpPr/>
            <p:nvPr/>
          </p:nvSpPr>
          <p:spPr>
            <a:xfrm>
              <a:off x="7185396" y="4343401"/>
              <a:ext cx="1615704" cy="1371600"/>
            </a:xfrm>
            <a:prstGeom prst="rect">
              <a:avLst/>
            </a:prstGeom>
            <a:no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BD01981-D14D-4DC9-B095-53166F7E0AA9}"/>
                </a:ext>
              </a:extLst>
            </p:cNvPr>
            <p:cNvSpPr txBox="1"/>
            <p:nvPr/>
          </p:nvSpPr>
          <p:spPr>
            <a:xfrm>
              <a:off x="7981645" y="5323701"/>
              <a:ext cx="819455" cy="276999"/>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Gun Table</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BD022B8-3521-4E5A-90C5-041189076245}"/>
                </a:ext>
              </a:extLst>
            </p:cNvPr>
            <p:cNvSpPr/>
            <p:nvPr/>
          </p:nvSpPr>
          <p:spPr>
            <a:xfrm>
              <a:off x="2213480" y="4555791"/>
              <a:ext cx="768444"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EOM </a:t>
              </a:r>
              <a:r>
                <a:rPr kumimoji="0" lang="de-DE" sz="1000" b="0" i="0" u="none" strike="noStrike" kern="0" cap="none" spc="0" normalizeH="0" baseline="0" noProof="0" dirty="0">
                  <a:ln>
                    <a:noFill/>
                  </a:ln>
                  <a:solidFill>
                    <a:prstClr val="black"/>
                  </a:solidFill>
                  <a:effectLst/>
                  <a:uLnTx/>
                  <a:uFillTx/>
                  <a:latin typeface="Calibri" panose="020F0502020204030204"/>
                  <a:ea typeface="+mn-ea"/>
                  <a:cs typeface="+mn-cs"/>
                </a:rPr>
                <a:t>(Fast Intensity Control)</a:t>
              </a: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6709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8B802974-D188-4D83-85A0-B704CD1B151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703" t="5680" r="2305" b="7727"/>
          <a:stretch/>
        </p:blipFill>
        <p:spPr>
          <a:xfrm>
            <a:off x="3657600" y="3063240"/>
            <a:ext cx="2375955" cy="1828800"/>
          </a:xfrm>
          <a:prstGeom prst="rect">
            <a:avLst/>
          </a:prstGeom>
        </p:spPr>
      </p:pic>
      <p:sp>
        <p:nvSpPr>
          <p:cNvPr id="2" name="Title 1"/>
          <p:cNvSpPr>
            <a:spLocks noGrp="1"/>
          </p:cNvSpPr>
          <p:nvPr>
            <p:ph type="title"/>
          </p:nvPr>
        </p:nvSpPr>
        <p:spPr>
          <a:xfrm>
            <a:off x="381000" y="280987"/>
            <a:ext cx="8382000" cy="1090613"/>
          </a:xfrm>
        </p:spPr>
        <p:txBody>
          <a:bodyPr/>
          <a:lstStyle/>
          <a:p>
            <a:pPr algn="ctr"/>
            <a:r>
              <a:rPr lang="en-US" dirty="0"/>
              <a:t>Laser Intensity Measurements</a:t>
            </a:r>
          </a:p>
        </p:txBody>
      </p:sp>
      <p:sp>
        <p:nvSpPr>
          <p:cNvPr id="3" name="Content Placeholder 2"/>
          <p:cNvSpPr>
            <a:spLocks noGrp="1"/>
          </p:cNvSpPr>
          <p:nvPr>
            <p:ph idx="1"/>
          </p:nvPr>
        </p:nvSpPr>
        <p:spPr>
          <a:xfrm>
            <a:off x="381000" y="928740"/>
            <a:ext cx="8328991" cy="2199129"/>
          </a:xfrm>
        </p:spPr>
        <p:txBody>
          <a:bodyPr>
            <a:normAutofit fontScale="70000" lnSpcReduction="20000"/>
          </a:bodyPr>
          <a:lstStyle/>
          <a:p>
            <a:pPr>
              <a:lnSpc>
                <a:spcPct val="100000"/>
              </a:lnSpc>
            </a:pPr>
            <a:r>
              <a:rPr lang="en-US" dirty="0"/>
              <a:t>Initial measurements for intensity feedback were done with slow photodiodes, measuring at baseband. We looked at the 704 MHz component from 3 faster diodes to determine if we could find a good signal for the input to the feedback system.</a:t>
            </a:r>
          </a:p>
          <a:p>
            <a:pPr>
              <a:lnSpc>
                <a:spcPct val="100000"/>
              </a:lnSpc>
            </a:pPr>
            <a:r>
              <a:rPr lang="en-US" dirty="0"/>
              <a:t>The measurements after the shutter in the laser trailer and on the relay table in the laser transport did not correlate well with beam current. The measurement on the gun table did, so we went ahead with that signal as the input to the feedback.</a:t>
            </a:r>
          </a:p>
        </p:txBody>
      </p:sp>
      <p:grpSp>
        <p:nvGrpSpPr>
          <p:cNvPr id="14" name="Group 13">
            <a:extLst>
              <a:ext uri="{FF2B5EF4-FFF2-40B4-BE49-F238E27FC236}">
                <a16:creationId xmlns:a16="http://schemas.microsoft.com/office/drawing/2014/main" id="{9B8E35F4-5386-437B-9A3A-12161AE36BA5}"/>
              </a:ext>
            </a:extLst>
          </p:cNvPr>
          <p:cNvGrpSpPr/>
          <p:nvPr/>
        </p:nvGrpSpPr>
        <p:grpSpPr>
          <a:xfrm>
            <a:off x="571500" y="4914900"/>
            <a:ext cx="8229600" cy="1371600"/>
            <a:chOff x="571500" y="4343401"/>
            <a:chExt cx="8229600" cy="1371600"/>
          </a:xfrm>
        </p:grpSpPr>
        <p:sp>
          <p:nvSpPr>
            <p:cNvPr id="5" name="Rectangle 4">
              <a:extLst>
                <a:ext uri="{FF2B5EF4-FFF2-40B4-BE49-F238E27FC236}">
                  <a16:creationId xmlns:a16="http://schemas.microsoft.com/office/drawing/2014/main" id="{B4B448DB-BEF4-4863-8691-29D590C4B4A1}"/>
                </a:ext>
              </a:extLst>
            </p:cNvPr>
            <p:cNvSpPr/>
            <p:nvPr/>
          </p:nvSpPr>
          <p:spPr>
            <a:xfrm>
              <a:off x="571500" y="4564755"/>
              <a:ext cx="1169090"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Laser source</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1F71438F-8CBD-48F2-9226-971DFE308531}"/>
                </a:ext>
              </a:extLst>
            </p:cNvPr>
            <p:cNvCxnSpPr>
              <a:stCxn id="5" idx="3"/>
            </p:cNvCxnSpPr>
            <p:nvPr/>
          </p:nvCxnSpPr>
          <p:spPr>
            <a:xfrm flipV="1">
              <a:off x="1740590" y="4918339"/>
              <a:ext cx="6948856" cy="31899"/>
            </a:xfrm>
            <a:prstGeom prst="line">
              <a:avLst/>
            </a:prstGeom>
            <a:noFill/>
            <a:ln w="28575" cap="flat" cmpd="sng" algn="ctr">
              <a:solidFill>
                <a:srgbClr val="00B050"/>
              </a:solidFill>
              <a:prstDash val="solid"/>
              <a:miter lim="800000"/>
              <a:headEnd type="none" w="med" len="med"/>
              <a:tailEnd type="triangle" w="med" len="med"/>
            </a:ln>
            <a:effectLst/>
          </p:spPr>
        </p:cxnSp>
        <p:sp>
          <p:nvSpPr>
            <p:cNvPr id="7" name="Rectangle 6">
              <a:extLst>
                <a:ext uri="{FF2B5EF4-FFF2-40B4-BE49-F238E27FC236}">
                  <a16:creationId xmlns:a16="http://schemas.microsoft.com/office/drawing/2014/main" id="{B38A0E9C-84BB-4362-B062-757257F54536}"/>
                </a:ext>
              </a:extLst>
            </p:cNvPr>
            <p:cNvSpPr/>
            <p:nvPr/>
          </p:nvSpPr>
          <p:spPr>
            <a:xfrm>
              <a:off x="3392422" y="4555791"/>
              <a:ext cx="768444"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HWP </a:t>
              </a:r>
              <a:r>
                <a:rPr kumimoji="0" lang="de-DE" sz="1000" b="0" i="0" u="none" strike="noStrike" kern="0" cap="none" spc="0" normalizeH="0" baseline="0" noProof="0" dirty="0">
                  <a:ln>
                    <a:noFill/>
                  </a:ln>
                  <a:solidFill>
                    <a:prstClr val="black"/>
                  </a:solidFill>
                  <a:effectLst/>
                  <a:uLnTx/>
                  <a:uFillTx/>
                  <a:latin typeface="Calibri" panose="020F0502020204030204"/>
                  <a:ea typeface="+mn-ea"/>
                  <a:cs typeface="+mn-cs"/>
                </a:rPr>
                <a:t>(Slow Intensity Control)</a:t>
              </a: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E3E0F86-2C9C-4998-93EC-23F0ED085AD8}"/>
                </a:ext>
              </a:extLst>
            </p:cNvPr>
            <p:cNvSpPr/>
            <p:nvPr/>
          </p:nvSpPr>
          <p:spPr>
            <a:xfrm>
              <a:off x="4669880" y="4551309"/>
              <a:ext cx="768444"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Temp. Shaping</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56333AC-9767-41AD-8845-6F76317B99AA}"/>
                </a:ext>
              </a:extLst>
            </p:cNvPr>
            <p:cNvSpPr/>
            <p:nvPr/>
          </p:nvSpPr>
          <p:spPr>
            <a:xfrm>
              <a:off x="5970330" y="4546827"/>
              <a:ext cx="804567"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Transport</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B838FC2-350C-4CD7-A336-554C5B63F9D4}"/>
                </a:ext>
              </a:extLst>
            </p:cNvPr>
            <p:cNvSpPr/>
            <p:nvPr/>
          </p:nvSpPr>
          <p:spPr>
            <a:xfrm>
              <a:off x="7372580" y="4542345"/>
              <a:ext cx="804567"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Aperture</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37CD2B-F0DF-4AF2-B3EA-0A341E10E8D2}"/>
                </a:ext>
              </a:extLst>
            </p:cNvPr>
            <p:cNvSpPr/>
            <p:nvPr/>
          </p:nvSpPr>
          <p:spPr>
            <a:xfrm>
              <a:off x="7185396" y="4343401"/>
              <a:ext cx="1615704" cy="1371600"/>
            </a:xfrm>
            <a:prstGeom prst="rect">
              <a:avLst/>
            </a:prstGeom>
            <a:no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BD01981-D14D-4DC9-B095-53166F7E0AA9}"/>
                </a:ext>
              </a:extLst>
            </p:cNvPr>
            <p:cNvSpPr txBox="1"/>
            <p:nvPr/>
          </p:nvSpPr>
          <p:spPr>
            <a:xfrm>
              <a:off x="7981645" y="5323701"/>
              <a:ext cx="819455" cy="276999"/>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Gun Table</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BD022B8-3521-4E5A-90C5-041189076245}"/>
                </a:ext>
              </a:extLst>
            </p:cNvPr>
            <p:cNvSpPr/>
            <p:nvPr/>
          </p:nvSpPr>
          <p:spPr>
            <a:xfrm>
              <a:off x="2213480" y="4555791"/>
              <a:ext cx="768444"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EOM </a:t>
              </a:r>
              <a:r>
                <a:rPr kumimoji="0" lang="de-DE" sz="1000" b="0" i="0" u="none" strike="noStrike" kern="0" cap="none" spc="0" normalizeH="0" baseline="0" noProof="0" dirty="0">
                  <a:ln>
                    <a:noFill/>
                  </a:ln>
                  <a:solidFill>
                    <a:prstClr val="black"/>
                  </a:solidFill>
                  <a:effectLst/>
                  <a:uLnTx/>
                  <a:uFillTx/>
                  <a:latin typeface="Calibri" panose="020F0502020204030204"/>
                  <a:ea typeface="+mn-ea"/>
                  <a:cs typeface="+mn-cs"/>
                </a:rPr>
                <a:t>(Fast Intensity Control)</a:t>
              </a: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765A814A-1221-418D-A995-76CBAEC7437C}"/>
              </a:ext>
            </a:extLst>
          </p:cNvPr>
          <p:cNvSpPr/>
          <p:nvPr/>
        </p:nvSpPr>
        <p:spPr>
          <a:xfrm>
            <a:off x="457200" y="4914902"/>
            <a:ext cx="5257800" cy="1257298"/>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4ADE4A-1717-4D59-B5F5-3E93B8464765}"/>
              </a:ext>
            </a:extLst>
          </p:cNvPr>
          <p:cNvSpPr/>
          <p:nvPr/>
        </p:nvSpPr>
        <p:spPr>
          <a:xfrm>
            <a:off x="2628900" y="4914901"/>
            <a:ext cx="944490"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200" kern="0" dirty="0">
                <a:solidFill>
                  <a:prstClr val="black"/>
                </a:solidFill>
                <a:latin typeface="Calibri" panose="020F0502020204030204"/>
              </a:rPr>
              <a:t>Laser trailer</a:t>
            </a:r>
            <a:endParaRPr lang="en-US" sz="1200" kern="0" dirty="0">
              <a:solidFill>
                <a:prstClr val="black"/>
              </a:solidFill>
              <a:latin typeface="Calibri" panose="020F0502020204030204"/>
            </a:endParaRPr>
          </a:p>
        </p:txBody>
      </p:sp>
      <p:grpSp>
        <p:nvGrpSpPr>
          <p:cNvPr id="21" name="Group 20">
            <a:extLst>
              <a:ext uri="{FF2B5EF4-FFF2-40B4-BE49-F238E27FC236}">
                <a16:creationId xmlns:a16="http://schemas.microsoft.com/office/drawing/2014/main" id="{0188CD33-726B-45C2-8516-8F33ACA55F93}"/>
              </a:ext>
            </a:extLst>
          </p:cNvPr>
          <p:cNvGrpSpPr/>
          <p:nvPr/>
        </p:nvGrpSpPr>
        <p:grpSpPr>
          <a:xfrm>
            <a:off x="6845160" y="5584726"/>
            <a:ext cx="114300" cy="362548"/>
            <a:chOff x="6172200" y="4457700"/>
            <a:chExt cx="114300" cy="362548"/>
          </a:xfrm>
        </p:grpSpPr>
        <p:sp>
          <p:nvSpPr>
            <p:cNvPr id="16" name="Isosceles Triangle 15">
              <a:extLst>
                <a:ext uri="{FF2B5EF4-FFF2-40B4-BE49-F238E27FC236}">
                  <a16:creationId xmlns:a16="http://schemas.microsoft.com/office/drawing/2014/main" id="{3F134388-03B6-4ADD-82FF-A4CB8D112333}"/>
                </a:ext>
              </a:extLst>
            </p:cNvPr>
            <p:cNvSpPr/>
            <p:nvPr/>
          </p:nvSpPr>
          <p:spPr>
            <a:xfrm>
              <a:off x="6172200" y="4572000"/>
              <a:ext cx="114300" cy="1143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2FAD71F-9D45-4B02-AF76-A11810D94221}"/>
                </a:ext>
              </a:extLst>
            </p:cNvPr>
            <p:cNvCxnSpPr>
              <a:cxnSpLocks/>
            </p:cNvCxnSpPr>
            <p:nvPr/>
          </p:nvCxnSpPr>
          <p:spPr>
            <a:xfrm>
              <a:off x="6229344" y="4457700"/>
              <a:ext cx="0" cy="362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4697FF-9F89-4574-A9AF-9CD65C35A24B}"/>
                </a:ext>
              </a:extLst>
            </p:cNvPr>
            <p:cNvCxnSpPr>
              <a:cxnSpLocks/>
            </p:cNvCxnSpPr>
            <p:nvPr/>
          </p:nvCxnSpPr>
          <p:spPr>
            <a:xfrm>
              <a:off x="6172200" y="4572000"/>
              <a:ext cx="114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EE9134A5-5CD9-4FA0-90C3-2F0161B59BF7}"/>
              </a:ext>
            </a:extLst>
          </p:cNvPr>
          <p:cNvGrpSpPr/>
          <p:nvPr/>
        </p:nvGrpSpPr>
        <p:grpSpPr>
          <a:xfrm>
            <a:off x="5523023" y="5584726"/>
            <a:ext cx="114300" cy="362548"/>
            <a:chOff x="6172200" y="4457700"/>
            <a:chExt cx="114300" cy="362548"/>
          </a:xfrm>
        </p:grpSpPr>
        <p:sp>
          <p:nvSpPr>
            <p:cNvPr id="23" name="Isosceles Triangle 22">
              <a:extLst>
                <a:ext uri="{FF2B5EF4-FFF2-40B4-BE49-F238E27FC236}">
                  <a16:creationId xmlns:a16="http://schemas.microsoft.com/office/drawing/2014/main" id="{6A0AADD7-D782-49CC-A5F7-D01E041CD7E1}"/>
                </a:ext>
              </a:extLst>
            </p:cNvPr>
            <p:cNvSpPr/>
            <p:nvPr/>
          </p:nvSpPr>
          <p:spPr>
            <a:xfrm>
              <a:off x="6172200" y="4572000"/>
              <a:ext cx="114300" cy="1143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ABAB28BD-30FA-4790-AEDC-18E6CA900602}"/>
                </a:ext>
              </a:extLst>
            </p:cNvPr>
            <p:cNvCxnSpPr>
              <a:cxnSpLocks/>
            </p:cNvCxnSpPr>
            <p:nvPr/>
          </p:nvCxnSpPr>
          <p:spPr>
            <a:xfrm>
              <a:off x="6229344" y="4457700"/>
              <a:ext cx="0" cy="362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353143E-0F0C-47BE-A383-9EAC154BF7A9}"/>
                </a:ext>
              </a:extLst>
            </p:cNvPr>
            <p:cNvCxnSpPr>
              <a:cxnSpLocks/>
            </p:cNvCxnSpPr>
            <p:nvPr/>
          </p:nvCxnSpPr>
          <p:spPr>
            <a:xfrm>
              <a:off x="6172200" y="4572000"/>
              <a:ext cx="114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462B8015-ABB3-4096-8F22-343E33A4F851}"/>
              </a:ext>
            </a:extLst>
          </p:cNvPr>
          <p:cNvGrpSpPr/>
          <p:nvPr/>
        </p:nvGrpSpPr>
        <p:grpSpPr>
          <a:xfrm>
            <a:off x="8431973" y="5584726"/>
            <a:ext cx="114300" cy="362548"/>
            <a:chOff x="6172200" y="4457700"/>
            <a:chExt cx="114300" cy="362548"/>
          </a:xfrm>
        </p:grpSpPr>
        <p:sp>
          <p:nvSpPr>
            <p:cNvPr id="27" name="Isosceles Triangle 26">
              <a:extLst>
                <a:ext uri="{FF2B5EF4-FFF2-40B4-BE49-F238E27FC236}">
                  <a16:creationId xmlns:a16="http://schemas.microsoft.com/office/drawing/2014/main" id="{93B9F0DF-1F4D-4790-B27F-2523894CEF20}"/>
                </a:ext>
              </a:extLst>
            </p:cNvPr>
            <p:cNvSpPr/>
            <p:nvPr/>
          </p:nvSpPr>
          <p:spPr>
            <a:xfrm>
              <a:off x="6172200" y="4572000"/>
              <a:ext cx="114300" cy="1143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2C66BC62-80D8-43EF-BA74-CE768C53CF7A}"/>
                </a:ext>
              </a:extLst>
            </p:cNvPr>
            <p:cNvCxnSpPr>
              <a:cxnSpLocks/>
            </p:cNvCxnSpPr>
            <p:nvPr/>
          </p:nvCxnSpPr>
          <p:spPr>
            <a:xfrm>
              <a:off x="6229344" y="4457700"/>
              <a:ext cx="0" cy="362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5492B7E-1586-4400-8472-F95F237409CA}"/>
                </a:ext>
              </a:extLst>
            </p:cNvPr>
            <p:cNvCxnSpPr>
              <a:cxnSpLocks/>
            </p:cNvCxnSpPr>
            <p:nvPr/>
          </p:nvCxnSpPr>
          <p:spPr>
            <a:xfrm>
              <a:off x="6172200" y="4572000"/>
              <a:ext cx="114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a:extLst>
              <a:ext uri="{FF2B5EF4-FFF2-40B4-BE49-F238E27FC236}">
                <a16:creationId xmlns:a16="http://schemas.microsoft.com/office/drawing/2014/main" id="{F6B7AEA1-CCE3-43CF-92B6-E109E699E42A}"/>
              </a:ext>
            </a:extLst>
          </p:cNvPr>
          <p:cNvCxnSpPr/>
          <p:nvPr/>
        </p:nvCxnSpPr>
        <p:spPr>
          <a:xfrm>
            <a:off x="5494142" y="5512772"/>
            <a:ext cx="43017" cy="20222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E45AB1F-CD12-4C8C-8119-EDB95E9FDDF8}"/>
              </a:ext>
            </a:extLst>
          </p:cNvPr>
          <p:cNvCxnSpPr/>
          <p:nvPr/>
        </p:nvCxnSpPr>
        <p:spPr>
          <a:xfrm>
            <a:off x="6810532" y="5504891"/>
            <a:ext cx="43017" cy="20222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7C02025-9003-478F-B10C-B5988B68B91A}"/>
              </a:ext>
            </a:extLst>
          </p:cNvPr>
          <p:cNvCxnSpPr/>
          <p:nvPr/>
        </p:nvCxnSpPr>
        <p:spPr>
          <a:xfrm>
            <a:off x="8393343" y="5493773"/>
            <a:ext cx="43017" cy="20222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FF57F5B5-9BD8-46EE-9E8A-AC2A3C4E851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172" t="8920" r="4321" b="6580"/>
          <a:stretch/>
        </p:blipFill>
        <p:spPr>
          <a:xfrm>
            <a:off x="6743700" y="3086100"/>
            <a:ext cx="2083101" cy="1828800"/>
          </a:xfrm>
          <a:prstGeom prst="rect">
            <a:avLst/>
          </a:prstGeom>
        </p:spPr>
      </p:pic>
    </p:spTree>
    <p:extLst>
      <p:ext uri="{BB962C8B-B14F-4D97-AF65-F5344CB8AC3E}">
        <p14:creationId xmlns:p14="http://schemas.microsoft.com/office/powerpoint/2010/main" val="3965845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pPr algn="ctr"/>
            <a:r>
              <a:rPr lang="en-US" dirty="0"/>
              <a:t>Measured Disturbances</a:t>
            </a:r>
          </a:p>
        </p:txBody>
      </p:sp>
      <p:sp>
        <p:nvSpPr>
          <p:cNvPr id="3" name="Content Placeholder 2"/>
          <p:cNvSpPr>
            <a:spLocks noGrp="1"/>
          </p:cNvSpPr>
          <p:nvPr>
            <p:ph idx="1"/>
          </p:nvPr>
        </p:nvSpPr>
        <p:spPr>
          <a:xfrm>
            <a:off x="381000" y="1143000"/>
            <a:ext cx="8328991" cy="4724400"/>
          </a:xfrm>
        </p:spPr>
        <p:txBody>
          <a:bodyPr>
            <a:normAutofit/>
          </a:bodyPr>
          <a:lstStyle/>
          <a:p>
            <a:r>
              <a:rPr lang="en-US" dirty="0"/>
              <a:t>Low frequency disturbances contributed the majority of the variations in the beam current</a:t>
            </a:r>
          </a:p>
        </p:txBody>
      </p:sp>
      <p:pic>
        <p:nvPicPr>
          <p:cNvPr id="4" name="Picture 3">
            <a:extLst>
              <a:ext uri="{FF2B5EF4-FFF2-40B4-BE49-F238E27FC236}">
                <a16:creationId xmlns:a16="http://schemas.microsoft.com/office/drawing/2014/main" id="{1E6D4EE1-9B5A-49FA-A7DD-28347C9F2AA3}"/>
              </a:ext>
            </a:extLst>
          </p:cNvPr>
          <p:cNvPicPr>
            <a:picLocks noChangeAspect="1"/>
          </p:cNvPicPr>
          <p:nvPr/>
        </p:nvPicPr>
        <p:blipFill rotWithShape="1">
          <a:blip r:embed="rId2"/>
          <a:srcRect l="7500" r="6160"/>
          <a:stretch/>
        </p:blipFill>
        <p:spPr>
          <a:xfrm>
            <a:off x="114300" y="2315980"/>
            <a:ext cx="3947491" cy="3505475"/>
          </a:xfrm>
          <a:prstGeom prst="rect">
            <a:avLst/>
          </a:prstGeom>
        </p:spPr>
      </p:pic>
      <p:pic>
        <p:nvPicPr>
          <p:cNvPr id="5" name="Picture 4">
            <a:extLst>
              <a:ext uri="{FF2B5EF4-FFF2-40B4-BE49-F238E27FC236}">
                <a16:creationId xmlns:a16="http://schemas.microsoft.com/office/drawing/2014/main" id="{6789EDE2-D792-4F0A-B096-CD8AB3B6811F}"/>
              </a:ext>
            </a:extLst>
          </p:cNvPr>
          <p:cNvPicPr>
            <a:picLocks noChangeAspect="1"/>
          </p:cNvPicPr>
          <p:nvPr/>
        </p:nvPicPr>
        <p:blipFill rotWithShape="1">
          <a:blip r:embed="rId3"/>
          <a:srcRect l="8282" r="7643"/>
          <a:stretch/>
        </p:blipFill>
        <p:spPr>
          <a:xfrm>
            <a:off x="4114800" y="2327148"/>
            <a:ext cx="5029200" cy="3502152"/>
          </a:xfrm>
          <a:prstGeom prst="rect">
            <a:avLst/>
          </a:prstGeom>
        </p:spPr>
      </p:pic>
    </p:spTree>
    <p:extLst>
      <p:ext uri="{BB962C8B-B14F-4D97-AF65-F5344CB8AC3E}">
        <p14:creationId xmlns:p14="http://schemas.microsoft.com/office/powerpoint/2010/main" val="110816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pPr algn="ctr"/>
            <a:r>
              <a:rPr lang="en-US" dirty="0"/>
              <a:t>Measured Disturbances</a:t>
            </a:r>
          </a:p>
        </p:txBody>
      </p:sp>
      <p:pic>
        <p:nvPicPr>
          <p:cNvPr id="6" name="Picture 5">
            <a:extLst>
              <a:ext uri="{FF2B5EF4-FFF2-40B4-BE49-F238E27FC236}">
                <a16:creationId xmlns:a16="http://schemas.microsoft.com/office/drawing/2014/main" id="{CD697764-F5E2-4734-A6EA-CFCCD7BF1B30}"/>
              </a:ext>
            </a:extLst>
          </p:cNvPr>
          <p:cNvPicPr>
            <a:picLocks noChangeAspect="1"/>
          </p:cNvPicPr>
          <p:nvPr/>
        </p:nvPicPr>
        <p:blipFill rotWithShape="1">
          <a:blip r:embed="rId2"/>
          <a:srcRect l="9498" t="3750" r="8172" b="6250"/>
          <a:stretch/>
        </p:blipFill>
        <p:spPr>
          <a:xfrm>
            <a:off x="0" y="1005838"/>
            <a:ext cx="9144000" cy="5852162"/>
          </a:xfrm>
          <a:prstGeom prst="rect">
            <a:avLst/>
          </a:prstGeom>
          <a:solidFill>
            <a:srgbClr val="FFFFFF">
              <a:alpha val="50196"/>
            </a:srgbClr>
          </a:solidFill>
        </p:spPr>
      </p:pic>
      <p:sp>
        <p:nvSpPr>
          <p:cNvPr id="3" name="Content Placeholder 2"/>
          <p:cNvSpPr>
            <a:spLocks noGrp="1"/>
          </p:cNvSpPr>
          <p:nvPr>
            <p:ph idx="1"/>
          </p:nvPr>
        </p:nvSpPr>
        <p:spPr>
          <a:xfrm>
            <a:off x="2971799" y="1485900"/>
            <a:ext cx="3429001" cy="685800"/>
          </a:xfrm>
          <a:solidFill>
            <a:srgbClr val="FFFFFF">
              <a:alpha val="69804"/>
            </a:srgbClr>
          </a:solidFill>
        </p:spPr>
        <p:txBody>
          <a:bodyPr>
            <a:normAutofit/>
          </a:bodyPr>
          <a:lstStyle/>
          <a:p>
            <a:pPr marL="0" indent="0" algn="ctr">
              <a:buNone/>
            </a:pPr>
            <a:r>
              <a:rPr lang="en-US" sz="1800" dirty="0"/>
              <a:t>Same as last spectrum, zoomed in x-axis</a:t>
            </a:r>
          </a:p>
        </p:txBody>
      </p:sp>
    </p:spTree>
    <p:extLst>
      <p:ext uri="{BB962C8B-B14F-4D97-AF65-F5344CB8AC3E}">
        <p14:creationId xmlns:p14="http://schemas.microsoft.com/office/powerpoint/2010/main" val="1339518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pPr algn="ctr"/>
            <a:r>
              <a:rPr lang="en-US" dirty="0"/>
              <a:t>Feedback Design</a:t>
            </a:r>
          </a:p>
        </p:txBody>
      </p:sp>
      <p:sp>
        <p:nvSpPr>
          <p:cNvPr id="36" name="Oval 35">
            <a:extLst>
              <a:ext uri="{FF2B5EF4-FFF2-40B4-BE49-F238E27FC236}">
                <a16:creationId xmlns:a16="http://schemas.microsoft.com/office/drawing/2014/main" id="{32E3E2E4-0522-4AF1-853F-345917B28A2A}"/>
              </a:ext>
            </a:extLst>
          </p:cNvPr>
          <p:cNvSpPr/>
          <p:nvPr/>
        </p:nvSpPr>
        <p:spPr>
          <a:xfrm>
            <a:off x="7236506" y="1371600"/>
            <a:ext cx="457200" cy="4572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8E64F685-7C69-412A-A8D4-80E7B47B3355}"/>
              </a:ext>
            </a:extLst>
          </p:cNvPr>
          <p:cNvCxnSpPr>
            <a:cxnSpLocks/>
          </p:cNvCxnSpPr>
          <p:nvPr/>
        </p:nvCxnSpPr>
        <p:spPr>
          <a:xfrm>
            <a:off x="7457724" y="1607573"/>
            <a:ext cx="0" cy="1999937"/>
          </a:xfrm>
          <a:prstGeom prst="line">
            <a:avLst/>
          </a:prstGeom>
          <a:noFill/>
          <a:ln w="28575" cap="flat" cmpd="sng" algn="ctr">
            <a:solidFill>
              <a:srgbClr val="0066FF"/>
            </a:solidFill>
            <a:prstDash val="solid"/>
            <a:miter lim="800000"/>
            <a:headEnd type="none" w="med" len="med"/>
            <a:tailEnd type="none" w="med" len="med"/>
          </a:ln>
          <a:effectLst/>
        </p:spPr>
      </p:cxnSp>
      <p:sp>
        <p:nvSpPr>
          <p:cNvPr id="20" name="Rectangle 19">
            <a:extLst>
              <a:ext uri="{FF2B5EF4-FFF2-40B4-BE49-F238E27FC236}">
                <a16:creationId xmlns:a16="http://schemas.microsoft.com/office/drawing/2014/main" id="{5C933BDB-1497-420F-9C24-C6F36DA6791E}"/>
              </a:ext>
            </a:extLst>
          </p:cNvPr>
          <p:cNvSpPr/>
          <p:nvPr/>
        </p:nvSpPr>
        <p:spPr>
          <a:xfrm>
            <a:off x="1399824" y="1250054"/>
            <a:ext cx="597590"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de-DE" sz="1200" b="0" kern="0" dirty="0">
                <a:solidFill>
                  <a:prstClr val="black"/>
                </a:solidFill>
                <a:latin typeface="Calibri" panose="020F0502020204030204"/>
              </a:rPr>
              <a:t>Laser source</a:t>
            </a:r>
            <a:endParaRPr lang="en-US" sz="1200" b="0" kern="0" dirty="0">
              <a:solidFill>
                <a:prstClr val="black"/>
              </a:solidFill>
              <a:latin typeface="Calibri" panose="020F0502020204030204"/>
            </a:endParaRPr>
          </a:p>
        </p:txBody>
      </p:sp>
      <p:cxnSp>
        <p:nvCxnSpPr>
          <p:cNvPr id="21" name="Straight Connector 20">
            <a:extLst>
              <a:ext uri="{FF2B5EF4-FFF2-40B4-BE49-F238E27FC236}">
                <a16:creationId xmlns:a16="http://schemas.microsoft.com/office/drawing/2014/main" id="{7EBB6ED5-9BB7-4658-B326-441F939F45DA}"/>
              </a:ext>
            </a:extLst>
          </p:cNvPr>
          <p:cNvCxnSpPr>
            <a:cxnSpLocks/>
            <a:stCxn id="20" idx="3"/>
          </p:cNvCxnSpPr>
          <p:nvPr/>
        </p:nvCxnSpPr>
        <p:spPr>
          <a:xfrm flipV="1">
            <a:off x="1997414" y="1610472"/>
            <a:ext cx="5460310" cy="25065"/>
          </a:xfrm>
          <a:prstGeom prst="line">
            <a:avLst/>
          </a:prstGeom>
          <a:noFill/>
          <a:ln w="28575" cap="flat" cmpd="sng" algn="ctr">
            <a:solidFill>
              <a:srgbClr val="00B050"/>
            </a:solidFill>
            <a:prstDash val="solid"/>
            <a:miter lim="800000"/>
            <a:headEnd type="none" w="med" len="med"/>
            <a:tailEnd type="triangle" w="med" len="med"/>
          </a:ln>
          <a:effectLst/>
        </p:spPr>
      </p:cxnSp>
      <p:sp>
        <p:nvSpPr>
          <p:cNvPr id="22" name="Rectangle 21">
            <a:extLst>
              <a:ext uri="{FF2B5EF4-FFF2-40B4-BE49-F238E27FC236}">
                <a16:creationId xmlns:a16="http://schemas.microsoft.com/office/drawing/2014/main" id="{89134331-3C40-42CB-8A87-6EAACE2A1B65}"/>
              </a:ext>
            </a:extLst>
          </p:cNvPr>
          <p:cNvSpPr/>
          <p:nvPr/>
        </p:nvSpPr>
        <p:spPr>
          <a:xfrm>
            <a:off x="3031680" y="1241090"/>
            <a:ext cx="768444"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HWP </a:t>
            </a:r>
            <a:r>
              <a:rPr kumimoji="0" lang="de-DE" sz="1000" b="0" i="0" u="none" strike="noStrike" kern="0" cap="none" spc="0" normalizeH="0" baseline="0" noProof="0" dirty="0">
                <a:ln>
                  <a:noFill/>
                </a:ln>
                <a:solidFill>
                  <a:prstClr val="black"/>
                </a:solidFill>
                <a:effectLst/>
                <a:uLnTx/>
                <a:uFillTx/>
                <a:latin typeface="Calibri" panose="020F0502020204030204"/>
                <a:ea typeface="+mn-ea"/>
                <a:cs typeface="+mn-cs"/>
              </a:rPr>
              <a:t>(Slow Intensity Control)</a:t>
            </a: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2410748-586A-4E23-93BE-CB71033D302A}"/>
              </a:ext>
            </a:extLst>
          </p:cNvPr>
          <p:cNvSpPr/>
          <p:nvPr/>
        </p:nvSpPr>
        <p:spPr>
          <a:xfrm>
            <a:off x="4028724" y="1232126"/>
            <a:ext cx="804567"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Transport</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2E6CBA56-988E-435F-95C4-0DE3E2859449}"/>
              </a:ext>
            </a:extLst>
          </p:cNvPr>
          <p:cNvSpPr/>
          <p:nvPr/>
        </p:nvSpPr>
        <p:spPr>
          <a:xfrm>
            <a:off x="5358292" y="1227644"/>
            <a:ext cx="804567"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Aperture</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21A11095-1EFA-4835-8309-CADC44245CE2}"/>
              </a:ext>
            </a:extLst>
          </p:cNvPr>
          <p:cNvSpPr/>
          <p:nvPr/>
        </p:nvSpPr>
        <p:spPr>
          <a:xfrm>
            <a:off x="5171108" y="1028700"/>
            <a:ext cx="1372216" cy="1371600"/>
          </a:xfrm>
          <a:prstGeom prst="rect">
            <a:avLst/>
          </a:prstGeom>
          <a:no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CCDA8A23-A4F6-44D0-A76D-42D08D2F59FA}"/>
              </a:ext>
            </a:extLst>
          </p:cNvPr>
          <p:cNvSpPr txBox="1"/>
          <p:nvPr/>
        </p:nvSpPr>
        <p:spPr>
          <a:xfrm>
            <a:off x="5186612" y="2123301"/>
            <a:ext cx="819455" cy="276999"/>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Gun Table</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B56E554-61E3-4FA4-B6C9-8139CCA1F644}"/>
              </a:ext>
            </a:extLst>
          </p:cNvPr>
          <p:cNvSpPr/>
          <p:nvPr/>
        </p:nvSpPr>
        <p:spPr>
          <a:xfrm>
            <a:off x="2148936" y="1241090"/>
            <a:ext cx="768444" cy="77096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EOM </a:t>
            </a:r>
            <a:r>
              <a:rPr kumimoji="0" lang="de-DE" sz="1000" b="0" i="0" u="none" strike="noStrike" kern="0" cap="none" spc="0" normalizeH="0" baseline="0" noProof="0" dirty="0">
                <a:ln>
                  <a:noFill/>
                </a:ln>
                <a:solidFill>
                  <a:prstClr val="black"/>
                </a:solidFill>
                <a:effectLst/>
                <a:uLnTx/>
                <a:uFillTx/>
                <a:latin typeface="Calibri" panose="020F0502020204030204"/>
                <a:ea typeface="+mn-ea"/>
                <a:cs typeface="+mn-cs"/>
              </a:rPr>
              <a:t>(Fast Intensity Control)</a:t>
            </a: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45E9775D-B2E8-4A73-B0EF-2B7140357FCC}"/>
              </a:ext>
            </a:extLst>
          </p:cNvPr>
          <p:cNvGrpSpPr/>
          <p:nvPr/>
        </p:nvGrpSpPr>
        <p:grpSpPr>
          <a:xfrm>
            <a:off x="6253942" y="1698526"/>
            <a:ext cx="114300" cy="362548"/>
            <a:chOff x="6172200" y="4457700"/>
            <a:chExt cx="114300" cy="362548"/>
          </a:xfrm>
        </p:grpSpPr>
        <p:sp>
          <p:nvSpPr>
            <p:cNvPr id="30" name="Isosceles Triangle 29">
              <a:extLst>
                <a:ext uri="{FF2B5EF4-FFF2-40B4-BE49-F238E27FC236}">
                  <a16:creationId xmlns:a16="http://schemas.microsoft.com/office/drawing/2014/main" id="{1CE1FBD6-6372-41E8-8B35-9F48BDAA944D}"/>
                </a:ext>
              </a:extLst>
            </p:cNvPr>
            <p:cNvSpPr/>
            <p:nvPr/>
          </p:nvSpPr>
          <p:spPr>
            <a:xfrm>
              <a:off x="6172200" y="4572000"/>
              <a:ext cx="114300" cy="1143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1E30E108-AF6B-4747-8555-D0D104049FCC}"/>
                </a:ext>
              </a:extLst>
            </p:cNvPr>
            <p:cNvCxnSpPr>
              <a:cxnSpLocks/>
            </p:cNvCxnSpPr>
            <p:nvPr/>
          </p:nvCxnSpPr>
          <p:spPr>
            <a:xfrm>
              <a:off x="6229344" y="4457700"/>
              <a:ext cx="0" cy="362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B63E448-B749-4153-A669-C98EA5983F9E}"/>
                </a:ext>
              </a:extLst>
            </p:cNvPr>
            <p:cNvCxnSpPr>
              <a:cxnSpLocks/>
            </p:cNvCxnSpPr>
            <p:nvPr/>
          </p:nvCxnSpPr>
          <p:spPr>
            <a:xfrm>
              <a:off x="6172200" y="4572000"/>
              <a:ext cx="114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a:extLst>
              <a:ext uri="{FF2B5EF4-FFF2-40B4-BE49-F238E27FC236}">
                <a16:creationId xmlns:a16="http://schemas.microsoft.com/office/drawing/2014/main" id="{FD8133C1-002D-4AF1-B9FB-135227449502}"/>
              </a:ext>
            </a:extLst>
          </p:cNvPr>
          <p:cNvCxnSpPr/>
          <p:nvPr/>
        </p:nvCxnSpPr>
        <p:spPr>
          <a:xfrm>
            <a:off x="6215312" y="1607573"/>
            <a:ext cx="43017" cy="20222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2016747-EDD3-49DF-9F03-5BB02230FC1E}"/>
              </a:ext>
            </a:extLst>
          </p:cNvPr>
          <p:cNvSpPr/>
          <p:nvPr/>
        </p:nvSpPr>
        <p:spPr>
          <a:xfrm>
            <a:off x="7018535" y="1028700"/>
            <a:ext cx="893142" cy="1371600"/>
          </a:xfrm>
          <a:prstGeom prst="rect">
            <a:avLst/>
          </a:prstGeom>
          <a:no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896C4AC8-8AFB-4B67-8A02-032365270BEF}"/>
              </a:ext>
            </a:extLst>
          </p:cNvPr>
          <p:cNvSpPr txBox="1"/>
          <p:nvPr/>
        </p:nvSpPr>
        <p:spPr>
          <a:xfrm>
            <a:off x="7137933" y="1094601"/>
            <a:ext cx="654346" cy="276999"/>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DC Gun</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3" name="Circle: Hollow 42">
            <a:extLst>
              <a:ext uri="{FF2B5EF4-FFF2-40B4-BE49-F238E27FC236}">
                <a16:creationId xmlns:a16="http://schemas.microsoft.com/office/drawing/2014/main" id="{2D2BA121-AA05-4A53-9218-792B7D91E4E5}"/>
              </a:ext>
            </a:extLst>
          </p:cNvPr>
          <p:cNvSpPr/>
          <p:nvPr/>
        </p:nvSpPr>
        <p:spPr>
          <a:xfrm>
            <a:off x="7138553" y="3025156"/>
            <a:ext cx="632811" cy="632811"/>
          </a:xfrm>
          <a:prstGeom prst="donu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4" name="Straight Connector 43">
            <a:extLst>
              <a:ext uri="{FF2B5EF4-FFF2-40B4-BE49-F238E27FC236}">
                <a16:creationId xmlns:a16="http://schemas.microsoft.com/office/drawing/2014/main" id="{CE98C5F9-38F3-4BF1-8F3F-7D57447C51B7}"/>
              </a:ext>
            </a:extLst>
          </p:cNvPr>
          <p:cNvCxnSpPr>
            <a:cxnSpLocks/>
          </p:cNvCxnSpPr>
          <p:nvPr/>
        </p:nvCxnSpPr>
        <p:spPr>
          <a:xfrm>
            <a:off x="7457724" y="3429000"/>
            <a:ext cx="0" cy="1485900"/>
          </a:xfrm>
          <a:prstGeom prst="line">
            <a:avLst/>
          </a:prstGeom>
          <a:noFill/>
          <a:ln w="28575" cap="flat" cmpd="sng" algn="ctr">
            <a:solidFill>
              <a:srgbClr val="0066FF"/>
            </a:solidFill>
            <a:prstDash val="solid"/>
            <a:miter lim="800000"/>
            <a:headEnd type="none" w="med" len="med"/>
            <a:tailEnd type="triangle" w="med" len="med"/>
          </a:ln>
          <a:effectLst/>
        </p:spPr>
      </p:cxnSp>
      <p:grpSp>
        <p:nvGrpSpPr>
          <p:cNvPr id="52" name="Group 51">
            <a:extLst>
              <a:ext uri="{FF2B5EF4-FFF2-40B4-BE49-F238E27FC236}">
                <a16:creationId xmlns:a16="http://schemas.microsoft.com/office/drawing/2014/main" id="{15023868-6255-48F2-9459-40845B5939B2}"/>
              </a:ext>
            </a:extLst>
          </p:cNvPr>
          <p:cNvGrpSpPr/>
          <p:nvPr/>
        </p:nvGrpSpPr>
        <p:grpSpPr>
          <a:xfrm>
            <a:off x="7073614" y="4157885"/>
            <a:ext cx="771460" cy="228600"/>
            <a:chOff x="6761711" y="4914900"/>
            <a:chExt cx="771460" cy="228600"/>
          </a:xfrm>
        </p:grpSpPr>
        <p:cxnSp>
          <p:nvCxnSpPr>
            <p:cNvPr id="47" name="Straight Connector 46">
              <a:extLst>
                <a:ext uri="{FF2B5EF4-FFF2-40B4-BE49-F238E27FC236}">
                  <a16:creationId xmlns:a16="http://schemas.microsoft.com/office/drawing/2014/main" id="{F0C37247-5069-4CED-A66F-A0CB479113C4}"/>
                </a:ext>
              </a:extLst>
            </p:cNvPr>
            <p:cNvCxnSpPr/>
            <p:nvPr/>
          </p:nvCxnSpPr>
          <p:spPr>
            <a:xfrm>
              <a:off x="6979682" y="4914900"/>
              <a:ext cx="0" cy="2286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5954E96-E437-4FF9-91D9-A77DABE5CDC8}"/>
                </a:ext>
              </a:extLst>
            </p:cNvPr>
            <p:cNvCxnSpPr/>
            <p:nvPr/>
          </p:nvCxnSpPr>
          <p:spPr>
            <a:xfrm>
              <a:off x="6761711" y="5029200"/>
              <a:ext cx="21797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4C3B355-F200-4DE2-B96A-C32A44BF1D13}"/>
                </a:ext>
              </a:extLst>
            </p:cNvPr>
            <p:cNvCxnSpPr>
              <a:cxnSpLocks/>
            </p:cNvCxnSpPr>
            <p:nvPr/>
          </p:nvCxnSpPr>
          <p:spPr>
            <a:xfrm rot="5400000" flipH="1">
              <a:off x="7418871" y="4914900"/>
              <a:ext cx="0" cy="2286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874387D-5A71-4994-A906-9D099DCF1B0D}"/>
                </a:ext>
              </a:extLst>
            </p:cNvPr>
            <p:cNvCxnSpPr>
              <a:cxnSpLocks/>
            </p:cNvCxnSpPr>
            <p:nvPr/>
          </p:nvCxnSpPr>
          <p:spPr>
            <a:xfrm rot="5400000" flipH="1">
              <a:off x="7200900" y="5029200"/>
              <a:ext cx="21797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BF1526E0-8F75-4ADA-8D40-E53104EB27C6}"/>
              </a:ext>
            </a:extLst>
          </p:cNvPr>
          <p:cNvSpPr txBox="1"/>
          <p:nvPr/>
        </p:nvSpPr>
        <p:spPr>
          <a:xfrm>
            <a:off x="7617273" y="2857500"/>
            <a:ext cx="412292" cy="276999"/>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FCT</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A4D313FC-3A28-46F3-B2E3-8D4683C7F560}"/>
              </a:ext>
            </a:extLst>
          </p:cNvPr>
          <p:cNvSpPr txBox="1"/>
          <p:nvPr/>
        </p:nvSpPr>
        <p:spPr>
          <a:xfrm>
            <a:off x="7616932" y="3850600"/>
            <a:ext cx="612668" cy="41969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Button</a:t>
            </a:r>
          </a:p>
          <a:p>
            <a:pPr marL="0" marR="0" lvl="0" indent="0" defTabSz="914400" eaLnBrk="1" fontAlgn="auto" latinLnBrk="0" hangingPunct="1">
              <a:lnSpc>
                <a:spcPct val="100000"/>
              </a:lnSpc>
              <a:spcBef>
                <a:spcPts val="0"/>
              </a:spcBef>
              <a:spcAft>
                <a:spcPts val="0"/>
              </a:spcAft>
              <a:buClrTx/>
              <a:buSzTx/>
              <a:buFontTx/>
              <a:buNone/>
              <a:tabLst/>
              <a:defRPr/>
            </a:pPr>
            <a:r>
              <a:rPr lang="de-DE" sz="1200" b="0" kern="0" dirty="0">
                <a:solidFill>
                  <a:prstClr val="black"/>
                </a:solidFill>
                <a:latin typeface="Calibri" panose="020F0502020204030204"/>
                <a:ea typeface="+mn-ea"/>
                <a:cs typeface="+mn-cs"/>
              </a:rPr>
              <a:t>Pickup</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A0A8A73A-33BE-45F7-B1E6-12C3B2A00D3D}"/>
              </a:ext>
            </a:extLst>
          </p:cNvPr>
          <p:cNvSpPr/>
          <p:nvPr/>
        </p:nvSpPr>
        <p:spPr>
          <a:xfrm>
            <a:off x="7015154" y="4686300"/>
            <a:ext cx="893142" cy="1008862"/>
          </a:xfrm>
          <a:prstGeom prst="rect">
            <a:avLst/>
          </a:prstGeom>
          <a:no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766258B-EFFA-4F5C-B293-0DFA307C0E3C}"/>
              </a:ext>
            </a:extLst>
          </p:cNvPr>
          <p:cNvSpPr txBox="1"/>
          <p:nvPr/>
        </p:nvSpPr>
        <p:spPr>
          <a:xfrm>
            <a:off x="6967041" y="4914900"/>
            <a:ext cx="1008609" cy="686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Calibri" panose="020F0502020204030204"/>
                <a:ea typeface="+mn-ea"/>
                <a:cs typeface="+mn-cs"/>
              </a:rPr>
              <a:t>Acceleration,</a:t>
            </a:r>
          </a:p>
          <a:p>
            <a:pPr marL="0" marR="0" lvl="0" indent="0" defTabSz="914400" eaLnBrk="1" fontAlgn="auto" latinLnBrk="0" hangingPunct="1">
              <a:lnSpc>
                <a:spcPct val="100000"/>
              </a:lnSpc>
              <a:spcBef>
                <a:spcPts val="0"/>
              </a:spcBef>
              <a:spcAft>
                <a:spcPts val="0"/>
              </a:spcAft>
              <a:buClrTx/>
              <a:buSzTx/>
              <a:buFontTx/>
              <a:buNone/>
              <a:tabLst/>
              <a:defRPr/>
            </a:pPr>
            <a:r>
              <a:rPr lang="de-DE" sz="1200" b="0" kern="0" dirty="0">
                <a:solidFill>
                  <a:prstClr val="black"/>
                </a:solidFill>
                <a:latin typeface="Calibri" panose="020F0502020204030204"/>
                <a:ea typeface="+mn-ea"/>
                <a:cs typeface="+mn-cs"/>
              </a:rPr>
              <a:t>Transport,</a:t>
            </a:r>
          </a:p>
          <a:p>
            <a:pPr marL="0" marR="0" lvl="0" indent="0" defTabSz="914400" eaLnBrk="1" fontAlgn="auto" latinLnBrk="0" hangingPunct="1">
              <a:lnSpc>
                <a:spcPct val="100000"/>
              </a:lnSpc>
              <a:spcBef>
                <a:spcPts val="0"/>
              </a:spcBef>
              <a:spcAft>
                <a:spcPts val="0"/>
              </a:spcAft>
              <a:buClrTx/>
              <a:buSzTx/>
              <a:buFontTx/>
              <a:buNone/>
              <a:tabLst/>
              <a:defRPr/>
            </a:pPr>
            <a:r>
              <a:rPr lang="de-DE" sz="1200" b="0" kern="0" dirty="0">
                <a:solidFill>
                  <a:prstClr val="black"/>
                </a:solidFill>
                <a:latin typeface="Calibri" panose="020F0502020204030204"/>
                <a:ea typeface="+mn-ea"/>
                <a:cs typeface="+mn-cs"/>
              </a:rPr>
              <a:t>Cooling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6096BC37-6591-46D4-BA3D-4D5FCF696F95}"/>
              </a:ext>
            </a:extLst>
          </p:cNvPr>
          <p:cNvSpPr/>
          <p:nvPr/>
        </p:nvSpPr>
        <p:spPr>
          <a:xfrm>
            <a:off x="2314224" y="2993159"/>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0" dirty="0">
                <a:solidFill>
                  <a:schemeClr val="tx1"/>
                </a:solidFill>
                <a:latin typeface="Cambria Math" panose="02040503050406030204" pitchFamily="18" charset="0"/>
                <a:ea typeface="Cambria Math" panose="02040503050406030204" pitchFamily="18" charset="0"/>
              </a:rPr>
              <a:t>Σ</a:t>
            </a:r>
            <a:endParaRPr lang="en-US" b="0" dirty="0">
              <a:solidFill>
                <a:schemeClr val="tx1"/>
              </a:solidFill>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345AA968-8E11-4ED2-A460-454025C133D8}"/>
                  </a:ext>
                </a:extLst>
              </p:cNvPr>
              <p:cNvSpPr/>
              <p:nvPr/>
            </p:nvSpPr>
            <p:spPr>
              <a:xfrm>
                <a:off x="2199924" y="2400300"/>
                <a:ext cx="685787" cy="3642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b="0" i="1" dirty="0" smtClean="0">
                              <a:solidFill>
                                <a:schemeClr val="tx1"/>
                              </a:solidFill>
                              <a:latin typeface="Cambria Math" panose="02040503050406030204" pitchFamily="18" charset="0"/>
                              <a:ea typeface="Cambria Math" panose="02040503050406030204" pitchFamily="18" charset="0"/>
                            </a:rPr>
                          </m:ctrlPr>
                        </m:sSubPr>
                        <m:e>
                          <m:r>
                            <a:rPr lang="en-US" sz="1600" b="0" i="1" dirty="0" smtClean="0">
                              <a:solidFill>
                                <a:schemeClr val="tx1"/>
                              </a:solidFill>
                              <a:latin typeface="Cambria Math" panose="02040503050406030204" pitchFamily="18" charset="0"/>
                              <a:ea typeface="Cambria Math" panose="02040503050406030204" pitchFamily="18" charset="0"/>
                            </a:rPr>
                            <m:t>𝐻</m:t>
                          </m:r>
                        </m:e>
                        <m:sub>
                          <m:r>
                            <a:rPr lang="en-US" sz="1600" b="0" i="1" dirty="0" smtClean="0">
                              <a:solidFill>
                                <a:schemeClr val="tx1"/>
                              </a:solidFill>
                              <a:latin typeface="Cambria Math" panose="02040503050406030204" pitchFamily="18" charset="0"/>
                              <a:ea typeface="Cambria Math" panose="02040503050406030204" pitchFamily="18" charset="0"/>
                            </a:rPr>
                            <m:t>𝐿</m:t>
                          </m:r>
                        </m:sub>
                      </m:sSub>
                      <m:r>
                        <a:rPr lang="en-US" sz="1600" b="0" i="1" dirty="0" smtClean="0">
                          <a:solidFill>
                            <a:schemeClr val="tx1"/>
                          </a:solidFill>
                          <a:latin typeface="Cambria Math" panose="02040503050406030204" pitchFamily="18" charset="0"/>
                          <a:ea typeface="Cambria Math" panose="02040503050406030204" pitchFamily="18" charset="0"/>
                        </a:rPr>
                        <m:t>(</m:t>
                      </m:r>
                      <m:r>
                        <a:rPr lang="en-US" sz="1600" b="0" i="1" dirty="0" smtClean="0">
                          <a:solidFill>
                            <a:schemeClr val="tx1"/>
                          </a:solidFill>
                          <a:latin typeface="Cambria Math" panose="02040503050406030204" pitchFamily="18" charset="0"/>
                          <a:ea typeface="Cambria Math" panose="02040503050406030204" pitchFamily="18" charset="0"/>
                        </a:rPr>
                        <m:t>𝑠</m:t>
                      </m:r>
                      <m:r>
                        <a:rPr lang="en-US" sz="1600" b="0" i="1" dirty="0" smtClean="0">
                          <a:solidFill>
                            <a:schemeClr val="tx1"/>
                          </a:solidFill>
                          <a:latin typeface="Cambria Math" panose="02040503050406030204" pitchFamily="18" charset="0"/>
                          <a:ea typeface="Cambria Math" panose="02040503050406030204" pitchFamily="18" charset="0"/>
                        </a:rPr>
                        <m:t>)</m:t>
                      </m:r>
                    </m:oMath>
                  </m:oMathPara>
                </a14:m>
                <a:endParaRPr lang="en-US" sz="1600" b="0" dirty="0">
                  <a:solidFill>
                    <a:schemeClr val="tx1"/>
                  </a:solidFill>
                  <a:latin typeface="Cambria Math" panose="02040503050406030204" pitchFamily="18" charset="0"/>
                  <a:ea typeface="Cambria Math" panose="02040503050406030204" pitchFamily="18" charset="0"/>
                </a:endParaRPr>
              </a:p>
            </p:txBody>
          </p:sp>
        </mc:Choice>
        <mc:Fallback xmlns="">
          <p:sp>
            <p:nvSpPr>
              <p:cNvPr id="59" name="Rectangle 58">
                <a:extLst>
                  <a:ext uri="{FF2B5EF4-FFF2-40B4-BE49-F238E27FC236}">
                    <a16:creationId xmlns:a16="http://schemas.microsoft.com/office/drawing/2014/main" id="{345AA968-8E11-4ED2-A460-454025C133D8}"/>
                  </a:ext>
                </a:extLst>
              </p:cNvPr>
              <p:cNvSpPr>
                <a:spLocks noRot="1" noChangeAspect="1" noMove="1" noResize="1" noEditPoints="1" noAdjustHandles="1" noChangeArrowheads="1" noChangeShapeType="1" noTextEdit="1"/>
              </p:cNvSpPr>
              <p:nvPr/>
            </p:nvSpPr>
            <p:spPr>
              <a:xfrm>
                <a:off x="2199924" y="2400300"/>
                <a:ext cx="685787" cy="364259"/>
              </a:xfrm>
              <a:prstGeom prst="rect">
                <a:avLst/>
              </a:prstGeom>
              <a:blipFill>
                <a:blip r:embed="rId2"/>
                <a:stretch>
                  <a:fillRect b="-4839"/>
                </a:stretch>
              </a:blipFill>
              <a:ln>
                <a:solidFill>
                  <a:schemeClr val="tx1"/>
                </a:solidFill>
              </a:ln>
            </p:spPr>
            <p:txBody>
              <a:bodyPr/>
              <a:lstStyle/>
              <a:p>
                <a:r>
                  <a:rPr lang="en-US">
                    <a:noFill/>
                  </a:rPr>
                  <a:t> </a:t>
                </a:r>
              </a:p>
            </p:txBody>
          </p:sp>
        </mc:Fallback>
      </mc:AlternateContent>
      <p:sp>
        <p:nvSpPr>
          <p:cNvPr id="60" name="Oval 59">
            <a:extLst>
              <a:ext uri="{FF2B5EF4-FFF2-40B4-BE49-F238E27FC236}">
                <a16:creationId xmlns:a16="http://schemas.microsoft.com/office/drawing/2014/main" id="{CE45B423-2E67-430E-B386-4C6314F0713A}"/>
              </a:ext>
            </a:extLst>
          </p:cNvPr>
          <p:cNvSpPr/>
          <p:nvPr/>
        </p:nvSpPr>
        <p:spPr>
          <a:xfrm>
            <a:off x="3114324" y="5071918"/>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0" dirty="0">
                <a:solidFill>
                  <a:schemeClr val="tx1"/>
                </a:solidFill>
                <a:latin typeface="Cambria Math" panose="02040503050406030204" pitchFamily="18" charset="0"/>
                <a:ea typeface="Cambria Math" panose="02040503050406030204" pitchFamily="18" charset="0"/>
              </a:rPr>
              <a:t>Σ</a:t>
            </a:r>
            <a:endParaRPr lang="en-US" b="0" dirty="0">
              <a:solidFill>
                <a:schemeClr val="tx1"/>
              </a:solidFill>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B060E27B-A1B0-4FA0-B890-394B3AF45CB3}"/>
                  </a:ext>
                </a:extLst>
              </p:cNvPr>
              <p:cNvSpPr/>
              <p:nvPr/>
            </p:nvSpPr>
            <p:spPr>
              <a:xfrm>
                <a:off x="3000024" y="4457700"/>
                <a:ext cx="685787" cy="3642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b="0" i="1" dirty="0" smtClean="0">
                              <a:solidFill>
                                <a:schemeClr val="tx1"/>
                              </a:solidFill>
                              <a:latin typeface="Cambria Math" panose="02040503050406030204" pitchFamily="18" charset="0"/>
                              <a:ea typeface="Cambria Math" panose="02040503050406030204" pitchFamily="18" charset="0"/>
                            </a:rPr>
                          </m:ctrlPr>
                        </m:sSubPr>
                        <m:e>
                          <m:r>
                            <a:rPr lang="en-US" sz="1600" b="0" i="1" dirty="0" smtClean="0">
                              <a:solidFill>
                                <a:schemeClr val="tx1"/>
                              </a:solidFill>
                              <a:latin typeface="Cambria Math" panose="02040503050406030204" pitchFamily="18" charset="0"/>
                              <a:ea typeface="Cambria Math" panose="02040503050406030204" pitchFamily="18" charset="0"/>
                            </a:rPr>
                            <m:t>𝐻</m:t>
                          </m:r>
                        </m:e>
                        <m:sub>
                          <m:r>
                            <a:rPr lang="en-US" sz="1600" b="0" i="1" dirty="0" smtClean="0">
                              <a:solidFill>
                                <a:schemeClr val="tx1"/>
                              </a:solidFill>
                              <a:latin typeface="Cambria Math" panose="02040503050406030204" pitchFamily="18" charset="0"/>
                              <a:ea typeface="Cambria Math" panose="02040503050406030204" pitchFamily="18" charset="0"/>
                            </a:rPr>
                            <m:t>𝐵</m:t>
                          </m:r>
                        </m:sub>
                      </m:sSub>
                      <m:r>
                        <a:rPr lang="en-US" sz="1600" b="0" i="1" dirty="0" smtClean="0">
                          <a:solidFill>
                            <a:schemeClr val="tx1"/>
                          </a:solidFill>
                          <a:latin typeface="Cambria Math" panose="02040503050406030204" pitchFamily="18" charset="0"/>
                          <a:ea typeface="Cambria Math" panose="02040503050406030204" pitchFamily="18" charset="0"/>
                        </a:rPr>
                        <m:t>(</m:t>
                      </m:r>
                      <m:r>
                        <a:rPr lang="en-US" sz="1600" b="0" i="1" dirty="0" smtClean="0">
                          <a:solidFill>
                            <a:schemeClr val="tx1"/>
                          </a:solidFill>
                          <a:latin typeface="Cambria Math" panose="02040503050406030204" pitchFamily="18" charset="0"/>
                          <a:ea typeface="Cambria Math" panose="02040503050406030204" pitchFamily="18" charset="0"/>
                        </a:rPr>
                        <m:t>𝑠</m:t>
                      </m:r>
                      <m:r>
                        <a:rPr lang="en-US" sz="1600" b="0" i="1" dirty="0" smtClean="0">
                          <a:solidFill>
                            <a:schemeClr val="tx1"/>
                          </a:solidFill>
                          <a:latin typeface="Cambria Math" panose="02040503050406030204" pitchFamily="18" charset="0"/>
                          <a:ea typeface="Cambria Math" panose="02040503050406030204" pitchFamily="18" charset="0"/>
                        </a:rPr>
                        <m:t>)</m:t>
                      </m:r>
                    </m:oMath>
                  </m:oMathPara>
                </a14:m>
                <a:endParaRPr lang="en-US" sz="1600" b="0" dirty="0">
                  <a:solidFill>
                    <a:schemeClr val="tx1"/>
                  </a:solidFill>
                  <a:latin typeface="Cambria Math" panose="02040503050406030204" pitchFamily="18" charset="0"/>
                  <a:ea typeface="Cambria Math" panose="02040503050406030204" pitchFamily="18" charset="0"/>
                </a:endParaRPr>
              </a:p>
            </p:txBody>
          </p:sp>
        </mc:Choice>
        <mc:Fallback xmlns="">
          <p:sp>
            <p:nvSpPr>
              <p:cNvPr id="61" name="Rectangle 60">
                <a:extLst>
                  <a:ext uri="{FF2B5EF4-FFF2-40B4-BE49-F238E27FC236}">
                    <a16:creationId xmlns:a16="http://schemas.microsoft.com/office/drawing/2014/main" id="{B060E27B-A1B0-4FA0-B890-394B3AF45CB3}"/>
                  </a:ext>
                </a:extLst>
              </p:cNvPr>
              <p:cNvSpPr>
                <a:spLocks noRot="1" noChangeAspect="1" noMove="1" noResize="1" noEditPoints="1" noAdjustHandles="1" noChangeArrowheads="1" noChangeShapeType="1" noTextEdit="1"/>
              </p:cNvSpPr>
              <p:nvPr/>
            </p:nvSpPr>
            <p:spPr>
              <a:xfrm>
                <a:off x="3000024" y="4457700"/>
                <a:ext cx="685787" cy="364259"/>
              </a:xfrm>
              <a:prstGeom prst="rect">
                <a:avLst/>
              </a:prstGeom>
              <a:blipFill>
                <a:blip r:embed="rId3"/>
                <a:stretch>
                  <a:fillRect b="-6452"/>
                </a:stretch>
              </a:blipFill>
              <a:ln>
                <a:solidFill>
                  <a:schemeClr val="tx1"/>
                </a:solidFill>
              </a:ln>
            </p:spPr>
            <p:txBody>
              <a:bodyPr/>
              <a:lstStyle/>
              <a:p>
                <a:r>
                  <a:rPr lang="en-US">
                    <a:noFill/>
                  </a:rPr>
                  <a:t> </a:t>
                </a:r>
              </a:p>
            </p:txBody>
          </p:sp>
        </mc:Fallback>
      </mc:AlternateContent>
      <p:sp>
        <p:nvSpPr>
          <p:cNvPr id="64" name="Trapezoid 63">
            <a:extLst>
              <a:ext uri="{FF2B5EF4-FFF2-40B4-BE49-F238E27FC236}">
                <a16:creationId xmlns:a16="http://schemas.microsoft.com/office/drawing/2014/main" id="{A6E9CFC6-DA18-4A0C-81CF-E4813D9BBCF9}"/>
              </a:ext>
            </a:extLst>
          </p:cNvPr>
          <p:cNvSpPr/>
          <p:nvPr/>
        </p:nvSpPr>
        <p:spPr>
          <a:xfrm>
            <a:off x="2182907" y="3643359"/>
            <a:ext cx="717447" cy="307285"/>
          </a:xfrm>
          <a:prstGeom prst="trapezoid">
            <a:avLst>
              <a:gd name="adj" fmla="val 4642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F3E1B613-1A48-4980-9368-BC1E46DEA583}"/>
              </a:ext>
            </a:extLst>
          </p:cNvPr>
          <p:cNvCxnSpPr>
            <a:cxnSpLocks/>
          </p:cNvCxnSpPr>
          <p:nvPr/>
        </p:nvCxnSpPr>
        <p:spPr>
          <a:xfrm>
            <a:off x="6311086" y="2123301"/>
            <a:ext cx="0" cy="11254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902234B-F9A4-4A01-A0CD-D8F2404A130A}"/>
              </a:ext>
            </a:extLst>
          </p:cNvPr>
          <p:cNvCxnSpPr>
            <a:cxnSpLocks/>
          </p:cNvCxnSpPr>
          <p:nvPr/>
        </p:nvCxnSpPr>
        <p:spPr>
          <a:xfrm flipH="1">
            <a:off x="2771424" y="3248799"/>
            <a:ext cx="35396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6D4C189C-C128-42A3-877B-340D7FE03600}"/>
                  </a:ext>
                </a:extLst>
              </p:cNvPr>
              <p:cNvSpPr txBox="1"/>
              <p:nvPr/>
            </p:nvSpPr>
            <p:spPr>
              <a:xfrm>
                <a:off x="2676174" y="3178455"/>
                <a:ext cx="35939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m:t>
                      </m:r>
                    </m:oMath>
                  </m:oMathPara>
                </a14:m>
                <a:endParaRPr lang="en-US" sz="1400" b="0" dirty="0">
                  <a:latin typeface="Cambria Math" panose="02040503050406030204" pitchFamily="18" charset="0"/>
                  <a:ea typeface="Cambria Math" panose="02040503050406030204" pitchFamily="18" charset="0"/>
                </a:endParaRPr>
              </a:p>
            </p:txBody>
          </p:sp>
        </mc:Choice>
        <mc:Fallback xmlns="">
          <p:sp>
            <p:nvSpPr>
              <p:cNvPr id="78" name="TextBox 77">
                <a:extLst>
                  <a:ext uri="{FF2B5EF4-FFF2-40B4-BE49-F238E27FC236}">
                    <a16:creationId xmlns:a16="http://schemas.microsoft.com/office/drawing/2014/main" id="{6D4C189C-C128-42A3-877B-340D7FE03600}"/>
                  </a:ext>
                </a:extLst>
              </p:cNvPr>
              <p:cNvSpPr txBox="1">
                <a:spLocks noRot="1" noChangeAspect="1" noMove="1" noResize="1" noEditPoints="1" noAdjustHandles="1" noChangeArrowheads="1" noChangeShapeType="1" noTextEdit="1"/>
              </p:cNvSpPr>
              <p:nvPr/>
            </p:nvSpPr>
            <p:spPr>
              <a:xfrm>
                <a:off x="2676174" y="3178455"/>
                <a:ext cx="359394" cy="307777"/>
              </a:xfrm>
              <a:prstGeom prst="rect">
                <a:avLst/>
              </a:prstGeom>
              <a:blipFill>
                <a:blip r:embed="rId4"/>
                <a:stretch>
                  <a:fillRect/>
                </a:stretch>
              </a:blipFill>
            </p:spPr>
            <p:txBody>
              <a:bodyPr/>
              <a:lstStyle/>
              <a:p>
                <a:r>
                  <a:rPr lang="en-US">
                    <a:noFill/>
                  </a:rPr>
                  <a:t> </a:t>
                </a:r>
              </a:p>
            </p:txBody>
          </p:sp>
        </mc:Fallback>
      </mc:AlternateContent>
      <p:sp>
        <p:nvSpPr>
          <p:cNvPr id="79" name="TextBox 78">
            <a:extLst>
              <a:ext uri="{FF2B5EF4-FFF2-40B4-BE49-F238E27FC236}">
                <a16:creationId xmlns:a16="http://schemas.microsoft.com/office/drawing/2014/main" id="{DC15DA60-19F9-44FD-88FA-0FB6739ED779}"/>
              </a:ext>
            </a:extLst>
          </p:cNvPr>
          <p:cNvSpPr txBox="1"/>
          <p:nvPr/>
        </p:nvSpPr>
        <p:spPr>
          <a:xfrm>
            <a:off x="2250724" y="3349823"/>
            <a:ext cx="319318" cy="307777"/>
          </a:xfrm>
          <a:prstGeom prst="rect">
            <a:avLst/>
          </a:prstGeom>
          <a:noFill/>
        </p:spPr>
        <p:txBody>
          <a:bodyPr wrap="none" rtlCol="0">
            <a:spAutoFit/>
          </a:bodyPr>
          <a:lstStyle/>
          <a:p>
            <a:r>
              <a:rPr lang="en-US" sz="1400" b="0" dirty="0">
                <a:latin typeface="Cambria Math" panose="02040503050406030204" pitchFamily="18" charset="0"/>
                <a:ea typeface="Cambria Math" panose="02040503050406030204" pitchFamily="18" charset="0"/>
              </a:rPr>
              <a:t>+</a:t>
            </a:r>
          </a:p>
        </p:txBody>
      </p:sp>
      <p:cxnSp>
        <p:nvCxnSpPr>
          <p:cNvPr id="81" name="Straight Arrow Connector 80">
            <a:extLst>
              <a:ext uri="{FF2B5EF4-FFF2-40B4-BE49-F238E27FC236}">
                <a16:creationId xmlns:a16="http://schemas.microsoft.com/office/drawing/2014/main" id="{284D9E5E-000B-4E8C-A618-D12F46CC2115}"/>
              </a:ext>
            </a:extLst>
          </p:cNvPr>
          <p:cNvCxnSpPr>
            <a:stCxn id="64" idx="0"/>
            <a:endCxn id="58" idx="4"/>
          </p:cNvCxnSpPr>
          <p:nvPr/>
        </p:nvCxnSpPr>
        <p:spPr>
          <a:xfrm flipV="1">
            <a:off x="2541631" y="3450359"/>
            <a:ext cx="1193" cy="193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1A5DD479-D3E6-42E7-AEE4-0FACB37CCCDD}"/>
              </a:ext>
            </a:extLst>
          </p:cNvPr>
          <p:cNvCxnSpPr>
            <a:cxnSpLocks/>
            <a:stCxn id="58" idx="0"/>
          </p:cNvCxnSpPr>
          <p:nvPr/>
        </p:nvCxnSpPr>
        <p:spPr>
          <a:xfrm flipV="1">
            <a:off x="2542824" y="2771181"/>
            <a:ext cx="1193" cy="2219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3190F9A8-2316-4043-987A-3FB6A2C07937}"/>
              </a:ext>
            </a:extLst>
          </p:cNvPr>
          <p:cNvCxnSpPr>
            <a:cxnSpLocks/>
          </p:cNvCxnSpPr>
          <p:nvPr/>
        </p:nvCxnSpPr>
        <p:spPr>
          <a:xfrm flipV="1">
            <a:off x="2542818" y="2017395"/>
            <a:ext cx="1199" cy="377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0D35B282-3D59-46B9-9529-2BB86CBB3761}"/>
              </a:ext>
            </a:extLst>
          </p:cNvPr>
          <p:cNvCxnSpPr>
            <a:cxnSpLocks/>
          </p:cNvCxnSpPr>
          <p:nvPr/>
        </p:nvCxnSpPr>
        <p:spPr>
          <a:xfrm flipH="1">
            <a:off x="3571795" y="5317325"/>
            <a:ext cx="3085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4C1E18F2-E667-4A38-AC99-14F9324A3870}"/>
                  </a:ext>
                </a:extLst>
              </p:cNvPr>
              <p:cNvSpPr txBox="1"/>
              <p:nvPr/>
            </p:nvSpPr>
            <p:spPr>
              <a:xfrm>
                <a:off x="3469308" y="5257800"/>
                <a:ext cx="35939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m:t>
                      </m:r>
                    </m:oMath>
                  </m:oMathPara>
                </a14:m>
                <a:endParaRPr lang="en-US" sz="1400" b="0" dirty="0">
                  <a:latin typeface="Cambria Math" panose="02040503050406030204" pitchFamily="18" charset="0"/>
                  <a:ea typeface="Cambria Math" panose="02040503050406030204" pitchFamily="18" charset="0"/>
                </a:endParaRPr>
              </a:p>
            </p:txBody>
          </p:sp>
        </mc:Choice>
        <mc:Fallback xmlns="">
          <p:sp>
            <p:nvSpPr>
              <p:cNvPr id="89" name="TextBox 88">
                <a:extLst>
                  <a:ext uri="{FF2B5EF4-FFF2-40B4-BE49-F238E27FC236}">
                    <a16:creationId xmlns:a16="http://schemas.microsoft.com/office/drawing/2014/main" id="{4C1E18F2-E667-4A38-AC99-14F9324A3870}"/>
                  </a:ext>
                </a:extLst>
              </p:cNvPr>
              <p:cNvSpPr txBox="1">
                <a:spLocks noRot="1" noChangeAspect="1" noMove="1" noResize="1" noEditPoints="1" noAdjustHandles="1" noChangeArrowheads="1" noChangeShapeType="1" noTextEdit="1"/>
              </p:cNvSpPr>
              <p:nvPr/>
            </p:nvSpPr>
            <p:spPr>
              <a:xfrm>
                <a:off x="3469308" y="5257800"/>
                <a:ext cx="359394" cy="307777"/>
              </a:xfrm>
              <a:prstGeom prst="rect">
                <a:avLst/>
              </a:prstGeom>
              <a:blipFill>
                <a:blip r:embed="rId5"/>
                <a:stretch>
                  <a:fillRect/>
                </a:stretch>
              </a:blipFill>
            </p:spPr>
            <p:txBody>
              <a:bodyPr/>
              <a:lstStyle/>
              <a:p>
                <a:r>
                  <a:rPr lang="en-US">
                    <a:noFill/>
                  </a:rPr>
                  <a:t> </a:t>
                </a:r>
              </a:p>
            </p:txBody>
          </p:sp>
        </mc:Fallback>
      </mc:AlternateContent>
      <p:sp>
        <p:nvSpPr>
          <p:cNvPr id="90" name="TextBox 89">
            <a:extLst>
              <a:ext uri="{FF2B5EF4-FFF2-40B4-BE49-F238E27FC236}">
                <a16:creationId xmlns:a16="http://schemas.microsoft.com/office/drawing/2014/main" id="{98D47B64-B450-4404-B4E3-CE1D0AD160CB}"/>
              </a:ext>
            </a:extLst>
          </p:cNvPr>
          <p:cNvSpPr txBox="1"/>
          <p:nvPr/>
        </p:nvSpPr>
        <p:spPr>
          <a:xfrm>
            <a:off x="3043858" y="5429168"/>
            <a:ext cx="319318" cy="307777"/>
          </a:xfrm>
          <a:prstGeom prst="rect">
            <a:avLst/>
          </a:prstGeom>
          <a:noFill/>
        </p:spPr>
        <p:txBody>
          <a:bodyPr wrap="none" rtlCol="0">
            <a:spAutoFit/>
          </a:bodyPr>
          <a:lstStyle/>
          <a:p>
            <a:r>
              <a:rPr lang="en-US" sz="1400" b="0" dirty="0">
                <a:latin typeface="Cambria Math" panose="02040503050406030204" pitchFamily="18" charset="0"/>
                <a:ea typeface="Cambria Math" panose="02040503050406030204" pitchFamily="18" charset="0"/>
              </a:rPr>
              <a:t>+</a:t>
            </a:r>
          </a:p>
        </p:txBody>
      </p:sp>
      <p:cxnSp>
        <p:nvCxnSpPr>
          <p:cNvPr id="91" name="Straight Connector 90">
            <a:extLst>
              <a:ext uri="{FF2B5EF4-FFF2-40B4-BE49-F238E27FC236}">
                <a16:creationId xmlns:a16="http://schemas.microsoft.com/office/drawing/2014/main" id="{2E992169-D7AA-41C1-9CFE-C38A6855907D}"/>
              </a:ext>
            </a:extLst>
          </p:cNvPr>
          <p:cNvCxnSpPr>
            <a:cxnSpLocks/>
          </p:cNvCxnSpPr>
          <p:nvPr/>
        </p:nvCxnSpPr>
        <p:spPr>
          <a:xfrm>
            <a:off x="6650480" y="3341562"/>
            <a:ext cx="7082" cy="1975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FF70EF0-483B-4E53-8595-86F265AEB7FC}"/>
              </a:ext>
            </a:extLst>
          </p:cNvPr>
          <p:cNvCxnSpPr>
            <a:cxnSpLocks/>
            <a:endCxn id="43" idx="2"/>
          </p:cNvCxnSpPr>
          <p:nvPr/>
        </p:nvCxnSpPr>
        <p:spPr>
          <a:xfrm>
            <a:off x="6648098" y="3341562"/>
            <a:ext cx="4904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47E5F125-31CC-429E-B796-FA45D1A503BA}"/>
              </a:ext>
            </a:extLst>
          </p:cNvPr>
          <p:cNvCxnSpPr>
            <a:cxnSpLocks/>
          </p:cNvCxnSpPr>
          <p:nvPr/>
        </p:nvCxnSpPr>
        <p:spPr>
          <a:xfrm flipV="1">
            <a:off x="3341731" y="4821251"/>
            <a:ext cx="1193" cy="2441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190463B1-0939-4D8E-AE8E-28D4F7F767DD}"/>
              </a:ext>
            </a:extLst>
          </p:cNvPr>
          <p:cNvCxnSpPr/>
          <p:nvPr/>
        </p:nvCxnSpPr>
        <p:spPr>
          <a:xfrm flipV="1">
            <a:off x="2676234" y="3949777"/>
            <a:ext cx="1193" cy="193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F68AB1FF-71B3-43C7-81CF-756AB5B4AFCB}"/>
              </a:ext>
            </a:extLst>
          </p:cNvPr>
          <p:cNvCxnSpPr/>
          <p:nvPr/>
        </p:nvCxnSpPr>
        <p:spPr>
          <a:xfrm flipV="1">
            <a:off x="2407857" y="3950644"/>
            <a:ext cx="1193" cy="193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E503957-C7FB-4671-A0F7-7777BE6811CD}"/>
              </a:ext>
            </a:extLst>
          </p:cNvPr>
          <p:cNvCxnSpPr>
            <a:cxnSpLocks/>
          </p:cNvCxnSpPr>
          <p:nvPr/>
        </p:nvCxnSpPr>
        <p:spPr>
          <a:xfrm>
            <a:off x="2676174" y="4141465"/>
            <a:ext cx="6655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3F422EF-DF1B-4FD7-8466-124C805F94FC}"/>
              </a:ext>
            </a:extLst>
          </p:cNvPr>
          <p:cNvCxnSpPr>
            <a:cxnSpLocks/>
          </p:cNvCxnSpPr>
          <p:nvPr/>
        </p:nvCxnSpPr>
        <p:spPr>
          <a:xfrm flipH="1">
            <a:off x="3340538" y="4142038"/>
            <a:ext cx="5" cy="315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B0EC0332-A79C-40C9-BCE0-1579A8F5492C}"/>
              </a:ext>
            </a:extLst>
          </p:cNvPr>
          <p:cNvCxnSpPr/>
          <p:nvPr/>
        </p:nvCxnSpPr>
        <p:spPr>
          <a:xfrm flipV="1">
            <a:off x="3339345" y="5529118"/>
            <a:ext cx="1193" cy="193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77A1C30-2A10-4582-8B25-A955F6F58B5D}"/>
              </a:ext>
            </a:extLst>
          </p:cNvPr>
          <p:cNvCxnSpPr>
            <a:cxnSpLocks/>
          </p:cNvCxnSpPr>
          <p:nvPr/>
        </p:nvCxnSpPr>
        <p:spPr>
          <a:xfrm>
            <a:off x="1742300" y="4145980"/>
            <a:ext cx="6655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C14EC23-61FE-4B2D-9E3A-E5F474F33BA5}"/>
              </a:ext>
            </a:extLst>
          </p:cNvPr>
          <p:cNvCxnSpPr>
            <a:cxnSpLocks/>
          </p:cNvCxnSpPr>
          <p:nvPr/>
        </p:nvCxnSpPr>
        <p:spPr>
          <a:xfrm>
            <a:off x="2676174" y="5726905"/>
            <a:ext cx="6655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8" name="Rectangle 117">
                <a:extLst>
                  <a:ext uri="{FF2B5EF4-FFF2-40B4-BE49-F238E27FC236}">
                    <a16:creationId xmlns:a16="http://schemas.microsoft.com/office/drawing/2014/main" id="{E04F4CC5-28A4-4CBC-AF15-51365818A8CF}"/>
                  </a:ext>
                </a:extLst>
              </p:cNvPr>
              <p:cNvSpPr/>
              <p:nvPr/>
            </p:nvSpPr>
            <p:spPr>
              <a:xfrm>
                <a:off x="1324404" y="4576346"/>
                <a:ext cx="41832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0" i="1" dirty="0" smtClean="0">
                              <a:latin typeface="Cambria Math" panose="02040503050406030204" pitchFamily="18" charset="0"/>
                              <a:ea typeface="Cambria Math" panose="02040503050406030204" pitchFamily="18" charset="0"/>
                            </a:rPr>
                          </m:ctrlPr>
                        </m:sSubPr>
                        <m:e>
                          <m:r>
                            <a:rPr lang="en-US" sz="1600" b="0" i="1" dirty="0" smtClean="0">
                              <a:latin typeface="Cambria Math" panose="02040503050406030204" pitchFamily="18" charset="0"/>
                              <a:ea typeface="Cambria Math" panose="02040503050406030204" pitchFamily="18" charset="0"/>
                            </a:rPr>
                            <m:t>𝑟</m:t>
                          </m:r>
                        </m:e>
                        <m:sub>
                          <m:r>
                            <a:rPr lang="en-US" sz="1600" b="0" i="1" dirty="0">
                              <a:latin typeface="Cambria Math" panose="02040503050406030204" pitchFamily="18" charset="0"/>
                              <a:ea typeface="Cambria Math" panose="02040503050406030204" pitchFamily="18" charset="0"/>
                            </a:rPr>
                            <m:t>𝐵</m:t>
                          </m:r>
                        </m:sub>
                      </m:sSub>
                    </m:oMath>
                  </m:oMathPara>
                </a14:m>
                <a:endParaRPr lang="en-US" sz="1600" b="0" dirty="0">
                  <a:latin typeface="Cambria Math" panose="02040503050406030204" pitchFamily="18" charset="0"/>
                  <a:ea typeface="Cambria Math" panose="02040503050406030204" pitchFamily="18" charset="0"/>
                </a:endParaRPr>
              </a:p>
            </p:txBody>
          </p:sp>
        </mc:Choice>
        <mc:Fallback xmlns="">
          <p:sp>
            <p:nvSpPr>
              <p:cNvPr id="118" name="Rectangle 117">
                <a:extLst>
                  <a:ext uri="{FF2B5EF4-FFF2-40B4-BE49-F238E27FC236}">
                    <a16:creationId xmlns:a16="http://schemas.microsoft.com/office/drawing/2014/main" id="{E04F4CC5-28A4-4CBC-AF15-51365818A8CF}"/>
                  </a:ext>
                </a:extLst>
              </p:cNvPr>
              <p:cNvSpPr>
                <a:spLocks noRot="1" noChangeAspect="1" noMove="1" noResize="1" noEditPoints="1" noAdjustHandles="1" noChangeArrowheads="1" noChangeShapeType="1" noTextEdit="1"/>
              </p:cNvSpPr>
              <p:nvPr/>
            </p:nvSpPr>
            <p:spPr>
              <a:xfrm>
                <a:off x="1324404" y="4576346"/>
                <a:ext cx="418320" cy="3385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Rectangle 118">
                <a:extLst>
                  <a:ext uri="{FF2B5EF4-FFF2-40B4-BE49-F238E27FC236}">
                    <a16:creationId xmlns:a16="http://schemas.microsoft.com/office/drawing/2014/main" id="{35A5F139-AA3A-48EA-BEBA-2AA6700AC74D}"/>
                  </a:ext>
                </a:extLst>
              </p:cNvPr>
              <p:cNvSpPr/>
              <p:nvPr/>
            </p:nvSpPr>
            <p:spPr>
              <a:xfrm>
                <a:off x="1350955" y="3982901"/>
                <a:ext cx="39908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0" i="1" dirty="0" smtClean="0">
                              <a:latin typeface="Cambria Math" panose="02040503050406030204" pitchFamily="18" charset="0"/>
                              <a:ea typeface="Cambria Math" panose="02040503050406030204" pitchFamily="18" charset="0"/>
                            </a:rPr>
                          </m:ctrlPr>
                        </m:sSubPr>
                        <m:e>
                          <m:r>
                            <a:rPr lang="en-US" sz="1600" b="0" i="1" dirty="0" smtClean="0">
                              <a:latin typeface="Cambria Math" panose="02040503050406030204" pitchFamily="18" charset="0"/>
                              <a:ea typeface="Cambria Math" panose="02040503050406030204" pitchFamily="18" charset="0"/>
                            </a:rPr>
                            <m:t>𝑟</m:t>
                          </m:r>
                        </m:e>
                        <m:sub>
                          <m:r>
                            <a:rPr lang="en-US" sz="1600" b="0" i="1" dirty="0" smtClean="0">
                              <a:latin typeface="Cambria Math" panose="02040503050406030204" pitchFamily="18" charset="0"/>
                              <a:ea typeface="Cambria Math" panose="02040503050406030204" pitchFamily="18" charset="0"/>
                            </a:rPr>
                            <m:t>𝐿</m:t>
                          </m:r>
                        </m:sub>
                      </m:sSub>
                    </m:oMath>
                  </m:oMathPara>
                </a14:m>
                <a:endParaRPr lang="en-US" sz="1600" b="0" dirty="0">
                  <a:latin typeface="Cambria Math" panose="02040503050406030204" pitchFamily="18" charset="0"/>
                  <a:ea typeface="Cambria Math" panose="02040503050406030204" pitchFamily="18" charset="0"/>
                </a:endParaRPr>
              </a:p>
            </p:txBody>
          </p:sp>
        </mc:Choice>
        <mc:Fallback xmlns="">
          <p:sp>
            <p:nvSpPr>
              <p:cNvPr id="119" name="Rectangle 118">
                <a:extLst>
                  <a:ext uri="{FF2B5EF4-FFF2-40B4-BE49-F238E27FC236}">
                    <a16:creationId xmlns:a16="http://schemas.microsoft.com/office/drawing/2014/main" id="{35A5F139-AA3A-48EA-BEBA-2AA6700AC74D}"/>
                  </a:ext>
                </a:extLst>
              </p:cNvPr>
              <p:cNvSpPr>
                <a:spLocks noRot="1" noChangeAspect="1" noMove="1" noResize="1" noEditPoints="1" noAdjustHandles="1" noChangeArrowheads="1" noChangeShapeType="1" noTextEdit="1"/>
              </p:cNvSpPr>
              <p:nvPr/>
            </p:nvSpPr>
            <p:spPr>
              <a:xfrm>
                <a:off x="1350955" y="3982901"/>
                <a:ext cx="399084" cy="338554"/>
              </a:xfrm>
              <a:prstGeom prst="rect">
                <a:avLst/>
              </a:prstGeom>
              <a:blipFill>
                <a:blip r:embed="rId7"/>
                <a:stretch>
                  <a:fillRect/>
                </a:stretch>
              </a:blipFill>
            </p:spPr>
            <p:txBody>
              <a:bodyPr/>
              <a:lstStyle/>
              <a:p>
                <a:r>
                  <a:rPr lang="en-US">
                    <a:noFill/>
                  </a:rPr>
                  <a:t> </a:t>
                </a:r>
              </a:p>
            </p:txBody>
          </p:sp>
        </mc:Fallback>
      </mc:AlternateContent>
      <p:cxnSp>
        <p:nvCxnSpPr>
          <p:cNvPr id="120" name="Straight Connector 119">
            <a:extLst>
              <a:ext uri="{FF2B5EF4-FFF2-40B4-BE49-F238E27FC236}">
                <a16:creationId xmlns:a16="http://schemas.microsoft.com/office/drawing/2014/main" id="{D2434A2C-E967-4738-A856-18716F6F523E}"/>
              </a:ext>
            </a:extLst>
          </p:cNvPr>
          <p:cNvCxnSpPr>
            <a:cxnSpLocks/>
          </p:cNvCxnSpPr>
          <p:nvPr/>
        </p:nvCxnSpPr>
        <p:spPr>
          <a:xfrm>
            <a:off x="2680143" y="4802981"/>
            <a:ext cx="0" cy="148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0C258FE-A644-46BC-9C7E-A76AF64648DB}"/>
              </a:ext>
            </a:extLst>
          </p:cNvPr>
          <p:cNvCxnSpPr>
            <a:cxnSpLocks/>
          </p:cNvCxnSpPr>
          <p:nvPr/>
        </p:nvCxnSpPr>
        <p:spPr>
          <a:xfrm>
            <a:off x="1742724" y="4800600"/>
            <a:ext cx="939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C97FC03-7460-4F47-B14A-D4BB7612CE4C}"/>
              </a:ext>
            </a:extLst>
          </p:cNvPr>
          <p:cNvCxnSpPr>
            <a:cxnSpLocks/>
          </p:cNvCxnSpPr>
          <p:nvPr/>
        </p:nvCxnSpPr>
        <p:spPr>
          <a:xfrm>
            <a:off x="1606882" y="3771900"/>
            <a:ext cx="6655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65148297-7EA7-4C94-BB9F-AA0AE0F3F540}"/>
                  </a:ext>
                </a:extLst>
              </p:cNvPr>
              <p:cNvSpPr/>
              <p:nvPr/>
            </p:nvSpPr>
            <p:spPr>
              <a:xfrm>
                <a:off x="1002877" y="3618056"/>
                <a:ext cx="73577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1600" b="0" i="0" dirty="0" smtClean="0">
                          <a:latin typeface="Cambria Math" panose="02040503050406030204" pitchFamily="18" charset="0"/>
                          <a:ea typeface="Cambria Math" panose="02040503050406030204" pitchFamily="18" charset="0"/>
                        </a:rPr>
                        <m:t>mode</m:t>
                      </m:r>
                    </m:oMath>
                  </m:oMathPara>
                </a14:m>
                <a:endParaRPr lang="en-US" sz="1600" b="0" dirty="0">
                  <a:latin typeface="Cambria Math" panose="02040503050406030204" pitchFamily="18" charset="0"/>
                  <a:ea typeface="Cambria Math" panose="02040503050406030204" pitchFamily="18" charset="0"/>
                </a:endParaRPr>
              </a:p>
            </p:txBody>
          </p:sp>
        </mc:Choice>
        <mc:Fallback xmlns="">
          <p:sp>
            <p:nvSpPr>
              <p:cNvPr id="128" name="Rectangle 127">
                <a:extLst>
                  <a:ext uri="{FF2B5EF4-FFF2-40B4-BE49-F238E27FC236}">
                    <a16:creationId xmlns:a16="http://schemas.microsoft.com/office/drawing/2014/main" id="{65148297-7EA7-4C94-BB9F-AA0AE0F3F540}"/>
                  </a:ext>
                </a:extLst>
              </p:cNvPr>
              <p:cNvSpPr>
                <a:spLocks noRot="1" noChangeAspect="1" noMove="1" noResize="1" noEditPoints="1" noAdjustHandles="1" noChangeArrowheads="1" noChangeShapeType="1" noTextEdit="1"/>
              </p:cNvSpPr>
              <p:nvPr/>
            </p:nvSpPr>
            <p:spPr>
              <a:xfrm>
                <a:off x="1002877" y="3618056"/>
                <a:ext cx="735779" cy="338554"/>
              </a:xfrm>
              <a:prstGeom prst="rect">
                <a:avLst/>
              </a:prstGeom>
              <a:blipFill>
                <a:blip r:embed="rId8"/>
                <a:stretch>
                  <a:fillRect/>
                </a:stretch>
              </a:blipFill>
            </p:spPr>
            <p:txBody>
              <a:bodyPr/>
              <a:lstStyle/>
              <a:p>
                <a:r>
                  <a:rPr lang="en-US">
                    <a:noFill/>
                  </a:rPr>
                  <a:t> </a:t>
                </a:r>
              </a:p>
            </p:txBody>
          </p:sp>
        </mc:Fallback>
      </mc:AlternateContent>
      <p:sp>
        <p:nvSpPr>
          <p:cNvPr id="129" name="Rectangle 128">
            <a:extLst>
              <a:ext uri="{FF2B5EF4-FFF2-40B4-BE49-F238E27FC236}">
                <a16:creationId xmlns:a16="http://schemas.microsoft.com/office/drawing/2014/main" id="{A6B1304B-D2D3-4B12-BA38-7565F1068C82}"/>
              </a:ext>
            </a:extLst>
          </p:cNvPr>
          <p:cNvSpPr/>
          <p:nvPr/>
        </p:nvSpPr>
        <p:spPr>
          <a:xfrm>
            <a:off x="599724" y="3934480"/>
            <a:ext cx="918841"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400" b="0" kern="0" dirty="0">
                <a:solidFill>
                  <a:prstClr val="black"/>
                </a:solidFill>
                <a:latin typeface="Cambria Math" panose="02040503050406030204" pitchFamily="18" charset="0"/>
                <a:ea typeface="Cambria Math" panose="02040503050406030204" pitchFamily="18" charset="0"/>
              </a:rPr>
              <a:t>Laser</a:t>
            </a:r>
          </a:p>
          <a:p>
            <a:pPr marL="0" marR="0" lvl="0" indent="0" defTabSz="914400" eaLnBrk="1" fontAlgn="auto" latinLnBrk="0" hangingPunct="1">
              <a:lnSpc>
                <a:spcPct val="100000"/>
              </a:lnSpc>
              <a:spcBef>
                <a:spcPts val="0"/>
              </a:spcBef>
              <a:spcAft>
                <a:spcPts val="0"/>
              </a:spcAft>
              <a:buClrTx/>
              <a:buSzTx/>
              <a:buFontTx/>
              <a:buNone/>
              <a:tabLst/>
              <a:defRPr/>
            </a:pPr>
            <a:r>
              <a:rPr lang="de-DE" sz="1400" b="0" kern="0" dirty="0">
                <a:solidFill>
                  <a:prstClr val="black"/>
                </a:solidFill>
                <a:latin typeface="Cambria Math" panose="02040503050406030204" pitchFamily="18" charset="0"/>
                <a:ea typeface="Cambria Math" panose="02040503050406030204" pitchFamily="18" charset="0"/>
              </a:rPr>
              <a:t>reference</a:t>
            </a:r>
            <a:endParaRPr lang="en-US" sz="1400" b="0" kern="0" dirty="0">
              <a:solidFill>
                <a:prstClr val="black"/>
              </a:solidFill>
              <a:latin typeface="Cambria Math" panose="02040503050406030204" pitchFamily="18" charset="0"/>
              <a:ea typeface="Cambria Math" panose="02040503050406030204" pitchFamily="18" charset="0"/>
            </a:endParaRPr>
          </a:p>
        </p:txBody>
      </p:sp>
      <p:sp>
        <p:nvSpPr>
          <p:cNvPr id="130" name="Rectangle 129">
            <a:extLst>
              <a:ext uri="{FF2B5EF4-FFF2-40B4-BE49-F238E27FC236}">
                <a16:creationId xmlns:a16="http://schemas.microsoft.com/office/drawing/2014/main" id="{EAF20B2A-00B9-4080-A47F-DEF1B0E23FE9}"/>
              </a:ext>
            </a:extLst>
          </p:cNvPr>
          <p:cNvSpPr/>
          <p:nvPr/>
        </p:nvSpPr>
        <p:spPr>
          <a:xfrm>
            <a:off x="595283" y="4457700"/>
            <a:ext cx="918841" cy="73866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400" b="0" kern="0" dirty="0">
                <a:solidFill>
                  <a:prstClr val="black"/>
                </a:solidFill>
                <a:latin typeface="Cambria Math" panose="02040503050406030204" pitchFamily="18" charset="0"/>
                <a:ea typeface="Cambria Math" panose="02040503050406030204" pitchFamily="18" charset="0"/>
              </a:rPr>
              <a:t>Beam</a:t>
            </a:r>
          </a:p>
          <a:p>
            <a:pPr marL="0" marR="0" lvl="0" indent="0" defTabSz="914400" eaLnBrk="1" fontAlgn="auto" latinLnBrk="0" hangingPunct="1">
              <a:lnSpc>
                <a:spcPct val="100000"/>
              </a:lnSpc>
              <a:spcBef>
                <a:spcPts val="0"/>
              </a:spcBef>
              <a:spcAft>
                <a:spcPts val="0"/>
              </a:spcAft>
              <a:buClrTx/>
              <a:buSzTx/>
              <a:buFontTx/>
              <a:buNone/>
              <a:tabLst/>
              <a:defRPr/>
            </a:pPr>
            <a:r>
              <a:rPr lang="de-DE" sz="1400" b="0" kern="0" dirty="0">
                <a:solidFill>
                  <a:prstClr val="black"/>
                </a:solidFill>
                <a:latin typeface="Cambria Math" panose="02040503050406030204" pitchFamily="18" charset="0"/>
                <a:ea typeface="Cambria Math" panose="02040503050406030204" pitchFamily="18" charset="0"/>
              </a:rPr>
              <a:t>current</a:t>
            </a:r>
          </a:p>
          <a:p>
            <a:pPr marL="0" marR="0" lvl="0" indent="0" defTabSz="914400" eaLnBrk="1" fontAlgn="auto" latinLnBrk="0" hangingPunct="1">
              <a:lnSpc>
                <a:spcPct val="100000"/>
              </a:lnSpc>
              <a:spcBef>
                <a:spcPts val="0"/>
              </a:spcBef>
              <a:spcAft>
                <a:spcPts val="0"/>
              </a:spcAft>
              <a:buClrTx/>
              <a:buSzTx/>
              <a:buFontTx/>
              <a:buNone/>
              <a:tabLst/>
              <a:defRPr/>
            </a:pPr>
            <a:r>
              <a:rPr lang="de-DE" sz="1400" b="0" kern="0" dirty="0">
                <a:solidFill>
                  <a:prstClr val="black"/>
                </a:solidFill>
                <a:latin typeface="Cambria Math" panose="02040503050406030204" pitchFamily="18" charset="0"/>
                <a:ea typeface="Cambria Math" panose="02040503050406030204" pitchFamily="18" charset="0"/>
              </a:rPr>
              <a:t>reference</a:t>
            </a:r>
            <a:endParaRPr lang="en-US" sz="1400" b="0" kern="0" dirty="0">
              <a:solidFill>
                <a:prstClr val="black"/>
              </a:solidFill>
              <a:latin typeface="Cambria Math" panose="02040503050406030204" pitchFamily="18" charset="0"/>
              <a:ea typeface="Cambria Math" panose="02040503050406030204" pitchFamily="18" charset="0"/>
            </a:endParaRPr>
          </a:p>
        </p:txBody>
      </p:sp>
      <p:cxnSp>
        <p:nvCxnSpPr>
          <p:cNvPr id="132" name="Straight Connector 131">
            <a:extLst>
              <a:ext uri="{FF2B5EF4-FFF2-40B4-BE49-F238E27FC236}">
                <a16:creationId xmlns:a16="http://schemas.microsoft.com/office/drawing/2014/main" id="{AE270D3E-635E-40EE-B9B7-C7FD7171C999}"/>
              </a:ext>
            </a:extLst>
          </p:cNvPr>
          <p:cNvCxnSpPr>
            <a:cxnSpLocks/>
          </p:cNvCxnSpPr>
          <p:nvPr/>
        </p:nvCxnSpPr>
        <p:spPr>
          <a:xfrm>
            <a:off x="1991659" y="4144050"/>
            <a:ext cx="0" cy="2341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4" name="Rectangle 133">
                <a:extLst>
                  <a:ext uri="{FF2B5EF4-FFF2-40B4-BE49-F238E27FC236}">
                    <a16:creationId xmlns:a16="http://schemas.microsoft.com/office/drawing/2014/main" id="{BB2DCDDC-C5B6-405F-B577-50E7923F96D6}"/>
                  </a:ext>
                </a:extLst>
              </p:cNvPr>
              <p:cNvSpPr/>
              <p:nvPr/>
            </p:nvSpPr>
            <p:spPr>
              <a:xfrm>
                <a:off x="3110739" y="6180524"/>
                <a:ext cx="1004061" cy="3642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dirty="0" smtClean="0">
                          <a:solidFill>
                            <a:schemeClr val="tx1"/>
                          </a:solidFill>
                          <a:latin typeface="Cambria Math" panose="02040503050406030204" pitchFamily="18" charset="0"/>
                          <a:ea typeface="Cambria Math" panose="02040503050406030204" pitchFamily="18" charset="0"/>
                        </a:rPr>
                        <m:t>𝐹</m:t>
                      </m:r>
                      <m:d>
                        <m:dPr>
                          <m:ctrlPr>
                            <a:rPr lang="en-US" sz="1600" b="0" i="1" dirty="0" smtClean="0">
                              <a:solidFill>
                                <a:schemeClr val="tx1"/>
                              </a:solidFill>
                              <a:latin typeface="Cambria Math" panose="02040503050406030204" pitchFamily="18" charset="0"/>
                              <a:ea typeface="Cambria Math" panose="02040503050406030204" pitchFamily="18" charset="0"/>
                            </a:rPr>
                          </m:ctrlPr>
                        </m:dPr>
                        <m:e>
                          <m:sSub>
                            <m:sSubPr>
                              <m:ctrlPr>
                                <a:rPr lang="en-US" sz="1600" b="0" i="1" dirty="0" smtClean="0">
                                  <a:solidFill>
                                    <a:schemeClr val="tx1"/>
                                  </a:solidFill>
                                  <a:latin typeface="Cambria Math" panose="02040503050406030204" pitchFamily="18" charset="0"/>
                                  <a:ea typeface="Cambria Math" panose="02040503050406030204" pitchFamily="18" charset="0"/>
                                </a:rPr>
                              </m:ctrlPr>
                            </m:sSubPr>
                            <m:e>
                              <m:r>
                                <a:rPr lang="en-US" sz="1600" b="0" i="1" dirty="0" smtClean="0">
                                  <a:solidFill>
                                    <a:schemeClr val="tx1"/>
                                  </a:solidFill>
                                  <a:latin typeface="Cambria Math" panose="02040503050406030204" pitchFamily="18" charset="0"/>
                                  <a:ea typeface="Cambria Math" panose="02040503050406030204" pitchFamily="18" charset="0"/>
                                </a:rPr>
                                <m:t>𝑟</m:t>
                              </m:r>
                            </m:e>
                            <m:sub>
                              <m:r>
                                <a:rPr lang="en-US" sz="1600" b="0" i="1" dirty="0" smtClean="0">
                                  <a:solidFill>
                                    <a:schemeClr val="tx1"/>
                                  </a:solidFill>
                                  <a:latin typeface="Cambria Math" panose="02040503050406030204" pitchFamily="18" charset="0"/>
                                  <a:ea typeface="Cambria Math" panose="02040503050406030204" pitchFamily="18" charset="0"/>
                                </a:rPr>
                                <m:t>𝐿</m:t>
                              </m:r>
                            </m:sub>
                          </m:sSub>
                          <m:r>
                            <a:rPr lang="en-US" sz="1600" b="0" i="1" dirty="0" smtClean="0">
                              <a:solidFill>
                                <a:schemeClr val="tx1"/>
                              </a:solidFill>
                              <a:latin typeface="Cambria Math" panose="02040503050406030204" pitchFamily="18" charset="0"/>
                              <a:ea typeface="Cambria Math" panose="02040503050406030204" pitchFamily="18" charset="0"/>
                            </a:rPr>
                            <m:t>,</m:t>
                          </m:r>
                          <m:sSub>
                            <m:sSubPr>
                              <m:ctrlPr>
                                <a:rPr lang="en-US" sz="1600" b="0" i="1" dirty="0" smtClean="0">
                                  <a:solidFill>
                                    <a:schemeClr val="tx1"/>
                                  </a:solidFill>
                                  <a:latin typeface="Cambria Math" panose="02040503050406030204" pitchFamily="18" charset="0"/>
                                  <a:ea typeface="Cambria Math" panose="02040503050406030204" pitchFamily="18" charset="0"/>
                                </a:rPr>
                              </m:ctrlPr>
                            </m:sSubPr>
                            <m:e>
                              <m:r>
                                <a:rPr lang="en-US" sz="1600" b="0" i="1" dirty="0" smtClean="0">
                                  <a:solidFill>
                                    <a:schemeClr val="tx1"/>
                                  </a:solidFill>
                                  <a:latin typeface="Cambria Math" panose="02040503050406030204" pitchFamily="18" charset="0"/>
                                  <a:ea typeface="Cambria Math" panose="02040503050406030204" pitchFamily="18" charset="0"/>
                                </a:rPr>
                                <m:t>𝑟</m:t>
                              </m:r>
                            </m:e>
                            <m:sub>
                              <m:r>
                                <a:rPr lang="en-US" sz="1600" b="0" i="1" dirty="0" smtClean="0">
                                  <a:solidFill>
                                    <a:schemeClr val="tx1"/>
                                  </a:solidFill>
                                  <a:latin typeface="Cambria Math" panose="02040503050406030204" pitchFamily="18" charset="0"/>
                                  <a:ea typeface="Cambria Math" panose="02040503050406030204" pitchFamily="18" charset="0"/>
                                </a:rPr>
                                <m:t>𝐵</m:t>
                              </m:r>
                            </m:sub>
                          </m:sSub>
                        </m:e>
                      </m:d>
                    </m:oMath>
                  </m:oMathPara>
                </a14:m>
                <a:endParaRPr lang="en-US" sz="1600" b="0" dirty="0">
                  <a:solidFill>
                    <a:schemeClr val="tx1"/>
                  </a:solidFill>
                  <a:latin typeface="Cambria Math" panose="02040503050406030204" pitchFamily="18" charset="0"/>
                  <a:ea typeface="Cambria Math" panose="02040503050406030204" pitchFamily="18" charset="0"/>
                </a:endParaRPr>
              </a:p>
            </p:txBody>
          </p:sp>
        </mc:Choice>
        <mc:Fallback xmlns="">
          <p:sp>
            <p:nvSpPr>
              <p:cNvPr id="134" name="Rectangle 133">
                <a:extLst>
                  <a:ext uri="{FF2B5EF4-FFF2-40B4-BE49-F238E27FC236}">
                    <a16:creationId xmlns:a16="http://schemas.microsoft.com/office/drawing/2014/main" id="{BB2DCDDC-C5B6-405F-B577-50E7923F96D6}"/>
                  </a:ext>
                </a:extLst>
              </p:cNvPr>
              <p:cNvSpPr>
                <a:spLocks noRot="1" noChangeAspect="1" noMove="1" noResize="1" noEditPoints="1" noAdjustHandles="1" noChangeArrowheads="1" noChangeShapeType="1" noTextEdit="1"/>
              </p:cNvSpPr>
              <p:nvPr/>
            </p:nvSpPr>
            <p:spPr>
              <a:xfrm>
                <a:off x="3110739" y="6180524"/>
                <a:ext cx="1004061" cy="364259"/>
              </a:xfrm>
              <a:prstGeom prst="rect">
                <a:avLst/>
              </a:prstGeom>
              <a:blipFill>
                <a:blip r:embed="rId9"/>
                <a:stretch>
                  <a:fillRect/>
                </a:stretch>
              </a:blipFill>
              <a:ln>
                <a:solidFill>
                  <a:schemeClr val="tx1"/>
                </a:solidFill>
              </a:ln>
            </p:spPr>
            <p:txBody>
              <a:bodyPr/>
              <a:lstStyle/>
              <a:p>
                <a:r>
                  <a:rPr lang="en-US">
                    <a:noFill/>
                  </a:rPr>
                  <a:t> </a:t>
                </a:r>
              </a:p>
            </p:txBody>
          </p:sp>
        </mc:Fallback>
      </mc:AlternateContent>
      <p:cxnSp>
        <p:nvCxnSpPr>
          <p:cNvPr id="136" name="Straight Arrow Connector 135">
            <a:extLst>
              <a:ext uri="{FF2B5EF4-FFF2-40B4-BE49-F238E27FC236}">
                <a16:creationId xmlns:a16="http://schemas.microsoft.com/office/drawing/2014/main" id="{6DE14825-4A0D-4BEF-9913-D23E18B90437}"/>
              </a:ext>
            </a:extLst>
          </p:cNvPr>
          <p:cNvCxnSpPr>
            <a:cxnSpLocks/>
          </p:cNvCxnSpPr>
          <p:nvPr/>
        </p:nvCxnSpPr>
        <p:spPr>
          <a:xfrm>
            <a:off x="1991659" y="6485840"/>
            <a:ext cx="111908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16E5BC3E-BAA8-4CA2-8CE1-5FA397E9ADA6}"/>
              </a:ext>
            </a:extLst>
          </p:cNvPr>
          <p:cNvCxnSpPr>
            <a:cxnSpLocks/>
          </p:cNvCxnSpPr>
          <p:nvPr/>
        </p:nvCxnSpPr>
        <p:spPr>
          <a:xfrm>
            <a:off x="2676174" y="6286500"/>
            <a:ext cx="43611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CA0ECD43-F974-4896-B476-02182711C3C4}"/>
              </a:ext>
            </a:extLst>
          </p:cNvPr>
          <p:cNvCxnSpPr>
            <a:cxnSpLocks/>
          </p:cNvCxnSpPr>
          <p:nvPr/>
        </p:nvCxnSpPr>
        <p:spPr>
          <a:xfrm>
            <a:off x="4114662" y="6362653"/>
            <a:ext cx="43611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B1DB9BD8-40B4-43D8-87E8-90A950F90C54}"/>
              </a:ext>
            </a:extLst>
          </p:cNvPr>
          <p:cNvSpPr/>
          <p:nvPr/>
        </p:nvSpPr>
        <p:spPr>
          <a:xfrm>
            <a:off x="4572000" y="6186830"/>
            <a:ext cx="31611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a:solidFill>
                  <a:prstClr val="black"/>
                </a:solidFill>
                <a:latin typeface="Cambria Math" panose="02040503050406030204" pitchFamily="18" charset="0"/>
                <a:ea typeface="Cambria Math" panose="02040503050406030204" pitchFamily="18" charset="0"/>
              </a:rPr>
              <a:t>*</a:t>
            </a:r>
            <a:endParaRPr lang="en-US" kern="0" dirty="0">
              <a:solidFill>
                <a:prstClr val="black"/>
              </a:solidFill>
              <a:latin typeface="Cambria Math" panose="02040503050406030204" pitchFamily="18" charset="0"/>
              <a:ea typeface="Cambria Math" panose="02040503050406030204" pitchFamily="18" charset="0"/>
            </a:endParaRPr>
          </a:p>
        </p:txBody>
      </p:sp>
      <p:sp>
        <p:nvSpPr>
          <p:cNvPr id="147" name="Rectangle 146">
            <a:extLst>
              <a:ext uri="{FF2B5EF4-FFF2-40B4-BE49-F238E27FC236}">
                <a16:creationId xmlns:a16="http://schemas.microsoft.com/office/drawing/2014/main" id="{7EE3788A-5F9A-4FE5-A5DD-827A86C52DBF}"/>
              </a:ext>
            </a:extLst>
          </p:cNvPr>
          <p:cNvSpPr/>
          <p:nvPr/>
        </p:nvSpPr>
        <p:spPr>
          <a:xfrm>
            <a:off x="3258141" y="2308221"/>
            <a:ext cx="31611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a:solidFill>
                  <a:prstClr val="black"/>
                </a:solidFill>
                <a:latin typeface="Cambria Math" panose="02040503050406030204" pitchFamily="18" charset="0"/>
                <a:ea typeface="Cambria Math" panose="02040503050406030204" pitchFamily="18" charset="0"/>
              </a:rPr>
              <a:t>*</a:t>
            </a:r>
            <a:endParaRPr lang="en-US" kern="0" dirty="0">
              <a:solidFill>
                <a:prstClr val="black"/>
              </a:solidFill>
              <a:latin typeface="Cambria Math" panose="02040503050406030204" pitchFamily="18" charset="0"/>
              <a:ea typeface="Cambria Math" panose="02040503050406030204" pitchFamily="18" charset="0"/>
            </a:endParaRPr>
          </a:p>
        </p:txBody>
      </p:sp>
      <p:cxnSp>
        <p:nvCxnSpPr>
          <p:cNvPr id="148" name="Straight Arrow Connector 147">
            <a:extLst>
              <a:ext uri="{FF2B5EF4-FFF2-40B4-BE49-F238E27FC236}">
                <a16:creationId xmlns:a16="http://schemas.microsoft.com/office/drawing/2014/main" id="{3DEDC32D-ACCB-4AE2-9A2E-D6AEF89C40D8}"/>
              </a:ext>
            </a:extLst>
          </p:cNvPr>
          <p:cNvCxnSpPr>
            <a:cxnSpLocks/>
          </p:cNvCxnSpPr>
          <p:nvPr/>
        </p:nvCxnSpPr>
        <p:spPr>
          <a:xfrm flipV="1">
            <a:off x="3409552" y="1994647"/>
            <a:ext cx="1199" cy="377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Image">
            <a:extLst>
              <a:ext uri="{FF2B5EF4-FFF2-40B4-BE49-F238E27FC236}">
                <a16:creationId xmlns:a16="http://schemas.microsoft.com/office/drawing/2014/main" id="{89B28EE3-ACEE-4832-9C73-1C13671F6253}"/>
              </a:ext>
            </a:extLst>
          </p:cNvPr>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l="13459" r="17689" b="27085"/>
          <a:stretch/>
        </p:blipFill>
        <p:spPr bwMode="auto">
          <a:xfrm>
            <a:off x="0" y="1006755"/>
            <a:ext cx="9144000" cy="552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38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050"/>
                                        </p:tgtEl>
                                        <p:attrNameLst>
                                          <p:attrName>ppt_x</p:attrName>
                                        </p:attrNameLst>
                                      </p:cBhvr>
                                      <p:tavLst>
                                        <p:tav tm="0">
                                          <p:val>
                                            <p:strVal val="ppt_x"/>
                                          </p:val>
                                        </p:tav>
                                        <p:tav tm="100000">
                                          <p:val>
                                            <p:strVal val="ppt_x"/>
                                          </p:val>
                                        </p:tav>
                                      </p:tavLst>
                                    </p:anim>
                                    <p:anim calcmode="lin" valueType="num">
                                      <p:cBhvr additive="base">
                                        <p:cTn id="7" dur="500"/>
                                        <p:tgtEl>
                                          <p:spTgt spid="2050"/>
                                        </p:tgtEl>
                                        <p:attrNameLst>
                                          <p:attrName>ppt_y</p:attrName>
                                        </p:attrNameLst>
                                      </p:cBhvr>
                                      <p:tavLst>
                                        <p:tav tm="0">
                                          <p:val>
                                            <p:strVal val="ppt_y"/>
                                          </p:val>
                                        </p:tav>
                                        <p:tav tm="100000">
                                          <p:val>
                                            <p:strVal val="1+ppt_h/2"/>
                                          </p:val>
                                        </p:tav>
                                      </p:tavLst>
                                    </p:anim>
                                    <p:set>
                                      <p:cBhvr>
                                        <p:cTn id="8"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pPr algn="ctr"/>
            <a:r>
              <a:rPr lang="en-US" dirty="0"/>
              <a:t>Feedback Implementation</a:t>
            </a:r>
          </a:p>
        </p:txBody>
      </p:sp>
      <p:sp>
        <p:nvSpPr>
          <p:cNvPr id="3" name="Content Placeholder 2"/>
          <p:cNvSpPr>
            <a:spLocks noGrp="1"/>
          </p:cNvSpPr>
          <p:nvPr>
            <p:ph idx="1"/>
          </p:nvPr>
        </p:nvSpPr>
        <p:spPr>
          <a:xfrm>
            <a:off x="381000" y="1013613"/>
            <a:ext cx="8328991" cy="1936242"/>
          </a:xfrm>
        </p:spPr>
        <p:txBody>
          <a:bodyPr>
            <a:normAutofit fontScale="77500" lnSpcReduction="20000"/>
          </a:bodyPr>
          <a:lstStyle/>
          <a:p>
            <a:pPr>
              <a:lnSpc>
                <a:spcPct val="100000"/>
              </a:lnSpc>
            </a:pPr>
            <a:r>
              <a:rPr lang="en-US" dirty="0"/>
              <a:t>The EOM control block is basically identical to the cavity amplitude control for the 200 MeV H- LINAC (DC voltage control of a modulator on PA anode HV).</a:t>
            </a:r>
          </a:p>
          <a:p>
            <a:pPr>
              <a:lnSpc>
                <a:spcPct val="100000"/>
              </a:lnSpc>
            </a:pPr>
            <a:r>
              <a:rPr lang="en-US" dirty="0"/>
              <a:t>The nested loop structure for beam current and laser intensity is similar to an amplifier linearization loop inside a cavity feedback loop.</a:t>
            </a:r>
          </a:p>
          <a:p>
            <a:pPr marL="0" indent="0">
              <a:lnSpc>
                <a:spcPct val="100000"/>
              </a:lnSpc>
              <a:buNone/>
            </a:pPr>
            <a:endParaRPr lang="en-US" dirty="0"/>
          </a:p>
          <a:p>
            <a:pPr>
              <a:lnSpc>
                <a:spcPct val="100000"/>
              </a:lnSpc>
              <a:buFontTx/>
              <a:buChar char="-"/>
            </a:pPr>
            <a:endParaRPr lang="en-US" dirty="0"/>
          </a:p>
          <a:p>
            <a:pPr>
              <a:lnSpc>
                <a:spcPct val="100000"/>
              </a:lnSpc>
              <a:buFontTx/>
              <a:buChar char="-"/>
            </a:pPr>
            <a:endParaRPr lang="en-US" dirty="0"/>
          </a:p>
          <a:p>
            <a:pPr>
              <a:lnSpc>
                <a:spcPct val="100000"/>
              </a:lnSpc>
            </a:pPr>
            <a:endParaRPr lang="en-US" dirty="0"/>
          </a:p>
          <a:p>
            <a:pPr marL="0" indent="0">
              <a:lnSpc>
                <a:spcPct val="100000"/>
              </a:lnSpc>
              <a:buNone/>
            </a:pPr>
            <a:endParaRPr lang="en-US" dirty="0"/>
          </a:p>
          <a:p>
            <a:pPr>
              <a:lnSpc>
                <a:spcPct val="100000"/>
              </a:lnSpc>
            </a:pPr>
            <a:endParaRPr lang="en-US" dirty="0"/>
          </a:p>
          <a:p>
            <a:pPr>
              <a:lnSpc>
                <a:spcPct val="100000"/>
              </a:lnSpc>
            </a:pPr>
            <a:endParaRPr lang="en-US" dirty="0"/>
          </a:p>
          <a:p>
            <a:pPr>
              <a:lnSpc>
                <a:spcPct val="100000"/>
              </a:lnSpc>
            </a:pPr>
            <a:endParaRPr lang="en-US" dirty="0"/>
          </a:p>
        </p:txBody>
      </p:sp>
      <p:pic>
        <p:nvPicPr>
          <p:cNvPr id="6" name="Picture 5">
            <a:extLst>
              <a:ext uri="{FF2B5EF4-FFF2-40B4-BE49-F238E27FC236}">
                <a16:creationId xmlns:a16="http://schemas.microsoft.com/office/drawing/2014/main" id="{9F06CD14-E542-4BD4-9D41-5C8664393B6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2449457"/>
            <a:ext cx="9144000" cy="4096466"/>
          </a:xfrm>
          <a:prstGeom prst="rect">
            <a:avLst/>
          </a:prstGeom>
        </p:spPr>
      </p:pic>
    </p:spTree>
    <p:extLst>
      <p:ext uri="{BB962C8B-B14F-4D97-AF65-F5344CB8AC3E}">
        <p14:creationId xmlns:p14="http://schemas.microsoft.com/office/powerpoint/2010/main" val="1537400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pPr algn="ctr"/>
            <a:r>
              <a:rPr lang="en-US" dirty="0"/>
              <a:t>Feedback Performance</a:t>
            </a:r>
          </a:p>
        </p:txBody>
      </p:sp>
      <p:pic>
        <p:nvPicPr>
          <p:cNvPr id="4" name="Picture 3">
            <a:extLst>
              <a:ext uri="{FF2B5EF4-FFF2-40B4-BE49-F238E27FC236}">
                <a16:creationId xmlns:a16="http://schemas.microsoft.com/office/drawing/2014/main" id="{E3C96E22-247A-4EAD-B662-34C4B44250C6}"/>
              </a:ext>
            </a:extLst>
          </p:cNvPr>
          <p:cNvPicPr>
            <a:picLocks noChangeAspect="1"/>
          </p:cNvPicPr>
          <p:nvPr/>
        </p:nvPicPr>
        <p:blipFill rotWithShape="1">
          <a:blip r:embed="rId2"/>
          <a:srcRect l="6579" t="1695" r="7896" b="2938"/>
          <a:stretch/>
        </p:blipFill>
        <p:spPr>
          <a:xfrm>
            <a:off x="521208" y="914400"/>
            <a:ext cx="8112902" cy="5616735"/>
          </a:xfrm>
          <a:prstGeom prst="rect">
            <a:avLst/>
          </a:prstGeom>
        </p:spPr>
      </p:pic>
      <p:sp>
        <p:nvSpPr>
          <p:cNvPr id="5" name="Content Placeholder 2">
            <a:extLst>
              <a:ext uri="{FF2B5EF4-FFF2-40B4-BE49-F238E27FC236}">
                <a16:creationId xmlns:a16="http://schemas.microsoft.com/office/drawing/2014/main" id="{71C0B492-0438-4D51-9E17-E05E7E3BE1B6}"/>
              </a:ext>
            </a:extLst>
          </p:cNvPr>
          <p:cNvSpPr>
            <a:spLocks noGrp="1"/>
          </p:cNvSpPr>
          <p:nvPr>
            <p:ph idx="1"/>
          </p:nvPr>
        </p:nvSpPr>
        <p:spPr>
          <a:xfrm>
            <a:off x="1485900" y="1339516"/>
            <a:ext cx="2857500" cy="685800"/>
          </a:xfrm>
          <a:solidFill>
            <a:srgbClr val="FFFFFF">
              <a:alpha val="69804"/>
            </a:srgbClr>
          </a:solidFill>
        </p:spPr>
        <p:txBody>
          <a:bodyPr>
            <a:normAutofit/>
          </a:bodyPr>
          <a:lstStyle/>
          <a:p>
            <a:pPr marL="0" indent="0" algn="ctr">
              <a:buNone/>
            </a:pPr>
            <a:r>
              <a:rPr lang="en-US" sz="1800" dirty="0"/>
              <a:t>Laser feedback without beam current feedback</a:t>
            </a:r>
          </a:p>
        </p:txBody>
      </p:sp>
    </p:spTree>
    <p:extLst>
      <p:ext uri="{BB962C8B-B14F-4D97-AF65-F5344CB8AC3E}">
        <p14:creationId xmlns:p14="http://schemas.microsoft.com/office/powerpoint/2010/main" val="1403492323"/>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elix Titling"/>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Update_2018" id="{46157873-5E33-154A-842E-91B7BD99CC32}" vid="{319E15CB-F710-7D41-B73E-697C834693FA}"/>
    </a:ext>
  </a:extLst>
</a:theme>
</file>

<file path=ppt/theme/theme3.xml><?xml version="1.0" encoding="utf-8"?>
<a:theme xmlns:a="http://schemas.openxmlformats.org/drawingml/2006/main" name="2018_Gray_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Update_2018" id="{46157873-5E33-154A-842E-91B7BD99CC32}" vid="{319E15CB-F710-7D41-B73E-697C834693F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165268</TotalTime>
  <Words>786</Words>
  <Application>Microsoft Office PowerPoint</Application>
  <PresentationFormat>On-screen Show (4:3)</PresentationFormat>
  <Paragraphs>106</Paragraphs>
  <Slides>14</Slides>
  <Notes>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5" baseType="lpstr">
      <vt:lpstr>ＭＳ Ｐゴシック</vt:lpstr>
      <vt:lpstr>Arial</vt:lpstr>
      <vt:lpstr>Calibri</vt:lpstr>
      <vt:lpstr>Cambria Math</vt:lpstr>
      <vt:lpstr>Felix Titling</vt:lpstr>
      <vt:lpstr>Helvetica</vt:lpstr>
      <vt:lpstr>Times New Roman</vt:lpstr>
      <vt:lpstr>1_Default Design</vt:lpstr>
      <vt:lpstr>Office Theme</vt:lpstr>
      <vt:lpstr>2018_Gray_Theme</vt:lpstr>
      <vt:lpstr>Document</vt:lpstr>
      <vt:lpstr>Laser and Beam Intensity Feedback</vt:lpstr>
      <vt:lpstr>Outline</vt:lpstr>
      <vt:lpstr>Laser Intensity Control</vt:lpstr>
      <vt:lpstr>Laser Intensity Measurements</vt:lpstr>
      <vt:lpstr>Measured Disturbances</vt:lpstr>
      <vt:lpstr>Measured Disturbances</vt:lpstr>
      <vt:lpstr>Feedback Design</vt:lpstr>
      <vt:lpstr>Feedback Implementation</vt:lpstr>
      <vt:lpstr>Feedback Performance</vt:lpstr>
      <vt:lpstr>Feedback Performance</vt:lpstr>
      <vt:lpstr>Feedback Performance</vt:lpstr>
      <vt:lpstr>Feedback Performance</vt:lpstr>
      <vt:lpstr>To Do Going Forward</vt:lpstr>
      <vt:lpstr>Conclusion</vt:lpstr>
    </vt:vector>
  </TitlesOfParts>
  <Company>Brookhaven National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Valued Gateway Client</dc:creator>
  <cp:lastModifiedBy>Mernick, Kevin</cp:lastModifiedBy>
  <cp:revision>799</cp:revision>
  <cp:lastPrinted>2018-02-05T16:33:51Z</cp:lastPrinted>
  <dcterms:created xsi:type="dcterms:W3CDTF">2011-02-21T05:12:41Z</dcterms:created>
  <dcterms:modified xsi:type="dcterms:W3CDTF">2018-11-06T15:16:36Z</dcterms:modified>
</cp:coreProperties>
</file>