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0" r:id="rId3"/>
    <p:sldId id="261" r:id="rId4"/>
    <p:sldId id="262" r:id="rId5"/>
    <p:sldId id="263" r:id="rId6"/>
    <p:sldId id="271" r:id="rId7"/>
    <p:sldId id="274" r:id="rId8"/>
    <p:sldId id="277" r:id="rId9"/>
    <p:sldId id="264" r:id="rId10"/>
    <p:sldId id="275" r:id="rId11"/>
    <p:sldId id="278" r:id="rId12"/>
    <p:sldId id="265" r:id="rId13"/>
    <p:sldId id="276" r:id="rId14"/>
    <p:sldId id="269" r:id="rId15"/>
    <p:sldId id="270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eckenbach, Brian" initials="SB" lastIdx="1" clrIdx="0">
    <p:extLst>
      <p:ext uri="{19B8F6BF-5375-455C-9EA6-DF929625EA0E}">
        <p15:presenceInfo xmlns:p15="http://schemas.microsoft.com/office/powerpoint/2012/main" userId="S-1-5-21-1161782291-1150951755-378935785-933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8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DE37B6-B3DC-4552-B7AF-5E9D4E3829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ED846-D858-4ED6-9216-68514EB6B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9A3D7-2ACB-4426-B1E1-654A7C0AA7A6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0A504-0CF3-44B7-BDF4-C7695D998D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Brian Streckenback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3A6AD-7A33-4475-B350-6AFFB4C34F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131CB-3498-4534-B674-5A26806F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866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E5044-70F2-402A-B2F0-E24C9FFA76F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Brian Streckenback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1BF83-9A29-4FBA-B0B8-AC7EEF415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997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Amount of Energy to melt 1 Ton of ice in 24 hours @ 32 degrees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Brian Streckenback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Defines the Cooling distribution.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Brian Streckenback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7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Conditions where we 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Brian Streckenback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4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Greater temperature stability in anteroom and Laser room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20 Minute temperature and humidity swing cycle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Short Cycling of AC unit (Bard unit)</a:t>
            </a:r>
          </a:p>
          <a:p>
            <a:pPr lvl="1"/>
            <a:r>
              <a:rPr lang="en-US" dirty="0"/>
              <a:t>Due to how Bard unit functions and low load conditions in winter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Brian Streckenback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3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Decoupled the Bard unit Humidistat, and humidity coil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CD18-114E-48C5-BCB5-0B5C73A24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Brian Streckenback</a:t>
            </a:r>
          </a:p>
        </p:txBody>
      </p:sp>
    </p:spTree>
    <p:extLst>
      <p:ext uri="{BB962C8B-B14F-4D97-AF65-F5344CB8AC3E}">
        <p14:creationId xmlns:p14="http://schemas.microsoft.com/office/powerpoint/2010/main" val="44524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Increased environmental stability </a:t>
            </a:r>
          </a:p>
          <a:p>
            <a:pPr lvl="1"/>
            <a:r>
              <a:rPr lang="en-US" dirty="0"/>
              <a:t>With temperature/ humidity upset</a:t>
            </a:r>
          </a:p>
          <a:p>
            <a:pPr lvl="2"/>
            <a:r>
              <a:rPr lang="en-US" dirty="0"/>
              <a:t>Upsets are on a small scale</a:t>
            </a:r>
          </a:p>
          <a:p>
            <a:pPr lvl="1"/>
            <a:r>
              <a:rPr lang="en-US" dirty="0"/>
              <a:t>Temperature anomalies do not affect system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Brian Streckenback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DX ALC package in back pocket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Brian Streckenback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1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3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8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0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A3409-7649-4FC0-9B74-5D7413549084}"/>
              </a:ext>
            </a:extLst>
          </p:cNvPr>
          <p:cNvSpPr txBox="1"/>
          <p:nvPr/>
        </p:nvSpPr>
        <p:spPr>
          <a:xfrm>
            <a:off x="3183361" y="6025953"/>
            <a:ext cx="2777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LEReC</a:t>
            </a:r>
            <a:r>
              <a:rPr lang="en-US" sz="1000" dirty="0"/>
              <a:t> Laser Review 8-9 Nov 2018</a:t>
            </a:r>
          </a:p>
        </p:txBody>
      </p:sp>
    </p:spTree>
    <p:extLst>
      <p:ext uri="{BB962C8B-B14F-4D97-AF65-F5344CB8AC3E}">
        <p14:creationId xmlns:p14="http://schemas.microsoft.com/office/powerpoint/2010/main" val="354149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6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228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228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6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543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543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2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3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9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6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76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251F59-71C2-4947-9BA1-AB90E5B2717C}"/>
              </a:ext>
            </a:extLst>
          </p:cNvPr>
          <p:cNvSpPr txBox="1"/>
          <p:nvPr/>
        </p:nvSpPr>
        <p:spPr>
          <a:xfrm>
            <a:off x="3183361" y="6025953"/>
            <a:ext cx="2777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LEReC</a:t>
            </a:r>
            <a:r>
              <a:rPr lang="en-US" sz="1000" dirty="0"/>
              <a:t> Laser Review 8-9 Nov 2018</a:t>
            </a:r>
          </a:p>
        </p:txBody>
      </p:sp>
    </p:spTree>
    <p:extLst>
      <p:ext uri="{BB962C8B-B14F-4D97-AF65-F5344CB8AC3E}">
        <p14:creationId xmlns:p14="http://schemas.microsoft.com/office/powerpoint/2010/main" val="211276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orient="horz" pos="2160" userDrawn="1">
          <p15:clr>
            <a:srgbClr val="F26B43"/>
          </p15:clr>
        </p15:guide>
        <p15:guide id="7" pos="2880" userDrawn="1">
          <p15:clr>
            <a:srgbClr val="F26B43"/>
          </p15:clr>
        </p15:guide>
        <p15:guide id="8" pos="288" userDrawn="1">
          <p15:clr>
            <a:srgbClr val="F26B43"/>
          </p15:clr>
        </p15:guide>
        <p15:guide id="9" pos="5472" userDrawn="1">
          <p15:clr>
            <a:srgbClr val="F26B43"/>
          </p15:clr>
        </p15:guide>
        <p15:guide id="10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1B65-2F51-4C46-8BB7-E8DABCEF96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Environmental Controls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F62F2-116D-40CE-B637-25D889210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1002 F Laser Building</a:t>
            </a:r>
          </a:p>
          <a:p>
            <a:r>
              <a:rPr lang="en-US" dirty="0"/>
              <a:t>	Past – Present – Future</a:t>
            </a:r>
          </a:p>
          <a:p>
            <a:r>
              <a:rPr lang="en-US" dirty="0"/>
              <a:t>RHIC Tunnel @ 1002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ADD5A-65D0-4BC2-A33E-AA0A2EE88C9B}"/>
              </a:ext>
            </a:extLst>
          </p:cNvPr>
          <p:cNvSpPr txBox="1"/>
          <p:nvPr/>
        </p:nvSpPr>
        <p:spPr>
          <a:xfrm>
            <a:off x="347870" y="5909310"/>
            <a:ext cx="246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Brian Streckenbach</a:t>
            </a:r>
          </a:p>
        </p:txBody>
      </p:sp>
    </p:spTree>
    <p:extLst>
      <p:ext uri="{BB962C8B-B14F-4D97-AF65-F5344CB8AC3E}">
        <p14:creationId xmlns:p14="http://schemas.microsoft.com/office/powerpoint/2010/main" val="128824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BCCDA9-CDE8-4B48-87C6-809AC063D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214"/>
            <a:ext cx="9144000" cy="5873572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37ABD53-CDF5-44E8-B01D-6FF5E91B9B5E}"/>
              </a:ext>
            </a:extLst>
          </p:cNvPr>
          <p:cNvSpPr/>
          <p:nvPr/>
        </p:nvSpPr>
        <p:spPr>
          <a:xfrm>
            <a:off x="742950" y="4949190"/>
            <a:ext cx="7520940" cy="137160"/>
          </a:xfrm>
          <a:custGeom>
            <a:avLst/>
            <a:gdLst>
              <a:gd name="connsiteX0" fmla="*/ 0 w 7520940"/>
              <a:gd name="connsiteY0" fmla="*/ 137160 h 137160"/>
              <a:gd name="connsiteX1" fmla="*/ 3691890 w 7520940"/>
              <a:gd name="connsiteY1" fmla="*/ 114300 h 137160"/>
              <a:gd name="connsiteX2" fmla="*/ 7520940 w 7520940"/>
              <a:gd name="connsiteY2" fmla="*/ 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20940" h="137160">
                <a:moveTo>
                  <a:pt x="0" y="137160"/>
                </a:moveTo>
                <a:lnTo>
                  <a:pt x="3691890" y="114300"/>
                </a:lnTo>
                <a:cubicBezTo>
                  <a:pt x="4945380" y="91440"/>
                  <a:pt x="6970395" y="28575"/>
                  <a:pt x="7520940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2851D9F0-7165-4D6B-9CCF-F703915E8418}"/>
              </a:ext>
            </a:extLst>
          </p:cNvPr>
          <p:cNvSpPr/>
          <p:nvPr/>
        </p:nvSpPr>
        <p:spPr>
          <a:xfrm>
            <a:off x="2948940" y="1349102"/>
            <a:ext cx="73152" cy="914400"/>
          </a:xfrm>
          <a:prstGeom prst="leftBracket">
            <a:avLst/>
          </a:prstGeom>
          <a:ln w="508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32ADDEFB-DBB4-47B5-9BF6-0EF4F4700003}"/>
              </a:ext>
            </a:extLst>
          </p:cNvPr>
          <p:cNvSpPr/>
          <p:nvPr/>
        </p:nvSpPr>
        <p:spPr>
          <a:xfrm>
            <a:off x="3890772" y="861546"/>
            <a:ext cx="107442" cy="1401956"/>
          </a:xfrm>
          <a:prstGeom prst="rightBracket">
            <a:avLst/>
          </a:prstGeom>
          <a:ln w="508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D1B76-027B-45D5-BFC9-921D3C87C4ED}"/>
              </a:ext>
            </a:extLst>
          </p:cNvPr>
          <p:cNvSpPr txBox="1"/>
          <p:nvPr/>
        </p:nvSpPr>
        <p:spPr>
          <a:xfrm>
            <a:off x="3337560" y="20574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August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67A20-ED13-4FFC-A423-926573EB906D}"/>
              </a:ext>
            </a:extLst>
          </p:cNvPr>
          <p:cNvSpPr txBox="1"/>
          <p:nvPr/>
        </p:nvSpPr>
        <p:spPr>
          <a:xfrm>
            <a:off x="6606540" y="205740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Ton Bard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933DE-A907-4FB4-B0A7-19C35E70CEA4}"/>
              </a:ext>
            </a:extLst>
          </p:cNvPr>
          <p:cNvSpPr txBox="1"/>
          <p:nvPr/>
        </p:nvSpPr>
        <p:spPr>
          <a:xfrm>
            <a:off x="354330" y="0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Results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565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38B0-6167-4DFF-8425-6DBAEB83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Foyer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E7B086-E90A-47BB-BD46-D6C9A3D09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2507639"/>
            <a:ext cx="8329612" cy="2565034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2F4440F-383A-4C84-95CC-1574B594A095}"/>
              </a:ext>
            </a:extLst>
          </p:cNvPr>
          <p:cNvSpPr/>
          <p:nvPr/>
        </p:nvSpPr>
        <p:spPr>
          <a:xfrm>
            <a:off x="914400" y="3348990"/>
            <a:ext cx="6915150" cy="735423"/>
          </a:xfrm>
          <a:custGeom>
            <a:avLst/>
            <a:gdLst>
              <a:gd name="connsiteX0" fmla="*/ 0 w 6915150"/>
              <a:gd name="connsiteY0" fmla="*/ 0 h 735423"/>
              <a:gd name="connsiteX1" fmla="*/ 2628900 w 6915150"/>
              <a:gd name="connsiteY1" fmla="*/ 411480 h 735423"/>
              <a:gd name="connsiteX2" fmla="*/ 6915150 w 6915150"/>
              <a:gd name="connsiteY2" fmla="*/ 594360 h 73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15150" h="735423">
                <a:moveTo>
                  <a:pt x="0" y="0"/>
                </a:moveTo>
                <a:cubicBezTo>
                  <a:pt x="738187" y="156210"/>
                  <a:pt x="1476375" y="312420"/>
                  <a:pt x="2628900" y="411480"/>
                </a:cubicBezTo>
                <a:cubicBezTo>
                  <a:pt x="3781425" y="510540"/>
                  <a:pt x="6377940" y="960120"/>
                  <a:pt x="6915150" y="59436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7DDA2-DAC4-401E-93AB-391878E7A1CB}"/>
              </a:ext>
            </a:extLst>
          </p:cNvPr>
          <p:cNvSpPr txBox="1"/>
          <p:nvPr/>
        </p:nvSpPr>
        <p:spPr>
          <a:xfrm>
            <a:off x="4229100" y="1543050"/>
            <a:ext cx="320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Mitsubishi 2 Ton – after install</a:t>
            </a:r>
          </a:p>
        </p:txBody>
      </p:sp>
    </p:spTree>
    <p:extLst>
      <p:ext uri="{BB962C8B-B14F-4D97-AF65-F5344CB8AC3E}">
        <p14:creationId xmlns:p14="http://schemas.microsoft.com/office/powerpoint/2010/main" val="367314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D07A9F-E15A-4288-941A-4847D9CF4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860" y="1757219"/>
            <a:ext cx="3303271" cy="41461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F2B5D-AA13-4E30-905E-B7A4AB9D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9036A-6D72-4D32-848D-8D3B2820D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Place Dehumidifiers in laser room to further reduce humidity and increase environmental stability</a:t>
            </a:r>
          </a:p>
          <a:p>
            <a:pPr lvl="1"/>
            <a:r>
              <a:rPr lang="en-US" dirty="0"/>
              <a:t>Larger Floor unit in place now (as shown)</a:t>
            </a:r>
          </a:p>
          <a:p>
            <a:pPr lvl="2"/>
            <a:r>
              <a:rPr lang="en-US" dirty="0"/>
              <a:t>Replace with two wall mount up-flow units (for redundancy) </a:t>
            </a:r>
          </a:p>
          <a:p>
            <a:r>
              <a:rPr lang="en-US" dirty="0"/>
              <a:t>Replace the 3 Ton Bard unit with an equivalent footprint Bard unit – Variable Capacity</a:t>
            </a:r>
          </a:p>
          <a:p>
            <a:pPr lvl="1"/>
            <a:r>
              <a:rPr lang="en-US" dirty="0"/>
              <a:t>Variable Capacity units are terrible for Humidity control</a:t>
            </a:r>
          </a:p>
          <a:p>
            <a:pPr lvl="1"/>
            <a:r>
              <a:rPr lang="en-US" dirty="0"/>
              <a:t>Great for temperature stability</a:t>
            </a:r>
          </a:p>
          <a:p>
            <a:pPr lvl="1"/>
            <a:r>
              <a:rPr lang="en-US" dirty="0"/>
              <a:t>20% - 100% capacity </a:t>
            </a:r>
          </a:p>
          <a:p>
            <a:pPr lvl="2"/>
            <a:r>
              <a:rPr lang="en-US" dirty="0"/>
              <a:t>Reduce short cycling </a:t>
            </a:r>
          </a:p>
          <a:p>
            <a:pPr lvl="2"/>
            <a:r>
              <a:rPr lang="en-US" dirty="0"/>
              <a:t>Further increase humidity stability</a:t>
            </a:r>
          </a:p>
          <a:p>
            <a:r>
              <a:rPr lang="en-US" dirty="0"/>
              <a:t>Lead time for Proposed work</a:t>
            </a:r>
          </a:p>
          <a:p>
            <a:pPr lvl="1"/>
            <a:r>
              <a:rPr lang="en-US" dirty="0"/>
              <a:t>Delivery to BNL on Tuesday November 20th</a:t>
            </a:r>
          </a:p>
          <a:p>
            <a:pPr lvl="1"/>
            <a:r>
              <a:rPr lang="en-US" dirty="0"/>
              <a:t>Work completed by Friday November 23rd</a:t>
            </a:r>
          </a:p>
          <a:p>
            <a:pPr lvl="2"/>
            <a:r>
              <a:rPr lang="en-US" dirty="0"/>
              <a:t>Electricians </a:t>
            </a:r>
          </a:p>
          <a:p>
            <a:pPr lvl="2"/>
            <a:r>
              <a:rPr lang="en-US" dirty="0"/>
              <a:t>Insulation shops</a:t>
            </a:r>
          </a:p>
          <a:p>
            <a:pPr lvl="2"/>
            <a:r>
              <a:rPr lang="en-US" dirty="0"/>
              <a:t>Sheet metal shops</a:t>
            </a:r>
          </a:p>
          <a:p>
            <a:pPr lvl="2"/>
            <a:r>
              <a:rPr lang="en-US" dirty="0"/>
              <a:t>AC shop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4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20176-08E3-499E-8E85-2FED32F87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928"/>
            <a:ext cx="9144000" cy="6088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9BBD26-A8D7-44ED-B5FD-D32F9BB5D866}"/>
              </a:ext>
            </a:extLst>
          </p:cNvPr>
          <p:cNvSpPr txBox="1"/>
          <p:nvPr/>
        </p:nvSpPr>
        <p:spPr>
          <a:xfrm>
            <a:off x="2548890" y="15577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September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CCDD3-E840-4987-9F58-10B8CFA145B1}"/>
              </a:ext>
            </a:extLst>
          </p:cNvPr>
          <p:cNvSpPr txBox="1"/>
          <p:nvPr/>
        </p:nvSpPr>
        <p:spPr>
          <a:xfrm>
            <a:off x="6366510" y="15577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Added Dehumidifier</a:t>
            </a: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24188A44-7B9F-4256-B0F4-27CEFA3EC7AA}"/>
              </a:ext>
            </a:extLst>
          </p:cNvPr>
          <p:cNvSpPr/>
          <p:nvPr/>
        </p:nvSpPr>
        <p:spPr>
          <a:xfrm>
            <a:off x="3353301" y="1543412"/>
            <a:ext cx="73152" cy="914400"/>
          </a:xfrm>
          <a:prstGeom prst="leftBracket">
            <a:avLst/>
          </a:prstGeom>
          <a:ln w="508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09289C3B-7DE0-4EE1-BBEC-058A109100B7}"/>
              </a:ext>
            </a:extLst>
          </p:cNvPr>
          <p:cNvSpPr/>
          <p:nvPr/>
        </p:nvSpPr>
        <p:spPr>
          <a:xfrm>
            <a:off x="4295133" y="1055856"/>
            <a:ext cx="107442" cy="1401956"/>
          </a:xfrm>
          <a:prstGeom prst="rightBracket">
            <a:avLst/>
          </a:prstGeom>
          <a:ln w="508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211FB38-97E7-4B07-836A-FC20C839C106}"/>
              </a:ext>
            </a:extLst>
          </p:cNvPr>
          <p:cNvSpPr/>
          <p:nvPr/>
        </p:nvSpPr>
        <p:spPr>
          <a:xfrm>
            <a:off x="411480" y="4794285"/>
            <a:ext cx="8001000" cy="74895"/>
          </a:xfrm>
          <a:custGeom>
            <a:avLst/>
            <a:gdLst>
              <a:gd name="connsiteX0" fmla="*/ 0 w 8001000"/>
              <a:gd name="connsiteY0" fmla="*/ 74895 h 74895"/>
              <a:gd name="connsiteX1" fmla="*/ 8001000 w 8001000"/>
              <a:gd name="connsiteY1" fmla="*/ 63465 h 7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0" h="74895">
                <a:moveTo>
                  <a:pt x="0" y="74895"/>
                </a:moveTo>
                <a:cubicBezTo>
                  <a:pt x="3343275" y="12030"/>
                  <a:pt x="6686550" y="-50835"/>
                  <a:pt x="8001000" y="63465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D95AD7-56D7-4525-81E9-DEFE8DF56FE9}"/>
              </a:ext>
            </a:extLst>
          </p:cNvPr>
          <p:cNvSpPr/>
          <p:nvPr/>
        </p:nvSpPr>
        <p:spPr>
          <a:xfrm>
            <a:off x="206038" y="-91133"/>
            <a:ext cx="189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58628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16ED-8C32-462A-93BB-B49557FD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upgrade:</a:t>
            </a:r>
            <a:br>
              <a:rPr lang="en-US" dirty="0"/>
            </a:br>
            <a:r>
              <a:rPr lang="en-US" dirty="0"/>
              <a:t>Variable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61F58-742D-417C-B4F2-39B2DB7A9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 Capacity Bard Unit</a:t>
            </a:r>
          </a:p>
          <a:p>
            <a:pPr lvl="1"/>
            <a:r>
              <a:rPr lang="en-US" dirty="0"/>
              <a:t>3 Ton unit – with ramp function input</a:t>
            </a:r>
          </a:p>
          <a:p>
            <a:pPr lvl="1"/>
            <a:r>
              <a:rPr lang="en-US" dirty="0"/>
              <a:t>Flatten out Temperature and Humidity</a:t>
            </a:r>
          </a:p>
          <a:p>
            <a:r>
              <a:rPr lang="en-US" dirty="0"/>
              <a:t>Trane/ Carrier system with new duct work</a:t>
            </a:r>
          </a:p>
          <a:p>
            <a:pPr lvl="1"/>
            <a:r>
              <a:rPr lang="en-US" dirty="0"/>
              <a:t>DX system for just the laser room</a:t>
            </a:r>
          </a:p>
          <a:p>
            <a:pPr lvl="1"/>
            <a:r>
              <a:rPr lang="en-US" dirty="0"/>
              <a:t>Ductwork to laser room only</a:t>
            </a:r>
          </a:p>
          <a:p>
            <a:pPr lvl="2"/>
            <a:r>
              <a:rPr lang="en-US" dirty="0"/>
              <a:t>Keep Mitsubishi unit</a:t>
            </a:r>
          </a:p>
          <a:p>
            <a:pPr lvl="1"/>
            <a:r>
              <a:rPr lang="en-US" dirty="0"/>
              <a:t>ALC control system for laser to achieve greater room stability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19C08548-B724-4C65-A820-E0DB0871A624}"/>
              </a:ext>
            </a:extLst>
          </p:cNvPr>
          <p:cNvSpPr/>
          <p:nvPr/>
        </p:nvSpPr>
        <p:spPr>
          <a:xfrm>
            <a:off x="343261" y="1825624"/>
            <a:ext cx="6126811" cy="1222375"/>
          </a:xfrm>
          <a:prstGeom prst="bracketPair">
            <a:avLst/>
          </a:prstGeom>
          <a:noFill/>
          <a:ln w="41275"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5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6533-5F54-41D8-B426-A9D0C371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1002 Tunnel HVAC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B79DE-B638-4787-B5DC-4303A73DB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2017 repair of AC units feeding the IR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General AC stability for 1002 IR is considered good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C9FC7865-241C-4DFA-BB41-EB00E98AB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" y="2586037"/>
            <a:ext cx="55245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image002">
            <a:extLst>
              <a:ext uri="{FF2B5EF4-FFF2-40B4-BE49-F238E27FC236}">
                <a16:creationId xmlns:a16="http://schemas.microsoft.com/office/drawing/2014/main" id="{08B7A902-ED58-49FC-946C-6A82DFB81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391025"/>
            <a:ext cx="55149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91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8AF4-9390-4B4B-9407-4A40CBDA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B8342-8406-467D-A116-72D12A2DE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Tighter equipment requirements and new laser equipment caused original HVAC system obsolescence.</a:t>
            </a:r>
          </a:p>
          <a:p>
            <a:r>
              <a:rPr lang="en-US" dirty="0"/>
              <a:t>Variable Capacity bard unit </a:t>
            </a:r>
            <a:r>
              <a:rPr lang="en-US" b="1" dirty="0"/>
              <a:t>will</a:t>
            </a:r>
            <a:r>
              <a:rPr lang="en-US" dirty="0"/>
              <a:t> provide better environmental stability</a:t>
            </a:r>
          </a:p>
          <a:p>
            <a:r>
              <a:rPr lang="en-US" dirty="0"/>
              <a:t>Bard units used for more stringent requirements may not be adequate – DX/ALC alternative (backup) work plan</a:t>
            </a:r>
          </a:p>
        </p:txBody>
      </p:sp>
    </p:spTree>
    <p:extLst>
      <p:ext uri="{BB962C8B-B14F-4D97-AF65-F5344CB8AC3E}">
        <p14:creationId xmlns:p14="http://schemas.microsoft.com/office/powerpoint/2010/main" val="19447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625C-ACBC-40E3-A7CB-187787DF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Definitions and FYI’s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026B9-3905-4B59-9109-2534EB8A6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Ton – unit of cooling capacity </a:t>
            </a:r>
          </a:p>
          <a:p>
            <a:pPr lvl="1"/>
            <a:r>
              <a:rPr lang="en-US" dirty="0"/>
              <a:t>12,000 BTU/H</a:t>
            </a:r>
          </a:p>
          <a:p>
            <a:pPr lvl="2"/>
            <a:r>
              <a:rPr lang="en-US" dirty="0"/>
              <a:t>~3500 watts</a:t>
            </a:r>
          </a:p>
          <a:p>
            <a:pPr lvl="1"/>
            <a:r>
              <a:rPr lang="en-US" dirty="0"/>
              <a:t>HVAC unit</a:t>
            </a:r>
          </a:p>
          <a:p>
            <a:r>
              <a:rPr lang="en-US" dirty="0"/>
              <a:t>HVAC companies</a:t>
            </a:r>
          </a:p>
          <a:p>
            <a:pPr lvl="1"/>
            <a:r>
              <a:rPr lang="en-US" dirty="0"/>
              <a:t>Bard</a:t>
            </a:r>
          </a:p>
          <a:p>
            <a:pPr lvl="1"/>
            <a:r>
              <a:rPr lang="en-US" dirty="0"/>
              <a:t>Mitsubishi</a:t>
            </a:r>
          </a:p>
          <a:p>
            <a:pPr lvl="1"/>
            <a:r>
              <a:rPr lang="en-US" dirty="0"/>
              <a:t>Trane/Carrier</a:t>
            </a:r>
          </a:p>
          <a:p>
            <a:r>
              <a:rPr lang="en-US" dirty="0"/>
              <a:t>Laser Trailer nomenclature </a:t>
            </a:r>
          </a:p>
          <a:p>
            <a:pPr lvl="1"/>
            <a:r>
              <a:rPr lang="en-US" dirty="0"/>
              <a:t>Broken into two rooms</a:t>
            </a:r>
          </a:p>
          <a:p>
            <a:pPr lvl="2"/>
            <a:r>
              <a:rPr lang="en-US" dirty="0"/>
              <a:t>Laser Room (proper)</a:t>
            </a:r>
          </a:p>
          <a:p>
            <a:pPr lvl="2"/>
            <a:r>
              <a:rPr lang="en-US" dirty="0"/>
              <a:t>Foyer/ Anteroom </a:t>
            </a:r>
          </a:p>
          <a:p>
            <a:r>
              <a:rPr lang="en-US" dirty="0"/>
              <a:t>DX – Direct expansion </a:t>
            </a:r>
          </a:p>
          <a:p>
            <a:pPr lvl="1"/>
            <a:r>
              <a:rPr lang="en-US" dirty="0"/>
              <a:t>Or known as a split unit</a:t>
            </a:r>
          </a:p>
          <a:p>
            <a:r>
              <a:rPr lang="en-US" dirty="0"/>
              <a:t>Direct Digital Controls - DDC</a:t>
            </a:r>
          </a:p>
          <a:p>
            <a:pPr lvl="1"/>
            <a:r>
              <a:rPr lang="en-US" dirty="0"/>
              <a:t>Automated Logic Corporation (ALC – BNL Standard) </a:t>
            </a:r>
          </a:p>
          <a:p>
            <a:pPr lvl="2"/>
            <a:r>
              <a:rPr lang="en-US" dirty="0"/>
              <a:t>Building automation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15C0B-D67A-4D3D-A27D-140D006B6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977" y="1825625"/>
            <a:ext cx="2762823" cy="17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9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6F2C-F2FB-4A3C-92FA-6B255FF8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Laser Building </a:t>
            </a:r>
            <a:br>
              <a:rPr lang="en-US" dirty="0"/>
            </a:br>
            <a:r>
              <a:rPr lang="en-US" dirty="0"/>
              <a:t>HVAC Layout - Original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10255D-F9D5-40B4-82E4-42E31D171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939" y="2066883"/>
            <a:ext cx="6656294" cy="37408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77DF9-4AAF-40A7-BA67-F3CEDFDC4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542" y="1912984"/>
            <a:ext cx="2866913" cy="2564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428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712A-D439-46F1-A0FD-5E084CD39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Overview of HVAC controls (Laser Trailer)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BCDA4-4F2D-464D-84C8-2CDB57F53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5 Ton Bard unit (past)</a:t>
            </a:r>
          </a:p>
          <a:p>
            <a:pPr lvl="1"/>
            <a:r>
              <a:rPr lang="en-US" dirty="0"/>
              <a:t>Original Design</a:t>
            </a:r>
          </a:p>
          <a:p>
            <a:pPr lvl="2"/>
            <a:r>
              <a:rPr lang="en-US" dirty="0"/>
              <a:t>Based on original Environmental conditions</a:t>
            </a:r>
          </a:p>
          <a:p>
            <a:r>
              <a:rPr lang="en-US" dirty="0"/>
              <a:t>3 Ton Bard unit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(Laser room)</a:t>
            </a:r>
            <a:r>
              <a:rPr lang="en-US" dirty="0"/>
              <a:t> and a 2 Ton Mitsubishi unit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(Anteroom)</a:t>
            </a:r>
            <a:r>
              <a:rPr lang="en-US" dirty="0"/>
              <a:t> (Present)</a:t>
            </a:r>
          </a:p>
          <a:p>
            <a:pPr lvl="1"/>
            <a:r>
              <a:rPr lang="en-US" dirty="0"/>
              <a:t>Due to Change in heat load conditions</a:t>
            </a:r>
          </a:p>
          <a:p>
            <a:r>
              <a:rPr lang="en-US" dirty="0"/>
              <a:t>3 Ton Bard with Variable capacity (Future)</a:t>
            </a:r>
          </a:p>
          <a:p>
            <a:r>
              <a:rPr lang="en-US" dirty="0"/>
              <a:t>Separate Humidity control</a:t>
            </a:r>
          </a:p>
          <a:p>
            <a:pPr lvl="1"/>
            <a:r>
              <a:rPr lang="en-US" dirty="0"/>
              <a:t>Proposed 2018 Changes</a:t>
            </a:r>
          </a:p>
          <a:p>
            <a:pPr lvl="2"/>
            <a:r>
              <a:rPr lang="en-US" dirty="0"/>
              <a:t>Response to request for increase stability</a:t>
            </a:r>
          </a:p>
          <a:p>
            <a:r>
              <a:rPr lang="en-US" dirty="0"/>
              <a:t>ALC controls with ductwork modifications and HVAC overhaul.</a:t>
            </a:r>
          </a:p>
          <a:p>
            <a:pPr lvl="1"/>
            <a:r>
              <a:rPr lang="en-US" dirty="0"/>
              <a:t>Proposed 2019+ changes</a:t>
            </a:r>
          </a:p>
          <a:p>
            <a:pPr lvl="2"/>
            <a:r>
              <a:rPr lang="en-US" dirty="0"/>
              <a:t>Extensive invasive rework required; too disruptive to commissioning program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0EFF0BAC-1E47-401A-B9F4-3FC837A05FDF}"/>
              </a:ext>
            </a:extLst>
          </p:cNvPr>
          <p:cNvSpPr/>
          <p:nvPr/>
        </p:nvSpPr>
        <p:spPr>
          <a:xfrm>
            <a:off x="372718" y="3429000"/>
            <a:ext cx="5639462" cy="914400"/>
          </a:xfrm>
          <a:prstGeom prst="bracketPair">
            <a:avLst/>
          </a:prstGeom>
          <a:noFill/>
          <a:ln w="41275"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3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E370DA2-F55C-4327-9728-6EED1DDD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283062"/>
            <a:ext cx="8328991" cy="1325563"/>
          </a:xfrm>
        </p:spPr>
        <p:txBody>
          <a:bodyPr/>
          <a:lstStyle/>
          <a:p>
            <a:pPr algn="ctr"/>
            <a:r>
              <a:rPr lang="en-US" dirty="0" err="1"/>
              <a:t>LEReC</a:t>
            </a:r>
            <a:r>
              <a:rPr lang="en-US" dirty="0"/>
              <a:t> Laser Parameters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371403-3E30-4667-AD5C-F4DC16CB3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03257"/>
              </p:ext>
            </p:extLst>
          </p:nvPr>
        </p:nvGraphicFramePr>
        <p:xfrm>
          <a:off x="744571" y="1722878"/>
          <a:ext cx="7197815" cy="2762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754">
                  <a:extLst>
                    <a:ext uri="{9D8B030D-6E8A-4147-A177-3AD203B41FA5}">
                      <a16:colId xmlns:a16="http://schemas.microsoft.com/office/drawing/2014/main" val="3928320891"/>
                    </a:ext>
                  </a:extLst>
                </a:gridCol>
                <a:gridCol w="1543722">
                  <a:extLst>
                    <a:ext uri="{9D8B030D-6E8A-4147-A177-3AD203B41FA5}">
                      <a16:colId xmlns:a16="http://schemas.microsoft.com/office/drawing/2014/main" val="74357568"/>
                    </a:ext>
                  </a:extLst>
                </a:gridCol>
                <a:gridCol w="1619026">
                  <a:extLst>
                    <a:ext uri="{9D8B030D-6E8A-4147-A177-3AD203B41FA5}">
                      <a16:colId xmlns:a16="http://schemas.microsoft.com/office/drawing/2014/main" val="158257899"/>
                    </a:ext>
                  </a:extLst>
                </a:gridCol>
                <a:gridCol w="1509313">
                  <a:extLst>
                    <a:ext uri="{9D8B030D-6E8A-4147-A177-3AD203B41FA5}">
                      <a16:colId xmlns:a16="http://schemas.microsoft.com/office/drawing/2014/main" val="902529564"/>
                    </a:ext>
                  </a:extLst>
                </a:gridCol>
              </a:tblGrid>
              <a:tr h="5661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Parameters, and changes to Room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Temperature Regulation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Humidity Regulation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AC System</a:t>
                      </a:r>
                    </a:p>
                    <a:p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Implemented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226743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Original configuration (</a:t>
                      </a:r>
                      <a:r>
                        <a:rPr lang="en-US" sz="105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CeC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laser only)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+/- 1 degree </a:t>
                      </a:r>
                      <a:endParaRPr lang="en-US" sz="105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50% +/- 5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Bard 5 Ton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58391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Added Lasers and Chillers, Heat load in Foyer Increased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+/- 0.5 degree (winter)</a:t>
                      </a:r>
                    </a:p>
                    <a:p>
                      <a:r>
                        <a:rPr lang="en-US" sz="105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+/- 1 degree (summer)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40% +/- 10%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Bard 3 Ton / </a:t>
                      </a:r>
                    </a:p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Mitsubishi 2 Ton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721502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Decouple Dehumidification from AC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+/- 0.5 degree (winter)</a:t>
                      </a:r>
                    </a:p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+/- 1 degree (summer)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40% +/- 5%</a:t>
                      </a:r>
                    </a:p>
                    <a:p>
                      <a:endParaRPr lang="en-US" sz="105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Added in Separate Dehumidifier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823189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Change AC input from step input to</a:t>
                      </a:r>
                    </a:p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Ramp input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+/- 0.5 degree</a:t>
                      </a:r>
                      <a:b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(no 20min Cycle)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/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40% +/-5%</a:t>
                      </a:r>
                      <a:b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(no</a:t>
                      </a:r>
                      <a:r>
                        <a:rPr lang="en-US" sz="105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20min. Cycle)</a:t>
                      </a:r>
                      <a:endParaRPr lang="en-US" sz="105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/>
                      </a:fgClr>
                      <a:bgClr>
                        <a:schemeClr val="accent6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Change to Variable Capacity Bard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441698"/>
                  </a:ext>
                </a:extLst>
              </a:tr>
              <a:tr h="558665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Dedicated HVAC system with ALC control (if needed)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+/- 0.5 degree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40% +/-2.5%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New DX unit with ALC controls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625918"/>
                  </a:ext>
                </a:extLst>
              </a:tr>
            </a:tbl>
          </a:graphicData>
        </a:graphic>
      </p:graphicFrame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C56765C1-B9B8-4FE7-B794-CB0BEDD2EA9E}"/>
              </a:ext>
            </a:extLst>
          </p:cNvPr>
          <p:cNvSpPr/>
          <p:nvPr/>
        </p:nvSpPr>
        <p:spPr>
          <a:xfrm>
            <a:off x="897255" y="4973555"/>
            <a:ext cx="902970" cy="26289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F10C397-28F0-43E3-968B-3E94DA20D1A7}"/>
              </a:ext>
            </a:extLst>
          </p:cNvPr>
          <p:cNvSpPr/>
          <p:nvPr/>
        </p:nvSpPr>
        <p:spPr>
          <a:xfrm>
            <a:off x="897255" y="5357812"/>
            <a:ext cx="902970" cy="26289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A86EC151-D80D-40C3-9932-836FB7B5786F}"/>
              </a:ext>
            </a:extLst>
          </p:cNvPr>
          <p:cNvSpPr/>
          <p:nvPr/>
        </p:nvSpPr>
        <p:spPr>
          <a:xfrm>
            <a:off x="897255" y="5744320"/>
            <a:ext cx="902970" cy="26289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B8632-58AF-4A1D-9EDA-385105CE4DEA}"/>
              </a:ext>
            </a:extLst>
          </p:cNvPr>
          <p:cNvSpPr txBox="1"/>
          <p:nvPr/>
        </p:nvSpPr>
        <p:spPr>
          <a:xfrm>
            <a:off x="1800225" y="493525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59871A-398F-4413-8FF7-495D11FC67CC}"/>
              </a:ext>
            </a:extLst>
          </p:cNvPr>
          <p:cNvSpPr/>
          <p:nvPr/>
        </p:nvSpPr>
        <p:spPr>
          <a:xfrm>
            <a:off x="1800225" y="5326816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AAE86D-8698-49F2-8880-5BAAD29A7319}"/>
              </a:ext>
            </a:extLst>
          </p:cNvPr>
          <p:cNvSpPr/>
          <p:nvPr/>
        </p:nvSpPr>
        <p:spPr>
          <a:xfrm>
            <a:off x="1800224" y="5721774"/>
            <a:ext cx="2771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Somewhere in between</a:t>
            </a:r>
          </a:p>
        </p:txBody>
      </p:sp>
    </p:spTree>
    <p:extLst>
      <p:ext uri="{BB962C8B-B14F-4D97-AF65-F5344CB8AC3E}">
        <p14:creationId xmlns:p14="http://schemas.microsoft.com/office/powerpoint/2010/main" val="103495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2842-640D-428B-A160-F20A34E6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Original HVAC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4D5F9-734C-4337-ADEC-19722FC2B1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5 Ton cooling</a:t>
            </a:r>
          </a:p>
          <a:p>
            <a:pPr lvl="1"/>
            <a:r>
              <a:rPr lang="en-US" dirty="0"/>
              <a:t>4 Tons in Laser room</a:t>
            </a:r>
          </a:p>
          <a:p>
            <a:pPr lvl="1"/>
            <a:r>
              <a:rPr lang="en-US" dirty="0"/>
              <a:t>1 Ton in the Anteroom</a:t>
            </a:r>
          </a:p>
          <a:p>
            <a:r>
              <a:rPr lang="en-US" dirty="0"/>
              <a:t>6KW reheat section</a:t>
            </a:r>
          </a:p>
          <a:p>
            <a:r>
              <a:rPr lang="en-US" dirty="0"/>
              <a:t>Condition Changed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82312-4F69-4B81-9980-26FD3724F9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Issues that arose </a:t>
            </a:r>
          </a:p>
          <a:p>
            <a:pPr lvl="1"/>
            <a:r>
              <a:rPr lang="en-US" dirty="0"/>
              <a:t>Too much heat load in Anteroom from Chillers</a:t>
            </a:r>
          </a:p>
          <a:p>
            <a:pPr lvl="2"/>
            <a:r>
              <a:rPr lang="en-US" dirty="0"/>
              <a:t>Excessive temperature excursions in Anteroom and Laser room</a:t>
            </a:r>
          </a:p>
          <a:p>
            <a:pPr lvl="2"/>
            <a:r>
              <a:rPr lang="en-US" dirty="0"/>
              <a:t>Anteroom saw temperatures of 100 Degree 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5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106851-477C-4874-A161-AA5023BD6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116"/>
            <a:ext cx="9144000" cy="53597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7310F2-655B-4793-8A10-C7E65DD44A35}"/>
              </a:ext>
            </a:extLst>
          </p:cNvPr>
          <p:cNvSpPr txBox="1"/>
          <p:nvPr/>
        </p:nvSpPr>
        <p:spPr>
          <a:xfrm>
            <a:off x="2114550" y="8001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 2017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FD6E0DB-E565-4D05-9BA6-D8699C5AA1B8}"/>
              </a:ext>
            </a:extLst>
          </p:cNvPr>
          <p:cNvSpPr/>
          <p:nvPr/>
        </p:nvSpPr>
        <p:spPr>
          <a:xfrm rot="21412428">
            <a:off x="640080" y="4229100"/>
            <a:ext cx="7680960" cy="925830"/>
          </a:xfrm>
          <a:custGeom>
            <a:avLst/>
            <a:gdLst>
              <a:gd name="connsiteX0" fmla="*/ 0 w 7680960"/>
              <a:gd name="connsiteY0" fmla="*/ 0 h 925830"/>
              <a:gd name="connsiteX1" fmla="*/ 4149090 w 7680960"/>
              <a:gd name="connsiteY1" fmla="*/ 742950 h 925830"/>
              <a:gd name="connsiteX2" fmla="*/ 7680960 w 7680960"/>
              <a:gd name="connsiteY2" fmla="*/ 925830 h 92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0960" h="925830">
                <a:moveTo>
                  <a:pt x="0" y="0"/>
                </a:moveTo>
                <a:cubicBezTo>
                  <a:pt x="1434465" y="294322"/>
                  <a:pt x="2868930" y="588645"/>
                  <a:pt x="4149090" y="742950"/>
                </a:cubicBezTo>
                <a:cubicBezTo>
                  <a:pt x="5429250" y="897255"/>
                  <a:pt x="7058025" y="908685"/>
                  <a:pt x="7680960" y="92583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1D874CBE-941E-41A4-B69B-CC2CCAECA9C4}"/>
              </a:ext>
            </a:extLst>
          </p:cNvPr>
          <p:cNvSpPr/>
          <p:nvPr/>
        </p:nvSpPr>
        <p:spPr>
          <a:xfrm>
            <a:off x="2743200" y="1245870"/>
            <a:ext cx="73152" cy="914400"/>
          </a:xfrm>
          <a:prstGeom prst="leftBracket">
            <a:avLst/>
          </a:prstGeom>
          <a:ln w="508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BE6E0572-3691-43C7-9F32-D02294099587}"/>
              </a:ext>
            </a:extLst>
          </p:cNvPr>
          <p:cNvSpPr/>
          <p:nvPr/>
        </p:nvSpPr>
        <p:spPr>
          <a:xfrm>
            <a:off x="3705606" y="1245870"/>
            <a:ext cx="73152" cy="914400"/>
          </a:xfrm>
          <a:prstGeom prst="rightBracket">
            <a:avLst/>
          </a:prstGeom>
          <a:ln w="508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AC5CB7-FDD4-40F4-8AAD-D0F684E9E118}"/>
              </a:ext>
            </a:extLst>
          </p:cNvPr>
          <p:cNvSpPr txBox="1"/>
          <p:nvPr/>
        </p:nvSpPr>
        <p:spPr>
          <a:xfrm>
            <a:off x="5509260" y="80010"/>
            <a:ext cx="170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Ton bard unit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B6221-94C0-4A0A-B315-0AF90FB8B060}"/>
              </a:ext>
            </a:extLst>
          </p:cNvPr>
          <p:cNvSpPr txBox="1"/>
          <p:nvPr/>
        </p:nvSpPr>
        <p:spPr>
          <a:xfrm>
            <a:off x="3376434" y="800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(Laser room)</a:t>
            </a:r>
          </a:p>
        </p:txBody>
      </p:sp>
    </p:spTree>
    <p:extLst>
      <p:ext uri="{BB962C8B-B14F-4D97-AF65-F5344CB8AC3E}">
        <p14:creationId xmlns:p14="http://schemas.microsoft.com/office/powerpoint/2010/main" val="237889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A355-975B-4E4A-B0EE-C8622CBE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Foyer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E03510-4E93-45F4-B748-8A8F8C0EA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2363227"/>
            <a:ext cx="8329612" cy="2853858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D209E3-60E9-454E-93E5-74177A4D0994}"/>
              </a:ext>
            </a:extLst>
          </p:cNvPr>
          <p:cNvSpPr/>
          <p:nvPr/>
        </p:nvSpPr>
        <p:spPr>
          <a:xfrm>
            <a:off x="868680" y="3132981"/>
            <a:ext cx="7235190" cy="1347579"/>
          </a:xfrm>
          <a:custGeom>
            <a:avLst/>
            <a:gdLst>
              <a:gd name="connsiteX0" fmla="*/ 0 w 7235190"/>
              <a:gd name="connsiteY0" fmla="*/ 1347579 h 1347579"/>
              <a:gd name="connsiteX1" fmla="*/ 1383030 w 7235190"/>
              <a:gd name="connsiteY1" fmla="*/ 238869 h 1347579"/>
              <a:gd name="connsiteX2" fmla="*/ 4023360 w 7235190"/>
              <a:gd name="connsiteY2" fmla="*/ 55989 h 1347579"/>
              <a:gd name="connsiteX3" fmla="*/ 7235190 w 7235190"/>
              <a:gd name="connsiteY3" fmla="*/ 10269 h 1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5190" h="1347579">
                <a:moveTo>
                  <a:pt x="0" y="1347579"/>
                </a:moveTo>
                <a:cubicBezTo>
                  <a:pt x="356235" y="900856"/>
                  <a:pt x="712470" y="454134"/>
                  <a:pt x="1383030" y="238869"/>
                </a:cubicBezTo>
                <a:cubicBezTo>
                  <a:pt x="2053590" y="23604"/>
                  <a:pt x="3048000" y="94089"/>
                  <a:pt x="4023360" y="55989"/>
                </a:cubicBezTo>
                <a:cubicBezTo>
                  <a:pt x="4998720" y="17889"/>
                  <a:pt x="6602730" y="-18306"/>
                  <a:pt x="7235190" y="1026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9949B-376E-4ED4-B1CE-0ED8C6AFF6E7}"/>
              </a:ext>
            </a:extLst>
          </p:cNvPr>
          <p:cNvSpPr txBox="1"/>
          <p:nvPr/>
        </p:nvSpPr>
        <p:spPr>
          <a:xfrm>
            <a:off x="4572000" y="154305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temperature Rise</a:t>
            </a:r>
          </a:p>
        </p:txBody>
      </p:sp>
    </p:spTree>
    <p:extLst>
      <p:ext uri="{BB962C8B-B14F-4D97-AF65-F5344CB8AC3E}">
        <p14:creationId xmlns:p14="http://schemas.microsoft.com/office/powerpoint/2010/main" val="109032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42EA4D-57EF-46FC-9514-5B6081FFB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391" y="3600450"/>
            <a:ext cx="3356609" cy="3306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E0858D-9698-4CC0-833F-EA486B1CF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Proposed 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8C61-86F9-4B0A-94E7-D2028B103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Cooling for Laser room and Anteroom</a:t>
            </a:r>
          </a:p>
          <a:p>
            <a:pPr lvl="1"/>
            <a:r>
              <a:rPr lang="en-US" dirty="0"/>
              <a:t>3 Ton Bard unit</a:t>
            </a:r>
          </a:p>
          <a:p>
            <a:pPr lvl="1"/>
            <a:r>
              <a:rPr lang="en-US" dirty="0"/>
              <a:t>2 Ton Mitsubishi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5A420-4450-4109-B800-6CB57119E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5" y="3652657"/>
            <a:ext cx="3356609" cy="3107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93E6DF-2B92-43C8-81CB-57B2890943EC}"/>
              </a:ext>
            </a:extLst>
          </p:cNvPr>
          <p:cNvSpPr txBox="1"/>
          <p:nvPr/>
        </p:nvSpPr>
        <p:spPr>
          <a:xfrm>
            <a:off x="309918" y="3518116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Bard 3 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9BE85-2602-4202-A014-A8AB13D49BDB}"/>
              </a:ext>
            </a:extLst>
          </p:cNvPr>
          <p:cNvSpPr txBox="1"/>
          <p:nvPr/>
        </p:nvSpPr>
        <p:spPr>
          <a:xfrm>
            <a:off x="6166814" y="3318061"/>
            <a:ext cx="201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Mitsubishi 2 Ton</a:t>
            </a:r>
          </a:p>
        </p:txBody>
      </p:sp>
    </p:spTree>
    <p:extLst>
      <p:ext uri="{BB962C8B-B14F-4D97-AF65-F5344CB8AC3E}">
        <p14:creationId xmlns:p14="http://schemas.microsoft.com/office/powerpoint/2010/main" val="3820519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-Gray.potx  -  Read-Only" id="{F6291614-63FB-4DF2-84CE-605A300FFF5D}" vid="{1050103D-BCB1-49C2-A206-A6DD3BD2D8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12108</TotalTime>
  <Words>752</Words>
  <Application>Microsoft Office PowerPoint</Application>
  <PresentationFormat>On-screen Show (4:3)</PresentationFormat>
  <Paragraphs>161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Template</vt:lpstr>
      <vt:lpstr>Environmental Controls </vt:lpstr>
      <vt:lpstr>Definitions and FYI’s</vt:lpstr>
      <vt:lpstr>Laser Building  HVAC Layout - Original</vt:lpstr>
      <vt:lpstr>General Overview of HVAC controls (Laser Trailer)</vt:lpstr>
      <vt:lpstr>LEReC Laser Parameters</vt:lpstr>
      <vt:lpstr>Original HVAC System</vt:lpstr>
      <vt:lpstr>PowerPoint Presentation</vt:lpstr>
      <vt:lpstr>Foyer</vt:lpstr>
      <vt:lpstr>Initial Proposed Fix</vt:lpstr>
      <vt:lpstr>PowerPoint Presentation</vt:lpstr>
      <vt:lpstr>Foyer</vt:lpstr>
      <vt:lpstr>Current Changes</vt:lpstr>
      <vt:lpstr>PowerPoint Presentation</vt:lpstr>
      <vt:lpstr>Future upgrade: Variable Capacity</vt:lpstr>
      <vt:lpstr>1002 Tunnel HVAC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Graphic Design</dc:creator>
  <cp:keywords/>
  <dc:description/>
  <cp:lastModifiedBy>Streckenbach, Brian</cp:lastModifiedBy>
  <cp:revision>194</cp:revision>
  <dcterms:created xsi:type="dcterms:W3CDTF">2017-01-09T19:35:35Z</dcterms:created>
  <dcterms:modified xsi:type="dcterms:W3CDTF">2018-11-07T22:56:15Z</dcterms:modified>
  <cp:category/>
</cp:coreProperties>
</file>