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14" r:id="rId3"/>
    <p:sldId id="416" r:id="rId4"/>
    <p:sldId id="324" r:id="rId5"/>
    <p:sldId id="413" r:id="rId6"/>
    <p:sldId id="41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31" d="100"/>
          <a:sy n="131" d="100"/>
        </p:scale>
        <p:origin x="23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031F2E-7CE6-4C57-BC6F-7DD8FECD60DD}"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802226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031F2E-7CE6-4C57-BC6F-7DD8FECD60DD}"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3052118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031F2E-7CE6-4C57-BC6F-7DD8FECD60DD}"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874563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031F2E-7CE6-4C57-BC6F-7DD8FECD60DD}"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88354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031F2E-7CE6-4C57-BC6F-7DD8FECD60DD}"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354480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031F2E-7CE6-4C57-BC6F-7DD8FECD60DD}"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745226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031F2E-7CE6-4C57-BC6F-7DD8FECD60DD}"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188605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031F2E-7CE6-4C57-BC6F-7DD8FECD60DD}"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579710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31F2E-7CE6-4C57-BC6F-7DD8FECD60DD}"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4384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031F2E-7CE6-4C57-BC6F-7DD8FECD60DD}"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2171245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031F2E-7CE6-4C57-BC6F-7DD8FECD60DD}"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2625B-5E7D-4521-9DD4-B887A6C4E47E}" type="slidenum">
              <a:rPr lang="en-US" smtClean="0"/>
              <a:t>‹#›</a:t>
            </a:fld>
            <a:endParaRPr lang="en-US"/>
          </a:p>
        </p:txBody>
      </p:sp>
    </p:spTree>
    <p:extLst>
      <p:ext uri="{BB962C8B-B14F-4D97-AF65-F5344CB8AC3E}">
        <p14:creationId xmlns:p14="http://schemas.microsoft.com/office/powerpoint/2010/main" val="347886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31F2E-7CE6-4C57-BC6F-7DD8FECD60DD}" type="datetimeFigureOut">
              <a:rPr lang="en-US" smtClean="0"/>
              <a:t>11/14/2018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2625B-5E7D-4521-9DD4-B887A6C4E47E}" type="slidenum">
              <a:rPr lang="en-US" smtClean="0"/>
              <a:t>‹#›</a:t>
            </a:fld>
            <a:endParaRPr lang="en-US"/>
          </a:p>
        </p:txBody>
      </p:sp>
    </p:spTree>
    <p:extLst>
      <p:ext uri="{BB962C8B-B14F-4D97-AF65-F5344CB8AC3E}">
        <p14:creationId xmlns:p14="http://schemas.microsoft.com/office/powerpoint/2010/main" val="738911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921E2-2192-473D-A9C6-A3B0BD8FBBD2}"/>
              </a:ext>
            </a:extLst>
          </p:cNvPr>
          <p:cNvSpPr>
            <a:spLocks noGrp="1"/>
          </p:cNvSpPr>
          <p:nvPr>
            <p:ph type="ctrTitle"/>
          </p:nvPr>
        </p:nvSpPr>
        <p:spPr>
          <a:xfrm>
            <a:off x="685800" y="1122363"/>
            <a:ext cx="7772400" cy="1108773"/>
          </a:xfrm>
        </p:spPr>
        <p:txBody>
          <a:bodyPr/>
          <a:lstStyle/>
          <a:p>
            <a:r>
              <a:rPr lang="en-US"/>
              <a:t>sPHENIX</a:t>
            </a:r>
          </a:p>
        </p:txBody>
      </p:sp>
      <p:sp>
        <p:nvSpPr>
          <p:cNvPr id="3" name="Subtitle 2">
            <a:extLst>
              <a:ext uri="{FF2B5EF4-FFF2-40B4-BE49-F238E27FC236}">
                <a16:creationId xmlns:a16="http://schemas.microsoft.com/office/drawing/2014/main" id="{58A503F3-4645-45A0-8D4F-E2B0F50BC4EF}"/>
              </a:ext>
            </a:extLst>
          </p:cNvPr>
          <p:cNvSpPr>
            <a:spLocks noGrp="1"/>
          </p:cNvSpPr>
          <p:nvPr>
            <p:ph type="subTitle" idx="1"/>
          </p:nvPr>
        </p:nvSpPr>
        <p:spPr>
          <a:xfrm>
            <a:off x="1201522" y="2782736"/>
            <a:ext cx="6858000" cy="1655762"/>
          </a:xfrm>
        </p:spPr>
        <p:txBody>
          <a:bodyPr/>
          <a:lstStyle/>
          <a:p>
            <a:r>
              <a:rPr lang="en-US"/>
              <a:t>OUTLINE</a:t>
            </a:r>
          </a:p>
          <a:p>
            <a:r>
              <a:rPr lang="en-US"/>
              <a:t>Technical/LESHC-PCSS review Dec 5. </a:t>
            </a:r>
          </a:p>
        </p:txBody>
      </p:sp>
    </p:spTree>
    <p:extLst>
      <p:ext uri="{BB962C8B-B14F-4D97-AF65-F5344CB8AC3E}">
        <p14:creationId xmlns:p14="http://schemas.microsoft.com/office/powerpoint/2010/main" val="3142265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ADCAA-D1E4-4EDD-930C-CC33E785E550}"/>
              </a:ext>
            </a:extLst>
          </p:cNvPr>
          <p:cNvSpPr>
            <a:spLocks noGrp="1"/>
          </p:cNvSpPr>
          <p:nvPr>
            <p:ph type="title"/>
          </p:nvPr>
        </p:nvSpPr>
        <p:spPr>
          <a:xfrm>
            <a:off x="628650" y="199819"/>
            <a:ext cx="7886700" cy="460961"/>
          </a:xfrm>
        </p:spPr>
        <p:txBody>
          <a:bodyPr/>
          <a:lstStyle/>
          <a:p>
            <a:r>
              <a:rPr lang="en-US"/>
              <a:t>PRESENTATION OUTLINE</a:t>
            </a:r>
          </a:p>
        </p:txBody>
      </p:sp>
      <p:sp>
        <p:nvSpPr>
          <p:cNvPr id="3" name="Content Placeholder 2">
            <a:extLst>
              <a:ext uri="{FF2B5EF4-FFF2-40B4-BE49-F238E27FC236}">
                <a16:creationId xmlns:a16="http://schemas.microsoft.com/office/drawing/2014/main" id="{9A2391BE-03A7-4651-BA96-F3401599D177}"/>
              </a:ext>
            </a:extLst>
          </p:cNvPr>
          <p:cNvSpPr>
            <a:spLocks noGrp="1"/>
          </p:cNvSpPr>
          <p:nvPr>
            <p:ph idx="1"/>
          </p:nvPr>
        </p:nvSpPr>
        <p:spPr>
          <a:xfrm>
            <a:off x="152400" y="626269"/>
            <a:ext cx="4495800" cy="5730082"/>
          </a:xfrm>
        </p:spPr>
        <p:txBody>
          <a:bodyPr/>
          <a:lstStyle/>
          <a:p>
            <a:r>
              <a:rPr lang="en-US" sz="1400"/>
              <a:t>Project Summary System review summary/overview and charges </a:t>
            </a:r>
          </a:p>
          <a:p>
            <a:r>
              <a:rPr lang="en-US" sz="1400"/>
              <a:t>Present summary of previous reviews: LESHC of the magnet safety issues</a:t>
            </a:r>
          </a:p>
          <a:p>
            <a:r>
              <a:rPr lang="en-US" sz="1400"/>
              <a:t>Magnet Power and quench protection System</a:t>
            </a:r>
          </a:p>
          <a:p>
            <a:pPr lvl="1"/>
            <a:r>
              <a:rPr lang="en-US" sz="1200"/>
              <a:t>Vapor cooled Leads &amp; Cooling</a:t>
            </a:r>
          </a:p>
          <a:p>
            <a:pPr lvl="1"/>
            <a:r>
              <a:rPr lang="en-US" sz="1200"/>
              <a:t>Burn out time</a:t>
            </a:r>
          </a:p>
          <a:p>
            <a:pPr lvl="1"/>
            <a:r>
              <a:rPr lang="en-US" sz="1200"/>
              <a:t>Voltage tap locations</a:t>
            </a:r>
          </a:p>
          <a:p>
            <a:pPr lvl="1"/>
            <a:r>
              <a:rPr lang="en-US" sz="1200"/>
              <a:t>Quench detection system</a:t>
            </a:r>
          </a:p>
          <a:p>
            <a:pPr lvl="2"/>
            <a:r>
              <a:rPr lang="en-US" sz="1000"/>
              <a:t>Fast discharge: </a:t>
            </a:r>
            <a:r>
              <a:rPr lang="el-GR" sz="1200"/>
              <a:t>τ </a:t>
            </a:r>
            <a:r>
              <a:rPr lang="en-US" sz="1000"/>
              <a:t> = XX seconds</a:t>
            </a:r>
          </a:p>
          <a:p>
            <a:pPr lvl="2"/>
            <a:r>
              <a:rPr lang="en-US" sz="1000"/>
              <a:t>Slow Discharge: </a:t>
            </a:r>
            <a:r>
              <a:rPr lang="el-GR" sz="1200"/>
              <a:t>τ</a:t>
            </a:r>
            <a:r>
              <a:rPr lang="en-US" sz="1000"/>
              <a:t> = 40 min</a:t>
            </a:r>
          </a:p>
          <a:p>
            <a:r>
              <a:rPr lang="en-US" sz="1400"/>
              <a:t>System requirements</a:t>
            </a:r>
          </a:p>
          <a:p>
            <a:r>
              <a:rPr lang="en-US" sz="1400"/>
              <a:t>System description and layout</a:t>
            </a:r>
          </a:p>
          <a:p>
            <a:pPr lvl="1"/>
            <a:r>
              <a:rPr lang="en-US" sz="1200"/>
              <a:t>PFD</a:t>
            </a:r>
          </a:p>
          <a:p>
            <a:pPr lvl="1"/>
            <a:r>
              <a:rPr lang="en-US" sz="1200"/>
              <a:t>P&amp;ID’s</a:t>
            </a:r>
          </a:p>
          <a:p>
            <a:r>
              <a:rPr lang="en-US" sz="1400"/>
              <a:t>Action items list from Jan 2018 Technical Review by External Committee</a:t>
            </a:r>
          </a:p>
          <a:p>
            <a:r>
              <a:rPr lang="en-US" sz="1400"/>
              <a:t>Summary of Design ratings</a:t>
            </a:r>
          </a:p>
          <a:p>
            <a:r>
              <a:rPr lang="en-US" sz="1400"/>
              <a:t>Pressure drop profile calculations, updated</a:t>
            </a:r>
          </a:p>
          <a:p>
            <a:pPr lvl="1"/>
            <a:r>
              <a:rPr lang="en-US" sz="1000"/>
              <a:t> Cooldown/Warmup 293K Supply 1010 Compressor, 45K supply RHIC 45K wave</a:t>
            </a:r>
          </a:p>
          <a:p>
            <a:pPr lvl="1"/>
            <a:r>
              <a:rPr lang="en-US" sz="1000"/>
              <a:t>   4.5K operation</a:t>
            </a:r>
          </a:p>
          <a:p>
            <a:pPr lvl="1"/>
            <a:r>
              <a:rPr lang="en-US" sz="1000"/>
              <a:t>   100K Hold summershutdown</a:t>
            </a:r>
          </a:p>
          <a:p>
            <a:pPr lvl="1"/>
            <a:r>
              <a:rPr lang="en-US" sz="1000"/>
              <a:t>LN2 Exchanger design results</a:t>
            </a:r>
          </a:p>
          <a:p>
            <a:endParaRPr lang="en-US" sz="1400"/>
          </a:p>
        </p:txBody>
      </p:sp>
      <p:sp>
        <p:nvSpPr>
          <p:cNvPr id="4" name="Date Placeholder 3">
            <a:extLst>
              <a:ext uri="{FF2B5EF4-FFF2-40B4-BE49-F238E27FC236}">
                <a16:creationId xmlns:a16="http://schemas.microsoft.com/office/drawing/2014/main" id="{7A5EF78A-172B-4BBB-A799-FFD6D31B44E2}"/>
              </a:ext>
            </a:extLst>
          </p:cNvPr>
          <p:cNvSpPr>
            <a:spLocks noGrp="1"/>
          </p:cNvSpPr>
          <p:nvPr>
            <p:ph type="dt" sz="half" idx="10"/>
          </p:nvPr>
        </p:nvSpPr>
        <p:spPr/>
        <p:txBody>
          <a:bodyPr/>
          <a:lstStyle/>
          <a:p>
            <a:pPr>
              <a:defRPr/>
            </a:pPr>
            <a:r>
              <a:rPr lang="en-US" altLang="en-US"/>
              <a:t>Dec 5, 2018</a:t>
            </a:r>
          </a:p>
        </p:txBody>
      </p:sp>
      <p:sp>
        <p:nvSpPr>
          <p:cNvPr id="5" name="Footer Placeholder 4">
            <a:extLst>
              <a:ext uri="{FF2B5EF4-FFF2-40B4-BE49-F238E27FC236}">
                <a16:creationId xmlns:a16="http://schemas.microsoft.com/office/drawing/2014/main" id="{2B7A045A-C761-4E20-9D41-3B078823E61A}"/>
              </a:ext>
            </a:extLst>
          </p:cNvPr>
          <p:cNvSpPr>
            <a:spLocks noGrp="1"/>
          </p:cNvSpPr>
          <p:nvPr>
            <p:ph type="ftr" sz="quarter" idx="11"/>
          </p:nvPr>
        </p:nvSpPr>
        <p:spPr/>
        <p:txBody>
          <a:bodyPr/>
          <a:lstStyle/>
          <a:p>
            <a:pPr>
              <a:defRPr/>
            </a:pPr>
            <a:r>
              <a:rPr lang="en-US"/>
              <a:t>Final Technical Review &amp; LESHC-PCSS for the sPHENIX Cryogenic System at IP8</a:t>
            </a:r>
          </a:p>
        </p:txBody>
      </p:sp>
      <p:sp>
        <p:nvSpPr>
          <p:cNvPr id="6" name="Slide Number Placeholder 5">
            <a:extLst>
              <a:ext uri="{FF2B5EF4-FFF2-40B4-BE49-F238E27FC236}">
                <a16:creationId xmlns:a16="http://schemas.microsoft.com/office/drawing/2014/main" id="{E3AC8363-4503-4EF8-B827-534D0771E1E9}"/>
              </a:ext>
            </a:extLst>
          </p:cNvPr>
          <p:cNvSpPr>
            <a:spLocks noGrp="1"/>
          </p:cNvSpPr>
          <p:nvPr>
            <p:ph type="sldNum" sz="quarter" idx="12"/>
          </p:nvPr>
        </p:nvSpPr>
        <p:spPr/>
        <p:txBody>
          <a:bodyPr/>
          <a:lstStyle/>
          <a:p>
            <a:fld id="{4B932B3A-BA38-40C7-ADEE-2A1902CEB265}" type="slidenum">
              <a:rPr lang="en-US" altLang="en-US" smtClean="0"/>
              <a:pPr/>
              <a:t>2</a:t>
            </a:fld>
            <a:endParaRPr lang="en-US" altLang="en-US"/>
          </a:p>
        </p:txBody>
      </p:sp>
      <p:sp>
        <p:nvSpPr>
          <p:cNvPr id="7" name="Content Placeholder 2">
            <a:extLst>
              <a:ext uri="{FF2B5EF4-FFF2-40B4-BE49-F238E27FC236}">
                <a16:creationId xmlns:a16="http://schemas.microsoft.com/office/drawing/2014/main" id="{1470A4B4-8F9B-43B7-BE23-3BCCD377EBF0}"/>
              </a:ext>
            </a:extLst>
          </p:cNvPr>
          <p:cNvSpPr txBox="1">
            <a:spLocks/>
          </p:cNvSpPr>
          <p:nvPr/>
        </p:nvSpPr>
        <p:spPr bwMode="auto">
          <a:xfrm>
            <a:off x="4728667" y="660780"/>
            <a:ext cx="4495800" cy="573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a:t>Layout</a:t>
            </a:r>
          </a:p>
          <a:p>
            <a:pPr lvl="1"/>
            <a:r>
              <a:rPr lang="en-US" sz="1000"/>
              <a:t>1008B valvebox and interface</a:t>
            </a:r>
          </a:p>
          <a:p>
            <a:pPr lvl="1"/>
            <a:r>
              <a:rPr lang="en-US" sz="1000"/>
              <a:t>Transfer line system</a:t>
            </a:r>
          </a:p>
          <a:p>
            <a:pPr lvl="1"/>
            <a:r>
              <a:rPr lang="en-US" sz="1000"/>
              <a:t>IP8 valvebox</a:t>
            </a:r>
          </a:p>
          <a:p>
            <a:pPr lvl="1"/>
            <a:r>
              <a:rPr lang="en-US" sz="1000"/>
              <a:t>Jumper adjustment: Solenoid physics location range / Cradle platform adjustment </a:t>
            </a:r>
          </a:p>
          <a:p>
            <a:pPr lvl="2"/>
            <a:r>
              <a:rPr lang="en-US" sz="800"/>
              <a:t>±1, ± 1, ± 1 ??</a:t>
            </a:r>
          </a:p>
          <a:p>
            <a:r>
              <a:rPr lang="en-US" sz="1400"/>
              <a:t>Address Action items list from Jan 2018 Technical Review</a:t>
            </a:r>
          </a:p>
          <a:p>
            <a:r>
              <a:rPr lang="en-US" sz="1400"/>
              <a:t>Controls logic summary</a:t>
            </a:r>
          </a:p>
          <a:p>
            <a:pPr lvl="1"/>
            <a:r>
              <a:rPr lang="en-US" sz="1200"/>
              <a:t>Control logic during normal operations</a:t>
            </a:r>
          </a:p>
          <a:p>
            <a:pPr lvl="1"/>
            <a:r>
              <a:rPr lang="en-US" sz="1200"/>
              <a:t>Control logic during Quench</a:t>
            </a:r>
          </a:p>
          <a:p>
            <a:pPr lvl="2"/>
            <a:r>
              <a:rPr lang="en-US" sz="1000"/>
              <a:t>Dump valve and Reliefs</a:t>
            </a:r>
          </a:p>
          <a:p>
            <a:pPr lvl="2"/>
            <a:r>
              <a:rPr lang="en-US" sz="1000"/>
              <a:t>Return to RHIC protection</a:t>
            </a:r>
          </a:p>
          <a:p>
            <a:r>
              <a:rPr lang="en-US" sz="1600"/>
              <a:t>LN2 transfer line system: </a:t>
            </a:r>
          </a:p>
          <a:p>
            <a:pPr lvl="1"/>
            <a:r>
              <a:rPr lang="en-US" sz="1200"/>
              <a:t>Layout and rating specifications</a:t>
            </a:r>
          </a:p>
          <a:p>
            <a:pPr lvl="1"/>
            <a:r>
              <a:rPr lang="en-US" sz="1200"/>
              <a:t>Procurement later in 2019.</a:t>
            </a:r>
          </a:p>
          <a:p>
            <a:r>
              <a:rPr lang="en-US" sz="1600"/>
              <a:t>ODH Analysis and Summary</a:t>
            </a:r>
          </a:p>
          <a:p>
            <a:pPr lvl="1"/>
            <a:r>
              <a:rPr lang="en-US" sz="1200"/>
              <a:t>ODH sensing and fan capacity:  34,500 CFM</a:t>
            </a:r>
          </a:p>
          <a:p>
            <a:r>
              <a:rPr lang="en-US" sz="1600"/>
              <a:t>APPENDIX/BACKUP SLIDES</a:t>
            </a:r>
          </a:p>
          <a:p>
            <a:pPr lvl="1"/>
            <a:r>
              <a:rPr lang="en-US" sz="1200"/>
              <a:t>Slides from Jan 2018 Review</a:t>
            </a:r>
          </a:p>
          <a:p>
            <a:endParaRPr lang="en-US"/>
          </a:p>
        </p:txBody>
      </p:sp>
    </p:spTree>
    <p:extLst>
      <p:ext uri="{BB962C8B-B14F-4D97-AF65-F5344CB8AC3E}">
        <p14:creationId xmlns:p14="http://schemas.microsoft.com/office/powerpoint/2010/main" val="96183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A5B45-3A87-40F6-808B-718205B5EE04}"/>
              </a:ext>
            </a:extLst>
          </p:cNvPr>
          <p:cNvSpPr>
            <a:spLocks noGrp="1"/>
          </p:cNvSpPr>
          <p:nvPr>
            <p:ph type="title"/>
          </p:nvPr>
        </p:nvSpPr>
        <p:spPr>
          <a:xfrm>
            <a:off x="457200" y="33338"/>
            <a:ext cx="8229600" cy="554037"/>
          </a:xfrm>
        </p:spPr>
        <p:txBody>
          <a:bodyPr/>
          <a:lstStyle/>
          <a:p>
            <a:r>
              <a:rPr lang="en-US" sz="4000"/>
              <a:t>Past reviews: Magnet&amp;Cryogenics</a:t>
            </a:r>
          </a:p>
        </p:txBody>
      </p:sp>
      <p:sp>
        <p:nvSpPr>
          <p:cNvPr id="4" name="Date Placeholder 3">
            <a:extLst>
              <a:ext uri="{FF2B5EF4-FFF2-40B4-BE49-F238E27FC236}">
                <a16:creationId xmlns:a16="http://schemas.microsoft.com/office/drawing/2014/main" id="{53937C36-F990-4136-B908-BC0DDA6CEA29}"/>
              </a:ext>
            </a:extLst>
          </p:cNvPr>
          <p:cNvSpPr>
            <a:spLocks noGrp="1"/>
          </p:cNvSpPr>
          <p:nvPr>
            <p:ph type="dt" sz="half" idx="10"/>
          </p:nvPr>
        </p:nvSpPr>
        <p:spPr/>
        <p:txBody>
          <a:bodyPr/>
          <a:lstStyle/>
          <a:p>
            <a:pPr>
              <a:defRPr/>
            </a:pPr>
            <a:r>
              <a:rPr lang="en-US" altLang="en-US"/>
              <a:t>Dec 5, 2018</a:t>
            </a:r>
          </a:p>
        </p:txBody>
      </p:sp>
      <p:sp>
        <p:nvSpPr>
          <p:cNvPr id="5" name="Footer Placeholder 4">
            <a:extLst>
              <a:ext uri="{FF2B5EF4-FFF2-40B4-BE49-F238E27FC236}">
                <a16:creationId xmlns:a16="http://schemas.microsoft.com/office/drawing/2014/main" id="{716E77D0-0178-4226-A87F-819E3DD3A95C}"/>
              </a:ext>
            </a:extLst>
          </p:cNvPr>
          <p:cNvSpPr>
            <a:spLocks noGrp="1"/>
          </p:cNvSpPr>
          <p:nvPr>
            <p:ph type="ftr" sz="quarter" idx="11"/>
          </p:nvPr>
        </p:nvSpPr>
        <p:spPr/>
        <p:txBody>
          <a:bodyPr/>
          <a:lstStyle/>
          <a:p>
            <a:pPr>
              <a:defRPr/>
            </a:pPr>
            <a:r>
              <a:rPr lang="en-US"/>
              <a:t>Final Technical Review &amp; LESHC-PCSS for the sPHENIX Cryogenic System at IP8</a:t>
            </a:r>
          </a:p>
        </p:txBody>
      </p:sp>
      <p:sp>
        <p:nvSpPr>
          <p:cNvPr id="6" name="Slide Number Placeholder 5">
            <a:extLst>
              <a:ext uri="{FF2B5EF4-FFF2-40B4-BE49-F238E27FC236}">
                <a16:creationId xmlns:a16="http://schemas.microsoft.com/office/drawing/2014/main" id="{7B127D81-F692-4C7E-8935-BA159C586EF5}"/>
              </a:ext>
            </a:extLst>
          </p:cNvPr>
          <p:cNvSpPr>
            <a:spLocks noGrp="1"/>
          </p:cNvSpPr>
          <p:nvPr>
            <p:ph type="sldNum" sz="quarter" idx="12"/>
          </p:nvPr>
        </p:nvSpPr>
        <p:spPr/>
        <p:txBody>
          <a:bodyPr/>
          <a:lstStyle/>
          <a:p>
            <a:fld id="{4B932B3A-BA38-40C7-ADEE-2A1902CEB265}" type="slidenum">
              <a:rPr lang="en-US" altLang="en-US" smtClean="0"/>
              <a:pPr/>
              <a:t>3</a:t>
            </a:fld>
            <a:endParaRPr lang="en-US" altLang="en-US"/>
          </a:p>
        </p:txBody>
      </p:sp>
      <p:graphicFrame>
        <p:nvGraphicFramePr>
          <p:cNvPr id="7" name="Table 6">
            <a:extLst>
              <a:ext uri="{FF2B5EF4-FFF2-40B4-BE49-F238E27FC236}">
                <a16:creationId xmlns:a16="http://schemas.microsoft.com/office/drawing/2014/main" id="{5F486257-C061-44CF-9A64-F9A2DD867997}"/>
              </a:ext>
            </a:extLst>
          </p:cNvPr>
          <p:cNvGraphicFramePr>
            <a:graphicFrameLocks noGrp="1"/>
          </p:cNvGraphicFramePr>
          <p:nvPr>
            <p:extLst/>
          </p:nvPr>
        </p:nvGraphicFramePr>
        <p:xfrm>
          <a:off x="114300" y="587375"/>
          <a:ext cx="8915400" cy="5899785"/>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1026998797"/>
                    </a:ext>
                  </a:extLst>
                </a:gridCol>
                <a:gridCol w="1213184">
                  <a:extLst>
                    <a:ext uri="{9D8B030D-6E8A-4147-A177-3AD203B41FA5}">
                      <a16:colId xmlns:a16="http://schemas.microsoft.com/office/drawing/2014/main" val="69544153"/>
                    </a:ext>
                  </a:extLst>
                </a:gridCol>
                <a:gridCol w="3949366">
                  <a:extLst>
                    <a:ext uri="{9D8B030D-6E8A-4147-A177-3AD203B41FA5}">
                      <a16:colId xmlns:a16="http://schemas.microsoft.com/office/drawing/2014/main" val="1886245974"/>
                    </a:ext>
                  </a:extLst>
                </a:gridCol>
                <a:gridCol w="2228850">
                  <a:extLst>
                    <a:ext uri="{9D8B030D-6E8A-4147-A177-3AD203B41FA5}">
                      <a16:colId xmlns:a16="http://schemas.microsoft.com/office/drawing/2014/main" val="2735333288"/>
                    </a:ext>
                  </a:extLst>
                </a:gridCol>
              </a:tblGrid>
              <a:tr h="370840">
                <a:tc>
                  <a:txBody>
                    <a:bodyPr/>
                    <a:lstStyle/>
                    <a:p>
                      <a:r>
                        <a:rPr lang="en-US" sz="1800" b="1" kern="1200">
                          <a:solidFill>
                            <a:schemeClr val="lt1"/>
                          </a:solidFill>
                          <a:effectLst/>
                          <a:latin typeface="+mn-lt"/>
                          <a:ea typeface="+mn-ea"/>
                          <a:cs typeface="+mn-cs"/>
                        </a:rPr>
                        <a:t>Review</a:t>
                      </a:r>
                      <a:endParaRPr lang="en-US"/>
                    </a:p>
                  </a:txBody>
                  <a:tcPr/>
                </a:tc>
                <a:tc>
                  <a:txBody>
                    <a:bodyPr/>
                    <a:lstStyle/>
                    <a:p>
                      <a:r>
                        <a:rPr lang="en-US" sz="1800" b="1" kern="1200">
                          <a:solidFill>
                            <a:schemeClr val="lt1"/>
                          </a:solidFill>
                          <a:effectLst/>
                          <a:latin typeface="+mn-lt"/>
                          <a:ea typeface="+mn-ea"/>
                          <a:cs typeface="+mn-cs"/>
                        </a:rPr>
                        <a:t>Date</a:t>
                      </a:r>
                      <a:endParaRPr lang="en-US"/>
                    </a:p>
                  </a:txBody>
                  <a:tcPr/>
                </a:tc>
                <a:tc>
                  <a:txBody>
                    <a:bodyPr/>
                    <a:lstStyle/>
                    <a:p>
                      <a:r>
                        <a:rPr lang="en-US" sz="1800" b="1" kern="1200">
                          <a:solidFill>
                            <a:schemeClr val="lt1"/>
                          </a:solidFill>
                          <a:effectLst/>
                          <a:latin typeface="+mn-lt"/>
                          <a:ea typeface="+mn-ea"/>
                          <a:cs typeface="+mn-cs"/>
                        </a:rPr>
                        <a:t>Description</a:t>
                      </a:r>
                      <a:endParaRPr lang="en-US"/>
                    </a:p>
                  </a:txBody>
                  <a:tcPr/>
                </a:tc>
                <a:tc>
                  <a:txBody>
                    <a:bodyPr/>
                    <a:lstStyle/>
                    <a:p>
                      <a:r>
                        <a:rPr lang="en-US" sz="1800" b="1" kern="1200">
                          <a:solidFill>
                            <a:schemeClr val="lt1"/>
                          </a:solidFill>
                          <a:effectLst/>
                          <a:latin typeface="+mn-lt"/>
                          <a:ea typeface="+mn-ea"/>
                          <a:cs typeface="+mn-cs"/>
                        </a:rPr>
                        <a:t>Outcome</a:t>
                      </a:r>
                      <a:endParaRPr lang="en-US"/>
                    </a:p>
                  </a:txBody>
                  <a:tcPr/>
                </a:tc>
                <a:extLst>
                  <a:ext uri="{0D108BD9-81ED-4DB2-BD59-A6C34878D82A}">
                    <a16:rowId xmlns:a16="http://schemas.microsoft.com/office/drawing/2014/main" val="1428234195"/>
                  </a:ext>
                </a:extLst>
              </a:tr>
              <a:tr h="370840">
                <a:tc>
                  <a:txBody>
                    <a:bodyPr/>
                    <a:lstStyle/>
                    <a:p>
                      <a:r>
                        <a:rPr lang="en-US" sz="1400" kern="1200">
                          <a:solidFill>
                            <a:schemeClr val="dk1"/>
                          </a:solidFill>
                          <a:effectLst/>
                          <a:latin typeface="+mn-lt"/>
                          <a:ea typeface="+mn-ea"/>
                          <a:cs typeface="+mn-cs"/>
                        </a:rPr>
                        <a:t>Directors Review</a:t>
                      </a:r>
                      <a:endParaRPr lang="en-US" sz="1400"/>
                    </a:p>
                  </a:txBody>
                  <a:tcPr/>
                </a:tc>
                <a:tc>
                  <a:txBody>
                    <a:bodyPr/>
                    <a:lstStyle/>
                    <a:p>
                      <a:pPr algn="ctr"/>
                      <a:r>
                        <a:rPr lang="en-US" sz="1200" b="1" kern="1200">
                          <a:solidFill>
                            <a:schemeClr val="dk1"/>
                          </a:solidFill>
                          <a:effectLst/>
                          <a:latin typeface="+mn-lt"/>
                          <a:ea typeface="+mn-ea"/>
                          <a:cs typeface="+mn-cs"/>
                        </a:rPr>
                        <a:t>Mar 7, 2014</a:t>
                      </a:r>
                      <a:endParaRPr lang="en-US" sz="1200" b="1"/>
                    </a:p>
                  </a:txBody>
                  <a:tcPr/>
                </a:tc>
                <a:tc>
                  <a:txBody>
                    <a:bodyPr/>
                    <a:lstStyle/>
                    <a:p>
                      <a:r>
                        <a:rPr lang="en-US" sz="1200" b="1" kern="1200">
                          <a:solidFill>
                            <a:schemeClr val="dk1"/>
                          </a:solidFill>
                          <a:effectLst/>
                          <a:latin typeface="+mn-lt"/>
                          <a:ea typeface="+mn-ea"/>
                          <a:cs typeface="+mn-cs"/>
                        </a:rPr>
                        <a:t>Directors Review sPHENIX project</a:t>
                      </a:r>
                      <a:endParaRPr lang="en-US" sz="1200" b="1"/>
                    </a:p>
                  </a:txBody>
                  <a:tcPr/>
                </a:tc>
                <a:tc>
                  <a:txBody>
                    <a:bodyPr/>
                    <a:lstStyle/>
                    <a:p>
                      <a:pPr>
                        <a:lnSpc>
                          <a:spcPct val="115000"/>
                        </a:lnSpc>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Recommend full current high power test.</a:t>
                      </a:r>
                    </a:p>
                  </a:txBody>
                  <a:tcPr marL="68580" marR="68580" marT="0" marB="0"/>
                </a:tc>
                <a:extLst>
                  <a:ext uri="{0D108BD9-81ED-4DB2-BD59-A6C34878D82A}">
                    <a16:rowId xmlns:a16="http://schemas.microsoft.com/office/drawing/2014/main" val="3558151166"/>
                  </a:ext>
                </a:extLst>
              </a:tr>
              <a:tr h="370840">
                <a:tc>
                  <a:txBody>
                    <a:bodyPr/>
                    <a:lstStyle/>
                    <a:p>
                      <a:r>
                        <a:rPr lang="en-US" sz="1400" kern="1200">
                          <a:solidFill>
                            <a:schemeClr val="dk1"/>
                          </a:solidFill>
                          <a:effectLst/>
                          <a:latin typeface="+mn-lt"/>
                          <a:ea typeface="+mn-ea"/>
                          <a:cs typeface="+mn-cs"/>
                        </a:rPr>
                        <a:t>BNL Internal Committee</a:t>
                      </a:r>
                      <a:endParaRPr lang="en-US" sz="1100"/>
                    </a:p>
                  </a:txBody>
                  <a:tcPr/>
                </a:tc>
                <a:tc>
                  <a:txBody>
                    <a:bodyPr/>
                    <a:lstStyle/>
                    <a:p>
                      <a:pPr algn="ctr">
                        <a:lnSpc>
                          <a:spcPct val="115000"/>
                        </a:lnSpc>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b="1" kern="1200">
                          <a:solidFill>
                            <a:schemeClr val="dk1"/>
                          </a:solidFill>
                          <a:effectLst/>
                          <a:latin typeface="+mn-lt"/>
                          <a:ea typeface="+mn-ea"/>
                          <a:cs typeface="+mn-cs"/>
                        </a:rPr>
                        <a:t>Dec 16, 2014</a:t>
                      </a:r>
                      <a:endPar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200" b="1" kern="1200">
                          <a:solidFill>
                            <a:schemeClr val="dk1"/>
                          </a:solidFill>
                          <a:effectLst/>
                          <a:latin typeface="+mn-lt"/>
                          <a:ea typeface="+mn-ea"/>
                          <a:cs typeface="+mn-cs"/>
                        </a:rPr>
                        <a:t>NPP Review: sPHENIX magnet review:</a:t>
                      </a:r>
                    </a:p>
                    <a:p>
                      <a:r>
                        <a:rPr lang="en-US" sz="1200" kern="1200">
                          <a:solidFill>
                            <a:schemeClr val="dk1"/>
                          </a:solidFill>
                          <a:effectLst/>
                          <a:latin typeface="+mn-lt"/>
                          <a:ea typeface="+mn-ea"/>
                          <a:cs typeface="+mn-cs"/>
                        </a:rPr>
                        <a:t>a. </a:t>
                      </a:r>
                      <a:r>
                        <a:rPr lang="en-US" sz="1000" kern="1200">
                          <a:solidFill>
                            <a:schemeClr val="dk1"/>
                          </a:solidFill>
                          <a:effectLst/>
                          <a:latin typeface="+mn-lt"/>
                          <a:ea typeface="+mn-ea"/>
                          <a:cs typeface="+mn-cs"/>
                        </a:rPr>
                        <a:t>Acceptance tests/plans of the Magnet in Building 912</a:t>
                      </a:r>
                    </a:p>
                    <a:p>
                      <a:r>
                        <a:rPr lang="en-US" sz="1000" kern="1200">
                          <a:solidFill>
                            <a:schemeClr val="dk1"/>
                          </a:solidFill>
                          <a:effectLst/>
                          <a:latin typeface="+mn-lt"/>
                          <a:ea typeface="+mn-ea"/>
                          <a:cs typeface="+mn-cs"/>
                        </a:rPr>
                        <a:t>b. Design modifications to the Magnet “Chimney” and its interfaces to subsystems hadronic calorimeter</a:t>
                      </a:r>
                    </a:p>
                    <a:p>
                      <a:r>
                        <a:rPr lang="en-US" sz="1000" kern="1200">
                          <a:solidFill>
                            <a:schemeClr val="dk1"/>
                          </a:solidFill>
                          <a:effectLst/>
                          <a:latin typeface="+mn-lt"/>
                          <a:ea typeface="+mn-ea"/>
                          <a:cs typeface="+mn-cs"/>
                        </a:rPr>
                        <a:t>c. Verify that the hadronic calorimeter acts as a flux return and magnet can be operated without end plugs:  asymmetric forces?</a:t>
                      </a:r>
                    </a:p>
                    <a:p>
                      <a:r>
                        <a:rPr lang="en-US" sz="1000" kern="1200">
                          <a:solidFill>
                            <a:schemeClr val="dk1"/>
                          </a:solidFill>
                          <a:effectLst/>
                          <a:latin typeface="+mn-lt"/>
                          <a:ea typeface="+mn-ea"/>
                          <a:cs typeface="+mn-cs"/>
                        </a:rPr>
                        <a:t>d. Identified a technical and management team.</a:t>
                      </a:r>
                      <a:endParaRPr lang="en-US" sz="1000"/>
                    </a:p>
                  </a:txBody>
                  <a:tcPr/>
                </a:tc>
                <a:tc>
                  <a:txBody>
                    <a:bodyPr/>
                    <a:lstStyle/>
                    <a:p>
                      <a:r>
                        <a:rPr lang="en-US" sz="1200">
                          <a:effectLst/>
                          <a:latin typeface="Calibri" panose="020F0502020204030204" pitchFamily="34" charset="0"/>
                          <a:cs typeface="Times New Roman" panose="02020603050405020304" pitchFamily="18" charset="0"/>
                        </a:rPr>
                        <a:t>Magnet Chimney extension approved, and proceed with Low and High power test in 912</a:t>
                      </a:r>
                      <a:endParaRPr lang="en-US" sz="1200"/>
                    </a:p>
                  </a:txBody>
                  <a:tcPr/>
                </a:tc>
                <a:extLst>
                  <a:ext uri="{0D108BD9-81ED-4DB2-BD59-A6C34878D82A}">
                    <a16:rowId xmlns:a16="http://schemas.microsoft.com/office/drawing/2014/main" val="11874937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BNL Internal Committee</a:t>
                      </a:r>
                      <a:endParaRPr lang="en-US" sz="1100"/>
                    </a:p>
                    <a:p>
                      <a:endParaRPr lang="en-US" sz="1400"/>
                    </a:p>
                  </a:txBody>
                  <a:tcPr/>
                </a:tc>
                <a:tc>
                  <a:txBody>
                    <a:bodyPr/>
                    <a:lstStyle/>
                    <a:p>
                      <a:pPr algn="ctr"/>
                      <a:r>
                        <a:rPr lang="en-US" sz="1200" b="1"/>
                        <a:t>May 14 2015</a:t>
                      </a:r>
                    </a:p>
                  </a:txBody>
                  <a:tcPr/>
                </a:tc>
                <a:tc>
                  <a:txBody>
                    <a:bodyPr/>
                    <a:lstStyle/>
                    <a:p>
                      <a:r>
                        <a:rPr lang="en-US" altLang="en-US" sz="1200" b="1">
                          <a:solidFill>
                            <a:schemeClr val="tx1"/>
                          </a:solidFill>
                          <a:ea typeface="ＭＳ Ｐゴシック" panose="020B0600070205080204" pitchFamily="34" charset="-128"/>
                        </a:rPr>
                        <a:t>Mechanical Design Review: Magnet Valve Box Extension</a:t>
                      </a:r>
                    </a:p>
                    <a:p>
                      <a:r>
                        <a:rPr lang="en-US" sz="1000">
                          <a:solidFill>
                            <a:schemeClr val="tx1"/>
                          </a:solidFill>
                        </a:rPr>
                        <a:t>a. Is Extension design ready for fabricaction for full field test in 912 and final install in IP8?</a:t>
                      </a:r>
                    </a:p>
                    <a:p>
                      <a:r>
                        <a:rPr lang="en-US" sz="1000">
                          <a:solidFill>
                            <a:schemeClr val="tx1"/>
                          </a:solidFill>
                        </a:rPr>
                        <a:t>b. Mechanical design adequate and are new parts easiliy available.</a:t>
                      </a:r>
                    </a:p>
                    <a:p>
                      <a:r>
                        <a:rPr lang="en-US" sz="1000">
                          <a:solidFill>
                            <a:schemeClr val="tx1"/>
                          </a:solidFill>
                        </a:rPr>
                        <a:t>c. Good understanding between disciplines and responsibilities.</a:t>
                      </a:r>
                    </a:p>
                  </a:txBody>
                  <a:tcPr/>
                </a:tc>
                <a:tc>
                  <a:txBody>
                    <a:bodyPr/>
                    <a:lstStyle/>
                    <a:p>
                      <a:r>
                        <a:rPr lang="en-US" sz="1200">
                          <a:effectLst/>
                          <a:latin typeface="Calibri" panose="020F0502020204030204" pitchFamily="34" charset="0"/>
                          <a:cs typeface="Times New Roman" panose="02020603050405020304" pitchFamily="18" charset="0"/>
                        </a:rPr>
                        <a:t>Mechanical Chimney extension approved for IP8 Integration</a:t>
                      </a:r>
                      <a:endParaRPr lang="en-US" sz="1200"/>
                    </a:p>
                  </a:txBody>
                  <a:tcPr/>
                </a:tc>
                <a:extLst>
                  <a:ext uri="{0D108BD9-81ED-4DB2-BD59-A6C34878D82A}">
                    <a16:rowId xmlns:a16="http://schemas.microsoft.com/office/drawing/2014/main" val="20469496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BNL LESHC 15-05: PCSS committee</a:t>
                      </a:r>
                      <a:endParaRPr lang="en-US" sz="1400"/>
                    </a:p>
                    <a:p>
                      <a:endParaRPr lang="en-US" sz="140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May 22, 2015</a:t>
                      </a:r>
                    </a:p>
                    <a:p>
                      <a:pPr algn="ctr"/>
                      <a:endParaRPr lang="en-US" sz="1000" b="1"/>
                    </a:p>
                  </a:txBody>
                  <a:tcPr/>
                </a:tc>
                <a:tc>
                  <a:txBody>
                    <a:bodyPr/>
                    <a:lstStyle/>
                    <a:p>
                      <a:r>
                        <a:rPr lang="en-US" sz="1000" b="1" kern="1200">
                          <a:solidFill>
                            <a:schemeClr val="dk1"/>
                          </a:solidFill>
                          <a:effectLst/>
                          <a:latin typeface="+mn-lt"/>
                          <a:ea typeface="+mn-ea"/>
                          <a:cs typeface="+mn-cs"/>
                        </a:rPr>
                        <a:t>Review the Magnet (testing) in Building 912</a:t>
                      </a:r>
                    </a:p>
                    <a:p>
                      <a:r>
                        <a:rPr lang="en-US" sz="1000" kern="1200">
                          <a:solidFill>
                            <a:schemeClr val="dk1"/>
                          </a:solidFill>
                          <a:effectLst/>
                          <a:latin typeface="+mn-lt"/>
                          <a:ea typeface="+mn-ea"/>
                          <a:cs typeface="+mn-cs"/>
                        </a:rPr>
                        <a:t>SOLENOID History and Design, Documentation, Location and Assembly Work in Building 912, 912 Cryogenic System to Cool Solenoid, Low Current &lt;100A Test at 4.5K.</a:t>
                      </a:r>
                      <a:endParaRPr lang="en-US" sz="1000"/>
                    </a:p>
                  </a:txBody>
                  <a:tcPr/>
                </a:tc>
                <a:tc>
                  <a:txBody>
                    <a:bodyPr/>
                    <a:lstStyle/>
                    <a:p>
                      <a:r>
                        <a:rPr lang="en-US" sz="1200" kern="1200">
                          <a:solidFill>
                            <a:schemeClr val="dk1"/>
                          </a:solidFill>
                          <a:effectLst/>
                          <a:latin typeface="+mn-lt"/>
                          <a:ea typeface="+mn-ea"/>
                          <a:cs typeface="+mn-cs"/>
                        </a:rPr>
                        <a:t>Approved for </a:t>
                      </a:r>
                      <a:r>
                        <a:rPr lang="en-US" sz="1200" b="1" kern="1200">
                          <a:solidFill>
                            <a:schemeClr val="dk1"/>
                          </a:solidFill>
                          <a:effectLst/>
                          <a:latin typeface="+mn-lt"/>
                          <a:ea typeface="+mn-ea"/>
                          <a:cs typeface="+mn-cs"/>
                        </a:rPr>
                        <a:t>Low</a:t>
                      </a:r>
                      <a:r>
                        <a:rPr lang="en-US" sz="1200" kern="1200">
                          <a:solidFill>
                            <a:schemeClr val="dk1"/>
                          </a:solidFill>
                          <a:effectLst/>
                          <a:latin typeface="+mn-lt"/>
                          <a:ea typeface="+mn-ea"/>
                          <a:cs typeface="+mn-cs"/>
                        </a:rPr>
                        <a:t> power testing in building 912</a:t>
                      </a:r>
                      <a:endParaRPr lang="en-US" sz="1200"/>
                    </a:p>
                  </a:txBody>
                  <a:tcPr/>
                </a:tc>
                <a:extLst>
                  <a:ext uri="{0D108BD9-81ED-4DB2-BD59-A6C34878D82A}">
                    <a16:rowId xmlns:a16="http://schemas.microsoft.com/office/drawing/2014/main" val="2293332688"/>
                  </a:ext>
                </a:extLst>
              </a:tr>
              <a:tr h="370840">
                <a:tc>
                  <a:txBody>
                    <a:bodyPr/>
                    <a:lstStyle/>
                    <a:p>
                      <a:r>
                        <a:rPr lang="en-US" sz="1400" b="1" kern="1200">
                          <a:solidFill>
                            <a:schemeClr val="dk1"/>
                          </a:solidFill>
                          <a:effectLst/>
                          <a:latin typeface="+mn-lt"/>
                          <a:ea typeface="+mn-ea"/>
                          <a:cs typeface="+mn-cs"/>
                        </a:rPr>
                        <a:t>C-AD </a:t>
                      </a:r>
                      <a:r>
                        <a:rPr lang="en-US" sz="1400" kern="1200">
                          <a:solidFill>
                            <a:schemeClr val="dk1"/>
                          </a:solidFill>
                          <a:effectLst/>
                          <a:latin typeface="+mn-lt"/>
                          <a:ea typeface="+mn-ea"/>
                          <a:cs typeface="+mn-cs"/>
                        </a:rPr>
                        <a:t>ASSRC </a:t>
                      </a:r>
                      <a:r>
                        <a:rPr lang="en-US" sz="1000" kern="1200">
                          <a:solidFill>
                            <a:schemeClr val="dk1"/>
                          </a:solidFill>
                          <a:effectLst/>
                          <a:latin typeface="+mn-lt"/>
                          <a:ea typeface="+mn-ea"/>
                          <a:cs typeface="+mn-cs"/>
                        </a:rPr>
                        <a:t>Accelerator System Safety Review Committee</a:t>
                      </a:r>
                      <a:endParaRPr lang="en-US" sz="1000"/>
                    </a:p>
                  </a:txBody>
                  <a:tcPr/>
                </a:tc>
                <a:tc>
                  <a:txBody>
                    <a:bodyPr/>
                    <a:lstStyle/>
                    <a:p>
                      <a:pPr algn="ctr"/>
                      <a:r>
                        <a:rPr lang="en-US" sz="1200" b="1" kern="1200">
                          <a:solidFill>
                            <a:schemeClr val="dk1"/>
                          </a:solidFill>
                          <a:effectLst/>
                          <a:latin typeface="+mn-lt"/>
                          <a:ea typeface="+mn-ea"/>
                          <a:cs typeface="+mn-cs"/>
                        </a:rPr>
                        <a:t>Dec 2015</a:t>
                      </a:r>
                      <a:endParaRPr lang="en-US" sz="1200" b="1"/>
                    </a:p>
                  </a:txBody>
                  <a:tcPr/>
                </a:tc>
                <a:tc>
                  <a:txBody>
                    <a:bodyPr/>
                    <a:lstStyle/>
                    <a:p>
                      <a:r>
                        <a:rPr lang="en-US" sz="1400" kern="1200">
                          <a:solidFill>
                            <a:schemeClr val="dk1"/>
                          </a:solidFill>
                          <a:effectLst/>
                          <a:latin typeface="+mn-lt"/>
                          <a:ea typeface="+mn-ea"/>
                          <a:cs typeface="+mn-cs"/>
                        </a:rPr>
                        <a:t>Review sPHENIX Solenoid 912 Low power Test </a:t>
                      </a:r>
                      <a:endParaRPr lang="en-US" sz="1400"/>
                    </a:p>
                  </a:txBody>
                  <a:tcPr/>
                </a:tc>
                <a:tc>
                  <a:txBody>
                    <a:bodyPr/>
                    <a:lstStyle/>
                    <a:p>
                      <a:r>
                        <a:rPr lang="en-US" sz="1200" kern="1200">
                          <a:solidFill>
                            <a:schemeClr val="dk1"/>
                          </a:solidFill>
                          <a:effectLst/>
                          <a:latin typeface="+mn-lt"/>
                          <a:ea typeface="+mn-ea"/>
                          <a:cs typeface="+mn-cs"/>
                        </a:rPr>
                        <a:t>Approved for </a:t>
                      </a:r>
                      <a:r>
                        <a:rPr lang="en-US" sz="1200" b="1" kern="1200">
                          <a:solidFill>
                            <a:schemeClr val="dk1"/>
                          </a:solidFill>
                          <a:effectLst/>
                          <a:latin typeface="+mn-lt"/>
                          <a:ea typeface="+mn-ea"/>
                          <a:cs typeface="+mn-cs"/>
                        </a:rPr>
                        <a:t>Low</a:t>
                      </a:r>
                      <a:r>
                        <a:rPr lang="en-US" sz="1200" kern="1200">
                          <a:solidFill>
                            <a:schemeClr val="dk1"/>
                          </a:solidFill>
                          <a:effectLst/>
                          <a:latin typeface="+mn-lt"/>
                          <a:ea typeface="+mn-ea"/>
                          <a:cs typeface="+mn-cs"/>
                        </a:rPr>
                        <a:t> power testing in building 912</a:t>
                      </a:r>
                      <a:endParaRPr lang="en-US" sz="1200"/>
                    </a:p>
                  </a:txBody>
                  <a:tcPr/>
                </a:tc>
                <a:extLst>
                  <a:ext uri="{0D108BD9-81ED-4DB2-BD59-A6C34878D82A}">
                    <a16:rowId xmlns:a16="http://schemas.microsoft.com/office/drawing/2014/main" val="1652487809"/>
                  </a:ext>
                </a:extLst>
              </a:tr>
              <a:tr h="251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dk1"/>
                          </a:solidFill>
                          <a:effectLst/>
                          <a:latin typeface="+mn-lt"/>
                          <a:ea typeface="+mn-ea"/>
                          <a:cs typeface="+mn-cs"/>
                        </a:rPr>
                        <a:t>C-AD Internal Committee</a:t>
                      </a:r>
                      <a:endParaRPr lang="en-US" sz="1200"/>
                    </a:p>
                  </a:txBody>
                  <a:tcPr/>
                </a:tc>
                <a:tc>
                  <a:txBody>
                    <a:bodyPr/>
                    <a:lstStyle/>
                    <a:p>
                      <a:pPr algn="ctr"/>
                      <a:r>
                        <a:rPr lang="en-US" sz="1200" b="1"/>
                        <a:t>Mar 15, 2017</a:t>
                      </a:r>
                    </a:p>
                  </a:txBody>
                  <a:tcPr/>
                </a:tc>
                <a:tc>
                  <a:txBody>
                    <a:bodyPr/>
                    <a:lstStyle/>
                    <a:p>
                      <a:r>
                        <a:rPr lang="en-US" sz="1400" kern="1200">
                          <a:solidFill>
                            <a:schemeClr val="dk1"/>
                          </a:solidFill>
                          <a:effectLst/>
                          <a:latin typeface="+mn-lt"/>
                          <a:ea typeface="+mn-ea"/>
                          <a:cs typeface="+mn-cs"/>
                        </a:rPr>
                        <a:t>sPHENIX Quench Detector Review </a:t>
                      </a:r>
                      <a:endParaRPr lang="en-US" sz="1100"/>
                    </a:p>
                  </a:txBody>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200">
                          <a:effectLst/>
                          <a:latin typeface="Calibri" panose="020F0502020204030204" pitchFamily="34" charset="0"/>
                          <a:ea typeface="Calibri" panose="020F0502020204030204" pitchFamily="34" charset="0"/>
                          <a:cs typeface="Times New Roman" panose="02020603050405020304" pitchFamily="18" charset="0"/>
                        </a:rPr>
                        <a:t>Approved for </a:t>
                      </a:r>
                      <a:r>
                        <a:rPr lang="en-US" sz="1200" b="1">
                          <a:effectLst/>
                          <a:latin typeface="Calibri" panose="020F0502020204030204" pitchFamily="34" charset="0"/>
                          <a:ea typeface="Calibri" panose="020F0502020204030204" pitchFamily="34" charset="0"/>
                          <a:cs typeface="Times New Roman" panose="02020603050405020304" pitchFamily="18" charset="0"/>
                        </a:rPr>
                        <a:t>High</a:t>
                      </a:r>
                      <a:r>
                        <a:rPr lang="en-US" sz="1200">
                          <a:effectLst/>
                          <a:latin typeface="Calibri" panose="020F0502020204030204" pitchFamily="34" charset="0"/>
                          <a:ea typeface="Calibri" panose="020F0502020204030204" pitchFamily="34" charset="0"/>
                          <a:cs typeface="Times New Roman" panose="02020603050405020304" pitchFamily="18" charset="0"/>
                        </a:rPr>
                        <a:t> power testing in building 912</a:t>
                      </a:r>
                    </a:p>
                  </a:txBody>
                  <a:tcPr marL="68580" marR="68580" marT="0" marB="0"/>
                </a:tc>
                <a:extLst>
                  <a:ext uri="{0D108BD9-81ED-4DB2-BD59-A6C34878D82A}">
                    <a16:rowId xmlns:a16="http://schemas.microsoft.com/office/drawing/2014/main" val="33672574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dk1"/>
                          </a:solidFill>
                          <a:effectLst/>
                          <a:latin typeface="+mn-lt"/>
                          <a:ea typeface="+mn-ea"/>
                          <a:cs typeface="+mn-cs"/>
                        </a:rPr>
                        <a:t>C-AD ASSRC</a:t>
                      </a:r>
                      <a:r>
                        <a:rPr lang="en-US" sz="1200" kern="1200">
                          <a:solidFill>
                            <a:schemeClr val="dk1"/>
                          </a:solidFill>
                          <a:effectLst/>
                          <a:latin typeface="+mn-lt"/>
                          <a:ea typeface="+mn-ea"/>
                          <a:cs typeface="+mn-cs"/>
                        </a:rPr>
                        <a:t> </a:t>
                      </a:r>
                      <a:r>
                        <a:rPr lang="en-US" sz="1050" kern="1200">
                          <a:solidFill>
                            <a:schemeClr val="dk1"/>
                          </a:solidFill>
                          <a:effectLst/>
                          <a:latin typeface="+mn-lt"/>
                          <a:ea typeface="+mn-ea"/>
                          <a:cs typeface="+mn-cs"/>
                        </a:rPr>
                        <a:t>Accelerator System Safety Review Com.</a:t>
                      </a:r>
                      <a:endParaRPr lang="en-US" sz="1050"/>
                    </a:p>
                  </a:txBody>
                  <a:tcPr/>
                </a:tc>
                <a:tc>
                  <a:txBody>
                    <a:bodyPr/>
                    <a:lstStyle/>
                    <a:p>
                      <a:pPr algn="ctr"/>
                      <a:r>
                        <a:rPr lang="en-US" sz="1200" b="1" kern="1200">
                          <a:solidFill>
                            <a:schemeClr val="dk1"/>
                          </a:solidFill>
                          <a:effectLst/>
                          <a:latin typeface="+mn-lt"/>
                          <a:ea typeface="+mn-ea"/>
                          <a:cs typeface="+mn-cs"/>
                        </a:rPr>
                        <a:t>July 2017</a:t>
                      </a:r>
                      <a:endParaRPr lang="en-US" sz="1200" b="1"/>
                    </a:p>
                  </a:txBody>
                  <a:tcPr/>
                </a:tc>
                <a:tc>
                  <a:txBody>
                    <a:bodyPr/>
                    <a:lstStyle/>
                    <a:p>
                      <a:r>
                        <a:rPr lang="en-US" sz="1400" kern="1200">
                          <a:solidFill>
                            <a:schemeClr val="dk1"/>
                          </a:solidFill>
                          <a:effectLst/>
                          <a:latin typeface="+mn-lt"/>
                          <a:ea typeface="+mn-ea"/>
                          <a:cs typeface="+mn-cs"/>
                        </a:rPr>
                        <a:t>Review sPHENIX Solenoid 912 High Power Test </a:t>
                      </a:r>
                      <a:endParaRPr lang="en-US" sz="1400"/>
                    </a:p>
                  </a:txBody>
                  <a:tcPr/>
                </a:tc>
                <a:tc>
                  <a:txBody>
                    <a:bodyPr/>
                    <a:lstStyle/>
                    <a:p>
                      <a:pPr>
                        <a:lnSpc>
                          <a:spcPct val="115000"/>
                        </a:lnSpc>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Approved for </a:t>
                      </a:r>
                      <a:r>
                        <a:rPr lang="en-US" sz="1200" b="1">
                          <a:effectLst/>
                          <a:latin typeface="Calibri" panose="020F0502020204030204" pitchFamily="34" charset="0"/>
                          <a:ea typeface="Calibri" panose="020F0502020204030204" pitchFamily="34" charset="0"/>
                          <a:cs typeface="Times New Roman" panose="02020603050405020304" pitchFamily="18" charset="0"/>
                        </a:rPr>
                        <a:t>High</a:t>
                      </a:r>
                      <a:r>
                        <a:rPr lang="en-US" sz="1200">
                          <a:effectLst/>
                          <a:latin typeface="Calibri" panose="020F0502020204030204" pitchFamily="34" charset="0"/>
                          <a:ea typeface="Calibri" panose="020F0502020204030204" pitchFamily="34" charset="0"/>
                          <a:cs typeface="Times New Roman" panose="02020603050405020304" pitchFamily="18" charset="0"/>
                        </a:rPr>
                        <a:t> power testing in building 912</a:t>
                      </a:r>
                    </a:p>
                  </a:txBody>
                  <a:tcPr marL="68580" marR="68580" marT="0" marB="0"/>
                </a:tc>
                <a:extLst>
                  <a:ext uri="{0D108BD9-81ED-4DB2-BD59-A6C34878D82A}">
                    <a16:rowId xmlns:a16="http://schemas.microsoft.com/office/drawing/2014/main" val="1112045327"/>
                  </a:ext>
                </a:extLst>
              </a:tr>
              <a:tr h="370840">
                <a:tc>
                  <a:txBody>
                    <a:bodyPr/>
                    <a:lstStyle/>
                    <a:p>
                      <a:r>
                        <a:rPr lang="en-US" sz="1200" b="1" kern="1200">
                          <a:solidFill>
                            <a:schemeClr val="dk1"/>
                          </a:solidFill>
                          <a:effectLst/>
                          <a:latin typeface="+mn-lt"/>
                          <a:ea typeface="+mn-ea"/>
                          <a:cs typeface="+mn-cs"/>
                        </a:rPr>
                        <a:t>External Committee</a:t>
                      </a:r>
                    </a:p>
                    <a:p>
                      <a:r>
                        <a:rPr lang="en-US" sz="1050" kern="1200">
                          <a:solidFill>
                            <a:schemeClr val="dk1"/>
                          </a:solidFill>
                          <a:effectLst/>
                          <a:latin typeface="+mn-lt"/>
                          <a:ea typeface="+mn-ea"/>
                          <a:cs typeface="+mn-cs"/>
                        </a:rPr>
                        <a:t>[SLAC, Fermi, Ansaldo, NSLS2] with BNL staff</a:t>
                      </a:r>
                      <a:endParaRPr lang="en-US" sz="1200"/>
                    </a:p>
                  </a:txBody>
                  <a:tcPr/>
                </a:tc>
                <a:tc>
                  <a:txBody>
                    <a:bodyPr/>
                    <a:lstStyle/>
                    <a:p>
                      <a:pPr algn="ctr"/>
                      <a:r>
                        <a:rPr lang="en-US" sz="1200" b="1"/>
                        <a:t>Jan 18, 2018</a:t>
                      </a:r>
                    </a:p>
                  </a:txBody>
                  <a:tcPr/>
                </a:tc>
                <a:tc>
                  <a:txBody>
                    <a:bodyPr/>
                    <a:lstStyle/>
                    <a:p>
                      <a:r>
                        <a:rPr lang="en-US" sz="1400" kern="1200">
                          <a:solidFill>
                            <a:schemeClr val="dk1"/>
                          </a:solidFill>
                          <a:effectLst/>
                          <a:latin typeface="+mn-lt"/>
                          <a:ea typeface="+mn-ea"/>
                          <a:cs typeface="+mn-cs"/>
                        </a:rPr>
                        <a:t>Review of cryogenics system for IP8</a:t>
                      </a:r>
                    </a:p>
                    <a:p>
                      <a:r>
                        <a:rPr lang="en-US" sz="1050" kern="1200">
                          <a:solidFill>
                            <a:schemeClr val="dk1"/>
                          </a:solidFill>
                          <a:effectLst/>
                          <a:latin typeface="+mn-lt"/>
                          <a:ea typeface="+mn-ea"/>
                          <a:cs typeface="+mn-cs"/>
                        </a:rPr>
                        <a:t>Review requirements, design and layout, operating modes, interfacing with RHIC cryogenics. </a:t>
                      </a:r>
                      <a:endParaRPr lang="en-US" sz="1100"/>
                    </a:p>
                  </a:txBody>
                  <a:tcPr/>
                </a:tc>
                <a:tc>
                  <a:txBody>
                    <a:bodyPr/>
                    <a:lstStyle/>
                    <a:p>
                      <a:r>
                        <a:rPr lang="en-US" sz="1200"/>
                        <a:t>Proceed with design. </a:t>
                      </a:r>
                    </a:p>
                    <a:p>
                      <a:r>
                        <a:rPr lang="en-US" sz="1200"/>
                        <a:t>Address Action items</a:t>
                      </a:r>
                    </a:p>
                  </a:txBody>
                  <a:tcPr/>
                </a:tc>
                <a:extLst>
                  <a:ext uri="{0D108BD9-81ED-4DB2-BD59-A6C34878D82A}">
                    <a16:rowId xmlns:a16="http://schemas.microsoft.com/office/drawing/2014/main" val="502768984"/>
                  </a:ext>
                </a:extLst>
              </a:tr>
            </a:tbl>
          </a:graphicData>
        </a:graphic>
      </p:graphicFrame>
    </p:spTree>
    <p:extLst>
      <p:ext uri="{BB962C8B-B14F-4D97-AF65-F5344CB8AC3E}">
        <p14:creationId xmlns:p14="http://schemas.microsoft.com/office/powerpoint/2010/main" val="3529355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291DB-159E-411B-AD62-920FD1D0494F}"/>
              </a:ext>
            </a:extLst>
          </p:cNvPr>
          <p:cNvSpPr>
            <a:spLocks noGrp="1"/>
          </p:cNvSpPr>
          <p:nvPr>
            <p:ph type="title"/>
          </p:nvPr>
        </p:nvSpPr>
        <p:spPr>
          <a:xfrm>
            <a:off x="628650" y="365127"/>
            <a:ext cx="7886700" cy="402970"/>
          </a:xfrm>
        </p:spPr>
        <p:txBody>
          <a:bodyPr/>
          <a:lstStyle/>
          <a:p>
            <a:r>
              <a:rPr lang="en-US" sz="4000"/>
              <a:t>Project Summary &amp; </a:t>
            </a:r>
            <a:r>
              <a:rPr lang="en-US" sz="4000" dirty="0"/>
              <a:t>Charge(s)</a:t>
            </a:r>
          </a:p>
        </p:txBody>
      </p:sp>
      <p:sp>
        <p:nvSpPr>
          <p:cNvPr id="3" name="Content Placeholder 2">
            <a:extLst>
              <a:ext uri="{FF2B5EF4-FFF2-40B4-BE49-F238E27FC236}">
                <a16:creationId xmlns:a16="http://schemas.microsoft.com/office/drawing/2014/main" id="{DB0A38A8-DD51-405E-B9B6-AAE2E65A6AE8}"/>
              </a:ext>
            </a:extLst>
          </p:cNvPr>
          <p:cNvSpPr>
            <a:spLocks noGrp="1"/>
          </p:cNvSpPr>
          <p:nvPr>
            <p:ph idx="1"/>
          </p:nvPr>
        </p:nvSpPr>
        <p:spPr>
          <a:xfrm>
            <a:off x="457200" y="914400"/>
            <a:ext cx="8229600" cy="5486400"/>
          </a:xfrm>
        </p:spPr>
        <p:txBody>
          <a:bodyPr/>
          <a:lstStyle/>
          <a:p>
            <a:r>
              <a:rPr lang="en-US" b="1"/>
              <a:t>LESHC-PCSS Committee Approval(s)</a:t>
            </a:r>
          </a:p>
          <a:p>
            <a:pPr lvl="1"/>
            <a:r>
              <a:rPr lang="en-US" b="0"/>
              <a:t>Does the new cryogenic system design and interfacing to existing RHIC equipment and to sPHENIX IP8 equipment meet the laboratory safety requirements?</a:t>
            </a:r>
          </a:p>
          <a:p>
            <a:pPr lvl="1"/>
            <a:r>
              <a:rPr lang="en-US" b="0"/>
              <a:t>The Helium system will be released for procurement in Spring and will be specified to be manufactured to meet pressure vessel code and process piping code. Does the design and specification meet the laboratory pressure and safety standards. </a:t>
            </a:r>
          </a:p>
          <a:p>
            <a:pPr lvl="1"/>
            <a:r>
              <a:rPr lang="en-US" b="0"/>
              <a:t>The LN2  transfer line system be released for procurement in Summer. Final route and support locations to be worked out. Does the design and specification meet the laboratory pressure and safety standards.</a:t>
            </a:r>
          </a:p>
          <a:p>
            <a:pPr marL="0" lvl="0" indent="0">
              <a:buNone/>
            </a:pPr>
            <a:r>
              <a:rPr lang="en-US" b="1"/>
              <a:t>Technical Committee Charge (s)</a:t>
            </a:r>
          </a:p>
          <a:p>
            <a:pPr lvl="0"/>
            <a:r>
              <a:rPr lang="en-US" sz="1800"/>
              <a:t>Have all the items from the January 2018 External Review been addressed?</a:t>
            </a:r>
          </a:p>
          <a:p>
            <a:pPr lvl="0"/>
            <a:r>
              <a:rPr lang="en-US" sz="1800"/>
              <a:t>Does the cryogenic system hardware and controls provide operational capability and flexibility for all modes of operation, cryogenic safety, and magnet protection and interlocks, and minimal interruption of RHIC cryogenic operations?</a:t>
            </a:r>
          </a:p>
          <a:p>
            <a:pPr lvl="0"/>
            <a:endParaRPr lang="en-US"/>
          </a:p>
          <a:p>
            <a:endParaRPr lang="en-US" dirty="0"/>
          </a:p>
        </p:txBody>
      </p:sp>
      <p:sp>
        <p:nvSpPr>
          <p:cNvPr id="4" name="Date Placeholder 3">
            <a:extLst>
              <a:ext uri="{FF2B5EF4-FFF2-40B4-BE49-F238E27FC236}">
                <a16:creationId xmlns:a16="http://schemas.microsoft.com/office/drawing/2014/main" id="{9AFE3C59-E63B-4FD7-A8C9-652145CC1605}"/>
              </a:ext>
            </a:extLst>
          </p:cNvPr>
          <p:cNvSpPr>
            <a:spLocks noGrp="1"/>
          </p:cNvSpPr>
          <p:nvPr>
            <p:ph type="dt" sz="half" idx="10"/>
          </p:nvPr>
        </p:nvSpPr>
        <p:spPr/>
        <p:txBody>
          <a:bodyPr/>
          <a:lstStyle/>
          <a:p>
            <a:pPr>
              <a:defRPr/>
            </a:pPr>
            <a:r>
              <a:rPr lang="en-US" altLang="en-US"/>
              <a:t>Dec 5, 2018</a:t>
            </a:r>
          </a:p>
        </p:txBody>
      </p:sp>
      <p:sp>
        <p:nvSpPr>
          <p:cNvPr id="5" name="Footer Placeholder 4">
            <a:extLst>
              <a:ext uri="{FF2B5EF4-FFF2-40B4-BE49-F238E27FC236}">
                <a16:creationId xmlns:a16="http://schemas.microsoft.com/office/drawing/2014/main" id="{B305CFBB-CA3F-44F0-8F69-83950949EA33}"/>
              </a:ext>
            </a:extLst>
          </p:cNvPr>
          <p:cNvSpPr>
            <a:spLocks noGrp="1"/>
          </p:cNvSpPr>
          <p:nvPr>
            <p:ph type="ftr" sz="quarter" idx="11"/>
          </p:nvPr>
        </p:nvSpPr>
        <p:spPr/>
        <p:txBody>
          <a:bodyPr/>
          <a:lstStyle/>
          <a:p>
            <a:pPr>
              <a:defRPr/>
            </a:pPr>
            <a:r>
              <a:rPr lang="en-US"/>
              <a:t>Final Technical Review &amp; LESHC-PCSS for the sPHENIX Cryogenic System at IP8</a:t>
            </a:r>
          </a:p>
        </p:txBody>
      </p:sp>
      <p:sp>
        <p:nvSpPr>
          <p:cNvPr id="6" name="Slide Number Placeholder 5">
            <a:extLst>
              <a:ext uri="{FF2B5EF4-FFF2-40B4-BE49-F238E27FC236}">
                <a16:creationId xmlns:a16="http://schemas.microsoft.com/office/drawing/2014/main" id="{E31E1381-7C1F-4F3F-816A-E4F90A986EE4}"/>
              </a:ext>
            </a:extLst>
          </p:cNvPr>
          <p:cNvSpPr>
            <a:spLocks noGrp="1"/>
          </p:cNvSpPr>
          <p:nvPr>
            <p:ph type="sldNum" sz="quarter" idx="12"/>
          </p:nvPr>
        </p:nvSpPr>
        <p:spPr/>
        <p:txBody>
          <a:bodyPr/>
          <a:lstStyle/>
          <a:p>
            <a:fld id="{4B932B3A-BA38-40C7-ADEE-2A1902CEB265}" type="slidenum">
              <a:rPr lang="en-US" altLang="en-US" smtClean="0"/>
              <a:pPr/>
              <a:t>4</a:t>
            </a:fld>
            <a:endParaRPr lang="en-US" altLang="en-US"/>
          </a:p>
        </p:txBody>
      </p:sp>
    </p:spTree>
    <p:extLst>
      <p:ext uri="{BB962C8B-B14F-4D97-AF65-F5344CB8AC3E}">
        <p14:creationId xmlns:p14="http://schemas.microsoft.com/office/powerpoint/2010/main" val="3412183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8BD59-D0C2-48DA-9618-7DF259FD972C}"/>
              </a:ext>
            </a:extLst>
          </p:cNvPr>
          <p:cNvSpPr>
            <a:spLocks noGrp="1"/>
          </p:cNvSpPr>
          <p:nvPr>
            <p:ph type="title"/>
          </p:nvPr>
        </p:nvSpPr>
        <p:spPr>
          <a:xfrm>
            <a:off x="628650" y="365127"/>
            <a:ext cx="7886700" cy="380206"/>
          </a:xfrm>
        </p:spPr>
        <p:txBody>
          <a:bodyPr/>
          <a:lstStyle/>
          <a:p>
            <a:r>
              <a:rPr lang="en-US" sz="2400"/>
              <a:t>Items from the Jan 2018 Technical-Review</a:t>
            </a:r>
          </a:p>
        </p:txBody>
      </p:sp>
      <p:sp>
        <p:nvSpPr>
          <p:cNvPr id="3" name="Content Placeholder 2">
            <a:extLst>
              <a:ext uri="{FF2B5EF4-FFF2-40B4-BE49-F238E27FC236}">
                <a16:creationId xmlns:a16="http://schemas.microsoft.com/office/drawing/2014/main" id="{98133B20-1B0F-4A5D-B50C-E19DC1F8EFB9}"/>
              </a:ext>
            </a:extLst>
          </p:cNvPr>
          <p:cNvSpPr>
            <a:spLocks noGrp="1"/>
          </p:cNvSpPr>
          <p:nvPr>
            <p:ph idx="1"/>
          </p:nvPr>
        </p:nvSpPr>
        <p:spPr>
          <a:xfrm>
            <a:off x="380206" y="826619"/>
            <a:ext cx="8229600" cy="5286050"/>
          </a:xfrm>
        </p:spPr>
        <p:txBody>
          <a:bodyPr/>
          <a:lstStyle/>
          <a:p>
            <a:pPr lvl="0"/>
            <a:r>
              <a:rPr lang="en-US" sz="1200" b="1">
                <a:solidFill>
                  <a:srgbClr val="FF0000"/>
                </a:solidFill>
              </a:rPr>
              <a:t>Care must be used in the warm-up of the magnet. There should be monitoring and controls to limit the differential temperature across magnet</a:t>
            </a:r>
            <a:r>
              <a:rPr lang="en-US" sz="1200">
                <a:solidFill>
                  <a:srgbClr val="FF0000"/>
                </a:solidFill>
              </a:rPr>
              <a:t>.</a:t>
            </a:r>
          </a:p>
          <a:p>
            <a:pPr lvl="1"/>
            <a:r>
              <a:rPr lang="en-US" sz="1200" b="0" i="1"/>
              <a:t>This is currently part of the control logic for a controlled cooldown and warmup, with alarms and interlocks, which has been functioning properly during the bldg 912 low field and high field test</a:t>
            </a:r>
            <a:r>
              <a:rPr lang="en-US" sz="1200" b="1" i="1"/>
              <a:t>.</a:t>
            </a:r>
          </a:p>
          <a:p>
            <a:pPr lvl="0"/>
            <a:r>
              <a:rPr lang="en-US" sz="1200" b="1">
                <a:solidFill>
                  <a:srgbClr val="FF0000"/>
                </a:solidFill>
              </a:rPr>
              <a:t>The lead flow may not have sufficient flow [pressure drop operating budget] due to the return pressure. The use of an small compressor may be required. </a:t>
            </a:r>
          </a:p>
          <a:p>
            <a:pPr lvl="1"/>
            <a:r>
              <a:rPr lang="en-US" sz="1200" i="1"/>
              <a:t>Solution proposed: Operate the solenoid bath at higher pressure, which means higher bath temperature.</a:t>
            </a:r>
          </a:p>
          <a:p>
            <a:pPr lvl="1"/>
            <a:r>
              <a:rPr lang="en-US" sz="1200" b="0" i="1"/>
              <a:t>Technical committee magnet expert has reviewed the new proposed operating conditions and concluded that the magnet should be able to operate at the the higher bath temperature of 4.65K at 1.45bar. The Current Sharing Temperature Tcs, i.e. the temperature at which a defined electric field is detected in the cable due to the  superconducting-to-normal state transition. This temperature depends on the magnetic field and on the ratio between operating current and critical current. At 4600 A the peak field in the winding is at 2.3T. When considering the Ic(B) curve of the conductor, one can find Tcs=7.28 K.  The temperature margin  between the Tcs and the operating temperature T0 =2.78K. The real parameter is the enthalpy margin defined as the energy for unit volume (J/m^3) which can be dissipated in the winding without causing a transition. For this conductor the margin is 3635 J/m^3 if T0=4.5 K. If the coolant temperature increases, the enthalpy margin decreases. At a T0= 4.65 K, the enthalpy margin only decreases by 2.5 %.</a:t>
            </a:r>
          </a:p>
          <a:p>
            <a:pPr lvl="1"/>
            <a:r>
              <a:rPr lang="en-US" sz="1200" b="0" i="1"/>
              <a:t>We will be able to operate, with the return valve and control logic, the solenoid return separator at a higher boiling point pressure, e.g. 1.45 bar which will give us 250 mbar DP budget for the current lead flow circuit and warm return piping.  We will swap to “Low Pressure Drop” Sierra Mass flow Controllers from the current MKS mass flow controller.</a:t>
            </a:r>
          </a:p>
          <a:p>
            <a:pPr lvl="1"/>
            <a:r>
              <a:rPr lang="en-US" sz="1200" b="0" i="1"/>
              <a:t>The 400 Liter supply reservoir will be operated at 1.65 bar. 4.85K</a:t>
            </a:r>
          </a:p>
          <a:p>
            <a:pPr marL="0" indent="0">
              <a:buNone/>
            </a:pPr>
            <a:endParaRPr lang="en-US"/>
          </a:p>
        </p:txBody>
      </p:sp>
      <p:sp>
        <p:nvSpPr>
          <p:cNvPr id="4" name="Date Placeholder 3">
            <a:extLst>
              <a:ext uri="{FF2B5EF4-FFF2-40B4-BE49-F238E27FC236}">
                <a16:creationId xmlns:a16="http://schemas.microsoft.com/office/drawing/2014/main" id="{3F774B38-9C0F-423F-9A11-C288BA81D269}"/>
              </a:ext>
            </a:extLst>
          </p:cNvPr>
          <p:cNvSpPr>
            <a:spLocks noGrp="1"/>
          </p:cNvSpPr>
          <p:nvPr>
            <p:ph type="dt" sz="half" idx="10"/>
          </p:nvPr>
        </p:nvSpPr>
        <p:spPr/>
        <p:txBody>
          <a:bodyPr/>
          <a:lstStyle/>
          <a:p>
            <a:pPr>
              <a:defRPr/>
            </a:pPr>
            <a:r>
              <a:rPr lang="en-US" altLang="en-US"/>
              <a:t>Dec 5, 2018</a:t>
            </a:r>
          </a:p>
        </p:txBody>
      </p:sp>
      <p:sp>
        <p:nvSpPr>
          <p:cNvPr id="5" name="Footer Placeholder 4">
            <a:extLst>
              <a:ext uri="{FF2B5EF4-FFF2-40B4-BE49-F238E27FC236}">
                <a16:creationId xmlns:a16="http://schemas.microsoft.com/office/drawing/2014/main" id="{4EDD50E8-B073-4527-98F2-51130C08D3D3}"/>
              </a:ext>
            </a:extLst>
          </p:cNvPr>
          <p:cNvSpPr>
            <a:spLocks noGrp="1"/>
          </p:cNvSpPr>
          <p:nvPr>
            <p:ph type="ftr" sz="quarter" idx="11"/>
          </p:nvPr>
        </p:nvSpPr>
        <p:spPr/>
        <p:txBody>
          <a:bodyPr/>
          <a:lstStyle/>
          <a:p>
            <a:pPr>
              <a:defRPr/>
            </a:pPr>
            <a:r>
              <a:rPr lang="en-US"/>
              <a:t>Final Technical Review &amp; LESHC-PCSS for the sPHENIX Cryogenic System at IP8</a:t>
            </a:r>
          </a:p>
        </p:txBody>
      </p:sp>
      <p:sp>
        <p:nvSpPr>
          <p:cNvPr id="6" name="Slide Number Placeholder 5">
            <a:extLst>
              <a:ext uri="{FF2B5EF4-FFF2-40B4-BE49-F238E27FC236}">
                <a16:creationId xmlns:a16="http://schemas.microsoft.com/office/drawing/2014/main" id="{8DF62222-2352-4889-B9DE-199298249729}"/>
              </a:ext>
            </a:extLst>
          </p:cNvPr>
          <p:cNvSpPr>
            <a:spLocks noGrp="1"/>
          </p:cNvSpPr>
          <p:nvPr>
            <p:ph type="sldNum" sz="quarter" idx="12"/>
          </p:nvPr>
        </p:nvSpPr>
        <p:spPr/>
        <p:txBody>
          <a:bodyPr/>
          <a:lstStyle/>
          <a:p>
            <a:fld id="{4B932B3A-BA38-40C7-ADEE-2A1902CEB265}" type="slidenum">
              <a:rPr lang="en-US" altLang="en-US" smtClean="0"/>
              <a:pPr/>
              <a:t>5</a:t>
            </a:fld>
            <a:endParaRPr lang="en-US" altLang="en-US"/>
          </a:p>
        </p:txBody>
      </p:sp>
    </p:spTree>
    <p:extLst>
      <p:ext uri="{BB962C8B-B14F-4D97-AF65-F5344CB8AC3E}">
        <p14:creationId xmlns:p14="http://schemas.microsoft.com/office/powerpoint/2010/main" val="219194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8BD59-D0C2-48DA-9618-7DF259FD972C}"/>
              </a:ext>
            </a:extLst>
          </p:cNvPr>
          <p:cNvSpPr>
            <a:spLocks noGrp="1"/>
          </p:cNvSpPr>
          <p:nvPr>
            <p:ph type="title"/>
          </p:nvPr>
        </p:nvSpPr>
        <p:spPr>
          <a:xfrm>
            <a:off x="628650" y="136524"/>
            <a:ext cx="7886700" cy="351764"/>
          </a:xfrm>
        </p:spPr>
        <p:txBody>
          <a:bodyPr/>
          <a:lstStyle/>
          <a:p>
            <a:r>
              <a:rPr lang="en-US" sz="2400"/>
              <a:t>Items from the Jan 2018 Technical-Review</a:t>
            </a:r>
          </a:p>
        </p:txBody>
      </p:sp>
      <p:sp>
        <p:nvSpPr>
          <p:cNvPr id="3" name="Content Placeholder 2">
            <a:extLst>
              <a:ext uri="{FF2B5EF4-FFF2-40B4-BE49-F238E27FC236}">
                <a16:creationId xmlns:a16="http://schemas.microsoft.com/office/drawing/2014/main" id="{98133B20-1B0F-4A5D-B50C-E19DC1F8EFB9}"/>
              </a:ext>
            </a:extLst>
          </p:cNvPr>
          <p:cNvSpPr>
            <a:spLocks noGrp="1"/>
          </p:cNvSpPr>
          <p:nvPr>
            <p:ph idx="1"/>
          </p:nvPr>
        </p:nvSpPr>
        <p:spPr>
          <a:xfrm>
            <a:off x="457200" y="641351"/>
            <a:ext cx="8229600" cy="5715000"/>
          </a:xfrm>
        </p:spPr>
        <p:txBody>
          <a:bodyPr/>
          <a:lstStyle/>
          <a:p>
            <a:r>
              <a:rPr lang="en-US" sz="1200" b="1">
                <a:solidFill>
                  <a:srgbClr val="FF0000"/>
                </a:solidFill>
              </a:rPr>
              <a:t>The quench pressure transient should be analyzed to ensure the burst disk does not rupture before the opening of  mechanical and pneumatic controlled valves</a:t>
            </a:r>
            <a:r>
              <a:rPr lang="en-US" sz="1200" b="1" i="1">
                <a:solidFill>
                  <a:srgbClr val="FF0000"/>
                </a:solidFill>
              </a:rPr>
              <a:t>. </a:t>
            </a:r>
          </a:p>
          <a:p>
            <a:pPr lvl="1"/>
            <a:r>
              <a:rPr lang="en-US" sz="1200" i="1"/>
              <a:t>We have done a full energy quench during the high field test, and the fast dump valve, set at a pressure of 2.2 atm opened; burst disk did not rupture.</a:t>
            </a:r>
            <a:endParaRPr lang="en-US" sz="1200"/>
          </a:p>
          <a:p>
            <a:pPr lvl="0"/>
            <a:r>
              <a:rPr lang="en-US" sz="1200" b="1">
                <a:solidFill>
                  <a:srgbClr val="FF0000"/>
                </a:solidFill>
              </a:rPr>
              <a:t>The burst disks should be arranged in an assembly that allows the replacement of  a burst disk while another is in an operations state.</a:t>
            </a:r>
            <a:r>
              <a:rPr lang="en-US" sz="1200"/>
              <a:t> </a:t>
            </a:r>
          </a:p>
          <a:p>
            <a:pPr lvl="1"/>
            <a:r>
              <a:rPr lang="en-US" sz="1200"/>
              <a:t>We will implement a switchover valve but replace burst disks with reliefs valves to ensure </a:t>
            </a:r>
          </a:p>
          <a:p>
            <a:r>
              <a:rPr lang="en-US" sz="1200">
                <a:solidFill>
                  <a:srgbClr val="FF0000"/>
                </a:solidFill>
              </a:rPr>
              <a:t>Temperature sensors should be installed on the relief devices exit line to monitor helium leakage.</a:t>
            </a:r>
            <a:r>
              <a:rPr lang="en-US" sz="1200"/>
              <a:t> </a:t>
            </a:r>
          </a:p>
          <a:p>
            <a:pPr lvl="1"/>
            <a:r>
              <a:rPr lang="en-US" sz="1200" b="0" i="1"/>
              <a:t>Temperature sensors have been engineered in for the solenoid reliefs and the reliefs for the reservoir vessel.</a:t>
            </a:r>
            <a:endParaRPr lang="en-US" sz="1200"/>
          </a:p>
          <a:p>
            <a:pPr lvl="0"/>
            <a:r>
              <a:rPr lang="en-US" sz="1200" b="1">
                <a:solidFill>
                  <a:srgbClr val="FF0000"/>
                </a:solidFill>
              </a:rPr>
              <a:t>It should be determined if the Quench Pressure Dump valve should be directly interlocked with the fast shutdown or quench interlock. </a:t>
            </a:r>
          </a:p>
          <a:p>
            <a:pPr lvl="1"/>
            <a:r>
              <a:rPr lang="en-US" sz="1200"/>
              <a:t>The dump valve operated on pressure interlock okay during the high field quench test, but this interlock with the quench detection system can be implemented easily. The quench dump valve is set to respond quickly to the pressure rise and it may not be necessary to open faster than the pressure response of the system.</a:t>
            </a:r>
          </a:p>
          <a:p>
            <a:pPr lvl="0"/>
            <a:r>
              <a:rPr lang="en-US" sz="1200" b="1">
                <a:solidFill>
                  <a:srgbClr val="FF0000"/>
                </a:solidFill>
              </a:rPr>
              <a:t>It should be analyzed if the fast discharge rate will be sufficient to protect the gas cooled leads from damaged  if cooling flow is stopped. </a:t>
            </a:r>
          </a:p>
          <a:p>
            <a:pPr lvl="1"/>
            <a:r>
              <a:rPr lang="en-US" sz="1200"/>
              <a:t>The burn out time that the manufacturer of the vapor cooled leads give is 87 seconds.  The fast discharge rate is XXX seconds??</a:t>
            </a:r>
          </a:p>
          <a:p>
            <a:pPr lvl="1"/>
            <a:r>
              <a:rPr lang="en-US" sz="1200"/>
              <a:t>[An in-house calculation check to raise the temperature of the copper lead to 250F gives 115 seconds.</a:t>
            </a:r>
          </a:p>
          <a:p>
            <a:pPr lvl="0"/>
            <a:r>
              <a:rPr lang="en-US" sz="1200" b="1">
                <a:solidFill>
                  <a:srgbClr val="FF0000"/>
                </a:solidFill>
              </a:rPr>
              <a:t>The design and process  of removing the cryogenic transfer lines between the shield wall to the interface valve box  should be reviewed in detail. </a:t>
            </a:r>
          </a:p>
          <a:p>
            <a:pPr lvl="1"/>
            <a:r>
              <a:rPr lang="en-US" sz="1200"/>
              <a:t>This has been reviewed with Facilities support/System, and the blocks can be removed. The rectagular opening dimsnsions will be verified to allow a Z-shape jog in the cryo piping to go through the opening.</a:t>
            </a:r>
          </a:p>
          <a:p>
            <a:r>
              <a:rPr lang="en-US" sz="1200" b="1">
                <a:solidFill>
                  <a:srgbClr val="FF0000"/>
                </a:solidFill>
              </a:rPr>
              <a:t>RHIC cryogenics system operations [return line] should be protected from a quench disturbance.</a:t>
            </a:r>
          </a:p>
          <a:p>
            <a:pPr lvl="1"/>
            <a:r>
              <a:rPr lang="en-US" sz="1200"/>
              <a:t>The Control valves for the RHIC’s R/U header and WR header will be throttled based on pressure and temperature</a:t>
            </a:r>
          </a:p>
          <a:p>
            <a:pPr lvl="1"/>
            <a:endParaRPr lang="en-US" sz="1000"/>
          </a:p>
          <a:p>
            <a:pPr marL="0" indent="0">
              <a:buNone/>
            </a:pPr>
            <a:endParaRPr lang="en-US"/>
          </a:p>
        </p:txBody>
      </p:sp>
      <p:sp>
        <p:nvSpPr>
          <p:cNvPr id="4" name="Date Placeholder 3">
            <a:extLst>
              <a:ext uri="{FF2B5EF4-FFF2-40B4-BE49-F238E27FC236}">
                <a16:creationId xmlns:a16="http://schemas.microsoft.com/office/drawing/2014/main" id="{3F774B38-9C0F-423F-9A11-C288BA81D269}"/>
              </a:ext>
            </a:extLst>
          </p:cNvPr>
          <p:cNvSpPr>
            <a:spLocks noGrp="1"/>
          </p:cNvSpPr>
          <p:nvPr>
            <p:ph type="dt" sz="half" idx="10"/>
          </p:nvPr>
        </p:nvSpPr>
        <p:spPr/>
        <p:txBody>
          <a:bodyPr/>
          <a:lstStyle/>
          <a:p>
            <a:pPr>
              <a:defRPr/>
            </a:pPr>
            <a:r>
              <a:rPr lang="en-US" altLang="en-US"/>
              <a:t>Dec 5, 2018</a:t>
            </a:r>
          </a:p>
        </p:txBody>
      </p:sp>
      <p:sp>
        <p:nvSpPr>
          <p:cNvPr id="5" name="Footer Placeholder 4">
            <a:extLst>
              <a:ext uri="{FF2B5EF4-FFF2-40B4-BE49-F238E27FC236}">
                <a16:creationId xmlns:a16="http://schemas.microsoft.com/office/drawing/2014/main" id="{4EDD50E8-B073-4527-98F2-51130C08D3D3}"/>
              </a:ext>
            </a:extLst>
          </p:cNvPr>
          <p:cNvSpPr>
            <a:spLocks noGrp="1"/>
          </p:cNvSpPr>
          <p:nvPr>
            <p:ph type="ftr" sz="quarter" idx="11"/>
          </p:nvPr>
        </p:nvSpPr>
        <p:spPr/>
        <p:txBody>
          <a:bodyPr/>
          <a:lstStyle/>
          <a:p>
            <a:pPr>
              <a:defRPr/>
            </a:pPr>
            <a:r>
              <a:rPr lang="en-US"/>
              <a:t>Final Technical Review &amp; LESHC-PCSS for the sPHENIX Cryogenic System at IP8</a:t>
            </a:r>
          </a:p>
        </p:txBody>
      </p:sp>
      <p:sp>
        <p:nvSpPr>
          <p:cNvPr id="6" name="Slide Number Placeholder 5">
            <a:extLst>
              <a:ext uri="{FF2B5EF4-FFF2-40B4-BE49-F238E27FC236}">
                <a16:creationId xmlns:a16="http://schemas.microsoft.com/office/drawing/2014/main" id="{8DF62222-2352-4889-B9DE-199298249729}"/>
              </a:ext>
            </a:extLst>
          </p:cNvPr>
          <p:cNvSpPr>
            <a:spLocks noGrp="1"/>
          </p:cNvSpPr>
          <p:nvPr>
            <p:ph type="sldNum" sz="quarter" idx="12"/>
          </p:nvPr>
        </p:nvSpPr>
        <p:spPr/>
        <p:txBody>
          <a:bodyPr/>
          <a:lstStyle/>
          <a:p>
            <a:fld id="{4B932B3A-BA38-40C7-ADEE-2A1902CEB265}" type="slidenum">
              <a:rPr lang="en-US" altLang="en-US" smtClean="0"/>
              <a:pPr/>
              <a:t>6</a:t>
            </a:fld>
            <a:endParaRPr lang="en-US" altLang="en-US"/>
          </a:p>
        </p:txBody>
      </p:sp>
    </p:spTree>
    <p:extLst>
      <p:ext uri="{BB962C8B-B14F-4D97-AF65-F5344CB8AC3E}">
        <p14:creationId xmlns:p14="http://schemas.microsoft.com/office/powerpoint/2010/main" val="16907107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985</Words>
  <Application>Microsoft Office PowerPoint</Application>
  <PresentationFormat>On-screen Show (4:3)</PresentationFormat>
  <Paragraphs>138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MS PGothic</vt:lpstr>
      <vt:lpstr>MS PGothic</vt:lpstr>
      <vt:lpstr>Arial</vt:lpstr>
      <vt:lpstr>Calibri</vt:lpstr>
      <vt:lpstr>Calibri Light</vt:lpstr>
      <vt:lpstr>Times New Roman</vt:lpstr>
      <vt:lpstr>Office Theme</vt:lpstr>
      <vt:lpstr>sPHENIX</vt:lpstr>
      <vt:lpstr>PRESENTATION OUTLINE</vt:lpstr>
      <vt:lpstr>Past reviews: Magnet&amp;Cryogenics</vt:lpstr>
      <vt:lpstr>Project Summary &amp; Charge(s)</vt:lpstr>
      <vt:lpstr>Items from the Jan 2018 Technical-Review</vt:lpstr>
      <vt:lpstr>Items from the Jan 2018 Technical-Review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dc:title>
  <dc:creator>Than, Yatming (Roberto)</dc:creator>
  <cp:lastModifiedBy>Than, Yatming (Roberto)</cp:lastModifiedBy>
  <cp:revision>2</cp:revision>
  <dcterms:created xsi:type="dcterms:W3CDTF">2018-11-14T17:46:53Z</dcterms:created>
  <dcterms:modified xsi:type="dcterms:W3CDTF">2018-11-14T17:59:09Z</dcterms:modified>
</cp:coreProperties>
</file>