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508" r:id="rId2"/>
    <p:sldId id="511" r:id="rId3"/>
    <p:sldId id="513" r:id="rId4"/>
    <p:sldId id="509" r:id="rId5"/>
    <p:sldId id="510" r:id="rId6"/>
    <p:sldId id="496" r:id="rId7"/>
    <p:sldId id="506" r:id="rId8"/>
    <p:sldId id="507" r:id="rId9"/>
    <p:sldId id="512" r:id="rId10"/>
  </p:sldIdLst>
  <p:sldSz cx="9144000" cy="5143500" type="screen16x9"/>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154"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309"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464"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61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772" algn="l" defTabSz="914309" rtl="0" eaLnBrk="1" latinLnBrk="0" hangingPunct="1">
      <a:defRPr kern="1200">
        <a:solidFill>
          <a:schemeClr val="tx1"/>
        </a:solidFill>
        <a:latin typeface="Calibri" pitchFamily="34" charset="0"/>
        <a:ea typeface="MS PGothic" pitchFamily="34" charset="-128"/>
        <a:cs typeface="+mn-cs"/>
      </a:defRPr>
    </a:lvl6pPr>
    <a:lvl7pPr marL="2742926" algn="l" defTabSz="914309" rtl="0" eaLnBrk="1" latinLnBrk="0" hangingPunct="1">
      <a:defRPr kern="1200">
        <a:solidFill>
          <a:schemeClr val="tx1"/>
        </a:solidFill>
        <a:latin typeface="Calibri" pitchFamily="34" charset="0"/>
        <a:ea typeface="MS PGothic" pitchFamily="34" charset="-128"/>
        <a:cs typeface="+mn-cs"/>
      </a:defRPr>
    </a:lvl7pPr>
    <a:lvl8pPr marL="3200080" algn="l" defTabSz="914309" rtl="0" eaLnBrk="1" latinLnBrk="0" hangingPunct="1">
      <a:defRPr kern="1200">
        <a:solidFill>
          <a:schemeClr val="tx1"/>
        </a:solidFill>
        <a:latin typeface="Calibri" pitchFamily="34" charset="0"/>
        <a:ea typeface="MS PGothic" pitchFamily="34" charset="-128"/>
        <a:cs typeface="+mn-cs"/>
      </a:defRPr>
    </a:lvl8pPr>
    <a:lvl9pPr marL="3657235" algn="l" defTabSz="914309"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3399FF"/>
    <a:srgbClr val="1F89D7"/>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805" autoAdjust="0"/>
  </p:normalViewPr>
  <p:slideViewPr>
    <p:cSldViewPr>
      <p:cViewPr>
        <p:scale>
          <a:sx n="94" d="100"/>
          <a:sy n="94" d="100"/>
        </p:scale>
        <p:origin x="-1304" y="-9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handoutMaster" Target="handoutMasters/handout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897609" y="0"/>
            <a:ext cx="2982641" cy="464184"/>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11/7/18</a:t>
            </a:fld>
            <a:endParaRPr lang="en-US" altLang="en-US" dirty="0"/>
          </a:p>
        </p:txBody>
      </p:sp>
      <p:sp>
        <p:nvSpPr>
          <p:cNvPr id="4" name="Footer Placeholder 3"/>
          <p:cNvSpPr>
            <a:spLocks noGrp="1"/>
          </p:cNvSpPr>
          <p:nvPr>
            <p:ph type="ftr" sz="quarter" idx="2"/>
          </p:nvPr>
        </p:nvSpPr>
        <p:spPr>
          <a:xfrm>
            <a:off x="0" y="8830627"/>
            <a:ext cx="2982641" cy="464184"/>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897609" y="8830627"/>
            <a:ext cx="2982641" cy="464184"/>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609" y="0"/>
            <a:ext cx="2982641" cy="464184"/>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11/7/18</a:t>
            </a:fld>
            <a:endParaRPr lang="en-US" alt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88182" y="4416108"/>
            <a:ext cx="5505450" cy="4182427"/>
          </a:xfrm>
          <a:prstGeom prst="rect">
            <a:avLst/>
          </a:prstGeom>
        </p:spPr>
        <p:txBody>
          <a:bodyPr vert="horz" lIns="92958" tIns="46479" rIns="92958" bIns="4647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30627"/>
            <a:ext cx="2982641" cy="464184"/>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609" y="8830627"/>
            <a:ext cx="2982641" cy="464184"/>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154"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30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464"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61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5772"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5" algn="l" defTabSz="914309"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04"/>
            <a:ext cx="8686800" cy="1102519"/>
          </a:xfrm>
          <a:solidFill>
            <a:srgbClr val="3399FF"/>
          </a:solidFill>
        </p:spPr>
        <p:txBody>
          <a:bodyPr/>
          <a:lstStyle>
            <a:lvl1pPr algn="ctr">
              <a:defRPr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ltLang="en-US" smtClean="0"/>
              <a:t>11/8/2018</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smtClean="0"/>
              <a:t>11/8/2018</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83"/>
            <a:ext cx="1981200" cy="425172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ltLang="en-US" smtClean="0"/>
              <a:t>11/8/2018</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ltLang="en-US" smtClean="0"/>
              <a:t>11/8/2018</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11/8/2018</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ltLang="en-US" smtClean="0"/>
              <a:t>11/8/2018</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09"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54" indent="0">
              <a:buNone/>
              <a:defRPr sz="2000" b="1"/>
            </a:lvl2pPr>
            <a:lvl3pPr marL="914309"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ltLang="en-US" smtClean="0"/>
              <a:t>11/8/2018</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ltLang="en-US" smtClean="0"/>
              <a:t>11/8/2018</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smtClean="0"/>
              <a:t>PMG</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11/8/2018</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076332"/>
            <a:ext cx="3008313" cy="3518297"/>
          </a:xfrm>
        </p:spPr>
        <p:txBody>
          <a:bodyPr/>
          <a:lstStyle>
            <a:lvl1pPr marL="0" indent="0">
              <a:buNone/>
              <a:defRPr sz="1400"/>
            </a:lvl1pPr>
            <a:lvl2pPr marL="457154" indent="0">
              <a:buNone/>
              <a:defRPr sz="1200"/>
            </a:lvl2pPr>
            <a:lvl3pPr marL="914309"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11/8/2018</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154" indent="0">
              <a:buNone/>
              <a:defRPr sz="2800"/>
            </a:lvl2pPr>
            <a:lvl3pPr marL="914309"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pPr lvl="0"/>
            <a:endParaRPr lang="en-US" noProof="0" dirty="0"/>
          </a:p>
        </p:txBody>
      </p:sp>
      <p:sp>
        <p:nvSpPr>
          <p:cNvPr id="4" name="Text Placeholder 3"/>
          <p:cNvSpPr>
            <a:spLocks noGrp="1"/>
          </p:cNvSpPr>
          <p:nvPr>
            <p:ph type="body" sz="half" idx="2"/>
          </p:nvPr>
        </p:nvSpPr>
        <p:spPr>
          <a:xfrm>
            <a:off x="1828800" y="4229106"/>
            <a:ext cx="5486400" cy="603647"/>
          </a:xfrm>
        </p:spPr>
        <p:txBody>
          <a:bodyPr/>
          <a:lstStyle>
            <a:lvl1pPr marL="0" indent="0">
              <a:buNone/>
              <a:defRPr sz="1400"/>
            </a:lvl1pPr>
            <a:lvl2pPr marL="457154" indent="0">
              <a:buNone/>
              <a:defRPr sz="1200"/>
            </a:lvl2pPr>
            <a:lvl3pPr marL="914309"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11/8/2018</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09"/>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31" tIns="45716" rIns="91431" bIns="45716"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smtClean="0"/>
              <a:t>11/8/2018</a:t>
            </a:r>
            <a:endParaRPr lang="en-US" altLang="en-US" dirty="0"/>
          </a:p>
        </p:txBody>
      </p:sp>
      <p:sp>
        <p:nvSpPr>
          <p:cNvPr id="5" name="Footer Placeholder 4"/>
          <p:cNvSpPr>
            <a:spLocks noGrp="1"/>
          </p:cNvSpPr>
          <p:nvPr>
            <p:ph type="ftr" sz="quarter" idx="3"/>
          </p:nvPr>
        </p:nvSpPr>
        <p:spPr>
          <a:xfrm>
            <a:off x="3171031" y="4914904"/>
            <a:ext cx="2895600" cy="207169"/>
          </a:xfrm>
          <a:prstGeom prst="rect">
            <a:avLst/>
          </a:prstGeom>
        </p:spPr>
        <p:txBody>
          <a:bodyPr vert="horz" lIns="91431" tIns="45716" rIns="91431" bIns="45716"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smtClean="0"/>
              <a:t>PMG</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31" tIns="45716" rIns="91431" bIns="45716"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userDrawn="1"/>
        </p:nvCxnSpPr>
        <p:spPr bwMode="auto">
          <a:xfrm>
            <a:off x="301633"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 xmlns:a16="http://schemas.microsoft.com/office/drawing/2014/main" id="{E21E0E1C-C51F-4944-BAEC-913171417A8F}"/>
              </a:ext>
            </a:extLst>
          </p:cNvPr>
          <p:cNvPicPr>
            <a:picLocks noChangeAspect="1" noChangeArrowheads="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0" y="1"/>
            <a:ext cx="1454584" cy="5715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154" algn="ctr" rtl="0" fontAlgn="base">
        <a:spcBef>
          <a:spcPct val="0"/>
        </a:spcBef>
        <a:spcAft>
          <a:spcPct val="0"/>
        </a:spcAft>
        <a:defRPr sz="4400">
          <a:solidFill>
            <a:schemeClr val="tx1"/>
          </a:solidFill>
          <a:latin typeface="Calibri" charset="0"/>
          <a:ea typeface="ＭＳ Ｐゴシック" charset="0"/>
        </a:defRPr>
      </a:lvl6pPr>
      <a:lvl7pPr marL="914309" algn="ctr" rtl="0" fontAlgn="base">
        <a:spcBef>
          <a:spcPct val="0"/>
        </a:spcBef>
        <a:spcAft>
          <a:spcPct val="0"/>
        </a:spcAft>
        <a:defRPr sz="4400">
          <a:solidFill>
            <a:schemeClr val="tx1"/>
          </a:solidFill>
          <a:latin typeface="Calibri" charset="0"/>
          <a:ea typeface="ＭＳ Ｐゴシック" charset="0"/>
        </a:defRPr>
      </a:lvl7pPr>
      <a:lvl8pPr marL="1371464" algn="ctr" rtl="0" fontAlgn="base">
        <a:spcBef>
          <a:spcPct val="0"/>
        </a:spcBef>
        <a:spcAft>
          <a:spcPct val="0"/>
        </a:spcAft>
        <a:defRPr sz="4400">
          <a:solidFill>
            <a:schemeClr val="tx1"/>
          </a:solidFill>
          <a:latin typeface="Calibri" charset="0"/>
          <a:ea typeface="ＭＳ Ｐゴシック" charset="0"/>
        </a:defRPr>
      </a:lvl8pPr>
      <a:lvl9pPr marL="1828619" algn="ctr" rtl="0" fontAlgn="base">
        <a:spcBef>
          <a:spcPct val="0"/>
        </a:spcBef>
        <a:spcAft>
          <a:spcPct val="0"/>
        </a:spcAft>
        <a:defRPr sz="4400">
          <a:solidFill>
            <a:schemeClr val="tx1"/>
          </a:solidFill>
          <a:latin typeface="Calibri" charset="0"/>
          <a:ea typeface="ＭＳ Ｐゴシック" charset="0"/>
        </a:defRPr>
      </a:lvl9pPr>
    </p:titleStyle>
    <p:bodyStyle>
      <a:lvl1pPr marL="342866" indent="-342866"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77" indent="-285722"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87" indent="-228578"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040" indent="-228578"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195" indent="-228578"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34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3"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8" algn="l" defTabSz="91430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9"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4.jpeg"/><Relationship Id="rId5" Type="http://schemas.openxmlformats.org/officeDocument/2006/relationships/image" Target="../media/image5.png"/><Relationship Id="rId1" Type="http://schemas.microsoft.com/office/2007/relationships/media" Target="../media/media1.mp4"/><Relationship Id="rId2" Type="http://schemas.openxmlformats.org/officeDocument/2006/relationships/video" Target="../media/media1.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28" y="33935"/>
            <a:ext cx="8229600" cy="546497"/>
          </a:xfrm>
        </p:spPr>
        <p:txBody>
          <a:bodyPr/>
          <a:lstStyle/>
          <a:p>
            <a:r>
              <a:rPr lang="en-US" dirty="0" smtClean="0"/>
              <a:t>Progress and Technical Update  </a:t>
            </a:r>
            <a:endParaRPr lang="en-US" dirty="0"/>
          </a:p>
        </p:txBody>
      </p:sp>
      <p:sp>
        <p:nvSpPr>
          <p:cNvPr id="3" name="Content Placeholder 2"/>
          <p:cNvSpPr>
            <a:spLocks noGrp="1"/>
          </p:cNvSpPr>
          <p:nvPr>
            <p:ph idx="1"/>
          </p:nvPr>
        </p:nvSpPr>
        <p:spPr>
          <a:xfrm>
            <a:off x="0" y="590550"/>
            <a:ext cx="9144000" cy="3962400"/>
          </a:xfrm>
        </p:spPr>
        <p:txBody>
          <a:bodyPr/>
          <a:lstStyle/>
          <a:p>
            <a:r>
              <a:rPr lang="en-US" sz="2000" dirty="0"/>
              <a:t>4</a:t>
            </a:r>
            <a:r>
              <a:rPr lang="en-US" sz="2000" baseline="30000" dirty="0" smtClean="0"/>
              <a:t>rd</a:t>
            </a:r>
            <a:r>
              <a:rPr lang="en-US" sz="2000" dirty="0" smtClean="0"/>
              <a:t> OHCal steel sector order will be received at BNL Friday.</a:t>
            </a:r>
          </a:p>
          <a:p>
            <a:r>
              <a:rPr lang="en-US" sz="2000" dirty="0" smtClean="0"/>
              <a:t>TEC (Production) accounts open for the Long Lead Time Procurement Orders   </a:t>
            </a:r>
            <a:endParaRPr lang="en-US" sz="1600" dirty="0" smtClean="0"/>
          </a:p>
          <a:p>
            <a:r>
              <a:rPr lang="en-US" sz="2000" dirty="0"/>
              <a:t>W</a:t>
            </a:r>
            <a:r>
              <a:rPr lang="en-US" sz="2000" dirty="0" smtClean="0"/>
              <a:t>e have ordered all 100k SiPMs from Hamamatsu LLP-1</a:t>
            </a:r>
            <a:endParaRPr lang="en-US" sz="1600" dirty="0" smtClean="0"/>
          </a:p>
          <a:p>
            <a:r>
              <a:rPr lang="en-US" sz="2000" dirty="0" smtClean="0"/>
              <a:t>Scintillating fiber order is the next LLP-2 to be placed</a:t>
            </a:r>
          </a:p>
          <a:p>
            <a:r>
              <a:rPr lang="en-US" sz="2000" dirty="0" smtClean="0"/>
              <a:t>The production scintillating tile LLP-3 and W powder LLP-4  orders waits for additional preproduction work.</a:t>
            </a:r>
          </a:p>
          <a:p>
            <a:r>
              <a:rPr lang="en-US" sz="2000" dirty="0" smtClean="0"/>
              <a:t>We are working on the MVTX stave and Read Out unit order. The price is set. The order will be placed to CERN through Univ Tennessee</a:t>
            </a:r>
            <a:r>
              <a:rPr lang="en-US" sz="2000" b="1" dirty="0"/>
              <a:t>.</a:t>
            </a:r>
            <a:r>
              <a:rPr lang="en-US" sz="2000" b="1" dirty="0" smtClean="0"/>
              <a:t> </a:t>
            </a:r>
            <a:endParaRPr lang="en-US" sz="1600" b="1" dirty="0" smtClean="0"/>
          </a:p>
          <a:p>
            <a:r>
              <a:rPr lang="en-US" sz="2000" dirty="0" smtClean="0"/>
              <a:t>Order for the SAMPA v5 multi-project run at TSMC has been placed </a:t>
            </a:r>
            <a:r>
              <a:rPr lang="en-US" sz="2000" b="1" dirty="0" smtClean="0"/>
              <a:t>with a lot of help from USP and SBU</a:t>
            </a:r>
            <a:r>
              <a:rPr lang="en-US" sz="2000" dirty="0" smtClean="0"/>
              <a:t>. Expect prototype ASIC components at USP for testing in January.</a:t>
            </a:r>
            <a:endParaRPr lang="en-US" sz="1600" dirty="0" smtClean="0"/>
          </a:p>
          <a:p>
            <a:pPr marL="0" indent="0">
              <a:buNone/>
            </a:pPr>
            <a:endParaRPr lang="en-US" sz="2000" dirty="0" smtClean="0"/>
          </a:p>
        </p:txBody>
      </p:sp>
      <p:sp>
        <p:nvSpPr>
          <p:cNvPr id="4" name="Date Placeholder 3"/>
          <p:cNvSpPr>
            <a:spLocks noGrp="1"/>
          </p:cNvSpPr>
          <p:nvPr>
            <p:ph type="dt" sz="half" idx="10"/>
          </p:nvPr>
        </p:nvSpPr>
        <p:spPr/>
        <p:txBody>
          <a:bodyPr/>
          <a:lstStyle/>
          <a:p>
            <a:pPr>
              <a:defRPr/>
            </a:pPr>
            <a:r>
              <a:rPr lang="en-US" altLang="en-US" smtClean="0"/>
              <a:t>11/8/2018</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a:t>
            </a:fld>
            <a:endParaRPr lang="en-US" altLang="en-US" dirty="0"/>
          </a:p>
        </p:txBody>
      </p:sp>
    </p:spTree>
    <p:extLst>
      <p:ext uri="{BB962C8B-B14F-4D97-AF65-F5344CB8AC3E}">
        <p14:creationId xmlns:p14="http://schemas.microsoft.com/office/powerpoint/2010/main" val="8810968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28" y="0"/>
            <a:ext cx="8229600" cy="546497"/>
          </a:xfrm>
        </p:spPr>
        <p:txBody>
          <a:bodyPr/>
          <a:lstStyle/>
          <a:p>
            <a:r>
              <a:rPr lang="en-US" dirty="0" smtClean="0"/>
              <a:t>Issues to Address </a:t>
            </a:r>
            <a:endParaRPr lang="en-US" dirty="0"/>
          </a:p>
        </p:txBody>
      </p:sp>
      <p:sp>
        <p:nvSpPr>
          <p:cNvPr id="3" name="Content Placeholder 2"/>
          <p:cNvSpPr>
            <a:spLocks noGrp="1"/>
          </p:cNvSpPr>
          <p:nvPr>
            <p:ph idx="1"/>
          </p:nvPr>
        </p:nvSpPr>
        <p:spPr>
          <a:xfrm>
            <a:off x="152400" y="590550"/>
            <a:ext cx="8991600" cy="4191000"/>
          </a:xfrm>
        </p:spPr>
        <p:txBody>
          <a:bodyPr/>
          <a:lstStyle/>
          <a:p>
            <a:r>
              <a:rPr lang="en-US" sz="2000" dirty="0" smtClean="0"/>
              <a:t>The Chinese institutions, particularly </a:t>
            </a:r>
            <a:r>
              <a:rPr lang="en-US" sz="2000" dirty="0" err="1" smtClean="0"/>
              <a:t>Fudan</a:t>
            </a:r>
            <a:r>
              <a:rPr lang="en-US" sz="2000" dirty="0" smtClean="0"/>
              <a:t> and U Peking, want to commit to building the forward eta coverage for the EMCal. </a:t>
            </a:r>
          </a:p>
          <a:p>
            <a:pPr lvl="1"/>
            <a:r>
              <a:rPr lang="en-US" sz="1800" b="0" dirty="0" smtClean="0"/>
              <a:t>They would like to send BNL funds to purchase the scintillating fibers and SiPMs for this part of their portion of the production. </a:t>
            </a:r>
            <a:endParaRPr lang="en-US" sz="1400" b="0" dirty="0" smtClean="0"/>
          </a:p>
          <a:p>
            <a:r>
              <a:rPr lang="en-US" sz="2000" dirty="0" smtClean="0"/>
              <a:t>GSI/FAIR/CBM wants to get in on our buy of the FELIX boards. They need to send funds to BNL to participate.</a:t>
            </a:r>
          </a:p>
          <a:p>
            <a:r>
              <a:rPr lang="en-US" sz="2000" dirty="0" smtClean="0"/>
              <a:t>BNL</a:t>
            </a:r>
            <a:r>
              <a:rPr lang="en-US" sz="2000" b="0" dirty="0" smtClean="0"/>
              <a:t> did not succeed in getting a contract placed with IMEC for the SAMPA production. Future SAMPA orders with IMEC will get placed through SBU.</a:t>
            </a:r>
            <a:endParaRPr lang="en-US" sz="2000" dirty="0" smtClean="0"/>
          </a:p>
          <a:p>
            <a:r>
              <a:rPr lang="en-US" sz="2000" b="0" dirty="0" smtClean="0"/>
              <a:t>Need </a:t>
            </a:r>
            <a:r>
              <a:rPr lang="en-US" sz="2000" dirty="0" smtClean="0"/>
              <a:t>to</a:t>
            </a:r>
            <a:r>
              <a:rPr lang="en-US" sz="2000" b="0" dirty="0" smtClean="0"/>
              <a:t> replace </a:t>
            </a:r>
            <a:r>
              <a:rPr lang="en-US" sz="2000" b="0" dirty="0" smtClean="0"/>
              <a:t>our chief </a:t>
            </a:r>
            <a:r>
              <a:rPr lang="en-US" sz="2000" b="0" dirty="0" err="1" smtClean="0"/>
              <a:t>mech</a:t>
            </a:r>
            <a:r>
              <a:rPr lang="en-US" sz="2000" b="0" dirty="0" smtClean="0"/>
              <a:t> </a:t>
            </a:r>
            <a:r>
              <a:rPr lang="en-US" sz="2000" b="0" dirty="0" smtClean="0"/>
              <a:t>engineer Don Lynch who is retiring in one month. </a:t>
            </a:r>
          </a:p>
          <a:p>
            <a:r>
              <a:rPr lang="en-US" sz="2000" dirty="0" smtClean="0"/>
              <a:t>Awarding</a:t>
            </a:r>
            <a:r>
              <a:rPr lang="en-US" sz="2000" dirty="0" smtClean="0"/>
              <a:t> </a:t>
            </a:r>
            <a:r>
              <a:rPr lang="en-US" sz="2000" dirty="0" smtClean="0"/>
              <a:t>the tile production contract with Uniplast may be challenging but is very important to the project. John Lajoie recently visited Uniplast and was impressed by their facility. They have made 24 pilot tiles for us that will be tested by us at BNL/GSU</a:t>
            </a:r>
            <a:r>
              <a:rPr lang="en-US" sz="2000" dirty="0" smtClean="0"/>
              <a:t>. They have started on the 1500 preproduction tiles.</a:t>
            </a:r>
            <a:endParaRPr lang="en-US" sz="2000" b="0" dirty="0" smtClean="0"/>
          </a:p>
          <a:p>
            <a:endParaRPr lang="en-US" sz="2000" b="0"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a:t>
            </a:fld>
            <a:endParaRPr lang="en-US" altLang="en-US" dirty="0"/>
          </a:p>
        </p:txBody>
      </p:sp>
    </p:spTree>
    <p:extLst>
      <p:ext uri="{BB962C8B-B14F-4D97-AF65-F5344CB8AC3E}">
        <p14:creationId xmlns:p14="http://schemas.microsoft.com/office/powerpoint/2010/main" val="38107153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sPHENIX MVTX Integration Review</a:t>
            </a:r>
            <a:endParaRPr lang="en-US" sz="3200" dirty="0"/>
          </a:p>
        </p:txBody>
      </p:sp>
      <p:sp>
        <p:nvSpPr>
          <p:cNvPr id="6" name="Content Placeholder 5"/>
          <p:cNvSpPr>
            <a:spLocks noGrp="1"/>
          </p:cNvSpPr>
          <p:nvPr>
            <p:ph idx="1"/>
          </p:nvPr>
        </p:nvSpPr>
        <p:spPr>
          <a:xfrm>
            <a:off x="457200" y="819150"/>
            <a:ext cx="8229600" cy="3775476"/>
          </a:xfrm>
        </p:spPr>
        <p:txBody>
          <a:bodyPr/>
          <a:lstStyle/>
          <a:p>
            <a:r>
              <a:rPr lang="en-US" dirty="0" smtClean="0"/>
              <a:t>Will be either Nov 19 or 20. The date is driven by Ming’s availability. John Haggerty is organizing the review.</a:t>
            </a:r>
            <a:endParaRPr lang="en-US" dirty="0"/>
          </a:p>
        </p:txBody>
      </p:sp>
      <p:sp>
        <p:nvSpPr>
          <p:cNvPr id="3" name="Date Placeholder 2"/>
          <p:cNvSpPr>
            <a:spLocks noGrp="1"/>
          </p:cNvSpPr>
          <p:nvPr>
            <p:ph type="dt" sz="half" idx="10"/>
          </p:nvPr>
        </p:nvSpPr>
        <p:spPr/>
        <p:txBody>
          <a:bodyPr/>
          <a:lstStyle/>
          <a:p>
            <a:pPr>
              <a:defRPr/>
            </a:pPr>
            <a:r>
              <a:rPr lang="en-US" altLang="en-US" smtClean="0"/>
              <a:t>11/8/2018</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a:t>
            </a:fld>
            <a:endParaRPr lang="en-US" altLang="en-US" dirty="0"/>
          </a:p>
        </p:txBody>
      </p:sp>
    </p:spTree>
    <p:extLst>
      <p:ext uri="{BB962C8B-B14F-4D97-AF65-F5344CB8AC3E}">
        <p14:creationId xmlns:p14="http://schemas.microsoft.com/office/powerpoint/2010/main" val="1522678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EMCal Sector 0</a:t>
            </a:r>
            <a:endParaRPr lang="en-US" dirty="0"/>
          </a:p>
        </p:txBody>
      </p:sp>
      <p:sp>
        <p:nvSpPr>
          <p:cNvPr id="3" name="Date Placeholder 2"/>
          <p:cNvSpPr>
            <a:spLocks noGrp="1"/>
          </p:cNvSpPr>
          <p:nvPr>
            <p:ph type="dt" sz="half" idx="10"/>
          </p:nvPr>
        </p:nvSpPr>
        <p:spPr/>
        <p:txBody>
          <a:bodyPr/>
          <a:lstStyle/>
          <a:p>
            <a:pPr>
              <a:defRPr/>
            </a:pPr>
            <a:r>
              <a:rPr lang="en-US" altLang="en-US" smtClean="0"/>
              <a:t>11/8/2018</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4</a:t>
            </a:fld>
            <a:endParaRPr lang="en-US" alt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039" t="34886" r="7559" b="11200"/>
          <a:stretch/>
        </p:blipFill>
        <p:spPr bwMode="auto">
          <a:xfrm>
            <a:off x="5334000" y="2876550"/>
            <a:ext cx="3233088"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268" t="15012" r="17130" b="2636"/>
          <a:stretch/>
        </p:blipFill>
        <p:spPr bwMode="auto">
          <a:xfrm>
            <a:off x="34322" y="666750"/>
            <a:ext cx="4883118"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21" t="43761" r="55907" b="15523"/>
          <a:stretch/>
        </p:blipFill>
        <p:spPr bwMode="auto">
          <a:xfrm>
            <a:off x="5334000" y="666750"/>
            <a:ext cx="3073400" cy="2117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07619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2003" y="8374"/>
            <a:ext cx="8328991" cy="529943"/>
          </a:xfrm>
        </p:spPr>
        <p:txBody>
          <a:bodyPr>
            <a:normAutofit fontScale="90000"/>
          </a:bodyPr>
          <a:lstStyle/>
          <a:p>
            <a:r>
              <a:rPr lang="en-US" dirty="0" smtClean="0"/>
              <a:t>sPHENIX Barrel Magnet Steel/ HCal</a:t>
            </a:r>
            <a:endParaRPr lang="en-US" dirty="0"/>
          </a:p>
        </p:txBody>
      </p:sp>
      <p:sp>
        <p:nvSpPr>
          <p:cNvPr id="4" name="Slide Number Placeholder 3"/>
          <p:cNvSpPr>
            <a:spLocks noGrp="1"/>
          </p:cNvSpPr>
          <p:nvPr>
            <p:ph type="sldNum" sz="quarter" idx="12"/>
          </p:nvPr>
        </p:nvSpPr>
        <p:spPr/>
        <p:txBody>
          <a:bodyPr/>
          <a:lstStyle/>
          <a:p>
            <a:fld id="{716D9922-87B3-6043-9531-5184EA303DC1}" type="slidenum">
              <a:rPr lang="en-US" smtClean="0"/>
              <a:t>5</a:t>
            </a:fld>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045" y="713884"/>
            <a:ext cx="4908482" cy="2070766"/>
          </a:xfrm>
          <a:prstGeom prst="rect">
            <a:avLst/>
          </a:prstGeom>
        </p:spPr>
      </p:pic>
      <p:pic>
        <p:nvPicPr>
          <p:cNvPr id="3" name="HCal_movie_rotat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17233" y="2784650"/>
            <a:ext cx="4168674" cy="2344880"/>
          </a:xfrm>
          <a:prstGeom prst="rect">
            <a:avLst/>
          </a:prstGeom>
        </p:spPr>
      </p:pic>
      <p:sp>
        <p:nvSpPr>
          <p:cNvPr id="2" name="Date Placeholder 1"/>
          <p:cNvSpPr>
            <a:spLocks noGrp="1"/>
          </p:cNvSpPr>
          <p:nvPr>
            <p:ph type="dt" sz="half" idx="10"/>
          </p:nvPr>
        </p:nvSpPr>
        <p:spPr/>
        <p:txBody>
          <a:bodyPr/>
          <a:lstStyle/>
          <a:p>
            <a:pPr>
              <a:defRPr/>
            </a:pPr>
            <a:r>
              <a:rPr lang="en-US" altLang="en-US" smtClean="0"/>
              <a:t>11/8/2018</a:t>
            </a:r>
            <a:endParaRPr lang="en-US" altLang="en-US" dirty="0"/>
          </a:p>
        </p:txBody>
      </p:sp>
      <p:sp>
        <p:nvSpPr>
          <p:cNvPr id="7" name="Footer Placeholder 6"/>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216300497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546497"/>
          </a:xfrm>
        </p:spPr>
        <p:txBody>
          <a:bodyPr/>
          <a:lstStyle/>
          <a:p>
            <a:r>
              <a:rPr lang="en-US" sz="4000" dirty="0" smtClean="0"/>
              <a:t>Technical Progress on HCal</a:t>
            </a:r>
            <a:endParaRPr lang="en-US" sz="4000" dirty="0"/>
          </a:p>
        </p:txBody>
      </p:sp>
      <p:sp>
        <p:nvSpPr>
          <p:cNvPr id="3" name="Content Placeholder 2"/>
          <p:cNvSpPr>
            <a:spLocks noGrp="1"/>
          </p:cNvSpPr>
          <p:nvPr>
            <p:ph idx="1"/>
          </p:nvPr>
        </p:nvSpPr>
        <p:spPr>
          <a:xfrm>
            <a:off x="6446402" y="819150"/>
            <a:ext cx="2662468" cy="2861076"/>
          </a:xfrm>
        </p:spPr>
        <p:txBody>
          <a:bodyPr/>
          <a:lstStyle/>
          <a:p>
            <a:pPr marL="0" indent="0">
              <a:buNone/>
            </a:pPr>
            <a:r>
              <a:rPr lang="en-US" sz="2000" dirty="0"/>
              <a:t>Assembly test procedure for the outer HCAL sectors using the go/no-go cradle. One sector will be fit into the cradle, with additional sectors being test fit to the first sector using the “</a:t>
            </a:r>
            <a:r>
              <a:rPr lang="en-US" sz="2000" dirty="0" err="1"/>
              <a:t>dogbones</a:t>
            </a:r>
            <a:r>
              <a:rPr lang="en-US" sz="2000" dirty="0"/>
              <a:t>” and pucks. </a:t>
            </a:r>
            <a:endParaRPr lang="en-US" sz="2000" i="1" dirty="0"/>
          </a:p>
          <a:p>
            <a:pPr marL="0" indent="0">
              <a:buNone/>
            </a:pPr>
            <a:endParaRPr lang="en-US" sz="1600" dirty="0"/>
          </a:p>
        </p:txBody>
      </p:sp>
      <p:sp>
        <p:nvSpPr>
          <p:cNvPr id="4" name="Date Placeholder 3"/>
          <p:cNvSpPr>
            <a:spLocks noGrp="1"/>
          </p:cNvSpPr>
          <p:nvPr>
            <p:ph type="dt" sz="half" idx="10"/>
          </p:nvPr>
        </p:nvSpPr>
        <p:spPr/>
        <p:txBody>
          <a:bodyPr/>
          <a:lstStyle/>
          <a:p>
            <a:pPr>
              <a:defRPr/>
            </a:pPr>
            <a:r>
              <a:rPr lang="en-US" altLang="en-US" smtClean="0"/>
              <a:t>11/8/2018</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6</a:t>
            </a:fld>
            <a:endParaRPr lang="en-US" altLang="en-US" dirty="0"/>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228600" y="819150"/>
            <a:ext cx="6172200" cy="4114800"/>
          </a:xfrm>
          <a:prstGeom prst="rect">
            <a:avLst/>
          </a:prstGeom>
        </p:spPr>
      </p:pic>
    </p:spTree>
    <p:extLst>
      <p:ext uri="{BB962C8B-B14F-4D97-AF65-F5344CB8AC3E}">
        <p14:creationId xmlns:p14="http://schemas.microsoft.com/office/powerpoint/2010/main" val="38858349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of MoA/MoU’s</a:t>
            </a:r>
            <a:endParaRPr lang="en-US" dirty="0"/>
          </a:p>
        </p:txBody>
      </p:sp>
      <p:sp>
        <p:nvSpPr>
          <p:cNvPr id="3" name="Content Placeholder 2"/>
          <p:cNvSpPr>
            <a:spLocks noGrp="1"/>
          </p:cNvSpPr>
          <p:nvPr>
            <p:ph idx="1"/>
          </p:nvPr>
        </p:nvSpPr>
        <p:spPr>
          <a:xfrm>
            <a:off x="381000" y="590550"/>
            <a:ext cx="8305800" cy="4343400"/>
          </a:xfrm>
        </p:spPr>
        <p:txBody>
          <a:bodyPr/>
          <a:lstStyle/>
          <a:p>
            <a:pPr marL="0" indent="0">
              <a:buNone/>
            </a:pPr>
            <a:r>
              <a:rPr lang="en-US" sz="2000" b="1" dirty="0" smtClean="0"/>
              <a:t>All BNL MoA’s </a:t>
            </a:r>
            <a:r>
              <a:rPr lang="en-US" sz="2000" b="1" dirty="0" err="1" smtClean="0"/>
              <a:t>MoU’s</a:t>
            </a:r>
            <a:r>
              <a:rPr lang="en-US" sz="2000" b="1" dirty="0" smtClean="0"/>
              <a:t> written and signed except</a:t>
            </a:r>
            <a:endParaRPr lang="en-US" sz="2000" dirty="0" smtClean="0"/>
          </a:p>
          <a:p>
            <a:r>
              <a:rPr lang="en-US" sz="2000" dirty="0" smtClean="0"/>
              <a:t>One </a:t>
            </a:r>
            <a:r>
              <a:rPr lang="en-US" sz="2000" dirty="0" smtClean="0"/>
              <a:t>MoA subcontract remains to be written: CAD 1008 conventional facilities. We have had  2-3 meetings with CAD to agree on the scope of each task. </a:t>
            </a:r>
          </a:p>
          <a:p>
            <a:pPr lvl="1"/>
            <a:r>
              <a:rPr lang="en-US" sz="1600" dirty="0" smtClean="0"/>
              <a:t>Water</a:t>
            </a:r>
          </a:p>
          <a:p>
            <a:pPr lvl="1"/>
            <a:r>
              <a:rPr lang="en-US" sz="1600" dirty="0" smtClean="0"/>
              <a:t>Electrical power</a:t>
            </a:r>
          </a:p>
          <a:p>
            <a:pPr lvl="1"/>
            <a:r>
              <a:rPr lang="en-US" sz="1600" dirty="0" smtClean="0"/>
              <a:t>HVAC</a:t>
            </a:r>
          </a:p>
          <a:p>
            <a:pPr lvl="1"/>
            <a:r>
              <a:rPr lang="en-US" sz="1600" dirty="0" smtClean="0"/>
              <a:t>Safety systems</a:t>
            </a:r>
          </a:p>
          <a:p>
            <a:pPr lvl="1"/>
            <a:r>
              <a:rPr lang="en-US" sz="1600" dirty="0" smtClean="0"/>
              <a:t>Gas</a:t>
            </a:r>
          </a:p>
          <a:p>
            <a:pPr lvl="1"/>
            <a:r>
              <a:rPr lang="en-US" sz="1600" dirty="0" smtClean="0"/>
              <a:t>Beam </a:t>
            </a:r>
            <a:r>
              <a:rPr lang="en-US" sz="1600" dirty="0" smtClean="0"/>
              <a:t>pipe</a:t>
            </a:r>
          </a:p>
          <a:p>
            <a:pPr lvl="1"/>
            <a:r>
              <a:rPr lang="en-US" sz="1600" dirty="0" err="1" smtClean="0"/>
              <a:t>etc</a:t>
            </a:r>
            <a:endParaRPr lang="en-US" sz="1600" dirty="0" smtClean="0"/>
          </a:p>
          <a:p>
            <a:r>
              <a:rPr lang="en-US" sz="2000" dirty="0" smtClean="0"/>
              <a:t>MoA with SMD has been written with signatures started. Need signature of new </a:t>
            </a:r>
            <a:r>
              <a:rPr lang="en-US" sz="2000" dirty="0" smtClean="0"/>
              <a:t>SMD Division </a:t>
            </a:r>
            <a:r>
              <a:rPr lang="en-US" sz="2000" dirty="0" smtClean="0"/>
              <a:t>Director.</a:t>
            </a:r>
            <a:endParaRPr lang="en-US" sz="2000" dirty="0"/>
          </a:p>
        </p:txBody>
      </p:sp>
      <p:sp>
        <p:nvSpPr>
          <p:cNvPr id="4" name="Date Placeholder 3"/>
          <p:cNvSpPr>
            <a:spLocks noGrp="1"/>
          </p:cNvSpPr>
          <p:nvPr>
            <p:ph type="dt" sz="half" idx="10"/>
          </p:nvPr>
        </p:nvSpPr>
        <p:spPr/>
        <p:txBody>
          <a:bodyPr/>
          <a:lstStyle/>
          <a:p>
            <a:pPr>
              <a:defRPr/>
            </a:pPr>
            <a:r>
              <a:rPr lang="en-US" altLang="en-US" smtClean="0"/>
              <a:t>11/8/2018</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7</a:t>
            </a:fld>
            <a:endParaRPr lang="en-US" altLang="en-US" dirty="0"/>
          </a:p>
        </p:txBody>
      </p:sp>
    </p:spTree>
    <p:extLst>
      <p:ext uri="{BB962C8B-B14F-4D97-AF65-F5344CB8AC3E}">
        <p14:creationId xmlns:p14="http://schemas.microsoft.com/office/powerpoint/2010/main" val="33797373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sPHENIX Funding Profile</a:t>
            </a:r>
            <a:endParaRPr lang="en-US" dirty="0"/>
          </a:p>
        </p:txBody>
      </p:sp>
      <p:sp>
        <p:nvSpPr>
          <p:cNvPr id="4" name="Date Placeholder 3"/>
          <p:cNvSpPr>
            <a:spLocks noGrp="1"/>
          </p:cNvSpPr>
          <p:nvPr>
            <p:ph type="dt" sz="half" idx="10"/>
          </p:nvPr>
        </p:nvSpPr>
        <p:spPr/>
        <p:txBody>
          <a:bodyPr/>
          <a:lstStyle/>
          <a:p>
            <a:pPr>
              <a:defRPr/>
            </a:pPr>
            <a:r>
              <a:rPr lang="en-US" altLang="en-US" smtClean="0"/>
              <a:t>11/8/2018</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8</a:t>
            </a:fld>
            <a:endParaRPr lang="en-US" alt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686" t="26974" r="31243" b="32205"/>
          <a:stretch/>
        </p:blipFill>
        <p:spPr bwMode="auto">
          <a:xfrm>
            <a:off x="304800" y="1504950"/>
            <a:ext cx="6319520" cy="3398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2855" y="592534"/>
            <a:ext cx="8715385" cy="923330"/>
          </a:xfrm>
          <a:prstGeom prst="rect">
            <a:avLst/>
          </a:prstGeom>
          <a:noFill/>
        </p:spPr>
        <p:txBody>
          <a:bodyPr wrap="square" rtlCol="0">
            <a:spAutoFit/>
          </a:bodyPr>
          <a:lstStyle/>
          <a:p>
            <a:r>
              <a:rPr lang="en-US" dirty="0" smtClean="0"/>
              <a:t>We will receive the full FY19 allocation this year. To date we have received 1/12 of the </a:t>
            </a:r>
            <a:r>
              <a:rPr lang="en-US" dirty="0" smtClean="0"/>
              <a:t>total. The </a:t>
            </a:r>
            <a:r>
              <a:rPr lang="en-US" dirty="0" smtClean="0"/>
              <a:t>funds go primarily to the four LLPs but a small amount is available for post PD-3 purchases in Q4FY19. The OPC procurements continue with FY18 carry over.</a:t>
            </a:r>
            <a:endParaRPr lang="en-US" dirty="0"/>
          </a:p>
        </p:txBody>
      </p:sp>
    </p:spTree>
    <p:extLst>
      <p:ext uri="{BB962C8B-B14F-4D97-AF65-F5344CB8AC3E}">
        <p14:creationId xmlns:p14="http://schemas.microsoft.com/office/powerpoint/2010/main" val="960319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
            <a:ext cx="8229600" cy="546497"/>
          </a:xfrm>
        </p:spPr>
        <p:txBody>
          <a:bodyPr/>
          <a:lstStyle/>
          <a:p>
            <a:r>
              <a:rPr lang="en-US" sz="2800" dirty="0" smtClean="0"/>
              <a:t>Project Schedule Milestones as Potential PEMPs </a:t>
            </a:r>
            <a:endParaRPr lang="en-US" sz="2800" dirty="0"/>
          </a:p>
        </p:txBody>
      </p:sp>
      <p:sp>
        <p:nvSpPr>
          <p:cNvPr id="3" name="Date Placeholder 2"/>
          <p:cNvSpPr>
            <a:spLocks noGrp="1"/>
          </p:cNvSpPr>
          <p:nvPr>
            <p:ph type="dt" sz="half" idx="10"/>
          </p:nvPr>
        </p:nvSpPr>
        <p:spPr/>
        <p:txBody>
          <a:bodyPr/>
          <a:lstStyle/>
          <a:p>
            <a:pPr>
              <a:defRPr/>
            </a:pPr>
            <a:r>
              <a:rPr lang="en-US" altLang="en-US" smtClean="0"/>
              <a:t>11/8/2018</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9</a:t>
            </a:fld>
            <a:endParaRPr lang="en-US" alt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630" t="50000" r="30712" b="26809"/>
          <a:stretch/>
        </p:blipFill>
        <p:spPr bwMode="auto">
          <a:xfrm>
            <a:off x="761999" y="895350"/>
            <a:ext cx="7947171"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41440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40999</TotalTime>
  <Words>590</Words>
  <Application>Microsoft Macintosh PowerPoint</Application>
  <PresentationFormat>On-screen Show (16:9)</PresentationFormat>
  <Paragraphs>60</Paragraphs>
  <Slides>9</Slides>
  <Notes>0</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Progress and Technical Update  </vt:lpstr>
      <vt:lpstr>Issues to Address </vt:lpstr>
      <vt:lpstr>sPHENIX MVTX Integration Review</vt:lpstr>
      <vt:lpstr>EMCal Sector 0</vt:lpstr>
      <vt:lpstr>sPHENIX Barrel Magnet Steel/ HCal</vt:lpstr>
      <vt:lpstr>Technical Progress on HCal</vt:lpstr>
      <vt:lpstr>Status of MoA/MoU’s</vt:lpstr>
      <vt:lpstr>sPHENIX Funding Profile</vt:lpstr>
      <vt:lpstr>Project Schedule Milestones as Potential PEMPs </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Ann O'Brien</cp:lastModifiedBy>
  <cp:revision>530</cp:revision>
  <cp:lastPrinted>2017-10-23T16:33:50Z</cp:lastPrinted>
  <dcterms:created xsi:type="dcterms:W3CDTF">2015-10-24T00:32:43Z</dcterms:created>
  <dcterms:modified xsi:type="dcterms:W3CDTF">2018-11-08T03:56:02Z</dcterms:modified>
</cp:coreProperties>
</file>