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27"/>
  </p:notesMasterIdLst>
  <p:sldIdLst>
    <p:sldId id="309" r:id="rId2"/>
    <p:sldId id="310" r:id="rId3"/>
    <p:sldId id="387" r:id="rId4"/>
    <p:sldId id="388" r:id="rId5"/>
    <p:sldId id="382" r:id="rId6"/>
    <p:sldId id="389" r:id="rId7"/>
    <p:sldId id="383" r:id="rId8"/>
    <p:sldId id="385" r:id="rId9"/>
    <p:sldId id="390" r:id="rId10"/>
    <p:sldId id="391" r:id="rId11"/>
    <p:sldId id="364" r:id="rId12"/>
    <p:sldId id="365" r:id="rId13"/>
    <p:sldId id="403" r:id="rId14"/>
    <p:sldId id="404" r:id="rId15"/>
    <p:sldId id="363" r:id="rId16"/>
    <p:sldId id="374" r:id="rId17"/>
    <p:sldId id="375" r:id="rId18"/>
    <p:sldId id="392" r:id="rId19"/>
    <p:sldId id="397" r:id="rId20"/>
    <p:sldId id="398" r:id="rId21"/>
    <p:sldId id="399" r:id="rId22"/>
    <p:sldId id="400" r:id="rId23"/>
    <p:sldId id="405" r:id="rId24"/>
    <p:sldId id="406" r:id="rId25"/>
    <p:sldId id="38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6408" autoAdjust="0"/>
  </p:normalViewPr>
  <p:slideViewPr>
    <p:cSldViewPr snapToGrid="0" snapToObjects="1">
      <p:cViewPr varScale="1">
        <p:scale>
          <a:sx n="94" d="100"/>
          <a:sy n="94" d="100"/>
        </p:scale>
        <p:origin x="102" y="732"/>
      </p:cViewPr>
      <p:guideLst>
        <p:guide orient="horz" pos="2160"/>
        <p:guide pos="3840"/>
      </p:guideLst>
    </p:cSldViewPr>
  </p:slideViewPr>
  <p:outlineViewPr>
    <p:cViewPr>
      <p:scale>
        <a:sx n="33" d="100"/>
        <a:sy n="33" d="100"/>
      </p:scale>
      <p:origin x="0" y="-11706"/>
    </p:cViewPr>
  </p:outlineViewPr>
  <p:notesTextViewPr>
    <p:cViewPr>
      <p:scale>
        <a:sx n="1" d="1"/>
        <a:sy n="1" d="1"/>
      </p:scale>
      <p:origin x="0" y="0"/>
    </p:cViewPr>
  </p:notesTextViewPr>
  <p:notesViewPr>
    <p:cSldViewPr snapToGrid="0" snapToObjects="1">
      <p:cViewPr varScale="1">
        <p:scale>
          <a:sx n="48" d="100"/>
          <a:sy n="48" d="100"/>
        </p:scale>
        <p:origin x="266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F3527-BB28-884B-A511-C22C3DCF5453}" type="datetimeFigureOut">
              <a:rPr lang="en-US" smtClean="0"/>
              <a:t>11/29/2018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F1341-3AFE-B447-A831-9671D6A7009B}" type="slidenum">
              <a:rPr lang="en-US" smtClean="0"/>
              <a:t>‹#›</a:t>
            </a:fld>
            <a:endParaRPr lang="en-US"/>
          </a:p>
        </p:txBody>
      </p:sp>
    </p:spTree>
    <p:extLst>
      <p:ext uri="{BB962C8B-B14F-4D97-AF65-F5344CB8AC3E}">
        <p14:creationId xmlns:p14="http://schemas.microsoft.com/office/powerpoint/2010/main" val="109854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F1341-3AFE-B447-A831-9671D6A7009B}" type="slidenum">
              <a:rPr lang="en-US" smtClean="0"/>
              <a:t>15</a:t>
            </a:fld>
            <a:endParaRPr lang="en-US"/>
          </a:p>
        </p:txBody>
      </p:sp>
    </p:spTree>
    <p:extLst>
      <p:ext uri="{BB962C8B-B14F-4D97-AF65-F5344CB8AC3E}">
        <p14:creationId xmlns:p14="http://schemas.microsoft.com/office/powerpoint/2010/main" val="29071501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2271" y="2866618"/>
            <a:ext cx="4317562" cy="4317562"/>
          </a:xfrm>
          <a:prstGeom prst="rect">
            <a:avLst/>
          </a:prstGeom>
        </p:spPr>
      </p:pic>
      <p:pic>
        <p:nvPicPr>
          <p:cNvPr id="4" name="Picture 3"/>
          <p:cNvPicPr>
            <a:picLocks noChangeAspect="1"/>
          </p:cNvPicPr>
          <p:nvPr/>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10583064" cy="617838"/>
          </a:xfrm>
        </p:spPr>
        <p:txBody>
          <a:bodyPr anchor="b">
            <a:noAutofit/>
          </a:bodyPr>
          <a:lstStyle>
            <a:lvl1pPr algn="l">
              <a:defRPr sz="3000" b="1" cap="none" baseline="0">
                <a:latin typeface="Arial" charset="0"/>
              </a:defRPr>
            </a:lvl1pPr>
          </a:lstStyle>
          <a:p>
            <a:r>
              <a:rPr lang="en-US" dirty="0" smtClean="0"/>
              <a:t>Title Here</a:t>
            </a:r>
            <a:endParaRPr lang="en-US" dirty="0"/>
          </a:p>
        </p:txBody>
      </p:sp>
      <p:sp>
        <p:nvSpPr>
          <p:cNvPr id="3" name="Subtitle 2"/>
          <p:cNvSpPr>
            <a:spLocks noGrp="1"/>
          </p:cNvSpPr>
          <p:nvPr>
            <p:ph type="subTitle" idx="1" hasCustomPrompt="1"/>
          </p:nvPr>
        </p:nvSpPr>
        <p:spPr>
          <a:xfrm>
            <a:off x="443182" y="1720793"/>
            <a:ext cx="5875975" cy="3246670"/>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Subtitle Here</a:t>
            </a:r>
            <a:endParaRPr lang="en-US" dirty="0"/>
          </a:p>
        </p:txBody>
      </p:sp>
      <p:sp>
        <p:nvSpPr>
          <p:cNvPr id="15" name="Text Placeholder 14"/>
          <p:cNvSpPr>
            <a:spLocks noGrp="1"/>
          </p:cNvSpPr>
          <p:nvPr>
            <p:ph type="body" sz="quarter" idx="14" hasCustomPrompt="1"/>
          </p:nvPr>
        </p:nvSpPr>
        <p:spPr>
          <a:xfrm>
            <a:off x="443182" y="5126730"/>
            <a:ext cx="5875975" cy="420862"/>
          </a:xfrm>
        </p:spPr>
        <p:txBody>
          <a:bodyPr>
            <a:normAutofit/>
          </a:bodyPr>
          <a:lstStyle>
            <a:lvl1pPr marL="0" indent="0">
              <a:buFontTx/>
              <a:buNone/>
              <a:defRPr sz="2200" baseline="0">
                <a:solidFill>
                  <a:schemeClr val="accent6"/>
                </a:solidFill>
              </a:defRPr>
            </a:lvl1pPr>
          </a:lstStyle>
          <a:p>
            <a:pPr lvl="0"/>
            <a:r>
              <a:rPr lang="en-US" dirty="0" smtClean="0"/>
              <a:t>Author</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3181" y="6178121"/>
            <a:ext cx="1948205" cy="63089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511392" y="6434371"/>
            <a:ext cx="1622935" cy="27242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smtClean="0"/>
              <a:t>Click icon to add picture</a:t>
            </a: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2271" y="2866618"/>
            <a:ext cx="4317562" cy="4317562"/>
          </a:xfrm>
          <a:prstGeom prst="rect">
            <a:avLst/>
          </a:prstGeom>
        </p:spPr>
      </p:pic>
      <p:pic>
        <p:nvPicPr>
          <p:cNvPr id="13" name="Picture 12"/>
          <p:cNvPicPr>
            <a:picLocks noChangeAspect="1"/>
          </p:cNvPicPr>
          <p:nvPr userDrawn="1"/>
        </p:nvPicPr>
        <p:blipFill>
          <a:blip r:embed="rId3"/>
          <a:stretch>
            <a:fillRect/>
          </a:stretch>
        </p:blipFill>
        <p:spPr>
          <a:xfrm>
            <a:off x="0" y="0"/>
            <a:ext cx="12192000" cy="1282700"/>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43181" y="6178121"/>
            <a:ext cx="1948205" cy="630895"/>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9511392" y="6434371"/>
            <a:ext cx="1622935" cy="272421"/>
          </a:xfrm>
          <a:prstGeom prst="rect">
            <a:avLst/>
          </a:prstGeom>
        </p:spPr>
      </p:pic>
      <p:pic>
        <p:nvPicPr>
          <p:cNvPr id="18" name="Picture 17"/>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1364686" y="6425551"/>
            <a:ext cx="506186" cy="339956"/>
          </a:xfrm>
          <a:prstGeom prst="rect">
            <a:avLst/>
          </a:prstGeom>
        </p:spPr>
      </p:pic>
      <p:sp>
        <p:nvSpPr>
          <p:cNvPr id="19" name="Text Placeholder 4"/>
          <p:cNvSpPr>
            <a:spLocks noGrp="1"/>
          </p:cNvSpPr>
          <p:nvPr>
            <p:ph type="body" sz="quarter" idx="16" hasCustomPrompt="1"/>
          </p:nvPr>
        </p:nvSpPr>
        <p:spPr>
          <a:xfrm>
            <a:off x="3651306" y="5563165"/>
            <a:ext cx="5745192" cy="910001"/>
          </a:xfrm>
        </p:spPr>
        <p:txBody>
          <a:bodyPr>
            <a:noAutofit/>
          </a:bodyPr>
          <a:lstStyle>
            <a:lvl1pPr marL="0" indent="0">
              <a:buNone/>
              <a:defRPr baseline="0"/>
            </a:lvl1pPr>
          </a:lstStyle>
          <a:p>
            <a:pPr algn="ctr"/>
            <a:r>
              <a:rPr lang="en-US" sz="1800" dirty="0" smtClean="0"/>
              <a:t>2018 NP Accelerator R&amp;D PI Exchange Meeting</a:t>
            </a:r>
          </a:p>
          <a:p>
            <a:pPr algn="ctr"/>
            <a:r>
              <a:rPr lang="en-US" sz="1800" dirty="0" smtClean="0"/>
              <a:t>November 13-14, 2018</a:t>
            </a:r>
            <a:endParaRPr lang="en-US" sz="1800" dirty="0"/>
          </a:p>
        </p:txBody>
      </p:sp>
    </p:spTree>
    <p:extLst>
      <p:ext uri="{BB962C8B-B14F-4D97-AF65-F5344CB8AC3E}">
        <p14:creationId xmlns:p14="http://schemas.microsoft.com/office/powerpoint/2010/main" val="4291861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estions Slide">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2271" y="2866618"/>
            <a:ext cx="4317562" cy="4317562"/>
          </a:xfrm>
          <a:prstGeom prst="rect">
            <a:avLst/>
          </a:prstGeom>
        </p:spPr>
      </p:pic>
      <p:pic>
        <p:nvPicPr>
          <p:cNvPr id="4" name="Picture 3"/>
          <p:cNvPicPr>
            <a:picLocks noChangeAspect="1"/>
          </p:cNvPicPr>
          <p:nvPr/>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6986319" cy="617838"/>
          </a:xfrm>
        </p:spPr>
        <p:txBody>
          <a:bodyPr anchor="b">
            <a:noAutofit/>
          </a:bodyPr>
          <a:lstStyle>
            <a:lvl1pPr algn="l">
              <a:defRPr sz="3000" b="1" cap="none" baseline="0">
                <a:latin typeface="Arial" charset="0"/>
              </a:defRPr>
            </a:lvl1pPr>
          </a:lstStyle>
          <a:p>
            <a:r>
              <a:rPr lang="en-US" dirty="0" smtClean="0"/>
              <a:t>Questions?</a:t>
            </a:r>
            <a:endParaRPr lang="en-US" dirty="0"/>
          </a:p>
        </p:txBody>
      </p:sp>
      <p:sp>
        <p:nvSpPr>
          <p:cNvPr id="15" name="Text Placeholder 14"/>
          <p:cNvSpPr>
            <a:spLocks noGrp="1"/>
          </p:cNvSpPr>
          <p:nvPr>
            <p:ph type="body" sz="quarter" idx="14" hasCustomPrompt="1"/>
          </p:nvPr>
        </p:nvSpPr>
        <p:spPr>
          <a:xfrm>
            <a:off x="7510538" y="145564"/>
            <a:ext cx="4360333" cy="661107"/>
          </a:xfrm>
        </p:spPr>
        <p:txBody>
          <a:bodyPr>
            <a:normAutofit/>
          </a:bodyPr>
          <a:lstStyle>
            <a:lvl1pPr marL="0" indent="0">
              <a:buFontTx/>
              <a:buNone/>
              <a:defRPr sz="1400" b="1" baseline="0">
                <a:solidFill>
                  <a:schemeClr val="accent6"/>
                </a:solidFill>
              </a:defRPr>
            </a:lvl1pPr>
          </a:lstStyle>
          <a:p>
            <a:pPr lvl="0"/>
            <a:r>
              <a:rPr lang="en-US" dirty="0" smtClean="0"/>
              <a:t>Author</a:t>
            </a:r>
          </a:p>
          <a:p>
            <a:pPr lvl="0"/>
            <a:r>
              <a:rPr lang="en-US" dirty="0" smtClean="0"/>
              <a:t>Title</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3181" y="6178121"/>
            <a:ext cx="1948205" cy="63089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511392" y="6434371"/>
            <a:ext cx="1622935" cy="27242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smtClean="0"/>
              <a:t>Click icon to add picture</a:t>
            </a:r>
            <a:endParaRPr lang="en-US"/>
          </a:p>
        </p:txBody>
      </p:sp>
      <p:sp>
        <p:nvSpPr>
          <p:cNvPr id="12" name="Text Placeholder 14"/>
          <p:cNvSpPr>
            <a:spLocks noGrp="1"/>
          </p:cNvSpPr>
          <p:nvPr>
            <p:ph type="body" sz="quarter" idx="16" hasCustomPrompt="1"/>
          </p:nvPr>
        </p:nvSpPr>
        <p:spPr>
          <a:xfrm>
            <a:off x="7510539" y="847492"/>
            <a:ext cx="4360333" cy="275941"/>
          </a:xfrm>
        </p:spPr>
        <p:txBody>
          <a:bodyPr>
            <a:normAutofit/>
          </a:bodyPr>
          <a:lstStyle>
            <a:lvl1pPr marL="0" indent="0">
              <a:buFontTx/>
              <a:buNone/>
              <a:defRPr sz="1200" baseline="0">
                <a:solidFill>
                  <a:srgbClr val="C00000"/>
                </a:solidFill>
              </a:defRPr>
            </a:lvl1pPr>
          </a:lstStyle>
          <a:p>
            <a:pPr lvl="0"/>
            <a:r>
              <a:rPr lang="en-US" dirty="0" smtClean="0"/>
              <a:t>Contact</a:t>
            </a:r>
            <a:endParaRPr lang="en-US" dirty="0"/>
          </a:p>
        </p:txBody>
      </p:sp>
      <p:sp>
        <p:nvSpPr>
          <p:cNvPr id="13" name="Text Placeholder 6"/>
          <p:cNvSpPr>
            <a:spLocks noGrp="1"/>
          </p:cNvSpPr>
          <p:nvPr>
            <p:ph type="body" sz="quarter" idx="17" hasCustomPrompt="1"/>
          </p:nvPr>
        </p:nvSpPr>
        <p:spPr>
          <a:xfrm>
            <a:off x="424849" y="1726357"/>
            <a:ext cx="5894308" cy="3834656"/>
          </a:xfrm>
        </p:spPr>
        <p:txBody>
          <a:bodyPr>
            <a:normAutofit/>
          </a:bodyPr>
          <a:lstStyle>
            <a:lvl1pPr marL="342900" indent="-342900">
              <a:buFont typeface="Arial" charset="0"/>
              <a:buChar char="•"/>
              <a:defRPr sz="2200" baseline="0">
                <a:solidFill>
                  <a:schemeClr val="accent1"/>
                </a:solidFill>
              </a:defRPr>
            </a:lvl1pPr>
            <a:lvl2pPr marL="685800" indent="-228600">
              <a:buFont typeface=".PingFangSC-Regular" charset="-122"/>
              <a:buChar char="－"/>
              <a:defRPr sz="2200" baseline="0">
                <a:solidFill>
                  <a:schemeClr val="accent1"/>
                </a:solidFill>
              </a:defRPr>
            </a:lvl2pPr>
            <a:lvl3pPr marL="1143000" indent="-228600">
              <a:buFont typeface="Arial" charset="0"/>
              <a:buChar char="•"/>
              <a:defRPr sz="2200" baseline="0">
                <a:solidFill>
                  <a:schemeClr val="accent1"/>
                </a:solidFill>
              </a:defRPr>
            </a:lvl3pPr>
            <a:lvl4pPr marL="1600200" indent="-228600">
              <a:buFont typeface=".PingFangSC-Regular" charset="-122"/>
              <a:buChar char="－"/>
              <a:defRPr sz="2200" baseline="0">
                <a:solidFill>
                  <a:schemeClr val="accent1"/>
                </a:solidFill>
              </a:defRPr>
            </a:lvl4pPr>
            <a:lvl5pPr marL="2057400" indent="-228600">
              <a:buFont typeface="Arial" charset="0"/>
              <a:buChar char="•"/>
              <a:defRPr sz="2200" baseline="0">
                <a:solidFill>
                  <a:schemeClr val="accent1"/>
                </a:solidFill>
              </a:defRPr>
            </a:lvl5pPr>
          </a:lstStyle>
          <a:p>
            <a:pPr lvl="0"/>
            <a:r>
              <a:rPr lang="en-US" dirty="0" smtClean="0"/>
              <a:t>Agenda Topics Covered:</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2271" y="2866618"/>
            <a:ext cx="4317562" cy="4317562"/>
          </a:xfrm>
          <a:prstGeom prst="rect">
            <a:avLst/>
          </a:prstGeom>
        </p:spPr>
      </p:pic>
      <p:pic>
        <p:nvPicPr>
          <p:cNvPr id="17" name="Picture 16"/>
          <p:cNvPicPr>
            <a:picLocks noChangeAspect="1"/>
          </p:cNvPicPr>
          <p:nvPr userDrawn="1"/>
        </p:nvPicPr>
        <p:blipFill>
          <a:blip r:embed="rId3"/>
          <a:stretch>
            <a:fillRect/>
          </a:stretch>
        </p:blipFill>
        <p:spPr>
          <a:xfrm>
            <a:off x="0" y="0"/>
            <a:ext cx="12192000" cy="1282700"/>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43181" y="6178121"/>
            <a:ext cx="1948205" cy="630895"/>
          </a:xfrm>
          <a:prstGeom prst="rect">
            <a:avLst/>
          </a:prstGeom>
        </p:spPr>
      </p:pic>
      <p:pic>
        <p:nvPicPr>
          <p:cNvPr id="19" name="Picture 18"/>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9511392" y="6434371"/>
            <a:ext cx="1622935" cy="272421"/>
          </a:xfrm>
          <a:prstGeom prst="rect">
            <a:avLst/>
          </a:prstGeom>
        </p:spPr>
      </p:pic>
      <p:pic>
        <p:nvPicPr>
          <p:cNvPr id="20" name="Picture 1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1364686" y="6425551"/>
            <a:ext cx="506186" cy="339956"/>
          </a:xfrm>
          <a:prstGeom prst="rect">
            <a:avLst/>
          </a:prstGeom>
        </p:spPr>
      </p:pic>
    </p:spTree>
    <p:extLst>
      <p:ext uri="{BB962C8B-B14F-4D97-AF65-F5344CB8AC3E}">
        <p14:creationId xmlns:p14="http://schemas.microsoft.com/office/powerpoint/2010/main" val="1567003974"/>
      </p:ext>
    </p:extLst>
  </p:cSld>
  <p:clrMapOvr>
    <a:masterClrMapping/>
  </p:clrMapOvr>
  <p:timing>
    <p:tnLst>
      <p:par>
        <p:cTn id="1" dur="indefinite" restart="never" nodeType="tmRoot"/>
      </p:par>
    </p:tnLst>
  </p:timing>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8604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11892" y="966055"/>
            <a:ext cx="1128583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cxnSp>
        <p:nvCxnSpPr>
          <p:cNvPr id="10" name="Straight Connector 9"/>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Date Placeholder 6"/>
          <p:cNvSpPr>
            <a:spLocks noGrp="1"/>
          </p:cNvSpPr>
          <p:nvPr>
            <p:ph type="dt" sz="half" idx="10"/>
          </p:nvPr>
        </p:nvSpPr>
        <p:spPr/>
        <p:txBody>
          <a:bodyPr/>
          <a:lstStyle/>
          <a:p>
            <a:r>
              <a:rPr lang="en-US" dirty="0" smtClean="0"/>
              <a:t>November 13-14, 2018</a:t>
            </a:r>
            <a:endParaRPr lang="en-US" dirty="0"/>
          </a:p>
        </p:txBody>
      </p:sp>
      <p:sp>
        <p:nvSpPr>
          <p:cNvPr id="12" name="Footer Placeholder 11"/>
          <p:cNvSpPr>
            <a:spLocks noGrp="1"/>
          </p:cNvSpPr>
          <p:nvPr>
            <p:ph type="ftr" sz="quarter" idx="11"/>
          </p:nvPr>
        </p:nvSpPr>
        <p:spPr/>
        <p:txBody>
          <a:bodyPr/>
          <a:lstStyle>
            <a:lvl1pPr>
              <a:defRPr/>
            </a:lvl1pPr>
          </a:lstStyle>
          <a:p>
            <a:r>
              <a:rPr lang="en-US" dirty="0" smtClean="0"/>
              <a:t>2018 NP </a:t>
            </a:r>
            <a:endParaRPr lang="en-US" dirty="0"/>
          </a:p>
        </p:txBody>
      </p:sp>
      <p:sp>
        <p:nvSpPr>
          <p:cNvPr id="13" name="Slide Number Placeholder 12"/>
          <p:cNvSpPr>
            <a:spLocks noGrp="1"/>
          </p:cNvSpPr>
          <p:nvPr>
            <p:ph type="sldNum" sz="quarter" idx="12"/>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41639637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Layout 2">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11892" y="966055"/>
            <a:ext cx="55643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6204856" y="966055"/>
            <a:ext cx="5492873"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1" name="Straight Connector 10"/>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Date Placeholder 6"/>
          <p:cNvSpPr>
            <a:spLocks noGrp="1"/>
          </p:cNvSpPr>
          <p:nvPr>
            <p:ph type="dt" sz="half" idx="14"/>
          </p:nvPr>
        </p:nvSpPr>
        <p:spPr/>
        <p:txBody>
          <a:bodyPr/>
          <a:lstStyle/>
          <a:p>
            <a:r>
              <a:rPr lang="en-US" dirty="0" smtClean="0"/>
              <a:t>November 13-14, 2018</a:t>
            </a:r>
            <a:endParaRPr lang="en-US" dirty="0"/>
          </a:p>
        </p:txBody>
      </p:sp>
      <p:sp>
        <p:nvSpPr>
          <p:cNvPr id="13" name="Footer Placeholder 12"/>
          <p:cNvSpPr>
            <a:spLocks noGrp="1"/>
          </p:cNvSpPr>
          <p:nvPr>
            <p:ph type="ftr" sz="quarter" idx="15"/>
          </p:nvPr>
        </p:nvSpPr>
        <p:spPr/>
        <p:txBody>
          <a:bodyPr/>
          <a:lstStyle/>
          <a:p>
            <a:r>
              <a:rPr lang="en-US" smtClean="0"/>
              <a:t>Fall 2018 EIC Accelerator Collaboration Meeting</a:t>
            </a:r>
            <a:endParaRPr lang="en-US" dirty="0"/>
          </a:p>
        </p:txBody>
      </p:sp>
      <p:sp>
        <p:nvSpPr>
          <p:cNvPr id="14" name="Slide Number Placeholder 13"/>
          <p:cNvSpPr>
            <a:spLocks noGrp="1"/>
          </p:cNvSpPr>
          <p:nvPr>
            <p:ph type="sldNum" sz="quarter" idx="16"/>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36520021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Layout 3">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4062939"/>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4"/>
          </p:nvPr>
        </p:nvSpPr>
        <p:spPr>
          <a:xfrm>
            <a:off x="7053942" y="966789"/>
            <a:ext cx="4644345" cy="2976562"/>
          </a:xfrm>
          <a:solidFill>
            <a:schemeClr val="accent2"/>
          </a:solidFill>
        </p:spPr>
        <p:txBody>
          <a:bodyPr/>
          <a:lstStyle/>
          <a:p>
            <a:r>
              <a:rPr lang="en-US" smtClean="0"/>
              <a:t>Click icon to add picture</a:t>
            </a:r>
            <a:endParaRPr lang="en-US"/>
          </a:p>
        </p:txBody>
      </p:sp>
      <p:cxnSp>
        <p:nvCxnSpPr>
          <p:cNvPr id="11" name="Straight Connector 10"/>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3" name="Date Placeholder 12"/>
          <p:cNvSpPr>
            <a:spLocks noGrp="1"/>
          </p:cNvSpPr>
          <p:nvPr>
            <p:ph type="dt" sz="half" idx="15"/>
          </p:nvPr>
        </p:nvSpPr>
        <p:spPr/>
        <p:txBody>
          <a:bodyPr/>
          <a:lstStyle/>
          <a:p>
            <a:r>
              <a:rPr lang="en-US" smtClean="0"/>
              <a:t>October 29 </a:t>
            </a:r>
            <a:r>
              <a:rPr lang="mr-IN" smtClean="0"/>
              <a:t>–</a:t>
            </a:r>
            <a:r>
              <a:rPr lang="en-US" smtClean="0"/>
              <a:t> November 1, 2018</a:t>
            </a:r>
            <a:endParaRPr lang="en-US" dirty="0"/>
          </a:p>
        </p:txBody>
      </p:sp>
      <p:sp>
        <p:nvSpPr>
          <p:cNvPr id="14" name="Footer Placeholder 13"/>
          <p:cNvSpPr>
            <a:spLocks noGrp="1"/>
          </p:cNvSpPr>
          <p:nvPr>
            <p:ph type="ftr" sz="quarter" idx="16"/>
          </p:nvPr>
        </p:nvSpPr>
        <p:spPr/>
        <p:txBody>
          <a:bodyPr/>
          <a:lstStyle/>
          <a:p>
            <a:r>
              <a:rPr lang="en-US" smtClean="0"/>
              <a:t>Fall 2018 EIC Accelerator Collaboration Meeting</a:t>
            </a:r>
            <a:endParaRPr lang="en-US" dirty="0"/>
          </a:p>
        </p:txBody>
      </p:sp>
      <p:sp>
        <p:nvSpPr>
          <p:cNvPr id="15" name="Slide Number Placeholder 14"/>
          <p:cNvSpPr>
            <a:spLocks noGrp="1"/>
          </p:cNvSpPr>
          <p:nvPr>
            <p:ph type="sldNum" sz="quarter" idx="17"/>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4537965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Layout 4">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966055"/>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4"/>
          </p:nvPr>
        </p:nvSpPr>
        <p:spPr>
          <a:xfrm>
            <a:off x="7053942" y="3371187"/>
            <a:ext cx="4644345" cy="2976562"/>
          </a:xfrm>
          <a:solidFill>
            <a:schemeClr val="accent2"/>
          </a:solidFill>
        </p:spPr>
        <p:txBody>
          <a:bodyPr/>
          <a:lstStyle/>
          <a:p>
            <a:r>
              <a:rPr lang="en-US" smtClean="0"/>
              <a:t>Click icon to add picture</a:t>
            </a:r>
            <a:endParaRPr lang="en-US"/>
          </a:p>
        </p:txBody>
      </p:sp>
      <p:cxnSp>
        <p:nvCxnSpPr>
          <p:cNvPr id="11" name="Straight Connector 10"/>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3" name="Date Placeholder 12"/>
          <p:cNvSpPr>
            <a:spLocks noGrp="1"/>
          </p:cNvSpPr>
          <p:nvPr>
            <p:ph type="dt" sz="half" idx="15"/>
          </p:nvPr>
        </p:nvSpPr>
        <p:spPr/>
        <p:txBody>
          <a:bodyPr/>
          <a:lstStyle/>
          <a:p>
            <a:r>
              <a:rPr lang="en-US" smtClean="0"/>
              <a:t>October 29 </a:t>
            </a:r>
            <a:r>
              <a:rPr lang="mr-IN" smtClean="0"/>
              <a:t>–</a:t>
            </a:r>
            <a:r>
              <a:rPr lang="en-US" smtClean="0"/>
              <a:t> November 1, 2018</a:t>
            </a:r>
            <a:endParaRPr lang="en-US" dirty="0"/>
          </a:p>
        </p:txBody>
      </p:sp>
      <p:sp>
        <p:nvSpPr>
          <p:cNvPr id="14" name="Footer Placeholder 13"/>
          <p:cNvSpPr>
            <a:spLocks noGrp="1"/>
          </p:cNvSpPr>
          <p:nvPr>
            <p:ph type="ftr" sz="quarter" idx="16"/>
          </p:nvPr>
        </p:nvSpPr>
        <p:spPr/>
        <p:txBody>
          <a:bodyPr/>
          <a:lstStyle/>
          <a:p>
            <a:r>
              <a:rPr lang="en-US" smtClean="0"/>
              <a:t>Fall 2018 EIC Accelerator Collaboration Meeting</a:t>
            </a:r>
            <a:endParaRPr lang="en-US" dirty="0"/>
          </a:p>
        </p:txBody>
      </p:sp>
      <p:sp>
        <p:nvSpPr>
          <p:cNvPr id="15" name="Slide Number Placeholder 14"/>
          <p:cNvSpPr>
            <a:spLocks noGrp="1"/>
          </p:cNvSpPr>
          <p:nvPr>
            <p:ph type="sldNum" sz="quarter" idx="17"/>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4254814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Layout 5">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11892"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7666264" y="966055"/>
            <a:ext cx="4032023" cy="2584125"/>
          </a:xfrm>
          <a:solidFill>
            <a:schemeClr val="accent2"/>
          </a:solidFill>
        </p:spPr>
        <p:txBody>
          <a:bodyPr/>
          <a:lstStyle/>
          <a:p>
            <a:r>
              <a:rPr lang="en-US" smtClean="0"/>
              <a:t>Click icon to add picture</a:t>
            </a:r>
            <a:endParaRPr lang="en-US"/>
          </a:p>
        </p:txBody>
      </p:sp>
      <p:sp>
        <p:nvSpPr>
          <p:cNvPr id="11" name="Picture Placeholder 6"/>
          <p:cNvSpPr>
            <a:spLocks noGrp="1"/>
          </p:cNvSpPr>
          <p:nvPr>
            <p:ph type="pic" sz="quarter" idx="15"/>
          </p:nvPr>
        </p:nvSpPr>
        <p:spPr>
          <a:xfrm>
            <a:off x="7666264" y="3763624"/>
            <a:ext cx="4032023" cy="2584125"/>
          </a:xfrm>
          <a:solidFill>
            <a:schemeClr val="accent2"/>
          </a:solidFill>
        </p:spPr>
        <p:txBody>
          <a:bodyPr/>
          <a:lstStyle/>
          <a:p>
            <a:r>
              <a:rPr lang="en-US" smtClean="0"/>
              <a:t>Click icon to add picture</a:t>
            </a:r>
            <a:endParaRPr lang="en-US"/>
          </a:p>
        </p:txBody>
      </p:sp>
      <p:cxnSp>
        <p:nvCxnSpPr>
          <p:cNvPr id="10" name="Straight Connector 9"/>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3" name="Date Placeholder 12"/>
          <p:cNvSpPr>
            <a:spLocks noGrp="1"/>
          </p:cNvSpPr>
          <p:nvPr>
            <p:ph type="dt" sz="half" idx="16"/>
          </p:nvPr>
        </p:nvSpPr>
        <p:spPr/>
        <p:txBody>
          <a:bodyPr/>
          <a:lstStyle/>
          <a:p>
            <a:r>
              <a:rPr lang="en-US" smtClean="0"/>
              <a:t>October 29 </a:t>
            </a:r>
            <a:r>
              <a:rPr lang="mr-IN" smtClean="0"/>
              <a:t>–</a:t>
            </a:r>
            <a:r>
              <a:rPr lang="en-US" smtClean="0"/>
              <a:t> November 1, 2018</a:t>
            </a:r>
            <a:endParaRPr lang="en-US" dirty="0"/>
          </a:p>
        </p:txBody>
      </p:sp>
      <p:sp>
        <p:nvSpPr>
          <p:cNvPr id="14" name="Footer Placeholder 13"/>
          <p:cNvSpPr>
            <a:spLocks noGrp="1"/>
          </p:cNvSpPr>
          <p:nvPr>
            <p:ph type="ftr" sz="quarter" idx="17"/>
          </p:nvPr>
        </p:nvSpPr>
        <p:spPr/>
        <p:txBody>
          <a:bodyPr/>
          <a:lstStyle/>
          <a:p>
            <a:r>
              <a:rPr lang="en-US" smtClean="0"/>
              <a:t>Fall 2018 EIC Accelerator Collaboration Meeting</a:t>
            </a:r>
            <a:endParaRPr lang="en-US" dirty="0"/>
          </a:p>
        </p:txBody>
      </p:sp>
      <p:sp>
        <p:nvSpPr>
          <p:cNvPr id="15" name="Slide Number Placeholder 14"/>
          <p:cNvSpPr>
            <a:spLocks noGrp="1"/>
          </p:cNvSpPr>
          <p:nvPr>
            <p:ph type="sldNum" sz="quarter" idx="18"/>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4057364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Layout 6">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657320"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4032023" cy="2584125"/>
          </a:xfrm>
          <a:solidFill>
            <a:schemeClr val="accent2"/>
          </a:solidFill>
        </p:spPr>
        <p:txBody>
          <a:bodyPr/>
          <a:lstStyle/>
          <a:p>
            <a:r>
              <a:rPr lang="en-US" smtClean="0"/>
              <a:t>Click icon to add picture</a:t>
            </a:r>
            <a:endParaRPr lang="en-US"/>
          </a:p>
        </p:txBody>
      </p:sp>
      <p:sp>
        <p:nvSpPr>
          <p:cNvPr id="11" name="Picture Placeholder 6"/>
          <p:cNvSpPr>
            <a:spLocks noGrp="1"/>
          </p:cNvSpPr>
          <p:nvPr>
            <p:ph type="pic" sz="quarter" idx="15"/>
          </p:nvPr>
        </p:nvSpPr>
        <p:spPr>
          <a:xfrm>
            <a:off x="411892" y="3763624"/>
            <a:ext cx="4032023" cy="2584125"/>
          </a:xfrm>
          <a:solidFill>
            <a:schemeClr val="accent2"/>
          </a:solidFill>
        </p:spPr>
        <p:txBody>
          <a:bodyPr/>
          <a:lstStyle/>
          <a:p>
            <a:r>
              <a:rPr lang="en-US" smtClean="0"/>
              <a:t>Click icon to add picture</a:t>
            </a:r>
            <a:endParaRPr lang="en-US"/>
          </a:p>
        </p:txBody>
      </p:sp>
      <p:cxnSp>
        <p:nvCxnSpPr>
          <p:cNvPr id="10" name="Straight Connector 9"/>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3" name="Date Placeholder 12"/>
          <p:cNvSpPr>
            <a:spLocks noGrp="1"/>
          </p:cNvSpPr>
          <p:nvPr>
            <p:ph type="dt" sz="half" idx="16"/>
          </p:nvPr>
        </p:nvSpPr>
        <p:spPr/>
        <p:txBody>
          <a:bodyPr/>
          <a:lstStyle/>
          <a:p>
            <a:r>
              <a:rPr lang="en-US" smtClean="0"/>
              <a:t>October 29 </a:t>
            </a:r>
            <a:r>
              <a:rPr lang="mr-IN" smtClean="0"/>
              <a:t>–</a:t>
            </a:r>
            <a:r>
              <a:rPr lang="en-US" smtClean="0"/>
              <a:t> November 1, 2018</a:t>
            </a:r>
            <a:endParaRPr lang="en-US" dirty="0"/>
          </a:p>
        </p:txBody>
      </p:sp>
      <p:sp>
        <p:nvSpPr>
          <p:cNvPr id="14" name="Footer Placeholder 13"/>
          <p:cNvSpPr>
            <a:spLocks noGrp="1"/>
          </p:cNvSpPr>
          <p:nvPr>
            <p:ph type="ftr" sz="quarter" idx="17"/>
          </p:nvPr>
        </p:nvSpPr>
        <p:spPr/>
        <p:txBody>
          <a:bodyPr/>
          <a:lstStyle/>
          <a:p>
            <a:r>
              <a:rPr lang="en-US" smtClean="0"/>
              <a:t>Fall 2018 EIC Accelerator Collaboration Meeting</a:t>
            </a:r>
            <a:endParaRPr lang="en-US" dirty="0"/>
          </a:p>
        </p:txBody>
      </p:sp>
      <p:sp>
        <p:nvSpPr>
          <p:cNvPr id="15" name="Slide Number Placeholder 14"/>
          <p:cNvSpPr>
            <a:spLocks noGrp="1"/>
          </p:cNvSpPr>
          <p:nvPr>
            <p:ph type="sldNum" sz="quarter" idx="18"/>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28513664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Layout 7">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125200"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3639123" cy="2332315"/>
          </a:xfrm>
          <a:solidFill>
            <a:schemeClr val="accent2"/>
          </a:solidFill>
        </p:spPr>
        <p:txBody>
          <a:bodyPr/>
          <a:lstStyle/>
          <a:p>
            <a:r>
              <a:rPr lang="en-US" smtClean="0"/>
              <a:t>Click icon to add picture</a:t>
            </a:r>
            <a:endParaRPr lang="en-US"/>
          </a:p>
        </p:txBody>
      </p:sp>
      <p:sp>
        <p:nvSpPr>
          <p:cNvPr id="11" name="Picture Placeholder 6"/>
          <p:cNvSpPr>
            <a:spLocks noGrp="1"/>
          </p:cNvSpPr>
          <p:nvPr>
            <p:ph type="pic" sz="quarter" idx="15"/>
          </p:nvPr>
        </p:nvSpPr>
        <p:spPr>
          <a:xfrm>
            <a:off x="4235248" y="966055"/>
            <a:ext cx="3639123" cy="2332315"/>
          </a:xfrm>
          <a:solidFill>
            <a:schemeClr val="accent2"/>
          </a:solidFill>
        </p:spPr>
        <p:txBody>
          <a:bodyPr/>
          <a:lstStyle/>
          <a:p>
            <a:r>
              <a:rPr lang="en-US" smtClean="0"/>
              <a:t>Click icon to add picture</a:t>
            </a:r>
            <a:endParaRPr lang="en-US"/>
          </a:p>
        </p:txBody>
      </p:sp>
      <p:sp>
        <p:nvSpPr>
          <p:cNvPr id="10" name="Content Placeholder 2"/>
          <p:cNvSpPr>
            <a:spLocks noGrp="1"/>
          </p:cNvSpPr>
          <p:nvPr>
            <p:ph idx="16"/>
          </p:nvPr>
        </p:nvSpPr>
        <p:spPr>
          <a:xfrm>
            <a:off x="411892"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Picture Placeholder 6"/>
          <p:cNvSpPr>
            <a:spLocks noGrp="1"/>
          </p:cNvSpPr>
          <p:nvPr>
            <p:ph type="pic" sz="quarter" idx="17"/>
          </p:nvPr>
        </p:nvSpPr>
        <p:spPr>
          <a:xfrm>
            <a:off x="8058606" y="966055"/>
            <a:ext cx="3639123" cy="2332315"/>
          </a:xfrm>
          <a:solidFill>
            <a:schemeClr val="accent2"/>
          </a:solidFill>
        </p:spPr>
        <p:txBody>
          <a:bodyPr/>
          <a:lstStyle/>
          <a:p>
            <a:r>
              <a:rPr lang="en-US" smtClean="0"/>
              <a:t>Click icon to add picture</a:t>
            </a:r>
            <a:endParaRPr lang="en-US"/>
          </a:p>
        </p:txBody>
      </p:sp>
      <p:cxnSp>
        <p:nvCxnSpPr>
          <p:cNvPr id="13" name="Straight Connector 12"/>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5" name="Date Placeholder 14"/>
          <p:cNvSpPr>
            <a:spLocks noGrp="1"/>
          </p:cNvSpPr>
          <p:nvPr>
            <p:ph type="dt" sz="half" idx="18"/>
          </p:nvPr>
        </p:nvSpPr>
        <p:spPr/>
        <p:txBody>
          <a:bodyPr/>
          <a:lstStyle/>
          <a:p>
            <a:r>
              <a:rPr lang="en-US" smtClean="0"/>
              <a:t>October 29 </a:t>
            </a:r>
            <a:r>
              <a:rPr lang="mr-IN" smtClean="0"/>
              <a:t>–</a:t>
            </a:r>
            <a:r>
              <a:rPr lang="en-US" smtClean="0"/>
              <a:t> November 1, 2018</a:t>
            </a:r>
            <a:endParaRPr lang="en-US" dirty="0"/>
          </a:p>
        </p:txBody>
      </p:sp>
      <p:sp>
        <p:nvSpPr>
          <p:cNvPr id="16" name="Footer Placeholder 15"/>
          <p:cNvSpPr>
            <a:spLocks noGrp="1"/>
          </p:cNvSpPr>
          <p:nvPr>
            <p:ph type="ftr" sz="quarter" idx="19"/>
          </p:nvPr>
        </p:nvSpPr>
        <p:spPr/>
        <p:txBody>
          <a:bodyPr/>
          <a:lstStyle/>
          <a:p>
            <a:r>
              <a:rPr lang="en-US" smtClean="0"/>
              <a:t>Fall 2018 EIC Accelerator Collaboration Meeting</a:t>
            </a:r>
            <a:endParaRPr lang="en-US" dirty="0"/>
          </a:p>
        </p:txBody>
      </p:sp>
      <p:sp>
        <p:nvSpPr>
          <p:cNvPr id="17" name="Slide Number Placeholder 16"/>
          <p:cNvSpPr>
            <a:spLocks noGrp="1"/>
          </p:cNvSpPr>
          <p:nvPr>
            <p:ph type="sldNum" sz="quarter" idx="20"/>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85967476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Layout 8">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125200"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6"/>
          </p:nvPr>
        </p:nvSpPr>
        <p:spPr>
          <a:xfrm>
            <a:off x="411892"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3914031"/>
            <a:ext cx="3639123" cy="2332315"/>
          </a:xfrm>
          <a:solidFill>
            <a:schemeClr val="accent2"/>
          </a:solidFill>
        </p:spPr>
        <p:txBody>
          <a:bodyPr/>
          <a:lstStyle/>
          <a:p>
            <a:r>
              <a:rPr lang="en-US" smtClean="0"/>
              <a:t>Click icon to add picture</a:t>
            </a:r>
            <a:endParaRPr lang="en-US"/>
          </a:p>
        </p:txBody>
      </p:sp>
      <p:sp>
        <p:nvSpPr>
          <p:cNvPr id="11" name="Picture Placeholder 6"/>
          <p:cNvSpPr>
            <a:spLocks noGrp="1"/>
          </p:cNvSpPr>
          <p:nvPr>
            <p:ph type="pic" sz="quarter" idx="15"/>
          </p:nvPr>
        </p:nvSpPr>
        <p:spPr>
          <a:xfrm>
            <a:off x="4235248" y="3914031"/>
            <a:ext cx="3639123" cy="2332315"/>
          </a:xfrm>
          <a:solidFill>
            <a:schemeClr val="accent2"/>
          </a:solidFill>
        </p:spPr>
        <p:txBody>
          <a:bodyPr/>
          <a:lstStyle/>
          <a:p>
            <a:r>
              <a:rPr lang="en-US" smtClean="0"/>
              <a:t>Click icon to add picture</a:t>
            </a:r>
            <a:endParaRPr lang="en-US"/>
          </a:p>
        </p:txBody>
      </p:sp>
      <p:sp>
        <p:nvSpPr>
          <p:cNvPr id="12" name="Picture Placeholder 6"/>
          <p:cNvSpPr>
            <a:spLocks noGrp="1"/>
          </p:cNvSpPr>
          <p:nvPr>
            <p:ph type="pic" sz="quarter" idx="17"/>
          </p:nvPr>
        </p:nvSpPr>
        <p:spPr>
          <a:xfrm>
            <a:off x="8058606" y="3914031"/>
            <a:ext cx="3639123" cy="2332315"/>
          </a:xfrm>
          <a:solidFill>
            <a:schemeClr val="accent2"/>
          </a:solidFill>
        </p:spPr>
        <p:txBody>
          <a:bodyPr/>
          <a:lstStyle/>
          <a:p>
            <a:r>
              <a:rPr lang="en-US" smtClean="0"/>
              <a:t>Click icon to add picture</a:t>
            </a:r>
            <a:endParaRPr lang="en-US"/>
          </a:p>
        </p:txBody>
      </p:sp>
      <p:cxnSp>
        <p:nvCxnSpPr>
          <p:cNvPr id="13" name="Straight Connector 12"/>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5" name="Date Placeholder 14"/>
          <p:cNvSpPr>
            <a:spLocks noGrp="1"/>
          </p:cNvSpPr>
          <p:nvPr>
            <p:ph type="dt" sz="half" idx="18"/>
          </p:nvPr>
        </p:nvSpPr>
        <p:spPr/>
        <p:txBody>
          <a:bodyPr/>
          <a:lstStyle/>
          <a:p>
            <a:r>
              <a:rPr lang="en-US" smtClean="0"/>
              <a:t>October 29 </a:t>
            </a:r>
            <a:r>
              <a:rPr lang="mr-IN" smtClean="0"/>
              <a:t>–</a:t>
            </a:r>
            <a:r>
              <a:rPr lang="en-US" smtClean="0"/>
              <a:t> November 1, 2018</a:t>
            </a:r>
            <a:endParaRPr lang="en-US" dirty="0"/>
          </a:p>
        </p:txBody>
      </p:sp>
      <p:sp>
        <p:nvSpPr>
          <p:cNvPr id="16" name="Footer Placeholder 15"/>
          <p:cNvSpPr>
            <a:spLocks noGrp="1"/>
          </p:cNvSpPr>
          <p:nvPr>
            <p:ph type="ftr" sz="quarter" idx="19"/>
          </p:nvPr>
        </p:nvSpPr>
        <p:spPr/>
        <p:txBody>
          <a:bodyPr/>
          <a:lstStyle/>
          <a:p>
            <a:r>
              <a:rPr lang="en-US" smtClean="0"/>
              <a:t>Fall 2018 EIC Accelerator Collaboration Meeting</a:t>
            </a:r>
            <a:endParaRPr lang="en-US" dirty="0"/>
          </a:p>
        </p:txBody>
      </p:sp>
      <p:sp>
        <p:nvSpPr>
          <p:cNvPr id="17" name="Slide Number Placeholder 16"/>
          <p:cNvSpPr>
            <a:spLocks noGrp="1"/>
          </p:cNvSpPr>
          <p:nvPr>
            <p:ph type="sldNum" sz="quarter" idx="20"/>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59685353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r>
              <a:rPr lang="en-US" dirty="0" smtClean="0"/>
              <a:t>October 29 </a:t>
            </a:r>
            <a:r>
              <a:rPr lang="mr-IN" dirty="0" smtClean="0"/>
              <a:t>–</a:t>
            </a:r>
            <a:r>
              <a:rPr lang="en-US" dirty="0" smtClean="0"/>
              <a:t> November 1, 2018</a:t>
            </a:r>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dirty="0" smtClean="0"/>
              <a:t>Fall 2018 EIC Accelerator Collaboration Meeting</a:t>
            </a:r>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84858162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7" r:id="rId11"/>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1.xml"/><Relationship Id="rId7" Type="http://schemas.openxmlformats.org/officeDocument/2006/relationships/image" Target="../media/image27.png"/><Relationship Id="rId12" Type="http://schemas.openxmlformats.org/officeDocument/2006/relationships/image" Target="../media/image6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61.png"/><Relationship Id="rId5" Type="http://schemas.openxmlformats.org/officeDocument/2006/relationships/image" Target="../media/image29.png"/><Relationship Id="rId10" Type="http://schemas.openxmlformats.org/officeDocument/2006/relationships/image" Target="../media/image9.png"/><Relationship Id="rId4" Type="http://schemas.openxmlformats.org/officeDocument/2006/relationships/image" Target="../media/image28.pn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30.png"/><Relationship Id="rId2" Type="http://schemas.openxmlformats.org/officeDocument/2006/relationships/image" Target="../media/image380.png"/><Relationship Id="rId1" Type="http://schemas.openxmlformats.org/officeDocument/2006/relationships/slideLayout" Target="../slideLayouts/slideLayout2.xml"/><Relationship Id="rId6" Type="http://schemas.openxmlformats.org/officeDocument/2006/relationships/image" Target="../media/image420.png"/><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00.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490.png"/><Relationship Id="rId5" Type="http://schemas.openxmlformats.org/officeDocument/2006/relationships/image" Target="../media/image9.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60.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3181" y="205946"/>
            <a:ext cx="11369878" cy="917487"/>
          </a:xfrm>
        </p:spPr>
        <p:txBody>
          <a:bodyPr anchor="ctr" anchorCtr="0"/>
          <a:lstStyle/>
          <a:p>
            <a:r>
              <a:rPr lang="en-US" sz="3600" dirty="0"/>
              <a:t>JLEIC Machine </a:t>
            </a:r>
            <a:r>
              <a:rPr lang="en-US" sz="3600" dirty="0" smtClean="0"/>
              <a:t>Parameters Critical </a:t>
            </a:r>
            <a:r>
              <a:rPr lang="en-US" sz="3600" dirty="0"/>
              <a:t>for </a:t>
            </a:r>
            <a:r>
              <a:rPr lang="en-US" sz="3600" dirty="0" smtClean="0"/>
              <a:t>Polarimetry</a:t>
            </a:r>
            <a:endParaRPr lang="en-US" sz="3600" dirty="0"/>
          </a:p>
        </p:txBody>
      </p:sp>
      <p:sp>
        <p:nvSpPr>
          <p:cNvPr id="3" name="Subtitle 2"/>
          <p:cNvSpPr>
            <a:spLocks noGrp="1"/>
          </p:cNvSpPr>
          <p:nvPr>
            <p:ph type="subTitle" idx="1"/>
          </p:nvPr>
        </p:nvSpPr>
        <p:spPr>
          <a:xfrm>
            <a:off x="443182" y="1720849"/>
            <a:ext cx="3645740" cy="461665"/>
          </a:xfrm>
        </p:spPr>
        <p:txBody>
          <a:bodyPr wrap="square">
            <a:spAutoFit/>
          </a:bodyPr>
          <a:lstStyle/>
          <a:p>
            <a:r>
              <a:rPr lang="en-US" sz="2400" dirty="0" err="1" smtClean="0">
                <a:solidFill>
                  <a:schemeClr val="accent2">
                    <a:lumMod val="50000"/>
                  </a:schemeClr>
                </a:solidFill>
              </a:rPr>
              <a:t>Vasiliy</a:t>
            </a:r>
            <a:r>
              <a:rPr lang="en-US" sz="2400" dirty="0" smtClean="0">
                <a:solidFill>
                  <a:schemeClr val="accent2">
                    <a:lumMod val="50000"/>
                  </a:schemeClr>
                </a:solidFill>
              </a:rPr>
              <a:t> </a:t>
            </a:r>
            <a:r>
              <a:rPr lang="en-US" sz="2400" dirty="0" smtClean="0">
                <a:solidFill>
                  <a:schemeClr val="accent2">
                    <a:lumMod val="50000"/>
                  </a:schemeClr>
                </a:solidFill>
              </a:rPr>
              <a:t>Morozov</a:t>
            </a:r>
            <a:endParaRPr lang="en-US" sz="2400" dirty="0">
              <a:solidFill>
                <a:schemeClr val="accent2">
                  <a:lumMod val="50000"/>
                </a:schemeClr>
              </a:solidFill>
            </a:endParaRPr>
          </a:p>
        </p:txBody>
      </p:sp>
      <p:sp>
        <p:nvSpPr>
          <p:cNvPr id="5" name="Text Placeholder 4"/>
          <p:cNvSpPr>
            <a:spLocks noGrp="1"/>
          </p:cNvSpPr>
          <p:nvPr>
            <p:ph type="body" sz="quarter" idx="14"/>
          </p:nvPr>
        </p:nvSpPr>
        <p:spPr>
          <a:xfrm>
            <a:off x="4088921" y="5810521"/>
            <a:ext cx="5745192" cy="910001"/>
          </a:xfrm>
        </p:spPr>
        <p:txBody>
          <a:bodyPr>
            <a:noAutofit/>
          </a:bodyPr>
          <a:lstStyle/>
          <a:p>
            <a:pPr algn="ctr"/>
            <a:r>
              <a:rPr lang="en-US" sz="1800" dirty="0"/>
              <a:t>Inaugural Meeting for the EIC Polarimeter WG</a:t>
            </a:r>
            <a:endParaRPr lang="en-US" sz="1800" dirty="0" smtClean="0"/>
          </a:p>
          <a:p>
            <a:pPr algn="ctr"/>
            <a:r>
              <a:rPr lang="en-US" sz="1800" dirty="0" smtClean="0"/>
              <a:t>November 30, </a:t>
            </a:r>
            <a:r>
              <a:rPr lang="en-US" sz="1800" dirty="0"/>
              <a:t>2018</a:t>
            </a:r>
          </a:p>
        </p:txBody>
      </p:sp>
      <p:pic>
        <p:nvPicPr>
          <p:cNvPr id="7" name="Picture 6" descr="JLEIC2018oblique_D2-01.jpe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707653" y="1598522"/>
            <a:ext cx="7495294" cy="3934008"/>
          </a:xfrm>
          <a:prstGeom prst="rect">
            <a:avLst/>
          </a:prstGeom>
        </p:spPr>
      </p:pic>
    </p:spTree>
    <p:extLst>
      <p:ext uri="{BB962C8B-B14F-4D97-AF65-F5344CB8AC3E}">
        <p14:creationId xmlns:p14="http://schemas.microsoft.com/office/powerpoint/2010/main" val="459193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of Electron Polarization Measurement Requirements</a:t>
            </a:r>
            <a:endParaRPr lang="en-US" dirty="0"/>
          </a:p>
        </p:txBody>
      </p:sp>
      <p:sp>
        <p:nvSpPr>
          <p:cNvPr id="3" name="Content Placeholder 2"/>
          <p:cNvSpPr>
            <a:spLocks noGrp="1"/>
          </p:cNvSpPr>
          <p:nvPr>
            <p:ph idx="1"/>
          </p:nvPr>
        </p:nvSpPr>
        <p:spPr/>
        <p:txBody>
          <a:bodyPr>
            <a:normAutofit/>
          </a:bodyPr>
          <a:lstStyle/>
          <a:p>
            <a:pPr>
              <a:lnSpc>
                <a:spcPct val="100000"/>
              </a:lnSpc>
            </a:pPr>
            <a:r>
              <a:rPr lang="en-US" sz="2000" dirty="0" smtClean="0"/>
              <a:t>Ideally, one would like to have a bunch-by-bunch luminosity and polarization measurement. However, this is difficult and one should consider relaxing this requirement.</a:t>
            </a:r>
          </a:p>
          <a:p>
            <a:pPr>
              <a:lnSpc>
                <a:spcPct val="100000"/>
              </a:lnSpc>
            </a:pPr>
            <a:r>
              <a:rPr lang="en-US" sz="2000" dirty="0" smtClean="0"/>
              <a:t>The</a:t>
            </a:r>
            <a:r>
              <a:rPr lang="en-US" sz="2000" b="1" dirty="0" smtClean="0">
                <a:solidFill>
                  <a:srgbClr val="0000FF"/>
                </a:solidFill>
              </a:rPr>
              <a:t> two electron polarization states have the same life times</a:t>
            </a:r>
            <a:r>
              <a:rPr lang="en-US" sz="2000" dirty="0" smtClean="0"/>
              <a:t>. Beam lifetime is short compared to </a:t>
            </a:r>
            <a:r>
              <a:rPr lang="en-US" sz="2000" dirty="0" err="1" smtClean="0"/>
              <a:t>Sokolov-Ternov</a:t>
            </a:r>
            <a:r>
              <a:rPr lang="en-US" sz="2000" dirty="0" smtClean="0"/>
              <a:t> time. Even in case of error, equilibrium asymmetry would be negligible. Any </a:t>
            </a:r>
            <a:r>
              <a:rPr lang="en-US" sz="2000" dirty="0"/>
              <a:t>error in spin rotator setting would manifest itself in reduction of polarization life time. </a:t>
            </a:r>
            <a:r>
              <a:rPr lang="en-US" sz="2000" dirty="0" smtClean="0"/>
              <a:t>It would be </a:t>
            </a:r>
            <a:r>
              <a:rPr lang="en-US" sz="2000" b="1" dirty="0" smtClean="0">
                <a:solidFill>
                  <a:srgbClr val="0000FF"/>
                </a:solidFill>
              </a:rPr>
              <a:t>beneficial to have a direct measurement of vertical polarization in the arcs</a:t>
            </a:r>
            <a:r>
              <a:rPr lang="en-US" sz="2000" dirty="0" smtClean="0"/>
              <a:t> for spin rotator setup. This also have the benefit of cross checking the Compton polarimeter.</a:t>
            </a:r>
          </a:p>
          <a:p>
            <a:pPr>
              <a:lnSpc>
                <a:spcPct val="100000"/>
              </a:lnSpc>
            </a:pPr>
            <a:r>
              <a:rPr lang="en-US" sz="2000" b="1" dirty="0" smtClean="0">
                <a:solidFill>
                  <a:srgbClr val="0000FF"/>
                </a:solidFill>
              </a:rPr>
              <a:t>Polarizations of the bunches in each train should be the same</a:t>
            </a:r>
            <a:r>
              <a:rPr lang="en-US" sz="2000" dirty="0" smtClean="0"/>
              <a:t>. Processes that can vary polarization along the train are:</a:t>
            </a:r>
          </a:p>
          <a:p>
            <a:pPr lvl="1">
              <a:lnSpc>
                <a:spcPct val="100000"/>
              </a:lnSpc>
            </a:pPr>
            <a:r>
              <a:rPr lang="en-US" sz="1800" dirty="0" smtClean="0"/>
              <a:t>Systematic variation of polarization along the injected train. This can be tested experimentally.</a:t>
            </a:r>
          </a:p>
          <a:p>
            <a:pPr lvl="1">
              <a:lnSpc>
                <a:spcPct val="100000"/>
              </a:lnSpc>
            </a:pPr>
            <a:r>
              <a:rPr lang="en-US" sz="1800" dirty="0" smtClean="0"/>
              <a:t>RF transient and collective effect such as ion instability. They do not affect the polarization directly. The impact on polarization may come through change in emittance. This can be studied in simulations.</a:t>
            </a:r>
            <a:endParaRPr lang="en-US" sz="1800" dirty="0"/>
          </a:p>
          <a:p>
            <a:pPr>
              <a:lnSpc>
                <a:spcPct val="100000"/>
              </a:lnSpc>
            </a:pPr>
            <a:r>
              <a:rPr lang="en-US" sz="2000" dirty="0" smtClean="0"/>
              <a:t>With the above caveats, it may be </a:t>
            </a:r>
            <a:r>
              <a:rPr lang="en-US" sz="2000" b="1" dirty="0" smtClean="0">
                <a:solidFill>
                  <a:srgbClr val="0000FF"/>
                </a:solidFill>
              </a:rPr>
              <a:t>sufficient to measure the average polarization of each train</a:t>
            </a:r>
            <a:r>
              <a:rPr lang="en-US" sz="2000" dirty="0" smtClean="0"/>
              <a:t>.</a:t>
            </a:r>
          </a:p>
        </p:txBody>
      </p:sp>
      <p:sp>
        <p:nvSpPr>
          <p:cNvPr id="6" name="Slide Number Placeholder 5"/>
          <p:cNvSpPr>
            <a:spLocks noGrp="1"/>
          </p:cNvSpPr>
          <p:nvPr>
            <p:ph type="sldNum" sz="quarter" idx="12"/>
          </p:nvPr>
        </p:nvSpPr>
        <p:spPr/>
        <p:txBody>
          <a:bodyPr/>
          <a:lstStyle/>
          <a:p>
            <a:fld id="{07E1C93C-5050-FC42-8F10-D22D4F119D13}" type="slidenum">
              <a:rPr lang="en-US" smtClean="0"/>
              <a:pPr/>
              <a:t>10</a:t>
            </a:fld>
            <a:endParaRPr lang="en-US" dirty="0"/>
          </a:p>
        </p:txBody>
      </p:sp>
      <p:sp>
        <p:nvSpPr>
          <p:cNvPr id="12" name="Date Placeholder 3"/>
          <p:cNvSpPr>
            <a:spLocks noGrp="1"/>
          </p:cNvSpPr>
          <p:nvPr>
            <p:ph type="dt" sz="half" idx="10"/>
          </p:nvPr>
        </p:nvSpPr>
        <p:spPr>
          <a:xfrm>
            <a:off x="838200" y="6356352"/>
            <a:ext cx="2743200" cy="365125"/>
          </a:xfrm>
        </p:spPr>
        <p:txBody>
          <a:bodyPr/>
          <a:lstStyle/>
          <a:p>
            <a:r>
              <a:rPr lang="en-US" dirty="0" smtClean="0"/>
              <a:t>November </a:t>
            </a:r>
            <a:r>
              <a:rPr lang="en-US" dirty="0" smtClean="0"/>
              <a:t>30</a:t>
            </a:r>
            <a:r>
              <a:rPr lang="en-US" dirty="0" smtClean="0"/>
              <a:t>, </a:t>
            </a:r>
            <a:r>
              <a:rPr lang="en-US" dirty="0" smtClean="0"/>
              <a:t>2018</a:t>
            </a:r>
            <a:endParaRPr lang="en-US" dirty="0"/>
          </a:p>
        </p:txBody>
      </p:sp>
      <p:sp>
        <p:nvSpPr>
          <p:cNvPr id="13" name="Footer Placeholder 4"/>
          <p:cNvSpPr>
            <a:spLocks noGrp="1"/>
          </p:cNvSpPr>
          <p:nvPr>
            <p:ph type="ftr" sz="quarter" idx="11"/>
          </p:nvPr>
        </p:nvSpPr>
        <p:spPr>
          <a:xfrm>
            <a:off x="4038600" y="6356352"/>
            <a:ext cx="4114800" cy="365125"/>
          </a:xfrm>
        </p:spPr>
        <p:txBody>
          <a:bodyPr/>
          <a:lstStyle/>
          <a:p>
            <a:r>
              <a:rPr lang="en-US" dirty="0"/>
              <a:t>Inaugural Meeting for the EIC Polarimeter WG</a:t>
            </a:r>
            <a:endParaRPr lang="en-US" dirty="0"/>
          </a:p>
        </p:txBody>
      </p:sp>
    </p:spTree>
    <p:extLst>
      <p:ext uri="{BB962C8B-B14F-4D97-AF65-F5344CB8AC3E}">
        <p14:creationId xmlns:p14="http://schemas.microsoft.com/office/powerpoint/2010/main" val="1377785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tx1"/>
                </a:solidFill>
              </a:rPr>
              <a:t>Ion Polarization</a:t>
            </a:r>
            <a:endParaRPr lang="en-US" dirty="0">
              <a:solidFill>
                <a:schemeClr val="tx1"/>
              </a:solidFill>
            </a:endParaRPr>
          </a:p>
        </p:txBody>
      </p:sp>
      <p:sp>
        <p:nvSpPr>
          <p:cNvPr id="3" name="Content Placeholder 2"/>
          <p:cNvSpPr>
            <a:spLocks noGrp="1"/>
          </p:cNvSpPr>
          <p:nvPr>
            <p:ph idx="1"/>
          </p:nvPr>
        </p:nvSpPr>
        <p:spPr/>
        <p:txBody>
          <a:bodyPr>
            <a:normAutofit/>
          </a:bodyPr>
          <a:lstStyle/>
          <a:p>
            <a:pPr>
              <a:lnSpc>
                <a:spcPct val="100000"/>
              </a:lnSpc>
              <a:spcBef>
                <a:spcPts val="0"/>
              </a:spcBef>
              <a:spcAft>
                <a:spcPts val="600"/>
              </a:spcAft>
            </a:pPr>
            <a:r>
              <a:rPr lang="en-US" sz="2000" dirty="0">
                <a:solidFill>
                  <a:schemeClr val="tx1"/>
                </a:solidFill>
              </a:rPr>
              <a:t>Figure-8 concept: Spin precession in one arc is exactly cancelled in the other </a:t>
            </a:r>
          </a:p>
          <a:p>
            <a:pPr>
              <a:lnSpc>
                <a:spcPct val="100000"/>
              </a:lnSpc>
              <a:spcBef>
                <a:spcPts val="0"/>
              </a:spcBef>
              <a:spcAft>
                <a:spcPts val="600"/>
              </a:spcAft>
            </a:pPr>
            <a:r>
              <a:rPr lang="en-US" sz="2000" dirty="0"/>
              <a:t>Without additional fields, spin rotation is a priori unknown and occurs only due to closed orbit excursion and beam emittances</a:t>
            </a:r>
          </a:p>
          <a:p>
            <a:pPr>
              <a:lnSpc>
                <a:spcPct val="100000"/>
              </a:lnSpc>
              <a:spcBef>
                <a:spcPts val="0"/>
              </a:spcBef>
              <a:spcAft>
                <a:spcPts val="600"/>
              </a:spcAft>
            </a:pPr>
            <a:r>
              <a:rPr lang="en-US" sz="2000" dirty="0" smtClean="0">
                <a:solidFill>
                  <a:schemeClr val="tx1"/>
                </a:solidFill>
              </a:rPr>
              <a:t>Spin </a:t>
            </a:r>
            <a:r>
              <a:rPr lang="en-US" sz="2000" dirty="0">
                <a:solidFill>
                  <a:schemeClr val="tx1"/>
                </a:solidFill>
              </a:rPr>
              <a:t>stabilization by small fields: </a:t>
            </a:r>
            <a:r>
              <a:rPr lang="en-US" sz="2000" dirty="0">
                <a:solidFill>
                  <a:srgbClr val="0000FF"/>
                </a:solidFill>
              </a:rPr>
              <a:t>~3 Tm</a:t>
            </a:r>
            <a:r>
              <a:rPr lang="en-US" sz="2000" dirty="0"/>
              <a:t> </a:t>
            </a:r>
            <a:r>
              <a:rPr lang="en-US" sz="2000" dirty="0">
                <a:solidFill>
                  <a:schemeClr val="tx1"/>
                </a:solidFill>
              </a:rPr>
              <a:t>vs. </a:t>
            </a:r>
            <a:r>
              <a:rPr lang="en-US" sz="2000" dirty="0" smtClean="0">
                <a:solidFill>
                  <a:srgbClr val="FF0000"/>
                </a:solidFill>
              </a:rPr>
              <a:t>~1200 </a:t>
            </a:r>
            <a:r>
              <a:rPr lang="en-US" sz="2000" dirty="0">
                <a:solidFill>
                  <a:srgbClr val="FF0000"/>
                </a:solidFill>
              </a:rPr>
              <a:t>Tm</a:t>
            </a:r>
            <a:r>
              <a:rPr lang="en-US" sz="2000" dirty="0"/>
              <a:t> </a:t>
            </a:r>
            <a:r>
              <a:rPr lang="en-US" sz="2000" dirty="0">
                <a:solidFill>
                  <a:schemeClr val="tx1"/>
                </a:solidFill>
              </a:rPr>
              <a:t>for deuterons at 100 GeV</a:t>
            </a:r>
          </a:p>
          <a:p>
            <a:pPr lvl="1">
              <a:lnSpc>
                <a:spcPct val="100000"/>
              </a:lnSpc>
              <a:spcBef>
                <a:spcPts val="0"/>
              </a:spcBef>
              <a:spcAft>
                <a:spcPts val="600"/>
              </a:spcAft>
            </a:pPr>
            <a:r>
              <a:rPr lang="en-US" sz="1800" dirty="0">
                <a:solidFill>
                  <a:schemeClr val="tx1"/>
                </a:solidFill>
              </a:rPr>
              <a:t>Criterion: induced spin rotation &gt;&gt; spin rotation due to orbit errors</a:t>
            </a:r>
          </a:p>
          <a:p>
            <a:pPr>
              <a:lnSpc>
                <a:spcPct val="100000"/>
              </a:lnSpc>
              <a:spcBef>
                <a:spcPts val="0"/>
              </a:spcBef>
              <a:spcAft>
                <a:spcPts val="600"/>
              </a:spcAft>
            </a:pPr>
            <a:r>
              <a:rPr lang="en-US" sz="2000" dirty="0">
                <a:solidFill>
                  <a:srgbClr val="0000FF"/>
                </a:solidFill>
              </a:rPr>
              <a:t>3D spin rotator</a:t>
            </a:r>
            <a:r>
              <a:rPr lang="en-US" sz="2000" dirty="0">
                <a:solidFill>
                  <a:schemeClr val="tx1"/>
                </a:solidFill>
              </a:rPr>
              <a:t>: combination of small rotations about different axes provides </a:t>
            </a:r>
            <a:r>
              <a:rPr lang="en-US" sz="2000" dirty="0" smtClean="0">
                <a:solidFill>
                  <a:schemeClr val="tx1"/>
                </a:solidFill>
              </a:rPr>
              <a:t>any </a:t>
            </a:r>
            <a:r>
              <a:rPr lang="en-US" sz="2000" dirty="0">
                <a:solidFill>
                  <a:schemeClr val="tx1"/>
                </a:solidFill>
              </a:rPr>
              <a:t>polarization orientation at any point in the collider ring</a:t>
            </a:r>
          </a:p>
          <a:p>
            <a:pPr>
              <a:lnSpc>
                <a:spcPct val="100000"/>
              </a:lnSpc>
              <a:spcBef>
                <a:spcPts val="0"/>
              </a:spcBef>
              <a:spcAft>
                <a:spcPts val="600"/>
              </a:spcAft>
            </a:pPr>
            <a:r>
              <a:rPr lang="en-US" sz="2000" dirty="0">
                <a:solidFill>
                  <a:schemeClr val="tx1"/>
                </a:solidFill>
              </a:rPr>
              <a:t>No effect on the orbit</a:t>
            </a:r>
          </a:p>
          <a:p>
            <a:pPr>
              <a:lnSpc>
                <a:spcPct val="100000"/>
              </a:lnSpc>
              <a:spcBef>
                <a:spcPts val="0"/>
              </a:spcBef>
              <a:spcAft>
                <a:spcPts val="600"/>
              </a:spcAft>
            </a:pPr>
            <a:r>
              <a:rPr lang="en-US" sz="2000" dirty="0">
                <a:solidFill>
                  <a:schemeClr val="tx1"/>
                </a:solidFill>
              </a:rPr>
              <a:t>Polarized deuterons</a:t>
            </a:r>
          </a:p>
          <a:p>
            <a:pPr>
              <a:lnSpc>
                <a:spcPct val="100000"/>
              </a:lnSpc>
              <a:spcBef>
                <a:spcPts val="0"/>
              </a:spcBef>
              <a:spcAft>
                <a:spcPts val="600"/>
              </a:spcAft>
            </a:pPr>
            <a:r>
              <a:rPr lang="en-US" sz="2000" dirty="0">
                <a:solidFill>
                  <a:schemeClr val="tx1"/>
                </a:solidFill>
              </a:rPr>
              <a:t>Frequent adiabatic spin flips</a:t>
            </a:r>
          </a:p>
          <a:p>
            <a:pPr>
              <a:lnSpc>
                <a:spcPct val="100000"/>
              </a:lnSpc>
              <a:spcBef>
                <a:spcPts val="0"/>
              </a:spcBef>
              <a:spcAft>
                <a:spcPts val="600"/>
              </a:spcAft>
            </a:pPr>
            <a:endParaRPr lang="en-US" sz="2000" dirty="0"/>
          </a:p>
        </p:txBody>
      </p:sp>
      <p:sp>
        <p:nvSpPr>
          <p:cNvPr id="4" name="Slide Number Placeholder 3"/>
          <p:cNvSpPr>
            <a:spLocks noGrp="1"/>
          </p:cNvSpPr>
          <p:nvPr>
            <p:ph type="sldNum" sz="quarter" idx="12"/>
          </p:nvPr>
        </p:nvSpPr>
        <p:spPr/>
        <p:txBody>
          <a:bodyPr/>
          <a:lstStyle/>
          <a:p>
            <a:fld id="{07E1C93C-5050-FC42-8F10-D22D4F119D13}" type="slidenum">
              <a:rPr lang="en-US" smtClean="0"/>
              <a:pPr/>
              <a:t>11</a:t>
            </a:fld>
            <a:endParaRPr lang="en-US" dirty="0"/>
          </a:p>
        </p:txBody>
      </p:sp>
      <p:grpSp>
        <p:nvGrpSpPr>
          <p:cNvPr id="5" name="Group 4"/>
          <p:cNvGrpSpPr>
            <a:grpSpLocks/>
          </p:cNvGrpSpPr>
          <p:nvPr/>
        </p:nvGrpSpPr>
        <p:grpSpPr bwMode="auto">
          <a:xfrm>
            <a:off x="3969544" y="4367538"/>
            <a:ext cx="4252912" cy="1871662"/>
            <a:chOff x="1540" y="2870"/>
            <a:chExt cx="2679" cy="1179"/>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0" y="2870"/>
              <a:ext cx="2679" cy="1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a:spLocks noChangeArrowheads="1"/>
            </p:cNvSpPr>
            <p:nvPr/>
          </p:nvSpPr>
          <p:spPr bwMode="auto">
            <a:xfrm>
              <a:off x="2589" y="3178"/>
              <a:ext cx="106" cy="19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Arial" panose="020B0604020202020204" pitchFamily="34" charset="0"/>
                  <a:cs typeface="Arial" panose="020B0604020202020204" pitchFamily="34" charset="0"/>
                </a:defRPr>
              </a:lvl1pPr>
              <a:lvl2pPr marL="742950" indent="-285750">
                <a:defRPr sz="3600">
                  <a:solidFill>
                    <a:schemeClr val="tx1"/>
                  </a:solidFill>
                  <a:latin typeface="Arial" panose="020B0604020202020204" pitchFamily="34" charset="0"/>
                  <a:cs typeface="Arial" panose="020B0604020202020204" pitchFamily="34" charset="0"/>
                </a:defRPr>
              </a:lvl2pPr>
              <a:lvl3pPr marL="1143000" indent="-228600">
                <a:defRPr sz="3600">
                  <a:solidFill>
                    <a:schemeClr val="tx1"/>
                  </a:solidFill>
                  <a:latin typeface="Arial" panose="020B0604020202020204" pitchFamily="34" charset="0"/>
                  <a:cs typeface="Arial" panose="020B0604020202020204" pitchFamily="34" charset="0"/>
                </a:defRPr>
              </a:lvl3pPr>
              <a:lvl4pPr marL="1600200" indent="-228600">
                <a:defRPr sz="3600">
                  <a:solidFill>
                    <a:schemeClr val="tx1"/>
                  </a:solidFill>
                  <a:latin typeface="Arial" panose="020B0604020202020204" pitchFamily="34" charset="0"/>
                  <a:cs typeface="Arial" panose="020B0604020202020204" pitchFamily="34" charset="0"/>
                </a:defRPr>
              </a:lvl4pPr>
              <a:lvl5pPr marL="2057400" indent="-228600">
                <a:defRPr sz="3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9pPr>
            </a:lstStyle>
            <a:p>
              <a:pPr algn="r" eaLnBrk="1" hangingPunct="1"/>
              <a:endParaRPr lang="en-US" altLang="en-US"/>
            </a:p>
          </p:txBody>
        </p:sp>
        <p:sp>
          <p:nvSpPr>
            <p:cNvPr id="8" name="Rectangle 7"/>
            <p:cNvSpPr>
              <a:spLocks noChangeArrowheads="1"/>
            </p:cNvSpPr>
            <p:nvPr/>
          </p:nvSpPr>
          <p:spPr bwMode="auto">
            <a:xfrm>
              <a:off x="3047" y="3177"/>
              <a:ext cx="107" cy="19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Arial" panose="020B0604020202020204" pitchFamily="34" charset="0"/>
                  <a:cs typeface="Arial" panose="020B0604020202020204" pitchFamily="34" charset="0"/>
                </a:defRPr>
              </a:lvl1pPr>
              <a:lvl2pPr marL="742950" indent="-285750">
                <a:defRPr sz="3600">
                  <a:solidFill>
                    <a:schemeClr val="tx1"/>
                  </a:solidFill>
                  <a:latin typeface="Arial" panose="020B0604020202020204" pitchFamily="34" charset="0"/>
                  <a:cs typeface="Arial" panose="020B0604020202020204" pitchFamily="34" charset="0"/>
                </a:defRPr>
              </a:lvl2pPr>
              <a:lvl3pPr marL="1143000" indent="-228600">
                <a:defRPr sz="3600">
                  <a:solidFill>
                    <a:schemeClr val="tx1"/>
                  </a:solidFill>
                  <a:latin typeface="Arial" panose="020B0604020202020204" pitchFamily="34" charset="0"/>
                  <a:cs typeface="Arial" panose="020B0604020202020204" pitchFamily="34" charset="0"/>
                </a:defRPr>
              </a:lvl3pPr>
              <a:lvl4pPr marL="1600200" indent="-228600">
                <a:defRPr sz="3600">
                  <a:solidFill>
                    <a:schemeClr val="tx1"/>
                  </a:solidFill>
                  <a:latin typeface="Arial" panose="020B0604020202020204" pitchFamily="34" charset="0"/>
                  <a:cs typeface="Arial" panose="020B0604020202020204" pitchFamily="34" charset="0"/>
                </a:defRPr>
              </a:lvl4pPr>
              <a:lvl5pPr marL="2057400" indent="-228600">
                <a:defRPr sz="3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9pPr>
            </a:lstStyle>
            <a:p>
              <a:pPr algn="r" eaLnBrk="1" hangingPunct="1"/>
              <a:endParaRPr lang="en-US" altLang="en-US"/>
            </a:p>
          </p:txBody>
        </p:sp>
        <p:sp>
          <p:nvSpPr>
            <p:cNvPr id="9" name="Line 8"/>
            <p:cNvSpPr>
              <a:spLocks noChangeShapeType="1"/>
            </p:cNvSpPr>
            <p:nvPr/>
          </p:nvSpPr>
          <p:spPr bwMode="auto">
            <a:xfrm>
              <a:off x="2577" y="3264"/>
              <a:ext cx="145" cy="83"/>
            </a:xfrm>
            <a:prstGeom prst="line">
              <a:avLst/>
            </a:prstGeom>
            <a:noFill/>
            <a:ln w="1524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9"/>
            <p:cNvSpPr>
              <a:spLocks noChangeShapeType="1"/>
            </p:cNvSpPr>
            <p:nvPr/>
          </p:nvSpPr>
          <p:spPr bwMode="auto">
            <a:xfrm flipV="1">
              <a:off x="3038" y="3271"/>
              <a:ext cx="124" cy="72"/>
            </a:xfrm>
            <a:prstGeom prst="line">
              <a:avLst/>
            </a:prstGeom>
            <a:noFill/>
            <a:ln w="1524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Text Box 6"/>
            <p:cNvSpPr txBox="1">
              <a:spLocks noChangeArrowheads="1"/>
            </p:cNvSpPr>
            <p:nvPr/>
          </p:nvSpPr>
          <p:spPr bwMode="auto">
            <a:xfrm>
              <a:off x="2666" y="3637"/>
              <a:ext cx="397" cy="22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Blip>
                  <a:blip r:embed="rId3"/>
                </a:buBlip>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50000"/>
                </a:spcBef>
                <a:buNone/>
              </a:pPr>
              <a:r>
                <a:rPr lang="en-US" altLang="en-US" sz="1600" b="1">
                  <a:solidFill>
                    <a:srgbClr val="0000FF"/>
                  </a:solidFill>
                  <a:latin typeface="Symbol" panose="05050102010706020507" pitchFamily="18" charset="2"/>
                  <a:ea typeface="ＭＳ Ｐゴシック" panose="020B0600070205080204" pitchFamily="34" charset="-128"/>
                  <a:sym typeface="Symbol" panose="05050102010706020507" pitchFamily="18" charset="2"/>
                </a:rPr>
                <a:t>n = 0</a:t>
              </a:r>
              <a:endParaRPr lang="ru-RU" altLang="en-US" sz="1600" b="1">
                <a:solidFill>
                  <a:srgbClr val="0000FF"/>
                </a:solidFill>
                <a:latin typeface="Times New Roman" panose="02020603050405020304" pitchFamily="18" charset="0"/>
                <a:ea typeface="ＭＳ Ｐゴシック" panose="020B0600070205080204" pitchFamily="34" charset="-128"/>
                <a:sym typeface="Symbol" panose="05050102010706020507" pitchFamily="18" charset="2"/>
              </a:endParaRPr>
            </a:p>
          </p:txBody>
        </p:sp>
      </p:grpSp>
      <p:sp>
        <p:nvSpPr>
          <p:cNvPr id="14" name="Date Placeholder 3"/>
          <p:cNvSpPr>
            <a:spLocks noGrp="1"/>
          </p:cNvSpPr>
          <p:nvPr>
            <p:ph type="dt" sz="half" idx="10"/>
          </p:nvPr>
        </p:nvSpPr>
        <p:spPr>
          <a:xfrm>
            <a:off x="838200" y="6356352"/>
            <a:ext cx="2743200" cy="365125"/>
          </a:xfrm>
        </p:spPr>
        <p:txBody>
          <a:bodyPr/>
          <a:lstStyle/>
          <a:p>
            <a:r>
              <a:rPr lang="en-US" dirty="0" smtClean="0"/>
              <a:t>November </a:t>
            </a:r>
            <a:r>
              <a:rPr lang="en-US" dirty="0" smtClean="0"/>
              <a:t>30</a:t>
            </a:r>
            <a:r>
              <a:rPr lang="en-US" dirty="0" smtClean="0"/>
              <a:t>, </a:t>
            </a:r>
            <a:r>
              <a:rPr lang="en-US" dirty="0" smtClean="0"/>
              <a:t>2018</a:t>
            </a:r>
            <a:endParaRPr lang="en-US" dirty="0"/>
          </a:p>
        </p:txBody>
      </p:sp>
      <p:sp>
        <p:nvSpPr>
          <p:cNvPr id="15" name="Footer Placeholder 4"/>
          <p:cNvSpPr>
            <a:spLocks noGrp="1"/>
          </p:cNvSpPr>
          <p:nvPr>
            <p:ph type="ftr" sz="quarter" idx="11"/>
          </p:nvPr>
        </p:nvSpPr>
        <p:spPr>
          <a:xfrm>
            <a:off x="4038600" y="6356352"/>
            <a:ext cx="4114800" cy="365125"/>
          </a:xfrm>
        </p:spPr>
        <p:txBody>
          <a:bodyPr/>
          <a:lstStyle/>
          <a:p>
            <a:r>
              <a:rPr lang="en-US" dirty="0"/>
              <a:t>Inaugural Meeting for the EIC Polarimeter WG</a:t>
            </a:r>
            <a:endParaRPr lang="en-US" dirty="0"/>
          </a:p>
        </p:txBody>
      </p:sp>
    </p:spTree>
    <p:extLst>
      <p:ext uri="{BB962C8B-B14F-4D97-AF65-F5344CB8AC3E}">
        <p14:creationId xmlns:p14="http://schemas.microsoft.com/office/powerpoint/2010/main" val="257112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Zero-Integer Spin Resonance and Spin Stability Criterion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11892" y="884775"/>
                <a:ext cx="11285837" cy="4575227"/>
              </a:xfrm>
            </p:spPr>
            <p:txBody>
              <a:bodyPr>
                <a:spAutoFit/>
              </a:bodyPr>
              <a:lstStyle/>
              <a:p>
                <a:pPr>
                  <a:lnSpc>
                    <a:spcPct val="100000"/>
                  </a:lnSpc>
                  <a:spcBef>
                    <a:spcPts val="0"/>
                  </a:spcBef>
                  <a:spcAft>
                    <a:spcPts val="300"/>
                  </a:spcAft>
                </a:pPr>
                <a:r>
                  <a:rPr lang="en-US" dirty="0"/>
                  <a:t>Total zero-integer spin resonance strength</a:t>
                </a:r>
              </a:p>
              <a:p>
                <a:pPr marL="0" indent="0">
                  <a:lnSpc>
                    <a:spcPct val="100000"/>
                  </a:lnSpc>
                  <a:spcBef>
                    <a:spcPts val="0"/>
                  </a:spcBef>
                  <a:spcAft>
                    <a:spcPts val="300"/>
                  </a:spcAft>
                  <a:buNone/>
                </a:pPr>
                <a14:m>
                  <m:oMathPara xmlns:m="http://schemas.openxmlformats.org/officeDocument/2006/math">
                    <m:oMathParaPr>
                      <m:jc m:val="centerGroup"/>
                    </m:oMathParaPr>
                    <m:oMath xmlns:m="http://schemas.openxmlformats.org/officeDocument/2006/math">
                      <m:sSub>
                        <m:sSubPr>
                          <m:ctrlPr>
                            <a:rPr lang="en-US" altLang="en-US" i="1">
                              <a:latin typeface="Cambria Math" panose="02040503050406030204" pitchFamily="18" charset="0"/>
                            </a:rPr>
                          </m:ctrlPr>
                        </m:sSubPr>
                        <m:e>
                          <m:acc>
                            <m:accPr>
                              <m:chr m:val="⃗"/>
                              <m:ctrlPr>
                                <a:rPr lang="en-US" altLang="en-US" i="1">
                                  <a:latin typeface="Cambria Math" panose="02040503050406030204" pitchFamily="18" charset="0"/>
                                </a:rPr>
                              </m:ctrlPr>
                            </m:accPr>
                            <m:e>
                              <m:r>
                                <a:rPr lang="en-US" altLang="en-US" i="1">
                                  <a:latin typeface="Cambria Math" panose="02040503050406030204" pitchFamily="18" charset="0"/>
                                </a:rPr>
                                <m:t>𝑤</m:t>
                              </m:r>
                            </m:e>
                          </m:acc>
                        </m:e>
                        <m:sub>
                          <m:r>
                            <a:rPr lang="en-US" altLang="en-US" i="1">
                              <a:latin typeface="Cambria Math" panose="02040503050406030204" pitchFamily="18" charset="0"/>
                            </a:rPr>
                            <m:t>0</m:t>
                          </m:r>
                        </m:sub>
                      </m:sSub>
                      <m:r>
                        <a:rPr lang="en-US" altLang="en-US" i="1">
                          <a:latin typeface="Cambria Math" panose="02040503050406030204" pitchFamily="18" charset="0"/>
                        </a:rPr>
                        <m:t>=</m:t>
                      </m:r>
                      <m:sSub>
                        <m:sSubPr>
                          <m:ctrlPr>
                            <a:rPr lang="en-US" altLang="en-US" i="1">
                              <a:latin typeface="Cambria Math" panose="02040503050406030204" pitchFamily="18" charset="0"/>
                            </a:rPr>
                          </m:ctrlPr>
                        </m:sSubPr>
                        <m:e>
                          <m:acc>
                            <m:accPr>
                              <m:chr m:val="⃗"/>
                              <m:ctrlPr>
                                <a:rPr lang="en-US" altLang="en-US" i="1">
                                  <a:latin typeface="Cambria Math" panose="02040503050406030204" pitchFamily="18" charset="0"/>
                                </a:rPr>
                              </m:ctrlPr>
                            </m:accPr>
                            <m:e>
                              <m:r>
                                <a:rPr lang="en-US" altLang="en-US" i="1">
                                  <a:latin typeface="Cambria Math" panose="02040503050406030204" pitchFamily="18" charset="0"/>
                                </a:rPr>
                                <m:t>𝑤</m:t>
                              </m:r>
                            </m:e>
                          </m:acc>
                        </m:e>
                        <m:sub>
                          <m:r>
                            <a:rPr lang="en-US" altLang="en-US" i="1">
                              <a:latin typeface="Cambria Math" panose="02040503050406030204" pitchFamily="18" charset="0"/>
                            </a:rPr>
                            <m:t>𝑐𝑜h𝑒𝑟𝑒𝑛𝑡</m:t>
                          </m:r>
                        </m:sub>
                      </m:sSub>
                      <m:r>
                        <a:rPr lang="en-US" altLang="en-US" i="1">
                          <a:latin typeface="Cambria Math" panose="02040503050406030204" pitchFamily="18" charset="0"/>
                        </a:rPr>
                        <m:t>+</m:t>
                      </m:r>
                      <m:sSub>
                        <m:sSubPr>
                          <m:ctrlPr>
                            <a:rPr lang="en-US" altLang="en-US" i="1">
                              <a:latin typeface="Cambria Math" panose="02040503050406030204" pitchFamily="18" charset="0"/>
                            </a:rPr>
                          </m:ctrlPr>
                        </m:sSubPr>
                        <m:e>
                          <m:acc>
                            <m:accPr>
                              <m:chr m:val="⃗"/>
                              <m:ctrlPr>
                                <a:rPr lang="en-US" altLang="en-US" i="1">
                                  <a:latin typeface="Cambria Math" panose="02040503050406030204" pitchFamily="18" charset="0"/>
                                </a:rPr>
                              </m:ctrlPr>
                            </m:accPr>
                            <m:e>
                              <m:r>
                                <a:rPr lang="en-US" altLang="en-US" i="1">
                                  <a:latin typeface="Cambria Math" panose="02040503050406030204" pitchFamily="18" charset="0"/>
                                </a:rPr>
                                <m:t>𝑤</m:t>
                              </m:r>
                            </m:e>
                          </m:acc>
                        </m:e>
                        <m:sub>
                          <m:r>
                            <a:rPr lang="en-US" altLang="en-US" i="1">
                              <a:latin typeface="Cambria Math" panose="02040503050406030204" pitchFamily="18" charset="0"/>
                            </a:rPr>
                            <m:t>𝑒𝑚𝑖𝑡𝑡𝑎𝑛𝑐𝑒</m:t>
                          </m:r>
                        </m:sub>
                      </m:sSub>
                      <m:r>
                        <a:rPr lang="en-US" altLang="en-US" i="1">
                          <a:latin typeface="Cambria Math" panose="02040503050406030204" pitchFamily="18" charset="0"/>
                        </a:rPr>
                        <m:t> ,     </m:t>
                      </m:r>
                      <m:d>
                        <m:dPr>
                          <m:begChr m:val="|"/>
                          <m:endChr m:val="|"/>
                          <m:ctrlPr>
                            <a:rPr lang="en-US" altLang="en-US" i="1">
                              <a:latin typeface="Cambria Math" panose="02040503050406030204" pitchFamily="18" charset="0"/>
                            </a:rPr>
                          </m:ctrlPr>
                        </m:dPr>
                        <m:e>
                          <m:sSub>
                            <m:sSubPr>
                              <m:ctrlPr>
                                <a:rPr lang="en-US" altLang="en-US" i="1">
                                  <a:latin typeface="Cambria Math" panose="02040503050406030204" pitchFamily="18" charset="0"/>
                                </a:rPr>
                              </m:ctrlPr>
                            </m:sSubPr>
                            <m:e>
                              <m:acc>
                                <m:accPr>
                                  <m:chr m:val="⃗"/>
                                  <m:ctrlPr>
                                    <a:rPr lang="en-US" altLang="en-US" i="1">
                                      <a:latin typeface="Cambria Math" panose="02040503050406030204" pitchFamily="18" charset="0"/>
                                    </a:rPr>
                                  </m:ctrlPr>
                                </m:accPr>
                                <m:e>
                                  <m:r>
                                    <a:rPr lang="en-US" altLang="en-US" i="1">
                                      <a:latin typeface="Cambria Math" panose="02040503050406030204" pitchFamily="18" charset="0"/>
                                    </a:rPr>
                                    <m:t>𝑤</m:t>
                                  </m:r>
                                </m:e>
                              </m:acc>
                            </m:e>
                            <m:sub>
                              <m:r>
                                <a:rPr lang="en-US" altLang="en-US" i="1">
                                  <a:latin typeface="Cambria Math" panose="02040503050406030204" pitchFamily="18" charset="0"/>
                                </a:rPr>
                                <m:t>𝑒𝑚𝑖𝑡𝑡𝑎𝑛𝑐𝑒</m:t>
                              </m:r>
                            </m:sub>
                          </m:sSub>
                        </m:e>
                      </m:d>
                      <m:r>
                        <a:rPr lang="en-US" altLang="en-US" i="1">
                          <a:latin typeface="Cambria Math" panose="02040503050406030204" pitchFamily="18" charset="0"/>
                        </a:rPr>
                        <m:t>≪</m:t>
                      </m:r>
                      <m:d>
                        <m:dPr>
                          <m:begChr m:val="|"/>
                          <m:endChr m:val="|"/>
                          <m:ctrlPr>
                            <a:rPr lang="en-US" altLang="en-US" i="1">
                              <a:latin typeface="Cambria Math" panose="02040503050406030204" pitchFamily="18" charset="0"/>
                            </a:rPr>
                          </m:ctrlPr>
                        </m:dPr>
                        <m:e>
                          <m:sSub>
                            <m:sSubPr>
                              <m:ctrlPr>
                                <a:rPr lang="en-US" altLang="en-US" i="1">
                                  <a:latin typeface="Cambria Math" panose="02040503050406030204" pitchFamily="18" charset="0"/>
                                </a:rPr>
                              </m:ctrlPr>
                            </m:sSubPr>
                            <m:e>
                              <m:acc>
                                <m:accPr>
                                  <m:chr m:val="⃗"/>
                                  <m:ctrlPr>
                                    <a:rPr lang="en-US" altLang="en-US" i="1">
                                      <a:latin typeface="Cambria Math" panose="02040503050406030204" pitchFamily="18" charset="0"/>
                                    </a:rPr>
                                  </m:ctrlPr>
                                </m:accPr>
                                <m:e>
                                  <m:r>
                                    <a:rPr lang="en-US" altLang="en-US" i="1">
                                      <a:latin typeface="Cambria Math" panose="02040503050406030204" pitchFamily="18" charset="0"/>
                                    </a:rPr>
                                    <m:t>𝑤</m:t>
                                  </m:r>
                                </m:e>
                              </m:acc>
                            </m:e>
                            <m:sub>
                              <m:r>
                                <a:rPr lang="en-US" altLang="en-US" i="1">
                                  <a:latin typeface="Cambria Math" panose="02040503050406030204" pitchFamily="18" charset="0"/>
                                </a:rPr>
                                <m:t>𝑐𝑜h𝑒𝑟𝑒𝑛𝑡</m:t>
                              </m:r>
                            </m:sub>
                          </m:sSub>
                        </m:e>
                      </m:d>
                    </m:oMath>
                  </m:oMathPara>
                </a14:m>
                <a:endParaRPr lang="en-US" dirty="0"/>
              </a:p>
              <a:p>
                <a:pPr indent="0">
                  <a:lnSpc>
                    <a:spcPct val="100000"/>
                  </a:lnSpc>
                  <a:spcBef>
                    <a:spcPts val="0"/>
                  </a:spcBef>
                  <a:spcAft>
                    <a:spcPts val="300"/>
                  </a:spcAft>
                  <a:buNone/>
                </a:pPr>
                <a:r>
                  <a:rPr lang="en-US" dirty="0"/>
                  <a:t>is composed of</a:t>
                </a:r>
              </a:p>
              <a:p>
                <a:pPr lvl="1">
                  <a:lnSpc>
                    <a:spcPct val="100000"/>
                  </a:lnSpc>
                  <a:spcBef>
                    <a:spcPts val="0"/>
                  </a:spcBef>
                  <a:spcAft>
                    <a:spcPts val="300"/>
                  </a:spcAft>
                </a:pPr>
                <a:r>
                  <a:rPr lang="en-US" altLang="en-US" dirty="0"/>
                  <a:t>coherent part  </a:t>
                </a:r>
                <a14:m>
                  <m:oMath xmlns:m="http://schemas.openxmlformats.org/officeDocument/2006/math">
                    <m:sSub>
                      <m:sSubPr>
                        <m:ctrlPr>
                          <a:rPr lang="en-US" altLang="en-US" i="1">
                            <a:latin typeface="Cambria Math" panose="02040503050406030204" pitchFamily="18" charset="0"/>
                          </a:rPr>
                        </m:ctrlPr>
                      </m:sSubPr>
                      <m:e>
                        <m:r>
                          <a:rPr lang="en-US" altLang="en-US" i="1">
                            <a:latin typeface="Cambria Math" panose="02040503050406030204" pitchFamily="18" charset="0"/>
                          </a:rPr>
                          <m:t>𝑤</m:t>
                        </m:r>
                      </m:e>
                      <m:sub>
                        <m:r>
                          <a:rPr lang="en-US" altLang="en-US" i="1">
                            <a:latin typeface="Cambria Math" panose="02040503050406030204" pitchFamily="18" charset="0"/>
                          </a:rPr>
                          <m:t>𝑐𝑜h𝑒𝑟𝑒𝑛𝑡</m:t>
                        </m:r>
                      </m:sub>
                    </m:sSub>
                  </m:oMath>
                </a14:m>
                <a:r>
                  <a:rPr lang="en-US" altLang="en-US" dirty="0"/>
                  <a:t>  due to closed orbit excursions (due to imperfections); it does not lead to depolarization but causes coherent spin rotation about a priori unknown direction</a:t>
                </a:r>
              </a:p>
              <a:p>
                <a:pPr lvl="1">
                  <a:lnSpc>
                    <a:spcPct val="100000"/>
                  </a:lnSpc>
                  <a:spcBef>
                    <a:spcPts val="0"/>
                  </a:spcBef>
                  <a:spcAft>
                    <a:spcPts val="300"/>
                  </a:spcAft>
                </a:pPr>
                <a:r>
                  <a:rPr lang="en-US" altLang="en-US" dirty="0"/>
                  <a:t>incoherent part  </a:t>
                </a:r>
                <a14:m>
                  <m:oMath xmlns:m="http://schemas.openxmlformats.org/officeDocument/2006/math">
                    <m:sSub>
                      <m:sSubPr>
                        <m:ctrlPr>
                          <a:rPr lang="en-US" altLang="en-US" i="1">
                            <a:latin typeface="Cambria Math" panose="02040503050406030204" pitchFamily="18" charset="0"/>
                          </a:rPr>
                        </m:ctrlPr>
                      </m:sSubPr>
                      <m:e>
                        <m:r>
                          <a:rPr lang="en-US" altLang="en-US" i="1">
                            <a:latin typeface="Cambria Math" panose="02040503050406030204" pitchFamily="18" charset="0"/>
                          </a:rPr>
                          <m:t>𝑤</m:t>
                        </m:r>
                      </m:e>
                      <m:sub>
                        <m:r>
                          <a:rPr lang="en-US" altLang="en-US" i="1">
                            <a:latin typeface="Cambria Math" panose="02040503050406030204" pitchFamily="18" charset="0"/>
                          </a:rPr>
                          <m:t>𝑒𝑚𝑖𝑡𝑡𝑎𝑛𝑐𝑒</m:t>
                        </m:r>
                      </m:sub>
                    </m:sSub>
                  </m:oMath>
                </a14:m>
                <a:r>
                  <a:rPr lang="en-US" altLang="en-US" dirty="0"/>
                  <a:t>  due to transverse and longitudinal emittances (proportional to beam emittance), it causes spin tune spread potentially leading to depolarization</a:t>
                </a:r>
                <a:endParaRPr lang="en-US" dirty="0"/>
              </a:p>
              <a:p>
                <a:pPr>
                  <a:lnSpc>
                    <a:spcPct val="100000"/>
                  </a:lnSpc>
                  <a:spcBef>
                    <a:spcPts val="0"/>
                  </a:spcBef>
                  <a:spcAft>
                    <a:spcPts val="300"/>
                  </a:spcAft>
                </a:pPr>
                <a:r>
                  <a:rPr lang="en-US" altLang="en-US" dirty="0"/>
                  <a:t>Spin stability criterion</a:t>
                </a:r>
              </a:p>
              <a:p>
                <a:pPr lvl="1">
                  <a:lnSpc>
                    <a:spcPct val="100000"/>
                  </a:lnSpc>
                  <a:spcBef>
                    <a:spcPts val="0"/>
                  </a:spcBef>
                  <a:spcAft>
                    <a:spcPts val="300"/>
                  </a:spcAft>
                </a:pPr>
                <a:r>
                  <a:rPr lang="en-US" altLang="en-US" dirty="0"/>
                  <a:t>the spin tune induced by a spin rotator must significantly exceed the strength of the incoherent part of the zero-integer spin resonance</a:t>
                </a:r>
              </a:p>
              <a:p>
                <a:pPr marL="0" lvl="1" indent="0">
                  <a:lnSpc>
                    <a:spcPct val="100000"/>
                  </a:lnSpc>
                  <a:spcBef>
                    <a:spcPts val="0"/>
                  </a:spcBef>
                  <a:spcAft>
                    <a:spcPts val="300"/>
                  </a:spcAft>
                  <a:buNone/>
                </a:pPr>
                <a14:m>
                  <m:oMathPara xmlns:m="http://schemas.openxmlformats.org/officeDocument/2006/math">
                    <m:oMathParaPr>
                      <m:jc m:val="centerGroup"/>
                    </m:oMathParaPr>
                    <m:oMath xmlns:m="http://schemas.openxmlformats.org/officeDocument/2006/math">
                      <m:r>
                        <a:rPr lang="en-US" altLang="en-US" i="1">
                          <a:latin typeface="Cambria Math" panose="02040503050406030204" pitchFamily="18" charset="0"/>
                        </a:rPr>
                        <m:t>𝜈</m:t>
                      </m:r>
                      <m:r>
                        <a:rPr lang="en-US" altLang="en-US" i="1">
                          <a:latin typeface="Cambria Math" panose="02040503050406030204" pitchFamily="18" charset="0"/>
                        </a:rPr>
                        <m:t>≫</m:t>
                      </m:r>
                      <m:d>
                        <m:dPr>
                          <m:begChr m:val="|"/>
                          <m:endChr m:val="|"/>
                          <m:ctrlPr>
                            <a:rPr lang="en-US" altLang="en-US" i="1">
                              <a:latin typeface="Cambria Math" panose="02040503050406030204" pitchFamily="18" charset="0"/>
                            </a:rPr>
                          </m:ctrlPr>
                        </m:dPr>
                        <m:e>
                          <m:sSub>
                            <m:sSubPr>
                              <m:ctrlPr>
                                <a:rPr lang="en-US" altLang="en-US" i="1">
                                  <a:latin typeface="Cambria Math" panose="02040503050406030204" pitchFamily="18" charset="0"/>
                                </a:rPr>
                              </m:ctrlPr>
                            </m:sSubPr>
                            <m:e>
                              <m:acc>
                                <m:accPr>
                                  <m:chr m:val="⃗"/>
                                  <m:ctrlPr>
                                    <a:rPr lang="en-US" altLang="en-US" i="1">
                                      <a:latin typeface="Cambria Math" panose="02040503050406030204" pitchFamily="18" charset="0"/>
                                    </a:rPr>
                                  </m:ctrlPr>
                                </m:accPr>
                                <m:e>
                                  <m:r>
                                    <a:rPr lang="en-US" altLang="en-US" i="1">
                                      <a:latin typeface="Cambria Math" panose="02040503050406030204" pitchFamily="18" charset="0"/>
                                    </a:rPr>
                                    <m:t>𝑤</m:t>
                                  </m:r>
                                </m:e>
                              </m:acc>
                            </m:e>
                            <m:sub>
                              <m:r>
                                <a:rPr lang="en-US" altLang="en-US" i="1">
                                  <a:latin typeface="Cambria Math" panose="02040503050406030204" pitchFamily="18" charset="0"/>
                                </a:rPr>
                                <m:t>𝑒𝑚𝑖𝑡𝑡𝑎𝑛𝑐𝑒</m:t>
                              </m:r>
                            </m:sub>
                          </m:sSub>
                        </m:e>
                      </m:d>
                    </m:oMath>
                  </m:oMathPara>
                </a14:m>
                <a:endParaRPr lang="en-US" dirty="0"/>
              </a:p>
              <a:p>
                <a:pPr lvl="1">
                  <a:lnSpc>
                    <a:spcPct val="100000"/>
                  </a:lnSpc>
                  <a:spcBef>
                    <a:spcPts val="0"/>
                  </a:spcBef>
                  <a:spcAft>
                    <a:spcPts val="300"/>
                  </a:spcAft>
                </a:pPr>
                <a:r>
                  <a:rPr lang="en-US" altLang="en-US" dirty="0"/>
                  <a:t>for proton beam   </a:t>
                </a:r>
                <a14:m>
                  <m:oMath xmlns:m="http://schemas.openxmlformats.org/officeDocument/2006/math">
                    <m:sSub>
                      <m:sSubPr>
                        <m:ctrlPr>
                          <a:rPr lang="en-US" altLang="en-US" i="1">
                            <a:latin typeface="Cambria Math" panose="02040503050406030204" pitchFamily="18" charset="0"/>
                          </a:rPr>
                        </m:ctrlPr>
                      </m:sSubPr>
                      <m:e>
                        <m:r>
                          <a:rPr lang="en-US" altLang="en-US" i="1">
                            <a:latin typeface="Cambria Math" panose="02040503050406030204" pitchFamily="18" charset="0"/>
                          </a:rPr>
                          <m:t>𝜈</m:t>
                        </m:r>
                      </m:e>
                      <m:sub>
                        <m:r>
                          <a:rPr lang="en-US" altLang="en-US" i="1">
                            <a:latin typeface="Cambria Math" panose="02040503050406030204" pitchFamily="18" charset="0"/>
                          </a:rPr>
                          <m:t>𝑝</m:t>
                        </m:r>
                      </m:sub>
                    </m:sSub>
                    <m:r>
                      <a:rPr lang="en-US" altLang="en-US" i="1">
                        <a:latin typeface="Cambria Math" panose="02040503050406030204" pitchFamily="18" charset="0"/>
                      </a:rPr>
                      <m:t>=</m:t>
                    </m:r>
                    <m:sSup>
                      <m:sSupPr>
                        <m:ctrlPr>
                          <a:rPr lang="en-US" altLang="en-US" i="1">
                            <a:latin typeface="Cambria Math" panose="02040503050406030204" pitchFamily="18" charset="0"/>
                          </a:rPr>
                        </m:ctrlPr>
                      </m:sSupPr>
                      <m:e>
                        <m:r>
                          <a:rPr lang="en-US" altLang="en-US" i="1">
                            <a:latin typeface="Cambria Math" panose="02040503050406030204" pitchFamily="18" charset="0"/>
                          </a:rPr>
                          <m:t>10</m:t>
                        </m:r>
                      </m:e>
                      <m:sup>
                        <m:r>
                          <a:rPr lang="en-US" altLang="en-US" i="1">
                            <a:latin typeface="Cambria Math" panose="02040503050406030204" pitchFamily="18" charset="0"/>
                          </a:rPr>
                          <m:t>−2</m:t>
                        </m:r>
                      </m:sup>
                    </m:sSup>
                  </m:oMath>
                </a14:m>
                <a:endParaRPr lang="en-US" dirty="0"/>
              </a:p>
              <a:p>
                <a:pPr lvl="1">
                  <a:lnSpc>
                    <a:spcPct val="100000"/>
                  </a:lnSpc>
                  <a:spcBef>
                    <a:spcPts val="0"/>
                  </a:spcBef>
                  <a:spcAft>
                    <a:spcPts val="300"/>
                  </a:spcAft>
                </a:pPr>
                <a:r>
                  <a:rPr lang="en-US" altLang="en-US" dirty="0"/>
                  <a:t>for deuteron beam   </a:t>
                </a:r>
                <a14:m>
                  <m:oMath xmlns:m="http://schemas.openxmlformats.org/officeDocument/2006/math">
                    <m:sSub>
                      <m:sSubPr>
                        <m:ctrlPr>
                          <a:rPr lang="en-US" altLang="en-US" i="1">
                            <a:latin typeface="Cambria Math" panose="02040503050406030204" pitchFamily="18" charset="0"/>
                          </a:rPr>
                        </m:ctrlPr>
                      </m:sSubPr>
                      <m:e>
                        <m:r>
                          <a:rPr lang="en-US" altLang="en-US" i="1">
                            <a:latin typeface="Cambria Math" panose="02040503050406030204" pitchFamily="18" charset="0"/>
                          </a:rPr>
                          <m:t>𝜈</m:t>
                        </m:r>
                      </m:e>
                      <m:sub>
                        <m:r>
                          <a:rPr lang="en-US" altLang="en-US" i="1">
                            <a:latin typeface="Cambria Math" panose="02040503050406030204" pitchFamily="18" charset="0"/>
                          </a:rPr>
                          <m:t>𝑑</m:t>
                        </m:r>
                      </m:sub>
                    </m:sSub>
                    <m:r>
                      <a:rPr lang="en-US" altLang="en-US" i="1">
                        <a:latin typeface="Cambria Math" panose="02040503050406030204" pitchFamily="18" charset="0"/>
                      </a:rPr>
                      <m:t>=</m:t>
                    </m:r>
                    <m:sSup>
                      <m:sSupPr>
                        <m:ctrlPr>
                          <a:rPr lang="en-US" altLang="en-US" i="1">
                            <a:latin typeface="Cambria Math" panose="02040503050406030204" pitchFamily="18" charset="0"/>
                          </a:rPr>
                        </m:ctrlPr>
                      </m:sSupPr>
                      <m:e>
                        <m:r>
                          <a:rPr lang="en-US" altLang="en-US" i="1">
                            <a:latin typeface="Cambria Math" panose="02040503050406030204" pitchFamily="18" charset="0"/>
                          </a:rPr>
                          <m:t>10</m:t>
                        </m:r>
                      </m:e>
                      <m:sup>
                        <m:r>
                          <a:rPr lang="en-US" altLang="en-US" i="1">
                            <a:latin typeface="Cambria Math" panose="02040503050406030204" pitchFamily="18" charset="0"/>
                          </a:rPr>
                          <m:t>−4</m:t>
                        </m:r>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11892" y="884775"/>
                <a:ext cx="11285837" cy="4575227"/>
              </a:xfrm>
              <a:blipFill>
                <a:blip r:embed="rId2"/>
                <a:stretch>
                  <a:fillRect l="-648" t="-799" b="-1864"/>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07E1C93C-5050-FC42-8F10-D22D4F119D13}" type="slidenum">
              <a:rPr lang="en-US" smtClean="0"/>
              <a:pPr/>
              <a:t>12</a:t>
            </a:fld>
            <a:endParaRPr lang="en-US" dirty="0"/>
          </a:p>
        </p:txBody>
      </p:sp>
      <p:sp>
        <p:nvSpPr>
          <p:cNvPr id="9" name="Date Placeholder 3"/>
          <p:cNvSpPr>
            <a:spLocks noGrp="1"/>
          </p:cNvSpPr>
          <p:nvPr>
            <p:ph type="dt" sz="half" idx="10"/>
          </p:nvPr>
        </p:nvSpPr>
        <p:spPr>
          <a:xfrm>
            <a:off x="838200" y="6356352"/>
            <a:ext cx="2743200" cy="365125"/>
          </a:xfrm>
        </p:spPr>
        <p:txBody>
          <a:bodyPr/>
          <a:lstStyle/>
          <a:p>
            <a:r>
              <a:rPr lang="en-US" dirty="0" smtClean="0"/>
              <a:t>November </a:t>
            </a:r>
            <a:r>
              <a:rPr lang="en-US" dirty="0" smtClean="0"/>
              <a:t>30</a:t>
            </a:r>
            <a:r>
              <a:rPr lang="en-US" dirty="0" smtClean="0"/>
              <a:t>, </a:t>
            </a:r>
            <a:r>
              <a:rPr lang="en-US" dirty="0" smtClean="0"/>
              <a:t>2018</a:t>
            </a:r>
            <a:endParaRPr lang="en-US" dirty="0"/>
          </a:p>
        </p:txBody>
      </p:sp>
      <p:sp>
        <p:nvSpPr>
          <p:cNvPr id="10" name="Footer Placeholder 4"/>
          <p:cNvSpPr>
            <a:spLocks noGrp="1"/>
          </p:cNvSpPr>
          <p:nvPr>
            <p:ph type="ftr" sz="quarter" idx="11"/>
          </p:nvPr>
        </p:nvSpPr>
        <p:spPr>
          <a:xfrm>
            <a:off x="4038600" y="6356352"/>
            <a:ext cx="4114800" cy="365125"/>
          </a:xfrm>
        </p:spPr>
        <p:txBody>
          <a:bodyPr/>
          <a:lstStyle/>
          <a:p>
            <a:r>
              <a:rPr lang="en-US" dirty="0"/>
              <a:t>Inaugural Meeting for the EIC Polarimeter WG</a:t>
            </a:r>
            <a:endParaRPr lang="en-US" dirty="0"/>
          </a:p>
        </p:txBody>
      </p:sp>
    </p:spTree>
    <p:extLst>
      <p:ext uri="{BB962C8B-B14F-4D97-AF65-F5344CB8AC3E}">
        <p14:creationId xmlns:p14="http://schemas.microsoft.com/office/powerpoint/2010/main" val="2505353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Incoherent Part of Zero-Integer Spin Resonance Strength</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11892" y="884775"/>
                <a:ext cx="11285837" cy="429990"/>
              </a:xfrm>
            </p:spPr>
            <p:txBody>
              <a:bodyPr>
                <a:spAutoFit/>
              </a:bodyPr>
              <a:lstStyle/>
              <a:p>
                <a:pPr>
                  <a:lnSpc>
                    <a:spcPct val="100000"/>
                  </a:lnSpc>
                  <a:spcBef>
                    <a:spcPts val="0"/>
                  </a:spcBef>
                  <a:spcAft>
                    <a:spcPts val="300"/>
                  </a:spcAft>
                </a:pP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𝜈</m:t>
                        </m:r>
                      </m:e>
                      <m:sub>
                        <m:r>
                          <a:rPr lang="en-US" sz="2000" i="1">
                            <a:latin typeface="Cambria Math" panose="02040503050406030204" pitchFamily="18" charset="0"/>
                          </a:rPr>
                          <m:t>𝑝</m:t>
                        </m:r>
                      </m:sub>
                      <m:sup>
                        <m:r>
                          <a:rPr lang="en-US" sz="2000" i="1">
                            <a:latin typeface="Cambria Math" panose="02040503050406030204" pitchFamily="18" charset="0"/>
                          </a:rPr>
                          <m:t>𝑚𝑎𝑥</m:t>
                        </m:r>
                      </m:sup>
                    </m:sSubSup>
                    <m:r>
                      <a:rPr lang="en-US" sz="2000" i="1">
                        <a:latin typeface="Cambria Math" panose="02040503050406030204" pitchFamily="18" charset="0"/>
                      </a:rPr>
                      <m:t>=0.5⋅</m:t>
                    </m:r>
                    <m:sSup>
                      <m:sSupPr>
                        <m:ctrlPr>
                          <a:rPr lang="en-US" sz="2000" i="1">
                            <a:latin typeface="Cambria Math" panose="02040503050406030204" pitchFamily="18" charset="0"/>
                          </a:rPr>
                        </m:ctrlPr>
                      </m:sSupPr>
                      <m:e>
                        <m:r>
                          <a:rPr lang="en-US" sz="2000" i="1">
                            <a:latin typeface="Cambria Math" panose="02040503050406030204" pitchFamily="18" charset="0"/>
                          </a:rPr>
                          <m:t>10</m:t>
                        </m:r>
                      </m:e>
                      <m:sup>
                        <m:r>
                          <a:rPr lang="en-US" sz="2000" i="1">
                            <a:latin typeface="Cambria Math" panose="02040503050406030204" pitchFamily="18" charset="0"/>
                          </a:rPr>
                          <m:t>−2</m:t>
                        </m:r>
                      </m:sup>
                    </m:sSup>
                  </m:oMath>
                </a14:m>
                <a:r>
                  <a:rPr lang="en-US" sz="2000" dirty="0"/>
                  <a:t>, </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𝜈</m:t>
                        </m:r>
                      </m:e>
                      <m:sub>
                        <m:r>
                          <a:rPr lang="en-US" sz="2000" i="1">
                            <a:latin typeface="Cambria Math" panose="02040503050406030204" pitchFamily="18" charset="0"/>
                          </a:rPr>
                          <m:t>𝑑</m:t>
                        </m:r>
                      </m:sub>
                      <m:sup>
                        <m:r>
                          <a:rPr lang="en-US" sz="2000" i="1">
                            <a:latin typeface="Cambria Math" panose="02040503050406030204" pitchFamily="18" charset="0"/>
                          </a:rPr>
                          <m:t>𝑚𝑎𝑥</m:t>
                        </m:r>
                      </m:sup>
                    </m:sSubSup>
                    <m:r>
                      <a:rPr lang="en-US" sz="2000" i="1">
                        <a:latin typeface="Cambria Math" panose="02040503050406030204" pitchFamily="18" charset="0"/>
                      </a:rPr>
                      <m:t>=0.5⋅</m:t>
                    </m:r>
                    <m:sSup>
                      <m:sSupPr>
                        <m:ctrlPr>
                          <a:rPr lang="en-US" sz="2000" i="1">
                            <a:latin typeface="Cambria Math" panose="02040503050406030204" pitchFamily="18" charset="0"/>
                          </a:rPr>
                        </m:ctrlPr>
                      </m:sSupPr>
                      <m:e>
                        <m:r>
                          <a:rPr lang="en-US" sz="2000" i="1">
                            <a:latin typeface="Cambria Math" panose="02040503050406030204" pitchFamily="18" charset="0"/>
                          </a:rPr>
                          <m:t>10</m:t>
                        </m:r>
                      </m:e>
                      <m:sup>
                        <m:r>
                          <a:rPr lang="en-US" sz="2000" i="1">
                            <a:latin typeface="Cambria Math" panose="02040503050406030204" pitchFamily="18" charset="0"/>
                          </a:rPr>
                          <m:t>−4</m:t>
                        </m:r>
                      </m:sup>
                    </m:sSup>
                  </m:oMath>
                </a14:m>
                <a:r>
                  <a:rPr lang="en-US" sz="2000" dirty="0"/>
                  <a:t> at 200 GeV/c are sufficient to stabilize the polarization</a:t>
                </a: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11892" y="884775"/>
                <a:ext cx="11285837" cy="429990"/>
              </a:xfrm>
              <a:blipFill>
                <a:blip r:embed="rId2"/>
                <a:stretch>
                  <a:fillRect l="-486" t="-5634" b="-18310"/>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07E1C93C-5050-FC42-8F10-D22D4F119D13}" type="slidenum">
              <a:rPr lang="en-US" smtClean="0"/>
              <a:pPr/>
              <a:t>13</a:t>
            </a:fld>
            <a:endParaRPr lang="en-US" dirty="0"/>
          </a:p>
        </p:txBody>
      </p:sp>
      <p:sp>
        <p:nvSpPr>
          <p:cNvPr id="9" name="Date Placeholder 3"/>
          <p:cNvSpPr>
            <a:spLocks noGrp="1"/>
          </p:cNvSpPr>
          <p:nvPr>
            <p:ph type="dt" sz="half" idx="10"/>
          </p:nvPr>
        </p:nvSpPr>
        <p:spPr>
          <a:xfrm>
            <a:off x="838200" y="6356352"/>
            <a:ext cx="2743200" cy="365125"/>
          </a:xfrm>
        </p:spPr>
        <p:txBody>
          <a:bodyPr/>
          <a:lstStyle/>
          <a:p>
            <a:r>
              <a:rPr lang="en-US" dirty="0" smtClean="0"/>
              <a:t>November </a:t>
            </a:r>
            <a:r>
              <a:rPr lang="en-US" dirty="0" smtClean="0"/>
              <a:t>30</a:t>
            </a:r>
            <a:r>
              <a:rPr lang="en-US" dirty="0" smtClean="0"/>
              <a:t>, </a:t>
            </a:r>
            <a:r>
              <a:rPr lang="en-US" dirty="0" smtClean="0"/>
              <a:t>2018</a:t>
            </a:r>
            <a:endParaRPr lang="en-US" dirty="0"/>
          </a:p>
        </p:txBody>
      </p:sp>
      <p:sp>
        <p:nvSpPr>
          <p:cNvPr id="10" name="Footer Placeholder 4"/>
          <p:cNvSpPr>
            <a:spLocks noGrp="1"/>
          </p:cNvSpPr>
          <p:nvPr>
            <p:ph type="ftr" sz="quarter" idx="11"/>
          </p:nvPr>
        </p:nvSpPr>
        <p:spPr>
          <a:xfrm>
            <a:off x="4038600" y="6356352"/>
            <a:ext cx="4114800" cy="365125"/>
          </a:xfrm>
        </p:spPr>
        <p:txBody>
          <a:bodyPr/>
          <a:lstStyle/>
          <a:p>
            <a:r>
              <a:rPr lang="en-US" dirty="0"/>
              <a:t>Inaugural Meeting for the EIC Polarimeter WG</a:t>
            </a:r>
            <a:endParaRPr lang="en-US" dirty="0"/>
          </a:p>
        </p:txBody>
      </p:sp>
      <p:pic>
        <p:nvPicPr>
          <p:cNvPr id="7" name="Рисунок 1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851" y="1406485"/>
            <a:ext cx="5940425" cy="219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1"/>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3244851" y="3605006"/>
            <a:ext cx="5940425" cy="219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Прямоугольник 1"/>
          <p:cNvSpPr>
            <a:spLocks noChangeArrowheads="1"/>
          </p:cNvSpPr>
          <p:nvPr/>
        </p:nvSpPr>
        <p:spPr bwMode="auto">
          <a:xfrm>
            <a:off x="2636520" y="5895299"/>
            <a:ext cx="69189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ru-RU" sz="1800" dirty="0">
                <a:cs typeface="Arial" panose="020B0604020202020204" pitchFamily="34" charset="0"/>
              </a:rPr>
              <a:t>Assuming normalized vertical beam emittance of </a:t>
            </a:r>
            <a:r>
              <a:rPr lang="ru-RU" altLang="ru-RU" sz="1800" dirty="0">
                <a:cs typeface="Arial" panose="020B0604020202020204" pitchFamily="34" charset="0"/>
                <a:sym typeface="Symbol" panose="05050102010706020507" pitchFamily="18" charset="2"/>
              </a:rPr>
              <a:t>0.07</a:t>
            </a:r>
            <a:r>
              <a:rPr lang="en-US" altLang="ru-RU" sz="1800" dirty="0">
                <a:cs typeface="Arial" panose="020B0604020202020204" pitchFamily="34" charset="0"/>
                <a:sym typeface="Symbol" panose="05050102010706020507" pitchFamily="18" charset="2"/>
              </a:rPr>
              <a:t> m rad</a:t>
            </a:r>
            <a:r>
              <a:rPr lang="ru-RU" altLang="ru-RU" sz="1800" dirty="0">
                <a:cs typeface="Arial" panose="020B0604020202020204" pitchFamily="34" charset="0"/>
                <a:sym typeface="Symbol" panose="05050102010706020507" pitchFamily="18" charset="2"/>
              </a:rPr>
              <a:t> </a:t>
            </a:r>
            <a:endParaRPr lang="ru-RU" altLang="ru-RU" sz="1800" dirty="0">
              <a:cs typeface="Arial" panose="020B0604020202020204" pitchFamily="34" charset="0"/>
            </a:endParaRPr>
          </a:p>
        </p:txBody>
      </p:sp>
    </p:spTree>
    <p:extLst>
      <p:ext uri="{BB962C8B-B14F-4D97-AF65-F5344CB8AC3E}">
        <p14:creationId xmlns:p14="http://schemas.microsoft.com/office/powerpoint/2010/main" val="950279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Coherent Part of Zero Integer Spin Resonance Strength</a:t>
            </a:r>
            <a:endParaRPr lang="en-US" dirty="0"/>
          </a:p>
        </p:txBody>
      </p:sp>
      <p:sp>
        <p:nvSpPr>
          <p:cNvPr id="3" name="Content Placeholder 2"/>
          <p:cNvSpPr>
            <a:spLocks noGrp="1"/>
          </p:cNvSpPr>
          <p:nvPr>
            <p:ph idx="1"/>
          </p:nvPr>
        </p:nvSpPr>
        <p:spPr>
          <a:xfrm>
            <a:off x="411892" y="884775"/>
            <a:ext cx="11285837" cy="707886"/>
          </a:xfrm>
        </p:spPr>
        <p:txBody>
          <a:bodyPr>
            <a:spAutoFit/>
          </a:bodyPr>
          <a:lstStyle/>
          <a:p>
            <a:pPr>
              <a:lnSpc>
                <a:spcPct val="100000"/>
              </a:lnSpc>
              <a:spcBef>
                <a:spcPts val="0"/>
              </a:spcBef>
              <a:spcAft>
                <a:spcPts val="300"/>
              </a:spcAft>
            </a:pPr>
            <a:r>
              <a:rPr lang="en-US" sz="2000" dirty="0" smtClean="0"/>
              <a:t>The coherent component does not depolarize the beam. However, it has to be compensated or taken into account when setting the polarization direction.</a:t>
            </a:r>
            <a:endParaRPr lang="en-US" sz="2000"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14</a:t>
            </a:fld>
            <a:endParaRPr lang="en-US" dirty="0"/>
          </a:p>
        </p:txBody>
      </p:sp>
      <p:sp>
        <p:nvSpPr>
          <p:cNvPr id="9" name="Date Placeholder 3"/>
          <p:cNvSpPr>
            <a:spLocks noGrp="1"/>
          </p:cNvSpPr>
          <p:nvPr>
            <p:ph type="dt" sz="half" idx="10"/>
          </p:nvPr>
        </p:nvSpPr>
        <p:spPr>
          <a:xfrm>
            <a:off x="838200" y="6356352"/>
            <a:ext cx="2743200" cy="365125"/>
          </a:xfrm>
        </p:spPr>
        <p:txBody>
          <a:bodyPr/>
          <a:lstStyle/>
          <a:p>
            <a:r>
              <a:rPr lang="en-US" dirty="0" smtClean="0"/>
              <a:t>November </a:t>
            </a:r>
            <a:r>
              <a:rPr lang="en-US" dirty="0" smtClean="0"/>
              <a:t>30</a:t>
            </a:r>
            <a:r>
              <a:rPr lang="en-US" dirty="0" smtClean="0"/>
              <a:t>, </a:t>
            </a:r>
            <a:r>
              <a:rPr lang="en-US" dirty="0" smtClean="0"/>
              <a:t>2018</a:t>
            </a:r>
            <a:endParaRPr lang="en-US" dirty="0"/>
          </a:p>
        </p:txBody>
      </p:sp>
      <p:sp>
        <p:nvSpPr>
          <p:cNvPr id="10" name="Footer Placeholder 4"/>
          <p:cNvSpPr>
            <a:spLocks noGrp="1"/>
          </p:cNvSpPr>
          <p:nvPr>
            <p:ph type="ftr" sz="quarter" idx="11"/>
          </p:nvPr>
        </p:nvSpPr>
        <p:spPr>
          <a:xfrm>
            <a:off x="4038600" y="6356352"/>
            <a:ext cx="4114800" cy="365125"/>
          </a:xfrm>
        </p:spPr>
        <p:txBody>
          <a:bodyPr/>
          <a:lstStyle/>
          <a:p>
            <a:r>
              <a:rPr lang="en-US" dirty="0"/>
              <a:t>Inaugural Meeting for the EIC Polarimeter WG</a:t>
            </a:r>
            <a:endParaRPr lang="en-US" dirty="0"/>
          </a:p>
        </p:txBody>
      </p:sp>
      <p:grpSp>
        <p:nvGrpSpPr>
          <p:cNvPr id="4" name="Group 3"/>
          <p:cNvGrpSpPr/>
          <p:nvPr/>
        </p:nvGrpSpPr>
        <p:grpSpPr>
          <a:xfrm>
            <a:off x="1955007" y="1749407"/>
            <a:ext cx="8281987" cy="4389120"/>
            <a:chOff x="1868059" y="1543108"/>
            <a:chExt cx="8281987" cy="4389120"/>
          </a:xfrm>
        </p:grpSpPr>
        <p:pic>
          <p:nvPicPr>
            <p:cNvPr id="12" name="Рисунок 1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8060" y="1543108"/>
              <a:ext cx="5940425" cy="219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Рисунок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868059" y="3737668"/>
              <a:ext cx="5940425" cy="219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7290253" y="1927449"/>
              <a:ext cx="2859793" cy="646331"/>
            </a:xfrm>
            <a:prstGeom prst="rect">
              <a:avLst/>
            </a:prstGeom>
            <a:noFill/>
          </p:spPr>
          <p:txBody>
            <a:bodyPr wrap="square" rtlCol="0">
              <a:spAutoFit/>
            </a:bodyPr>
            <a:lstStyle/>
            <a:p>
              <a:r>
                <a:rPr lang="en-US" altLang="ru-RU" dirty="0">
                  <a:latin typeface="Arial" panose="020B0604020202020204" pitchFamily="34" charset="0"/>
                  <a:cs typeface="Arial" panose="020B0604020202020204" pitchFamily="34" charset="0"/>
                </a:rPr>
                <a:t>Assuming RMS closed </a:t>
              </a:r>
              <a:br>
                <a:rPr lang="en-US" altLang="ru-RU" dirty="0">
                  <a:latin typeface="Arial" panose="020B0604020202020204" pitchFamily="34" charset="0"/>
                  <a:cs typeface="Arial" panose="020B0604020202020204" pitchFamily="34" charset="0"/>
                </a:rPr>
              </a:br>
              <a:r>
                <a:rPr lang="en-US" altLang="ru-RU" dirty="0">
                  <a:latin typeface="Arial" panose="020B0604020202020204" pitchFamily="34" charset="0"/>
                  <a:cs typeface="Arial" panose="020B0604020202020204" pitchFamily="34" charset="0"/>
                </a:rPr>
                <a:t>orbit distortion of </a:t>
              </a:r>
              <a:r>
                <a:rPr lang="en-US" altLang="ru-RU" dirty="0">
                  <a:latin typeface="Arial" panose="020B0604020202020204" pitchFamily="34" charset="0"/>
                  <a:cs typeface="Arial" panose="020B0604020202020204" pitchFamily="34" charset="0"/>
                  <a:sym typeface="Symbol" panose="05050102010706020507" pitchFamily="18" charset="2"/>
                </a:rPr>
                <a:t>~</a:t>
              </a:r>
              <a:r>
                <a:rPr lang="en-US" altLang="ru-RU" dirty="0">
                  <a:latin typeface="Arial" panose="020B0604020202020204" pitchFamily="34" charset="0"/>
                  <a:cs typeface="Arial" panose="020B0604020202020204" pitchFamily="34" charset="0"/>
                  <a:sym typeface="Symbol" panose="05050102010706020507" pitchFamily="18" charset="2"/>
                </a:rPr>
                <a:t>200 </a:t>
              </a:r>
              <a:r>
                <a:rPr lang="en-US" altLang="ru-RU" dirty="0">
                  <a:latin typeface="Arial" panose="020B0604020202020204" pitchFamily="34" charset="0"/>
                  <a:cs typeface="Arial" panose="020B0604020202020204" pitchFamily="34" charset="0"/>
                  <a:sym typeface="Symbol" panose="05050102010706020507" pitchFamily="18" charset="2"/>
                </a:rPr>
                <a:t>m</a:t>
              </a:r>
              <a:endParaRPr lang="en-US" altLang="ru-RU" dirty="0">
                <a:latin typeface="Arial" panose="020B0604020202020204" pitchFamily="34" charset="0"/>
                <a:cs typeface="Arial" panose="020B0604020202020204" pitchFamily="34" charset="0"/>
                <a:sym typeface="Symbol" panose="05050102010706020507" pitchFamily="18" charset="2"/>
              </a:endParaRPr>
            </a:p>
          </p:txBody>
        </p:sp>
      </p:grpSp>
    </p:spTree>
    <p:extLst>
      <p:ext uri="{BB962C8B-B14F-4D97-AF65-F5344CB8AC3E}">
        <p14:creationId xmlns:p14="http://schemas.microsoft.com/office/powerpoint/2010/main" val="3267718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3D Spin Rotator in Ion Collider Ring</a:t>
            </a:r>
          </a:p>
        </p:txBody>
      </p:sp>
      <p:sp>
        <p:nvSpPr>
          <p:cNvPr id="6" name="Slide Number Placeholder 5"/>
          <p:cNvSpPr>
            <a:spLocks noGrp="1"/>
          </p:cNvSpPr>
          <p:nvPr>
            <p:ph type="sldNum" sz="quarter" idx="12"/>
          </p:nvPr>
        </p:nvSpPr>
        <p:spPr/>
        <p:txBody>
          <a:bodyPr/>
          <a:lstStyle/>
          <a:p>
            <a:fld id="{07E1C93C-5050-FC42-8F10-D22D4F119D13}" type="slidenum">
              <a:rPr lang="en-US" smtClean="0"/>
              <a:pPr/>
              <a:t>15</a:t>
            </a:fld>
            <a:endParaRPr lang="en-US" dirty="0"/>
          </a:p>
        </p:txBody>
      </p:sp>
      <p:pic>
        <p:nvPicPr>
          <p:cNvPr id="19" name="Рисунок 1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3686" y="1561522"/>
            <a:ext cx="31400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Рисунок 1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3445" y="3531526"/>
            <a:ext cx="3144838"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 name="Object 7"/>
          <p:cNvGraphicFramePr>
            <a:graphicFrameLocks noChangeAspect="1"/>
          </p:cNvGraphicFramePr>
          <p:nvPr>
            <p:extLst/>
          </p:nvPr>
        </p:nvGraphicFramePr>
        <p:xfrm>
          <a:off x="1739433" y="4934317"/>
          <a:ext cx="1127125" cy="619125"/>
        </p:xfrm>
        <a:graphic>
          <a:graphicData uri="http://schemas.openxmlformats.org/presentationml/2006/ole">
            <mc:AlternateContent xmlns:mc="http://schemas.openxmlformats.org/markup-compatibility/2006">
              <mc:Choice xmlns:v="urn:schemas-microsoft-com:vml" Requires="v">
                <p:oleObj spid="_x0000_s1054" name="Bitmap Image" r:id="rId6" imgW="1438095" imgH="771429" progId="Paint.Picture">
                  <p:embed/>
                </p:oleObj>
              </mc:Choice>
              <mc:Fallback>
                <p:oleObj name="Bitmap Image" r:id="rId6" imgW="1438095" imgH="771429" progId="Paint.Picture">
                  <p:embed/>
                  <p:pic>
                    <p:nvPicPr>
                      <p:cNvPr id="21"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9433" y="4934317"/>
                        <a:ext cx="11271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3" name="Picture 11" descr="160622_fig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04498" y="2181458"/>
            <a:ext cx="410527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2" descr="160622_fig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04473" y="3834045"/>
            <a:ext cx="4441825"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AutoShape 13"/>
          <p:cNvSpPr>
            <a:spLocks/>
          </p:cNvSpPr>
          <p:nvPr/>
        </p:nvSpPr>
        <p:spPr bwMode="auto">
          <a:xfrm>
            <a:off x="6906194" y="1808396"/>
            <a:ext cx="390525" cy="4264025"/>
          </a:xfrm>
          <a:prstGeom prst="rightBrace">
            <a:avLst>
              <a:gd name="adj1" fmla="val 114646"/>
              <a:gd name="adj2" fmla="val 21000"/>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Blip>
                <a:blip r:embed="rId10"/>
              </a:buBlip>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0" hangingPunct="0">
              <a:spcBef>
                <a:spcPct val="0"/>
              </a:spcBef>
              <a:buNone/>
            </a:pPr>
            <a:endParaRPr lang="ru-RU" altLang="ru-RU" sz="2400">
              <a:solidFill>
                <a:srgbClr val="000000"/>
              </a:solidFill>
              <a:latin typeface="Times" panose="02020603050405020304" pitchFamily="18" charset="0"/>
            </a:endParaRPr>
          </a:p>
        </p:txBody>
      </p:sp>
      <p:sp>
        <p:nvSpPr>
          <p:cNvPr id="36" name="Line 19"/>
          <p:cNvSpPr>
            <a:spLocks noChangeShapeType="1"/>
          </p:cNvSpPr>
          <p:nvPr/>
        </p:nvSpPr>
        <p:spPr bwMode="auto">
          <a:xfrm rot="10800000" flipH="1">
            <a:off x="9044348" y="3435583"/>
            <a:ext cx="581025" cy="2195512"/>
          </a:xfrm>
          <a:prstGeom prst="line">
            <a:avLst/>
          </a:prstGeom>
          <a:noFill/>
          <a:ln w="15875">
            <a:solidFill>
              <a:schemeClr val="tx1"/>
            </a:solidFill>
            <a:round/>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2400">
              <a:solidFill>
                <a:srgbClr val="000000"/>
              </a:solidFill>
              <a:latin typeface="Times" panose="02020603050405020304" pitchFamily="18" charset="0"/>
              <a:ea typeface="ＭＳ Ｐゴシック" panose="020B0600070205080204" pitchFamily="34" charset="-128"/>
            </a:endParaRPr>
          </a:p>
        </p:txBody>
      </p:sp>
      <p:sp>
        <p:nvSpPr>
          <p:cNvPr id="37" name="Line 19"/>
          <p:cNvSpPr>
            <a:spLocks noChangeShapeType="1"/>
          </p:cNvSpPr>
          <p:nvPr/>
        </p:nvSpPr>
        <p:spPr bwMode="auto">
          <a:xfrm rot="10800000" flipH="1">
            <a:off x="11717697" y="3894370"/>
            <a:ext cx="0" cy="1411288"/>
          </a:xfrm>
          <a:prstGeom prst="line">
            <a:avLst/>
          </a:prstGeom>
          <a:noFill/>
          <a:ln w="15875">
            <a:solidFill>
              <a:schemeClr val="tx1"/>
            </a:solidFill>
            <a:round/>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2400">
              <a:solidFill>
                <a:srgbClr val="000000"/>
              </a:solidFill>
              <a:latin typeface="Times" panose="02020603050405020304" pitchFamily="18" charset="0"/>
              <a:ea typeface="ＭＳ Ｐゴシック" panose="020B0600070205080204" pitchFamily="34" charset="-128"/>
            </a:endParaRPr>
          </a:p>
        </p:txBody>
      </p:sp>
      <p:sp>
        <p:nvSpPr>
          <p:cNvPr id="38" name="Text Box 16"/>
          <p:cNvSpPr txBox="1">
            <a:spLocks noChangeArrowheads="1"/>
          </p:cNvSpPr>
          <p:nvPr/>
        </p:nvSpPr>
        <p:spPr bwMode="auto">
          <a:xfrm>
            <a:off x="11512910" y="3503846"/>
            <a:ext cx="40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10"/>
              </a:buBlip>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eaLnBrk="0" hangingPunct="0">
              <a:spcBef>
                <a:spcPct val="0"/>
              </a:spcBef>
              <a:buNone/>
            </a:pPr>
            <a:r>
              <a:rPr lang="en-US" altLang="ru-RU">
                <a:solidFill>
                  <a:srgbClr val="000000"/>
                </a:solidFill>
              </a:rPr>
              <a:t>IP</a:t>
            </a:r>
            <a:endParaRPr lang="en-US" altLang="ru-RU" b="1">
              <a:solidFill>
                <a:srgbClr val="0000FF"/>
              </a:solidFill>
              <a:sym typeface="Symbol" panose="05050102010706020507" pitchFamily="18" charset="2"/>
            </a:endParaRPr>
          </a:p>
        </p:txBody>
      </p:sp>
      <p:sp>
        <p:nvSpPr>
          <p:cNvPr id="39" name="Line 19"/>
          <p:cNvSpPr>
            <a:spLocks noChangeShapeType="1"/>
          </p:cNvSpPr>
          <p:nvPr/>
        </p:nvSpPr>
        <p:spPr bwMode="auto">
          <a:xfrm rot="10800000">
            <a:off x="9788886" y="5150083"/>
            <a:ext cx="541337" cy="0"/>
          </a:xfrm>
          <a:prstGeom prst="line">
            <a:avLst/>
          </a:prstGeom>
          <a:noFill/>
          <a:ln w="15875">
            <a:solidFill>
              <a:schemeClr val="tx1"/>
            </a:solidFill>
            <a:round/>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2400">
              <a:solidFill>
                <a:srgbClr val="000000"/>
              </a:solidFill>
              <a:latin typeface="Times" panose="02020603050405020304" pitchFamily="18" charset="0"/>
              <a:ea typeface="ＭＳ Ｐゴシック" panose="020B0600070205080204" pitchFamily="34" charset="-128"/>
            </a:endParaRPr>
          </a:p>
        </p:txBody>
      </p:sp>
      <p:sp>
        <p:nvSpPr>
          <p:cNvPr id="40" name="Text Box 18"/>
          <p:cNvSpPr txBox="1">
            <a:spLocks noChangeArrowheads="1"/>
          </p:cNvSpPr>
          <p:nvPr/>
        </p:nvSpPr>
        <p:spPr bwMode="auto">
          <a:xfrm>
            <a:off x="9733322" y="4748446"/>
            <a:ext cx="603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10"/>
              </a:buBlip>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eaLnBrk="0" hangingPunct="0">
              <a:spcBef>
                <a:spcPct val="0"/>
              </a:spcBef>
              <a:buNone/>
            </a:pPr>
            <a:r>
              <a:rPr lang="en-US" altLang="ru-RU" dirty="0">
                <a:solidFill>
                  <a:srgbClr val="000000"/>
                </a:solidFill>
              </a:rPr>
              <a:t>ions</a:t>
            </a:r>
            <a:endParaRPr lang="en-US" altLang="ru-RU" b="1" dirty="0">
              <a:solidFill>
                <a:srgbClr val="0000FF"/>
              </a:solidFill>
              <a:sym typeface="Symbol" panose="05050102010706020507" pitchFamily="18" charset="2"/>
            </a:endParaRPr>
          </a:p>
        </p:txBody>
      </p:sp>
      <p:sp>
        <p:nvSpPr>
          <p:cNvPr id="41" name="Text Box 19"/>
          <p:cNvSpPr txBox="1">
            <a:spLocks noChangeArrowheads="1"/>
          </p:cNvSpPr>
          <p:nvPr/>
        </p:nvSpPr>
        <p:spPr bwMode="auto">
          <a:xfrm>
            <a:off x="8815747" y="1821096"/>
            <a:ext cx="1809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10"/>
              </a:buBlip>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eaLnBrk="0" hangingPunct="0">
              <a:spcBef>
                <a:spcPct val="0"/>
              </a:spcBef>
              <a:buNone/>
            </a:pPr>
            <a:r>
              <a:rPr lang="en-US" altLang="ru-RU" b="1" dirty="0">
                <a:solidFill>
                  <a:srgbClr val="0000FF"/>
                </a:solidFill>
              </a:rPr>
              <a:t>3D spin rotator</a:t>
            </a:r>
            <a:endParaRPr lang="en-US" altLang="ru-RU" b="1" dirty="0">
              <a:solidFill>
                <a:srgbClr val="0000FF"/>
              </a:solidFill>
              <a:sym typeface="Symbol" panose="05050102010706020507" pitchFamily="18" charset="2"/>
            </a:endParaRPr>
          </a:p>
        </p:txBody>
      </p:sp>
      <mc:AlternateContent xmlns:mc="http://schemas.openxmlformats.org/markup-compatibility/2006" xmlns:a14="http://schemas.microsoft.com/office/drawing/2010/main">
        <mc:Choice Requires="a14">
          <p:sp>
            <p:nvSpPr>
              <p:cNvPr id="42" name="TextBox 41"/>
              <p:cNvSpPr txBox="1"/>
              <p:nvPr/>
            </p:nvSpPr>
            <p:spPr>
              <a:xfrm>
                <a:off x="709449" y="2693248"/>
                <a:ext cx="4199739" cy="332207"/>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𝐿</m:t>
                          </m:r>
                        </m:e>
                        <m:sub>
                          <m:r>
                            <a:rPr lang="en-US" sz="1400" i="1">
                              <a:latin typeface="Cambria Math" panose="02040503050406030204" pitchFamily="18" charset="0"/>
                            </a:rPr>
                            <m:t>𝑡𝑜𝑡</m:t>
                          </m:r>
                        </m:sub>
                      </m:sSub>
                      <m:r>
                        <a:rPr lang="en-US" sz="1400" i="1">
                          <a:latin typeface="Cambria Math" panose="02040503050406030204" pitchFamily="18" charset="0"/>
                        </a:rPr>
                        <m:t>=7 </m:t>
                      </m:r>
                      <m:r>
                        <a:rPr lang="en-US" sz="1400" i="1">
                          <a:latin typeface="Cambria Math" panose="02040503050406030204" pitchFamily="18" charset="0"/>
                        </a:rPr>
                        <m:t>𝑚</m:t>
                      </m:r>
                      <m:r>
                        <a:rPr lang="en-US" sz="1400">
                          <a:latin typeface="Cambria Math" panose="02040503050406030204" pitchFamily="18" charset="0"/>
                        </a:rPr>
                        <m:t>,</m:t>
                      </m:r>
                      <m:r>
                        <m:rPr>
                          <m:nor/>
                        </m:rPr>
                        <a:rPr lang="en-US" sz="1400">
                          <a:latin typeface="Cambria Math" panose="02040503050406030204" pitchFamily="18" charset="0"/>
                        </a:rPr>
                        <m:t> </m:t>
                      </m:r>
                      <m:r>
                        <m:rPr>
                          <m:sty m:val="p"/>
                        </m:rPr>
                        <a:rPr lang="en-US" sz="1400">
                          <a:latin typeface="Cambria Math" panose="02040503050406030204" pitchFamily="18" charset="0"/>
                        </a:rPr>
                        <m:t>Δ</m:t>
                      </m:r>
                      <m:r>
                        <a:rPr lang="en-US" sz="1400" i="1">
                          <a:latin typeface="Cambria Math" panose="02040503050406030204" pitchFamily="18" charset="0"/>
                        </a:rPr>
                        <m:t>𝑥</m:t>
                      </m:r>
                      <m:r>
                        <a:rPr lang="en-US" sz="1400" i="1">
                          <a:latin typeface="Cambria Math" panose="02040503050406030204" pitchFamily="18" charset="0"/>
                        </a:rPr>
                        <m:t>=16 </m:t>
                      </m:r>
                      <m:r>
                        <a:rPr lang="en-US" sz="1400" i="1">
                          <a:latin typeface="Cambria Math" panose="02040503050406030204" pitchFamily="18" charset="0"/>
                        </a:rPr>
                        <m:t>𝑚𝑚</m:t>
                      </m:r>
                      <m:r>
                        <a:rPr lang="en-US" sz="1400" i="1">
                          <a:latin typeface="Cambria Math" panose="02040503050406030204" pitchFamily="18" charset="0"/>
                        </a:rPr>
                        <m:t>,</m:t>
                      </m:r>
                      <m:r>
                        <m:rPr>
                          <m:nor/>
                        </m:rPr>
                        <a:rPr lang="en-US" sz="1400">
                          <a:latin typeface="Cambria Math" panose="02040503050406030204" pitchFamily="18" charset="0"/>
                        </a:rPr>
                        <m:t> </m:t>
                      </m:r>
                      <m:sSubSup>
                        <m:sSubSupPr>
                          <m:ctrlPr>
                            <a:rPr lang="en-US" sz="1400" i="1">
                              <a:latin typeface="Cambria Math" panose="02040503050406030204" pitchFamily="18" charset="0"/>
                            </a:rPr>
                          </m:ctrlPr>
                        </m:sSubSupPr>
                        <m:e>
                          <m:r>
                            <a:rPr lang="en-US" sz="1400" i="1">
                              <a:latin typeface="Cambria Math" panose="02040503050406030204" pitchFamily="18" charset="0"/>
                            </a:rPr>
                            <m:t>𝐵</m:t>
                          </m:r>
                        </m:e>
                        <m:sub>
                          <m:r>
                            <a:rPr lang="en-US" sz="1400" i="1">
                              <a:latin typeface="Cambria Math" panose="02040503050406030204" pitchFamily="18" charset="0"/>
                            </a:rPr>
                            <m:t>𝑑𝑖𝑝</m:t>
                          </m:r>
                        </m:sub>
                        <m:sup>
                          <m:r>
                            <a:rPr lang="en-US" sz="1400" i="1">
                              <a:latin typeface="Cambria Math" panose="02040503050406030204" pitchFamily="18" charset="0"/>
                            </a:rPr>
                            <m:t>𝑚𝑎𝑥</m:t>
                          </m:r>
                        </m:sup>
                      </m:sSubSup>
                      <m:r>
                        <a:rPr lang="en-US" sz="1400" i="1">
                          <a:latin typeface="Cambria Math" panose="02040503050406030204" pitchFamily="18" charset="0"/>
                        </a:rPr>
                        <m:t>=3 </m:t>
                      </m:r>
                      <m:r>
                        <a:rPr lang="en-US" sz="1400" i="1">
                          <a:latin typeface="Cambria Math" panose="02040503050406030204" pitchFamily="18" charset="0"/>
                        </a:rPr>
                        <m:t>𝑇</m:t>
                      </m:r>
                      <m:r>
                        <a:rPr lang="en-US" sz="1400" i="1">
                          <a:latin typeface="Cambria Math" panose="02040503050406030204" pitchFamily="18" charset="0"/>
                        </a:rPr>
                        <m:t>,</m:t>
                      </m:r>
                      <m:r>
                        <m:rPr>
                          <m:nor/>
                        </m:rPr>
                        <a:rPr lang="en-US" sz="1400">
                          <a:latin typeface="Cambria Math" panose="02040503050406030204" pitchFamily="18" charset="0"/>
                        </a:rPr>
                        <m:t> </m:t>
                      </m:r>
                      <m:sSubSup>
                        <m:sSubSupPr>
                          <m:ctrlPr>
                            <a:rPr lang="en-US" sz="1400" i="1">
                              <a:latin typeface="Cambria Math" panose="02040503050406030204" pitchFamily="18" charset="0"/>
                            </a:rPr>
                          </m:ctrlPr>
                        </m:sSubSupPr>
                        <m:e>
                          <m:r>
                            <a:rPr lang="en-US" sz="1400" i="1">
                              <a:latin typeface="Cambria Math" panose="02040503050406030204" pitchFamily="18" charset="0"/>
                            </a:rPr>
                            <m:t>𝐵</m:t>
                          </m:r>
                        </m:e>
                        <m:sub>
                          <m:r>
                            <a:rPr lang="en-US" sz="1400" i="1">
                              <a:latin typeface="Cambria Math" panose="02040503050406030204" pitchFamily="18" charset="0"/>
                            </a:rPr>
                            <m:t>𝑠𝑜𝑙</m:t>
                          </m:r>
                        </m:sub>
                        <m:sup>
                          <m:r>
                            <a:rPr lang="en-US" sz="1400" i="1">
                              <a:latin typeface="Cambria Math" panose="02040503050406030204" pitchFamily="18" charset="0"/>
                            </a:rPr>
                            <m:t>𝑚𝑎𝑥</m:t>
                          </m:r>
                        </m:sup>
                      </m:sSubSup>
                      <m:r>
                        <a:rPr lang="en-US" sz="1400" i="1">
                          <a:latin typeface="Cambria Math" panose="02040503050406030204" pitchFamily="18" charset="0"/>
                        </a:rPr>
                        <m:t>=2 </m:t>
                      </m:r>
                      <m:r>
                        <a:rPr lang="en-US" sz="1400" i="1">
                          <a:latin typeface="Cambria Math" panose="02040503050406030204" pitchFamily="18" charset="0"/>
                        </a:rPr>
                        <m:t>𝑇</m:t>
                      </m:r>
                      <m:r>
                        <a:rPr lang="en-US" sz="1400" i="1">
                          <a:latin typeface="Cambria Math" panose="02040503050406030204" pitchFamily="18" charset="0"/>
                        </a:rPr>
                        <m:t> </m:t>
                      </m:r>
                    </m:oMath>
                  </m:oMathPara>
                </a14:m>
                <a:endParaRPr lang="en-US" sz="1400" dirty="0"/>
              </a:p>
            </p:txBody>
          </p:sp>
        </mc:Choice>
        <mc:Fallback xmlns="">
          <p:sp>
            <p:nvSpPr>
              <p:cNvPr id="42" name="TextBox 41"/>
              <p:cNvSpPr txBox="1">
                <a:spLocks noRot="1" noChangeAspect="1" noMove="1" noResize="1" noEditPoints="1" noAdjustHandles="1" noChangeArrowheads="1" noChangeShapeType="1" noTextEdit="1"/>
              </p:cNvSpPr>
              <p:nvPr/>
            </p:nvSpPr>
            <p:spPr>
              <a:xfrm>
                <a:off x="709449" y="2693248"/>
                <a:ext cx="4199739" cy="332207"/>
              </a:xfrm>
              <a:prstGeom prst="rect">
                <a:avLst/>
              </a:prstGeom>
              <a:blipFill>
                <a:blip r:embed="rId11"/>
                <a:stretch>
                  <a:fillRect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3098531" y="4996222"/>
                <a:ext cx="2462277" cy="540212"/>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𝐿</m:t>
                          </m:r>
                        </m:e>
                        <m:sub>
                          <m:r>
                            <a:rPr lang="en-US" sz="1400" i="1">
                              <a:latin typeface="Cambria Math" panose="02040503050406030204" pitchFamily="18" charset="0"/>
                            </a:rPr>
                            <m:t>𝑥</m:t>
                          </m:r>
                        </m:sub>
                      </m:sSub>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𝐿</m:t>
                          </m:r>
                        </m:e>
                        <m:sub>
                          <m:r>
                            <a:rPr lang="en-US" sz="1400" i="1">
                              <a:latin typeface="Cambria Math" panose="02040503050406030204" pitchFamily="18" charset="0"/>
                            </a:rPr>
                            <m:t>𝑦</m:t>
                          </m:r>
                        </m:sub>
                      </m:sSub>
                      <m:r>
                        <a:rPr lang="en-US" sz="1400" i="1">
                          <a:latin typeface="Cambria Math" panose="02040503050406030204" pitchFamily="18" charset="0"/>
                        </a:rPr>
                        <m:t>=0.6 </m:t>
                      </m:r>
                      <m:r>
                        <a:rPr lang="en-US" sz="1400" i="1">
                          <a:latin typeface="Cambria Math" panose="02040503050406030204" pitchFamily="18" charset="0"/>
                        </a:rPr>
                        <m:t>𝑚</m:t>
                      </m:r>
                      <m:r>
                        <a:rPr lang="en-US" sz="1400">
                          <a:latin typeface="Cambria Math" panose="02040503050406030204" pitchFamily="18" charset="0"/>
                        </a:rPr>
                        <m:t>,</m:t>
                      </m:r>
                      <m:r>
                        <m:rPr>
                          <m:nor/>
                        </m:rPr>
                        <a:rPr lang="en-US" sz="1400">
                          <a:latin typeface="Cambria Math" panose="02040503050406030204" pitchFamily="18" charset="0"/>
                        </a:rPr>
                        <m:t> </m:t>
                      </m:r>
                      <m:sSub>
                        <m:sSubPr>
                          <m:ctrlPr>
                            <a:rPr lang="en-US" sz="1400" i="1">
                              <a:latin typeface="Cambria Math" panose="02040503050406030204" pitchFamily="18" charset="0"/>
                            </a:rPr>
                          </m:ctrlPr>
                        </m:sSubPr>
                        <m:e>
                          <m:r>
                            <a:rPr lang="en-US" sz="1400" i="1">
                              <a:latin typeface="Cambria Math" panose="02040503050406030204" pitchFamily="18" charset="0"/>
                            </a:rPr>
                            <m:t>𝐿</m:t>
                          </m:r>
                        </m:e>
                        <m:sub>
                          <m:r>
                            <a:rPr lang="en-US" sz="1400" i="1">
                              <a:latin typeface="Cambria Math" panose="02040503050406030204" pitchFamily="18" charset="0"/>
                            </a:rPr>
                            <m:t>𝑧𝑖</m:t>
                          </m:r>
                        </m:sub>
                      </m:sSub>
                      <m:r>
                        <a:rPr lang="en-US" sz="1400" i="1">
                          <a:latin typeface="Cambria Math" panose="02040503050406030204" pitchFamily="18" charset="0"/>
                        </a:rPr>
                        <m:t>=2 </m:t>
                      </m:r>
                      <m:r>
                        <a:rPr lang="en-US" sz="1400" i="1">
                          <a:latin typeface="Cambria Math" panose="02040503050406030204" pitchFamily="18" charset="0"/>
                        </a:rPr>
                        <m:t>𝑚</m:t>
                      </m:r>
                      <m:r>
                        <a:rPr lang="en-US" sz="1400" i="1">
                          <a:latin typeface="Cambria Math" panose="02040503050406030204" pitchFamily="18" charset="0"/>
                        </a:rPr>
                        <m:t>,</m:t>
                      </m:r>
                      <m:r>
                        <m:rPr>
                          <m:nor/>
                        </m:rPr>
                        <a:rPr lang="en-US" sz="1400">
                          <a:latin typeface="Cambria Math" panose="02040503050406030204" pitchFamily="18" charset="0"/>
                        </a:rPr>
                        <m:t> </m:t>
                      </m:r>
                    </m:oMath>
                  </m:oMathPara>
                </a14:m>
                <a:endParaRPr lang="en-US" sz="1400"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𝐿</m:t>
                          </m:r>
                        </m:e>
                        <m:sub>
                          <m:r>
                            <a:rPr lang="en-US" sz="1400" i="1">
                              <a:latin typeface="Cambria Math" panose="02040503050406030204" pitchFamily="18" charset="0"/>
                            </a:rPr>
                            <m:t>𝑧𝑖</m:t>
                          </m:r>
                          <m:r>
                            <a:rPr lang="en-US" sz="1400" i="1">
                              <a:latin typeface="Cambria Math" panose="02040503050406030204" pitchFamily="18" charset="0"/>
                            </a:rPr>
                            <m:t>0</m:t>
                          </m:r>
                        </m:sub>
                      </m:sSub>
                      <m:r>
                        <a:rPr lang="en-US" sz="1400" i="1">
                          <a:latin typeface="Cambria Math" panose="02040503050406030204" pitchFamily="18" charset="0"/>
                        </a:rPr>
                        <m:t>=1 </m:t>
                      </m:r>
                      <m:r>
                        <a:rPr lang="en-US" sz="1400" i="1">
                          <a:latin typeface="Cambria Math" panose="02040503050406030204" pitchFamily="18" charset="0"/>
                        </a:rPr>
                        <m:t>𝑚</m:t>
                      </m:r>
                      <m:r>
                        <a:rPr lang="en-US" sz="1400" i="1">
                          <a:latin typeface="Cambria Math" panose="02040503050406030204" pitchFamily="18" charset="0"/>
                        </a:rPr>
                        <m:t>,</m:t>
                      </m:r>
                      <m:r>
                        <m:rPr>
                          <m:nor/>
                        </m:rPr>
                        <a:rPr lang="en-US" sz="1400">
                          <a:latin typeface="Cambria Math" panose="02040503050406030204" pitchFamily="18" charset="0"/>
                        </a:rPr>
                        <m:t> </m:t>
                      </m:r>
                      <m:sSub>
                        <m:sSubPr>
                          <m:ctrlPr>
                            <a:rPr lang="en-US" sz="1400" i="1">
                              <a:latin typeface="Cambria Math" panose="02040503050406030204" pitchFamily="18" charset="0"/>
                            </a:rPr>
                          </m:ctrlPr>
                        </m:sSubPr>
                        <m:e>
                          <m:r>
                            <a:rPr lang="en-US" sz="1400" i="1">
                              <a:latin typeface="Cambria Math" panose="02040503050406030204" pitchFamily="18" charset="0"/>
                            </a:rPr>
                            <m:t>𝛼</m:t>
                          </m:r>
                        </m:e>
                        <m:sub>
                          <m:r>
                            <a:rPr lang="en-US" sz="1400" i="1">
                              <a:latin typeface="Cambria Math" panose="02040503050406030204" pitchFamily="18" charset="0"/>
                            </a:rPr>
                            <m:t>𝑜𝑟𝑏</m:t>
                          </m:r>
                        </m:sub>
                      </m:sSub>
                      <m:r>
                        <a:rPr lang="en-US" sz="1400" i="1">
                          <a:latin typeface="Cambria Math" panose="02040503050406030204" pitchFamily="18" charset="0"/>
                        </a:rPr>
                        <m:t>=</m:t>
                      </m:r>
                      <m:sSup>
                        <m:sSupPr>
                          <m:ctrlPr>
                            <a:rPr lang="en-US" sz="1400" i="1">
                              <a:latin typeface="Cambria Math" panose="02040503050406030204" pitchFamily="18" charset="0"/>
                            </a:rPr>
                          </m:ctrlPr>
                        </m:sSupPr>
                        <m:e>
                          <m:r>
                            <a:rPr lang="en-US" sz="1400" i="1">
                              <a:latin typeface="Cambria Math" panose="02040503050406030204" pitchFamily="18" charset="0"/>
                            </a:rPr>
                            <m:t>0.31</m:t>
                          </m:r>
                        </m:e>
                        <m:sup>
                          <m:r>
                            <a:rPr lang="en-US" sz="1400" i="1">
                              <a:latin typeface="Cambria Math" panose="02040503050406030204" pitchFamily="18" charset="0"/>
                            </a:rPr>
                            <m:t>∘</m:t>
                          </m:r>
                        </m:sup>
                      </m:sSup>
                      <m:r>
                        <a:rPr lang="en-US" sz="1400" i="1">
                          <a:latin typeface="Cambria Math" panose="02040503050406030204" pitchFamily="18" charset="0"/>
                        </a:rPr>
                        <m:t> </m:t>
                      </m:r>
                    </m:oMath>
                  </m:oMathPara>
                </a14:m>
                <a:endParaRPr lang="en-US" sz="1400" dirty="0"/>
              </a:p>
            </p:txBody>
          </p:sp>
        </mc:Choice>
        <mc:Fallback xmlns="">
          <p:sp>
            <p:nvSpPr>
              <p:cNvPr id="43" name="TextBox 42"/>
              <p:cNvSpPr txBox="1">
                <a:spLocks noRot="1" noChangeAspect="1" noMove="1" noResize="1" noEditPoints="1" noAdjustHandles="1" noChangeArrowheads="1" noChangeShapeType="1" noTextEdit="1"/>
              </p:cNvSpPr>
              <p:nvPr/>
            </p:nvSpPr>
            <p:spPr>
              <a:xfrm>
                <a:off x="3098531" y="4996222"/>
                <a:ext cx="2462277" cy="540212"/>
              </a:xfrm>
              <a:prstGeom prst="rect">
                <a:avLst/>
              </a:prstGeom>
              <a:blipFill>
                <a:blip r:embed="rId12"/>
                <a:stretch>
                  <a:fillRect/>
                </a:stretch>
              </a:blipFill>
            </p:spPr>
            <p:txBody>
              <a:bodyPr/>
              <a:lstStyle/>
              <a:p>
                <a:r>
                  <a:rPr lang="en-US">
                    <a:noFill/>
                  </a:rPr>
                  <a:t> </a:t>
                </a:r>
              </a:p>
            </p:txBody>
          </p:sp>
        </mc:Fallback>
      </mc:AlternateContent>
      <p:sp>
        <p:nvSpPr>
          <p:cNvPr id="32" name="Content Placeholder 2"/>
          <p:cNvSpPr>
            <a:spLocks noGrp="1"/>
          </p:cNvSpPr>
          <p:nvPr>
            <p:ph idx="1"/>
          </p:nvPr>
        </p:nvSpPr>
        <p:spPr>
          <a:xfrm>
            <a:off x="411892" y="854229"/>
            <a:ext cx="11285837" cy="5147563"/>
          </a:xfrm>
        </p:spPr>
        <p:txBody>
          <a:bodyPr>
            <a:spAutoFit/>
          </a:bodyPr>
          <a:lstStyle/>
          <a:p>
            <a:pPr>
              <a:lnSpc>
                <a:spcPct val="100000"/>
              </a:lnSpc>
              <a:spcBef>
                <a:spcPts val="0"/>
              </a:spcBef>
              <a:spcAft>
                <a:spcPts val="300"/>
              </a:spcAft>
            </a:pPr>
            <a:r>
              <a:rPr lang="en-US" altLang="en-US" sz="2000" dirty="0"/>
              <a:t>Provides control of the radial, vertical, and longitudinal spin components</a:t>
            </a:r>
          </a:p>
          <a:p>
            <a:pPr>
              <a:lnSpc>
                <a:spcPct val="100000"/>
              </a:lnSpc>
              <a:spcBef>
                <a:spcPts val="0"/>
              </a:spcBef>
              <a:spcAft>
                <a:spcPts val="300"/>
              </a:spcAft>
            </a:pPr>
            <a:r>
              <a:rPr lang="en-US" altLang="en-US" sz="2000" dirty="0"/>
              <a:t>Module for control of </a:t>
            </a:r>
            <a:r>
              <a:rPr lang="en-US" altLang="en-US" sz="2000" dirty="0" smtClean="0"/>
              <a:t>radial </a:t>
            </a:r>
            <a:r>
              <a:rPr lang="en-US" altLang="en-US" sz="2000" dirty="0"/>
              <a:t>component (fixed radial orbit bump)</a:t>
            </a:r>
          </a:p>
          <a:p>
            <a:pPr>
              <a:lnSpc>
                <a:spcPct val="100000"/>
              </a:lnSpc>
              <a:spcBef>
                <a:spcPts val="0"/>
              </a:spcBef>
              <a:spcAft>
                <a:spcPts val="300"/>
              </a:spcAft>
            </a:pPr>
            <a:endParaRPr lang="en-US" altLang="en-US" sz="2000" dirty="0">
              <a:sym typeface="Symbol" panose="05050102010706020507" pitchFamily="18" charset="2"/>
            </a:endParaRPr>
          </a:p>
          <a:p>
            <a:pPr>
              <a:lnSpc>
                <a:spcPct val="100000"/>
              </a:lnSpc>
              <a:spcBef>
                <a:spcPts val="0"/>
              </a:spcBef>
              <a:spcAft>
                <a:spcPts val="300"/>
              </a:spcAft>
            </a:pPr>
            <a:endParaRPr lang="en-US" altLang="en-US" sz="2000" dirty="0">
              <a:sym typeface="Symbol" panose="05050102010706020507" pitchFamily="18" charset="2"/>
            </a:endParaRPr>
          </a:p>
          <a:p>
            <a:pPr marL="0" indent="0">
              <a:lnSpc>
                <a:spcPct val="100000"/>
              </a:lnSpc>
              <a:spcBef>
                <a:spcPts val="0"/>
              </a:spcBef>
              <a:spcAft>
                <a:spcPts val="300"/>
              </a:spcAft>
              <a:buNone/>
            </a:pPr>
            <a:endParaRPr lang="en-US" altLang="en-US" sz="2400" dirty="0" smtClean="0">
              <a:sym typeface="Symbol" panose="05050102010706020507" pitchFamily="18" charset="2"/>
            </a:endParaRPr>
          </a:p>
          <a:p>
            <a:pPr marL="0" indent="0">
              <a:lnSpc>
                <a:spcPct val="100000"/>
              </a:lnSpc>
              <a:spcBef>
                <a:spcPts val="0"/>
              </a:spcBef>
              <a:spcAft>
                <a:spcPts val="300"/>
              </a:spcAft>
              <a:buNone/>
            </a:pPr>
            <a:endParaRPr lang="en-US" altLang="en-US" sz="2400" dirty="0">
              <a:sym typeface="Symbol" panose="05050102010706020507" pitchFamily="18" charset="2"/>
            </a:endParaRPr>
          </a:p>
          <a:p>
            <a:pPr>
              <a:lnSpc>
                <a:spcPct val="100000"/>
              </a:lnSpc>
              <a:spcBef>
                <a:spcPts val="0"/>
              </a:spcBef>
              <a:spcAft>
                <a:spcPts val="300"/>
              </a:spcAft>
            </a:pPr>
            <a:r>
              <a:rPr lang="en-US" altLang="en-US" sz="2000" dirty="0"/>
              <a:t>Module for control of </a:t>
            </a:r>
            <a:r>
              <a:rPr lang="en-US" altLang="en-US" sz="2000" dirty="0" smtClean="0"/>
              <a:t>vertical component </a:t>
            </a:r>
            <a:r>
              <a:rPr lang="en-US" altLang="en-US" sz="2000" dirty="0"/>
              <a:t>(fixed </a:t>
            </a:r>
            <a:r>
              <a:rPr lang="en-US" altLang="en-US" sz="2000" dirty="0" smtClean="0"/>
              <a:t>vertical </a:t>
            </a:r>
            <a:br>
              <a:rPr lang="en-US" altLang="en-US" sz="2000" dirty="0" smtClean="0"/>
            </a:br>
            <a:r>
              <a:rPr lang="en-US" altLang="en-US" sz="2000" dirty="0" smtClean="0"/>
              <a:t>orbit </a:t>
            </a:r>
            <a:r>
              <a:rPr lang="en-US" altLang="en-US" sz="2000" dirty="0"/>
              <a:t>bump)</a:t>
            </a:r>
          </a:p>
          <a:p>
            <a:pPr marL="0" indent="0">
              <a:lnSpc>
                <a:spcPct val="100000"/>
              </a:lnSpc>
              <a:spcBef>
                <a:spcPts val="0"/>
              </a:spcBef>
              <a:spcAft>
                <a:spcPts val="300"/>
              </a:spcAft>
              <a:buNone/>
            </a:pPr>
            <a:endParaRPr lang="en-US" altLang="en-US" sz="2000" dirty="0">
              <a:sym typeface="Symbol" panose="05050102010706020507" pitchFamily="18" charset="2"/>
            </a:endParaRPr>
          </a:p>
          <a:p>
            <a:pPr>
              <a:lnSpc>
                <a:spcPct val="100000"/>
              </a:lnSpc>
              <a:spcBef>
                <a:spcPts val="0"/>
              </a:spcBef>
              <a:spcAft>
                <a:spcPts val="300"/>
              </a:spcAft>
            </a:pPr>
            <a:endParaRPr lang="en-US" altLang="en-US" sz="1400" dirty="0">
              <a:sym typeface="Symbol" panose="05050102010706020507" pitchFamily="18" charset="2"/>
            </a:endParaRPr>
          </a:p>
          <a:p>
            <a:pPr marL="0" indent="0">
              <a:lnSpc>
                <a:spcPct val="100000"/>
              </a:lnSpc>
              <a:spcBef>
                <a:spcPts val="0"/>
              </a:spcBef>
              <a:spcAft>
                <a:spcPts val="300"/>
              </a:spcAft>
              <a:buNone/>
            </a:pPr>
            <a:endParaRPr lang="en-US" altLang="en-US" sz="1400" dirty="0">
              <a:sym typeface="Symbol" panose="05050102010706020507" pitchFamily="18" charset="2"/>
            </a:endParaRPr>
          </a:p>
          <a:p>
            <a:pPr>
              <a:lnSpc>
                <a:spcPct val="100000"/>
              </a:lnSpc>
              <a:spcBef>
                <a:spcPts val="0"/>
              </a:spcBef>
              <a:spcAft>
                <a:spcPts val="300"/>
              </a:spcAft>
            </a:pPr>
            <a:r>
              <a:rPr lang="en-US" altLang="en-US" sz="2000" dirty="0"/>
              <a:t>Module for control of </a:t>
            </a:r>
            <a:r>
              <a:rPr lang="en-US" altLang="en-US" sz="2000" dirty="0" smtClean="0"/>
              <a:t>longitudinal component</a:t>
            </a:r>
          </a:p>
          <a:p>
            <a:pPr>
              <a:lnSpc>
                <a:spcPct val="100000"/>
              </a:lnSpc>
              <a:spcBef>
                <a:spcPts val="0"/>
              </a:spcBef>
              <a:spcAft>
                <a:spcPts val="300"/>
              </a:spcAft>
            </a:pPr>
            <a:endParaRPr lang="en-US" altLang="en-US" sz="2000" dirty="0">
              <a:sym typeface="Symbol" panose="05050102010706020507" pitchFamily="18" charset="2"/>
            </a:endParaRPr>
          </a:p>
          <a:p>
            <a:pPr>
              <a:lnSpc>
                <a:spcPct val="100000"/>
              </a:lnSpc>
              <a:spcBef>
                <a:spcPts val="0"/>
              </a:spcBef>
              <a:spcAft>
                <a:spcPts val="300"/>
              </a:spcAft>
            </a:pPr>
            <a:endParaRPr lang="en-US" altLang="en-US" sz="2000" dirty="0" smtClean="0">
              <a:sym typeface="Symbol" panose="05050102010706020507" pitchFamily="18" charset="2"/>
            </a:endParaRPr>
          </a:p>
          <a:p>
            <a:pPr>
              <a:lnSpc>
                <a:spcPct val="100000"/>
              </a:lnSpc>
              <a:spcBef>
                <a:spcPts val="0"/>
              </a:spcBef>
              <a:spcAft>
                <a:spcPts val="300"/>
              </a:spcAft>
            </a:pPr>
            <a:r>
              <a:rPr lang="en-US" altLang="en-US" sz="2000" dirty="0" smtClean="0">
                <a:sym typeface="Symbol" panose="05050102010706020507" pitchFamily="18" charset="2"/>
              </a:rPr>
              <a:t>Can be placed anywhere and has no effect on optics </a:t>
            </a:r>
            <a:endParaRPr lang="en-US" altLang="en-US" sz="2000" dirty="0">
              <a:sym typeface="Symbol" panose="05050102010706020507" pitchFamily="18" charset="2"/>
            </a:endParaRPr>
          </a:p>
        </p:txBody>
      </p:sp>
      <p:sp>
        <p:nvSpPr>
          <p:cNvPr id="22" name="Date Placeholder 3"/>
          <p:cNvSpPr>
            <a:spLocks noGrp="1"/>
          </p:cNvSpPr>
          <p:nvPr>
            <p:ph type="dt" sz="half" idx="10"/>
          </p:nvPr>
        </p:nvSpPr>
        <p:spPr>
          <a:xfrm>
            <a:off x="838200" y="6356352"/>
            <a:ext cx="2743200" cy="365125"/>
          </a:xfrm>
        </p:spPr>
        <p:txBody>
          <a:bodyPr/>
          <a:lstStyle/>
          <a:p>
            <a:r>
              <a:rPr lang="en-US" dirty="0" smtClean="0"/>
              <a:t>November </a:t>
            </a:r>
            <a:r>
              <a:rPr lang="en-US" dirty="0" smtClean="0"/>
              <a:t>30</a:t>
            </a:r>
            <a:r>
              <a:rPr lang="en-US" dirty="0" smtClean="0"/>
              <a:t>, </a:t>
            </a:r>
            <a:r>
              <a:rPr lang="en-US" dirty="0" smtClean="0"/>
              <a:t>2018</a:t>
            </a:r>
            <a:endParaRPr lang="en-US" dirty="0"/>
          </a:p>
        </p:txBody>
      </p:sp>
      <p:sp>
        <p:nvSpPr>
          <p:cNvPr id="23" name="Footer Placeholder 4"/>
          <p:cNvSpPr>
            <a:spLocks noGrp="1"/>
          </p:cNvSpPr>
          <p:nvPr>
            <p:ph type="ftr" sz="quarter" idx="11"/>
          </p:nvPr>
        </p:nvSpPr>
        <p:spPr>
          <a:xfrm>
            <a:off x="4038600" y="6356352"/>
            <a:ext cx="4114800" cy="365125"/>
          </a:xfrm>
        </p:spPr>
        <p:txBody>
          <a:bodyPr/>
          <a:lstStyle/>
          <a:p>
            <a:r>
              <a:rPr lang="en-US" dirty="0"/>
              <a:t>Inaugural Meeting for the EIC Polarimeter WG</a:t>
            </a:r>
            <a:endParaRPr lang="en-US" dirty="0"/>
          </a:p>
        </p:txBody>
      </p:sp>
    </p:spTree>
    <p:extLst>
      <p:ext uri="{BB962C8B-B14F-4D97-AF65-F5344CB8AC3E}">
        <p14:creationId xmlns:p14="http://schemas.microsoft.com/office/powerpoint/2010/main" val="766001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Polarization Control in Ion Collider Ring</a:t>
            </a:r>
          </a:p>
        </p:txBody>
      </p:sp>
      <p:sp>
        <p:nvSpPr>
          <p:cNvPr id="3" name="Content Placeholder 2"/>
          <p:cNvSpPr>
            <a:spLocks noGrp="1"/>
          </p:cNvSpPr>
          <p:nvPr>
            <p:ph idx="1"/>
          </p:nvPr>
        </p:nvSpPr>
        <p:spPr/>
        <p:txBody>
          <a:bodyPr/>
          <a:lstStyle/>
          <a:p>
            <a:r>
              <a:rPr lang="en-US" altLang="en-US" sz="2000" dirty="0">
                <a:ea typeface="MS PGothic" pitchFamily="34" charset="-128"/>
              </a:rPr>
              <a:t>100 GeV/c figure-8 ion collider ring with transverse quadrupole misalignments</a:t>
            </a:r>
          </a:p>
          <a:p>
            <a:endParaRPr lang="en-US" altLang="en-US" dirty="0">
              <a:ea typeface="MS PGothic" pitchFamily="34" charset="-128"/>
            </a:endParaRPr>
          </a:p>
          <a:p>
            <a:endParaRPr lang="en-US" altLang="en-US" dirty="0">
              <a:ea typeface="MS PGothic" pitchFamily="34" charset="-128"/>
            </a:endParaRPr>
          </a:p>
          <a:p>
            <a:endParaRPr lang="en-US" altLang="en-US" dirty="0">
              <a:ea typeface="MS PGothic" pitchFamily="34" charset="-128"/>
            </a:endParaRPr>
          </a:p>
          <a:p>
            <a:pPr marL="0" indent="0">
              <a:buNone/>
            </a:pPr>
            <a:endParaRPr lang="en-US" altLang="en-US" dirty="0">
              <a:ea typeface="MS PGothic" pitchFamily="34" charset="-128"/>
            </a:endParaRPr>
          </a:p>
          <a:p>
            <a:endParaRPr lang="en-US" altLang="en-US" dirty="0">
              <a:ea typeface="MS PGothic" pitchFamily="34" charset="-128"/>
            </a:endParaRPr>
          </a:p>
          <a:p>
            <a:r>
              <a:rPr lang="en-US" altLang="en-US" sz="2000" dirty="0">
                <a:ea typeface="MS PGothic" pitchFamily="34" charset="-128"/>
              </a:rPr>
              <a:t>Example of vertical proton polarization at IP. The 1</a:t>
            </a:r>
            <a:r>
              <a:rPr lang="en-US" altLang="en-US" sz="2000" baseline="30000" dirty="0">
                <a:ea typeface="MS PGothic" pitchFamily="34" charset="-128"/>
              </a:rPr>
              <a:t>st</a:t>
            </a:r>
            <a:r>
              <a:rPr lang="en-US" altLang="en-US" sz="2000" dirty="0">
                <a:ea typeface="MS PGothic" pitchFamily="34" charset="-128"/>
              </a:rPr>
              <a:t> 3D rotator:  </a:t>
            </a:r>
            <a:r>
              <a:rPr lang="en-US" altLang="en-US" sz="2000" dirty="0">
                <a:ea typeface="MS PGothic" pitchFamily="34" charset="-128"/>
                <a:sym typeface="Symbol" panose="05050102010706020507" pitchFamily="18" charset="2"/>
              </a:rPr>
              <a:t> = 10</a:t>
            </a:r>
            <a:r>
              <a:rPr lang="en-US" altLang="en-US" sz="2000" baseline="30000" dirty="0">
                <a:ea typeface="MS PGothic" pitchFamily="34" charset="-128"/>
                <a:sym typeface="Symbol" panose="05050102010706020507" pitchFamily="18" charset="2"/>
              </a:rPr>
              <a:t>-2</a:t>
            </a:r>
            <a:r>
              <a:rPr lang="en-US" altLang="en-US" sz="2000" dirty="0">
                <a:ea typeface="MS PGothic" pitchFamily="34" charset="-128"/>
              </a:rPr>
              <a:t> , </a:t>
            </a:r>
            <a:r>
              <a:rPr lang="en-US" altLang="en-US" sz="2000" i="1" dirty="0" err="1">
                <a:ea typeface="MS PGothic" pitchFamily="34" charset="-128"/>
              </a:rPr>
              <a:t>n</a:t>
            </a:r>
            <a:r>
              <a:rPr lang="en-US" altLang="en-US" sz="2000" i="1" baseline="-25000" dirty="0" err="1">
                <a:ea typeface="MS PGothic" pitchFamily="34" charset="-128"/>
              </a:rPr>
              <a:t>y</a:t>
            </a:r>
            <a:r>
              <a:rPr lang="en-US" altLang="en-US" sz="2000" dirty="0">
                <a:ea typeface="MS PGothic" pitchFamily="34" charset="-128"/>
              </a:rPr>
              <a:t>=1. The 2</a:t>
            </a:r>
            <a:r>
              <a:rPr lang="en-US" altLang="en-US" sz="2000" baseline="30000" dirty="0">
                <a:ea typeface="MS PGothic" pitchFamily="34" charset="-128"/>
              </a:rPr>
              <a:t>nd</a:t>
            </a:r>
            <a:r>
              <a:rPr lang="en-US" altLang="en-US" sz="2000" dirty="0">
                <a:ea typeface="MS PGothic" pitchFamily="34" charset="-128"/>
              </a:rPr>
              <a:t> 3D rotator is used for compensation of coherent part of the zero-integer spin resonance strength </a:t>
            </a:r>
            <a:endParaRPr lang="ru-RU" sz="2000" dirty="0">
              <a:ea typeface="MS PGothic" pitchFamily="34" charset="-128"/>
            </a:endParaRPr>
          </a:p>
          <a:p>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16</a:t>
            </a:fld>
            <a:endParaRPr lang="en-US"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9132" y="1409919"/>
            <a:ext cx="3959225" cy="206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37034" y="1415652"/>
            <a:ext cx="3959225"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19"/>
          <p:cNvSpPr>
            <a:spLocks noChangeShapeType="1"/>
          </p:cNvSpPr>
          <p:nvPr/>
        </p:nvSpPr>
        <p:spPr bwMode="auto">
          <a:xfrm rot="10800000">
            <a:off x="3396469" y="2584669"/>
            <a:ext cx="428625" cy="477837"/>
          </a:xfrm>
          <a:prstGeom prst="line">
            <a:avLst/>
          </a:prstGeom>
          <a:noFill/>
          <a:ln w="9525">
            <a:solidFill>
              <a:schemeClr val="tx1"/>
            </a:solidFill>
            <a:prstDash val="dash"/>
            <a:round/>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hangingPunct="0"/>
            <a:endParaRPr lang="en-US" sz="2400">
              <a:solidFill>
                <a:srgbClr val="000000"/>
              </a:solidFill>
              <a:latin typeface="Times" panose="02020603050405020304" pitchFamily="18" charset="0"/>
              <a:ea typeface="ＭＳ Ｐゴシック" panose="020B0600070205080204" pitchFamily="34" charset="-128"/>
              <a:cs typeface="+mn-cs"/>
            </a:endParaRPr>
          </a:p>
        </p:txBody>
      </p:sp>
      <p:sp>
        <p:nvSpPr>
          <p:cNvPr id="10" name="Line 19"/>
          <p:cNvSpPr>
            <a:spLocks noChangeShapeType="1"/>
          </p:cNvSpPr>
          <p:nvPr/>
        </p:nvSpPr>
        <p:spPr bwMode="auto">
          <a:xfrm rot="10800000">
            <a:off x="4720444" y="2230656"/>
            <a:ext cx="647700" cy="841375"/>
          </a:xfrm>
          <a:prstGeom prst="line">
            <a:avLst/>
          </a:prstGeom>
          <a:noFill/>
          <a:ln w="9525">
            <a:solidFill>
              <a:schemeClr val="tx1"/>
            </a:solidFill>
            <a:prstDash val="dash"/>
            <a:round/>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hangingPunct="0"/>
            <a:endParaRPr lang="en-US" sz="2400">
              <a:solidFill>
                <a:srgbClr val="000000"/>
              </a:solidFill>
              <a:latin typeface="Times" panose="02020603050405020304" pitchFamily="18" charset="0"/>
              <a:ea typeface="ＭＳ Ｐゴシック" panose="020B0600070205080204" pitchFamily="34" charset="-128"/>
              <a:cs typeface="+mn-cs"/>
            </a:endParaRPr>
          </a:p>
        </p:txBody>
      </p:sp>
      <p:sp>
        <p:nvSpPr>
          <p:cNvPr id="11" name="Прямоугольник 3"/>
          <p:cNvSpPr>
            <a:spLocks noChangeArrowheads="1"/>
          </p:cNvSpPr>
          <p:nvPr/>
        </p:nvSpPr>
        <p:spPr bwMode="auto">
          <a:xfrm>
            <a:off x="2291569" y="1944906"/>
            <a:ext cx="1670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4"/>
              </a:buBlip>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defTabSz="914400" eaLnBrk="0" hangingPunct="0">
              <a:spcBef>
                <a:spcPct val="0"/>
              </a:spcBef>
              <a:buFontTx/>
              <a:buNone/>
            </a:pPr>
            <a:r>
              <a:rPr lang="en-US" altLang="en-US" sz="1600">
                <a:solidFill>
                  <a:srgbClr val="000000"/>
                </a:solidFill>
                <a:latin typeface="Times" panose="02020603050405020304" pitchFamily="18" charset="0"/>
              </a:rPr>
              <a:t>2</a:t>
            </a:r>
            <a:r>
              <a:rPr lang="en-US" altLang="en-US" sz="1600" baseline="30000">
                <a:solidFill>
                  <a:srgbClr val="000000"/>
                </a:solidFill>
                <a:latin typeface="Times" panose="02020603050405020304" pitchFamily="18" charset="0"/>
              </a:rPr>
              <a:t>nd</a:t>
            </a:r>
            <a:r>
              <a:rPr lang="en-US" altLang="en-US" sz="1600">
                <a:solidFill>
                  <a:srgbClr val="000000"/>
                </a:solidFill>
                <a:latin typeface="Times" panose="02020603050405020304" pitchFamily="18" charset="0"/>
              </a:rPr>
              <a:t> 3D rotator</a:t>
            </a:r>
            <a:br>
              <a:rPr lang="en-US" altLang="en-US" sz="1600">
                <a:solidFill>
                  <a:srgbClr val="000000"/>
                </a:solidFill>
                <a:latin typeface="Times" panose="02020603050405020304" pitchFamily="18" charset="0"/>
              </a:rPr>
            </a:br>
            <a:r>
              <a:rPr lang="en-US" altLang="en-US" sz="1600">
                <a:solidFill>
                  <a:srgbClr val="000000"/>
                </a:solidFill>
                <a:latin typeface="Times" panose="02020603050405020304" pitchFamily="18" charset="0"/>
              </a:rPr>
              <a:t>for compensation </a:t>
            </a:r>
            <a:endParaRPr lang="ru-RU" altLang="ru-RU" sz="1600">
              <a:solidFill>
                <a:srgbClr val="000000"/>
              </a:solidFill>
              <a:latin typeface="Times" panose="02020603050405020304" pitchFamily="18" charset="0"/>
            </a:endParaRPr>
          </a:p>
        </p:txBody>
      </p:sp>
      <p:sp>
        <p:nvSpPr>
          <p:cNvPr id="12" name="Прямоугольник 17"/>
          <p:cNvSpPr>
            <a:spLocks noChangeArrowheads="1"/>
          </p:cNvSpPr>
          <p:nvPr/>
        </p:nvSpPr>
        <p:spPr bwMode="auto">
          <a:xfrm>
            <a:off x="3809219" y="1451194"/>
            <a:ext cx="12811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4"/>
              </a:buBlip>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defTabSz="914400" eaLnBrk="0" hangingPunct="0">
              <a:spcBef>
                <a:spcPct val="0"/>
              </a:spcBef>
              <a:buFontTx/>
              <a:buNone/>
            </a:pPr>
            <a:r>
              <a:rPr lang="en-US" altLang="en-US" sz="1600">
                <a:solidFill>
                  <a:srgbClr val="000000"/>
                </a:solidFill>
                <a:latin typeface="Times" panose="02020603050405020304" pitchFamily="18" charset="0"/>
              </a:rPr>
              <a:t>1</a:t>
            </a:r>
            <a:r>
              <a:rPr lang="en-US" altLang="en-US" sz="1600" baseline="30000">
                <a:solidFill>
                  <a:srgbClr val="000000"/>
                </a:solidFill>
                <a:latin typeface="Times" panose="02020603050405020304" pitchFamily="18" charset="0"/>
              </a:rPr>
              <a:t>st</a:t>
            </a:r>
            <a:r>
              <a:rPr lang="en-US" altLang="en-US" sz="1600">
                <a:solidFill>
                  <a:srgbClr val="000000"/>
                </a:solidFill>
                <a:latin typeface="Times" panose="02020603050405020304" pitchFamily="18" charset="0"/>
              </a:rPr>
              <a:t> 3D rotator</a:t>
            </a:r>
            <a:br>
              <a:rPr lang="en-US" altLang="en-US" sz="1600">
                <a:solidFill>
                  <a:srgbClr val="000000"/>
                </a:solidFill>
                <a:latin typeface="Times" panose="02020603050405020304" pitchFamily="18" charset="0"/>
              </a:rPr>
            </a:br>
            <a:r>
              <a:rPr lang="en-US" altLang="en-US" sz="1600">
                <a:solidFill>
                  <a:srgbClr val="000000"/>
                </a:solidFill>
                <a:latin typeface="Times" panose="02020603050405020304" pitchFamily="18" charset="0"/>
              </a:rPr>
              <a:t>for control </a:t>
            </a:r>
            <a:endParaRPr lang="ru-RU" altLang="ru-RU" sz="1600">
              <a:solidFill>
                <a:srgbClr val="000000"/>
              </a:solidFill>
              <a:latin typeface="Times" panose="02020603050405020304" pitchFamily="18" charset="0"/>
            </a:endParaRPr>
          </a:p>
        </p:txBody>
      </p:sp>
      <p:pic>
        <p:nvPicPr>
          <p:cNvPr id="13" name="Picture 12" descr="160622_fig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0894" y="4154417"/>
            <a:ext cx="3667125"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160622_fig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1546" y="4154417"/>
            <a:ext cx="3667125"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Прямоугольник 19"/>
          <p:cNvSpPr>
            <a:spLocks noChangeArrowheads="1"/>
          </p:cNvSpPr>
          <p:nvPr/>
        </p:nvSpPr>
        <p:spPr bwMode="auto">
          <a:xfrm>
            <a:off x="7386406" y="5657779"/>
            <a:ext cx="2468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4"/>
              </a:buBlip>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defTabSz="914400" eaLnBrk="0" hangingPunct="0">
              <a:spcBef>
                <a:spcPct val="0"/>
              </a:spcBef>
              <a:buFontTx/>
              <a:buNone/>
            </a:pPr>
            <a:r>
              <a:rPr lang="en-US" altLang="en-US" sz="1800" dirty="0">
                <a:solidFill>
                  <a:srgbClr val="000000"/>
                </a:solidFill>
              </a:rPr>
              <a:t>with compensation</a:t>
            </a:r>
            <a:endParaRPr lang="ru-RU" altLang="ru-RU" sz="1800" dirty="0">
              <a:solidFill>
                <a:srgbClr val="000000"/>
              </a:solidFill>
            </a:endParaRPr>
          </a:p>
        </p:txBody>
      </p:sp>
      <p:sp>
        <p:nvSpPr>
          <p:cNvPr id="16" name="Прямоугольник 20"/>
          <p:cNvSpPr>
            <a:spLocks noChangeArrowheads="1"/>
          </p:cNvSpPr>
          <p:nvPr/>
        </p:nvSpPr>
        <p:spPr bwMode="auto">
          <a:xfrm>
            <a:off x="2714484" y="5672067"/>
            <a:ext cx="24685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4"/>
              </a:buBlip>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defTabSz="914400" eaLnBrk="0" hangingPunct="0">
              <a:spcBef>
                <a:spcPct val="0"/>
              </a:spcBef>
              <a:buFontTx/>
              <a:buNone/>
            </a:pPr>
            <a:r>
              <a:rPr lang="en-US" altLang="en-US" sz="1800" dirty="0">
                <a:solidFill>
                  <a:srgbClr val="000000"/>
                </a:solidFill>
              </a:rPr>
              <a:t>without compensation</a:t>
            </a:r>
            <a:endParaRPr lang="ru-RU" altLang="ru-RU" sz="1800" dirty="0">
              <a:solidFill>
                <a:srgbClr val="000000"/>
              </a:solidFill>
            </a:endParaRPr>
          </a:p>
        </p:txBody>
      </p:sp>
      <p:sp>
        <p:nvSpPr>
          <p:cNvPr id="19" name="Date Placeholder 3"/>
          <p:cNvSpPr>
            <a:spLocks noGrp="1"/>
          </p:cNvSpPr>
          <p:nvPr>
            <p:ph type="dt" sz="half" idx="10"/>
          </p:nvPr>
        </p:nvSpPr>
        <p:spPr>
          <a:xfrm>
            <a:off x="838200" y="6356352"/>
            <a:ext cx="2743200" cy="365125"/>
          </a:xfrm>
        </p:spPr>
        <p:txBody>
          <a:bodyPr/>
          <a:lstStyle/>
          <a:p>
            <a:r>
              <a:rPr lang="en-US" dirty="0" smtClean="0"/>
              <a:t>November </a:t>
            </a:r>
            <a:r>
              <a:rPr lang="en-US" dirty="0" smtClean="0"/>
              <a:t>30</a:t>
            </a:r>
            <a:r>
              <a:rPr lang="en-US" dirty="0" smtClean="0"/>
              <a:t>, </a:t>
            </a:r>
            <a:r>
              <a:rPr lang="en-US" dirty="0" smtClean="0"/>
              <a:t>2018</a:t>
            </a:r>
            <a:endParaRPr lang="en-US" dirty="0"/>
          </a:p>
        </p:txBody>
      </p:sp>
      <p:sp>
        <p:nvSpPr>
          <p:cNvPr id="20" name="Footer Placeholder 4"/>
          <p:cNvSpPr>
            <a:spLocks noGrp="1"/>
          </p:cNvSpPr>
          <p:nvPr>
            <p:ph type="ftr" sz="quarter" idx="11"/>
          </p:nvPr>
        </p:nvSpPr>
        <p:spPr>
          <a:xfrm>
            <a:off x="4038600" y="6356352"/>
            <a:ext cx="4114800" cy="365125"/>
          </a:xfrm>
        </p:spPr>
        <p:txBody>
          <a:bodyPr/>
          <a:lstStyle/>
          <a:p>
            <a:r>
              <a:rPr lang="en-US" dirty="0"/>
              <a:t>Inaugural Meeting for the EIC Polarimeter WG</a:t>
            </a:r>
            <a:endParaRPr lang="en-US" dirty="0"/>
          </a:p>
        </p:txBody>
      </p:sp>
    </p:spTree>
    <p:extLst>
      <p:ext uri="{BB962C8B-B14F-4D97-AF65-F5344CB8AC3E}">
        <p14:creationId xmlns:p14="http://schemas.microsoft.com/office/powerpoint/2010/main" val="1334945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Spin Flipping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11892" y="788630"/>
                <a:ext cx="11285837" cy="4361713"/>
              </a:xfrm>
            </p:spPr>
            <p:txBody>
              <a:bodyPr>
                <a:normAutofit/>
              </a:bodyPr>
              <a:lstStyle/>
              <a:p>
                <a:pPr>
                  <a:lnSpc>
                    <a:spcPct val="100000"/>
                  </a:lnSpc>
                  <a:spcBef>
                    <a:spcPts val="600"/>
                  </a:spcBef>
                  <a:spcAft>
                    <a:spcPts val="600"/>
                  </a:spcAft>
                </a:pPr>
                <a:r>
                  <a:rPr lang="en-US" altLang="en-US" sz="2000" dirty="0"/>
                  <a:t>Adiabaticity criterion: spin reversal time must be much longer than spin precession period </a:t>
                </a:r>
                <a:r>
                  <a:rPr lang="en-US" altLang="en-US" sz="2000" dirty="0">
                    <a:sym typeface="Symbol" panose="05050102010706020507" pitchFamily="18" charset="2"/>
                  </a:rPr>
                  <a:t> </a:t>
                </a:r>
                <a:r>
                  <a:rPr lang="en-US" altLang="en-US" sz="2000" baseline="-25000" dirty="0">
                    <a:sym typeface="Symbol" panose="05050102010706020507" pitchFamily="18" charset="2"/>
                  </a:rPr>
                  <a:t>flip</a:t>
                </a:r>
                <a:r>
                  <a:rPr lang="en-US" altLang="en-US" sz="2000" dirty="0">
                    <a:sym typeface="Symbol" panose="05050102010706020507" pitchFamily="18" charset="2"/>
                  </a:rPr>
                  <a:t> &gt;&gt; 1 </a:t>
                </a:r>
                <a:r>
                  <a:rPr lang="en-US" altLang="en-US" sz="2000" dirty="0" err="1">
                    <a:sym typeface="Symbol" panose="05050102010706020507" pitchFamily="18" charset="2"/>
                  </a:rPr>
                  <a:t>ms</a:t>
                </a:r>
                <a:r>
                  <a:rPr lang="en-US" altLang="en-US" sz="2000" dirty="0">
                    <a:sym typeface="Symbol" panose="05050102010706020507" pitchFamily="18" charset="2"/>
                  </a:rPr>
                  <a:t> for protons and 0.1 s for deuterons</a:t>
                </a:r>
              </a:p>
              <a:p>
                <a:pPr>
                  <a:lnSpc>
                    <a:spcPct val="100000"/>
                  </a:lnSpc>
                  <a:spcBef>
                    <a:spcPts val="600"/>
                  </a:spcBef>
                  <a:spcAft>
                    <a:spcPts val="600"/>
                  </a:spcAft>
                </a:pPr>
                <a:r>
                  <a:rPr lang="en-US" altLang="en-US" sz="2000" dirty="0"/>
                  <a:t>Vertical (</a:t>
                </a:r>
                <a:r>
                  <a:rPr lang="en-US" altLang="en-US" sz="2000" i="1" dirty="0" err="1"/>
                  <a:t>h</a:t>
                </a:r>
                <a:r>
                  <a:rPr lang="en-US" altLang="en-US" sz="2000" i="1" baseline="-25000" dirty="0" err="1"/>
                  <a:t>y</a:t>
                </a:r>
                <a:r>
                  <a:rPr lang="en-US" altLang="en-US" sz="2000" dirty="0"/>
                  <a:t>) &amp; longitudinal (</a:t>
                </a:r>
                <a:r>
                  <a:rPr lang="en-US" altLang="en-US" sz="2000" i="1" dirty="0" err="1"/>
                  <a:t>h</a:t>
                </a:r>
                <a:r>
                  <a:rPr lang="en-US" altLang="en-US" sz="2000" i="1" baseline="-25000" dirty="0" err="1"/>
                  <a:t>z</a:t>
                </a:r>
                <a:r>
                  <a:rPr lang="en-US" altLang="en-US" sz="2000" dirty="0"/>
                  <a:t>) spin field components as set by the spin rotator vs time </a:t>
                </a:r>
                <a:r>
                  <a:rPr lang="en-US" altLang="en-US" sz="2000" dirty="0">
                    <a:sym typeface="Symbol" panose="05050102010706020507" pitchFamily="18" charset="2"/>
                  </a:rPr>
                  <a:t> Spin tune vs time (changes due to piece-wise linear shape)</a:t>
                </a:r>
              </a:p>
              <a:p>
                <a:pPr>
                  <a:spcBef>
                    <a:spcPts val="600"/>
                  </a:spcBef>
                </a:pPr>
                <a14:m>
                  <m:oMath xmlns:m="http://schemas.openxmlformats.org/officeDocument/2006/math">
                    <m:r>
                      <a:rPr lang="en-US" altLang="en-US" sz="2000" i="1">
                        <a:latin typeface="Cambria Math" panose="02040503050406030204" pitchFamily="18" charset="0"/>
                        <a:sym typeface="Symbol" panose="05050102010706020507" pitchFamily="18" charset="2"/>
                      </a:rPr>
                      <m:t>𝑁</m:t>
                    </m:r>
                  </m:oMath>
                </a14:m>
                <a:r>
                  <a:rPr lang="en-US" altLang="en-US" sz="2000" dirty="0">
                    <a:sym typeface="Symbol" panose="05050102010706020507" pitchFamily="18" charset="2"/>
                  </a:rPr>
                  <a:t> is the number of particle turns</a:t>
                </a:r>
              </a:p>
              <a:p>
                <a:endParaRPr lang="en-US" altLang="en-US" sz="2000" dirty="0">
                  <a:sym typeface="Symbol" panose="05050102010706020507" pitchFamily="18" charset="2"/>
                </a:endParaRPr>
              </a:p>
              <a:p>
                <a:endParaRPr lang="en-US" altLang="en-US" sz="2000" dirty="0">
                  <a:sym typeface="Symbol" panose="05050102010706020507" pitchFamily="18" charset="2"/>
                </a:endParaRPr>
              </a:p>
              <a:p>
                <a:endParaRPr lang="en-US" altLang="en-US" sz="2000" dirty="0">
                  <a:sym typeface="Symbol" panose="05050102010706020507" pitchFamily="18" charset="2"/>
                </a:endParaRPr>
              </a:p>
              <a:p>
                <a:pPr marL="0" indent="0">
                  <a:buNone/>
                </a:pPr>
                <a:endParaRPr lang="en-US" altLang="en-US" sz="2000" dirty="0">
                  <a:sym typeface="Symbol" panose="05050102010706020507" pitchFamily="18" charset="2"/>
                </a:endParaRPr>
              </a:p>
              <a:p>
                <a:pPr>
                  <a:spcBef>
                    <a:spcPts val="2400"/>
                  </a:spcBef>
                </a:pPr>
                <a:r>
                  <a:rPr lang="en-US" altLang="en-US" sz="2000" dirty="0"/>
                  <a:t>Vertical &amp; longitudinal components of </a:t>
                </a:r>
                <a:r>
                  <a:rPr lang="en-US" altLang="en-US" sz="2000" dirty="0">
                    <a:sym typeface="Symbol" panose="05050102010706020507" pitchFamily="18" charset="2"/>
                  </a:rPr>
                  <a:t>proton polarization vs time at 100 GeV/c</a:t>
                </a:r>
              </a:p>
              <a:p>
                <a:pPr>
                  <a:spcBef>
                    <a:spcPts val="2400"/>
                  </a:spcBef>
                </a:pPr>
                <a:endParaRPr lang="en-US" altLang="en-US" sz="2000" dirty="0">
                  <a:sym typeface="Symbol" panose="05050102010706020507" pitchFamily="18" charset="2"/>
                </a:endParaRPr>
              </a:p>
              <a:p>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11892" y="788630"/>
                <a:ext cx="11285837" cy="4361713"/>
              </a:xfrm>
              <a:blipFill rotWithShape="1">
                <a:blip r:embed="rId2"/>
                <a:stretch>
                  <a:fillRect l="-486" t="-698"/>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07E1C93C-5050-FC42-8F10-D22D4F119D13}" type="slidenum">
              <a:rPr lang="en-US" smtClean="0"/>
              <a:pPr/>
              <a:t>17</a:t>
            </a:fld>
            <a:endParaRPr lang="en-US" dirty="0"/>
          </a:p>
        </p:txBody>
      </p:sp>
      <p:pic>
        <p:nvPicPr>
          <p:cNvPr id="7" name="Picture 7" descr="160622_fig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1025" y="2614943"/>
            <a:ext cx="415925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160622_fig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6500" y="2895930"/>
            <a:ext cx="41560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160622_fig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0932" y="4957145"/>
            <a:ext cx="4570412"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0" name="TextBox 9"/>
              <p:cNvSpPr txBox="1"/>
              <p:nvPr/>
            </p:nvSpPr>
            <p:spPr>
              <a:xfrm>
                <a:off x="3364946" y="5150344"/>
                <a:ext cx="3689343" cy="310598"/>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           →             ↓              ←              ↑</m:t>
                      </m:r>
                    </m:oMath>
                  </m:oMathPara>
                </a14:m>
                <a:endParaRPr lang="en-US" sz="1800" b="0" dirty="0"/>
              </a:p>
            </p:txBody>
          </p:sp>
        </mc:Choice>
        <mc:Fallback xmlns="">
          <p:sp>
            <p:nvSpPr>
              <p:cNvPr id="10" name="TextBox 9"/>
              <p:cNvSpPr txBox="1">
                <a:spLocks noRot="1" noChangeAspect="1" noMove="1" noResize="1" noEditPoints="1" noAdjustHandles="1" noChangeArrowheads="1" noChangeShapeType="1" noTextEdit="1"/>
              </p:cNvSpPr>
              <p:nvPr/>
            </p:nvSpPr>
            <p:spPr>
              <a:xfrm>
                <a:off x="3364946" y="5150344"/>
                <a:ext cx="3689343" cy="310598"/>
              </a:xfrm>
              <a:prstGeom prst="rect">
                <a:avLst/>
              </a:prstGeom>
              <a:blipFill rotWithShape="1">
                <a:blip r:embed="rId6"/>
                <a:stretch>
                  <a:fillRect l="-2314"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8016149" y="5156641"/>
                <a:ext cx="1584023" cy="1200329"/>
              </a:xfrm>
              <a:prstGeom prst="rect">
                <a:avLst/>
              </a:prstGeom>
            </p:spPr>
            <p:txBody>
              <a:bodyPr wrap="none">
                <a:spAutoFit/>
              </a:bodyPr>
              <a:lstStyle/>
              <a:p>
                <a:r>
                  <a:rPr lang="en-US" altLang="en-US" sz="1800" dirty="0">
                    <a:sym typeface="Symbol" panose="05050102010706020507" pitchFamily="18" charset="2"/>
                  </a:rPr>
                  <a:t>Zgoubi </a:t>
                </a:r>
              </a:p>
              <a:p>
                <a:r>
                  <a:rPr lang="en-US" altLang="en-US" sz="1800" dirty="0">
                    <a:sym typeface="Symbol" panose="05050102010706020507" pitchFamily="18" charset="2"/>
                  </a:rPr>
                  <a:t>simulation</a:t>
                </a:r>
              </a:p>
              <a:p>
                <a:endParaRPr lang="en-US" sz="1800" dirty="0"/>
              </a:p>
              <a:p>
                <a:pPr/>
                <a14:m>
                  <m:oMathPara xmlns:m="http://schemas.openxmlformats.org/officeDocument/2006/math">
                    <m:oMathParaPr>
                      <m:jc m:val="left"/>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𝑁</m:t>
                          </m:r>
                        </m:e>
                        <m:sub>
                          <m:r>
                            <a:rPr lang="en-US" sz="1800" b="0" i="1" smtClean="0">
                              <a:latin typeface="Cambria Math" panose="02040503050406030204" pitchFamily="18" charset="0"/>
                            </a:rPr>
                            <m:t>0</m:t>
                          </m:r>
                        </m:sub>
                      </m:sSub>
                      <m:r>
                        <a:rPr lang="en-US" sz="1800" b="0" i="1" smtClean="0">
                          <a:latin typeface="Cambria Math" panose="02040503050406030204" pitchFamily="18" charset="0"/>
                        </a:rPr>
                        <m:t>=50⋅</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10</m:t>
                          </m:r>
                        </m:e>
                        <m:sup>
                          <m:r>
                            <a:rPr lang="en-US" sz="1800" b="0" i="1" smtClean="0">
                              <a:latin typeface="Cambria Math" panose="02040503050406030204" pitchFamily="18" charset="0"/>
                            </a:rPr>
                            <m:t>3</m:t>
                          </m:r>
                        </m:sup>
                      </m:sSup>
                    </m:oMath>
                  </m:oMathPara>
                </a14:m>
                <a:endParaRPr lang="en-US" sz="1800" dirty="0"/>
              </a:p>
            </p:txBody>
          </p:sp>
        </mc:Choice>
        <mc:Fallback xmlns="">
          <p:sp>
            <p:nvSpPr>
              <p:cNvPr id="11" name="Rectangle 10"/>
              <p:cNvSpPr>
                <a:spLocks noRot="1" noChangeAspect="1" noMove="1" noResize="1" noEditPoints="1" noAdjustHandles="1" noChangeArrowheads="1" noChangeShapeType="1" noTextEdit="1"/>
              </p:cNvSpPr>
              <p:nvPr/>
            </p:nvSpPr>
            <p:spPr>
              <a:xfrm>
                <a:off x="8016149" y="5156641"/>
                <a:ext cx="1584023" cy="1200329"/>
              </a:xfrm>
              <a:prstGeom prst="rect">
                <a:avLst/>
              </a:prstGeom>
              <a:blipFill rotWithShape="1">
                <a:blip r:embed="rId7"/>
                <a:stretch>
                  <a:fillRect l="-3462" t="-2538"/>
                </a:stretch>
              </a:blipFill>
            </p:spPr>
            <p:txBody>
              <a:bodyPr/>
              <a:lstStyle/>
              <a:p>
                <a:r>
                  <a:rPr lang="en-US">
                    <a:noFill/>
                  </a:rPr>
                  <a:t> </a:t>
                </a:r>
              </a:p>
            </p:txBody>
          </p:sp>
        </mc:Fallback>
      </mc:AlternateContent>
      <p:sp>
        <p:nvSpPr>
          <p:cNvPr id="14" name="Date Placeholder 3"/>
          <p:cNvSpPr>
            <a:spLocks noGrp="1"/>
          </p:cNvSpPr>
          <p:nvPr>
            <p:ph type="dt" sz="half" idx="10"/>
          </p:nvPr>
        </p:nvSpPr>
        <p:spPr>
          <a:xfrm>
            <a:off x="838200" y="6356352"/>
            <a:ext cx="2743200" cy="365125"/>
          </a:xfrm>
        </p:spPr>
        <p:txBody>
          <a:bodyPr/>
          <a:lstStyle/>
          <a:p>
            <a:r>
              <a:rPr lang="en-US" dirty="0" smtClean="0"/>
              <a:t>November </a:t>
            </a:r>
            <a:r>
              <a:rPr lang="en-US" dirty="0" smtClean="0"/>
              <a:t>30</a:t>
            </a:r>
            <a:r>
              <a:rPr lang="en-US" dirty="0" smtClean="0"/>
              <a:t>, </a:t>
            </a:r>
            <a:r>
              <a:rPr lang="en-US" dirty="0" smtClean="0"/>
              <a:t>2018</a:t>
            </a:r>
            <a:endParaRPr lang="en-US" dirty="0"/>
          </a:p>
        </p:txBody>
      </p:sp>
      <p:sp>
        <p:nvSpPr>
          <p:cNvPr id="15" name="Footer Placeholder 4"/>
          <p:cNvSpPr>
            <a:spLocks noGrp="1"/>
          </p:cNvSpPr>
          <p:nvPr>
            <p:ph type="ftr" sz="quarter" idx="11"/>
          </p:nvPr>
        </p:nvSpPr>
        <p:spPr>
          <a:xfrm>
            <a:off x="4038600" y="6356352"/>
            <a:ext cx="4114800" cy="365125"/>
          </a:xfrm>
        </p:spPr>
        <p:txBody>
          <a:bodyPr/>
          <a:lstStyle/>
          <a:p>
            <a:r>
              <a:rPr lang="en-US" dirty="0"/>
              <a:t>Inaugural Meeting for the EIC Polarimeter WG</a:t>
            </a:r>
            <a:endParaRPr lang="en-US" dirty="0"/>
          </a:p>
        </p:txBody>
      </p:sp>
    </p:spTree>
    <p:extLst>
      <p:ext uri="{BB962C8B-B14F-4D97-AF65-F5344CB8AC3E}">
        <p14:creationId xmlns:p14="http://schemas.microsoft.com/office/powerpoint/2010/main" val="388814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Ion Bunch Structure</a:t>
            </a:r>
            <a:endParaRPr lang="en-US" dirty="0"/>
          </a:p>
        </p:txBody>
      </p:sp>
      <p:sp>
        <p:nvSpPr>
          <p:cNvPr id="3" name="Content Placeholder 2"/>
          <p:cNvSpPr>
            <a:spLocks noGrp="1"/>
          </p:cNvSpPr>
          <p:nvPr>
            <p:ph idx="1"/>
          </p:nvPr>
        </p:nvSpPr>
        <p:spPr>
          <a:xfrm>
            <a:off x="411892" y="854534"/>
            <a:ext cx="11285837" cy="4361713"/>
          </a:xfrm>
        </p:spPr>
        <p:txBody>
          <a:bodyPr>
            <a:normAutofit/>
          </a:bodyPr>
          <a:lstStyle/>
          <a:p>
            <a:pPr>
              <a:lnSpc>
                <a:spcPct val="100000"/>
              </a:lnSpc>
              <a:spcBef>
                <a:spcPts val="0"/>
              </a:spcBef>
            </a:pPr>
            <a:r>
              <a:rPr lang="en-US" altLang="en-US" sz="2000" dirty="0" smtClean="0"/>
              <a:t>Ion bunch formation</a:t>
            </a:r>
          </a:p>
          <a:p>
            <a:pPr lvl="1">
              <a:lnSpc>
                <a:spcPct val="100000"/>
              </a:lnSpc>
              <a:spcBef>
                <a:spcPts val="0"/>
              </a:spcBef>
            </a:pPr>
            <a:r>
              <a:rPr lang="en-US" altLang="en-US" sz="1800" dirty="0" smtClean="0">
                <a:sym typeface="Symbol" panose="05050102010706020507" pitchFamily="18" charset="2"/>
              </a:rPr>
              <a:t>Injection bunches may </a:t>
            </a:r>
            <a:br>
              <a:rPr lang="en-US" altLang="en-US" sz="1800" dirty="0" smtClean="0">
                <a:sym typeface="Symbol" panose="05050102010706020507" pitchFamily="18" charset="2"/>
              </a:rPr>
            </a:br>
            <a:r>
              <a:rPr lang="en-US" altLang="en-US" sz="1800" dirty="0" smtClean="0">
                <a:sym typeface="Symbol" panose="05050102010706020507" pitchFamily="18" charset="2"/>
              </a:rPr>
              <a:t>be prepared with </a:t>
            </a:r>
            <a:br>
              <a:rPr lang="en-US" altLang="en-US" sz="1800" dirty="0" smtClean="0">
                <a:sym typeface="Symbol" panose="05050102010706020507" pitchFamily="18" charset="2"/>
              </a:rPr>
            </a:br>
            <a:r>
              <a:rPr lang="en-US" altLang="en-US" sz="1800" dirty="0" smtClean="0">
                <a:sym typeface="Symbol" panose="05050102010706020507" pitchFamily="18" charset="2"/>
              </a:rPr>
              <a:t>different polarizations </a:t>
            </a:r>
          </a:p>
          <a:p>
            <a:pPr>
              <a:lnSpc>
                <a:spcPct val="100000"/>
              </a:lnSpc>
              <a:spcBef>
                <a:spcPts val="0"/>
              </a:spcBef>
            </a:pPr>
            <a:endParaRPr lang="en-US" altLang="en-US" sz="2000" dirty="0" smtClean="0">
              <a:sym typeface="Symbol" panose="05050102010706020507" pitchFamily="18" charset="2"/>
            </a:endParaRPr>
          </a:p>
          <a:p>
            <a:pPr>
              <a:lnSpc>
                <a:spcPct val="100000"/>
              </a:lnSpc>
              <a:spcBef>
                <a:spcPts val="0"/>
              </a:spcBef>
            </a:pPr>
            <a:r>
              <a:rPr lang="en-US" altLang="en-US" sz="2000" dirty="0" smtClean="0">
                <a:sym typeface="Symbol" panose="05050102010706020507" pitchFamily="18" charset="2"/>
              </a:rPr>
              <a:t>Each injection bunch is </a:t>
            </a:r>
            <a:br>
              <a:rPr lang="en-US" altLang="en-US" sz="2000" dirty="0" smtClean="0">
                <a:sym typeface="Symbol" panose="05050102010706020507" pitchFamily="18" charset="2"/>
              </a:rPr>
            </a:br>
            <a:r>
              <a:rPr lang="en-US" altLang="en-US" sz="2000" dirty="0" smtClean="0">
                <a:sym typeface="Symbol" panose="05050102010706020507" pitchFamily="18" charset="2"/>
              </a:rPr>
              <a:t>split in half up to 7 times</a:t>
            </a:r>
          </a:p>
          <a:p>
            <a:pPr>
              <a:lnSpc>
                <a:spcPct val="100000"/>
              </a:lnSpc>
              <a:spcBef>
                <a:spcPts val="0"/>
              </a:spcBef>
            </a:pPr>
            <a:endParaRPr lang="en-US" altLang="en-US" sz="2000" dirty="0" smtClean="0">
              <a:sym typeface="Symbol" panose="05050102010706020507" pitchFamily="18" charset="2"/>
            </a:endParaRPr>
          </a:p>
          <a:p>
            <a:pPr>
              <a:lnSpc>
                <a:spcPct val="100000"/>
              </a:lnSpc>
              <a:spcBef>
                <a:spcPts val="0"/>
              </a:spcBef>
            </a:pPr>
            <a:endParaRPr lang="en-US" altLang="en-US" sz="2000" dirty="0">
              <a:sym typeface="Symbol" panose="05050102010706020507" pitchFamily="18" charset="2"/>
            </a:endParaRPr>
          </a:p>
          <a:p>
            <a:pPr>
              <a:lnSpc>
                <a:spcPct val="100000"/>
              </a:lnSpc>
              <a:spcBef>
                <a:spcPts val="0"/>
              </a:spcBef>
            </a:pPr>
            <a:r>
              <a:rPr lang="en-US" altLang="en-US" sz="2000" dirty="0" smtClean="0">
                <a:sym typeface="Symbol" panose="05050102010706020507" pitchFamily="18" charset="2"/>
              </a:rPr>
              <a:t>Bunch structure in the ion collider ring</a:t>
            </a:r>
            <a:endParaRPr lang="en-US" altLang="en-US" sz="2000" dirty="0">
              <a:sym typeface="Symbol" panose="05050102010706020507" pitchFamily="18" charset="2"/>
            </a:endParaRPr>
          </a:p>
          <a:p>
            <a:pPr>
              <a:lnSpc>
                <a:spcPct val="100000"/>
              </a:lnSpc>
              <a:spcBef>
                <a:spcPts val="0"/>
              </a:spcBef>
            </a:pPr>
            <a:endParaRPr lang="en-US" altLang="en-US" sz="2000" dirty="0" smtClean="0">
              <a:sym typeface="Symbol" panose="05050102010706020507" pitchFamily="18" charset="2"/>
            </a:endParaRPr>
          </a:p>
          <a:p>
            <a:pPr>
              <a:lnSpc>
                <a:spcPct val="100000"/>
              </a:lnSpc>
              <a:spcBef>
                <a:spcPts val="0"/>
              </a:spcBef>
            </a:pPr>
            <a:endParaRPr lang="en-US" altLang="en-US" sz="2000" dirty="0">
              <a:sym typeface="Symbol" panose="05050102010706020507" pitchFamily="18" charset="2"/>
            </a:endParaRPr>
          </a:p>
          <a:p>
            <a:pPr>
              <a:lnSpc>
                <a:spcPct val="100000"/>
              </a:lnSpc>
              <a:spcBef>
                <a:spcPts val="0"/>
              </a:spcBef>
            </a:pPr>
            <a:endParaRPr lang="en-US" sz="2000"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18</a:t>
            </a:fld>
            <a:endParaRPr lang="en-US" dirty="0"/>
          </a:p>
        </p:txBody>
      </p:sp>
      <p:sp>
        <p:nvSpPr>
          <p:cNvPr id="14" name="Date Placeholder 3"/>
          <p:cNvSpPr>
            <a:spLocks noGrp="1"/>
          </p:cNvSpPr>
          <p:nvPr>
            <p:ph type="dt" sz="half" idx="10"/>
          </p:nvPr>
        </p:nvSpPr>
        <p:spPr>
          <a:xfrm>
            <a:off x="838200" y="6356352"/>
            <a:ext cx="2743200" cy="365125"/>
          </a:xfrm>
        </p:spPr>
        <p:txBody>
          <a:bodyPr/>
          <a:lstStyle/>
          <a:p>
            <a:r>
              <a:rPr lang="en-US" dirty="0" smtClean="0"/>
              <a:t>November </a:t>
            </a:r>
            <a:r>
              <a:rPr lang="en-US" dirty="0" smtClean="0"/>
              <a:t>30</a:t>
            </a:r>
            <a:r>
              <a:rPr lang="en-US" dirty="0" smtClean="0"/>
              <a:t>, </a:t>
            </a:r>
            <a:r>
              <a:rPr lang="en-US" dirty="0" smtClean="0"/>
              <a:t>2018</a:t>
            </a:r>
            <a:endParaRPr lang="en-US" dirty="0"/>
          </a:p>
        </p:txBody>
      </p:sp>
      <p:sp>
        <p:nvSpPr>
          <p:cNvPr id="15" name="Footer Placeholder 4"/>
          <p:cNvSpPr>
            <a:spLocks noGrp="1"/>
          </p:cNvSpPr>
          <p:nvPr>
            <p:ph type="ftr" sz="quarter" idx="11"/>
          </p:nvPr>
        </p:nvSpPr>
        <p:spPr>
          <a:xfrm>
            <a:off x="4038600" y="6356352"/>
            <a:ext cx="4114800" cy="365125"/>
          </a:xfrm>
        </p:spPr>
        <p:txBody>
          <a:bodyPr/>
          <a:lstStyle/>
          <a:p>
            <a:r>
              <a:rPr lang="en-US" dirty="0"/>
              <a:t>Inaugural Meeting for the EIC Polarimeter WG</a:t>
            </a:r>
            <a:endParaRPr lang="en-US" dirty="0"/>
          </a:p>
        </p:txBody>
      </p:sp>
      <p:pic>
        <p:nvPicPr>
          <p:cNvPr id="4" name="Picture 3"/>
          <p:cNvPicPr>
            <a:picLocks noChangeAspect="1"/>
          </p:cNvPicPr>
          <p:nvPr/>
        </p:nvPicPr>
        <p:blipFill>
          <a:blip r:embed="rId2"/>
          <a:stretch>
            <a:fillRect/>
          </a:stretch>
        </p:blipFill>
        <p:spPr>
          <a:xfrm>
            <a:off x="3581400" y="854534"/>
            <a:ext cx="8571719" cy="2359356"/>
          </a:xfrm>
          <a:prstGeom prst="rect">
            <a:avLst/>
          </a:prstGeom>
        </p:spPr>
      </p:pic>
      <p:pic>
        <p:nvPicPr>
          <p:cNvPr id="5" name="Picture 4"/>
          <p:cNvPicPr>
            <a:picLocks noChangeAspect="1"/>
          </p:cNvPicPr>
          <p:nvPr/>
        </p:nvPicPr>
        <p:blipFill>
          <a:blip r:embed="rId3"/>
          <a:stretch>
            <a:fillRect/>
          </a:stretch>
        </p:blipFill>
        <p:spPr>
          <a:xfrm>
            <a:off x="2377051" y="4077730"/>
            <a:ext cx="7437898" cy="2124125"/>
          </a:xfrm>
          <a:prstGeom prst="rect">
            <a:avLst/>
          </a:prstGeom>
        </p:spPr>
      </p:pic>
    </p:spTree>
    <p:extLst>
      <p:ext uri="{BB962C8B-B14F-4D97-AF65-F5344CB8AC3E}">
        <p14:creationId xmlns:p14="http://schemas.microsoft.com/office/powerpoint/2010/main" val="792098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Ion Polarimeter Location</a:t>
            </a:r>
          </a:p>
        </p:txBody>
      </p:sp>
      <p:sp>
        <p:nvSpPr>
          <p:cNvPr id="3" name="Content Placeholder 2"/>
          <p:cNvSpPr>
            <a:spLocks noGrp="1"/>
          </p:cNvSpPr>
          <p:nvPr>
            <p:ph idx="1"/>
          </p:nvPr>
        </p:nvSpPr>
        <p:spPr>
          <a:xfrm>
            <a:off x="411892" y="854534"/>
            <a:ext cx="11285837" cy="4361713"/>
          </a:xfrm>
        </p:spPr>
        <p:txBody>
          <a:bodyPr>
            <a:normAutofit/>
          </a:bodyPr>
          <a:lstStyle/>
          <a:p>
            <a:pPr>
              <a:lnSpc>
                <a:spcPct val="100000"/>
              </a:lnSpc>
              <a:spcBef>
                <a:spcPts val="0"/>
              </a:spcBef>
              <a:spcAft>
                <a:spcPts val="300"/>
              </a:spcAft>
            </a:pPr>
            <a:r>
              <a:rPr lang="en-US" altLang="en-US" sz="2000" dirty="0"/>
              <a:t>Ion polarization in the straight section upstream of the IP is the same at the IP</a:t>
            </a:r>
            <a:r>
              <a:rPr lang="en-US" altLang="en-US" sz="2000" dirty="0" smtClean="0"/>
              <a:t>, however</a:t>
            </a:r>
            <a:r>
              <a:rPr lang="en-US" altLang="en-US" sz="2000" dirty="0"/>
              <a:t>:</a:t>
            </a:r>
          </a:p>
          <a:p>
            <a:pPr lvl="1">
              <a:lnSpc>
                <a:spcPct val="100000"/>
              </a:lnSpc>
              <a:spcBef>
                <a:spcPts val="0"/>
              </a:spcBef>
              <a:spcAft>
                <a:spcPts val="300"/>
              </a:spcAft>
            </a:pPr>
            <a:r>
              <a:rPr lang="en-US" altLang="en-US" sz="1800" dirty="0"/>
              <a:t>Polarimeter target would generate detector background</a:t>
            </a:r>
          </a:p>
          <a:p>
            <a:pPr lvl="1">
              <a:lnSpc>
                <a:spcPct val="100000"/>
              </a:lnSpc>
              <a:spcBef>
                <a:spcPts val="0"/>
              </a:spcBef>
              <a:spcAft>
                <a:spcPts val="300"/>
              </a:spcAft>
            </a:pPr>
            <a:r>
              <a:rPr lang="en-US" altLang="en-US" sz="1800" dirty="0"/>
              <a:t>Polarimeter only measures transverse polarization, placing polarimeter upstream does not help with measurement of the longitudinal polarization</a:t>
            </a:r>
          </a:p>
          <a:p>
            <a:pPr>
              <a:lnSpc>
                <a:spcPct val="100000"/>
              </a:lnSpc>
              <a:spcBef>
                <a:spcPts val="0"/>
              </a:spcBef>
              <a:spcAft>
                <a:spcPts val="300"/>
              </a:spcAft>
            </a:pPr>
            <a:r>
              <a:rPr lang="en-US" altLang="en-US" sz="2000" dirty="0"/>
              <a:t>Polarization is rotated at any other potential polarimeter location</a:t>
            </a:r>
          </a:p>
          <a:p>
            <a:pPr>
              <a:lnSpc>
                <a:spcPct val="100000"/>
              </a:lnSpc>
              <a:spcBef>
                <a:spcPts val="0"/>
              </a:spcBef>
              <a:spcAft>
                <a:spcPts val="300"/>
              </a:spcAft>
            </a:pPr>
            <a:r>
              <a:rPr lang="en-US" altLang="en-US" sz="2000" dirty="0"/>
              <a:t>Determining polarization at IP becomes a question of knowing</a:t>
            </a:r>
          </a:p>
          <a:p>
            <a:pPr lvl="1">
              <a:lnSpc>
                <a:spcPct val="100000"/>
              </a:lnSpc>
              <a:spcBef>
                <a:spcPts val="0"/>
              </a:spcBef>
              <a:spcAft>
                <a:spcPts val="300"/>
              </a:spcAft>
            </a:pPr>
            <a:r>
              <a:rPr lang="en-US" altLang="en-US" sz="1800" dirty="0"/>
              <a:t>Polarization rotation angle from IP to polarimeter</a:t>
            </a:r>
          </a:p>
          <a:p>
            <a:pPr lvl="1">
              <a:lnSpc>
                <a:spcPct val="100000"/>
              </a:lnSpc>
              <a:spcBef>
                <a:spcPts val="0"/>
              </a:spcBef>
              <a:spcAft>
                <a:spcPts val="300"/>
              </a:spcAft>
            </a:pPr>
            <a:r>
              <a:rPr lang="en-US" altLang="en-US" sz="1800" dirty="0"/>
              <a:t>Polarization orientation at the polarimeter</a:t>
            </a:r>
          </a:p>
          <a:p>
            <a:pPr lvl="1">
              <a:lnSpc>
                <a:spcPct val="100000"/>
              </a:lnSpc>
              <a:spcBef>
                <a:spcPts val="0"/>
              </a:spcBef>
              <a:spcAft>
                <a:spcPts val="300"/>
              </a:spcAft>
            </a:pPr>
            <a:r>
              <a:rPr lang="en-US" altLang="en-US" sz="1800" dirty="0"/>
              <a:t>Calibration of the spin rotator</a:t>
            </a:r>
            <a:endParaRPr lang="en-US" altLang="en-US" sz="1800"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19</a:t>
            </a:fld>
            <a:endParaRPr lang="en-US" dirty="0"/>
          </a:p>
        </p:txBody>
      </p:sp>
      <p:sp>
        <p:nvSpPr>
          <p:cNvPr id="14" name="Date Placeholder 3"/>
          <p:cNvSpPr>
            <a:spLocks noGrp="1"/>
          </p:cNvSpPr>
          <p:nvPr>
            <p:ph type="dt" sz="half" idx="10"/>
          </p:nvPr>
        </p:nvSpPr>
        <p:spPr>
          <a:xfrm>
            <a:off x="838200" y="6356352"/>
            <a:ext cx="2743200" cy="365125"/>
          </a:xfrm>
        </p:spPr>
        <p:txBody>
          <a:bodyPr/>
          <a:lstStyle/>
          <a:p>
            <a:r>
              <a:rPr lang="en-US" dirty="0" smtClean="0"/>
              <a:t>November </a:t>
            </a:r>
            <a:r>
              <a:rPr lang="en-US" dirty="0" smtClean="0"/>
              <a:t>30</a:t>
            </a:r>
            <a:r>
              <a:rPr lang="en-US" dirty="0" smtClean="0"/>
              <a:t>, </a:t>
            </a:r>
            <a:r>
              <a:rPr lang="en-US" dirty="0" smtClean="0"/>
              <a:t>2018</a:t>
            </a:r>
            <a:endParaRPr lang="en-US" dirty="0"/>
          </a:p>
        </p:txBody>
      </p:sp>
      <p:sp>
        <p:nvSpPr>
          <p:cNvPr id="15" name="Footer Placeholder 4"/>
          <p:cNvSpPr>
            <a:spLocks noGrp="1"/>
          </p:cNvSpPr>
          <p:nvPr>
            <p:ph type="ftr" sz="quarter" idx="11"/>
          </p:nvPr>
        </p:nvSpPr>
        <p:spPr>
          <a:xfrm>
            <a:off x="4038600" y="6356352"/>
            <a:ext cx="4114800" cy="365125"/>
          </a:xfrm>
        </p:spPr>
        <p:txBody>
          <a:bodyPr/>
          <a:lstStyle/>
          <a:p>
            <a:r>
              <a:rPr lang="en-US" dirty="0"/>
              <a:t>Inaugural Meeting for the EIC Polarimeter WG</a:t>
            </a:r>
            <a:endParaRPr lang="en-US" dirty="0"/>
          </a:p>
        </p:txBody>
      </p:sp>
      <p:pic>
        <p:nvPicPr>
          <p:cNvPr id="7" name="Picture 6"/>
          <p:cNvPicPr>
            <a:picLocks noChangeAspect="1"/>
          </p:cNvPicPr>
          <p:nvPr/>
        </p:nvPicPr>
        <p:blipFill>
          <a:blip r:embed="rId2"/>
          <a:stretch>
            <a:fillRect/>
          </a:stretch>
        </p:blipFill>
        <p:spPr>
          <a:xfrm>
            <a:off x="2203030" y="3319558"/>
            <a:ext cx="7779170" cy="2871465"/>
          </a:xfrm>
          <a:prstGeom prst="rect">
            <a:avLst/>
          </a:prstGeom>
        </p:spPr>
      </p:pic>
    </p:spTree>
    <p:extLst>
      <p:ext uri="{BB962C8B-B14F-4D97-AF65-F5344CB8AC3E}">
        <p14:creationId xmlns:p14="http://schemas.microsoft.com/office/powerpoint/2010/main" val="1286620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sz="2800" dirty="0" smtClean="0"/>
              <a:t>Electron polarization</a:t>
            </a:r>
          </a:p>
          <a:p>
            <a:pPr lvl="1"/>
            <a:r>
              <a:rPr lang="en-US" sz="2400" dirty="0" smtClean="0"/>
              <a:t>Electron beam parameters and bunch structure</a:t>
            </a:r>
          </a:p>
          <a:p>
            <a:pPr lvl="1"/>
            <a:r>
              <a:rPr lang="en-US" sz="2400" dirty="0" smtClean="0"/>
              <a:t>Polarization scheme</a:t>
            </a:r>
          </a:p>
          <a:p>
            <a:pPr lvl="1"/>
            <a:r>
              <a:rPr lang="en-US" sz="2400" dirty="0" smtClean="0"/>
              <a:t>Polarization life time and top off</a:t>
            </a:r>
          </a:p>
          <a:p>
            <a:pPr lvl="1"/>
            <a:r>
              <a:rPr lang="en-US" sz="2400" dirty="0" smtClean="0"/>
              <a:t>Polarimetry setup</a:t>
            </a:r>
            <a:endParaRPr lang="en-US" sz="2400" dirty="0"/>
          </a:p>
          <a:p>
            <a:r>
              <a:rPr lang="en-US" sz="2800" dirty="0" smtClean="0"/>
              <a:t>Ion polarization</a:t>
            </a:r>
          </a:p>
          <a:p>
            <a:pPr lvl="1"/>
            <a:r>
              <a:rPr lang="en-US" sz="2400" dirty="0" smtClean="0"/>
              <a:t>Polarization scheme</a:t>
            </a:r>
          </a:p>
          <a:p>
            <a:pPr lvl="1"/>
            <a:r>
              <a:rPr lang="en-US" sz="2400" dirty="0" smtClean="0"/>
              <a:t>Zero-integer spin resonance</a:t>
            </a:r>
          </a:p>
          <a:p>
            <a:pPr lvl="1"/>
            <a:r>
              <a:rPr lang="en-US" sz="2400" dirty="0" smtClean="0"/>
              <a:t>3D spin rotator</a:t>
            </a:r>
          </a:p>
          <a:p>
            <a:pPr lvl="1"/>
            <a:r>
              <a:rPr lang="en-US" sz="2400" dirty="0" smtClean="0"/>
              <a:t>Bunch structure</a:t>
            </a:r>
          </a:p>
          <a:p>
            <a:pPr lvl="1"/>
            <a:r>
              <a:rPr lang="en-US" sz="2400" dirty="0" smtClean="0"/>
              <a:t>Polarimetry setup and calibration</a:t>
            </a:r>
            <a:endParaRPr lang="en-US" sz="2400" dirty="0" smtClean="0"/>
          </a:p>
        </p:txBody>
      </p:sp>
      <p:sp>
        <p:nvSpPr>
          <p:cNvPr id="6" name="Slide Number Placeholder 5"/>
          <p:cNvSpPr>
            <a:spLocks noGrp="1"/>
          </p:cNvSpPr>
          <p:nvPr>
            <p:ph type="sldNum" sz="quarter" idx="12"/>
          </p:nvPr>
        </p:nvSpPr>
        <p:spPr/>
        <p:txBody>
          <a:bodyPr/>
          <a:lstStyle/>
          <a:p>
            <a:fld id="{07E1C93C-5050-FC42-8F10-D22D4F119D13}" type="slidenum">
              <a:rPr lang="en-US" smtClean="0"/>
              <a:pPr/>
              <a:t>2</a:t>
            </a:fld>
            <a:endParaRPr lang="en-US" dirty="0"/>
          </a:p>
        </p:txBody>
      </p:sp>
      <p:sp>
        <p:nvSpPr>
          <p:cNvPr id="7" name="Date Placeholder 3"/>
          <p:cNvSpPr>
            <a:spLocks noGrp="1"/>
          </p:cNvSpPr>
          <p:nvPr>
            <p:ph type="dt" sz="half" idx="10"/>
          </p:nvPr>
        </p:nvSpPr>
        <p:spPr>
          <a:xfrm>
            <a:off x="838200" y="6356352"/>
            <a:ext cx="2743200" cy="365125"/>
          </a:xfrm>
        </p:spPr>
        <p:txBody>
          <a:bodyPr/>
          <a:lstStyle/>
          <a:p>
            <a:r>
              <a:rPr lang="en-US" dirty="0" smtClean="0"/>
              <a:t>November </a:t>
            </a:r>
            <a:r>
              <a:rPr lang="en-US" dirty="0" smtClean="0"/>
              <a:t>30</a:t>
            </a:r>
            <a:r>
              <a:rPr lang="en-US" dirty="0" smtClean="0"/>
              <a:t>, </a:t>
            </a:r>
            <a:r>
              <a:rPr lang="en-US" dirty="0" smtClean="0"/>
              <a:t>2018</a:t>
            </a:r>
            <a:endParaRPr lang="en-US" dirty="0"/>
          </a:p>
        </p:txBody>
      </p:sp>
      <p:sp>
        <p:nvSpPr>
          <p:cNvPr id="8" name="Footer Placeholder 4"/>
          <p:cNvSpPr>
            <a:spLocks noGrp="1"/>
          </p:cNvSpPr>
          <p:nvPr>
            <p:ph type="ftr" sz="quarter" idx="11"/>
          </p:nvPr>
        </p:nvSpPr>
        <p:spPr>
          <a:xfrm>
            <a:off x="4038600" y="6356352"/>
            <a:ext cx="4114800" cy="365125"/>
          </a:xfrm>
        </p:spPr>
        <p:txBody>
          <a:bodyPr/>
          <a:lstStyle/>
          <a:p>
            <a:r>
              <a:rPr lang="en-US" dirty="0"/>
              <a:t>Inaugural Meeting for the EIC Polarimeter WG</a:t>
            </a:r>
            <a:endParaRPr lang="en-US" dirty="0"/>
          </a:p>
        </p:txBody>
      </p:sp>
    </p:spTree>
    <p:extLst>
      <p:ext uri="{BB962C8B-B14F-4D97-AF65-F5344CB8AC3E}">
        <p14:creationId xmlns:p14="http://schemas.microsoft.com/office/powerpoint/2010/main" val="10419763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Extracting Polarization at IP</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11892" y="854534"/>
                <a:ext cx="11285837" cy="5078906"/>
              </a:xfrm>
            </p:spPr>
            <p:txBody>
              <a:bodyPr>
                <a:noAutofit/>
              </a:bodyPr>
              <a:lstStyle/>
              <a:p>
                <a:pPr>
                  <a:lnSpc>
                    <a:spcPct val="110000"/>
                  </a:lnSpc>
                  <a:spcBef>
                    <a:spcPts val="0"/>
                  </a:spcBef>
                </a:pPr>
                <a:r>
                  <a:rPr lang="en-US" altLang="en-US" sz="1800" dirty="0"/>
                  <a:t>Polarization rotation from IP to the </a:t>
                </a:r>
                <a:r>
                  <a:rPr lang="en-US" altLang="en-US" sz="1800" dirty="0" smtClean="0"/>
                  <a:t>polarimeter</a:t>
                </a:r>
                <a:endParaRPr lang="en-US" altLang="en-US" sz="1800" dirty="0"/>
              </a:p>
              <a:p>
                <a:pPr marL="0" indent="0">
                  <a:lnSpc>
                    <a:spcPct val="110000"/>
                  </a:lnSpc>
                  <a:spcBef>
                    <a:spcPts val="0"/>
                  </a:spcBef>
                  <a:buNone/>
                </a:pPr>
                <a14:m>
                  <m:oMathPara xmlns:m="http://schemas.openxmlformats.org/officeDocument/2006/math">
                    <m:oMathParaPr>
                      <m:jc m:val="centerGroup"/>
                    </m:oMathParaPr>
                    <m:oMath xmlns:m="http://schemas.openxmlformats.org/officeDocument/2006/math">
                      <m:sSubSup>
                        <m:sSubSupPr>
                          <m:ctrlPr>
                            <a:rPr lang="en-US" altLang="en-US" sz="1800" i="1">
                              <a:latin typeface="Cambria Math" panose="02040503050406030204" pitchFamily="18" charset="0"/>
                            </a:rPr>
                          </m:ctrlPr>
                        </m:sSubSupPr>
                        <m:e>
                          <m:r>
                            <a:rPr lang="en-US" altLang="en-US" sz="1800" i="1">
                              <a:latin typeface="Cambria Math" panose="02040503050406030204" pitchFamily="18" charset="0"/>
                            </a:rPr>
                            <m:t>𝜃</m:t>
                          </m:r>
                        </m:e>
                        <m:sub>
                          <m:r>
                            <a:rPr lang="en-US" altLang="en-US" sz="1800" i="1">
                              <a:latin typeface="Cambria Math" panose="02040503050406030204" pitchFamily="18" charset="0"/>
                            </a:rPr>
                            <m:t>𝑠𝑝</m:t>
                          </m:r>
                        </m:sub>
                        <m:sup>
                          <m:r>
                            <a:rPr lang="en-US" altLang="en-US" sz="1800" i="1">
                              <a:latin typeface="Cambria Math" panose="02040503050406030204" pitchFamily="18" charset="0"/>
                            </a:rPr>
                            <m:t>𝐼𝑃</m:t>
                          </m:r>
                          <m:r>
                            <a:rPr lang="en-US" altLang="en-US" sz="1800" i="1">
                              <a:latin typeface="Cambria Math" panose="02040503050406030204" pitchFamily="18" charset="0"/>
                            </a:rPr>
                            <m:t>→</m:t>
                          </m:r>
                          <m:r>
                            <a:rPr lang="en-US" altLang="en-US" sz="1800" i="1">
                              <a:latin typeface="Cambria Math" panose="02040503050406030204" pitchFamily="18" charset="0"/>
                            </a:rPr>
                            <m:t>𝑃𝑚</m:t>
                          </m:r>
                        </m:sup>
                      </m:sSubSup>
                      <m:r>
                        <a:rPr lang="en-US" altLang="en-US" sz="1800" i="1">
                          <a:latin typeface="Cambria Math" panose="02040503050406030204" pitchFamily="18" charset="0"/>
                        </a:rPr>
                        <m:t>=</m:t>
                      </m:r>
                      <m:r>
                        <a:rPr lang="en-US" altLang="en-US" sz="1800" i="1">
                          <a:latin typeface="Cambria Math" panose="02040503050406030204" pitchFamily="18" charset="0"/>
                        </a:rPr>
                        <m:t>𝐺</m:t>
                      </m:r>
                      <m:r>
                        <a:rPr lang="en-US" altLang="en-US" sz="1800" i="1">
                          <a:latin typeface="Cambria Math" panose="02040503050406030204" pitchFamily="18" charset="0"/>
                        </a:rPr>
                        <m:t>𝛾</m:t>
                      </m:r>
                      <m:sSubSup>
                        <m:sSubSupPr>
                          <m:ctrlPr>
                            <a:rPr lang="en-US" altLang="en-US" sz="1800" i="1">
                              <a:latin typeface="Cambria Math" panose="02040503050406030204" pitchFamily="18" charset="0"/>
                            </a:rPr>
                          </m:ctrlPr>
                        </m:sSubSupPr>
                        <m:e>
                          <m:r>
                            <a:rPr lang="en-US" altLang="en-US" sz="1800" i="1">
                              <a:latin typeface="Cambria Math" panose="02040503050406030204" pitchFamily="18" charset="0"/>
                            </a:rPr>
                            <m:t>𝜃</m:t>
                          </m:r>
                        </m:e>
                        <m:sub>
                          <m:r>
                            <a:rPr lang="en-US" altLang="en-US" sz="1800" i="1">
                              <a:latin typeface="Cambria Math" panose="02040503050406030204" pitchFamily="18" charset="0"/>
                            </a:rPr>
                            <m:t>𝑜𝑟𝑏</m:t>
                          </m:r>
                        </m:sub>
                        <m:sup>
                          <m:r>
                            <a:rPr lang="en-US" altLang="en-US" sz="1800" i="1">
                              <a:latin typeface="Cambria Math" panose="02040503050406030204" pitchFamily="18" charset="0"/>
                            </a:rPr>
                            <m:t>𝐼𝑃</m:t>
                          </m:r>
                          <m:r>
                            <a:rPr lang="en-US" altLang="en-US" sz="1800" i="1">
                              <a:latin typeface="Cambria Math" panose="02040503050406030204" pitchFamily="18" charset="0"/>
                            </a:rPr>
                            <m:t>→</m:t>
                          </m:r>
                          <m:r>
                            <a:rPr lang="en-US" altLang="en-US" sz="1800" i="1">
                              <a:latin typeface="Cambria Math" panose="02040503050406030204" pitchFamily="18" charset="0"/>
                            </a:rPr>
                            <m:t>𝑃𝑚</m:t>
                          </m:r>
                        </m:sup>
                      </m:sSubSup>
                    </m:oMath>
                  </m:oMathPara>
                </a14:m>
                <a:endParaRPr lang="en-US" altLang="en-US" sz="1800" dirty="0"/>
              </a:p>
              <a:p>
                <a:pPr marL="0" indent="0">
                  <a:lnSpc>
                    <a:spcPct val="110000"/>
                  </a:lnSpc>
                  <a:spcBef>
                    <a:spcPts val="0"/>
                  </a:spcBef>
                  <a:buNone/>
                </a:pPr>
                <a14:m>
                  <m:oMathPara xmlns:m="http://schemas.openxmlformats.org/officeDocument/2006/math">
                    <m:oMathParaPr>
                      <m:jc m:val="centerGroup"/>
                    </m:oMathParaPr>
                    <m:oMath xmlns:m="http://schemas.openxmlformats.org/officeDocument/2006/math">
                      <m:r>
                        <m:rPr>
                          <m:sty m:val="p"/>
                        </m:rPr>
                        <a:rPr lang="en-US" altLang="en-US" sz="1800">
                          <a:latin typeface="Cambria Math" panose="02040503050406030204" pitchFamily="18" charset="0"/>
                        </a:rPr>
                        <m:t>Δ</m:t>
                      </m:r>
                      <m:sSub>
                        <m:sSubPr>
                          <m:ctrlPr>
                            <a:rPr lang="en-US" altLang="en-US" sz="1800" i="1">
                              <a:latin typeface="Cambria Math" panose="02040503050406030204" pitchFamily="18" charset="0"/>
                            </a:rPr>
                          </m:ctrlPr>
                        </m:sSubPr>
                        <m:e>
                          <m:r>
                            <a:rPr lang="en-US" altLang="en-US" sz="1800" i="1">
                              <a:latin typeface="Cambria Math" panose="02040503050406030204" pitchFamily="18" charset="0"/>
                            </a:rPr>
                            <m:t>𝜃</m:t>
                          </m:r>
                        </m:e>
                        <m:sub>
                          <m:r>
                            <a:rPr lang="en-US" altLang="en-US" sz="1800" i="1">
                              <a:latin typeface="Cambria Math" panose="02040503050406030204" pitchFamily="18" charset="0"/>
                            </a:rPr>
                            <m:t>𝑠𝑝</m:t>
                          </m:r>
                        </m:sub>
                      </m:sSub>
                      <m:r>
                        <a:rPr lang="en-US" altLang="en-US" sz="1800" i="1">
                          <a:latin typeface="Cambria Math" panose="02040503050406030204" pitchFamily="18" charset="0"/>
                        </a:rPr>
                        <m:t>=</m:t>
                      </m:r>
                      <m:rad>
                        <m:radPr>
                          <m:degHide m:val="on"/>
                          <m:ctrlPr>
                            <a:rPr lang="en-US" altLang="en-US" sz="1800" i="1">
                              <a:latin typeface="Cambria Math" panose="02040503050406030204" pitchFamily="18" charset="0"/>
                            </a:rPr>
                          </m:ctrlPr>
                        </m:radPr>
                        <m:deg/>
                        <m:e>
                          <m:sSup>
                            <m:sSupPr>
                              <m:ctrlPr>
                                <a:rPr lang="en-US" altLang="en-US" sz="1800" i="1">
                                  <a:latin typeface="Cambria Math" panose="02040503050406030204" pitchFamily="18" charset="0"/>
                                </a:rPr>
                              </m:ctrlPr>
                            </m:sSupPr>
                            <m:e>
                              <m:d>
                                <m:dPr>
                                  <m:ctrlPr>
                                    <a:rPr lang="en-US" altLang="en-US" sz="1800" i="1">
                                      <a:latin typeface="Cambria Math" panose="02040503050406030204" pitchFamily="18" charset="0"/>
                                    </a:rPr>
                                  </m:ctrlPr>
                                </m:dPr>
                                <m:e>
                                  <m:r>
                                    <a:rPr lang="en-US" altLang="en-US" sz="1800" i="1">
                                      <a:latin typeface="Cambria Math" panose="02040503050406030204" pitchFamily="18" charset="0"/>
                                    </a:rPr>
                                    <m:t>𝐺</m:t>
                                  </m:r>
                                  <m:r>
                                    <a:rPr lang="en-US" altLang="en-US" sz="1800" i="1">
                                      <a:latin typeface="Cambria Math" panose="02040503050406030204" pitchFamily="18" charset="0"/>
                                    </a:rPr>
                                    <m:t>𝛾</m:t>
                                  </m:r>
                                </m:e>
                              </m:d>
                            </m:e>
                            <m:sup>
                              <m:r>
                                <a:rPr lang="en-US" altLang="en-US" sz="1800" i="1">
                                  <a:latin typeface="Cambria Math" panose="02040503050406030204" pitchFamily="18" charset="0"/>
                                </a:rPr>
                                <m:t>2</m:t>
                              </m:r>
                            </m:sup>
                          </m:sSup>
                          <m:r>
                            <m:rPr>
                              <m:sty m:val="p"/>
                            </m:rPr>
                            <a:rPr lang="en-US" altLang="en-US" sz="1800">
                              <a:latin typeface="Cambria Math" panose="02040503050406030204" pitchFamily="18" charset="0"/>
                            </a:rPr>
                            <m:t>Δ</m:t>
                          </m:r>
                          <m:sSubSup>
                            <m:sSubSupPr>
                              <m:ctrlPr>
                                <a:rPr lang="en-US" altLang="en-US" sz="1800" i="1">
                                  <a:latin typeface="Cambria Math" panose="02040503050406030204" pitchFamily="18" charset="0"/>
                                </a:rPr>
                              </m:ctrlPr>
                            </m:sSubSupPr>
                            <m:e>
                              <m:r>
                                <a:rPr lang="en-US" altLang="en-US" sz="1800" i="1">
                                  <a:latin typeface="Cambria Math" panose="02040503050406030204" pitchFamily="18" charset="0"/>
                                </a:rPr>
                                <m:t>𝜃</m:t>
                              </m:r>
                            </m:e>
                            <m:sub>
                              <m:r>
                                <a:rPr lang="en-US" altLang="en-US" sz="1800" i="1">
                                  <a:latin typeface="Cambria Math" panose="02040503050406030204" pitchFamily="18" charset="0"/>
                                </a:rPr>
                                <m:t>𝑜𝑟𝑏</m:t>
                              </m:r>
                            </m:sub>
                            <m:sup>
                              <m:r>
                                <a:rPr lang="en-US" altLang="en-US" sz="1800" i="1">
                                  <a:latin typeface="Cambria Math" panose="02040503050406030204" pitchFamily="18" charset="0"/>
                                </a:rPr>
                                <m:t>2</m:t>
                              </m:r>
                            </m:sup>
                          </m:sSubSup>
                          <m:r>
                            <a:rPr lang="en-US" altLang="en-US" sz="1800" i="1">
                              <a:latin typeface="Cambria Math" panose="02040503050406030204" pitchFamily="18" charset="0"/>
                            </a:rPr>
                            <m:t>+</m:t>
                          </m:r>
                          <m:sSup>
                            <m:sSupPr>
                              <m:ctrlPr>
                                <a:rPr lang="en-US" altLang="en-US" sz="1800" i="1">
                                  <a:latin typeface="Cambria Math" panose="02040503050406030204" pitchFamily="18" charset="0"/>
                                </a:rPr>
                              </m:ctrlPr>
                            </m:sSupPr>
                            <m:e>
                              <m:d>
                                <m:dPr>
                                  <m:ctrlPr>
                                    <a:rPr lang="en-US" altLang="en-US" sz="1800" i="1">
                                      <a:latin typeface="Cambria Math" panose="02040503050406030204" pitchFamily="18" charset="0"/>
                                    </a:rPr>
                                  </m:ctrlPr>
                                </m:dPr>
                                <m:e>
                                  <m:r>
                                    <a:rPr lang="en-US" altLang="en-US" sz="1800" i="1">
                                      <a:latin typeface="Cambria Math" panose="02040503050406030204" pitchFamily="18" charset="0"/>
                                    </a:rPr>
                                    <m:t>𝐺</m:t>
                                  </m:r>
                                  <m:r>
                                    <a:rPr lang="en-US" altLang="en-US" sz="1800" i="1">
                                      <a:latin typeface="Cambria Math" panose="02040503050406030204" pitchFamily="18" charset="0"/>
                                    </a:rPr>
                                    <m:t>𝛾</m:t>
                                  </m:r>
                                  <m:sSub>
                                    <m:sSubPr>
                                      <m:ctrlPr>
                                        <a:rPr lang="en-US" altLang="en-US" sz="1800" i="1">
                                          <a:latin typeface="Cambria Math" panose="02040503050406030204" pitchFamily="18" charset="0"/>
                                        </a:rPr>
                                      </m:ctrlPr>
                                    </m:sSubPr>
                                    <m:e>
                                      <m:r>
                                        <a:rPr lang="en-US" altLang="en-US" sz="1800" i="1">
                                          <a:latin typeface="Cambria Math" panose="02040503050406030204" pitchFamily="18" charset="0"/>
                                        </a:rPr>
                                        <m:t>𝜃</m:t>
                                      </m:r>
                                    </m:e>
                                    <m:sub>
                                      <m:r>
                                        <a:rPr lang="en-US" altLang="en-US" sz="1800" i="1">
                                          <a:latin typeface="Cambria Math" panose="02040503050406030204" pitchFamily="18" charset="0"/>
                                        </a:rPr>
                                        <m:t>𝑜𝑟𝑏</m:t>
                                      </m:r>
                                    </m:sub>
                                  </m:sSub>
                                </m:e>
                              </m:d>
                            </m:e>
                            <m:sup>
                              <m:r>
                                <a:rPr lang="en-US" altLang="en-US" sz="1800" i="1">
                                  <a:latin typeface="Cambria Math" panose="02040503050406030204" pitchFamily="18" charset="0"/>
                                </a:rPr>
                                <m:t>2</m:t>
                              </m:r>
                            </m:sup>
                          </m:sSup>
                          <m:sSup>
                            <m:sSupPr>
                              <m:ctrlPr>
                                <a:rPr lang="en-US" altLang="en-US" sz="1800" i="1">
                                  <a:latin typeface="Cambria Math" panose="02040503050406030204" pitchFamily="18" charset="0"/>
                                </a:rPr>
                              </m:ctrlPr>
                            </m:sSupPr>
                            <m:e>
                              <m:d>
                                <m:dPr>
                                  <m:ctrlPr>
                                    <a:rPr lang="en-US" altLang="en-US" sz="1800" i="1">
                                      <a:latin typeface="Cambria Math" panose="02040503050406030204" pitchFamily="18" charset="0"/>
                                    </a:rPr>
                                  </m:ctrlPr>
                                </m:dPr>
                                <m:e>
                                  <m:f>
                                    <m:fPr>
                                      <m:ctrlPr>
                                        <a:rPr lang="en-US" altLang="en-US" sz="1800" i="1">
                                          <a:latin typeface="Cambria Math" panose="02040503050406030204" pitchFamily="18" charset="0"/>
                                        </a:rPr>
                                      </m:ctrlPr>
                                    </m:fPr>
                                    <m:num>
                                      <m:r>
                                        <m:rPr>
                                          <m:sty m:val="p"/>
                                        </m:rPr>
                                        <a:rPr lang="en-US" altLang="en-US" sz="1800">
                                          <a:latin typeface="Cambria Math" panose="02040503050406030204" pitchFamily="18" charset="0"/>
                                        </a:rPr>
                                        <m:t>Δ</m:t>
                                      </m:r>
                                      <m:r>
                                        <a:rPr lang="en-US" altLang="en-US" sz="1800" i="1">
                                          <a:latin typeface="Cambria Math" panose="02040503050406030204" pitchFamily="18" charset="0"/>
                                        </a:rPr>
                                        <m:t>𝛾</m:t>
                                      </m:r>
                                    </m:num>
                                    <m:den>
                                      <m:r>
                                        <a:rPr lang="en-US" altLang="en-US" sz="1800" i="1">
                                          <a:latin typeface="Cambria Math" panose="02040503050406030204" pitchFamily="18" charset="0"/>
                                        </a:rPr>
                                        <m:t>𝛾</m:t>
                                      </m:r>
                                    </m:den>
                                  </m:f>
                                </m:e>
                              </m:d>
                            </m:e>
                            <m:sup>
                              <m:r>
                                <a:rPr lang="en-US" altLang="en-US" sz="1800" i="1">
                                  <a:latin typeface="Cambria Math" panose="02040503050406030204" pitchFamily="18" charset="0"/>
                                </a:rPr>
                                <m:t>2</m:t>
                              </m:r>
                            </m:sup>
                          </m:sSup>
                        </m:e>
                      </m:rad>
                    </m:oMath>
                  </m:oMathPara>
                </a14:m>
                <a:endParaRPr lang="en-US" altLang="en-US" sz="1800" dirty="0" smtClean="0"/>
              </a:p>
              <a:p>
                <a:pPr marL="230188" indent="0">
                  <a:lnSpc>
                    <a:spcPct val="110000"/>
                  </a:lnSpc>
                  <a:spcBef>
                    <a:spcPts val="0"/>
                  </a:spcBef>
                  <a:buNone/>
                </a:pPr>
                <a14:m>
                  <m:oMath xmlns:m="http://schemas.openxmlformats.org/officeDocument/2006/math">
                    <m:sSub>
                      <m:sSubPr>
                        <m:ctrlPr>
                          <a:rPr lang="en-US" altLang="en-US" sz="1800" i="1">
                            <a:latin typeface="Cambria Math" panose="02040503050406030204" pitchFamily="18" charset="0"/>
                          </a:rPr>
                        </m:ctrlPr>
                      </m:sSubPr>
                      <m:e>
                        <m:r>
                          <a:rPr lang="en-US" altLang="en-US" sz="1800" i="1">
                            <a:latin typeface="Cambria Math" panose="02040503050406030204" pitchFamily="18" charset="0"/>
                          </a:rPr>
                          <m:t>𝜃</m:t>
                        </m:r>
                      </m:e>
                      <m:sub>
                        <m:r>
                          <a:rPr lang="en-US" altLang="en-US" sz="1800" i="1">
                            <a:latin typeface="Cambria Math" panose="02040503050406030204" pitchFamily="18" charset="0"/>
                          </a:rPr>
                          <m:t>𝑜𝑟𝑏</m:t>
                        </m:r>
                      </m:sub>
                    </m:sSub>
                  </m:oMath>
                </a14:m>
                <a:r>
                  <a:rPr lang="en-US" altLang="en-US" sz="1800" dirty="0"/>
                  <a:t> should be small, e.g. polarimeter placed in the straight downstream of IP</a:t>
                </a:r>
              </a:p>
              <a:p>
                <a:pPr marL="0" indent="0">
                  <a:lnSpc>
                    <a:spcPct val="110000"/>
                  </a:lnSpc>
                  <a:spcBef>
                    <a:spcPts val="0"/>
                  </a:spcBef>
                  <a:buNone/>
                </a:pPr>
                <a14:m>
                  <m:oMathPara xmlns:m="http://schemas.openxmlformats.org/officeDocument/2006/math">
                    <m:oMathParaPr>
                      <m:jc m:val="centerGroup"/>
                    </m:oMathParaPr>
                    <m:oMath xmlns:m="http://schemas.openxmlformats.org/officeDocument/2006/math">
                      <m:r>
                        <a:rPr lang="en-US" altLang="en-US" sz="1800" i="1">
                          <a:latin typeface="Cambria Math" panose="02040503050406030204" pitchFamily="18" charset="0"/>
                        </a:rPr>
                        <m:t>𝐺</m:t>
                      </m:r>
                      <m:r>
                        <a:rPr lang="en-US" altLang="en-US" sz="1800" i="1">
                          <a:latin typeface="Cambria Math" panose="02040503050406030204" pitchFamily="18" charset="0"/>
                        </a:rPr>
                        <m:t>𝛾</m:t>
                      </m:r>
                      <m:r>
                        <a:rPr lang="en-US" altLang="en-US" sz="1800" i="1">
                          <a:latin typeface="Cambria Math" panose="02040503050406030204" pitchFamily="18" charset="0"/>
                        </a:rPr>
                        <m:t>~</m:t>
                      </m:r>
                      <m:sSup>
                        <m:sSupPr>
                          <m:ctrlPr>
                            <a:rPr lang="en-US" altLang="en-US" sz="1800" i="1">
                              <a:latin typeface="Cambria Math" panose="02040503050406030204" pitchFamily="18" charset="0"/>
                            </a:rPr>
                          </m:ctrlPr>
                        </m:sSupPr>
                        <m:e>
                          <m:r>
                            <a:rPr lang="en-US" altLang="en-US" sz="1800" i="1">
                              <a:latin typeface="Cambria Math" panose="02040503050406030204" pitchFamily="18" charset="0"/>
                            </a:rPr>
                            <m:t>10</m:t>
                          </m:r>
                        </m:e>
                        <m:sup>
                          <m:r>
                            <a:rPr lang="en-US" altLang="en-US" sz="1800" i="1">
                              <a:latin typeface="Cambria Math" panose="02040503050406030204" pitchFamily="18" charset="0"/>
                            </a:rPr>
                            <m:t>2</m:t>
                          </m:r>
                        </m:sup>
                      </m:sSup>
                      <m:r>
                        <a:rPr lang="en-US" altLang="en-US" sz="1800" i="1">
                          <a:latin typeface="Cambria Math" panose="02040503050406030204" pitchFamily="18" charset="0"/>
                        </a:rPr>
                        <m:t>, </m:t>
                      </m:r>
                      <m:r>
                        <a:rPr lang="en-US" altLang="en-US" sz="1800">
                          <a:latin typeface="Cambria Math" panose="02040503050406030204" pitchFamily="18" charset="0"/>
                        </a:rPr>
                        <m:t> </m:t>
                      </m:r>
                      <m:r>
                        <m:rPr>
                          <m:sty m:val="p"/>
                        </m:rPr>
                        <a:rPr lang="en-US" altLang="en-US" sz="1800">
                          <a:latin typeface="Cambria Math" panose="02040503050406030204" pitchFamily="18" charset="0"/>
                        </a:rPr>
                        <m:t>Δ</m:t>
                      </m:r>
                      <m:sSub>
                        <m:sSubPr>
                          <m:ctrlPr>
                            <a:rPr lang="en-US" altLang="en-US" sz="1800" i="1">
                              <a:latin typeface="Cambria Math" panose="02040503050406030204" pitchFamily="18" charset="0"/>
                            </a:rPr>
                          </m:ctrlPr>
                        </m:sSubPr>
                        <m:e>
                          <m:r>
                            <a:rPr lang="en-US" altLang="en-US" sz="1800" i="1">
                              <a:latin typeface="Cambria Math" panose="02040503050406030204" pitchFamily="18" charset="0"/>
                            </a:rPr>
                            <m:t>𝜃</m:t>
                          </m:r>
                        </m:e>
                        <m:sub>
                          <m:r>
                            <a:rPr lang="en-US" altLang="en-US" sz="1800" i="1">
                              <a:latin typeface="Cambria Math" panose="02040503050406030204" pitchFamily="18" charset="0"/>
                            </a:rPr>
                            <m:t>𝑜𝑟𝑏</m:t>
                          </m:r>
                        </m:sub>
                      </m:sSub>
                      <m:r>
                        <a:rPr lang="en-US" altLang="en-US" sz="1800" i="1">
                          <a:latin typeface="Cambria Math" panose="02040503050406030204" pitchFamily="18" charset="0"/>
                        </a:rPr>
                        <m:t>~</m:t>
                      </m:r>
                      <m:sSup>
                        <m:sSupPr>
                          <m:ctrlPr>
                            <a:rPr lang="en-US" altLang="en-US" sz="1800" i="1">
                              <a:latin typeface="Cambria Math" panose="02040503050406030204" pitchFamily="18" charset="0"/>
                            </a:rPr>
                          </m:ctrlPr>
                        </m:sSupPr>
                        <m:e>
                          <m:r>
                            <a:rPr lang="en-US" altLang="en-US" sz="1800" i="1">
                              <a:latin typeface="Cambria Math" panose="02040503050406030204" pitchFamily="18" charset="0"/>
                            </a:rPr>
                            <m:t>10</m:t>
                          </m:r>
                        </m:e>
                        <m:sup>
                          <m:r>
                            <a:rPr lang="en-US" altLang="en-US" sz="1800" i="1">
                              <a:latin typeface="Cambria Math" panose="02040503050406030204" pitchFamily="18" charset="0"/>
                            </a:rPr>
                            <m:t>−3</m:t>
                          </m:r>
                        </m:sup>
                      </m:sSup>
                      <m:r>
                        <a:rPr lang="en-US" altLang="en-US" sz="1800" i="1">
                          <a:latin typeface="Cambria Math" panose="02040503050406030204" pitchFamily="18" charset="0"/>
                        </a:rPr>
                        <m:t>,  </m:t>
                      </m:r>
                      <m:sSub>
                        <m:sSubPr>
                          <m:ctrlPr>
                            <a:rPr lang="en-US" altLang="en-US" sz="1800" i="1">
                              <a:latin typeface="Cambria Math" panose="02040503050406030204" pitchFamily="18" charset="0"/>
                            </a:rPr>
                          </m:ctrlPr>
                        </m:sSubPr>
                        <m:e>
                          <m:r>
                            <a:rPr lang="en-US" altLang="en-US" sz="1800" i="1">
                              <a:latin typeface="Cambria Math" panose="02040503050406030204" pitchFamily="18" charset="0"/>
                            </a:rPr>
                            <m:t>𝜃</m:t>
                          </m:r>
                        </m:e>
                        <m:sub>
                          <m:r>
                            <a:rPr lang="en-US" altLang="en-US" sz="1800" i="1">
                              <a:latin typeface="Cambria Math" panose="02040503050406030204" pitchFamily="18" charset="0"/>
                            </a:rPr>
                            <m:t>𝑜𝑟𝑏</m:t>
                          </m:r>
                        </m:sub>
                      </m:sSub>
                      <m:r>
                        <a:rPr lang="en-US" altLang="en-US" sz="1800" i="1">
                          <a:latin typeface="Cambria Math" panose="02040503050406030204" pitchFamily="18" charset="0"/>
                        </a:rPr>
                        <m:t>~</m:t>
                      </m:r>
                      <m:sSup>
                        <m:sSupPr>
                          <m:ctrlPr>
                            <a:rPr lang="en-US" altLang="en-US" sz="1800" i="1">
                              <a:latin typeface="Cambria Math" panose="02040503050406030204" pitchFamily="18" charset="0"/>
                            </a:rPr>
                          </m:ctrlPr>
                        </m:sSupPr>
                        <m:e>
                          <m:r>
                            <a:rPr lang="en-US" altLang="en-US" sz="1800" i="1">
                              <a:latin typeface="Cambria Math" panose="02040503050406030204" pitchFamily="18" charset="0"/>
                            </a:rPr>
                            <m:t>10</m:t>
                          </m:r>
                        </m:e>
                        <m:sup>
                          <m:r>
                            <a:rPr lang="en-US" altLang="en-US" sz="1800" i="1">
                              <a:latin typeface="Cambria Math" panose="02040503050406030204" pitchFamily="18" charset="0"/>
                            </a:rPr>
                            <m:t>−1</m:t>
                          </m:r>
                        </m:sup>
                      </m:sSup>
                      <m:r>
                        <a:rPr lang="en-US" altLang="en-US" sz="1800" i="1">
                          <a:latin typeface="Cambria Math" panose="02040503050406030204" pitchFamily="18" charset="0"/>
                        </a:rPr>
                        <m:t>,  </m:t>
                      </m:r>
                      <m:f>
                        <m:fPr>
                          <m:ctrlPr>
                            <a:rPr lang="en-US" altLang="en-US" sz="1800" i="1">
                              <a:latin typeface="Cambria Math" panose="02040503050406030204" pitchFamily="18" charset="0"/>
                            </a:rPr>
                          </m:ctrlPr>
                        </m:fPr>
                        <m:num>
                          <m:r>
                            <m:rPr>
                              <m:sty m:val="p"/>
                            </m:rPr>
                            <a:rPr lang="en-US" altLang="en-US" sz="1800">
                              <a:latin typeface="Cambria Math" panose="02040503050406030204" pitchFamily="18" charset="0"/>
                            </a:rPr>
                            <m:t>Δ</m:t>
                          </m:r>
                          <m:r>
                            <a:rPr lang="en-US" altLang="en-US" sz="1800" i="1">
                              <a:latin typeface="Cambria Math" panose="02040503050406030204" pitchFamily="18" charset="0"/>
                            </a:rPr>
                            <m:t>𝛾</m:t>
                          </m:r>
                        </m:num>
                        <m:den>
                          <m:r>
                            <a:rPr lang="en-US" altLang="en-US" sz="1800" i="1">
                              <a:latin typeface="Cambria Math" panose="02040503050406030204" pitchFamily="18" charset="0"/>
                            </a:rPr>
                            <m:t>𝛾</m:t>
                          </m:r>
                        </m:den>
                      </m:f>
                      <m:r>
                        <a:rPr lang="en-US" altLang="en-US" sz="1800" i="1">
                          <a:latin typeface="Cambria Math" panose="02040503050406030204" pitchFamily="18" charset="0"/>
                        </a:rPr>
                        <m:t>~</m:t>
                      </m:r>
                      <m:sSup>
                        <m:sSupPr>
                          <m:ctrlPr>
                            <a:rPr lang="en-US" altLang="en-US" sz="1800" i="1">
                              <a:latin typeface="Cambria Math" panose="02040503050406030204" pitchFamily="18" charset="0"/>
                            </a:rPr>
                          </m:ctrlPr>
                        </m:sSupPr>
                        <m:e>
                          <m:r>
                            <a:rPr lang="en-US" altLang="en-US" sz="1800" i="1">
                              <a:latin typeface="Cambria Math" panose="02040503050406030204" pitchFamily="18" charset="0"/>
                            </a:rPr>
                            <m:t>10</m:t>
                          </m:r>
                        </m:e>
                        <m:sup>
                          <m:r>
                            <a:rPr lang="en-US" altLang="en-US" sz="1800" i="1">
                              <a:latin typeface="Cambria Math" panose="02040503050406030204" pitchFamily="18" charset="0"/>
                            </a:rPr>
                            <m:t>−2</m:t>
                          </m:r>
                        </m:sup>
                      </m:sSup>
                      <m:r>
                        <a:rPr lang="en-US" altLang="en-US" sz="1800" i="1">
                          <a:latin typeface="Cambria Math" panose="02040503050406030204" pitchFamily="18" charset="0"/>
                        </a:rPr>
                        <m:t>  </m:t>
                      </m:r>
                      <m:r>
                        <a:rPr lang="en-US" altLang="en-US" sz="1800" i="1">
                          <a:latin typeface="Cambria Math" panose="02040503050406030204" pitchFamily="18" charset="0"/>
                          <a:ea typeface="Cambria Math" panose="02040503050406030204" pitchFamily="18" charset="0"/>
                        </a:rPr>
                        <m:t>⇒</m:t>
                      </m:r>
                      <m:r>
                        <a:rPr lang="en-US" altLang="en-US" sz="1800">
                          <a:latin typeface="Cambria Math" panose="02040503050406030204" pitchFamily="18" charset="0"/>
                          <a:ea typeface="Cambria Math" panose="02040503050406030204" pitchFamily="18" charset="0"/>
                        </a:rPr>
                        <m:t>  </m:t>
                      </m:r>
                      <m:r>
                        <m:rPr>
                          <m:sty m:val="p"/>
                        </m:rPr>
                        <a:rPr lang="en-US" altLang="en-US" sz="1800">
                          <a:latin typeface="Cambria Math" panose="02040503050406030204" pitchFamily="18" charset="0"/>
                          <a:ea typeface="Cambria Math" panose="02040503050406030204" pitchFamily="18" charset="0"/>
                        </a:rPr>
                        <m:t>Δ</m:t>
                      </m:r>
                      <m:sSub>
                        <m:sSubPr>
                          <m:ctrlPr>
                            <a:rPr lang="en-US" altLang="en-US" sz="1800" i="1">
                              <a:latin typeface="Cambria Math" panose="02040503050406030204" pitchFamily="18" charset="0"/>
                              <a:ea typeface="Cambria Math" panose="02040503050406030204" pitchFamily="18" charset="0"/>
                            </a:rPr>
                          </m:ctrlPr>
                        </m:sSubPr>
                        <m:e>
                          <m:r>
                            <a:rPr lang="en-US" altLang="en-US" sz="1800" i="1">
                              <a:latin typeface="Cambria Math" panose="02040503050406030204" pitchFamily="18" charset="0"/>
                              <a:ea typeface="Cambria Math" panose="02040503050406030204" pitchFamily="18" charset="0"/>
                            </a:rPr>
                            <m:t>𝜃</m:t>
                          </m:r>
                        </m:e>
                        <m:sub>
                          <m:r>
                            <a:rPr lang="en-US" altLang="en-US" sz="1800" i="1">
                              <a:latin typeface="Cambria Math" panose="02040503050406030204" pitchFamily="18" charset="0"/>
                              <a:ea typeface="Cambria Math" panose="02040503050406030204" pitchFamily="18" charset="0"/>
                            </a:rPr>
                            <m:t>𝑠𝑝</m:t>
                          </m:r>
                        </m:sub>
                      </m:sSub>
                      <m:r>
                        <a:rPr lang="en-US" altLang="en-US" sz="1800" i="1">
                          <a:latin typeface="Cambria Math" panose="02040503050406030204" pitchFamily="18" charset="0"/>
                          <a:ea typeface="Cambria Math" panose="02040503050406030204" pitchFamily="18" charset="0"/>
                        </a:rPr>
                        <m:t>~</m:t>
                      </m:r>
                      <m:sSup>
                        <m:sSupPr>
                          <m:ctrlPr>
                            <a:rPr lang="en-US" altLang="en-US" sz="1800" i="1">
                              <a:latin typeface="Cambria Math" panose="02040503050406030204" pitchFamily="18" charset="0"/>
                              <a:ea typeface="Cambria Math" panose="02040503050406030204" pitchFamily="18" charset="0"/>
                            </a:rPr>
                          </m:ctrlPr>
                        </m:sSupPr>
                        <m:e>
                          <m:r>
                            <a:rPr lang="en-US" altLang="en-US" sz="1800" i="1">
                              <a:latin typeface="Cambria Math" panose="02040503050406030204" pitchFamily="18" charset="0"/>
                              <a:ea typeface="Cambria Math" panose="02040503050406030204" pitchFamily="18" charset="0"/>
                            </a:rPr>
                            <m:t>10</m:t>
                          </m:r>
                        </m:e>
                        <m:sup>
                          <m:r>
                            <a:rPr lang="en-US" altLang="en-US" sz="1800" i="1">
                              <a:latin typeface="Cambria Math" panose="02040503050406030204" pitchFamily="18" charset="0"/>
                              <a:ea typeface="Cambria Math" panose="02040503050406030204" pitchFamily="18" charset="0"/>
                            </a:rPr>
                            <m:t>−1</m:t>
                          </m:r>
                        </m:sup>
                      </m:sSup>
                      <m:r>
                        <a:rPr lang="en-US" altLang="en-US" sz="1800" i="1">
                          <a:latin typeface="Cambria Math" panose="02040503050406030204" pitchFamily="18" charset="0"/>
                          <a:ea typeface="Cambria Math" panose="02040503050406030204" pitchFamily="18" charset="0"/>
                        </a:rPr>
                        <m:t>, ~</m:t>
                      </m:r>
                      <m:sSup>
                        <m:sSupPr>
                          <m:ctrlPr>
                            <a:rPr lang="en-US" altLang="en-US" sz="1800" i="1">
                              <a:latin typeface="Cambria Math" panose="02040503050406030204" pitchFamily="18" charset="0"/>
                              <a:ea typeface="Cambria Math" panose="02040503050406030204" pitchFamily="18" charset="0"/>
                            </a:rPr>
                          </m:ctrlPr>
                        </m:sSupPr>
                        <m:e>
                          <m:r>
                            <a:rPr lang="en-US" altLang="en-US" sz="1800" i="1">
                              <a:latin typeface="Cambria Math" panose="02040503050406030204" pitchFamily="18" charset="0"/>
                              <a:ea typeface="Cambria Math" panose="02040503050406030204" pitchFamily="18" charset="0"/>
                            </a:rPr>
                            <m:t>6</m:t>
                          </m:r>
                        </m:e>
                        <m:sup>
                          <m:r>
                            <a:rPr lang="en-US" altLang="en-US" sz="1800" i="1">
                              <a:latin typeface="Cambria Math" panose="02040503050406030204" pitchFamily="18" charset="0"/>
                              <a:ea typeface="Cambria Math" panose="02040503050406030204" pitchFamily="18" charset="0"/>
                            </a:rPr>
                            <m:t>∘</m:t>
                          </m:r>
                        </m:sup>
                      </m:sSup>
                    </m:oMath>
                  </m:oMathPara>
                </a14:m>
                <a:endParaRPr lang="en-US" altLang="en-US" sz="1800" dirty="0"/>
              </a:p>
              <a:p>
                <a:pPr marL="230188" indent="0">
                  <a:lnSpc>
                    <a:spcPct val="110000"/>
                  </a:lnSpc>
                  <a:spcBef>
                    <a:spcPts val="0"/>
                  </a:spcBef>
                  <a:buNone/>
                </a:pPr>
                <a:r>
                  <a:rPr lang="en-US" altLang="en-US" sz="1800" dirty="0"/>
                  <a:t>What precision level of polarization alignment is required at the IP?</a:t>
                </a:r>
              </a:p>
              <a:p>
                <a:pPr>
                  <a:lnSpc>
                    <a:spcPct val="110000"/>
                  </a:lnSpc>
                  <a:spcBef>
                    <a:spcPts val="0"/>
                  </a:spcBef>
                </a:pPr>
                <a:endParaRPr lang="en-US" altLang="en-US" sz="1800" dirty="0" smtClean="0"/>
              </a:p>
              <a:p>
                <a:pPr>
                  <a:lnSpc>
                    <a:spcPct val="110000"/>
                  </a:lnSpc>
                  <a:spcBef>
                    <a:spcPts val="0"/>
                  </a:spcBef>
                </a:pPr>
                <a:r>
                  <a:rPr lang="en-US" altLang="en-US" sz="1800" dirty="0" smtClean="0"/>
                  <a:t>Polarization </a:t>
                </a:r>
                <a:r>
                  <a:rPr lang="en-US" altLang="en-US" sz="1800" dirty="0"/>
                  <a:t>orientation at the polarimeter and spin rotator calibration</a:t>
                </a:r>
              </a:p>
              <a:p>
                <a:pPr marL="0" indent="0">
                  <a:lnSpc>
                    <a:spcPct val="110000"/>
                  </a:lnSpc>
                  <a:spcBef>
                    <a:spcPts val="0"/>
                  </a:spcBef>
                  <a:buNone/>
                </a:pPr>
                <a14:m>
                  <m:oMathPara xmlns:m="http://schemas.openxmlformats.org/officeDocument/2006/math">
                    <m:oMathParaPr>
                      <m:jc m:val="centerGroup"/>
                    </m:oMathParaPr>
                    <m:oMath xmlns:m="http://schemas.openxmlformats.org/officeDocument/2006/math">
                      <m:sSub>
                        <m:sSubPr>
                          <m:ctrlPr>
                            <a:rPr lang="en-US" altLang="en-US" sz="1800" i="1">
                              <a:latin typeface="Cambria Math" panose="02040503050406030204" pitchFamily="18" charset="0"/>
                            </a:rPr>
                          </m:ctrlPr>
                        </m:sSubPr>
                        <m:e>
                          <m:r>
                            <a:rPr lang="en-US" altLang="en-US" sz="1800" i="1">
                              <a:latin typeface="Cambria Math" panose="02040503050406030204" pitchFamily="18" charset="0"/>
                            </a:rPr>
                            <m:t>𝑃</m:t>
                          </m:r>
                        </m:e>
                        <m:sub>
                          <m:r>
                            <a:rPr lang="en-US" altLang="en-US" sz="1800" i="1">
                              <a:latin typeface="Cambria Math" panose="02040503050406030204" pitchFamily="18" charset="0"/>
                            </a:rPr>
                            <m:t>𝑃𝑚</m:t>
                          </m:r>
                        </m:sub>
                      </m:sSub>
                      <m:r>
                        <a:rPr lang="en-US" altLang="en-US" sz="1800" i="1">
                          <a:latin typeface="Cambria Math" panose="02040503050406030204" pitchFamily="18" charset="0"/>
                        </a:rPr>
                        <m:t>=</m:t>
                      </m:r>
                      <m:r>
                        <a:rPr lang="en-US" altLang="en-US" sz="1800" i="1">
                          <a:latin typeface="Cambria Math" panose="02040503050406030204" pitchFamily="18" charset="0"/>
                        </a:rPr>
                        <m:t>𝑃</m:t>
                      </m:r>
                      <m:func>
                        <m:funcPr>
                          <m:ctrlPr>
                            <a:rPr lang="en-US" altLang="en-US" sz="1800" i="1">
                              <a:latin typeface="Cambria Math" panose="02040503050406030204" pitchFamily="18" charset="0"/>
                            </a:rPr>
                          </m:ctrlPr>
                        </m:funcPr>
                        <m:fName>
                          <m:r>
                            <m:rPr>
                              <m:sty m:val="p"/>
                            </m:rPr>
                            <a:rPr lang="en-US" altLang="en-US" sz="1800">
                              <a:latin typeface="Cambria Math" panose="02040503050406030204" pitchFamily="18" charset="0"/>
                            </a:rPr>
                            <m:t>sin</m:t>
                          </m:r>
                        </m:fName>
                        <m:e>
                          <m:d>
                            <m:dPr>
                              <m:ctrlPr>
                                <a:rPr lang="en-US" altLang="en-US" sz="1800" i="1">
                                  <a:latin typeface="Cambria Math" panose="02040503050406030204" pitchFamily="18" charset="0"/>
                                </a:rPr>
                              </m:ctrlPr>
                            </m:dPr>
                            <m:e>
                              <m:sSubSup>
                                <m:sSubSupPr>
                                  <m:ctrlPr>
                                    <a:rPr lang="en-US" altLang="en-US" sz="1800" i="1">
                                      <a:latin typeface="Cambria Math" panose="02040503050406030204" pitchFamily="18" charset="0"/>
                                    </a:rPr>
                                  </m:ctrlPr>
                                </m:sSubSupPr>
                                <m:e>
                                  <m:r>
                                    <a:rPr lang="en-US" altLang="en-US" sz="1800" i="1">
                                      <a:latin typeface="Cambria Math" panose="02040503050406030204" pitchFamily="18" charset="0"/>
                                    </a:rPr>
                                    <m:t>𝜃</m:t>
                                  </m:r>
                                </m:e>
                                <m:sub>
                                  <m:r>
                                    <a:rPr lang="en-US" altLang="en-US" sz="1800" i="1">
                                      <a:latin typeface="Cambria Math" panose="02040503050406030204" pitchFamily="18" charset="0"/>
                                    </a:rPr>
                                    <m:t>𝑠𝑝</m:t>
                                  </m:r>
                                </m:sub>
                                <m:sup>
                                  <m:r>
                                    <a:rPr lang="en-US" altLang="en-US" sz="1800" i="1">
                                      <a:latin typeface="Cambria Math" panose="02040503050406030204" pitchFamily="18" charset="0"/>
                                    </a:rPr>
                                    <m:t>𝑃𝑚</m:t>
                                  </m:r>
                                </m:sup>
                              </m:sSubSup>
                              <m:d>
                                <m:dPr>
                                  <m:ctrlPr>
                                    <a:rPr lang="en-US" altLang="en-US" sz="1800" i="1">
                                      <a:latin typeface="Cambria Math" panose="02040503050406030204" pitchFamily="18" charset="0"/>
                                    </a:rPr>
                                  </m:ctrlPr>
                                </m:dPr>
                                <m:e>
                                  <m:sSubSup>
                                    <m:sSubSupPr>
                                      <m:ctrlPr>
                                        <a:rPr lang="en-US" altLang="en-US" sz="1800" i="1">
                                          <a:latin typeface="Cambria Math" panose="02040503050406030204" pitchFamily="18" charset="0"/>
                                        </a:rPr>
                                      </m:ctrlPr>
                                    </m:sSubSupPr>
                                    <m:e>
                                      <m:r>
                                        <a:rPr lang="en-US" altLang="en-US" sz="1800" i="1">
                                          <a:latin typeface="Cambria Math" panose="02040503050406030204" pitchFamily="18" charset="0"/>
                                        </a:rPr>
                                        <m:t>𝐵</m:t>
                                      </m:r>
                                    </m:e>
                                    <m:sub>
                                      <m:r>
                                        <a:rPr lang="en-US" altLang="en-US" sz="1800" i="1">
                                          <a:latin typeface="Cambria Math" panose="02040503050406030204" pitchFamily="18" charset="0"/>
                                        </a:rPr>
                                        <m:t>𝑠𝑜𝑙</m:t>
                                      </m:r>
                                    </m:sub>
                                    <m:sup>
                                      <m:r>
                                        <a:rPr lang="en-US" altLang="en-US" sz="1800" i="1">
                                          <a:latin typeface="Cambria Math" panose="02040503050406030204" pitchFamily="18" charset="0"/>
                                        </a:rPr>
                                        <m:t>1</m:t>
                                      </m:r>
                                    </m:sup>
                                  </m:sSubSup>
                                  <m:r>
                                    <a:rPr lang="en-US" altLang="en-US" sz="1800" i="1">
                                      <a:latin typeface="Cambria Math" panose="02040503050406030204" pitchFamily="18" charset="0"/>
                                    </a:rPr>
                                    <m:t>, </m:t>
                                  </m:r>
                                  <m:sSubSup>
                                    <m:sSubSupPr>
                                      <m:ctrlPr>
                                        <a:rPr lang="en-US" altLang="en-US" sz="1800" i="1">
                                          <a:latin typeface="Cambria Math" panose="02040503050406030204" pitchFamily="18" charset="0"/>
                                        </a:rPr>
                                      </m:ctrlPr>
                                    </m:sSubSupPr>
                                    <m:e>
                                      <m:r>
                                        <a:rPr lang="en-US" altLang="en-US" sz="1800" i="1">
                                          <a:latin typeface="Cambria Math" panose="02040503050406030204" pitchFamily="18" charset="0"/>
                                        </a:rPr>
                                        <m:t>𝐵</m:t>
                                      </m:r>
                                    </m:e>
                                    <m:sub>
                                      <m:r>
                                        <a:rPr lang="en-US" altLang="en-US" sz="1800" i="1">
                                          <a:latin typeface="Cambria Math" panose="02040503050406030204" pitchFamily="18" charset="0"/>
                                        </a:rPr>
                                        <m:t>𝑠𝑜𝑙</m:t>
                                      </m:r>
                                    </m:sub>
                                    <m:sup>
                                      <m:r>
                                        <a:rPr lang="en-US" altLang="en-US" sz="1800" i="1">
                                          <a:latin typeface="Cambria Math" panose="02040503050406030204" pitchFamily="18" charset="0"/>
                                        </a:rPr>
                                        <m:t>2</m:t>
                                      </m:r>
                                    </m:sup>
                                  </m:sSubSup>
                                </m:e>
                              </m:d>
                            </m:e>
                          </m:d>
                        </m:e>
                      </m:func>
                    </m:oMath>
                  </m:oMathPara>
                </a14:m>
                <a:endParaRPr lang="en-US" altLang="en-US" sz="1800" dirty="0"/>
              </a:p>
              <a:p>
                <a:pPr>
                  <a:lnSpc>
                    <a:spcPct val="110000"/>
                  </a:lnSpc>
                  <a:spcBef>
                    <a:spcPts val="0"/>
                  </a:spcBef>
                </a:pPr>
                <a:endParaRPr lang="en-US" altLang="en-US" sz="1800" dirty="0" smtClean="0"/>
              </a:p>
              <a:p>
                <a:pPr>
                  <a:lnSpc>
                    <a:spcPct val="110000"/>
                  </a:lnSpc>
                  <a:spcBef>
                    <a:spcPts val="0"/>
                  </a:spcBef>
                </a:pPr>
                <a:r>
                  <a:rPr lang="en-US" altLang="en-US" sz="1800" dirty="0" smtClean="0"/>
                  <a:t>Experimentally </a:t>
                </a:r>
                <a:r>
                  <a:rPr lang="en-US" altLang="en-US" sz="1800" dirty="0"/>
                  <a:t>measure </a:t>
                </a:r>
                <a14:m>
                  <m:oMath xmlns:m="http://schemas.openxmlformats.org/officeDocument/2006/math">
                    <m:sSub>
                      <m:sSubPr>
                        <m:ctrlPr>
                          <a:rPr lang="en-US" altLang="en-US" sz="1800" i="1">
                            <a:latin typeface="Cambria Math" panose="02040503050406030204" pitchFamily="18" charset="0"/>
                          </a:rPr>
                        </m:ctrlPr>
                      </m:sSubPr>
                      <m:e>
                        <m:r>
                          <a:rPr lang="en-US" altLang="en-US" sz="1800" i="1">
                            <a:latin typeface="Cambria Math" panose="02040503050406030204" pitchFamily="18" charset="0"/>
                          </a:rPr>
                          <m:t>𝑃</m:t>
                        </m:r>
                      </m:e>
                      <m:sub>
                        <m:r>
                          <a:rPr lang="en-US" altLang="en-US" sz="1800" i="1">
                            <a:latin typeface="Cambria Math" panose="02040503050406030204" pitchFamily="18" charset="0"/>
                          </a:rPr>
                          <m:t>𝑃𝑚</m:t>
                        </m:r>
                      </m:sub>
                    </m:sSub>
                  </m:oMath>
                </a14:m>
                <a:r>
                  <a:rPr lang="en-US" altLang="en-US" sz="1800" dirty="0"/>
                  <a:t> as a function of </a:t>
                </a:r>
                <a14:m>
                  <m:oMath xmlns:m="http://schemas.openxmlformats.org/officeDocument/2006/math">
                    <m:sSubSup>
                      <m:sSubSupPr>
                        <m:ctrlPr>
                          <a:rPr lang="en-US" altLang="en-US" sz="1800" i="1">
                            <a:latin typeface="Cambria Math" panose="02040503050406030204" pitchFamily="18" charset="0"/>
                          </a:rPr>
                        </m:ctrlPr>
                      </m:sSubSupPr>
                      <m:e>
                        <m:r>
                          <a:rPr lang="en-US" altLang="en-US" sz="1800" i="1">
                            <a:latin typeface="Cambria Math" panose="02040503050406030204" pitchFamily="18" charset="0"/>
                          </a:rPr>
                          <m:t>𝐵</m:t>
                        </m:r>
                      </m:e>
                      <m:sub>
                        <m:r>
                          <a:rPr lang="en-US" altLang="en-US" sz="1800" i="1">
                            <a:latin typeface="Cambria Math" panose="02040503050406030204" pitchFamily="18" charset="0"/>
                          </a:rPr>
                          <m:t>𝑠𝑜𝑙</m:t>
                        </m:r>
                      </m:sub>
                      <m:sup>
                        <m:r>
                          <a:rPr lang="en-US" altLang="en-US" sz="1800" i="1">
                            <a:latin typeface="Cambria Math" panose="02040503050406030204" pitchFamily="18" charset="0"/>
                          </a:rPr>
                          <m:t>1</m:t>
                        </m:r>
                      </m:sup>
                    </m:sSubSup>
                  </m:oMath>
                </a14:m>
                <a:r>
                  <a:rPr lang="en-US" altLang="en-US" sz="1800" dirty="0"/>
                  <a:t> and </a:t>
                </a:r>
                <a14:m>
                  <m:oMath xmlns:m="http://schemas.openxmlformats.org/officeDocument/2006/math">
                    <m:sSubSup>
                      <m:sSubSupPr>
                        <m:ctrlPr>
                          <a:rPr lang="en-US" altLang="en-US" sz="1800" i="1">
                            <a:latin typeface="Cambria Math" panose="02040503050406030204" pitchFamily="18" charset="0"/>
                          </a:rPr>
                        </m:ctrlPr>
                      </m:sSubSupPr>
                      <m:e>
                        <m:r>
                          <a:rPr lang="en-US" altLang="en-US" sz="1800" i="1">
                            <a:latin typeface="Cambria Math" panose="02040503050406030204" pitchFamily="18" charset="0"/>
                          </a:rPr>
                          <m:t>𝐵</m:t>
                        </m:r>
                      </m:e>
                      <m:sub>
                        <m:r>
                          <a:rPr lang="en-US" altLang="en-US" sz="1800" i="1">
                            <a:latin typeface="Cambria Math" panose="02040503050406030204" pitchFamily="18" charset="0"/>
                          </a:rPr>
                          <m:t>𝑠𝑜𝑙</m:t>
                        </m:r>
                      </m:sub>
                      <m:sup>
                        <m:r>
                          <a:rPr lang="en-US" altLang="en-US" sz="1800" i="1">
                            <a:latin typeface="Cambria Math" panose="02040503050406030204" pitchFamily="18" charset="0"/>
                          </a:rPr>
                          <m:t>2</m:t>
                        </m:r>
                      </m:sup>
                    </m:sSubSup>
                  </m:oMath>
                </a14:m>
                <a:r>
                  <a:rPr lang="en-US" altLang="en-US" sz="1800" dirty="0"/>
                  <a:t> and extract calibration of </a:t>
                </a:r>
                <a14:m>
                  <m:oMath xmlns:m="http://schemas.openxmlformats.org/officeDocument/2006/math">
                    <m:sSubSup>
                      <m:sSubSupPr>
                        <m:ctrlPr>
                          <a:rPr lang="en-US" altLang="en-US" sz="1800" i="1">
                            <a:latin typeface="Cambria Math" panose="02040503050406030204" pitchFamily="18" charset="0"/>
                          </a:rPr>
                        </m:ctrlPr>
                      </m:sSubSupPr>
                      <m:e>
                        <m:r>
                          <a:rPr lang="en-US" altLang="en-US" sz="1800" i="1">
                            <a:latin typeface="Cambria Math" panose="02040503050406030204" pitchFamily="18" charset="0"/>
                          </a:rPr>
                          <m:t>𝜃</m:t>
                        </m:r>
                      </m:e>
                      <m:sub>
                        <m:r>
                          <a:rPr lang="en-US" altLang="en-US" sz="1800" i="1">
                            <a:latin typeface="Cambria Math" panose="02040503050406030204" pitchFamily="18" charset="0"/>
                          </a:rPr>
                          <m:t>𝑠𝑝</m:t>
                        </m:r>
                      </m:sub>
                      <m:sup>
                        <m:r>
                          <a:rPr lang="en-US" altLang="en-US" sz="1800" i="1">
                            <a:latin typeface="Cambria Math" panose="02040503050406030204" pitchFamily="18" charset="0"/>
                          </a:rPr>
                          <m:t>𝑃𝑚</m:t>
                        </m:r>
                      </m:sup>
                    </m:sSubSup>
                  </m:oMath>
                </a14:m>
                <a:r>
                  <a:rPr lang="en-US" altLang="en-US" sz="1800" dirty="0"/>
                  <a:t> in terms of </a:t>
                </a:r>
                <a14:m>
                  <m:oMath xmlns:m="http://schemas.openxmlformats.org/officeDocument/2006/math">
                    <m:sSubSup>
                      <m:sSubSupPr>
                        <m:ctrlPr>
                          <a:rPr lang="en-US" altLang="en-US" sz="1800" i="1">
                            <a:latin typeface="Cambria Math" panose="02040503050406030204" pitchFamily="18" charset="0"/>
                          </a:rPr>
                        </m:ctrlPr>
                      </m:sSubSupPr>
                      <m:e>
                        <m:r>
                          <a:rPr lang="en-US" altLang="en-US" sz="1800" i="1">
                            <a:latin typeface="Cambria Math" panose="02040503050406030204" pitchFamily="18" charset="0"/>
                          </a:rPr>
                          <m:t>𝐵</m:t>
                        </m:r>
                      </m:e>
                      <m:sub>
                        <m:r>
                          <a:rPr lang="en-US" altLang="en-US" sz="1800" i="1">
                            <a:latin typeface="Cambria Math" panose="02040503050406030204" pitchFamily="18" charset="0"/>
                          </a:rPr>
                          <m:t>𝑠𝑜𝑙</m:t>
                        </m:r>
                      </m:sub>
                      <m:sup>
                        <m:r>
                          <a:rPr lang="en-US" altLang="en-US" sz="1800" i="1">
                            <a:latin typeface="Cambria Math" panose="02040503050406030204" pitchFamily="18" charset="0"/>
                          </a:rPr>
                          <m:t>1</m:t>
                        </m:r>
                      </m:sup>
                    </m:sSubSup>
                  </m:oMath>
                </a14:m>
                <a:r>
                  <a:rPr lang="en-US" altLang="en-US" sz="1800" dirty="0"/>
                  <a:t> and </a:t>
                </a:r>
                <a14:m>
                  <m:oMath xmlns:m="http://schemas.openxmlformats.org/officeDocument/2006/math">
                    <m:sSubSup>
                      <m:sSubSupPr>
                        <m:ctrlPr>
                          <a:rPr lang="en-US" altLang="en-US" sz="1800" i="1">
                            <a:latin typeface="Cambria Math" panose="02040503050406030204" pitchFamily="18" charset="0"/>
                          </a:rPr>
                        </m:ctrlPr>
                      </m:sSubSupPr>
                      <m:e>
                        <m:r>
                          <a:rPr lang="en-US" altLang="en-US" sz="1800" i="1">
                            <a:latin typeface="Cambria Math" panose="02040503050406030204" pitchFamily="18" charset="0"/>
                          </a:rPr>
                          <m:t>𝐵</m:t>
                        </m:r>
                      </m:e>
                      <m:sub>
                        <m:r>
                          <a:rPr lang="en-US" altLang="en-US" sz="1800" i="1">
                            <a:latin typeface="Cambria Math" panose="02040503050406030204" pitchFamily="18" charset="0"/>
                          </a:rPr>
                          <m:t>𝑠𝑜𝑙</m:t>
                        </m:r>
                      </m:sub>
                      <m:sup>
                        <m:r>
                          <a:rPr lang="en-US" altLang="en-US" sz="1800" i="1">
                            <a:latin typeface="Cambria Math" panose="02040503050406030204" pitchFamily="18" charset="0"/>
                          </a:rPr>
                          <m:t>2</m:t>
                        </m:r>
                      </m:sup>
                    </m:sSubSup>
                  </m:oMath>
                </a14:m>
                <a:endParaRPr lang="en-US" altLang="en-US" sz="18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11892" y="854534"/>
                <a:ext cx="11285837" cy="5078906"/>
              </a:xfrm>
              <a:blipFill>
                <a:blip r:embed="rId2"/>
                <a:stretch>
                  <a:fillRect l="-378" t="-480"/>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07E1C93C-5050-FC42-8F10-D22D4F119D13}" type="slidenum">
              <a:rPr lang="en-US" smtClean="0"/>
              <a:pPr/>
              <a:t>20</a:t>
            </a:fld>
            <a:endParaRPr lang="en-US" dirty="0"/>
          </a:p>
        </p:txBody>
      </p:sp>
      <p:sp>
        <p:nvSpPr>
          <p:cNvPr id="14" name="Date Placeholder 3"/>
          <p:cNvSpPr>
            <a:spLocks noGrp="1"/>
          </p:cNvSpPr>
          <p:nvPr>
            <p:ph type="dt" sz="half" idx="10"/>
          </p:nvPr>
        </p:nvSpPr>
        <p:spPr>
          <a:xfrm>
            <a:off x="838200" y="6356352"/>
            <a:ext cx="2743200" cy="365125"/>
          </a:xfrm>
        </p:spPr>
        <p:txBody>
          <a:bodyPr/>
          <a:lstStyle/>
          <a:p>
            <a:r>
              <a:rPr lang="en-US" dirty="0" smtClean="0"/>
              <a:t>November </a:t>
            </a:r>
            <a:r>
              <a:rPr lang="en-US" dirty="0" smtClean="0"/>
              <a:t>30</a:t>
            </a:r>
            <a:r>
              <a:rPr lang="en-US" dirty="0" smtClean="0"/>
              <a:t>, </a:t>
            </a:r>
            <a:r>
              <a:rPr lang="en-US" dirty="0" smtClean="0"/>
              <a:t>2018</a:t>
            </a:r>
            <a:endParaRPr lang="en-US" dirty="0"/>
          </a:p>
        </p:txBody>
      </p:sp>
      <p:sp>
        <p:nvSpPr>
          <p:cNvPr id="15" name="Footer Placeholder 4"/>
          <p:cNvSpPr>
            <a:spLocks noGrp="1"/>
          </p:cNvSpPr>
          <p:nvPr>
            <p:ph type="ftr" sz="quarter" idx="11"/>
          </p:nvPr>
        </p:nvSpPr>
        <p:spPr>
          <a:xfrm>
            <a:off x="4038600" y="6356352"/>
            <a:ext cx="4114800" cy="365125"/>
          </a:xfrm>
        </p:spPr>
        <p:txBody>
          <a:bodyPr/>
          <a:lstStyle/>
          <a:p>
            <a:r>
              <a:rPr lang="en-US" dirty="0"/>
              <a:t>Inaugural Meeting for the EIC Polarimeter WG</a:t>
            </a:r>
            <a:endParaRPr lang="en-US" dirty="0"/>
          </a:p>
        </p:txBody>
      </p:sp>
    </p:spTree>
    <p:extLst>
      <p:ext uri="{BB962C8B-B14F-4D97-AF65-F5344CB8AC3E}">
        <p14:creationId xmlns:p14="http://schemas.microsoft.com/office/powerpoint/2010/main" val="2224358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Spin Rotator Calibration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11892" y="854534"/>
                <a:ext cx="11285837" cy="5078906"/>
              </a:xfrm>
            </p:spPr>
            <p:txBody>
              <a:bodyPr>
                <a:noAutofit/>
              </a:bodyPr>
              <a:lstStyle/>
              <a:p>
                <a:pPr>
                  <a:lnSpc>
                    <a:spcPct val="100000"/>
                  </a:lnSpc>
                  <a:spcBef>
                    <a:spcPts val="0"/>
                  </a:spcBef>
                  <a:spcAft>
                    <a:spcPts val="1000"/>
                  </a:spcAft>
                </a:pPr>
                <a:r>
                  <a:rPr lang="en-US" altLang="en-US" sz="1800" dirty="0"/>
                  <a:t>Without limiting the generality, assume that the spin rotator is in the same straight as the polarimeter and consider polarization on the orbit plane</a:t>
                </a:r>
              </a:p>
              <a:p>
                <a:pPr>
                  <a:lnSpc>
                    <a:spcPct val="100000"/>
                  </a:lnSpc>
                  <a:spcBef>
                    <a:spcPts val="0"/>
                  </a:spcBef>
                </a:pPr>
                <a:r>
                  <a:rPr lang="en-US" altLang="en-US" sz="1800" dirty="0"/>
                  <a:t>Polarization at the polarimeter</a:t>
                </a:r>
              </a:p>
              <a:p>
                <a:pPr marL="0" indent="0">
                  <a:lnSpc>
                    <a:spcPct val="100000"/>
                  </a:lnSpc>
                  <a:spcBef>
                    <a:spcPts val="0"/>
                  </a:spcBef>
                  <a:buNone/>
                </a:pPr>
                <a14:m>
                  <m:oMathPara xmlns:m="http://schemas.openxmlformats.org/officeDocument/2006/math">
                    <m:oMathParaPr>
                      <m:jc m:val="centerGroup"/>
                    </m:oMathParaPr>
                    <m:oMath xmlns:m="http://schemas.openxmlformats.org/officeDocument/2006/math">
                      <m:sSub>
                        <m:sSubPr>
                          <m:ctrlPr>
                            <a:rPr lang="en-US" altLang="en-US" sz="1800" i="1" dirty="0">
                              <a:latin typeface="Cambria Math" panose="02040503050406030204" pitchFamily="18" charset="0"/>
                            </a:rPr>
                          </m:ctrlPr>
                        </m:sSubPr>
                        <m:e>
                          <m:acc>
                            <m:accPr>
                              <m:chr m:val="⃗"/>
                              <m:ctrlPr>
                                <a:rPr lang="en-US" altLang="en-US" sz="1800" i="1">
                                  <a:latin typeface="Cambria Math" panose="02040503050406030204" pitchFamily="18" charset="0"/>
                                </a:rPr>
                              </m:ctrlPr>
                            </m:accPr>
                            <m:e>
                              <m:r>
                                <a:rPr lang="en-US" altLang="en-US" sz="1800" i="1">
                                  <a:latin typeface="Cambria Math" panose="02040503050406030204" pitchFamily="18" charset="0"/>
                                </a:rPr>
                                <m:t>𝑃</m:t>
                              </m:r>
                            </m:e>
                          </m:acc>
                        </m:e>
                        <m:sub>
                          <m:r>
                            <a:rPr lang="en-US" altLang="en-US" sz="1800" i="1" dirty="0">
                              <a:latin typeface="Cambria Math" panose="02040503050406030204" pitchFamily="18" charset="0"/>
                            </a:rPr>
                            <m:t>𝑃𝑚</m:t>
                          </m:r>
                        </m:sub>
                      </m:sSub>
                      <m:r>
                        <a:rPr lang="en-US" altLang="en-US" sz="1800" i="1" dirty="0">
                          <a:latin typeface="Cambria Math" panose="02040503050406030204" pitchFamily="18" charset="0"/>
                        </a:rPr>
                        <m:t>=</m:t>
                      </m:r>
                      <m:sSub>
                        <m:sSubPr>
                          <m:ctrlPr>
                            <a:rPr lang="en-US" altLang="en-US" sz="1800" i="1" dirty="0">
                              <a:latin typeface="Cambria Math" panose="02040503050406030204" pitchFamily="18" charset="0"/>
                            </a:rPr>
                          </m:ctrlPr>
                        </m:sSubPr>
                        <m:e>
                          <m:r>
                            <a:rPr lang="en-US" altLang="en-US" sz="1800" i="1" dirty="0">
                              <a:latin typeface="Cambria Math" panose="02040503050406030204" pitchFamily="18" charset="0"/>
                            </a:rPr>
                            <m:t>𝑃</m:t>
                          </m:r>
                        </m:e>
                        <m:sub>
                          <m:r>
                            <a:rPr lang="en-US" altLang="en-US" sz="1800" i="1" dirty="0">
                              <a:latin typeface="Cambria Math" panose="02040503050406030204" pitchFamily="18" charset="0"/>
                            </a:rPr>
                            <m:t>0</m:t>
                          </m:r>
                        </m:sub>
                      </m:sSub>
                      <m:r>
                        <a:rPr lang="en-US" altLang="en-US" sz="1800" i="1" dirty="0">
                          <a:latin typeface="Cambria Math" panose="02040503050406030204" pitchFamily="18" charset="0"/>
                        </a:rPr>
                        <m:t> </m:t>
                      </m:r>
                      <m:f>
                        <m:fPr>
                          <m:ctrlPr>
                            <a:rPr lang="en-US" altLang="en-US" sz="1800" i="1" dirty="0">
                              <a:latin typeface="Cambria Math" panose="02040503050406030204" pitchFamily="18" charset="0"/>
                            </a:rPr>
                          </m:ctrlPr>
                        </m:fPr>
                        <m:num>
                          <m:d>
                            <m:dPr>
                              <m:begChr m:val="["/>
                              <m:endChr m:val="]"/>
                              <m:ctrlPr>
                                <a:rPr lang="en-US" altLang="en-US" sz="1800" i="1" dirty="0">
                                  <a:latin typeface="Cambria Math" panose="02040503050406030204" pitchFamily="18" charset="0"/>
                                </a:rPr>
                              </m:ctrlPr>
                            </m:dPr>
                            <m:e>
                              <m:sSub>
                                <m:sSubPr>
                                  <m:ctrlPr>
                                    <a:rPr lang="en-US" altLang="en-US" sz="1800" i="1" dirty="0">
                                      <a:latin typeface="Cambria Math" panose="02040503050406030204" pitchFamily="18" charset="0"/>
                                    </a:rPr>
                                  </m:ctrlPr>
                                </m:sSubPr>
                                <m:e>
                                  <m:r>
                                    <a:rPr lang="en-US" altLang="en-US" sz="1800" i="1" dirty="0">
                                      <a:latin typeface="Cambria Math" panose="02040503050406030204" pitchFamily="18" charset="0"/>
                                    </a:rPr>
                                    <m:t>𝜈</m:t>
                                  </m:r>
                                </m:e>
                                <m:sub>
                                  <m:r>
                                    <a:rPr lang="en-US" altLang="en-US" sz="1800" i="1" dirty="0">
                                      <a:latin typeface="Cambria Math" panose="02040503050406030204" pitchFamily="18" charset="0"/>
                                    </a:rPr>
                                    <m:t>𝑥</m:t>
                                  </m:r>
                                </m:sub>
                              </m:sSub>
                              <m:d>
                                <m:dPr>
                                  <m:ctrlPr>
                                    <a:rPr lang="en-US" altLang="en-US" sz="1800" i="1" dirty="0">
                                      <a:latin typeface="Cambria Math" panose="02040503050406030204" pitchFamily="18" charset="0"/>
                                    </a:rPr>
                                  </m:ctrlPr>
                                </m:dPr>
                                <m:e>
                                  <m:r>
                                    <a:rPr lang="en-US" altLang="en-US" sz="1800" i="1" dirty="0">
                                      <a:latin typeface="Cambria Math" panose="02040503050406030204" pitchFamily="18" charset="0"/>
                                    </a:rPr>
                                    <m:t>𝐵</m:t>
                                  </m:r>
                                  <m:sSub>
                                    <m:sSubPr>
                                      <m:ctrlPr>
                                        <a:rPr lang="en-US" altLang="en-US" sz="1800" i="1" dirty="0">
                                          <a:latin typeface="Cambria Math" panose="02040503050406030204" pitchFamily="18" charset="0"/>
                                        </a:rPr>
                                      </m:ctrlPr>
                                    </m:sSubPr>
                                    <m:e>
                                      <m:r>
                                        <a:rPr lang="en-US" altLang="en-US" sz="1800" i="1" dirty="0">
                                          <a:latin typeface="Cambria Math" panose="02040503050406030204" pitchFamily="18" charset="0"/>
                                        </a:rPr>
                                        <m:t>𝐿</m:t>
                                      </m:r>
                                    </m:e>
                                    <m:sub>
                                      <m:r>
                                        <a:rPr lang="en-US" altLang="en-US" sz="1800" i="1" dirty="0">
                                          <a:latin typeface="Cambria Math" panose="02040503050406030204" pitchFamily="18" charset="0"/>
                                        </a:rPr>
                                        <m:t>𝑥</m:t>
                                      </m:r>
                                    </m:sub>
                                  </m:sSub>
                                </m:e>
                              </m:d>
                              <m:r>
                                <a:rPr lang="en-US" altLang="en-US" sz="1800" i="1" dirty="0">
                                  <a:latin typeface="Cambria Math" panose="02040503050406030204" pitchFamily="18" charset="0"/>
                                </a:rPr>
                                <m:t>+</m:t>
                              </m:r>
                              <m:sSub>
                                <m:sSubPr>
                                  <m:ctrlPr>
                                    <a:rPr lang="en-US" altLang="en-US" sz="1800" i="1" dirty="0">
                                      <a:latin typeface="Cambria Math" panose="02040503050406030204" pitchFamily="18" charset="0"/>
                                    </a:rPr>
                                  </m:ctrlPr>
                                </m:sSubPr>
                                <m:e>
                                  <m:r>
                                    <a:rPr lang="en-US" altLang="en-US" sz="1800" i="1" dirty="0">
                                      <a:latin typeface="Cambria Math" panose="02040503050406030204" pitchFamily="18" charset="0"/>
                                    </a:rPr>
                                    <m:t>𝑤</m:t>
                                  </m:r>
                                </m:e>
                                <m:sub>
                                  <m:r>
                                    <a:rPr lang="en-US" altLang="en-US" sz="1800" i="1" dirty="0">
                                      <a:latin typeface="Cambria Math" panose="02040503050406030204" pitchFamily="18" charset="0"/>
                                    </a:rPr>
                                    <m:t>𝑥</m:t>
                                  </m:r>
                                </m:sub>
                              </m:sSub>
                            </m:e>
                          </m:d>
                          <m:r>
                            <a:rPr lang="en-US" altLang="en-US" sz="1800" i="1" dirty="0">
                              <a:latin typeface="Cambria Math" panose="02040503050406030204" pitchFamily="18" charset="0"/>
                            </a:rPr>
                            <m:t> </m:t>
                          </m:r>
                          <m:sSub>
                            <m:sSubPr>
                              <m:ctrlPr>
                                <a:rPr lang="en-US" altLang="en-US" sz="1800" i="1" dirty="0">
                                  <a:latin typeface="Cambria Math" panose="02040503050406030204" pitchFamily="18" charset="0"/>
                                </a:rPr>
                              </m:ctrlPr>
                            </m:sSubPr>
                            <m:e>
                              <m:acc>
                                <m:accPr>
                                  <m:chr m:val="⃗"/>
                                  <m:ctrlPr>
                                    <a:rPr lang="en-US" altLang="en-US" sz="1800" i="1" dirty="0">
                                      <a:latin typeface="Cambria Math" panose="02040503050406030204" pitchFamily="18" charset="0"/>
                                    </a:rPr>
                                  </m:ctrlPr>
                                </m:accPr>
                                <m:e>
                                  <m:r>
                                    <a:rPr lang="en-US" altLang="en-US" sz="1800" i="1" dirty="0">
                                      <a:latin typeface="Cambria Math" panose="02040503050406030204" pitchFamily="18" charset="0"/>
                                    </a:rPr>
                                    <m:t>𝑒</m:t>
                                  </m:r>
                                </m:e>
                              </m:acc>
                            </m:e>
                            <m:sub>
                              <m:r>
                                <a:rPr lang="en-US" altLang="en-US" sz="1800" i="1" dirty="0">
                                  <a:latin typeface="Cambria Math" panose="02040503050406030204" pitchFamily="18" charset="0"/>
                                </a:rPr>
                                <m:t>𝑥</m:t>
                              </m:r>
                            </m:sub>
                          </m:sSub>
                          <m:r>
                            <a:rPr lang="en-US" altLang="en-US" sz="1800" i="1" dirty="0">
                              <a:latin typeface="Cambria Math" panose="02040503050406030204" pitchFamily="18" charset="0"/>
                            </a:rPr>
                            <m:t>+</m:t>
                          </m:r>
                          <m:d>
                            <m:dPr>
                              <m:begChr m:val="["/>
                              <m:endChr m:val="]"/>
                              <m:ctrlPr>
                                <a:rPr lang="en-US" altLang="en-US" sz="1800" i="1" dirty="0">
                                  <a:latin typeface="Cambria Math" panose="02040503050406030204" pitchFamily="18" charset="0"/>
                                </a:rPr>
                              </m:ctrlPr>
                            </m:dPr>
                            <m:e>
                              <m:sSub>
                                <m:sSubPr>
                                  <m:ctrlPr>
                                    <a:rPr lang="en-US" altLang="en-US" sz="1800" i="1" dirty="0">
                                      <a:latin typeface="Cambria Math" panose="02040503050406030204" pitchFamily="18" charset="0"/>
                                    </a:rPr>
                                  </m:ctrlPr>
                                </m:sSubPr>
                                <m:e>
                                  <m:r>
                                    <a:rPr lang="en-US" altLang="en-US" sz="1800" i="1" dirty="0">
                                      <a:latin typeface="Cambria Math" panose="02040503050406030204" pitchFamily="18" charset="0"/>
                                    </a:rPr>
                                    <m:t>𝜈</m:t>
                                  </m:r>
                                </m:e>
                                <m:sub>
                                  <m:r>
                                    <a:rPr lang="en-US" altLang="en-US" sz="1800" i="1" dirty="0">
                                      <a:latin typeface="Cambria Math" panose="02040503050406030204" pitchFamily="18" charset="0"/>
                                    </a:rPr>
                                    <m:t>𝑧</m:t>
                                  </m:r>
                                </m:sub>
                              </m:sSub>
                              <m:d>
                                <m:dPr>
                                  <m:ctrlPr>
                                    <a:rPr lang="en-US" altLang="en-US" sz="1800" i="1" dirty="0">
                                      <a:latin typeface="Cambria Math" panose="02040503050406030204" pitchFamily="18" charset="0"/>
                                    </a:rPr>
                                  </m:ctrlPr>
                                </m:dPr>
                                <m:e>
                                  <m:r>
                                    <a:rPr lang="en-US" altLang="en-US" sz="1800" i="1" dirty="0">
                                      <a:latin typeface="Cambria Math" panose="02040503050406030204" pitchFamily="18" charset="0"/>
                                    </a:rPr>
                                    <m:t>𝐵</m:t>
                                  </m:r>
                                  <m:sSub>
                                    <m:sSubPr>
                                      <m:ctrlPr>
                                        <a:rPr lang="en-US" altLang="en-US" sz="1800" i="1" dirty="0">
                                          <a:latin typeface="Cambria Math" panose="02040503050406030204" pitchFamily="18" charset="0"/>
                                        </a:rPr>
                                      </m:ctrlPr>
                                    </m:sSubPr>
                                    <m:e>
                                      <m:r>
                                        <a:rPr lang="en-US" altLang="en-US" sz="1800" i="1" dirty="0">
                                          <a:latin typeface="Cambria Math" panose="02040503050406030204" pitchFamily="18" charset="0"/>
                                        </a:rPr>
                                        <m:t>𝐿</m:t>
                                      </m:r>
                                    </m:e>
                                    <m:sub>
                                      <m:r>
                                        <a:rPr lang="en-US" altLang="en-US" sz="1800" i="1" dirty="0">
                                          <a:latin typeface="Cambria Math" panose="02040503050406030204" pitchFamily="18" charset="0"/>
                                        </a:rPr>
                                        <m:t>𝑧</m:t>
                                      </m:r>
                                    </m:sub>
                                  </m:sSub>
                                </m:e>
                              </m:d>
                              <m:r>
                                <a:rPr lang="en-US" altLang="en-US" sz="1800" i="1" dirty="0">
                                  <a:latin typeface="Cambria Math" panose="02040503050406030204" pitchFamily="18" charset="0"/>
                                </a:rPr>
                                <m:t>+</m:t>
                              </m:r>
                              <m:sSub>
                                <m:sSubPr>
                                  <m:ctrlPr>
                                    <a:rPr lang="en-US" altLang="en-US" sz="1800" i="1" dirty="0">
                                      <a:latin typeface="Cambria Math" panose="02040503050406030204" pitchFamily="18" charset="0"/>
                                    </a:rPr>
                                  </m:ctrlPr>
                                </m:sSubPr>
                                <m:e>
                                  <m:r>
                                    <a:rPr lang="en-US" altLang="en-US" sz="1800" i="1" dirty="0">
                                      <a:latin typeface="Cambria Math" panose="02040503050406030204" pitchFamily="18" charset="0"/>
                                    </a:rPr>
                                    <m:t>𝑤</m:t>
                                  </m:r>
                                </m:e>
                                <m:sub>
                                  <m:r>
                                    <a:rPr lang="en-US" altLang="en-US" sz="1800" i="1" dirty="0">
                                      <a:latin typeface="Cambria Math" panose="02040503050406030204" pitchFamily="18" charset="0"/>
                                    </a:rPr>
                                    <m:t>𝑧</m:t>
                                  </m:r>
                                </m:sub>
                              </m:sSub>
                            </m:e>
                          </m:d>
                          <m:sSub>
                            <m:sSubPr>
                              <m:ctrlPr>
                                <a:rPr lang="en-US" altLang="en-US" sz="1800" i="1" dirty="0">
                                  <a:latin typeface="Cambria Math" panose="02040503050406030204" pitchFamily="18" charset="0"/>
                                </a:rPr>
                              </m:ctrlPr>
                            </m:sSubPr>
                            <m:e>
                              <m:acc>
                                <m:accPr>
                                  <m:chr m:val="⃗"/>
                                  <m:ctrlPr>
                                    <a:rPr lang="en-US" altLang="en-US" sz="1800" i="1" dirty="0">
                                      <a:latin typeface="Cambria Math" panose="02040503050406030204" pitchFamily="18" charset="0"/>
                                    </a:rPr>
                                  </m:ctrlPr>
                                </m:accPr>
                                <m:e>
                                  <m:r>
                                    <a:rPr lang="en-US" altLang="en-US" sz="1800" i="1" dirty="0">
                                      <a:latin typeface="Cambria Math" panose="02040503050406030204" pitchFamily="18" charset="0"/>
                                    </a:rPr>
                                    <m:t>𝑒</m:t>
                                  </m:r>
                                </m:e>
                              </m:acc>
                            </m:e>
                            <m:sub>
                              <m:r>
                                <a:rPr lang="en-US" altLang="en-US" sz="1800" i="1" dirty="0">
                                  <a:latin typeface="Cambria Math" panose="02040503050406030204" pitchFamily="18" charset="0"/>
                                </a:rPr>
                                <m:t>𝑧</m:t>
                              </m:r>
                            </m:sub>
                          </m:sSub>
                        </m:num>
                        <m:den>
                          <m:rad>
                            <m:radPr>
                              <m:degHide m:val="on"/>
                              <m:ctrlPr>
                                <a:rPr lang="en-US" altLang="en-US" sz="1800" i="1" dirty="0">
                                  <a:latin typeface="Cambria Math" panose="02040503050406030204" pitchFamily="18" charset="0"/>
                                </a:rPr>
                              </m:ctrlPr>
                            </m:radPr>
                            <m:deg/>
                            <m:e>
                              <m:sSup>
                                <m:sSupPr>
                                  <m:ctrlPr>
                                    <a:rPr lang="en-US" altLang="en-US" sz="1800" i="1" dirty="0">
                                      <a:latin typeface="Cambria Math" panose="02040503050406030204" pitchFamily="18" charset="0"/>
                                    </a:rPr>
                                  </m:ctrlPr>
                                </m:sSupPr>
                                <m:e>
                                  <m:d>
                                    <m:dPr>
                                      <m:begChr m:val="["/>
                                      <m:endChr m:val="]"/>
                                      <m:ctrlPr>
                                        <a:rPr lang="en-US" altLang="en-US" sz="1800" i="1" dirty="0">
                                          <a:latin typeface="Cambria Math" panose="02040503050406030204" pitchFamily="18" charset="0"/>
                                        </a:rPr>
                                      </m:ctrlPr>
                                    </m:dPr>
                                    <m:e>
                                      <m:sSub>
                                        <m:sSubPr>
                                          <m:ctrlPr>
                                            <a:rPr lang="en-US" altLang="en-US" sz="1800" i="1" dirty="0">
                                              <a:latin typeface="Cambria Math" panose="02040503050406030204" pitchFamily="18" charset="0"/>
                                            </a:rPr>
                                          </m:ctrlPr>
                                        </m:sSubPr>
                                        <m:e>
                                          <m:r>
                                            <a:rPr lang="en-US" altLang="en-US" sz="1800" i="1" dirty="0">
                                              <a:latin typeface="Cambria Math" panose="02040503050406030204" pitchFamily="18" charset="0"/>
                                            </a:rPr>
                                            <m:t>𝜈</m:t>
                                          </m:r>
                                        </m:e>
                                        <m:sub>
                                          <m:r>
                                            <a:rPr lang="en-US" altLang="en-US" sz="1800" i="1" dirty="0">
                                              <a:latin typeface="Cambria Math" panose="02040503050406030204" pitchFamily="18" charset="0"/>
                                            </a:rPr>
                                            <m:t>𝑥</m:t>
                                          </m:r>
                                        </m:sub>
                                      </m:sSub>
                                      <m:d>
                                        <m:dPr>
                                          <m:ctrlPr>
                                            <a:rPr lang="en-US" altLang="en-US" sz="1800" i="1" dirty="0">
                                              <a:latin typeface="Cambria Math" panose="02040503050406030204" pitchFamily="18" charset="0"/>
                                            </a:rPr>
                                          </m:ctrlPr>
                                        </m:dPr>
                                        <m:e>
                                          <m:r>
                                            <a:rPr lang="en-US" altLang="en-US" sz="1800" i="1" dirty="0">
                                              <a:latin typeface="Cambria Math" panose="02040503050406030204" pitchFamily="18" charset="0"/>
                                            </a:rPr>
                                            <m:t>𝐵</m:t>
                                          </m:r>
                                          <m:sSub>
                                            <m:sSubPr>
                                              <m:ctrlPr>
                                                <a:rPr lang="en-US" altLang="en-US" sz="1800" i="1" dirty="0">
                                                  <a:latin typeface="Cambria Math" panose="02040503050406030204" pitchFamily="18" charset="0"/>
                                                </a:rPr>
                                              </m:ctrlPr>
                                            </m:sSubPr>
                                            <m:e>
                                              <m:r>
                                                <a:rPr lang="en-US" altLang="en-US" sz="1800" i="1" dirty="0">
                                                  <a:latin typeface="Cambria Math" panose="02040503050406030204" pitchFamily="18" charset="0"/>
                                                </a:rPr>
                                                <m:t>𝐿</m:t>
                                              </m:r>
                                            </m:e>
                                            <m:sub>
                                              <m:r>
                                                <a:rPr lang="en-US" altLang="en-US" sz="1800" i="1" dirty="0">
                                                  <a:latin typeface="Cambria Math" panose="02040503050406030204" pitchFamily="18" charset="0"/>
                                                </a:rPr>
                                                <m:t>𝑥</m:t>
                                              </m:r>
                                            </m:sub>
                                          </m:sSub>
                                        </m:e>
                                      </m:d>
                                      <m:r>
                                        <a:rPr lang="en-US" altLang="en-US" sz="1800" i="1" dirty="0">
                                          <a:latin typeface="Cambria Math" panose="02040503050406030204" pitchFamily="18" charset="0"/>
                                        </a:rPr>
                                        <m:t>+</m:t>
                                      </m:r>
                                      <m:sSub>
                                        <m:sSubPr>
                                          <m:ctrlPr>
                                            <a:rPr lang="en-US" altLang="en-US" sz="1800" i="1" dirty="0">
                                              <a:latin typeface="Cambria Math" panose="02040503050406030204" pitchFamily="18" charset="0"/>
                                            </a:rPr>
                                          </m:ctrlPr>
                                        </m:sSubPr>
                                        <m:e>
                                          <m:r>
                                            <a:rPr lang="en-US" altLang="en-US" sz="1800" i="1" dirty="0">
                                              <a:latin typeface="Cambria Math" panose="02040503050406030204" pitchFamily="18" charset="0"/>
                                            </a:rPr>
                                            <m:t>𝑤</m:t>
                                          </m:r>
                                        </m:e>
                                        <m:sub>
                                          <m:r>
                                            <a:rPr lang="en-US" altLang="en-US" sz="1800" i="1" dirty="0">
                                              <a:latin typeface="Cambria Math" panose="02040503050406030204" pitchFamily="18" charset="0"/>
                                            </a:rPr>
                                            <m:t>𝑥</m:t>
                                          </m:r>
                                        </m:sub>
                                      </m:sSub>
                                    </m:e>
                                  </m:d>
                                </m:e>
                                <m:sup>
                                  <m:r>
                                    <a:rPr lang="en-US" altLang="en-US" sz="1800" i="1" dirty="0">
                                      <a:latin typeface="Cambria Math" panose="02040503050406030204" pitchFamily="18" charset="0"/>
                                    </a:rPr>
                                    <m:t>2</m:t>
                                  </m:r>
                                </m:sup>
                              </m:sSup>
                              <m:r>
                                <a:rPr lang="en-US" altLang="en-US" sz="1800" i="1" dirty="0">
                                  <a:latin typeface="Cambria Math" panose="02040503050406030204" pitchFamily="18" charset="0"/>
                                </a:rPr>
                                <m:t>+</m:t>
                              </m:r>
                              <m:sSup>
                                <m:sSupPr>
                                  <m:ctrlPr>
                                    <a:rPr lang="en-US" altLang="en-US" sz="1800" i="1" dirty="0">
                                      <a:latin typeface="Cambria Math" panose="02040503050406030204" pitchFamily="18" charset="0"/>
                                    </a:rPr>
                                  </m:ctrlPr>
                                </m:sSupPr>
                                <m:e>
                                  <m:d>
                                    <m:dPr>
                                      <m:begChr m:val="["/>
                                      <m:endChr m:val="]"/>
                                      <m:ctrlPr>
                                        <a:rPr lang="en-US" altLang="en-US" sz="1800" i="1" dirty="0">
                                          <a:latin typeface="Cambria Math" panose="02040503050406030204" pitchFamily="18" charset="0"/>
                                        </a:rPr>
                                      </m:ctrlPr>
                                    </m:dPr>
                                    <m:e>
                                      <m:sSub>
                                        <m:sSubPr>
                                          <m:ctrlPr>
                                            <a:rPr lang="en-US" altLang="en-US" sz="1800" i="1" dirty="0">
                                              <a:latin typeface="Cambria Math" panose="02040503050406030204" pitchFamily="18" charset="0"/>
                                            </a:rPr>
                                          </m:ctrlPr>
                                        </m:sSubPr>
                                        <m:e>
                                          <m:r>
                                            <a:rPr lang="en-US" altLang="en-US" sz="1800" i="1" dirty="0">
                                              <a:latin typeface="Cambria Math" panose="02040503050406030204" pitchFamily="18" charset="0"/>
                                            </a:rPr>
                                            <m:t>𝜈</m:t>
                                          </m:r>
                                        </m:e>
                                        <m:sub>
                                          <m:r>
                                            <a:rPr lang="en-US" altLang="en-US" sz="1800" i="1" dirty="0">
                                              <a:latin typeface="Cambria Math" panose="02040503050406030204" pitchFamily="18" charset="0"/>
                                            </a:rPr>
                                            <m:t>𝑧</m:t>
                                          </m:r>
                                        </m:sub>
                                      </m:sSub>
                                      <m:d>
                                        <m:dPr>
                                          <m:ctrlPr>
                                            <a:rPr lang="en-US" altLang="en-US" sz="1800" i="1" dirty="0">
                                              <a:latin typeface="Cambria Math" panose="02040503050406030204" pitchFamily="18" charset="0"/>
                                            </a:rPr>
                                          </m:ctrlPr>
                                        </m:dPr>
                                        <m:e>
                                          <m:r>
                                            <a:rPr lang="en-US" altLang="en-US" sz="1800" i="1" dirty="0">
                                              <a:latin typeface="Cambria Math" panose="02040503050406030204" pitchFamily="18" charset="0"/>
                                            </a:rPr>
                                            <m:t>𝐵</m:t>
                                          </m:r>
                                          <m:sSub>
                                            <m:sSubPr>
                                              <m:ctrlPr>
                                                <a:rPr lang="en-US" altLang="en-US" sz="1800" i="1" dirty="0">
                                                  <a:latin typeface="Cambria Math" panose="02040503050406030204" pitchFamily="18" charset="0"/>
                                                </a:rPr>
                                              </m:ctrlPr>
                                            </m:sSubPr>
                                            <m:e>
                                              <m:r>
                                                <a:rPr lang="en-US" altLang="en-US" sz="1800" i="1" dirty="0">
                                                  <a:latin typeface="Cambria Math" panose="02040503050406030204" pitchFamily="18" charset="0"/>
                                                </a:rPr>
                                                <m:t>𝐿</m:t>
                                              </m:r>
                                            </m:e>
                                            <m:sub>
                                              <m:r>
                                                <a:rPr lang="en-US" altLang="en-US" sz="1800" i="1" dirty="0">
                                                  <a:latin typeface="Cambria Math" panose="02040503050406030204" pitchFamily="18" charset="0"/>
                                                </a:rPr>
                                                <m:t>𝑧</m:t>
                                              </m:r>
                                            </m:sub>
                                          </m:sSub>
                                        </m:e>
                                      </m:d>
                                      <m:r>
                                        <a:rPr lang="en-US" altLang="en-US" sz="1800" i="1" dirty="0">
                                          <a:latin typeface="Cambria Math" panose="02040503050406030204" pitchFamily="18" charset="0"/>
                                        </a:rPr>
                                        <m:t>+</m:t>
                                      </m:r>
                                      <m:sSub>
                                        <m:sSubPr>
                                          <m:ctrlPr>
                                            <a:rPr lang="en-US" altLang="en-US" sz="1800" i="1" dirty="0">
                                              <a:latin typeface="Cambria Math" panose="02040503050406030204" pitchFamily="18" charset="0"/>
                                            </a:rPr>
                                          </m:ctrlPr>
                                        </m:sSubPr>
                                        <m:e>
                                          <m:r>
                                            <a:rPr lang="en-US" altLang="en-US" sz="1800" i="1" dirty="0">
                                              <a:latin typeface="Cambria Math" panose="02040503050406030204" pitchFamily="18" charset="0"/>
                                            </a:rPr>
                                            <m:t>𝑤</m:t>
                                          </m:r>
                                        </m:e>
                                        <m:sub>
                                          <m:r>
                                            <a:rPr lang="en-US" altLang="en-US" sz="1800" i="1" dirty="0">
                                              <a:latin typeface="Cambria Math" panose="02040503050406030204" pitchFamily="18" charset="0"/>
                                            </a:rPr>
                                            <m:t>𝑧</m:t>
                                          </m:r>
                                        </m:sub>
                                      </m:sSub>
                                    </m:e>
                                  </m:d>
                                </m:e>
                                <m:sup>
                                  <m:r>
                                    <a:rPr lang="en-US" altLang="en-US" sz="1800" i="1" dirty="0">
                                      <a:latin typeface="Cambria Math" panose="02040503050406030204" pitchFamily="18" charset="0"/>
                                    </a:rPr>
                                    <m:t>2</m:t>
                                  </m:r>
                                </m:sup>
                              </m:sSup>
                            </m:e>
                          </m:rad>
                        </m:den>
                      </m:f>
                    </m:oMath>
                  </m:oMathPara>
                </a14:m>
                <a:endParaRPr lang="en-US" altLang="en-US" sz="1800" dirty="0"/>
              </a:p>
              <a:p>
                <a:pPr marL="233363" indent="0">
                  <a:lnSpc>
                    <a:spcPct val="100000"/>
                  </a:lnSpc>
                  <a:spcBef>
                    <a:spcPts val="0"/>
                  </a:spcBef>
                  <a:buNone/>
                </a:pPr>
                <a:r>
                  <a:rPr lang="en-US" altLang="en-US" sz="1800" dirty="0"/>
                  <a:t>where</a:t>
                </a:r>
              </a:p>
              <a:p>
                <a:pPr marL="0" indent="0" algn="ctr">
                  <a:lnSpc>
                    <a:spcPct val="100000"/>
                  </a:lnSpc>
                  <a:spcBef>
                    <a:spcPts val="0"/>
                  </a:spcBef>
                  <a:buNone/>
                </a:pPr>
                <a14:m>
                  <m:oMathPara xmlns:m="http://schemas.openxmlformats.org/officeDocument/2006/math">
                    <m:oMathParaPr>
                      <m:jc m:val="centerGroup"/>
                    </m:oMathParaPr>
                    <m:oMath xmlns:m="http://schemas.openxmlformats.org/officeDocument/2006/math">
                      <m:sSub>
                        <m:sSubPr>
                          <m:ctrlPr>
                            <a:rPr lang="en-US" altLang="en-US" sz="1800" i="1">
                              <a:latin typeface="Cambria Math" panose="02040503050406030204" pitchFamily="18" charset="0"/>
                            </a:rPr>
                          </m:ctrlPr>
                        </m:sSubPr>
                        <m:e>
                          <m:r>
                            <a:rPr lang="en-US" altLang="en-US" sz="1800" i="1">
                              <a:latin typeface="Cambria Math" panose="02040503050406030204" pitchFamily="18" charset="0"/>
                            </a:rPr>
                            <m:t>𝜈</m:t>
                          </m:r>
                        </m:e>
                        <m:sub>
                          <m:r>
                            <a:rPr lang="en-US" altLang="en-US" sz="1800" i="1">
                              <a:latin typeface="Cambria Math" panose="02040503050406030204" pitchFamily="18" charset="0"/>
                            </a:rPr>
                            <m:t>𝑥</m:t>
                          </m:r>
                        </m:sub>
                      </m:sSub>
                      <m:d>
                        <m:dPr>
                          <m:ctrlPr>
                            <a:rPr lang="en-US" altLang="en-US" sz="1800" i="1">
                              <a:latin typeface="Cambria Math" panose="02040503050406030204" pitchFamily="18" charset="0"/>
                            </a:rPr>
                          </m:ctrlPr>
                        </m:dPr>
                        <m:e>
                          <m:r>
                            <a:rPr lang="en-US" altLang="en-US" sz="1800" i="1">
                              <a:latin typeface="Cambria Math" panose="02040503050406030204" pitchFamily="18" charset="0"/>
                            </a:rPr>
                            <m:t>𝐵</m:t>
                          </m:r>
                          <m:sSub>
                            <m:sSubPr>
                              <m:ctrlPr>
                                <a:rPr lang="en-US" altLang="en-US" sz="1800" i="1">
                                  <a:latin typeface="Cambria Math" panose="02040503050406030204" pitchFamily="18" charset="0"/>
                                </a:rPr>
                              </m:ctrlPr>
                            </m:sSubPr>
                            <m:e>
                              <m:r>
                                <a:rPr lang="en-US" altLang="en-US" sz="1800" i="1">
                                  <a:latin typeface="Cambria Math" panose="02040503050406030204" pitchFamily="18" charset="0"/>
                                </a:rPr>
                                <m:t>𝐿</m:t>
                              </m:r>
                            </m:e>
                            <m:sub>
                              <m:r>
                                <a:rPr lang="en-US" altLang="en-US" sz="1800" i="1">
                                  <a:latin typeface="Cambria Math" panose="02040503050406030204" pitchFamily="18" charset="0"/>
                                </a:rPr>
                                <m:t>𝑥</m:t>
                              </m:r>
                            </m:sub>
                          </m:sSub>
                        </m:e>
                      </m:d>
                      <m:r>
                        <a:rPr lang="en-US" altLang="en-US" sz="1800" i="1">
                          <a:latin typeface="Cambria Math" panose="02040503050406030204" pitchFamily="18" charset="0"/>
                        </a:rPr>
                        <m:t>=</m:t>
                      </m:r>
                      <m:f>
                        <m:fPr>
                          <m:ctrlPr>
                            <a:rPr lang="en-US" altLang="en-US" sz="1800" i="1">
                              <a:latin typeface="Cambria Math" panose="02040503050406030204" pitchFamily="18" charset="0"/>
                            </a:rPr>
                          </m:ctrlPr>
                        </m:fPr>
                        <m:num>
                          <m:func>
                            <m:funcPr>
                              <m:ctrlPr>
                                <a:rPr lang="en-US" altLang="en-US" sz="1800" i="1">
                                  <a:latin typeface="Cambria Math" panose="02040503050406030204" pitchFamily="18" charset="0"/>
                                </a:rPr>
                              </m:ctrlPr>
                            </m:funcPr>
                            <m:fName>
                              <m:r>
                                <m:rPr>
                                  <m:sty m:val="p"/>
                                </m:rPr>
                                <a:rPr lang="en-US" altLang="en-US" sz="1800">
                                  <a:latin typeface="Cambria Math" panose="02040503050406030204" pitchFamily="18" charset="0"/>
                                </a:rPr>
                                <m:t>sin</m:t>
                              </m:r>
                            </m:fName>
                            <m:e>
                              <m:d>
                                <m:dPr>
                                  <m:ctrlPr>
                                    <a:rPr lang="en-US" altLang="en-US" sz="1800" i="1">
                                      <a:latin typeface="Cambria Math" panose="02040503050406030204" pitchFamily="18" charset="0"/>
                                    </a:rPr>
                                  </m:ctrlPr>
                                </m:dPr>
                                <m:e>
                                  <m:r>
                                    <a:rPr lang="en-US" altLang="en-US" sz="1800" i="1">
                                      <a:latin typeface="Cambria Math" panose="02040503050406030204" pitchFamily="18" charset="0"/>
                                    </a:rPr>
                                    <m:t>𝐺</m:t>
                                  </m:r>
                                  <m:r>
                                    <a:rPr lang="en-US" altLang="en-US" sz="1800" i="1">
                                      <a:latin typeface="Cambria Math" panose="02040503050406030204" pitchFamily="18" charset="0"/>
                                    </a:rPr>
                                    <m:t>𝛾</m:t>
                                  </m:r>
                                  <m:sSub>
                                    <m:sSubPr>
                                      <m:ctrlPr>
                                        <a:rPr lang="en-US" altLang="en-US" sz="1800" i="1">
                                          <a:latin typeface="Cambria Math" panose="02040503050406030204" pitchFamily="18" charset="0"/>
                                        </a:rPr>
                                      </m:ctrlPr>
                                    </m:sSubPr>
                                    <m:e>
                                      <m:r>
                                        <a:rPr lang="en-US" altLang="en-US" sz="1800" i="1">
                                          <a:latin typeface="Cambria Math" panose="02040503050406030204" pitchFamily="18" charset="0"/>
                                        </a:rPr>
                                        <m:t>𝛼</m:t>
                                      </m:r>
                                    </m:e>
                                    <m:sub>
                                      <m:r>
                                        <a:rPr lang="en-US" altLang="en-US" sz="1800" i="1">
                                          <a:latin typeface="Cambria Math" panose="02040503050406030204" pitchFamily="18" charset="0"/>
                                        </a:rPr>
                                        <m:t>𝑦</m:t>
                                      </m:r>
                                    </m:sub>
                                  </m:sSub>
                                </m:e>
                              </m:d>
                            </m:e>
                          </m:func>
                        </m:num>
                        <m:den>
                          <m:r>
                            <a:rPr lang="en-US" altLang="en-US" sz="1800" i="1">
                              <a:latin typeface="Cambria Math" panose="02040503050406030204" pitchFamily="18" charset="0"/>
                            </a:rPr>
                            <m:t>𝜋</m:t>
                          </m:r>
                        </m:den>
                      </m:f>
                      <m:f>
                        <m:fPr>
                          <m:ctrlPr>
                            <a:rPr lang="en-US" altLang="en-US" sz="1800" i="1">
                              <a:latin typeface="Cambria Math" panose="02040503050406030204" pitchFamily="18" charset="0"/>
                            </a:rPr>
                          </m:ctrlPr>
                        </m:fPr>
                        <m:num>
                          <m:r>
                            <a:rPr lang="en-US" altLang="en-US" sz="1800" i="1">
                              <a:latin typeface="Cambria Math" panose="02040503050406030204" pitchFamily="18" charset="0"/>
                            </a:rPr>
                            <m:t>(1+</m:t>
                          </m:r>
                          <m:r>
                            <a:rPr lang="en-US" altLang="en-US" sz="1800" i="1">
                              <a:latin typeface="Cambria Math" panose="02040503050406030204" pitchFamily="18" charset="0"/>
                            </a:rPr>
                            <m:t>𝐺</m:t>
                          </m:r>
                          <m:r>
                            <a:rPr lang="en-US" altLang="en-US" sz="1800" i="1">
                              <a:latin typeface="Cambria Math" panose="02040503050406030204" pitchFamily="18" charset="0"/>
                            </a:rPr>
                            <m:t>)</m:t>
                          </m:r>
                        </m:num>
                        <m:den>
                          <m:r>
                            <a:rPr lang="en-US" altLang="en-US" sz="1800" i="1">
                              <a:latin typeface="Cambria Math" panose="02040503050406030204" pitchFamily="18" charset="0"/>
                            </a:rPr>
                            <m:t>𝐵</m:t>
                          </m:r>
                          <m:r>
                            <a:rPr lang="en-US" altLang="en-US" sz="1800" i="1">
                              <a:latin typeface="Cambria Math" panose="02040503050406030204" pitchFamily="18" charset="0"/>
                            </a:rPr>
                            <m:t>𝜌</m:t>
                          </m:r>
                        </m:den>
                      </m:f>
                      <m:r>
                        <a:rPr lang="en-US" altLang="en-US" sz="1800" i="1">
                          <a:latin typeface="Cambria Math" panose="02040503050406030204" pitchFamily="18" charset="0"/>
                        </a:rPr>
                        <m:t>𝐵</m:t>
                      </m:r>
                      <m:sSub>
                        <m:sSubPr>
                          <m:ctrlPr>
                            <a:rPr lang="en-US" altLang="en-US" sz="1800" i="1">
                              <a:latin typeface="Cambria Math" panose="02040503050406030204" pitchFamily="18" charset="0"/>
                            </a:rPr>
                          </m:ctrlPr>
                        </m:sSubPr>
                        <m:e>
                          <m:r>
                            <a:rPr lang="en-US" altLang="en-US" sz="1800" i="1">
                              <a:latin typeface="Cambria Math" panose="02040503050406030204" pitchFamily="18" charset="0"/>
                            </a:rPr>
                            <m:t>𝐿</m:t>
                          </m:r>
                        </m:e>
                        <m:sub>
                          <m:r>
                            <a:rPr lang="en-US" altLang="en-US" sz="1800" i="1">
                              <a:latin typeface="Cambria Math" panose="02040503050406030204" pitchFamily="18" charset="0"/>
                            </a:rPr>
                            <m:t>𝑥</m:t>
                          </m:r>
                        </m:sub>
                      </m:sSub>
                      <m:r>
                        <a:rPr lang="en-US" altLang="en-US" sz="1800" i="1">
                          <a:latin typeface="Cambria Math" panose="02040503050406030204" pitchFamily="18" charset="0"/>
                        </a:rPr>
                        <m:t>≡</m:t>
                      </m:r>
                      <m:sSub>
                        <m:sSubPr>
                          <m:ctrlPr>
                            <a:rPr lang="en-US" altLang="en-US" sz="1800" i="1">
                              <a:latin typeface="Cambria Math" panose="02040503050406030204" pitchFamily="18" charset="0"/>
                            </a:rPr>
                          </m:ctrlPr>
                        </m:sSubPr>
                        <m:e>
                          <m:r>
                            <a:rPr lang="en-US" altLang="en-US" sz="1800" i="1">
                              <a:latin typeface="Cambria Math" panose="02040503050406030204" pitchFamily="18" charset="0"/>
                            </a:rPr>
                            <m:t>𝐶</m:t>
                          </m:r>
                        </m:e>
                        <m:sub>
                          <m:r>
                            <a:rPr lang="en-US" altLang="en-US" sz="1800" i="1">
                              <a:latin typeface="Cambria Math" panose="02040503050406030204" pitchFamily="18" charset="0"/>
                            </a:rPr>
                            <m:t>𝑥</m:t>
                          </m:r>
                        </m:sub>
                      </m:sSub>
                      <m:r>
                        <a:rPr lang="en-US" altLang="en-US" sz="1800" i="1">
                          <a:latin typeface="Cambria Math" panose="02040503050406030204" pitchFamily="18" charset="0"/>
                        </a:rPr>
                        <m:t>𝐵</m:t>
                      </m:r>
                      <m:sSub>
                        <m:sSubPr>
                          <m:ctrlPr>
                            <a:rPr lang="en-US" altLang="en-US" sz="1800" i="1">
                              <a:latin typeface="Cambria Math" panose="02040503050406030204" pitchFamily="18" charset="0"/>
                            </a:rPr>
                          </m:ctrlPr>
                        </m:sSubPr>
                        <m:e>
                          <m:r>
                            <a:rPr lang="en-US" altLang="en-US" sz="1800" i="1">
                              <a:latin typeface="Cambria Math" panose="02040503050406030204" pitchFamily="18" charset="0"/>
                            </a:rPr>
                            <m:t>𝐿</m:t>
                          </m:r>
                        </m:e>
                        <m:sub>
                          <m:r>
                            <a:rPr lang="en-US" altLang="en-US" sz="1800" i="1">
                              <a:latin typeface="Cambria Math" panose="02040503050406030204" pitchFamily="18" charset="0"/>
                            </a:rPr>
                            <m:t>𝑥</m:t>
                          </m:r>
                        </m:sub>
                      </m:sSub>
                      <m:r>
                        <a:rPr lang="en-US" altLang="en-US" sz="1800" i="1">
                          <a:latin typeface="Cambria Math" panose="02040503050406030204" pitchFamily="18" charset="0"/>
                        </a:rPr>
                        <m:t> ,  </m:t>
                      </m:r>
                      <m:sSub>
                        <m:sSubPr>
                          <m:ctrlPr>
                            <a:rPr lang="en-US" altLang="en-US" sz="1800" i="1">
                              <a:latin typeface="Cambria Math" panose="02040503050406030204" pitchFamily="18" charset="0"/>
                            </a:rPr>
                          </m:ctrlPr>
                        </m:sSubPr>
                        <m:e>
                          <m:r>
                            <a:rPr lang="en-US" altLang="en-US" sz="1800" i="1">
                              <a:latin typeface="Cambria Math" panose="02040503050406030204" pitchFamily="18" charset="0"/>
                            </a:rPr>
                            <m:t>𝜈</m:t>
                          </m:r>
                        </m:e>
                        <m:sub>
                          <m:r>
                            <a:rPr lang="en-US" altLang="en-US" sz="1800" i="1">
                              <a:latin typeface="Cambria Math" panose="02040503050406030204" pitchFamily="18" charset="0"/>
                            </a:rPr>
                            <m:t>𝑧</m:t>
                          </m:r>
                        </m:sub>
                      </m:sSub>
                      <m:d>
                        <m:dPr>
                          <m:ctrlPr>
                            <a:rPr lang="en-US" altLang="en-US" sz="1800" i="1">
                              <a:latin typeface="Cambria Math" panose="02040503050406030204" pitchFamily="18" charset="0"/>
                            </a:rPr>
                          </m:ctrlPr>
                        </m:dPr>
                        <m:e>
                          <m:r>
                            <a:rPr lang="en-US" altLang="en-US" sz="1800" i="1">
                              <a:latin typeface="Cambria Math" panose="02040503050406030204" pitchFamily="18" charset="0"/>
                            </a:rPr>
                            <m:t>𝐵</m:t>
                          </m:r>
                          <m:sSub>
                            <m:sSubPr>
                              <m:ctrlPr>
                                <a:rPr lang="en-US" altLang="en-US" sz="1800" i="1">
                                  <a:latin typeface="Cambria Math" panose="02040503050406030204" pitchFamily="18" charset="0"/>
                                </a:rPr>
                              </m:ctrlPr>
                            </m:sSubPr>
                            <m:e>
                              <m:r>
                                <a:rPr lang="en-US" altLang="en-US" sz="1800" i="1">
                                  <a:latin typeface="Cambria Math" panose="02040503050406030204" pitchFamily="18" charset="0"/>
                                </a:rPr>
                                <m:t>𝐿</m:t>
                              </m:r>
                            </m:e>
                            <m:sub>
                              <m:r>
                                <a:rPr lang="en-US" altLang="en-US" sz="1800" i="1">
                                  <a:latin typeface="Cambria Math" panose="02040503050406030204" pitchFamily="18" charset="0"/>
                                </a:rPr>
                                <m:t>𝑧</m:t>
                              </m:r>
                            </m:sub>
                          </m:sSub>
                        </m:e>
                      </m:d>
                      <m:r>
                        <a:rPr lang="en-US" altLang="en-US" sz="1800" i="1">
                          <a:latin typeface="Cambria Math" panose="02040503050406030204" pitchFamily="18" charset="0"/>
                        </a:rPr>
                        <m:t>=</m:t>
                      </m:r>
                      <m:f>
                        <m:fPr>
                          <m:ctrlPr>
                            <a:rPr lang="en-US" altLang="en-US" sz="1800" i="1">
                              <a:latin typeface="Cambria Math" panose="02040503050406030204" pitchFamily="18" charset="0"/>
                            </a:rPr>
                          </m:ctrlPr>
                        </m:fPr>
                        <m:num>
                          <m:d>
                            <m:dPr>
                              <m:ctrlPr>
                                <a:rPr lang="en-US" altLang="en-US" sz="1800" i="1">
                                  <a:latin typeface="Cambria Math" panose="02040503050406030204" pitchFamily="18" charset="0"/>
                                </a:rPr>
                              </m:ctrlPr>
                            </m:dPr>
                            <m:e>
                              <m:r>
                                <a:rPr lang="en-US" altLang="en-US" sz="1800" i="1">
                                  <a:latin typeface="Cambria Math" panose="02040503050406030204" pitchFamily="18" charset="0"/>
                                </a:rPr>
                                <m:t>1+</m:t>
                              </m:r>
                              <m:r>
                                <a:rPr lang="en-US" altLang="en-US" sz="1800" i="1">
                                  <a:latin typeface="Cambria Math" panose="02040503050406030204" pitchFamily="18" charset="0"/>
                                </a:rPr>
                                <m:t>𝐺</m:t>
                              </m:r>
                            </m:e>
                          </m:d>
                        </m:num>
                        <m:den>
                          <m:r>
                            <a:rPr lang="en-US" altLang="en-US" sz="1800" i="1">
                              <a:latin typeface="Cambria Math" panose="02040503050406030204" pitchFamily="18" charset="0"/>
                            </a:rPr>
                            <m:t>2</m:t>
                          </m:r>
                          <m:r>
                            <a:rPr lang="en-US" altLang="en-US" sz="1800" i="1">
                              <a:latin typeface="Cambria Math" panose="02040503050406030204" pitchFamily="18" charset="0"/>
                            </a:rPr>
                            <m:t>𝜋</m:t>
                          </m:r>
                          <m:r>
                            <a:rPr lang="en-US" altLang="en-US" sz="1800" i="1">
                              <a:latin typeface="Cambria Math" panose="02040503050406030204" pitchFamily="18" charset="0"/>
                            </a:rPr>
                            <m:t>𝐵</m:t>
                          </m:r>
                          <m:r>
                            <a:rPr lang="en-US" altLang="en-US" sz="1800" i="1">
                              <a:latin typeface="Cambria Math" panose="02040503050406030204" pitchFamily="18" charset="0"/>
                            </a:rPr>
                            <m:t>𝜌</m:t>
                          </m:r>
                        </m:den>
                      </m:f>
                      <m:r>
                        <a:rPr lang="en-US" altLang="en-US" sz="1800" i="1">
                          <a:latin typeface="Cambria Math" panose="02040503050406030204" pitchFamily="18" charset="0"/>
                        </a:rPr>
                        <m:t> </m:t>
                      </m:r>
                      <m:r>
                        <a:rPr lang="en-US" altLang="en-US" sz="1800" i="1">
                          <a:latin typeface="Cambria Math" panose="02040503050406030204" pitchFamily="18" charset="0"/>
                        </a:rPr>
                        <m:t>𝐵</m:t>
                      </m:r>
                      <m:sSub>
                        <m:sSubPr>
                          <m:ctrlPr>
                            <a:rPr lang="en-US" altLang="en-US" sz="1800" i="1">
                              <a:latin typeface="Cambria Math" panose="02040503050406030204" pitchFamily="18" charset="0"/>
                            </a:rPr>
                          </m:ctrlPr>
                        </m:sSubPr>
                        <m:e>
                          <m:r>
                            <a:rPr lang="en-US" altLang="en-US" sz="1800" i="1">
                              <a:latin typeface="Cambria Math" panose="02040503050406030204" pitchFamily="18" charset="0"/>
                            </a:rPr>
                            <m:t>𝐿</m:t>
                          </m:r>
                        </m:e>
                        <m:sub>
                          <m:r>
                            <a:rPr lang="en-US" altLang="en-US" sz="1800" i="1">
                              <a:latin typeface="Cambria Math" panose="02040503050406030204" pitchFamily="18" charset="0"/>
                            </a:rPr>
                            <m:t>𝑧</m:t>
                          </m:r>
                        </m:sub>
                      </m:sSub>
                      <m:r>
                        <a:rPr lang="en-US" altLang="en-US" sz="1800" i="1">
                          <a:latin typeface="Cambria Math" panose="02040503050406030204" pitchFamily="18" charset="0"/>
                        </a:rPr>
                        <m:t>=</m:t>
                      </m:r>
                      <m:sSub>
                        <m:sSubPr>
                          <m:ctrlPr>
                            <a:rPr lang="en-US" altLang="en-US" sz="1800" i="1">
                              <a:latin typeface="Cambria Math" panose="02040503050406030204" pitchFamily="18" charset="0"/>
                            </a:rPr>
                          </m:ctrlPr>
                        </m:sSubPr>
                        <m:e>
                          <m:r>
                            <a:rPr lang="en-US" altLang="en-US" sz="1800" i="1">
                              <a:latin typeface="Cambria Math" panose="02040503050406030204" pitchFamily="18" charset="0"/>
                            </a:rPr>
                            <m:t>𝐶</m:t>
                          </m:r>
                        </m:e>
                        <m:sub>
                          <m:r>
                            <a:rPr lang="en-US" altLang="en-US" sz="1800" i="1">
                              <a:latin typeface="Cambria Math" panose="02040503050406030204" pitchFamily="18" charset="0"/>
                            </a:rPr>
                            <m:t>𝑧</m:t>
                          </m:r>
                        </m:sub>
                      </m:sSub>
                      <m:r>
                        <a:rPr lang="en-US" altLang="en-US" sz="1800" i="1">
                          <a:latin typeface="Cambria Math" panose="02040503050406030204" pitchFamily="18" charset="0"/>
                        </a:rPr>
                        <m:t>𝐵</m:t>
                      </m:r>
                      <m:sSub>
                        <m:sSubPr>
                          <m:ctrlPr>
                            <a:rPr lang="en-US" altLang="en-US" sz="1800" i="1">
                              <a:latin typeface="Cambria Math" panose="02040503050406030204" pitchFamily="18" charset="0"/>
                            </a:rPr>
                          </m:ctrlPr>
                        </m:sSubPr>
                        <m:e>
                          <m:r>
                            <a:rPr lang="en-US" altLang="en-US" sz="1800" i="1">
                              <a:latin typeface="Cambria Math" panose="02040503050406030204" pitchFamily="18" charset="0"/>
                            </a:rPr>
                            <m:t>𝐿</m:t>
                          </m:r>
                        </m:e>
                        <m:sub>
                          <m:r>
                            <a:rPr lang="en-US" altLang="en-US" sz="1800" i="1">
                              <a:latin typeface="Cambria Math" panose="02040503050406030204" pitchFamily="18" charset="0"/>
                            </a:rPr>
                            <m:t>𝑧</m:t>
                          </m:r>
                        </m:sub>
                      </m:sSub>
                    </m:oMath>
                  </m:oMathPara>
                </a14:m>
                <a:endParaRPr lang="en-US" altLang="en-US" sz="1800" dirty="0"/>
              </a:p>
              <a:p>
                <a:pPr marL="230188" indent="0">
                  <a:lnSpc>
                    <a:spcPct val="100000"/>
                  </a:lnSpc>
                  <a:spcBef>
                    <a:spcPts val="0"/>
                  </a:spcBef>
                  <a:spcAft>
                    <a:spcPts val="1000"/>
                  </a:spcAft>
                  <a:buNone/>
                </a:pPr>
                <a:r>
                  <a:rPr lang="en-US" altLang="en-US" sz="1800" dirty="0"/>
                  <a:t>are the spin rotations (normalized to </a:t>
                </a:r>
                <a14:m>
                  <m:oMath xmlns:m="http://schemas.openxmlformats.org/officeDocument/2006/math">
                    <m:r>
                      <a:rPr lang="en-US" altLang="en-US" sz="1800" i="1">
                        <a:latin typeface="Cambria Math" panose="02040503050406030204" pitchFamily="18" charset="0"/>
                      </a:rPr>
                      <m:t>2</m:t>
                    </m:r>
                    <m:r>
                      <a:rPr lang="en-US" altLang="en-US" sz="1800" i="1">
                        <a:latin typeface="Cambria Math" panose="02040503050406030204" pitchFamily="18" charset="0"/>
                      </a:rPr>
                      <m:t>𝜋</m:t>
                    </m:r>
                  </m:oMath>
                </a14:m>
                <a:r>
                  <a:rPr lang="en-US" altLang="en-US" sz="1800" dirty="0"/>
                  <a:t>) in the radial and longitudinal modules of the spin rotator</a:t>
                </a:r>
              </a:p>
              <a:p>
                <a:pPr>
                  <a:lnSpc>
                    <a:spcPct val="100000"/>
                  </a:lnSpc>
                  <a:spcBef>
                    <a:spcPts val="0"/>
                  </a:spcBef>
                </a:pPr>
                <a:r>
                  <a:rPr lang="en-US" altLang="en-US" sz="1800" dirty="0"/>
                  <a:t>The polarimeter measures</a:t>
                </a:r>
              </a:p>
              <a:p>
                <a:pPr marL="0" indent="0">
                  <a:lnSpc>
                    <a:spcPct val="100000"/>
                  </a:lnSpc>
                  <a:spcBef>
                    <a:spcPts val="0"/>
                  </a:spcBef>
                  <a:buNone/>
                </a:pPr>
                <a14:m>
                  <m:oMathPara xmlns:m="http://schemas.openxmlformats.org/officeDocument/2006/math">
                    <m:oMathParaPr>
                      <m:jc m:val="centerGroup"/>
                    </m:oMathParaPr>
                    <m:oMath xmlns:m="http://schemas.openxmlformats.org/officeDocument/2006/math">
                      <m:sSub>
                        <m:sSubPr>
                          <m:ctrlPr>
                            <a:rPr lang="en-US" altLang="en-US" sz="1800" i="1">
                              <a:latin typeface="Cambria Math" panose="02040503050406030204" pitchFamily="18" charset="0"/>
                            </a:rPr>
                          </m:ctrlPr>
                        </m:sSubPr>
                        <m:e>
                          <m:d>
                            <m:dPr>
                              <m:ctrlPr>
                                <a:rPr lang="en-US" altLang="en-US" sz="1800" i="1">
                                  <a:latin typeface="Cambria Math" panose="02040503050406030204" pitchFamily="18" charset="0"/>
                                </a:rPr>
                              </m:ctrlPr>
                            </m:dPr>
                            <m:e>
                              <m:sSub>
                                <m:sSubPr>
                                  <m:ctrlPr>
                                    <a:rPr lang="en-US" altLang="en-US" sz="1800" i="1">
                                      <a:latin typeface="Cambria Math" panose="02040503050406030204" pitchFamily="18" charset="0"/>
                                    </a:rPr>
                                  </m:ctrlPr>
                                </m:sSubPr>
                                <m:e>
                                  <m:r>
                                    <a:rPr lang="en-US" altLang="en-US" sz="1800" i="1">
                                      <a:latin typeface="Cambria Math" panose="02040503050406030204" pitchFamily="18" charset="0"/>
                                    </a:rPr>
                                    <m:t>𝑃</m:t>
                                  </m:r>
                                </m:e>
                                <m:sub>
                                  <m:r>
                                    <a:rPr lang="en-US" altLang="en-US" sz="1800" i="1">
                                      <a:latin typeface="Cambria Math" panose="02040503050406030204" pitchFamily="18" charset="0"/>
                                    </a:rPr>
                                    <m:t>𝑃𝑚</m:t>
                                  </m:r>
                                </m:sub>
                              </m:sSub>
                            </m:e>
                          </m:d>
                        </m:e>
                        <m:sub>
                          <m:r>
                            <a:rPr lang="en-US" altLang="en-US" sz="1800" i="1">
                              <a:latin typeface="Cambria Math" panose="02040503050406030204" pitchFamily="18" charset="0"/>
                            </a:rPr>
                            <m:t>𝑥</m:t>
                          </m:r>
                        </m:sub>
                      </m:sSub>
                      <m:r>
                        <a:rPr lang="en-US" altLang="en-US" sz="1800" i="1">
                          <a:latin typeface="Cambria Math" panose="02040503050406030204" pitchFamily="18" charset="0"/>
                        </a:rPr>
                        <m:t>=</m:t>
                      </m:r>
                      <m:sSub>
                        <m:sSubPr>
                          <m:ctrlPr>
                            <a:rPr lang="en-US" altLang="en-US" sz="1800" i="1" dirty="0">
                              <a:latin typeface="Cambria Math" panose="02040503050406030204" pitchFamily="18" charset="0"/>
                            </a:rPr>
                          </m:ctrlPr>
                        </m:sSubPr>
                        <m:e>
                          <m:r>
                            <a:rPr lang="en-US" altLang="en-US" sz="1800" i="1" dirty="0">
                              <a:latin typeface="Cambria Math" panose="02040503050406030204" pitchFamily="18" charset="0"/>
                            </a:rPr>
                            <m:t>𝑃</m:t>
                          </m:r>
                        </m:e>
                        <m:sub>
                          <m:r>
                            <a:rPr lang="en-US" altLang="en-US" sz="1800" i="1" dirty="0">
                              <a:latin typeface="Cambria Math" panose="02040503050406030204" pitchFamily="18" charset="0"/>
                            </a:rPr>
                            <m:t>0</m:t>
                          </m:r>
                        </m:sub>
                      </m:sSub>
                      <m:r>
                        <a:rPr lang="en-US" altLang="en-US" sz="1800" i="1" dirty="0">
                          <a:latin typeface="Cambria Math" panose="02040503050406030204" pitchFamily="18" charset="0"/>
                        </a:rPr>
                        <m:t> </m:t>
                      </m:r>
                      <m:f>
                        <m:fPr>
                          <m:ctrlPr>
                            <a:rPr lang="en-US" altLang="en-US" sz="1800" i="1" dirty="0">
                              <a:latin typeface="Cambria Math" panose="02040503050406030204" pitchFamily="18" charset="0"/>
                            </a:rPr>
                          </m:ctrlPr>
                        </m:fPr>
                        <m:num>
                          <m:sSub>
                            <m:sSubPr>
                              <m:ctrlPr>
                                <a:rPr lang="en-US" altLang="en-US" sz="1800" i="1" dirty="0">
                                  <a:latin typeface="Cambria Math" panose="02040503050406030204" pitchFamily="18" charset="0"/>
                                </a:rPr>
                              </m:ctrlPr>
                            </m:sSubPr>
                            <m:e>
                              <m:r>
                                <a:rPr lang="en-US" altLang="en-US" sz="1800" i="1" dirty="0">
                                  <a:latin typeface="Cambria Math" panose="02040503050406030204" pitchFamily="18" charset="0"/>
                                </a:rPr>
                                <m:t>𝜈</m:t>
                              </m:r>
                            </m:e>
                            <m:sub>
                              <m:r>
                                <a:rPr lang="en-US" altLang="en-US" sz="1800" i="1" dirty="0">
                                  <a:latin typeface="Cambria Math" panose="02040503050406030204" pitchFamily="18" charset="0"/>
                                </a:rPr>
                                <m:t>𝑥</m:t>
                              </m:r>
                            </m:sub>
                          </m:sSub>
                          <m:d>
                            <m:dPr>
                              <m:ctrlPr>
                                <a:rPr lang="en-US" altLang="en-US" sz="1800" i="1" dirty="0">
                                  <a:latin typeface="Cambria Math" panose="02040503050406030204" pitchFamily="18" charset="0"/>
                                </a:rPr>
                              </m:ctrlPr>
                            </m:dPr>
                            <m:e>
                              <m:r>
                                <a:rPr lang="en-US" altLang="en-US" sz="1800" i="1" dirty="0">
                                  <a:latin typeface="Cambria Math" panose="02040503050406030204" pitchFamily="18" charset="0"/>
                                </a:rPr>
                                <m:t>𝐵</m:t>
                              </m:r>
                              <m:sSub>
                                <m:sSubPr>
                                  <m:ctrlPr>
                                    <a:rPr lang="en-US" altLang="en-US" sz="1800" i="1" dirty="0">
                                      <a:latin typeface="Cambria Math" panose="02040503050406030204" pitchFamily="18" charset="0"/>
                                    </a:rPr>
                                  </m:ctrlPr>
                                </m:sSubPr>
                                <m:e>
                                  <m:r>
                                    <a:rPr lang="en-US" altLang="en-US" sz="1800" i="1" dirty="0">
                                      <a:latin typeface="Cambria Math" panose="02040503050406030204" pitchFamily="18" charset="0"/>
                                    </a:rPr>
                                    <m:t>𝐿</m:t>
                                  </m:r>
                                </m:e>
                                <m:sub>
                                  <m:r>
                                    <a:rPr lang="en-US" altLang="en-US" sz="1800" i="1" dirty="0">
                                      <a:latin typeface="Cambria Math" panose="02040503050406030204" pitchFamily="18" charset="0"/>
                                    </a:rPr>
                                    <m:t>𝑥</m:t>
                                  </m:r>
                                </m:sub>
                              </m:sSub>
                            </m:e>
                          </m:d>
                          <m:r>
                            <a:rPr lang="en-US" altLang="en-US" sz="1800" i="1" dirty="0">
                              <a:latin typeface="Cambria Math" panose="02040503050406030204" pitchFamily="18" charset="0"/>
                            </a:rPr>
                            <m:t>+</m:t>
                          </m:r>
                          <m:sSub>
                            <m:sSubPr>
                              <m:ctrlPr>
                                <a:rPr lang="en-US" altLang="en-US" sz="1800" i="1" dirty="0">
                                  <a:latin typeface="Cambria Math" panose="02040503050406030204" pitchFamily="18" charset="0"/>
                                </a:rPr>
                              </m:ctrlPr>
                            </m:sSubPr>
                            <m:e>
                              <m:r>
                                <a:rPr lang="en-US" altLang="en-US" sz="1800" i="1" dirty="0">
                                  <a:latin typeface="Cambria Math" panose="02040503050406030204" pitchFamily="18" charset="0"/>
                                </a:rPr>
                                <m:t>𝑤</m:t>
                              </m:r>
                            </m:e>
                            <m:sub>
                              <m:r>
                                <a:rPr lang="en-US" altLang="en-US" sz="1800" i="1" dirty="0">
                                  <a:latin typeface="Cambria Math" panose="02040503050406030204" pitchFamily="18" charset="0"/>
                                </a:rPr>
                                <m:t>𝑥</m:t>
                              </m:r>
                            </m:sub>
                          </m:sSub>
                        </m:num>
                        <m:den>
                          <m:rad>
                            <m:radPr>
                              <m:degHide m:val="on"/>
                              <m:ctrlPr>
                                <a:rPr lang="en-US" altLang="en-US" sz="1800" i="1" dirty="0">
                                  <a:latin typeface="Cambria Math" panose="02040503050406030204" pitchFamily="18" charset="0"/>
                                </a:rPr>
                              </m:ctrlPr>
                            </m:radPr>
                            <m:deg/>
                            <m:e>
                              <m:sSup>
                                <m:sSupPr>
                                  <m:ctrlPr>
                                    <a:rPr lang="en-US" altLang="en-US" sz="1800" i="1" dirty="0">
                                      <a:latin typeface="Cambria Math" panose="02040503050406030204" pitchFamily="18" charset="0"/>
                                    </a:rPr>
                                  </m:ctrlPr>
                                </m:sSupPr>
                                <m:e>
                                  <m:d>
                                    <m:dPr>
                                      <m:begChr m:val="["/>
                                      <m:endChr m:val="]"/>
                                      <m:ctrlPr>
                                        <a:rPr lang="en-US" altLang="en-US" sz="1800" i="1" dirty="0">
                                          <a:latin typeface="Cambria Math" panose="02040503050406030204" pitchFamily="18" charset="0"/>
                                        </a:rPr>
                                      </m:ctrlPr>
                                    </m:dPr>
                                    <m:e>
                                      <m:sSub>
                                        <m:sSubPr>
                                          <m:ctrlPr>
                                            <a:rPr lang="en-US" altLang="en-US" sz="1800" i="1" dirty="0">
                                              <a:latin typeface="Cambria Math" panose="02040503050406030204" pitchFamily="18" charset="0"/>
                                            </a:rPr>
                                          </m:ctrlPr>
                                        </m:sSubPr>
                                        <m:e>
                                          <m:r>
                                            <a:rPr lang="en-US" altLang="en-US" sz="1800" i="1" dirty="0">
                                              <a:latin typeface="Cambria Math" panose="02040503050406030204" pitchFamily="18" charset="0"/>
                                            </a:rPr>
                                            <m:t>𝜈</m:t>
                                          </m:r>
                                        </m:e>
                                        <m:sub>
                                          <m:r>
                                            <a:rPr lang="en-US" altLang="en-US" sz="1800" i="1" dirty="0">
                                              <a:latin typeface="Cambria Math" panose="02040503050406030204" pitchFamily="18" charset="0"/>
                                            </a:rPr>
                                            <m:t>𝑥</m:t>
                                          </m:r>
                                        </m:sub>
                                      </m:sSub>
                                      <m:d>
                                        <m:dPr>
                                          <m:ctrlPr>
                                            <a:rPr lang="en-US" altLang="en-US" sz="1800" i="1" dirty="0">
                                              <a:latin typeface="Cambria Math" panose="02040503050406030204" pitchFamily="18" charset="0"/>
                                            </a:rPr>
                                          </m:ctrlPr>
                                        </m:dPr>
                                        <m:e>
                                          <m:r>
                                            <a:rPr lang="en-US" altLang="en-US" sz="1800" i="1" dirty="0">
                                              <a:latin typeface="Cambria Math" panose="02040503050406030204" pitchFamily="18" charset="0"/>
                                            </a:rPr>
                                            <m:t>𝐵</m:t>
                                          </m:r>
                                          <m:sSub>
                                            <m:sSubPr>
                                              <m:ctrlPr>
                                                <a:rPr lang="en-US" altLang="en-US" sz="1800" i="1" dirty="0">
                                                  <a:latin typeface="Cambria Math" panose="02040503050406030204" pitchFamily="18" charset="0"/>
                                                </a:rPr>
                                              </m:ctrlPr>
                                            </m:sSubPr>
                                            <m:e>
                                              <m:r>
                                                <a:rPr lang="en-US" altLang="en-US" sz="1800" i="1" dirty="0">
                                                  <a:latin typeface="Cambria Math" panose="02040503050406030204" pitchFamily="18" charset="0"/>
                                                </a:rPr>
                                                <m:t>𝐿</m:t>
                                              </m:r>
                                            </m:e>
                                            <m:sub>
                                              <m:r>
                                                <a:rPr lang="en-US" altLang="en-US" sz="1800" i="1" dirty="0">
                                                  <a:latin typeface="Cambria Math" panose="02040503050406030204" pitchFamily="18" charset="0"/>
                                                </a:rPr>
                                                <m:t>𝑥</m:t>
                                              </m:r>
                                            </m:sub>
                                          </m:sSub>
                                        </m:e>
                                      </m:d>
                                      <m:r>
                                        <a:rPr lang="en-US" altLang="en-US" sz="1800" i="1" dirty="0">
                                          <a:latin typeface="Cambria Math" panose="02040503050406030204" pitchFamily="18" charset="0"/>
                                        </a:rPr>
                                        <m:t>+</m:t>
                                      </m:r>
                                      <m:sSub>
                                        <m:sSubPr>
                                          <m:ctrlPr>
                                            <a:rPr lang="en-US" altLang="en-US" sz="1800" i="1" dirty="0">
                                              <a:latin typeface="Cambria Math" panose="02040503050406030204" pitchFamily="18" charset="0"/>
                                            </a:rPr>
                                          </m:ctrlPr>
                                        </m:sSubPr>
                                        <m:e>
                                          <m:r>
                                            <a:rPr lang="en-US" altLang="en-US" sz="1800" i="1" dirty="0">
                                              <a:latin typeface="Cambria Math" panose="02040503050406030204" pitchFamily="18" charset="0"/>
                                            </a:rPr>
                                            <m:t>𝑤</m:t>
                                          </m:r>
                                        </m:e>
                                        <m:sub>
                                          <m:r>
                                            <a:rPr lang="en-US" altLang="en-US" sz="1800" i="1" dirty="0">
                                              <a:latin typeface="Cambria Math" panose="02040503050406030204" pitchFamily="18" charset="0"/>
                                            </a:rPr>
                                            <m:t>𝑥</m:t>
                                          </m:r>
                                        </m:sub>
                                      </m:sSub>
                                    </m:e>
                                  </m:d>
                                </m:e>
                                <m:sup>
                                  <m:r>
                                    <a:rPr lang="en-US" altLang="en-US" sz="1800" i="1" dirty="0">
                                      <a:latin typeface="Cambria Math" panose="02040503050406030204" pitchFamily="18" charset="0"/>
                                    </a:rPr>
                                    <m:t>2</m:t>
                                  </m:r>
                                </m:sup>
                              </m:sSup>
                              <m:r>
                                <a:rPr lang="en-US" altLang="en-US" sz="1800" i="1" dirty="0">
                                  <a:latin typeface="Cambria Math" panose="02040503050406030204" pitchFamily="18" charset="0"/>
                                </a:rPr>
                                <m:t>+</m:t>
                              </m:r>
                              <m:sSup>
                                <m:sSupPr>
                                  <m:ctrlPr>
                                    <a:rPr lang="en-US" altLang="en-US" sz="1800" i="1" dirty="0">
                                      <a:latin typeface="Cambria Math" panose="02040503050406030204" pitchFamily="18" charset="0"/>
                                    </a:rPr>
                                  </m:ctrlPr>
                                </m:sSupPr>
                                <m:e>
                                  <m:d>
                                    <m:dPr>
                                      <m:begChr m:val="["/>
                                      <m:endChr m:val="]"/>
                                      <m:ctrlPr>
                                        <a:rPr lang="en-US" altLang="en-US" sz="1800" i="1" dirty="0">
                                          <a:latin typeface="Cambria Math" panose="02040503050406030204" pitchFamily="18" charset="0"/>
                                        </a:rPr>
                                      </m:ctrlPr>
                                    </m:dPr>
                                    <m:e>
                                      <m:sSub>
                                        <m:sSubPr>
                                          <m:ctrlPr>
                                            <a:rPr lang="en-US" altLang="en-US" sz="1800" i="1" dirty="0">
                                              <a:latin typeface="Cambria Math" panose="02040503050406030204" pitchFamily="18" charset="0"/>
                                            </a:rPr>
                                          </m:ctrlPr>
                                        </m:sSubPr>
                                        <m:e>
                                          <m:r>
                                            <a:rPr lang="en-US" altLang="en-US" sz="1800" i="1" dirty="0">
                                              <a:latin typeface="Cambria Math" panose="02040503050406030204" pitchFamily="18" charset="0"/>
                                            </a:rPr>
                                            <m:t>𝜈</m:t>
                                          </m:r>
                                        </m:e>
                                        <m:sub>
                                          <m:r>
                                            <a:rPr lang="en-US" altLang="en-US" sz="1800" i="1" dirty="0">
                                              <a:latin typeface="Cambria Math" panose="02040503050406030204" pitchFamily="18" charset="0"/>
                                            </a:rPr>
                                            <m:t>𝑧</m:t>
                                          </m:r>
                                        </m:sub>
                                      </m:sSub>
                                      <m:d>
                                        <m:dPr>
                                          <m:ctrlPr>
                                            <a:rPr lang="en-US" altLang="en-US" sz="1800" i="1" dirty="0">
                                              <a:latin typeface="Cambria Math" panose="02040503050406030204" pitchFamily="18" charset="0"/>
                                            </a:rPr>
                                          </m:ctrlPr>
                                        </m:dPr>
                                        <m:e>
                                          <m:r>
                                            <a:rPr lang="en-US" altLang="en-US" sz="1800" i="1" dirty="0">
                                              <a:latin typeface="Cambria Math" panose="02040503050406030204" pitchFamily="18" charset="0"/>
                                            </a:rPr>
                                            <m:t>𝐵</m:t>
                                          </m:r>
                                          <m:sSub>
                                            <m:sSubPr>
                                              <m:ctrlPr>
                                                <a:rPr lang="en-US" altLang="en-US" sz="1800" i="1" dirty="0">
                                                  <a:latin typeface="Cambria Math" panose="02040503050406030204" pitchFamily="18" charset="0"/>
                                                </a:rPr>
                                              </m:ctrlPr>
                                            </m:sSubPr>
                                            <m:e>
                                              <m:r>
                                                <a:rPr lang="en-US" altLang="en-US" sz="1800" i="1" dirty="0">
                                                  <a:latin typeface="Cambria Math" panose="02040503050406030204" pitchFamily="18" charset="0"/>
                                                </a:rPr>
                                                <m:t>𝐿</m:t>
                                              </m:r>
                                            </m:e>
                                            <m:sub>
                                              <m:r>
                                                <a:rPr lang="en-US" altLang="en-US" sz="1800" i="1" dirty="0">
                                                  <a:latin typeface="Cambria Math" panose="02040503050406030204" pitchFamily="18" charset="0"/>
                                                </a:rPr>
                                                <m:t>𝑧</m:t>
                                              </m:r>
                                            </m:sub>
                                          </m:sSub>
                                        </m:e>
                                      </m:d>
                                      <m:r>
                                        <a:rPr lang="en-US" altLang="en-US" sz="1800" i="1" dirty="0">
                                          <a:latin typeface="Cambria Math" panose="02040503050406030204" pitchFamily="18" charset="0"/>
                                        </a:rPr>
                                        <m:t>+</m:t>
                                      </m:r>
                                      <m:sSub>
                                        <m:sSubPr>
                                          <m:ctrlPr>
                                            <a:rPr lang="en-US" altLang="en-US" sz="1800" i="1" dirty="0">
                                              <a:latin typeface="Cambria Math" panose="02040503050406030204" pitchFamily="18" charset="0"/>
                                            </a:rPr>
                                          </m:ctrlPr>
                                        </m:sSubPr>
                                        <m:e>
                                          <m:r>
                                            <a:rPr lang="en-US" altLang="en-US" sz="1800" i="1" dirty="0">
                                              <a:latin typeface="Cambria Math" panose="02040503050406030204" pitchFamily="18" charset="0"/>
                                            </a:rPr>
                                            <m:t>𝑤</m:t>
                                          </m:r>
                                        </m:e>
                                        <m:sub>
                                          <m:r>
                                            <a:rPr lang="en-US" altLang="en-US" sz="1800" i="1" dirty="0">
                                              <a:latin typeface="Cambria Math" panose="02040503050406030204" pitchFamily="18" charset="0"/>
                                            </a:rPr>
                                            <m:t>𝑧</m:t>
                                          </m:r>
                                        </m:sub>
                                      </m:sSub>
                                    </m:e>
                                  </m:d>
                                </m:e>
                                <m:sup>
                                  <m:r>
                                    <a:rPr lang="en-US" altLang="en-US" sz="1800" i="1" dirty="0">
                                      <a:latin typeface="Cambria Math" panose="02040503050406030204" pitchFamily="18" charset="0"/>
                                    </a:rPr>
                                    <m:t>2</m:t>
                                  </m:r>
                                </m:sup>
                              </m:sSup>
                            </m:e>
                          </m:rad>
                        </m:den>
                      </m:f>
                      <m:r>
                        <a:rPr lang="en-US" altLang="en-US" sz="1800" i="1" dirty="0">
                          <a:latin typeface="Cambria Math" panose="02040503050406030204" pitchFamily="18" charset="0"/>
                        </a:rPr>
                        <m:t>=</m:t>
                      </m:r>
                      <m:sSub>
                        <m:sSubPr>
                          <m:ctrlPr>
                            <a:rPr lang="en-US" altLang="en-US" sz="1800" i="1" dirty="0">
                              <a:latin typeface="Cambria Math" panose="02040503050406030204" pitchFamily="18" charset="0"/>
                            </a:rPr>
                          </m:ctrlPr>
                        </m:sSubPr>
                        <m:e>
                          <m:r>
                            <a:rPr lang="en-US" altLang="en-US" sz="1800" i="1" dirty="0">
                              <a:latin typeface="Cambria Math" panose="02040503050406030204" pitchFamily="18" charset="0"/>
                            </a:rPr>
                            <m:t>𝑃</m:t>
                          </m:r>
                        </m:e>
                        <m:sub>
                          <m:r>
                            <a:rPr lang="en-US" altLang="en-US" sz="1800" i="1" dirty="0">
                              <a:latin typeface="Cambria Math" panose="02040503050406030204" pitchFamily="18" charset="0"/>
                            </a:rPr>
                            <m:t>0</m:t>
                          </m:r>
                        </m:sub>
                      </m:sSub>
                      <m:f>
                        <m:fPr>
                          <m:ctrlPr>
                            <a:rPr lang="en-US" altLang="en-US" sz="1800" i="1" dirty="0">
                              <a:latin typeface="Cambria Math" panose="02040503050406030204" pitchFamily="18" charset="0"/>
                            </a:rPr>
                          </m:ctrlPr>
                        </m:fPr>
                        <m:num>
                          <m:r>
                            <a:rPr lang="en-US" altLang="en-US" sz="1800" i="1" dirty="0">
                              <a:latin typeface="Cambria Math" panose="02040503050406030204" pitchFamily="18" charset="0"/>
                            </a:rPr>
                            <m:t>𝐵</m:t>
                          </m:r>
                          <m:sSub>
                            <m:sSubPr>
                              <m:ctrlPr>
                                <a:rPr lang="en-US" altLang="en-US" sz="1800" i="1" dirty="0">
                                  <a:latin typeface="Cambria Math" panose="02040503050406030204" pitchFamily="18" charset="0"/>
                                </a:rPr>
                              </m:ctrlPr>
                            </m:sSubPr>
                            <m:e>
                              <m:r>
                                <a:rPr lang="en-US" altLang="en-US" sz="1800" i="1" dirty="0">
                                  <a:latin typeface="Cambria Math" panose="02040503050406030204" pitchFamily="18" charset="0"/>
                                </a:rPr>
                                <m:t>𝐿</m:t>
                              </m:r>
                            </m:e>
                            <m:sub>
                              <m:r>
                                <a:rPr lang="en-US" altLang="en-US" sz="1800" i="1" dirty="0">
                                  <a:latin typeface="Cambria Math" panose="02040503050406030204" pitchFamily="18" charset="0"/>
                                </a:rPr>
                                <m:t>𝑥</m:t>
                              </m:r>
                            </m:sub>
                          </m:sSub>
                          <m:r>
                            <a:rPr lang="en-US" altLang="en-US" sz="1800" i="1" dirty="0">
                              <a:latin typeface="Cambria Math" panose="02040503050406030204" pitchFamily="18" charset="0"/>
                            </a:rPr>
                            <m:t>+</m:t>
                          </m:r>
                          <m:f>
                            <m:fPr>
                              <m:type m:val="lin"/>
                              <m:ctrlPr>
                                <a:rPr lang="en-US" altLang="en-US" sz="1800" i="1" dirty="0">
                                  <a:latin typeface="Cambria Math" panose="02040503050406030204" pitchFamily="18" charset="0"/>
                                </a:rPr>
                              </m:ctrlPr>
                            </m:fPr>
                            <m:num>
                              <m:sSub>
                                <m:sSubPr>
                                  <m:ctrlPr>
                                    <a:rPr lang="en-US" altLang="en-US" sz="1800" i="1" dirty="0">
                                      <a:latin typeface="Cambria Math" panose="02040503050406030204" pitchFamily="18" charset="0"/>
                                    </a:rPr>
                                  </m:ctrlPr>
                                </m:sSubPr>
                                <m:e>
                                  <m:r>
                                    <a:rPr lang="en-US" altLang="en-US" sz="1800" i="1" dirty="0">
                                      <a:latin typeface="Cambria Math" panose="02040503050406030204" pitchFamily="18" charset="0"/>
                                    </a:rPr>
                                    <m:t>𝑤</m:t>
                                  </m:r>
                                </m:e>
                                <m:sub>
                                  <m:r>
                                    <a:rPr lang="en-US" altLang="en-US" sz="1800" i="1" dirty="0">
                                      <a:latin typeface="Cambria Math" panose="02040503050406030204" pitchFamily="18" charset="0"/>
                                    </a:rPr>
                                    <m:t>𝑥</m:t>
                                  </m:r>
                                </m:sub>
                              </m:sSub>
                            </m:num>
                            <m:den>
                              <m:sSub>
                                <m:sSubPr>
                                  <m:ctrlPr>
                                    <a:rPr lang="en-US" altLang="en-US" sz="1800" i="1" dirty="0">
                                      <a:latin typeface="Cambria Math" panose="02040503050406030204" pitchFamily="18" charset="0"/>
                                    </a:rPr>
                                  </m:ctrlPr>
                                </m:sSubPr>
                                <m:e>
                                  <m:r>
                                    <a:rPr lang="en-US" altLang="en-US" sz="1800" i="1" dirty="0">
                                      <a:latin typeface="Cambria Math" panose="02040503050406030204" pitchFamily="18" charset="0"/>
                                    </a:rPr>
                                    <m:t>𝐶</m:t>
                                  </m:r>
                                </m:e>
                                <m:sub>
                                  <m:r>
                                    <a:rPr lang="en-US" altLang="en-US" sz="1800" i="1" dirty="0">
                                      <a:latin typeface="Cambria Math" panose="02040503050406030204" pitchFamily="18" charset="0"/>
                                    </a:rPr>
                                    <m:t>𝑥</m:t>
                                  </m:r>
                                </m:sub>
                              </m:sSub>
                            </m:den>
                          </m:f>
                        </m:num>
                        <m:den>
                          <m:rad>
                            <m:radPr>
                              <m:degHide m:val="on"/>
                              <m:ctrlPr>
                                <a:rPr lang="en-US" altLang="en-US" sz="1800" i="1" dirty="0">
                                  <a:latin typeface="Cambria Math" panose="02040503050406030204" pitchFamily="18" charset="0"/>
                                </a:rPr>
                              </m:ctrlPr>
                            </m:radPr>
                            <m:deg/>
                            <m:e>
                              <m:sSup>
                                <m:sSupPr>
                                  <m:ctrlPr>
                                    <a:rPr lang="en-US" altLang="en-US" sz="1800" i="1" dirty="0">
                                      <a:latin typeface="Cambria Math" panose="02040503050406030204" pitchFamily="18" charset="0"/>
                                    </a:rPr>
                                  </m:ctrlPr>
                                </m:sSupPr>
                                <m:e>
                                  <m:d>
                                    <m:dPr>
                                      <m:ctrlPr>
                                        <a:rPr lang="en-US" altLang="en-US" sz="1800" i="1" dirty="0">
                                          <a:latin typeface="Cambria Math" panose="02040503050406030204" pitchFamily="18" charset="0"/>
                                        </a:rPr>
                                      </m:ctrlPr>
                                    </m:dPr>
                                    <m:e>
                                      <m:r>
                                        <a:rPr lang="en-US" altLang="en-US" sz="1800" i="1" dirty="0">
                                          <a:latin typeface="Cambria Math" panose="02040503050406030204" pitchFamily="18" charset="0"/>
                                        </a:rPr>
                                        <m:t>𝐵</m:t>
                                      </m:r>
                                      <m:sSub>
                                        <m:sSubPr>
                                          <m:ctrlPr>
                                            <a:rPr lang="en-US" altLang="en-US" sz="1800" i="1" dirty="0">
                                              <a:latin typeface="Cambria Math" panose="02040503050406030204" pitchFamily="18" charset="0"/>
                                            </a:rPr>
                                          </m:ctrlPr>
                                        </m:sSubPr>
                                        <m:e>
                                          <m:r>
                                            <a:rPr lang="en-US" altLang="en-US" sz="1800" i="1" dirty="0">
                                              <a:latin typeface="Cambria Math" panose="02040503050406030204" pitchFamily="18" charset="0"/>
                                            </a:rPr>
                                            <m:t>𝐿</m:t>
                                          </m:r>
                                        </m:e>
                                        <m:sub>
                                          <m:r>
                                            <a:rPr lang="en-US" altLang="en-US" sz="1800" i="1" dirty="0">
                                              <a:latin typeface="Cambria Math" panose="02040503050406030204" pitchFamily="18" charset="0"/>
                                            </a:rPr>
                                            <m:t>𝑥</m:t>
                                          </m:r>
                                        </m:sub>
                                      </m:sSub>
                                      <m:r>
                                        <a:rPr lang="en-US" altLang="en-US" sz="1800" i="1" dirty="0">
                                          <a:latin typeface="Cambria Math" panose="02040503050406030204" pitchFamily="18" charset="0"/>
                                        </a:rPr>
                                        <m:t>+</m:t>
                                      </m:r>
                                      <m:f>
                                        <m:fPr>
                                          <m:type m:val="lin"/>
                                          <m:ctrlPr>
                                            <a:rPr lang="en-US" altLang="en-US" sz="1800" i="1" dirty="0">
                                              <a:latin typeface="Cambria Math" panose="02040503050406030204" pitchFamily="18" charset="0"/>
                                            </a:rPr>
                                          </m:ctrlPr>
                                        </m:fPr>
                                        <m:num>
                                          <m:sSub>
                                            <m:sSubPr>
                                              <m:ctrlPr>
                                                <a:rPr lang="en-US" altLang="en-US" sz="1800" i="1" dirty="0">
                                                  <a:latin typeface="Cambria Math" panose="02040503050406030204" pitchFamily="18" charset="0"/>
                                                </a:rPr>
                                              </m:ctrlPr>
                                            </m:sSubPr>
                                            <m:e>
                                              <m:r>
                                                <a:rPr lang="en-US" altLang="en-US" sz="1800" i="1" dirty="0">
                                                  <a:latin typeface="Cambria Math" panose="02040503050406030204" pitchFamily="18" charset="0"/>
                                                </a:rPr>
                                                <m:t>𝑤</m:t>
                                              </m:r>
                                            </m:e>
                                            <m:sub>
                                              <m:r>
                                                <a:rPr lang="en-US" altLang="en-US" sz="1800" i="1" dirty="0">
                                                  <a:latin typeface="Cambria Math" panose="02040503050406030204" pitchFamily="18" charset="0"/>
                                                </a:rPr>
                                                <m:t>𝑥</m:t>
                                              </m:r>
                                            </m:sub>
                                          </m:sSub>
                                        </m:num>
                                        <m:den>
                                          <m:sSub>
                                            <m:sSubPr>
                                              <m:ctrlPr>
                                                <a:rPr lang="en-US" altLang="en-US" sz="1800" i="1" dirty="0">
                                                  <a:latin typeface="Cambria Math" panose="02040503050406030204" pitchFamily="18" charset="0"/>
                                                </a:rPr>
                                              </m:ctrlPr>
                                            </m:sSubPr>
                                            <m:e>
                                              <m:r>
                                                <a:rPr lang="en-US" altLang="en-US" sz="1800" i="1" dirty="0">
                                                  <a:latin typeface="Cambria Math" panose="02040503050406030204" pitchFamily="18" charset="0"/>
                                                </a:rPr>
                                                <m:t>𝐶</m:t>
                                              </m:r>
                                            </m:e>
                                            <m:sub>
                                              <m:r>
                                                <a:rPr lang="en-US" altLang="en-US" sz="1800" i="1" dirty="0">
                                                  <a:latin typeface="Cambria Math" panose="02040503050406030204" pitchFamily="18" charset="0"/>
                                                </a:rPr>
                                                <m:t>𝑥</m:t>
                                              </m:r>
                                            </m:sub>
                                          </m:sSub>
                                        </m:den>
                                      </m:f>
                                    </m:e>
                                  </m:d>
                                </m:e>
                                <m:sup>
                                  <m:r>
                                    <a:rPr lang="en-US" altLang="en-US" sz="1800" i="1" dirty="0">
                                      <a:latin typeface="Cambria Math" panose="02040503050406030204" pitchFamily="18" charset="0"/>
                                    </a:rPr>
                                    <m:t>2</m:t>
                                  </m:r>
                                </m:sup>
                              </m:sSup>
                              <m:r>
                                <a:rPr lang="en-US" altLang="en-US" sz="1800" i="1" dirty="0">
                                  <a:latin typeface="Cambria Math" panose="02040503050406030204" pitchFamily="18" charset="0"/>
                                </a:rPr>
                                <m:t>+</m:t>
                              </m:r>
                              <m:sSup>
                                <m:sSupPr>
                                  <m:ctrlPr>
                                    <a:rPr lang="en-US" altLang="en-US" sz="1800" i="1" dirty="0">
                                      <a:latin typeface="Cambria Math" panose="02040503050406030204" pitchFamily="18" charset="0"/>
                                    </a:rPr>
                                  </m:ctrlPr>
                                </m:sSupPr>
                                <m:e>
                                  <m:d>
                                    <m:dPr>
                                      <m:ctrlPr>
                                        <a:rPr lang="en-US" altLang="en-US" sz="1800" i="1" dirty="0">
                                          <a:latin typeface="Cambria Math" panose="02040503050406030204" pitchFamily="18" charset="0"/>
                                        </a:rPr>
                                      </m:ctrlPr>
                                    </m:dPr>
                                    <m:e>
                                      <m:sSub>
                                        <m:sSubPr>
                                          <m:ctrlPr>
                                            <a:rPr lang="en-US" altLang="en-US" sz="1800" i="1" dirty="0">
                                              <a:latin typeface="Cambria Math" panose="02040503050406030204" pitchFamily="18" charset="0"/>
                                            </a:rPr>
                                          </m:ctrlPr>
                                        </m:sSubPr>
                                        <m:e>
                                          <m:r>
                                            <a:rPr lang="en-US" altLang="en-US" sz="1800" i="1" dirty="0">
                                              <a:latin typeface="Cambria Math" panose="02040503050406030204" pitchFamily="18" charset="0"/>
                                            </a:rPr>
                                            <m:t>𝐶</m:t>
                                          </m:r>
                                        </m:e>
                                        <m:sub>
                                          <m:r>
                                            <a:rPr lang="en-US" altLang="en-US" sz="1800" i="1" dirty="0">
                                              <a:latin typeface="Cambria Math" panose="02040503050406030204" pitchFamily="18" charset="0"/>
                                            </a:rPr>
                                            <m:t>𝑧</m:t>
                                          </m:r>
                                        </m:sub>
                                      </m:sSub>
                                      <m:r>
                                        <a:rPr lang="en-US" altLang="en-US" sz="1800" i="1" dirty="0">
                                          <a:latin typeface="Cambria Math" panose="02040503050406030204" pitchFamily="18" charset="0"/>
                                        </a:rPr>
                                        <m:t>𝐵</m:t>
                                      </m:r>
                                      <m:sSub>
                                        <m:sSubPr>
                                          <m:ctrlPr>
                                            <a:rPr lang="en-US" altLang="en-US" sz="1800" i="1" dirty="0">
                                              <a:latin typeface="Cambria Math" panose="02040503050406030204" pitchFamily="18" charset="0"/>
                                            </a:rPr>
                                          </m:ctrlPr>
                                        </m:sSubPr>
                                        <m:e>
                                          <m:r>
                                            <a:rPr lang="en-US" altLang="en-US" sz="1800" i="1" dirty="0">
                                              <a:latin typeface="Cambria Math" panose="02040503050406030204" pitchFamily="18" charset="0"/>
                                            </a:rPr>
                                            <m:t>𝐿</m:t>
                                          </m:r>
                                        </m:e>
                                        <m:sub>
                                          <m:r>
                                            <a:rPr lang="en-US" altLang="en-US" sz="1800" i="1" dirty="0">
                                              <a:latin typeface="Cambria Math" panose="02040503050406030204" pitchFamily="18" charset="0"/>
                                            </a:rPr>
                                            <m:t>𝑧</m:t>
                                          </m:r>
                                        </m:sub>
                                      </m:sSub>
                                      <m:r>
                                        <a:rPr lang="en-US" altLang="en-US" sz="1800" i="1" dirty="0">
                                          <a:latin typeface="Cambria Math" panose="02040503050406030204" pitchFamily="18" charset="0"/>
                                        </a:rPr>
                                        <m:t>/</m:t>
                                      </m:r>
                                      <m:sSub>
                                        <m:sSubPr>
                                          <m:ctrlPr>
                                            <a:rPr lang="en-US" altLang="en-US" sz="1800" i="1" dirty="0">
                                              <a:latin typeface="Cambria Math" panose="02040503050406030204" pitchFamily="18" charset="0"/>
                                            </a:rPr>
                                          </m:ctrlPr>
                                        </m:sSubPr>
                                        <m:e>
                                          <m:r>
                                            <a:rPr lang="en-US" altLang="en-US" sz="1800" i="1" dirty="0">
                                              <a:latin typeface="Cambria Math" panose="02040503050406030204" pitchFamily="18" charset="0"/>
                                            </a:rPr>
                                            <m:t>𝐶</m:t>
                                          </m:r>
                                        </m:e>
                                        <m:sub>
                                          <m:r>
                                            <a:rPr lang="en-US" altLang="en-US" sz="1800" i="1" dirty="0">
                                              <a:latin typeface="Cambria Math" panose="02040503050406030204" pitchFamily="18" charset="0"/>
                                            </a:rPr>
                                            <m:t>𝑥</m:t>
                                          </m:r>
                                        </m:sub>
                                      </m:sSub>
                                      <m:r>
                                        <a:rPr lang="en-US" altLang="en-US" sz="1800" i="1" dirty="0">
                                          <a:latin typeface="Cambria Math" panose="02040503050406030204" pitchFamily="18" charset="0"/>
                                        </a:rPr>
                                        <m:t> +</m:t>
                                      </m:r>
                                      <m:f>
                                        <m:fPr>
                                          <m:type m:val="lin"/>
                                          <m:ctrlPr>
                                            <a:rPr lang="en-US" altLang="en-US" sz="1800" i="1" dirty="0">
                                              <a:latin typeface="Cambria Math" panose="02040503050406030204" pitchFamily="18" charset="0"/>
                                            </a:rPr>
                                          </m:ctrlPr>
                                        </m:fPr>
                                        <m:num>
                                          <m:sSub>
                                            <m:sSubPr>
                                              <m:ctrlPr>
                                                <a:rPr lang="en-US" altLang="en-US" sz="1800" i="1" dirty="0">
                                                  <a:latin typeface="Cambria Math" panose="02040503050406030204" pitchFamily="18" charset="0"/>
                                                </a:rPr>
                                              </m:ctrlPr>
                                            </m:sSubPr>
                                            <m:e>
                                              <m:r>
                                                <a:rPr lang="en-US" altLang="en-US" sz="1800" i="1" dirty="0">
                                                  <a:latin typeface="Cambria Math" panose="02040503050406030204" pitchFamily="18" charset="0"/>
                                                </a:rPr>
                                                <m:t>𝑤</m:t>
                                              </m:r>
                                            </m:e>
                                            <m:sub>
                                              <m:r>
                                                <a:rPr lang="en-US" altLang="en-US" sz="1800" i="1" dirty="0">
                                                  <a:latin typeface="Cambria Math" panose="02040503050406030204" pitchFamily="18" charset="0"/>
                                                </a:rPr>
                                                <m:t>𝑧</m:t>
                                              </m:r>
                                            </m:sub>
                                          </m:sSub>
                                        </m:num>
                                        <m:den>
                                          <m:sSub>
                                            <m:sSubPr>
                                              <m:ctrlPr>
                                                <a:rPr lang="en-US" altLang="en-US" sz="1800" i="1" dirty="0">
                                                  <a:latin typeface="Cambria Math" panose="02040503050406030204" pitchFamily="18" charset="0"/>
                                                </a:rPr>
                                              </m:ctrlPr>
                                            </m:sSubPr>
                                            <m:e>
                                              <m:r>
                                                <a:rPr lang="en-US" altLang="en-US" sz="1800" i="1" dirty="0">
                                                  <a:latin typeface="Cambria Math" panose="02040503050406030204" pitchFamily="18" charset="0"/>
                                                </a:rPr>
                                                <m:t>𝐶</m:t>
                                              </m:r>
                                            </m:e>
                                            <m:sub>
                                              <m:r>
                                                <a:rPr lang="en-US" altLang="en-US" sz="1800" i="1" dirty="0">
                                                  <a:latin typeface="Cambria Math" panose="02040503050406030204" pitchFamily="18" charset="0"/>
                                                </a:rPr>
                                                <m:t>𝑥</m:t>
                                              </m:r>
                                            </m:sub>
                                          </m:sSub>
                                        </m:den>
                                      </m:f>
                                    </m:e>
                                  </m:d>
                                </m:e>
                                <m:sup>
                                  <m:r>
                                    <a:rPr lang="en-US" altLang="en-US" sz="1800" i="1" dirty="0">
                                      <a:latin typeface="Cambria Math" panose="02040503050406030204" pitchFamily="18" charset="0"/>
                                    </a:rPr>
                                    <m:t>2</m:t>
                                  </m:r>
                                </m:sup>
                              </m:sSup>
                            </m:e>
                          </m:rad>
                        </m:den>
                      </m:f>
                    </m:oMath>
                  </m:oMathPara>
                </a14:m>
                <a:endParaRPr lang="en-US" altLang="en-US" sz="1800" dirty="0"/>
              </a:p>
              <a:p>
                <a:pPr>
                  <a:lnSpc>
                    <a:spcPct val="100000"/>
                  </a:lnSpc>
                </a:pPr>
                <a:r>
                  <a:rPr lang="en-US" altLang="en-US" sz="1800" dirty="0"/>
                  <a:t>Polarization angle at the polarimeter</a:t>
                </a:r>
              </a:p>
              <a:p>
                <a:pPr marL="0" indent="0">
                  <a:lnSpc>
                    <a:spcPct val="100000"/>
                  </a:lnSpc>
                  <a:spcBef>
                    <a:spcPts val="0"/>
                  </a:spcBef>
                  <a:buNone/>
                </a:pPr>
                <a14:m>
                  <m:oMathPara xmlns:m="http://schemas.openxmlformats.org/officeDocument/2006/math">
                    <m:oMathParaPr>
                      <m:jc m:val="centerGroup"/>
                    </m:oMathParaPr>
                    <m:oMath xmlns:m="http://schemas.openxmlformats.org/officeDocument/2006/math">
                      <m:sSub>
                        <m:sSubPr>
                          <m:ctrlPr>
                            <a:rPr lang="en-US" altLang="en-US" sz="1800" b="1" i="1" smtClean="0">
                              <a:solidFill>
                                <a:schemeClr val="tx1"/>
                              </a:solidFill>
                              <a:latin typeface="Cambria Math" panose="02040503050406030204" pitchFamily="18" charset="0"/>
                            </a:rPr>
                          </m:ctrlPr>
                        </m:sSubPr>
                        <m:e>
                          <m:r>
                            <a:rPr lang="en-US" altLang="en-US" sz="1800" b="1" i="1">
                              <a:solidFill>
                                <a:schemeClr val="tx1"/>
                              </a:solidFill>
                              <a:latin typeface="Cambria Math" panose="02040503050406030204" pitchFamily="18" charset="0"/>
                            </a:rPr>
                            <m:t>𝜽</m:t>
                          </m:r>
                        </m:e>
                        <m:sub>
                          <m:r>
                            <a:rPr lang="en-US" altLang="en-US" sz="1800" b="1" i="1">
                              <a:solidFill>
                                <a:schemeClr val="tx1"/>
                              </a:solidFill>
                              <a:latin typeface="Cambria Math" panose="02040503050406030204" pitchFamily="18" charset="0"/>
                            </a:rPr>
                            <m:t>𝑷𝒎</m:t>
                          </m:r>
                        </m:sub>
                      </m:sSub>
                      <m:r>
                        <a:rPr lang="en-US" altLang="en-US" sz="1800" b="1" i="1">
                          <a:solidFill>
                            <a:schemeClr val="tx1"/>
                          </a:solidFill>
                          <a:latin typeface="Cambria Math" panose="02040503050406030204" pitchFamily="18" charset="0"/>
                        </a:rPr>
                        <m:t>=</m:t>
                      </m:r>
                      <m:func>
                        <m:funcPr>
                          <m:ctrlPr>
                            <a:rPr lang="en-US" altLang="en-US" sz="1800" b="1" i="1">
                              <a:solidFill>
                                <a:schemeClr val="tx1"/>
                              </a:solidFill>
                              <a:latin typeface="Cambria Math" panose="02040503050406030204" pitchFamily="18" charset="0"/>
                            </a:rPr>
                          </m:ctrlPr>
                        </m:funcPr>
                        <m:fName>
                          <m:r>
                            <a:rPr lang="en-US" altLang="en-US" sz="1800" b="1" i="1">
                              <a:solidFill>
                                <a:schemeClr val="tx1"/>
                              </a:solidFill>
                              <a:latin typeface="Cambria Math" panose="02040503050406030204" pitchFamily="18" charset="0"/>
                            </a:rPr>
                            <m:t>𝒂𝒕𝒂𝒏</m:t>
                          </m:r>
                        </m:fName>
                        <m:e>
                          <m:d>
                            <m:dPr>
                              <m:ctrlPr>
                                <a:rPr lang="en-US" altLang="en-US" sz="1800" b="1" i="1">
                                  <a:solidFill>
                                    <a:schemeClr val="tx1"/>
                                  </a:solidFill>
                                  <a:latin typeface="Cambria Math" panose="02040503050406030204" pitchFamily="18" charset="0"/>
                                </a:rPr>
                              </m:ctrlPr>
                            </m:dPr>
                            <m:e>
                              <m:f>
                                <m:fPr>
                                  <m:ctrlPr>
                                    <a:rPr lang="en-US" altLang="en-US" sz="1800" b="1" i="1">
                                      <a:solidFill>
                                        <a:schemeClr val="tx1"/>
                                      </a:solidFill>
                                      <a:latin typeface="Cambria Math" panose="02040503050406030204" pitchFamily="18" charset="0"/>
                                    </a:rPr>
                                  </m:ctrlPr>
                                </m:fPr>
                                <m:num>
                                  <m:r>
                                    <a:rPr lang="en-US" altLang="en-US" sz="1800" b="1" i="1">
                                      <a:latin typeface="Cambria Math" panose="02040503050406030204" pitchFamily="18" charset="0"/>
                                    </a:rPr>
                                    <m:t>𝑩</m:t>
                                  </m:r>
                                  <m:sSub>
                                    <m:sSubPr>
                                      <m:ctrlPr>
                                        <a:rPr lang="en-US" altLang="en-US" sz="1800" b="1" i="1">
                                          <a:latin typeface="Cambria Math" panose="02040503050406030204" pitchFamily="18" charset="0"/>
                                        </a:rPr>
                                      </m:ctrlPr>
                                    </m:sSubPr>
                                    <m:e>
                                      <m:r>
                                        <a:rPr lang="en-US" altLang="en-US" sz="1800" b="1" i="1">
                                          <a:latin typeface="Cambria Math" panose="02040503050406030204" pitchFamily="18" charset="0"/>
                                        </a:rPr>
                                        <m:t>𝑳</m:t>
                                      </m:r>
                                    </m:e>
                                    <m:sub>
                                      <m:r>
                                        <a:rPr lang="en-US" altLang="en-US" sz="1800" b="1" i="1">
                                          <a:latin typeface="Cambria Math" panose="02040503050406030204" pitchFamily="18" charset="0"/>
                                        </a:rPr>
                                        <m:t>𝒛</m:t>
                                      </m:r>
                                    </m:sub>
                                  </m:sSub>
                                  <m:f>
                                    <m:fPr>
                                      <m:type m:val="lin"/>
                                      <m:ctrlPr>
                                        <a:rPr lang="en-US" altLang="en-US" sz="1800" b="1" i="1" smtClean="0">
                                          <a:solidFill>
                                            <a:srgbClr val="0000FF"/>
                                          </a:solidFill>
                                          <a:latin typeface="Cambria Math" panose="02040503050406030204" pitchFamily="18" charset="0"/>
                                        </a:rPr>
                                      </m:ctrlPr>
                                    </m:fPr>
                                    <m:num>
                                      <m:sSub>
                                        <m:sSubPr>
                                          <m:ctrlPr>
                                            <a:rPr lang="en-US" altLang="en-US" sz="1800" b="1" i="1">
                                              <a:solidFill>
                                                <a:srgbClr val="0000FF"/>
                                              </a:solidFill>
                                              <a:latin typeface="Cambria Math" panose="02040503050406030204" pitchFamily="18" charset="0"/>
                                            </a:rPr>
                                          </m:ctrlPr>
                                        </m:sSubPr>
                                        <m:e>
                                          <m:r>
                                            <a:rPr lang="en-US" altLang="en-US" sz="1800" b="1" i="1">
                                              <a:solidFill>
                                                <a:srgbClr val="0000FF"/>
                                              </a:solidFill>
                                              <a:latin typeface="Cambria Math" panose="02040503050406030204" pitchFamily="18" charset="0"/>
                                            </a:rPr>
                                            <m:t>𝑪</m:t>
                                          </m:r>
                                        </m:e>
                                        <m:sub>
                                          <m:r>
                                            <a:rPr lang="en-US" altLang="en-US" sz="1800" b="1" i="1">
                                              <a:solidFill>
                                                <a:srgbClr val="0000FF"/>
                                              </a:solidFill>
                                              <a:latin typeface="Cambria Math" panose="02040503050406030204" pitchFamily="18" charset="0"/>
                                            </a:rPr>
                                            <m:t>𝒛</m:t>
                                          </m:r>
                                        </m:sub>
                                      </m:sSub>
                                    </m:num>
                                    <m:den>
                                      <m:sSub>
                                        <m:sSubPr>
                                          <m:ctrlPr>
                                            <a:rPr lang="en-US" altLang="en-US" sz="1800" b="1" i="1">
                                              <a:solidFill>
                                                <a:srgbClr val="0000FF"/>
                                              </a:solidFill>
                                              <a:latin typeface="Cambria Math" panose="02040503050406030204" pitchFamily="18" charset="0"/>
                                            </a:rPr>
                                          </m:ctrlPr>
                                        </m:sSubPr>
                                        <m:e>
                                          <m:r>
                                            <a:rPr lang="en-US" altLang="en-US" sz="1800" b="1" i="1">
                                              <a:solidFill>
                                                <a:srgbClr val="0000FF"/>
                                              </a:solidFill>
                                              <a:latin typeface="Cambria Math" panose="02040503050406030204" pitchFamily="18" charset="0"/>
                                            </a:rPr>
                                            <m:t>𝑪</m:t>
                                          </m:r>
                                        </m:e>
                                        <m:sub>
                                          <m:r>
                                            <a:rPr lang="en-US" altLang="en-US" sz="1800" b="1" i="1">
                                              <a:solidFill>
                                                <a:srgbClr val="0000FF"/>
                                              </a:solidFill>
                                              <a:latin typeface="Cambria Math" panose="02040503050406030204" pitchFamily="18" charset="0"/>
                                            </a:rPr>
                                            <m:t>𝒙</m:t>
                                          </m:r>
                                        </m:sub>
                                      </m:sSub>
                                    </m:den>
                                  </m:f>
                                  <m:r>
                                    <a:rPr lang="en-US" altLang="en-US" sz="1800" b="1" i="1">
                                      <a:solidFill>
                                        <a:schemeClr val="tx1"/>
                                      </a:solidFill>
                                      <a:latin typeface="Cambria Math" panose="02040503050406030204" pitchFamily="18" charset="0"/>
                                    </a:rPr>
                                    <m:t>+</m:t>
                                  </m:r>
                                  <m:f>
                                    <m:fPr>
                                      <m:type m:val="lin"/>
                                      <m:ctrlPr>
                                        <a:rPr lang="en-US" altLang="en-US" sz="1800" b="1" i="1" smtClean="0">
                                          <a:solidFill>
                                            <a:srgbClr val="0000FF"/>
                                          </a:solidFill>
                                          <a:latin typeface="Cambria Math" panose="02040503050406030204" pitchFamily="18" charset="0"/>
                                        </a:rPr>
                                      </m:ctrlPr>
                                    </m:fPr>
                                    <m:num>
                                      <m:sSub>
                                        <m:sSubPr>
                                          <m:ctrlPr>
                                            <a:rPr lang="en-US" altLang="en-US" sz="1800" b="1" i="1">
                                              <a:solidFill>
                                                <a:srgbClr val="0000FF"/>
                                              </a:solidFill>
                                              <a:latin typeface="Cambria Math" panose="02040503050406030204" pitchFamily="18" charset="0"/>
                                            </a:rPr>
                                          </m:ctrlPr>
                                        </m:sSubPr>
                                        <m:e>
                                          <m:r>
                                            <a:rPr lang="en-US" altLang="en-US" sz="1800" b="1" i="1">
                                              <a:solidFill>
                                                <a:srgbClr val="0000FF"/>
                                              </a:solidFill>
                                              <a:latin typeface="Cambria Math" panose="02040503050406030204" pitchFamily="18" charset="0"/>
                                            </a:rPr>
                                            <m:t>𝒘</m:t>
                                          </m:r>
                                        </m:e>
                                        <m:sub>
                                          <m:r>
                                            <a:rPr lang="en-US" altLang="en-US" sz="1800" b="1" i="1">
                                              <a:solidFill>
                                                <a:srgbClr val="0000FF"/>
                                              </a:solidFill>
                                              <a:latin typeface="Cambria Math" panose="02040503050406030204" pitchFamily="18" charset="0"/>
                                            </a:rPr>
                                            <m:t>𝒛</m:t>
                                          </m:r>
                                        </m:sub>
                                      </m:sSub>
                                    </m:num>
                                    <m:den>
                                      <m:sSub>
                                        <m:sSubPr>
                                          <m:ctrlPr>
                                            <a:rPr lang="en-US" altLang="en-US" sz="1800" b="1" i="1">
                                              <a:solidFill>
                                                <a:srgbClr val="0000FF"/>
                                              </a:solidFill>
                                              <a:latin typeface="Cambria Math" panose="02040503050406030204" pitchFamily="18" charset="0"/>
                                            </a:rPr>
                                          </m:ctrlPr>
                                        </m:sSubPr>
                                        <m:e>
                                          <m:r>
                                            <a:rPr lang="en-US" altLang="en-US" sz="1800" b="1" i="1">
                                              <a:solidFill>
                                                <a:srgbClr val="0000FF"/>
                                              </a:solidFill>
                                              <a:latin typeface="Cambria Math" panose="02040503050406030204" pitchFamily="18" charset="0"/>
                                            </a:rPr>
                                            <m:t>𝑪</m:t>
                                          </m:r>
                                        </m:e>
                                        <m:sub>
                                          <m:r>
                                            <a:rPr lang="en-US" altLang="en-US" sz="1800" b="1" i="1">
                                              <a:solidFill>
                                                <a:srgbClr val="0000FF"/>
                                              </a:solidFill>
                                              <a:latin typeface="Cambria Math" panose="02040503050406030204" pitchFamily="18" charset="0"/>
                                            </a:rPr>
                                            <m:t>𝒙</m:t>
                                          </m:r>
                                        </m:sub>
                                      </m:sSub>
                                    </m:den>
                                  </m:f>
                                </m:num>
                                <m:den>
                                  <m:r>
                                    <a:rPr lang="en-US" altLang="en-US" sz="1800" b="1" i="1">
                                      <a:solidFill>
                                        <a:schemeClr val="tx1"/>
                                      </a:solidFill>
                                      <a:latin typeface="Cambria Math" panose="02040503050406030204" pitchFamily="18" charset="0"/>
                                    </a:rPr>
                                    <m:t>𝑩</m:t>
                                  </m:r>
                                  <m:sSub>
                                    <m:sSubPr>
                                      <m:ctrlPr>
                                        <a:rPr lang="en-US" altLang="en-US" sz="1800" b="1" i="1">
                                          <a:solidFill>
                                            <a:schemeClr val="tx1"/>
                                          </a:solidFill>
                                          <a:latin typeface="Cambria Math" panose="02040503050406030204" pitchFamily="18" charset="0"/>
                                        </a:rPr>
                                      </m:ctrlPr>
                                    </m:sSubPr>
                                    <m:e>
                                      <m:r>
                                        <a:rPr lang="en-US" altLang="en-US" sz="1800" b="1" i="1">
                                          <a:solidFill>
                                            <a:schemeClr val="tx1"/>
                                          </a:solidFill>
                                          <a:latin typeface="Cambria Math" panose="02040503050406030204" pitchFamily="18" charset="0"/>
                                        </a:rPr>
                                        <m:t>𝑳</m:t>
                                      </m:r>
                                    </m:e>
                                    <m:sub>
                                      <m:r>
                                        <a:rPr lang="en-US" altLang="en-US" sz="1800" b="1" i="1">
                                          <a:solidFill>
                                            <a:schemeClr val="tx1"/>
                                          </a:solidFill>
                                          <a:latin typeface="Cambria Math" panose="02040503050406030204" pitchFamily="18" charset="0"/>
                                        </a:rPr>
                                        <m:t>𝒙</m:t>
                                      </m:r>
                                    </m:sub>
                                  </m:sSub>
                                  <m:r>
                                    <a:rPr lang="en-US" altLang="en-US" sz="1800" b="1" i="1">
                                      <a:solidFill>
                                        <a:schemeClr val="tx1"/>
                                      </a:solidFill>
                                      <a:latin typeface="Cambria Math" panose="02040503050406030204" pitchFamily="18" charset="0"/>
                                    </a:rPr>
                                    <m:t>+</m:t>
                                  </m:r>
                                  <m:f>
                                    <m:fPr>
                                      <m:type m:val="lin"/>
                                      <m:ctrlPr>
                                        <a:rPr lang="en-US" altLang="en-US" sz="1800" b="1" i="1" smtClean="0">
                                          <a:solidFill>
                                            <a:srgbClr val="0000FF"/>
                                          </a:solidFill>
                                          <a:latin typeface="Cambria Math" panose="02040503050406030204" pitchFamily="18" charset="0"/>
                                        </a:rPr>
                                      </m:ctrlPr>
                                    </m:fPr>
                                    <m:num>
                                      <m:sSub>
                                        <m:sSubPr>
                                          <m:ctrlPr>
                                            <a:rPr lang="en-US" altLang="en-US" sz="1800" b="1" i="1">
                                              <a:solidFill>
                                                <a:srgbClr val="0000FF"/>
                                              </a:solidFill>
                                              <a:latin typeface="Cambria Math" panose="02040503050406030204" pitchFamily="18" charset="0"/>
                                            </a:rPr>
                                          </m:ctrlPr>
                                        </m:sSubPr>
                                        <m:e>
                                          <m:r>
                                            <a:rPr lang="en-US" altLang="en-US" sz="1800" b="1" i="1">
                                              <a:solidFill>
                                                <a:srgbClr val="0000FF"/>
                                              </a:solidFill>
                                              <a:latin typeface="Cambria Math" panose="02040503050406030204" pitchFamily="18" charset="0"/>
                                            </a:rPr>
                                            <m:t>𝒘</m:t>
                                          </m:r>
                                        </m:e>
                                        <m:sub>
                                          <m:r>
                                            <a:rPr lang="en-US" altLang="en-US" sz="1800" b="1" i="1">
                                              <a:solidFill>
                                                <a:srgbClr val="0000FF"/>
                                              </a:solidFill>
                                              <a:latin typeface="Cambria Math" panose="02040503050406030204" pitchFamily="18" charset="0"/>
                                            </a:rPr>
                                            <m:t>𝒙</m:t>
                                          </m:r>
                                        </m:sub>
                                      </m:sSub>
                                    </m:num>
                                    <m:den>
                                      <m:sSub>
                                        <m:sSubPr>
                                          <m:ctrlPr>
                                            <a:rPr lang="en-US" altLang="en-US" sz="1800" b="1" i="1">
                                              <a:solidFill>
                                                <a:srgbClr val="0000FF"/>
                                              </a:solidFill>
                                              <a:latin typeface="Cambria Math" panose="02040503050406030204" pitchFamily="18" charset="0"/>
                                            </a:rPr>
                                          </m:ctrlPr>
                                        </m:sSubPr>
                                        <m:e>
                                          <m:r>
                                            <a:rPr lang="en-US" altLang="en-US" sz="1800" b="1" i="1">
                                              <a:solidFill>
                                                <a:srgbClr val="0000FF"/>
                                              </a:solidFill>
                                              <a:latin typeface="Cambria Math" panose="02040503050406030204" pitchFamily="18" charset="0"/>
                                            </a:rPr>
                                            <m:t>𝑪</m:t>
                                          </m:r>
                                        </m:e>
                                        <m:sub>
                                          <m:r>
                                            <a:rPr lang="en-US" altLang="en-US" sz="1800" b="1" i="1">
                                              <a:solidFill>
                                                <a:srgbClr val="0000FF"/>
                                              </a:solidFill>
                                              <a:latin typeface="Cambria Math" panose="02040503050406030204" pitchFamily="18" charset="0"/>
                                            </a:rPr>
                                            <m:t>𝒙</m:t>
                                          </m:r>
                                        </m:sub>
                                      </m:sSub>
                                    </m:den>
                                  </m:f>
                                </m:den>
                              </m:f>
                            </m:e>
                          </m:d>
                        </m:e>
                      </m:func>
                    </m:oMath>
                  </m:oMathPara>
                </a14:m>
                <a:endParaRPr lang="en-US" altLang="en-US" sz="1800" b="1"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11892" y="854534"/>
                <a:ext cx="11285837" cy="5078906"/>
              </a:xfrm>
              <a:blipFill>
                <a:blip r:embed="rId2"/>
                <a:stretch>
                  <a:fillRect l="-378" t="-600"/>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07E1C93C-5050-FC42-8F10-D22D4F119D13}" type="slidenum">
              <a:rPr lang="en-US" smtClean="0"/>
              <a:pPr/>
              <a:t>21</a:t>
            </a:fld>
            <a:endParaRPr lang="en-US" dirty="0"/>
          </a:p>
        </p:txBody>
      </p:sp>
      <p:sp>
        <p:nvSpPr>
          <p:cNvPr id="14" name="Date Placeholder 3"/>
          <p:cNvSpPr>
            <a:spLocks noGrp="1"/>
          </p:cNvSpPr>
          <p:nvPr>
            <p:ph type="dt" sz="half" idx="10"/>
          </p:nvPr>
        </p:nvSpPr>
        <p:spPr>
          <a:xfrm>
            <a:off x="838200" y="6356352"/>
            <a:ext cx="2743200" cy="365125"/>
          </a:xfrm>
        </p:spPr>
        <p:txBody>
          <a:bodyPr/>
          <a:lstStyle/>
          <a:p>
            <a:r>
              <a:rPr lang="en-US" dirty="0" smtClean="0"/>
              <a:t>November </a:t>
            </a:r>
            <a:r>
              <a:rPr lang="en-US" dirty="0" smtClean="0"/>
              <a:t>30</a:t>
            </a:r>
            <a:r>
              <a:rPr lang="en-US" dirty="0" smtClean="0"/>
              <a:t>, </a:t>
            </a:r>
            <a:r>
              <a:rPr lang="en-US" dirty="0" smtClean="0"/>
              <a:t>2018</a:t>
            </a:r>
            <a:endParaRPr lang="en-US" dirty="0"/>
          </a:p>
        </p:txBody>
      </p:sp>
      <p:sp>
        <p:nvSpPr>
          <p:cNvPr id="15" name="Footer Placeholder 4"/>
          <p:cNvSpPr>
            <a:spLocks noGrp="1"/>
          </p:cNvSpPr>
          <p:nvPr>
            <p:ph type="ftr" sz="quarter" idx="11"/>
          </p:nvPr>
        </p:nvSpPr>
        <p:spPr>
          <a:xfrm>
            <a:off x="4038600" y="6356352"/>
            <a:ext cx="4114800" cy="365125"/>
          </a:xfrm>
        </p:spPr>
        <p:txBody>
          <a:bodyPr/>
          <a:lstStyle/>
          <a:p>
            <a:r>
              <a:rPr lang="en-US" dirty="0"/>
              <a:t>Inaugural Meeting for the EIC Polarimeter WG</a:t>
            </a:r>
            <a:endParaRPr lang="en-US" dirty="0"/>
          </a:p>
        </p:txBody>
      </p:sp>
    </p:spTree>
    <p:extLst>
      <p:ext uri="{BB962C8B-B14F-4D97-AF65-F5344CB8AC3E}">
        <p14:creationId xmlns:p14="http://schemas.microsoft.com/office/powerpoint/2010/main" val="3343415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Spin Rotator Calibration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11892" y="854534"/>
                <a:ext cx="11285837" cy="5078906"/>
              </a:xfrm>
            </p:spPr>
            <p:txBody>
              <a:bodyPr>
                <a:noAutofit/>
              </a:bodyPr>
              <a:lstStyle/>
              <a:p>
                <a:r>
                  <a:rPr lang="en-US" altLang="en-US" sz="1800" dirty="0"/>
                  <a:t>Assume that polarization behaves according to </a:t>
                </a:r>
                <a14:m>
                  <m:oMath xmlns:m="http://schemas.openxmlformats.org/officeDocument/2006/math">
                    <m:sSub>
                      <m:sSubPr>
                        <m:ctrlPr>
                          <a:rPr lang="en-US" altLang="en-US" sz="1800" i="1">
                            <a:latin typeface="Cambria Math" panose="02040503050406030204" pitchFamily="18" charset="0"/>
                          </a:rPr>
                        </m:ctrlPr>
                      </m:sSubPr>
                      <m:e>
                        <m:d>
                          <m:dPr>
                            <m:ctrlPr>
                              <a:rPr lang="en-US" altLang="en-US" sz="1800" i="1">
                                <a:latin typeface="Cambria Math" panose="02040503050406030204" pitchFamily="18" charset="0"/>
                              </a:rPr>
                            </m:ctrlPr>
                          </m:dPr>
                          <m:e>
                            <m:sSub>
                              <m:sSubPr>
                                <m:ctrlPr>
                                  <a:rPr lang="en-US" altLang="en-US" sz="1800" i="1">
                                    <a:latin typeface="Cambria Math" panose="02040503050406030204" pitchFamily="18" charset="0"/>
                                  </a:rPr>
                                </m:ctrlPr>
                              </m:sSubPr>
                              <m:e>
                                <m:r>
                                  <a:rPr lang="en-US" altLang="en-US" sz="1800" i="1">
                                    <a:latin typeface="Cambria Math" panose="02040503050406030204" pitchFamily="18" charset="0"/>
                                  </a:rPr>
                                  <m:t>𝑃</m:t>
                                </m:r>
                              </m:e>
                              <m:sub>
                                <m:r>
                                  <a:rPr lang="en-US" altLang="en-US" sz="1800" i="1">
                                    <a:latin typeface="Cambria Math" panose="02040503050406030204" pitchFamily="18" charset="0"/>
                                  </a:rPr>
                                  <m:t>𝑃𝑚</m:t>
                                </m:r>
                              </m:sub>
                            </m:sSub>
                          </m:e>
                        </m:d>
                      </m:e>
                      <m:sub>
                        <m:r>
                          <a:rPr lang="en-US" altLang="en-US" sz="1800" i="1">
                            <a:latin typeface="Cambria Math" panose="02040503050406030204" pitchFamily="18" charset="0"/>
                          </a:rPr>
                          <m:t>𝑥</m:t>
                        </m:r>
                      </m:sub>
                    </m:sSub>
                  </m:oMath>
                </a14:m>
                <a:r>
                  <a:rPr lang="en-US" altLang="en-US" sz="1800" dirty="0"/>
                  <a:t> formula on previous page</a:t>
                </a:r>
              </a:p>
              <a:p>
                <a:r>
                  <a:rPr lang="en-US" altLang="en-US" sz="1800" dirty="0"/>
                  <a:t>Assume typical parameters of a 100 GeV/c proton beam</a:t>
                </a:r>
              </a:p>
              <a:p>
                <a:r>
                  <a:rPr lang="en-US" altLang="en-US" sz="1800" dirty="0"/>
                  <a:t>Assume that polarization is measured with a random error of 0.02 </a:t>
                </a:r>
                <a:r>
                  <a:rPr lang="en-US" altLang="en-US" sz="1800" dirty="0" err="1"/>
                  <a:t>rms</a:t>
                </a:r>
                <a:endParaRPr lang="en-US" altLang="en-US" sz="1800" dirty="0"/>
              </a:p>
              <a:p>
                <a:r>
                  <a:rPr lang="en-US" altLang="en-US" sz="1800" dirty="0"/>
                  <a:t>Fit randomly generated data to </a:t>
                </a:r>
                <a14:m>
                  <m:oMath xmlns:m="http://schemas.openxmlformats.org/officeDocument/2006/math">
                    <m:sSub>
                      <m:sSubPr>
                        <m:ctrlPr>
                          <a:rPr lang="en-US" altLang="en-US" sz="1800" i="1">
                            <a:latin typeface="Cambria Math" panose="02040503050406030204" pitchFamily="18" charset="0"/>
                          </a:rPr>
                        </m:ctrlPr>
                      </m:sSubPr>
                      <m:e>
                        <m:d>
                          <m:dPr>
                            <m:ctrlPr>
                              <a:rPr lang="en-US" altLang="en-US" sz="1800" i="1">
                                <a:latin typeface="Cambria Math" panose="02040503050406030204" pitchFamily="18" charset="0"/>
                              </a:rPr>
                            </m:ctrlPr>
                          </m:dPr>
                          <m:e>
                            <m:sSub>
                              <m:sSubPr>
                                <m:ctrlPr>
                                  <a:rPr lang="en-US" altLang="en-US" sz="1800" i="1">
                                    <a:latin typeface="Cambria Math" panose="02040503050406030204" pitchFamily="18" charset="0"/>
                                  </a:rPr>
                                </m:ctrlPr>
                              </m:sSubPr>
                              <m:e>
                                <m:r>
                                  <a:rPr lang="en-US" altLang="en-US" sz="1800" i="1">
                                    <a:latin typeface="Cambria Math" panose="02040503050406030204" pitchFamily="18" charset="0"/>
                                  </a:rPr>
                                  <m:t>𝑃</m:t>
                                </m:r>
                              </m:e>
                              <m:sub>
                                <m:r>
                                  <a:rPr lang="en-US" altLang="en-US" sz="1800" i="1">
                                    <a:latin typeface="Cambria Math" panose="02040503050406030204" pitchFamily="18" charset="0"/>
                                  </a:rPr>
                                  <m:t>𝑃𝑚</m:t>
                                </m:r>
                              </m:sub>
                            </m:sSub>
                          </m:e>
                        </m:d>
                      </m:e>
                      <m:sub>
                        <m:r>
                          <a:rPr lang="en-US" altLang="en-US" sz="1800" i="1">
                            <a:latin typeface="Cambria Math" panose="02040503050406030204" pitchFamily="18" charset="0"/>
                          </a:rPr>
                          <m:t>𝑥</m:t>
                        </m:r>
                      </m:sub>
                    </m:sSub>
                  </m:oMath>
                </a14:m>
                <a:r>
                  <a:rPr lang="en-US" altLang="en-US" sz="1800" dirty="0"/>
                  <a:t> formula and extract input parameters</a:t>
                </a:r>
              </a:p>
              <a:p>
                <a:pPr>
                  <a:lnSpc>
                    <a:spcPct val="100000"/>
                  </a:lnSpc>
                  <a:spcBef>
                    <a:spcPts val="0"/>
                  </a:spcBef>
                  <a:spcAft>
                    <a:spcPts val="1000"/>
                  </a:spcAft>
                </a:pPr>
                <a:endParaRPr lang="en-US" altLang="en-US" sz="18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11892" y="854534"/>
                <a:ext cx="11285837" cy="5078906"/>
              </a:xfrm>
              <a:blipFill>
                <a:blip r:embed="rId2"/>
                <a:stretch>
                  <a:fillRect l="-378" t="-1080"/>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07E1C93C-5050-FC42-8F10-D22D4F119D13}" type="slidenum">
              <a:rPr lang="en-US" smtClean="0"/>
              <a:pPr/>
              <a:t>22</a:t>
            </a:fld>
            <a:endParaRPr lang="en-US" dirty="0"/>
          </a:p>
        </p:txBody>
      </p:sp>
      <p:sp>
        <p:nvSpPr>
          <p:cNvPr id="14" name="Date Placeholder 3"/>
          <p:cNvSpPr>
            <a:spLocks noGrp="1"/>
          </p:cNvSpPr>
          <p:nvPr>
            <p:ph type="dt" sz="half" idx="10"/>
          </p:nvPr>
        </p:nvSpPr>
        <p:spPr>
          <a:xfrm>
            <a:off x="838200" y="6356352"/>
            <a:ext cx="2743200" cy="365125"/>
          </a:xfrm>
        </p:spPr>
        <p:txBody>
          <a:bodyPr/>
          <a:lstStyle/>
          <a:p>
            <a:r>
              <a:rPr lang="en-US" dirty="0" smtClean="0"/>
              <a:t>November </a:t>
            </a:r>
            <a:r>
              <a:rPr lang="en-US" dirty="0" smtClean="0"/>
              <a:t>30</a:t>
            </a:r>
            <a:r>
              <a:rPr lang="en-US" dirty="0" smtClean="0"/>
              <a:t>, </a:t>
            </a:r>
            <a:r>
              <a:rPr lang="en-US" dirty="0" smtClean="0"/>
              <a:t>2018</a:t>
            </a:r>
            <a:endParaRPr lang="en-US" dirty="0"/>
          </a:p>
        </p:txBody>
      </p:sp>
      <p:sp>
        <p:nvSpPr>
          <p:cNvPr id="15" name="Footer Placeholder 4"/>
          <p:cNvSpPr>
            <a:spLocks noGrp="1"/>
          </p:cNvSpPr>
          <p:nvPr>
            <p:ph type="ftr" sz="quarter" idx="11"/>
          </p:nvPr>
        </p:nvSpPr>
        <p:spPr>
          <a:xfrm>
            <a:off x="4038600" y="6356352"/>
            <a:ext cx="4114800" cy="365125"/>
          </a:xfrm>
        </p:spPr>
        <p:txBody>
          <a:bodyPr/>
          <a:lstStyle/>
          <a:p>
            <a:r>
              <a:rPr lang="en-US" dirty="0"/>
              <a:t>Inaugural Meeting for the EIC Polarimeter WG</a:t>
            </a:r>
            <a:endParaRPr 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9450" r="40000" b="10275"/>
          <a:stretch/>
        </p:blipFill>
        <p:spPr>
          <a:xfrm>
            <a:off x="6724249" y="2292876"/>
            <a:ext cx="4030249" cy="3922776"/>
          </a:xfrm>
          <a:prstGeom prst="rect">
            <a:avLst/>
          </a:prstGeom>
        </p:spPr>
      </p:pic>
      <mc:AlternateContent xmlns:mc="http://schemas.openxmlformats.org/markup-compatibility/2006">
        <mc:Choice xmlns:a14="http://schemas.microsoft.com/office/drawing/2010/main" Requires="a14">
          <p:graphicFrame>
            <p:nvGraphicFramePr>
              <p:cNvPr id="8" name="Content Placeholder 1"/>
              <p:cNvGraphicFramePr>
                <a:graphicFrameLocks/>
              </p:cNvGraphicFramePr>
              <p:nvPr>
                <p:extLst>
                  <p:ext uri="{D42A27DB-BD31-4B8C-83A1-F6EECF244321}">
                    <p14:modId xmlns:p14="http://schemas.microsoft.com/office/powerpoint/2010/main" val="2278241484"/>
                  </p:ext>
                </p:extLst>
              </p:nvPr>
            </p:nvGraphicFramePr>
            <p:xfrm>
              <a:off x="752044" y="2549630"/>
              <a:ext cx="4422143" cy="1822704"/>
            </p:xfrm>
            <a:graphic>
              <a:graphicData uri="http://schemas.openxmlformats.org/drawingml/2006/table">
                <a:tbl>
                  <a:tblPr firstRow="1" bandRow="1">
                    <a:tableStyleId>{5940675A-B579-460E-94D1-54222C63F5DA}</a:tableStyleId>
                  </a:tblPr>
                  <a:tblGrid>
                    <a:gridCol w="1240031">
                      <a:extLst>
                        <a:ext uri="{9D8B030D-6E8A-4147-A177-3AD203B41FA5}">
                          <a16:colId xmlns:a16="http://schemas.microsoft.com/office/drawing/2014/main" val="2466646243"/>
                        </a:ext>
                      </a:extLst>
                    </a:gridCol>
                    <a:gridCol w="749808">
                      <a:extLst>
                        <a:ext uri="{9D8B030D-6E8A-4147-A177-3AD203B41FA5}">
                          <a16:colId xmlns:a16="http://schemas.microsoft.com/office/drawing/2014/main" val="364046554"/>
                        </a:ext>
                      </a:extLst>
                    </a:gridCol>
                    <a:gridCol w="2432304">
                      <a:extLst>
                        <a:ext uri="{9D8B030D-6E8A-4147-A177-3AD203B41FA5}">
                          <a16:colId xmlns:a16="http://schemas.microsoft.com/office/drawing/2014/main" val="996481312"/>
                        </a:ext>
                      </a:extLst>
                    </a:gridCol>
                  </a:tblGrid>
                  <a:tr h="243578">
                    <a:tc>
                      <a:txBody>
                        <a:bodyPr/>
                        <a:lstStyle/>
                        <a:p>
                          <a:r>
                            <a:rPr lang="en-US" sz="1600" b="1" dirty="0" smtClean="0">
                              <a:latin typeface="Arial" panose="020B0604020202020204" pitchFamily="34" charset="0"/>
                              <a:cs typeface="Arial" panose="020B0604020202020204" pitchFamily="34" charset="0"/>
                            </a:rPr>
                            <a:t>Parameter</a:t>
                          </a:r>
                          <a:endParaRPr lang="en-US" sz="16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600" b="1" dirty="0" smtClean="0">
                              <a:latin typeface="Arial" panose="020B0604020202020204" pitchFamily="34" charset="0"/>
                              <a:cs typeface="Arial" panose="020B0604020202020204" pitchFamily="34" charset="0"/>
                            </a:rPr>
                            <a:t>Input</a:t>
                          </a:r>
                          <a:endParaRPr lang="en-US" sz="1600" b="1" dirty="0">
                            <a:latin typeface="Arial" panose="020B0604020202020204" pitchFamily="34" charset="0"/>
                            <a:cs typeface="Arial" panose="020B0604020202020204" pitchFamily="34" charset="0"/>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600" b="1" dirty="0" smtClean="0">
                              <a:latin typeface="Arial" panose="020B0604020202020204" pitchFamily="34" charset="0"/>
                              <a:cs typeface="Arial" panose="020B0604020202020204" pitchFamily="34" charset="0"/>
                            </a:rPr>
                            <a:t>Fit</a:t>
                          </a:r>
                          <a:endParaRPr lang="en-US" sz="1600" b="1" dirty="0">
                            <a:latin typeface="Arial" panose="020B0604020202020204" pitchFamily="34" charset="0"/>
                            <a:cs typeface="Arial" panose="020B0604020202020204" pitchFamily="34" charset="0"/>
                          </a:endParaRPr>
                        </a:p>
                      </a:txBody>
                      <a:tcPr anchor="ctr">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5487170"/>
                      </a:ext>
                    </a:extLst>
                  </a:tr>
                  <a:tr h="243578">
                    <a:tc>
                      <a:txBody>
                        <a:bodyPr/>
                        <a:lstStyle/>
                        <a:p>
                          <a:pPr/>
                          <a14:m>
                            <m:oMathPara xmlns:m="http://schemas.openxmlformats.org/officeDocument/2006/math">
                              <m:oMathParaPr>
                                <m:jc m:val="left"/>
                              </m:oMathParaPr>
                              <m:oMath xmlns:m="http://schemas.openxmlformats.org/officeDocument/2006/math">
                                <m:sSub>
                                  <m:sSubPr>
                                    <m:ctrlPr>
                                      <a:rPr lang="en-US" sz="1600" b="0" i="1" smtClean="0">
                                        <a:latin typeface="Cambria Math" panose="02040503050406030204" pitchFamily="18" charset="0"/>
                                        <a:cs typeface="Arial" panose="020B0604020202020204" pitchFamily="34" charset="0"/>
                                      </a:rPr>
                                    </m:ctrlPr>
                                  </m:sSubPr>
                                  <m:e>
                                    <m:r>
                                      <a:rPr lang="en-US" sz="1600" b="0" i="1" smtClean="0">
                                        <a:latin typeface="Cambria Math" panose="02040503050406030204" pitchFamily="18" charset="0"/>
                                        <a:cs typeface="Arial" panose="020B0604020202020204" pitchFamily="34" charset="0"/>
                                      </a:rPr>
                                      <m:t>𝑃</m:t>
                                    </m:r>
                                  </m:e>
                                  <m:sub>
                                    <m:r>
                                      <a:rPr lang="en-US" sz="1600" b="0" i="1" smtClean="0">
                                        <a:latin typeface="Cambria Math" panose="02040503050406030204" pitchFamily="18" charset="0"/>
                                        <a:cs typeface="Arial" panose="020B0604020202020204" pitchFamily="34" charset="0"/>
                                      </a:rPr>
                                      <m:t>0</m:t>
                                    </m:r>
                                  </m:sub>
                                </m:sSub>
                              </m:oMath>
                            </m:oMathPara>
                          </a14:m>
                          <a:endParaRPr lang="en-US" sz="16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14:m>
                            <m:oMathPara xmlns:m="http://schemas.openxmlformats.org/officeDocument/2006/math">
                              <m:oMathParaPr>
                                <m:jc m:val="center"/>
                              </m:oMathParaPr>
                              <m:oMath xmlns:m="http://schemas.openxmlformats.org/officeDocument/2006/math">
                                <m:r>
                                  <a:rPr lang="en-US" sz="1600" b="0" i="1" smtClean="0">
                                    <a:effectLst/>
                                    <a:latin typeface="Cambria Math" panose="02040503050406030204" pitchFamily="18" charset="0"/>
                                    <a:ea typeface="Calibri" panose="020F0502020204030204" pitchFamily="34" charset="0"/>
                                    <a:cs typeface="Arial" panose="020B0604020202020204" pitchFamily="34" charset="0"/>
                                  </a:rPr>
                                  <m:t>0.8</m:t>
                                </m:r>
                              </m:oMath>
                            </m:oMathPara>
                          </a14:m>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anchor="ctr">
                        <a:lnT w="28575"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600" b="0" i="1" smtClean="0">
                                    <a:effectLst/>
                                    <a:latin typeface="Cambria Math" panose="02040503050406030204" pitchFamily="18" charset="0"/>
                                    <a:ea typeface="Calibri" panose="020F0502020204030204" pitchFamily="34" charset="0"/>
                                    <a:cs typeface="Arial" panose="020B0604020202020204" pitchFamily="34" charset="0"/>
                                  </a:rPr>
                                  <m:t>0.803±0.003 (0.35%)</m:t>
                                </m:r>
                              </m:oMath>
                            </m:oMathPara>
                          </a14:m>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anchor="ctr">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24895448"/>
                      </a:ext>
                    </a:extLst>
                  </a:tr>
                  <a:tr h="243578">
                    <a:tc>
                      <a:txBody>
                        <a:bodyPr/>
                        <a:lstStyle/>
                        <a:p>
                          <a14:m>
                            <m:oMath xmlns:m="http://schemas.openxmlformats.org/officeDocument/2006/math">
                              <m:sSub>
                                <m:sSubPr>
                                  <m:ctrlPr>
                                    <a:rPr lang="en-US" sz="1600" b="0" i="1" smtClean="0">
                                      <a:latin typeface="Cambria Math" panose="02040503050406030204" pitchFamily="18" charset="0"/>
                                      <a:cs typeface="Arial" panose="020B0604020202020204" pitchFamily="34" charset="0"/>
                                    </a:rPr>
                                  </m:ctrlPr>
                                </m:sSubPr>
                                <m:e>
                                  <m:r>
                                    <a:rPr lang="en-US" sz="1600" b="0" i="1" smtClean="0">
                                      <a:latin typeface="Cambria Math" panose="02040503050406030204" pitchFamily="18" charset="0"/>
                                      <a:cs typeface="Arial" panose="020B0604020202020204" pitchFamily="34" charset="0"/>
                                    </a:rPr>
                                    <m:t>𝑤</m:t>
                                  </m:r>
                                </m:e>
                                <m:sub>
                                  <m:r>
                                    <a:rPr lang="en-US" sz="1600" b="0" i="1" smtClean="0">
                                      <a:latin typeface="Cambria Math" panose="02040503050406030204" pitchFamily="18" charset="0"/>
                                      <a:cs typeface="Arial" panose="020B0604020202020204" pitchFamily="34" charset="0"/>
                                    </a:rPr>
                                    <m:t>𝑥</m:t>
                                  </m:r>
                                </m:sub>
                              </m:sSub>
                              <m:r>
                                <a:rPr lang="en-US" sz="1600" b="0" i="1" smtClean="0">
                                  <a:latin typeface="Cambria Math" panose="02040503050406030204" pitchFamily="18" charset="0"/>
                                  <a:cs typeface="Arial" panose="020B0604020202020204" pitchFamily="34" charset="0"/>
                                </a:rPr>
                                <m:t>/</m:t>
                              </m:r>
                              <m:sSub>
                                <m:sSubPr>
                                  <m:ctrlPr>
                                    <a:rPr lang="en-US" sz="1600" b="0" i="1" smtClean="0">
                                      <a:latin typeface="Cambria Math" panose="02040503050406030204" pitchFamily="18" charset="0"/>
                                      <a:cs typeface="Arial" panose="020B0604020202020204" pitchFamily="34" charset="0"/>
                                    </a:rPr>
                                  </m:ctrlPr>
                                </m:sSubPr>
                                <m:e>
                                  <m:r>
                                    <a:rPr lang="en-US" sz="1600" b="0" i="1" smtClean="0">
                                      <a:latin typeface="Cambria Math" panose="02040503050406030204" pitchFamily="18" charset="0"/>
                                      <a:cs typeface="Arial" panose="020B0604020202020204" pitchFamily="34" charset="0"/>
                                    </a:rPr>
                                    <m:t>𝐶</m:t>
                                  </m:r>
                                </m:e>
                                <m:sub>
                                  <m:r>
                                    <a:rPr lang="en-US" sz="1600" b="0" i="1" smtClean="0">
                                      <a:latin typeface="Cambria Math" panose="02040503050406030204" pitchFamily="18" charset="0"/>
                                      <a:cs typeface="Arial" panose="020B0604020202020204" pitchFamily="34" charset="0"/>
                                    </a:rPr>
                                    <m:t>𝑥</m:t>
                                  </m:r>
                                </m:sub>
                              </m:sSub>
                            </m:oMath>
                          </a14:m>
                          <a:r>
                            <a:rPr lang="en-US" sz="1600" dirty="0" smtClean="0">
                              <a:latin typeface="Arial" panose="020B0604020202020204" pitchFamily="34" charset="0"/>
                              <a:cs typeface="Arial" panose="020B0604020202020204" pitchFamily="34" charset="0"/>
                            </a:rPr>
                            <a:t> (Tm)</a:t>
                          </a:r>
                          <a:endParaRPr lang="en-US" sz="16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tcPr>
                    </a:tc>
                    <a:tc>
                      <a:txBody>
                        <a:bodyPr/>
                        <a:lstStyle/>
                        <a:p>
                          <a:pPr marL="0" marR="0" algn="ctr">
                            <a:lnSpc>
                              <a:spcPct val="115000"/>
                            </a:lnSpc>
                            <a:spcBef>
                              <a:spcPts val="0"/>
                            </a:spcBef>
                            <a:spcAft>
                              <a:spcPts val="0"/>
                            </a:spcAft>
                          </a:pPr>
                          <a14:m>
                            <m:oMathPara xmlns:m="http://schemas.openxmlformats.org/officeDocument/2006/math">
                              <m:oMathParaPr>
                                <m:jc m:val="center"/>
                              </m:oMathParaPr>
                              <m:oMath xmlns:m="http://schemas.openxmlformats.org/officeDocument/2006/math">
                                <m:r>
                                  <a:rPr lang="en-US" sz="1600" b="0" i="1" smtClean="0">
                                    <a:effectLst/>
                                    <a:latin typeface="Cambria Math" panose="02040503050406030204" pitchFamily="18" charset="0"/>
                                    <a:ea typeface="Calibri" panose="020F0502020204030204" pitchFamily="34" charset="0"/>
                                    <a:cs typeface="Arial" panose="020B0604020202020204" pitchFamily="34" charset="0"/>
                                  </a:rPr>
                                  <m:t>0.2183</m:t>
                                </m:r>
                              </m:oMath>
                            </m:oMathPara>
                          </a14:m>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600" b="0" i="1" smtClean="0">
                                    <a:effectLst/>
                                    <a:latin typeface="Cambria Math" panose="02040503050406030204" pitchFamily="18" charset="0"/>
                                    <a:ea typeface="Calibri" panose="020F0502020204030204" pitchFamily="34" charset="0"/>
                                    <a:cs typeface="Arial" panose="020B0604020202020204" pitchFamily="34" charset="0"/>
                                  </a:rPr>
                                  <m:t>0.2185±0.0007 (0.31%)</m:t>
                                </m:r>
                              </m:oMath>
                            </m:oMathPara>
                          </a14:m>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3435204193"/>
                      </a:ext>
                    </a:extLst>
                  </a:tr>
                  <a:tr h="243578">
                    <a:tc>
                      <a:txBody>
                        <a:bodyPr/>
                        <a:lstStyle/>
                        <a:p>
                          <a:pPr/>
                          <a14:m>
                            <m:oMathPara xmlns:m="http://schemas.openxmlformats.org/officeDocument/2006/math">
                              <m:oMathParaPr>
                                <m:jc m:val="left"/>
                              </m:oMathParaPr>
                              <m:oMath xmlns:m="http://schemas.openxmlformats.org/officeDocument/2006/math">
                                <m:sSub>
                                  <m:sSubPr>
                                    <m:ctrlPr>
                                      <a:rPr lang="en-US" sz="1600" b="0" i="1" smtClean="0">
                                        <a:latin typeface="Cambria Math" panose="02040503050406030204" pitchFamily="18" charset="0"/>
                                        <a:cs typeface="Arial" panose="020B0604020202020204" pitchFamily="34" charset="0"/>
                                      </a:rPr>
                                    </m:ctrlPr>
                                  </m:sSubPr>
                                  <m:e>
                                    <m:r>
                                      <a:rPr lang="en-US" sz="1600" b="0" i="1" smtClean="0">
                                        <a:latin typeface="Cambria Math" panose="02040503050406030204" pitchFamily="18" charset="0"/>
                                        <a:cs typeface="Arial" panose="020B0604020202020204" pitchFamily="34" charset="0"/>
                                      </a:rPr>
                                      <m:t>𝐶</m:t>
                                    </m:r>
                                  </m:e>
                                  <m:sub>
                                    <m:r>
                                      <a:rPr lang="en-US" sz="1600" b="0" i="1" smtClean="0">
                                        <a:latin typeface="Cambria Math" panose="02040503050406030204" pitchFamily="18" charset="0"/>
                                        <a:cs typeface="Arial" panose="020B0604020202020204" pitchFamily="34" charset="0"/>
                                      </a:rPr>
                                      <m:t>𝑧</m:t>
                                    </m:r>
                                  </m:sub>
                                </m:sSub>
                                <m:r>
                                  <a:rPr lang="en-US" sz="1600" b="0" i="1" smtClean="0">
                                    <a:latin typeface="Cambria Math" panose="02040503050406030204" pitchFamily="18" charset="0"/>
                                    <a:cs typeface="Arial" panose="020B0604020202020204" pitchFamily="34" charset="0"/>
                                  </a:rPr>
                                  <m:t>/</m:t>
                                </m:r>
                                <m:sSub>
                                  <m:sSubPr>
                                    <m:ctrlPr>
                                      <a:rPr lang="en-US" sz="1600" b="0" i="1" smtClean="0">
                                        <a:latin typeface="Cambria Math" panose="02040503050406030204" pitchFamily="18" charset="0"/>
                                        <a:cs typeface="Arial" panose="020B0604020202020204" pitchFamily="34" charset="0"/>
                                      </a:rPr>
                                    </m:ctrlPr>
                                  </m:sSubPr>
                                  <m:e>
                                    <m:r>
                                      <a:rPr lang="en-US" sz="1600" b="0" i="1" smtClean="0">
                                        <a:latin typeface="Cambria Math" panose="02040503050406030204" pitchFamily="18" charset="0"/>
                                        <a:cs typeface="Arial" panose="020B0604020202020204" pitchFamily="34" charset="0"/>
                                      </a:rPr>
                                      <m:t>𝐶</m:t>
                                    </m:r>
                                  </m:e>
                                  <m:sub>
                                    <m:r>
                                      <a:rPr lang="en-US" sz="1600" b="0" i="1" smtClean="0">
                                        <a:latin typeface="Cambria Math" panose="02040503050406030204" pitchFamily="18" charset="0"/>
                                        <a:cs typeface="Arial" panose="020B0604020202020204" pitchFamily="34" charset="0"/>
                                      </a:rPr>
                                      <m:t>𝑥</m:t>
                                    </m:r>
                                  </m:sub>
                                </m:sSub>
                              </m:oMath>
                            </m:oMathPara>
                          </a14:m>
                          <a:endParaRPr lang="en-US" sz="16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600" b="0" i="1" smtClean="0">
                                    <a:effectLst/>
                                    <a:latin typeface="Cambria Math" panose="02040503050406030204" pitchFamily="18" charset="0"/>
                                    <a:ea typeface="Calibri" panose="020F0502020204030204" pitchFamily="34" charset="0"/>
                                    <a:cs typeface="Arial" panose="020B0604020202020204" pitchFamily="34" charset="0"/>
                                  </a:rPr>
                                  <m:t>0.582</m:t>
                                </m:r>
                              </m:oMath>
                            </m:oMathPara>
                          </a14:m>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600" b="0" i="1" smtClean="0">
                                    <a:effectLst/>
                                    <a:latin typeface="Cambria Math" panose="02040503050406030204" pitchFamily="18" charset="0"/>
                                    <a:ea typeface="Calibri" panose="020F0502020204030204" pitchFamily="34" charset="0"/>
                                    <a:cs typeface="Arial" panose="020B0604020202020204" pitchFamily="34" charset="0"/>
                                  </a:rPr>
                                  <m:t>0.590±0.007 (1.24%)</m:t>
                                </m:r>
                              </m:oMath>
                            </m:oMathPara>
                          </a14:m>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2750079978"/>
                      </a:ext>
                    </a:extLst>
                  </a:tr>
                  <a:tr h="243578">
                    <a:tc>
                      <a:txBody>
                        <a:bodyPr/>
                        <a:lstStyle/>
                        <a:p>
                          <a14:m>
                            <m:oMath xmlns:m="http://schemas.openxmlformats.org/officeDocument/2006/math">
                              <m:sSub>
                                <m:sSubPr>
                                  <m:ctrlPr>
                                    <a:rPr lang="en-US" sz="1600" b="0" i="1" smtClean="0">
                                      <a:latin typeface="Cambria Math" panose="02040503050406030204" pitchFamily="18" charset="0"/>
                                      <a:cs typeface="Arial" panose="020B0604020202020204" pitchFamily="34" charset="0"/>
                                    </a:rPr>
                                  </m:ctrlPr>
                                </m:sSubPr>
                                <m:e>
                                  <m:r>
                                    <a:rPr lang="en-US" sz="1600" b="0" i="1" smtClean="0">
                                      <a:latin typeface="Cambria Math" panose="02040503050406030204" pitchFamily="18" charset="0"/>
                                      <a:cs typeface="Arial" panose="020B0604020202020204" pitchFamily="34" charset="0"/>
                                    </a:rPr>
                                    <m:t>𝑤</m:t>
                                  </m:r>
                                </m:e>
                                <m:sub>
                                  <m:r>
                                    <a:rPr lang="en-US" sz="1600" b="0" i="1" smtClean="0">
                                      <a:latin typeface="Cambria Math" panose="02040503050406030204" pitchFamily="18" charset="0"/>
                                      <a:cs typeface="Arial" panose="020B0604020202020204" pitchFamily="34" charset="0"/>
                                    </a:rPr>
                                    <m:t>𝑧</m:t>
                                  </m:r>
                                </m:sub>
                              </m:sSub>
                              <m:r>
                                <a:rPr lang="en-US" sz="1600" b="0" i="1" smtClean="0">
                                  <a:latin typeface="Cambria Math" panose="02040503050406030204" pitchFamily="18" charset="0"/>
                                  <a:cs typeface="Arial" panose="020B0604020202020204" pitchFamily="34" charset="0"/>
                                </a:rPr>
                                <m:t>/</m:t>
                              </m:r>
                              <m:sSub>
                                <m:sSubPr>
                                  <m:ctrlPr>
                                    <a:rPr lang="en-US" sz="1600" b="0" i="1" smtClean="0">
                                      <a:latin typeface="Cambria Math" panose="02040503050406030204" pitchFamily="18" charset="0"/>
                                      <a:cs typeface="Arial" panose="020B0604020202020204" pitchFamily="34" charset="0"/>
                                    </a:rPr>
                                  </m:ctrlPr>
                                </m:sSubPr>
                                <m:e>
                                  <m:r>
                                    <a:rPr lang="en-US" sz="1600" b="0" i="1" smtClean="0">
                                      <a:latin typeface="Cambria Math" panose="02040503050406030204" pitchFamily="18" charset="0"/>
                                      <a:cs typeface="Arial" panose="020B0604020202020204" pitchFamily="34" charset="0"/>
                                    </a:rPr>
                                    <m:t>𝐶</m:t>
                                  </m:r>
                                </m:e>
                                <m:sub>
                                  <m:r>
                                    <a:rPr lang="en-US" sz="1600" b="0" i="1" smtClean="0">
                                      <a:latin typeface="Cambria Math" panose="02040503050406030204" pitchFamily="18" charset="0"/>
                                      <a:cs typeface="Arial" panose="020B0604020202020204" pitchFamily="34" charset="0"/>
                                    </a:rPr>
                                    <m:t>𝑥</m:t>
                                  </m:r>
                                </m:sub>
                              </m:sSub>
                            </m:oMath>
                          </a14:m>
                          <a:r>
                            <a:rPr lang="en-US" sz="1600" dirty="0" smtClean="0">
                              <a:latin typeface="Arial" panose="020B0604020202020204" pitchFamily="34" charset="0"/>
                              <a:cs typeface="Arial" panose="020B0604020202020204" pitchFamily="34" charset="0"/>
                            </a:rPr>
                            <a:t> (Tm)</a:t>
                          </a:r>
                          <a:endParaRPr lang="en-US" sz="16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600" b="0" i="1" smtClean="0">
                                    <a:effectLst/>
                                    <a:latin typeface="Cambria Math" panose="02040503050406030204" pitchFamily="18" charset="0"/>
                                    <a:ea typeface="Calibri" panose="020F0502020204030204" pitchFamily="34" charset="0"/>
                                    <a:cs typeface="Arial" panose="020B0604020202020204" pitchFamily="34" charset="0"/>
                                  </a:rPr>
                                  <m:t>0.131</m:t>
                                </m:r>
                              </m:oMath>
                            </m:oMathPara>
                          </a14:m>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anchor="ctr">
                        <a:lnB w="28575"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600" b="0" i="1" smtClean="0">
                                    <a:effectLst/>
                                    <a:latin typeface="Cambria Math" panose="02040503050406030204" pitchFamily="18" charset="0"/>
                                    <a:ea typeface="Calibri" panose="020F0502020204030204" pitchFamily="34" charset="0"/>
                                    <a:cs typeface="Arial" panose="020B0604020202020204" pitchFamily="34" charset="0"/>
                                  </a:rPr>
                                  <m:t>0.132±0.002 (1.31%)</m:t>
                                </m:r>
                              </m:oMath>
                            </m:oMathPara>
                          </a14:m>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anchor="ctr">
                        <a:lnR w="12700" cap="flat" cmpd="sng" algn="ctr">
                          <a:no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7806779"/>
                      </a:ext>
                    </a:extLst>
                  </a:tr>
                </a:tbl>
              </a:graphicData>
            </a:graphic>
          </p:graphicFrame>
        </mc:Choice>
        <mc:Fallback>
          <p:graphicFrame>
            <p:nvGraphicFramePr>
              <p:cNvPr id="8" name="Content Placeholder 1"/>
              <p:cNvGraphicFramePr>
                <a:graphicFrameLocks/>
              </p:cNvGraphicFramePr>
              <p:nvPr>
                <p:extLst>
                  <p:ext uri="{D42A27DB-BD31-4B8C-83A1-F6EECF244321}">
                    <p14:modId xmlns:p14="http://schemas.microsoft.com/office/powerpoint/2010/main" val="2278241484"/>
                  </p:ext>
                </p:extLst>
              </p:nvPr>
            </p:nvGraphicFramePr>
            <p:xfrm>
              <a:off x="752044" y="2549630"/>
              <a:ext cx="4422143" cy="1822704"/>
            </p:xfrm>
            <a:graphic>
              <a:graphicData uri="http://schemas.openxmlformats.org/drawingml/2006/table">
                <a:tbl>
                  <a:tblPr firstRow="1" bandRow="1">
                    <a:tableStyleId>{5940675A-B579-460E-94D1-54222C63F5DA}</a:tableStyleId>
                  </a:tblPr>
                  <a:tblGrid>
                    <a:gridCol w="1240031">
                      <a:extLst>
                        <a:ext uri="{9D8B030D-6E8A-4147-A177-3AD203B41FA5}">
                          <a16:colId xmlns:a16="http://schemas.microsoft.com/office/drawing/2014/main" val="2466646243"/>
                        </a:ext>
                      </a:extLst>
                    </a:gridCol>
                    <a:gridCol w="749808">
                      <a:extLst>
                        <a:ext uri="{9D8B030D-6E8A-4147-A177-3AD203B41FA5}">
                          <a16:colId xmlns:a16="http://schemas.microsoft.com/office/drawing/2014/main" val="364046554"/>
                        </a:ext>
                      </a:extLst>
                    </a:gridCol>
                    <a:gridCol w="2432304">
                      <a:extLst>
                        <a:ext uri="{9D8B030D-6E8A-4147-A177-3AD203B41FA5}">
                          <a16:colId xmlns:a16="http://schemas.microsoft.com/office/drawing/2014/main" val="996481312"/>
                        </a:ext>
                      </a:extLst>
                    </a:gridCol>
                  </a:tblGrid>
                  <a:tr h="335280">
                    <a:tc>
                      <a:txBody>
                        <a:bodyPr/>
                        <a:lstStyle/>
                        <a:p>
                          <a:r>
                            <a:rPr lang="en-US" sz="1600" b="1" dirty="0" smtClean="0">
                              <a:latin typeface="Arial" panose="020B0604020202020204" pitchFamily="34" charset="0"/>
                              <a:cs typeface="Arial" panose="020B0604020202020204" pitchFamily="34" charset="0"/>
                            </a:rPr>
                            <a:t>Parameter</a:t>
                          </a:r>
                          <a:endParaRPr lang="en-US" sz="16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600" b="1" dirty="0" smtClean="0">
                              <a:latin typeface="Arial" panose="020B0604020202020204" pitchFamily="34" charset="0"/>
                              <a:cs typeface="Arial" panose="020B0604020202020204" pitchFamily="34" charset="0"/>
                            </a:rPr>
                            <a:t>Input</a:t>
                          </a:r>
                          <a:endParaRPr lang="en-US" sz="1600" b="1" dirty="0">
                            <a:latin typeface="Arial" panose="020B0604020202020204" pitchFamily="34" charset="0"/>
                            <a:cs typeface="Arial" panose="020B0604020202020204" pitchFamily="34" charset="0"/>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1600" b="1" dirty="0" smtClean="0">
                              <a:latin typeface="Arial" panose="020B0604020202020204" pitchFamily="34" charset="0"/>
                              <a:cs typeface="Arial" panose="020B0604020202020204" pitchFamily="34" charset="0"/>
                            </a:rPr>
                            <a:t>Fit</a:t>
                          </a:r>
                          <a:endParaRPr lang="en-US" sz="1600" b="1" dirty="0">
                            <a:latin typeface="Arial" panose="020B0604020202020204" pitchFamily="34" charset="0"/>
                            <a:cs typeface="Arial" panose="020B0604020202020204" pitchFamily="34" charset="0"/>
                          </a:endParaRPr>
                        </a:p>
                      </a:txBody>
                      <a:tcPr anchor="ctr">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5487170"/>
                      </a:ext>
                    </a:extLst>
                  </a:tr>
                  <a:tr h="371856">
                    <a:tc>
                      <a:txBody>
                        <a:bodyPr/>
                        <a:lstStyle/>
                        <a:p>
                          <a:endParaRPr lang="en-US"/>
                        </a:p>
                      </a:txBody>
                      <a:tcPr anchor="ctr">
                        <a:lnL w="12700" cap="flat" cmpd="sng" algn="ctr">
                          <a:noFill/>
                          <a:prstDash val="solid"/>
                          <a:round/>
                          <a:headEnd type="none" w="med" len="med"/>
                          <a:tailEnd type="none" w="med" len="med"/>
                        </a:lnL>
                        <a:lnT w="28575" cap="flat" cmpd="sng" algn="ctr">
                          <a:solidFill>
                            <a:schemeClr val="tx1"/>
                          </a:solidFill>
                          <a:prstDash val="solid"/>
                          <a:round/>
                          <a:headEnd type="none" w="med" len="med"/>
                          <a:tailEnd type="none" w="med" len="med"/>
                        </a:lnT>
                        <a:blipFill>
                          <a:blip r:embed="rId4"/>
                          <a:stretch>
                            <a:fillRect t="-95082" r="-257353" b="-316393"/>
                          </a:stretch>
                        </a:blipFill>
                      </a:tcPr>
                    </a:tc>
                    <a:tc>
                      <a:txBody>
                        <a:bodyPr/>
                        <a:lstStyle/>
                        <a:p>
                          <a:endParaRPr lang="en-US"/>
                        </a:p>
                      </a:txBody>
                      <a:tcPr anchor="ctr">
                        <a:lnT w="28575" cap="flat" cmpd="sng" algn="ctr">
                          <a:solidFill>
                            <a:schemeClr val="tx1"/>
                          </a:solidFill>
                          <a:prstDash val="solid"/>
                          <a:round/>
                          <a:headEnd type="none" w="med" len="med"/>
                          <a:tailEnd type="none" w="med" len="med"/>
                        </a:lnT>
                        <a:blipFill>
                          <a:blip r:embed="rId4"/>
                          <a:stretch>
                            <a:fillRect l="-165854" t="-95082" r="-326829" b="-316393"/>
                          </a:stretch>
                        </a:blipFill>
                      </a:tcPr>
                    </a:tc>
                    <a:tc>
                      <a:txBody>
                        <a:bodyPr/>
                        <a:lstStyle/>
                        <a:p>
                          <a:endParaRPr lang="en-US"/>
                        </a:p>
                      </a:txBody>
                      <a:tcPr anchor="ctr">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blipFill>
                          <a:blip r:embed="rId4"/>
                          <a:stretch>
                            <a:fillRect l="-81955" t="-95082" r="-752" b="-316393"/>
                          </a:stretch>
                        </a:blipFill>
                      </a:tcPr>
                    </a:tc>
                    <a:extLst>
                      <a:ext uri="{0D108BD9-81ED-4DB2-BD59-A6C34878D82A}">
                        <a16:rowId xmlns:a16="http://schemas.microsoft.com/office/drawing/2014/main" val="1324895448"/>
                      </a:ext>
                    </a:extLst>
                  </a:tr>
                  <a:tr h="371856">
                    <a:tc>
                      <a:txBody>
                        <a:bodyPr/>
                        <a:lstStyle/>
                        <a:p>
                          <a:endParaRPr lang="en-US"/>
                        </a:p>
                      </a:txBody>
                      <a:tcPr anchor="ctr">
                        <a:lnL w="12700" cap="flat" cmpd="sng" algn="ctr">
                          <a:noFill/>
                          <a:prstDash val="solid"/>
                          <a:round/>
                          <a:headEnd type="none" w="med" len="med"/>
                          <a:tailEnd type="none" w="med" len="med"/>
                        </a:lnL>
                        <a:blipFill>
                          <a:blip r:embed="rId4"/>
                          <a:stretch>
                            <a:fillRect t="-191935" r="-257353" b="-211290"/>
                          </a:stretch>
                        </a:blipFill>
                      </a:tcPr>
                    </a:tc>
                    <a:tc>
                      <a:txBody>
                        <a:bodyPr/>
                        <a:lstStyle/>
                        <a:p>
                          <a:endParaRPr lang="en-US"/>
                        </a:p>
                      </a:txBody>
                      <a:tcPr anchor="ctr">
                        <a:blipFill>
                          <a:blip r:embed="rId4"/>
                          <a:stretch>
                            <a:fillRect l="-165854" t="-191935" r="-326829" b="-211290"/>
                          </a:stretch>
                        </a:blipFill>
                      </a:tcPr>
                    </a:tc>
                    <a:tc>
                      <a:txBody>
                        <a:bodyPr/>
                        <a:lstStyle/>
                        <a:p>
                          <a:endParaRPr lang="en-US"/>
                        </a:p>
                      </a:txBody>
                      <a:tcPr anchor="ctr">
                        <a:lnR w="12700" cap="flat" cmpd="sng" algn="ctr">
                          <a:noFill/>
                          <a:prstDash val="solid"/>
                          <a:round/>
                          <a:headEnd type="none" w="med" len="med"/>
                          <a:tailEnd type="none" w="med" len="med"/>
                        </a:lnR>
                        <a:blipFill>
                          <a:blip r:embed="rId4"/>
                          <a:stretch>
                            <a:fillRect l="-81955" t="-191935" r="-752" b="-211290"/>
                          </a:stretch>
                        </a:blipFill>
                      </a:tcPr>
                    </a:tc>
                    <a:extLst>
                      <a:ext uri="{0D108BD9-81ED-4DB2-BD59-A6C34878D82A}">
                        <a16:rowId xmlns:a16="http://schemas.microsoft.com/office/drawing/2014/main" val="3435204193"/>
                      </a:ext>
                    </a:extLst>
                  </a:tr>
                  <a:tr h="371856">
                    <a:tc>
                      <a:txBody>
                        <a:bodyPr/>
                        <a:lstStyle/>
                        <a:p>
                          <a:endParaRPr lang="en-US"/>
                        </a:p>
                      </a:txBody>
                      <a:tcPr anchor="ctr">
                        <a:lnL w="12700" cap="flat" cmpd="sng" algn="ctr">
                          <a:noFill/>
                          <a:prstDash val="solid"/>
                          <a:round/>
                          <a:headEnd type="none" w="med" len="med"/>
                          <a:tailEnd type="none" w="med" len="med"/>
                        </a:lnL>
                        <a:blipFill>
                          <a:blip r:embed="rId4"/>
                          <a:stretch>
                            <a:fillRect t="-296721" r="-257353" b="-114754"/>
                          </a:stretch>
                        </a:blipFill>
                      </a:tcPr>
                    </a:tc>
                    <a:tc>
                      <a:txBody>
                        <a:bodyPr/>
                        <a:lstStyle/>
                        <a:p>
                          <a:endParaRPr lang="en-US"/>
                        </a:p>
                      </a:txBody>
                      <a:tcPr anchor="ctr">
                        <a:blipFill>
                          <a:blip r:embed="rId4"/>
                          <a:stretch>
                            <a:fillRect l="-165854" t="-296721" r="-326829" b="-114754"/>
                          </a:stretch>
                        </a:blipFill>
                      </a:tcPr>
                    </a:tc>
                    <a:tc>
                      <a:txBody>
                        <a:bodyPr/>
                        <a:lstStyle/>
                        <a:p>
                          <a:endParaRPr lang="en-US"/>
                        </a:p>
                      </a:txBody>
                      <a:tcPr anchor="ctr">
                        <a:lnR w="12700" cap="flat" cmpd="sng" algn="ctr">
                          <a:noFill/>
                          <a:prstDash val="solid"/>
                          <a:round/>
                          <a:headEnd type="none" w="med" len="med"/>
                          <a:tailEnd type="none" w="med" len="med"/>
                        </a:lnR>
                        <a:blipFill>
                          <a:blip r:embed="rId4"/>
                          <a:stretch>
                            <a:fillRect l="-81955" t="-296721" r="-752" b="-114754"/>
                          </a:stretch>
                        </a:blipFill>
                      </a:tcPr>
                    </a:tc>
                    <a:extLst>
                      <a:ext uri="{0D108BD9-81ED-4DB2-BD59-A6C34878D82A}">
                        <a16:rowId xmlns:a16="http://schemas.microsoft.com/office/drawing/2014/main" val="2750079978"/>
                      </a:ext>
                    </a:extLst>
                  </a:tr>
                  <a:tr h="371856">
                    <a:tc>
                      <a:txBody>
                        <a:bodyPr/>
                        <a:lstStyle/>
                        <a:p>
                          <a:endParaRPr lang="en-US"/>
                        </a:p>
                      </a:txBody>
                      <a:tcPr anchor="ctr">
                        <a:lnL w="12700" cap="flat" cmpd="sng" algn="ctr">
                          <a:noFill/>
                          <a:prstDash val="solid"/>
                          <a:round/>
                          <a:headEnd type="none" w="med" len="med"/>
                          <a:tailEnd type="none" w="med" len="med"/>
                        </a:lnL>
                        <a:lnB w="28575" cap="flat" cmpd="sng" algn="ctr">
                          <a:solidFill>
                            <a:schemeClr val="tx1"/>
                          </a:solidFill>
                          <a:prstDash val="solid"/>
                          <a:round/>
                          <a:headEnd type="none" w="med" len="med"/>
                          <a:tailEnd type="none" w="med" len="med"/>
                        </a:lnB>
                        <a:blipFill>
                          <a:blip r:embed="rId4"/>
                          <a:stretch>
                            <a:fillRect t="-396721" r="-257353" b="-14754"/>
                          </a:stretch>
                        </a:blipFill>
                      </a:tcPr>
                    </a:tc>
                    <a:tc>
                      <a:txBody>
                        <a:bodyPr/>
                        <a:lstStyle/>
                        <a:p>
                          <a:endParaRPr lang="en-US"/>
                        </a:p>
                      </a:txBody>
                      <a:tcPr anchor="ctr">
                        <a:lnB w="28575" cap="flat" cmpd="sng" algn="ctr">
                          <a:solidFill>
                            <a:schemeClr val="tx1"/>
                          </a:solidFill>
                          <a:prstDash val="solid"/>
                          <a:round/>
                          <a:headEnd type="none" w="med" len="med"/>
                          <a:tailEnd type="none" w="med" len="med"/>
                        </a:lnB>
                        <a:blipFill>
                          <a:blip r:embed="rId4"/>
                          <a:stretch>
                            <a:fillRect l="-165854" t="-396721" r="-326829" b="-14754"/>
                          </a:stretch>
                        </a:blipFill>
                      </a:tcPr>
                    </a:tc>
                    <a:tc>
                      <a:txBody>
                        <a:bodyPr/>
                        <a:lstStyle/>
                        <a:p>
                          <a:endParaRPr lang="en-US"/>
                        </a:p>
                      </a:txBody>
                      <a:tcPr anchor="ctr">
                        <a:lnR w="12700" cap="flat" cmpd="sng" algn="ctr">
                          <a:noFill/>
                          <a:prstDash val="solid"/>
                          <a:round/>
                          <a:headEnd type="none" w="med" len="med"/>
                          <a:tailEnd type="none" w="med" len="med"/>
                        </a:lnR>
                        <a:lnB w="28575" cap="flat" cmpd="sng" algn="ctr">
                          <a:solidFill>
                            <a:schemeClr val="tx1"/>
                          </a:solidFill>
                          <a:prstDash val="solid"/>
                          <a:round/>
                          <a:headEnd type="none" w="med" len="med"/>
                          <a:tailEnd type="none" w="med" len="med"/>
                        </a:lnB>
                        <a:blipFill>
                          <a:blip r:embed="rId4"/>
                          <a:stretch>
                            <a:fillRect l="-81955" t="-396721" r="-752" b="-14754"/>
                          </a:stretch>
                        </a:blipFill>
                      </a:tcPr>
                    </a:tc>
                    <a:extLst>
                      <a:ext uri="{0D108BD9-81ED-4DB2-BD59-A6C34878D82A}">
                        <a16:rowId xmlns:a16="http://schemas.microsoft.com/office/drawing/2014/main" val="3427806779"/>
                      </a:ext>
                    </a:extLst>
                  </a:tr>
                </a:tbl>
              </a:graphicData>
            </a:graphic>
          </p:graphicFrame>
        </mc:Fallback>
      </mc:AlternateContent>
    </p:spTree>
    <p:extLst>
      <p:ext uri="{BB962C8B-B14F-4D97-AF65-F5344CB8AC3E}">
        <p14:creationId xmlns:p14="http://schemas.microsoft.com/office/powerpoint/2010/main" val="19621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of Ion Polarization Measurement Requirements</a:t>
            </a:r>
            <a:endParaRPr lang="en-US" dirty="0"/>
          </a:p>
        </p:txBody>
      </p:sp>
      <p:sp>
        <p:nvSpPr>
          <p:cNvPr id="3" name="Content Placeholder 2"/>
          <p:cNvSpPr>
            <a:spLocks noGrp="1"/>
          </p:cNvSpPr>
          <p:nvPr>
            <p:ph idx="1"/>
          </p:nvPr>
        </p:nvSpPr>
        <p:spPr/>
        <p:txBody>
          <a:bodyPr>
            <a:noAutofit/>
          </a:bodyPr>
          <a:lstStyle/>
          <a:p>
            <a:pPr>
              <a:lnSpc>
                <a:spcPct val="100000"/>
              </a:lnSpc>
              <a:spcBef>
                <a:spcPts val="500"/>
              </a:spcBef>
            </a:pPr>
            <a:r>
              <a:rPr lang="en-US" altLang="en-US" sz="2000" dirty="0"/>
              <a:t>It is difficult to resolve individual bunches in a polarimeter with JLEIC’s short bunch spacing</a:t>
            </a:r>
          </a:p>
          <a:p>
            <a:pPr>
              <a:lnSpc>
                <a:spcPct val="100000"/>
              </a:lnSpc>
              <a:spcBef>
                <a:spcPts val="500"/>
              </a:spcBef>
            </a:pPr>
            <a:r>
              <a:rPr lang="en-US" altLang="en-US" sz="2000" dirty="0"/>
              <a:t>It may be possible to </a:t>
            </a:r>
            <a:r>
              <a:rPr lang="en-US" altLang="en-US" sz="2000" b="1" dirty="0">
                <a:solidFill>
                  <a:srgbClr val="0000FF"/>
                </a:solidFill>
              </a:rPr>
              <a:t>measure polarizations of individual bunch trains</a:t>
            </a:r>
          </a:p>
          <a:p>
            <a:pPr lvl="1">
              <a:lnSpc>
                <a:spcPct val="100000"/>
              </a:lnSpc>
            </a:pPr>
            <a:r>
              <a:rPr lang="en-US" altLang="en-US" sz="1800" dirty="0"/>
              <a:t>There are 26 trains of 128 bunches each</a:t>
            </a:r>
          </a:p>
          <a:p>
            <a:pPr lvl="1">
              <a:lnSpc>
                <a:spcPct val="100000"/>
              </a:lnSpc>
            </a:pPr>
            <a:r>
              <a:rPr lang="en-US" altLang="en-US" sz="1800" dirty="0"/>
              <a:t>Individual bunches within each train have identical polarizations because of the way they are formed</a:t>
            </a:r>
          </a:p>
          <a:p>
            <a:pPr lvl="1">
              <a:lnSpc>
                <a:spcPct val="100000"/>
              </a:lnSpc>
            </a:pPr>
            <a:r>
              <a:rPr lang="en-US" altLang="en-US" sz="1800" dirty="0"/>
              <a:t>Polarimeter data may be gated during transitions between </a:t>
            </a:r>
            <a:r>
              <a:rPr lang="en-US" altLang="en-US" sz="1800" dirty="0" smtClean="0"/>
              <a:t>trains</a:t>
            </a:r>
          </a:p>
          <a:p>
            <a:pPr>
              <a:lnSpc>
                <a:spcPct val="100000"/>
              </a:lnSpc>
              <a:spcBef>
                <a:spcPts val="500"/>
              </a:spcBef>
            </a:pPr>
            <a:r>
              <a:rPr lang="en-US" altLang="en-US" sz="2000" dirty="0" smtClean="0"/>
              <a:t>Variation of the bunch polarization along a train can be caused by variation in the bunch emittances due to RF transient and beam instabilities. However, </a:t>
            </a:r>
            <a:r>
              <a:rPr lang="en-US" altLang="en-US" sz="2000" b="1" dirty="0" smtClean="0">
                <a:solidFill>
                  <a:srgbClr val="0000FF"/>
                </a:solidFill>
              </a:rPr>
              <a:t>impact of emittance on the polarization stability is negligible</a:t>
            </a:r>
            <a:r>
              <a:rPr lang="en-US" altLang="en-US" sz="2000" dirty="0" smtClean="0"/>
              <a:t>. We were not able to observe any effect of higher-order spin resonances in simulations.</a:t>
            </a:r>
          </a:p>
          <a:p>
            <a:pPr>
              <a:lnSpc>
                <a:spcPct val="100000"/>
              </a:lnSpc>
              <a:spcBef>
                <a:spcPts val="500"/>
              </a:spcBef>
            </a:pPr>
            <a:r>
              <a:rPr lang="en-US" altLang="en-US" sz="2000" dirty="0" smtClean="0"/>
              <a:t>The RHIC scheme with </a:t>
            </a:r>
            <a:r>
              <a:rPr lang="en-US" altLang="en-US" sz="2000" b="1" dirty="0" smtClean="0">
                <a:solidFill>
                  <a:srgbClr val="0000FF"/>
                </a:solidFill>
              </a:rPr>
              <a:t>a fast relative polarimeter and a slow absolute polarimeter appears adequate</a:t>
            </a:r>
            <a:r>
              <a:rPr lang="en-US" altLang="en-US" sz="2000" dirty="0" smtClean="0"/>
              <a:t>. </a:t>
            </a:r>
          </a:p>
          <a:p>
            <a:pPr>
              <a:lnSpc>
                <a:spcPct val="100000"/>
              </a:lnSpc>
              <a:spcBef>
                <a:spcPts val="500"/>
              </a:spcBef>
            </a:pPr>
            <a:r>
              <a:rPr lang="en-US" altLang="en-US" sz="2000" dirty="0" smtClean="0"/>
              <a:t>Since it is hard to distinguish the individual bunches, one may consider using scalers counting all particles for each train and then </a:t>
            </a:r>
            <a:r>
              <a:rPr lang="en-US" altLang="en-US" sz="2000" b="1" dirty="0" smtClean="0">
                <a:solidFill>
                  <a:srgbClr val="0000FF"/>
                </a:solidFill>
              </a:rPr>
              <a:t>calibrating detection efficiencies and effective analyzing powers</a:t>
            </a:r>
            <a:r>
              <a:rPr lang="en-US" altLang="en-US" sz="2000" dirty="0" smtClean="0"/>
              <a:t>. This may be adequate if the polarimeter background is constant.</a:t>
            </a:r>
          </a:p>
          <a:p>
            <a:pPr>
              <a:lnSpc>
                <a:spcPct val="100000"/>
              </a:lnSpc>
              <a:spcBef>
                <a:spcPts val="500"/>
              </a:spcBef>
            </a:pPr>
            <a:r>
              <a:rPr lang="en-US" altLang="en-US" sz="2000" dirty="0" smtClean="0"/>
              <a:t>To simplify polarized beam setup, there should be additional </a:t>
            </a:r>
            <a:r>
              <a:rPr lang="en-US" altLang="en-US" sz="2000" dirty="0" err="1" smtClean="0"/>
              <a:t>polarimeters</a:t>
            </a:r>
            <a:r>
              <a:rPr lang="en-US" altLang="en-US" sz="2000" dirty="0" smtClean="0"/>
              <a:t> at the source, after the linac, and in the booster.</a:t>
            </a:r>
          </a:p>
        </p:txBody>
      </p:sp>
      <p:sp>
        <p:nvSpPr>
          <p:cNvPr id="6" name="Slide Number Placeholder 5"/>
          <p:cNvSpPr>
            <a:spLocks noGrp="1"/>
          </p:cNvSpPr>
          <p:nvPr>
            <p:ph type="sldNum" sz="quarter" idx="12"/>
          </p:nvPr>
        </p:nvSpPr>
        <p:spPr/>
        <p:txBody>
          <a:bodyPr/>
          <a:lstStyle/>
          <a:p>
            <a:fld id="{07E1C93C-5050-FC42-8F10-D22D4F119D13}" type="slidenum">
              <a:rPr lang="en-US" smtClean="0"/>
              <a:pPr/>
              <a:t>23</a:t>
            </a:fld>
            <a:endParaRPr lang="en-US" dirty="0"/>
          </a:p>
        </p:txBody>
      </p:sp>
      <p:sp>
        <p:nvSpPr>
          <p:cNvPr id="12" name="Date Placeholder 3"/>
          <p:cNvSpPr>
            <a:spLocks noGrp="1"/>
          </p:cNvSpPr>
          <p:nvPr>
            <p:ph type="dt" sz="half" idx="10"/>
          </p:nvPr>
        </p:nvSpPr>
        <p:spPr>
          <a:xfrm>
            <a:off x="838200" y="6356352"/>
            <a:ext cx="2743200" cy="365125"/>
          </a:xfrm>
        </p:spPr>
        <p:txBody>
          <a:bodyPr/>
          <a:lstStyle/>
          <a:p>
            <a:r>
              <a:rPr lang="en-US" dirty="0" smtClean="0"/>
              <a:t>November </a:t>
            </a:r>
            <a:r>
              <a:rPr lang="en-US" dirty="0" smtClean="0"/>
              <a:t>30</a:t>
            </a:r>
            <a:r>
              <a:rPr lang="en-US" dirty="0" smtClean="0"/>
              <a:t>, </a:t>
            </a:r>
            <a:r>
              <a:rPr lang="en-US" dirty="0" smtClean="0"/>
              <a:t>2018</a:t>
            </a:r>
            <a:endParaRPr lang="en-US" dirty="0"/>
          </a:p>
        </p:txBody>
      </p:sp>
      <p:sp>
        <p:nvSpPr>
          <p:cNvPr id="13" name="Footer Placeholder 4"/>
          <p:cNvSpPr>
            <a:spLocks noGrp="1"/>
          </p:cNvSpPr>
          <p:nvPr>
            <p:ph type="ftr" sz="quarter" idx="11"/>
          </p:nvPr>
        </p:nvSpPr>
        <p:spPr>
          <a:xfrm>
            <a:off x="4038600" y="6356352"/>
            <a:ext cx="4114800" cy="365125"/>
          </a:xfrm>
        </p:spPr>
        <p:txBody>
          <a:bodyPr/>
          <a:lstStyle/>
          <a:p>
            <a:r>
              <a:rPr lang="en-US" dirty="0"/>
              <a:t>Inaugural Meeting for the EIC Polarimeter WG</a:t>
            </a:r>
            <a:endParaRPr lang="en-US" dirty="0"/>
          </a:p>
        </p:txBody>
      </p:sp>
    </p:spTree>
    <p:extLst>
      <p:ext uri="{BB962C8B-B14F-4D97-AF65-F5344CB8AC3E}">
        <p14:creationId xmlns:p14="http://schemas.microsoft.com/office/powerpoint/2010/main" val="2325773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082" y="3185255"/>
            <a:ext cx="11285837" cy="487490"/>
          </a:xfrm>
        </p:spPr>
        <p:txBody>
          <a:bodyPr/>
          <a:lstStyle/>
          <a:p>
            <a:pPr algn="ctr"/>
            <a:r>
              <a:rPr lang="en-US" dirty="0" smtClean="0"/>
              <a:t>BACKUP</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24</a:t>
            </a:fld>
            <a:endParaRPr lang="en-US" dirty="0"/>
          </a:p>
        </p:txBody>
      </p:sp>
      <p:sp>
        <p:nvSpPr>
          <p:cNvPr id="12" name="Date Placeholder 3"/>
          <p:cNvSpPr>
            <a:spLocks noGrp="1"/>
          </p:cNvSpPr>
          <p:nvPr>
            <p:ph type="dt" sz="half" idx="10"/>
          </p:nvPr>
        </p:nvSpPr>
        <p:spPr>
          <a:xfrm>
            <a:off x="838200" y="6356352"/>
            <a:ext cx="2743200" cy="365125"/>
          </a:xfrm>
        </p:spPr>
        <p:txBody>
          <a:bodyPr/>
          <a:lstStyle/>
          <a:p>
            <a:r>
              <a:rPr lang="en-US" dirty="0" smtClean="0"/>
              <a:t>November </a:t>
            </a:r>
            <a:r>
              <a:rPr lang="en-US" dirty="0" smtClean="0"/>
              <a:t>30</a:t>
            </a:r>
            <a:r>
              <a:rPr lang="en-US" dirty="0" smtClean="0"/>
              <a:t>, </a:t>
            </a:r>
            <a:r>
              <a:rPr lang="en-US" dirty="0" smtClean="0"/>
              <a:t>2018</a:t>
            </a:r>
            <a:endParaRPr lang="en-US" dirty="0"/>
          </a:p>
        </p:txBody>
      </p:sp>
      <p:sp>
        <p:nvSpPr>
          <p:cNvPr id="13" name="Footer Placeholder 4"/>
          <p:cNvSpPr>
            <a:spLocks noGrp="1"/>
          </p:cNvSpPr>
          <p:nvPr>
            <p:ph type="ftr" sz="quarter" idx="11"/>
          </p:nvPr>
        </p:nvSpPr>
        <p:spPr>
          <a:xfrm>
            <a:off x="4038600" y="6356352"/>
            <a:ext cx="4114800" cy="365125"/>
          </a:xfrm>
        </p:spPr>
        <p:txBody>
          <a:bodyPr/>
          <a:lstStyle/>
          <a:p>
            <a:r>
              <a:rPr lang="en-US" dirty="0"/>
              <a:t>Inaugural Meeting for the EIC Polarimeter WG</a:t>
            </a:r>
            <a:endParaRPr lang="en-US" dirty="0"/>
          </a:p>
        </p:txBody>
      </p:sp>
    </p:spTree>
    <p:extLst>
      <p:ext uri="{BB962C8B-B14F-4D97-AF65-F5344CB8AC3E}">
        <p14:creationId xmlns:p14="http://schemas.microsoft.com/office/powerpoint/2010/main" val="1167999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 Spin Rotators with Doglegs</a:t>
            </a:r>
            <a:endParaRPr lang="en-US" dirty="0"/>
          </a:p>
        </p:txBody>
      </p:sp>
      <p:sp>
        <p:nvSpPr>
          <p:cNvPr id="3" name="Content Placeholder 2"/>
          <p:cNvSpPr>
            <a:spLocks noGrp="1"/>
          </p:cNvSpPr>
          <p:nvPr>
            <p:ph idx="1"/>
          </p:nvPr>
        </p:nvSpPr>
        <p:spPr/>
        <p:txBody>
          <a:bodyPr/>
          <a:lstStyle/>
          <a:p>
            <a:pPr>
              <a:lnSpc>
                <a:spcPct val="100000"/>
              </a:lnSpc>
              <a:spcBef>
                <a:spcPts val="0"/>
              </a:spcBef>
              <a:spcAft>
                <a:spcPts val="300"/>
              </a:spcAft>
            </a:pPr>
            <a:r>
              <a:rPr lang="en-US" dirty="0"/>
              <a:t>Universal spin rotator</a:t>
            </a:r>
          </a:p>
          <a:p>
            <a:pPr marL="571500" lvl="1" indent="-342900">
              <a:lnSpc>
                <a:spcPct val="100000"/>
              </a:lnSpc>
              <a:spcBef>
                <a:spcPts val="0"/>
              </a:spcBef>
              <a:spcAft>
                <a:spcPts val="300"/>
              </a:spcAft>
            </a:pPr>
            <a:r>
              <a:rPr lang="en-US" altLang="en-US" dirty="0" smtClean="0"/>
              <a:t>Sequence </a:t>
            </a:r>
            <a:r>
              <a:rPr lang="en-US" altLang="en-US" dirty="0"/>
              <a:t>of solenoid and dipole </a:t>
            </a:r>
            <a:r>
              <a:rPr lang="en-US" altLang="en-US" dirty="0" smtClean="0"/>
              <a:t/>
            </a:r>
            <a:br>
              <a:rPr lang="en-US" altLang="en-US" dirty="0" smtClean="0"/>
            </a:br>
            <a:r>
              <a:rPr lang="en-US" altLang="en-US" dirty="0" smtClean="0"/>
              <a:t>sections</a:t>
            </a:r>
            <a:endParaRPr lang="en-US" altLang="en-US" dirty="0"/>
          </a:p>
          <a:p>
            <a:pPr marL="571500" lvl="1" indent="-342900">
              <a:lnSpc>
                <a:spcPct val="100000"/>
              </a:lnSpc>
              <a:spcBef>
                <a:spcPts val="0"/>
              </a:spcBef>
              <a:spcAft>
                <a:spcPts val="300"/>
              </a:spcAft>
            </a:pPr>
            <a:r>
              <a:rPr lang="en-US" dirty="0"/>
              <a:t>Geometry independent of energy</a:t>
            </a:r>
          </a:p>
          <a:p>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25</a:t>
            </a:fld>
            <a:endParaRPr lang="en-US" dirty="0"/>
          </a:p>
        </p:txBody>
      </p:sp>
      <p:grpSp>
        <p:nvGrpSpPr>
          <p:cNvPr id="7" name="Group 6"/>
          <p:cNvGrpSpPr/>
          <p:nvPr/>
        </p:nvGrpSpPr>
        <p:grpSpPr>
          <a:xfrm>
            <a:off x="4825999" y="845497"/>
            <a:ext cx="7100329" cy="5342167"/>
            <a:chOff x="616685" y="845498"/>
            <a:chExt cx="7676710" cy="5714789"/>
          </a:xfrm>
        </p:grpSpPr>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353" t="3880" r="4261" b="12100"/>
            <a:stretch/>
          </p:blipFill>
          <p:spPr bwMode="auto">
            <a:xfrm>
              <a:off x="754912" y="850656"/>
              <a:ext cx="7538483" cy="3051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458" t="3134" r="6373" b="14488"/>
            <a:stretch/>
          </p:blipFill>
          <p:spPr bwMode="auto">
            <a:xfrm>
              <a:off x="616685" y="3811149"/>
              <a:ext cx="6794207" cy="2749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4419656" y="873840"/>
              <a:ext cx="0" cy="5039278"/>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743199" y="845498"/>
              <a:ext cx="0" cy="5039277"/>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586744" y="849036"/>
              <a:ext cx="0" cy="5039277"/>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220669" y="869973"/>
              <a:ext cx="0" cy="5394959"/>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351305" y="884144"/>
              <a:ext cx="0" cy="5303519"/>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945757" y="4348701"/>
              <a:ext cx="77617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945763" y="4391233"/>
              <a:ext cx="882500" cy="1015663"/>
            </a:xfrm>
            <a:prstGeom prst="rect">
              <a:avLst/>
            </a:prstGeom>
            <a:noFill/>
          </p:spPr>
          <p:txBody>
            <a:bodyPr wrap="square" rtlCol="0">
              <a:spAutoFit/>
            </a:bodyPr>
            <a:lstStyle/>
            <a:p>
              <a:r>
                <a:rPr lang="en-US" sz="1200" b="1" dirty="0" smtClean="0">
                  <a:solidFill>
                    <a:srgbClr val="FF0000"/>
                  </a:solidFill>
                </a:rPr>
                <a:t>Sol. 1 + </a:t>
              </a:r>
              <a:r>
                <a:rPr lang="en-US" sz="1200" b="1" dirty="0" err="1" smtClean="0">
                  <a:solidFill>
                    <a:srgbClr val="FF0000"/>
                  </a:solidFill>
                </a:rPr>
                <a:t>dec.</a:t>
              </a:r>
              <a:r>
                <a:rPr lang="en-US" sz="1200" b="1" dirty="0" smtClean="0">
                  <a:solidFill>
                    <a:srgbClr val="FF0000"/>
                  </a:solidFill>
                </a:rPr>
                <a:t> skew quads + matching quads</a:t>
              </a:r>
              <a:endParaRPr lang="en-US" sz="1200" b="1" dirty="0">
                <a:solidFill>
                  <a:srgbClr val="FF0000"/>
                </a:solidFill>
              </a:endParaRPr>
            </a:p>
          </p:txBody>
        </p:sp>
        <p:cxnSp>
          <p:nvCxnSpPr>
            <p:cNvPr id="17" name="Straight Arrow Connector 16"/>
            <p:cNvCxnSpPr/>
            <p:nvPr/>
          </p:nvCxnSpPr>
          <p:spPr>
            <a:xfrm>
              <a:off x="2718594" y="5139081"/>
              <a:ext cx="85379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721932" y="5181613"/>
              <a:ext cx="857902" cy="493867"/>
            </a:xfrm>
            <a:prstGeom prst="rect">
              <a:avLst/>
            </a:prstGeom>
            <a:noFill/>
          </p:spPr>
          <p:txBody>
            <a:bodyPr wrap="square" rtlCol="0">
              <a:spAutoFit/>
            </a:bodyPr>
            <a:lstStyle/>
            <a:p>
              <a:r>
                <a:rPr lang="en-US" sz="1200" b="1" dirty="0" smtClean="0">
                  <a:solidFill>
                    <a:srgbClr val="FF0000"/>
                  </a:solidFill>
                </a:rPr>
                <a:t>Vertical dogleg </a:t>
              </a:r>
              <a:r>
                <a:rPr lang="en-US" sz="1200" b="1" dirty="0">
                  <a:solidFill>
                    <a:srgbClr val="FF0000"/>
                  </a:solidFill>
                </a:rPr>
                <a:t>1</a:t>
              </a:r>
            </a:p>
          </p:txBody>
        </p:sp>
        <p:cxnSp>
          <p:nvCxnSpPr>
            <p:cNvPr id="19" name="Straight Arrow Connector 18"/>
            <p:cNvCxnSpPr/>
            <p:nvPr/>
          </p:nvCxnSpPr>
          <p:spPr>
            <a:xfrm>
              <a:off x="3579834" y="5405341"/>
              <a:ext cx="85379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550419" y="5504140"/>
              <a:ext cx="1012934" cy="493867"/>
            </a:xfrm>
            <a:prstGeom prst="rect">
              <a:avLst/>
            </a:prstGeom>
            <a:noFill/>
          </p:spPr>
          <p:txBody>
            <a:bodyPr wrap="square" rtlCol="0">
              <a:spAutoFit/>
            </a:bodyPr>
            <a:lstStyle/>
            <a:p>
              <a:r>
                <a:rPr lang="en-US" sz="1200" b="1" dirty="0" smtClean="0">
                  <a:solidFill>
                    <a:srgbClr val="FF0000"/>
                  </a:solidFill>
                </a:rPr>
                <a:t>Horizontal DBA 1</a:t>
              </a:r>
              <a:endParaRPr lang="en-US" sz="1200" b="1" dirty="0">
                <a:solidFill>
                  <a:srgbClr val="FF0000"/>
                </a:solidFill>
              </a:endParaRPr>
            </a:p>
          </p:txBody>
        </p:sp>
        <p:cxnSp>
          <p:nvCxnSpPr>
            <p:cNvPr id="21" name="Straight Arrow Connector 20"/>
            <p:cNvCxnSpPr/>
            <p:nvPr/>
          </p:nvCxnSpPr>
          <p:spPr>
            <a:xfrm>
              <a:off x="4430322" y="4557803"/>
              <a:ext cx="77617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433629" y="4600335"/>
              <a:ext cx="833100" cy="493867"/>
            </a:xfrm>
            <a:prstGeom prst="rect">
              <a:avLst/>
            </a:prstGeom>
            <a:noFill/>
          </p:spPr>
          <p:txBody>
            <a:bodyPr wrap="square" rtlCol="0">
              <a:spAutoFit/>
            </a:bodyPr>
            <a:lstStyle/>
            <a:p>
              <a:r>
                <a:rPr lang="en-US" sz="1200" b="1" dirty="0" smtClean="0">
                  <a:solidFill>
                    <a:srgbClr val="FF0000"/>
                  </a:solidFill>
                </a:rPr>
                <a:t>Vertical dogleg 2</a:t>
              </a:r>
              <a:endParaRPr lang="en-US" sz="1200" b="1" dirty="0">
                <a:solidFill>
                  <a:srgbClr val="FF0000"/>
                </a:solidFill>
              </a:endParaRPr>
            </a:p>
          </p:txBody>
        </p:sp>
        <p:cxnSp>
          <p:nvCxnSpPr>
            <p:cNvPr id="23" name="Straight Arrow Connector 22"/>
            <p:cNvCxnSpPr/>
            <p:nvPr/>
          </p:nvCxnSpPr>
          <p:spPr>
            <a:xfrm>
              <a:off x="5214276" y="4352238"/>
              <a:ext cx="113639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220669" y="4394770"/>
              <a:ext cx="1084751" cy="888960"/>
            </a:xfrm>
            <a:prstGeom prst="rect">
              <a:avLst/>
            </a:prstGeom>
            <a:noFill/>
          </p:spPr>
          <p:txBody>
            <a:bodyPr wrap="square" rtlCol="0">
              <a:spAutoFit/>
            </a:bodyPr>
            <a:lstStyle/>
            <a:p>
              <a:r>
                <a:rPr lang="en-US" sz="1200" b="1" dirty="0" smtClean="0">
                  <a:solidFill>
                    <a:srgbClr val="FF0000"/>
                  </a:solidFill>
                </a:rPr>
                <a:t>Sol. 2 + </a:t>
              </a:r>
              <a:r>
                <a:rPr lang="en-US" sz="1200" b="1" dirty="0" err="1" smtClean="0">
                  <a:solidFill>
                    <a:srgbClr val="FF0000"/>
                  </a:solidFill>
                </a:rPr>
                <a:t>dec.</a:t>
              </a:r>
              <a:r>
                <a:rPr lang="en-US" sz="1200" b="1" dirty="0" smtClean="0">
                  <a:solidFill>
                    <a:srgbClr val="FF0000"/>
                  </a:solidFill>
                </a:rPr>
                <a:t> skew quads + matching quads</a:t>
              </a:r>
              <a:endParaRPr lang="en-US" sz="1200" b="1" dirty="0">
                <a:solidFill>
                  <a:srgbClr val="FF0000"/>
                </a:solidFill>
              </a:endParaRPr>
            </a:p>
          </p:txBody>
        </p:sp>
        <p:cxnSp>
          <p:nvCxnSpPr>
            <p:cNvPr id="25" name="Straight Arrow Connector 24"/>
            <p:cNvCxnSpPr/>
            <p:nvPr/>
          </p:nvCxnSpPr>
          <p:spPr>
            <a:xfrm>
              <a:off x="6333596" y="5398246"/>
              <a:ext cx="77617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305420" y="5497047"/>
              <a:ext cx="1041765" cy="493867"/>
            </a:xfrm>
            <a:prstGeom prst="rect">
              <a:avLst/>
            </a:prstGeom>
            <a:noFill/>
          </p:spPr>
          <p:txBody>
            <a:bodyPr wrap="square" rtlCol="0">
              <a:spAutoFit/>
            </a:bodyPr>
            <a:lstStyle/>
            <a:p>
              <a:r>
                <a:rPr lang="en-US" sz="1200" b="1" dirty="0" smtClean="0">
                  <a:solidFill>
                    <a:srgbClr val="FF0000"/>
                  </a:solidFill>
                </a:rPr>
                <a:t>Horizontal DBA 2</a:t>
              </a:r>
              <a:endParaRPr lang="en-US" sz="1200" b="1" dirty="0">
                <a:solidFill>
                  <a:srgbClr val="FF0000"/>
                </a:solidFill>
              </a:endParaRPr>
            </a:p>
          </p:txBody>
        </p:sp>
      </p:grpSp>
      <p:grpSp>
        <p:nvGrpSpPr>
          <p:cNvPr id="27" name="Group 26"/>
          <p:cNvGrpSpPr/>
          <p:nvPr/>
        </p:nvGrpSpPr>
        <p:grpSpPr>
          <a:xfrm>
            <a:off x="447773" y="2467826"/>
            <a:ext cx="4308323" cy="1377950"/>
            <a:chOff x="486741" y="1760907"/>
            <a:chExt cx="4308323" cy="1377950"/>
          </a:xfrm>
        </p:grpSpPr>
        <p:grpSp>
          <p:nvGrpSpPr>
            <p:cNvPr id="28" name="Group 50"/>
            <p:cNvGrpSpPr>
              <a:grpSpLocks/>
            </p:cNvGrpSpPr>
            <p:nvPr/>
          </p:nvGrpSpPr>
          <p:grpSpPr bwMode="auto">
            <a:xfrm>
              <a:off x="709195" y="1760907"/>
              <a:ext cx="4051300" cy="1377950"/>
              <a:chOff x="261868" y="1253932"/>
              <a:chExt cx="4050797" cy="1378635"/>
            </a:xfrm>
          </p:grpSpPr>
          <p:pic>
            <p:nvPicPr>
              <p:cNvPr id="31" name="Picture 5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7482" y="1253932"/>
                <a:ext cx="3486532" cy="1378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Straight Arrow Connector 31"/>
              <p:cNvCxnSpPr/>
              <p:nvPr/>
            </p:nvCxnSpPr>
            <p:spPr>
              <a:xfrm flipV="1">
                <a:off x="4093617" y="1917837"/>
                <a:ext cx="0" cy="382778"/>
              </a:xfrm>
              <a:prstGeom prst="straightConnector1">
                <a:avLst/>
              </a:prstGeom>
              <a:ln w="2857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H="1">
                <a:off x="261868" y="2300615"/>
                <a:ext cx="468254" cy="0"/>
              </a:xfrm>
              <a:prstGeom prst="straightConnector1">
                <a:avLst/>
              </a:prstGeom>
              <a:ln w="28575">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4" name="TextBox 54"/>
              <p:cNvSpPr txBox="1">
                <a:spLocks noChangeArrowheads="1"/>
              </p:cNvSpPr>
              <p:nvPr/>
            </p:nvSpPr>
            <p:spPr bwMode="auto">
              <a:xfrm flipH="1">
                <a:off x="384101" y="1807518"/>
                <a:ext cx="4346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5"/>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just">
                  <a:spcBef>
                    <a:spcPct val="0"/>
                  </a:spcBef>
                  <a:buFontTx/>
                  <a:buNone/>
                </a:pPr>
                <a:r>
                  <a:rPr lang="en-US" altLang="en-US" sz="1200" b="1">
                    <a:latin typeface="Garamond" pitchFamily="18" charset="0"/>
                  </a:rPr>
                  <a:t>IP</a:t>
                </a:r>
              </a:p>
            </p:txBody>
          </p:sp>
          <p:sp>
            <p:nvSpPr>
              <p:cNvPr id="35" name="TextBox 55"/>
              <p:cNvSpPr txBox="1">
                <a:spLocks noChangeArrowheads="1"/>
              </p:cNvSpPr>
              <p:nvPr/>
            </p:nvSpPr>
            <p:spPr bwMode="auto">
              <a:xfrm flipH="1">
                <a:off x="3840166" y="1554906"/>
                <a:ext cx="4724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5"/>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just">
                  <a:spcBef>
                    <a:spcPct val="0"/>
                  </a:spcBef>
                  <a:buFontTx/>
                  <a:buNone/>
                </a:pPr>
                <a:r>
                  <a:rPr lang="en-US" altLang="en-US" sz="1200" b="1">
                    <a:latin typeface="Garamond" pitchFamily="18" charset="0"/>
                  </a:rPr>
                  <a:t>Arc</a:t>
                </a:r>
              </a:p>
            </p:txBody>
          </p:sp>
        </p:grpSp>
        <mc:AlternateContent xmlns:mc="http://schemas.openxmlformats.org/markup-compatibility/2006" xmlns:a14="http://schemas.microsoft.com/office/drawing/2010/main">
          <mc:Choice Requires="a14">
            <p:sp>
              <p:nvSpPr>
                <p:cNvPr id="29" name="TextBox 28"/>
                <p:cNvSpPr txBox="1"/>
                <p:nvPr/>
              </p:nvSpPr>
              <p:spPr>
                <a:xfrm>
                  <a:off x="4630019" y="2562729"/>
                  <a:ext cx="16504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𝑠</m:t>
                            </m:r>
                          </m:e>
                        </m:acc>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4630019" y="2562729"/>
                  <a:ext cx="165045" cy="276999"/>
                </a:xfrm>
                <a:prstGeom prst="rect">
                  <a:avLst/>
                </a:prstGeom>
                <a:blipFill>
                  <a:blip r:embed="rId6"/>
                  <a:stretch>
                    <a:fillRect l="-44444" t="-48889" r="-107407"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86741" y="2615776"/>
                  <a:ext cx="16504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𝑠</m:t>
                            </m:r>
                          </m:e>
                        </m:acc>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486741" y="2615776"/>
                  <a:ext cx="165045" cy="276999"/>
                </a:xfrm>
                <a:prstGeom prst="rect">
                  <a:avLst/>
                </a:prstGeom>
                <a:blipFill>
                  <a:blip r:embed="rId7"/>
                  <a:stretch>
                    <a:fillRect l="-44444" t="-45652" r="-107407" b="-8696"/>
                  </a:stretch>
                </a:blipFill>
              </p:spPr>
              <p:txBody>
                <a:bodyPr/>
                <a:lstStyle/>
                <a:p>
                  <a:r>
                    <a:rPr lang="en-US">
                      <a:noFill/>
                    </a:rPr>
                    <a:t> </a:t>
                  </a:r>
                </a:p>
              </p:txBody>
            </p:sp>
          </mc:Fallback>
        </mc:AlternateContent>
      </p:grpSp>
      <p:sp>
        <p:nvSpPr>
          <p:cNvPr id="36" name="Line 4"/>
          <p:cNvSpPr>
            <a:spLocks noChangeShapeType="1"/>
          </p:cNvSpPr>
          <p:nvPr/>
        </p:nvSpPr>
        <p:spPr bwMode="auto">
          <a:xfrm rot="10800000" flipH="1" flipV="1">
            <a:off x="3572378" y="3320647"/>
            <a:ext cx="332515" cy="481530"/>
          </a:xfrm>
          <a:prstGeom prst="line">
            <a:avLst/>
          </a:prstGeom>
          <a:noFill/>
          <a:ln w="12700">
            <a:solidFill>
              <a:schemeClr val="tx1"/>
            </a:solidFill>
            <a:round/>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TextBox 36"/>
          <p:cNvSpPr txBox="1"/>
          <p:nvPr/>
        </p:nvSpPr>
        <p:spPr>
          <a:xfrm>
            <a:off x="2999402" y="3802177"/>
            <a:ext cx="1954446" cy="369332"/>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Vertical dogleg 1 </a:t>
            </a:r>
            <a:endParaRPr lang="en-US" dirty="0">
              <a:latin typeface="Arial" panose="020B0604020202020204" pitchFamily="34" charset="0"/>
              <a:cs typeface="Arial" panose="020B0604020202020204" pitchFamily="34" charset="0"/>
            </a:endParaRPr>
          </a:p>
        </p:txBody>
      </p:sp>
      <p:sp>
        <p:nvSpPr>
          <p:cNvPr id="38" name="Line 4"/>
          <p:cNvSpPr>
            <a:spLocks noChangeShapeType="1"/>
          </p:cNvSpPr>
          <p:nvPr/>
        </p:nvSpPr>
        <p:spPr bwMode="auto">
          <a:xfrm rot="10800000">
            <a:off x="2526630" y="2837159"/>
            <a:ext cx="318169" cy="384133"/>
          </a:xfrm>
          <a:prstGeom prst="line">
            <a:avLst/>
          </a:prstGeom>
          <a:noFill/>
          <a:ln w="12700">
            <a:solidFill>
              <a:schemeClr val="tx1"/>
            </a:solidFill>
            <a:round/>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TextBox 38"/>
          <p:cNvSpPr txBox="1"/>
          <p:nvPr/>
        </p:nvSpPr>
        <p:spPr>
          <a:xfrm>
            <a:off x="1071282" y="2421557"/>
            <a:ext cx="1954446" cy="369332"/>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Vertical dogleg 2 </a:t>
            </a:r>
            <a:endParaRPr lang="en-US" dirty="0">
              <a:latin typeface="Arial" panose="020B0604020202020204" pitchFamily="34" charset="0"/>
              <a:cs typeface="Arial" panose="020B0604020202020204" pitchFamily="34" charset="0"/>
            </a:endParaRPr>
          </a:p>
        </p:txBody>
      </p:sp>
      <p:graphicFrame>
        <p:nvGraphicFramePr>
          <p:cNvPr id="42" name="Table 41"/>
          <p:cNvGraphicFramePr>
            <a:graphicFrameLocks noGrp="1"/>
          </p:cNvGraphicFramePr>
          <p:nvPr>
            <p:extLst>
              <p:ext uri="{D42A27DB-BD31-4B8C-83A1-F6EECF244321}">
                <p14:modId xmlns:p14="http://schemas.microsoft.com/office/powerpoint/2010/main" val="1766992640"/>
              </p:ext>
            </p:extLst>
          </p:nvPr>
        </p:nvGraphicFramePr>
        <p:xfrm>
          <a:off x="325157" y="4263865"/>
          <a:ext cx="4738138" cy="1991528"/>
        </p:xfrm>
        <a:graphic>
          <a:graphicData uri="http://schemas.openxmlformats.org/drawingml/2006/table">
            <a:tbl>
              <a:tblPr/>
              <a:tblGrid>
                <a:gridCol w="499296">
                  <a:extLst>
                    <a:ext uri="{9D8B030D-6E8A-4147-A177-3AD203B41FA5}">
                      <a16:colId xmlns:a16="http://schemas.microsoft.com/office/drawing/2014/main" val="20000"/>
                    </a:ext>
                  </a:extLst>
                </a:gridCol>
                <a:gridCol w="677686">
                  <a:extLst>
                    <a:ext uri="{9D8B030D-6E8A-4147-A177-3AD203B41FA5}">
                      <a16:colId xmlns:a16="http://schemas.microsoft.com/office/drawing/2014/main" val="20001"/>
                    </a:ext>
                  </a:extLst>
                </a:gridCol>
                <a:gridCol w="599440">
                  <a:extLst>
                    <a:ext uri="{9D8B030D-6E8A-4147-A177-3AD203B41FA5}">
                      <a16:colId xmlns:a16="http://schemas.microsoft.com/office/drawing/2014/main" val="20002"/>
                    </a:ext>
                  </a:extLst>
                </a:gridCol>
                <a:gridCol w="883920">
                  <a:extLst>
                    <a:ext uri="{9D8B030D-6E8A-4147-A177-3AD203B41FA5}">
                      <a16:colId xmlns:a16="http://schemas.microsoft.com/office/drawing/2014/main" val="20003"/>
                    </a:ext>
                  </a:extLst>
                </a:gridCol>
                <a:gridCol w="629920">
                  <a:extLst>
                    <a:ext uri="{9D8B030D-6E8A-4147-A177-3AD203B41FA5}">
                      <a16:colId xmlns:a16="http://schemas.microsoft.com/office/drawing/2014/main" val="20004"/>
                    </a:ext>
                  </a:extLst>
                </a:gridCol>
                <a:gridCol w="548640">
                  <a:extLst>
                    <a:ext uri="{9D8B030D-6E8A-4147-A177-3AD203B41FA5}">
                      <a16:colId xmlns:a16="http://schemas.microsoft.com/office/drawing/2014/main" val="20005"/>
                    </a:ext>
                  </a:extLst>
                </a:gridCol>
                <a:gridCol w="899236">
                  <a:extLst>
                    <a:ext uri="{9D8B030D-6E8A-4147-A177-3AD203B41FA5}">
                      <a16:colId xmlns:a16="http://schemas.microsoft.com/office/drawing/2014/main" val="20006"/>
                    </a:ext>
                  </a:extLst>
                </a:gridCol>
              </a:tblGrid>
              <a:tr h="398305">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E</a:t>
                      </a:r>
                      <a:endParaRPr kumimoji="0" lang="en-US" altLang="en-US" sz="12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Solenoid 1</a:t>
                      </a:r>
                      <a:endParaRPr kumimoji="0" lang="en-US" altLang="en-US" sz="12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Dipole </a:t>
                      </a:r>
                      <a:r>
                        <a:rPr kumimoji="0" lang="en-US" altLang="en-US" sz="12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set </a:t>
                      </a:r>
                      <a:r>
                        <a:rPr kumimoji="0" lang="ru-RU" altLang="en-US" sz="12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1</a:t>
                      </a:r>
                      <a:endParaRPr kumimoji="0" lang="en-US" altLang="en-US" sz="12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Solenoid</a:t>
                      </a:r>
                      <a:r>
                        <a:rPr kumimoji="0" lang="ru-RU" altLang="en-US" sz="12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 2</a:t>
                      </a:r>
                      <a:endParaRPr kumimoji="0" lang="en-US" altLang="en-US" sz="12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Dipole </a:t>
                      </a:r>
                      <a:r>
                        <a:rPr kumimoji="0" lang="en-US" altLang="en-US" sz="12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set </a:t>
                      </a:r>
                      <a:r>
                        <a:rPr kumimoji="0" lang="ru-RU" altLang="en-US" sz="12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2</a:t>
                      </a:r>
                      <a:endParaRPr kumimoji="0" lang="en-US" altLang="en-US" sz="12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8305">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smtClean="0">
                          <a:ln>
                            <a:noFill/>
                          </a:ln>
                          <a:solidFill>
                            <a:srgbClr val="000000"/>
                          </a:solidFill>
                          <a:effectLst/>
                          <a:latin typeface="Arial" panose="020B0604020202020204" pitchFamily="34" charset="0"/>
                          <a:ea typeface="MS PGothic" pitchFamily="34" charset="-128"/>
                          <a:cs typeface="Arial" panose="020B0604020202020204" pitchFamily="34" charset="0"/>
                        </a:rPr>
                        <a:t> </a:t>
                      </a:r>
                      <a:endParaRPr kumimoji="0" lang="en-US" altLang="en-US" sz="1200" b="0" i="0" u="none" strike="noStrike" cap="none" normalizeH="0" baseline="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Spin Rotation</a:t>
                      </a:r>
                      <a:endParaRPr kumimoji="0" lang="en-US" altLang="en-US" sz="12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BDL</a:t>
                      </a:r>
                      <a:endParaRPr kumimoji="0" lang="en-US" altLang="en-US" sz="12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Spin Rotation </a:t>
                      </a:r>
                      <a:endParaRPr kumimoji="0" lang="en-US" altLang="en-US" sz="12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Spin Rotation</a:t>
                      </a:r>
                      <a:endParaRPr kumimoji="0" lang="en-US" altLang="en-US" sz="12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BDL</a:t>
                      </a:r>
                      <a:endParaRPr kumimoji="0" lang="en-US" altLang="en-US" sz="12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Spin Rotation</a:t>
                      </a:r>
                      <a:endParaRPr kumimoji="0" lang="en-US" altLang="en-US" sz="12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9153">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smtClean="0">
                          <a:ln>
                            <a:noFill/>
                          </a:ln>
                          <a:solidFill>
                            <a:srgbClr val="000000"/>
                          </a:solidFill>
                          <a:effectLst/>
                          <a:latin typeface="Arial" panose="020B0604020202020204" pitchFamily="34" charset="0"/>
                          <a:ea typeface="MS PGothic" pitchFamily="34" charset="-128"/>
                          <a:cs typeface="Arial" panose="020B0604020202020204" pitchFamily="34" charset="0"/>
                        </a:rPr>
                        <a:t>GeV</a:t>
                      </a:r>
                      <a:endParaRPr kumimoji="0" lang="en-US" altLang="en-US" sz="1200" b="0" i="0" u="none" strike="noStrike" cap="none" normalizeH="0" baseline="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rad</a:t>
                      </a:r>
                      <a:endParaRPr kumimoji="0" lang="en-US" altLang="en-US" sz="12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T·m</a:t>
                      </a:r>
                      <a:endParaRPr kumimoji="0" lang="en-US" altLang="en-US" sz="12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rad</a:t>
                      </a:r>
                      <a:endParaRPr kumimoji="0" lang="en-US" altLang="en-US" sz="12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rad</a:t>
                      </a:r>
                      <a:endParaRPr kumimoji="0" lang="en-US" altLang="en-US" sz="12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T·m</a:t>
                      </a:r>
                      <a:endParaRPr kumimoji="0" lang="en-US" altLang="en-US" sz="12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rad</a:t>
                      </a:r>
                      <a:endParaRPr kumimoji="0" lang="en-US" altLang="en-US" sz="12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99153">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smtClean="0">
                          <a:ln>
                            <a:noFill/>
                          </a:ln>
                          <a:solidFill>
                            <a:srgbClr val="000000"/>
                          </a:solidFill>
                          <a:effectLst/>
                          <a:latin typeface="Arial" panose="020B0604020202020204" pitchFamily="34" charset="0"/>
                          <a:ea typeface="MS PGothic" pitchFamily="34" charset="-128"/>
                          <a:cs typeface="Arial" panose="020B0604020202020204" pitchFamily="34" charset="0"/>
                        </a:rPr>
                        <a:t>3</a:t>
                      </a:r>
                      <a:endParaRPr kumimoji="0" lang="en-US" altLang="en-US" sz="1200" b="0" i="0" u="none" strike="noStrike" cap="none" normalizeH="0" baseline="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π/2</a:t>
                      </a:r>
                      <a:endParaRPr kumimoji="0" lang="en-US" altLang="en-US" sz="12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15.7</a:t>
                      </a:r>
                      <a:endParaRPr kumimoji="0" lang="en-US" altLang="en-US" sz="12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π/3</a:t>
                      </a:r>
                      <a:endParaRPr kumimoji="0" lang="en-US" altLang="en-US" sz="12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0</a:t>
                      </a:r>
                      <a:endParaRPr kumimoji="0" lang="en-US" altLang="en-US" sz="12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0</a:t>
                      </a:r>
                      <a:endParaRPr kumimoji="0" lang="en-US" altLang="en-US" sz="12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smtClean="0">
                          <a:ln>
                            <a:noFill/>
                          </a:ln>
                          <a:solidFill>
                            <a:srgbClr val="000000"/>
                          </a:solidFill>
                          <a:effectLst/>
                          <a:latin typeface="Arial" panose="020B0604020202020204" pitchFamily="34" charset="0"/>
                          <a:ea typeface="MS PGothic" pitchFamily="34" charset="-128"/>
                          <a:cs typeface="Arial" panose="020B0604020202020204" pitchFamily="34" charset="0"/>
                        </a:rPr>
                        <a:t>π/6</a:t>
                      </a:r>
                      <a:endParaRPr kumimoji="0" lang="en-US" altLang="en-US" sz="1200" b="0" i="0" u="none" strike="noStrike" cap="none" normalizeH="0" baseline="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99153">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smtClean="0">
                          <a:ln>
                            <a:noFill/>
                          </a:ln>
                          <a:solidFill>
                            <a:srgbClr val="000000"/>
                          </a:solidFill>
                          <a:effectLst/>
                          <a:latin typeface="Arial" panose="020B0604020202020204" pitchFamily="34" charset="0"/>
                          <a:ea typeface="MS PGothic" pitchFamily="34" charset="-128"/>
                          <a:cs typeface="Arial" panose="020B0604020202020204" pitchFamily="34" charset="0"/>
                        </a:rPr>
                        <a:t>4.5</a:t>
                      </a:r>
                      <a:endParaRPr kumimoji="0" lang="en-US" altLang="en-US" sz="1200" b="0" i="0" u="none" strike="noStrike" cap="none" normalizeH="0" baseline="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π/4</a:t>
                      </a:r>
                      <a:endParaRPr kumimoji="0" lang="en-US" altLang="en-US" sz="12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smtClean="0">
                          <a:ln>
                            <a:noFill/>
                          </a:ln>
                          <a:solidFill>
                            <a:srgbClr val="000000"/>
                          </a:solidFill>
                          <a:effectLst/>
                          <a:latin typeface="Arial" panose="020B0604020202020204" pitchFamily="34" charset="0"/>
                          <a:ea typeface="MS PGothic" pitchFamily="34" charset="-128"/>
                          <a:cs typeface="Arial" panose="020B0604020202020204" pitchFamily="34" charset="0"/>
                        </a:rPr>
                        <a:t>11.8</a:t>
                      </a:r>
                      <a:endParaRPr kumimoji="0" lang="en-US" altLang="en-US" sz="1200" b="0" i="0" u="none" strike="noStrike" cap="none" normalizeH="0" baseline="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π/2</a:t>
                      </a:r>
                      <a:endParaRPr kumimoji="0" lang="en-US" altLang="en-US" sz="12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π/2</a:t>
                      </a:r>
                      <a:endParaRPr kumimoji="0" lang="en-US" altLang="en-US" sz="12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23.6</a:t>
                      </a:r>
                      <a:endParaRPr kumimoji="0" lang="en-US" altLang="en-US" sz="12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π/4</a:t>
                      </a:r>
                      <a:endParaRPr kumimoji="0" lang="en-US" altLang="en-US" sz="12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99153">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smtClean="0">
                          <a:ln>
                            <a:noFill/>
                          </a:ln>
                          <a:solidFill>
                            <a:srgbClr val="000000"/>
                          </a:solidFill>
                          <a:effectLst/>
                          <a:latin typeface="Arial" panose="020B0604020202020204" pitchFamily="34" charset="0"/>
                          <a:ea typeface="MS PGothic" pitchFamily="34" charset="-128"/>
                          <a:cs typeface="Arial" panose="020B0604020202020204" pitchFamily="34" charset="0"/>
                        </a:rPr>
                        <a:t>6</a:t>
                      </a:r>
                      <a:endParaRPr kumimoji="0" lang="en-US" altLang="en-US" sz="1200" b="0" i="0" u="none" strike="noStrike" cap="none" normalizeH="0" baseline="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smtClean="0">
                          <a:ln>
                            <a:noFill/>
                          </a:ln>
                          <a:solidFill>
                            <a:srgbClr val="000000"/>
                          </a:solidFill>
                          <a:effectLst/>
                          <a:latin typeface="Arial" panose="020B0604020202020204" pitchFamily="34" charset="0"/>
                          <a:ea typeface="MS PGothic" pitchFamily="34" charset="-128"/>
                          <a:cs typeface="Arial" panose="020B0604020202020204" pitchFamily="34" charset="0"/>
                        </a:rPr>
                        <a:t>0.62</a:t>
                      </a:r>
                      <a:endParaRPr kumimoji="0" lang="en-US" altLang="en-US" sz="1200" b="0" i="0" u="none" strike="noStrike" cap="none" normalizeH="0" baseline="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12.3</a:t>
                      </a:r>
                      <a:endParaRPr kumimoji="0" lang="en-US" altLang="en-US" sz="12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2π/3</a:t>
                      </a:r>
                      <a:endParaRPr kumimoji="0" lang="en-US" altLang="en-US" sz="12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1.91</a:t>
                      </a:r>
                      <a:endParaRPr kumimoji="0" lang="en-US" altLang="en-US" sz="12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38.2</a:t>
                      </a:r>
                      <a:endParaRPr kumimoji="0" lang="en-US" altLang="en-US" sz="12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π/3</a:t>
                      </a:r>
                      <a:endParaRPr kumimoji="0" lang="en-US" altLang="en-US" sz="12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99153">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smtClean="0">
                          <a:ln>
                            <a:noFill/>
                          </a:ln>
                          <a:solidFill>
                            <a:srgbClr val="000000"/>
                          </a:solidFill>
                          <a:effectLst/>
                          <a:latin typeface="Arial" panose="020B0604020202020204" pitchFamily="34" charset="0"/>
                          <a:ea typeface="MS PGothic" pitchFamily="34" charset="-128"/>
                          <a:cs typeface="Arial" panose="020B0604020202020204" pitchFamily="34" charset="0"/>
                        </a:rPr>
                        <a:t>9</a:t>
                      </a:r>
                      <a:endParaRPr kumimoji="0" lang="en-US" altLang="en-US" sz="1200" b="0" i="0" u="none" strike="noStrike" cap="none" normalizeH="0" baseline="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smtClean="0">
                          <a:ln>
                            <a:noFill/>
                          </a:ln>
                          <a:solidFill>
                            <a:srgbClr val="000000"/>
                          </a:solidFill>
                          <a:effectLst/>
                          <a:latin typeface="Arial" panose="020B0604020202020204" pitchFamily="34" charset="0"/>
                          <a:ea typeface="MS PGothic" pitchFamily="34" charset="-128"/>
                          <a:cs typeface="Arial" panose="020B0604020202020204" pitchFamily="34" charset="0"/>
                        </a:rPr>
                        <a:t>π/6</a:t>
                      </a:r>
                      <a:endParaRPr kumimoji="0" lang="en-US" altLang="en-US" sz="1200" b="0" i="0" u="none" strike="noStrike" cap="none" normalizeH="0" baseline="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smtClean="0">
                          <a:ln>
                            <a:noFill/>
                          </a:ln>
                          <a:solidFill>
                            <a:srgbClr val="000000"/>
                          </a:solidFill>
                          <a:effectLst/>
                          <a:latin typeface="Arial" panose="020B0604020202020204" pitchFamily="34" charset="0"/>
                          <a:ea typeface="MS PGothic" pitchFamily="34" charset="-128"/>
                          <a:cs typeface="Arial" panose="020B0604020202020204" pitchFamily="34" charset="0"/>
                        </a:rPr>
                        <a:t>15.7</a:t>
                      </a:r>
                      <a:endParaRPr kumimoji="0" lang="en-US" altLang="en-US" sz="1200" b="0" i="0" u="none" strike="noStrike" cap="none" normalizeH="0" baseline="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smtClean="0">
                          <a:ln>
                            <a:noFill/>
                          </a:ln>
                          <a:solidFill>
                            <a:srgbClr val="000000"/>
                          </a:solidFill>
                          <a:effectLst/>
                          <a:latin typeface="Arial" panose="020B0604020202020204" pitchFamily="34" charset="0"/>
                          <a:ea typeface="MS PGothic" pitchFamily="34" charset="-128"/>
                          <a:cs typeface="Arial" panose="020B0604020202020204" pitchFamily="34" charset="0"/>
                        </a:rPr>
                        <a:t>π</a:t>
                      </a:r>
                      <a:endParaRPr kumimoji="0" lang="en-US" altLang="en-US" sz="1200" b="0" i="0" u="none" strike="noStrike" cap="none" normalizeH="0" baseline="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2π/3</a:t>
                      </a:r>
                      <a:endParaRPr kumimoji="0" lang="en-US" altLang="en-US" sz="12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62.8</a:t>
                      </a:r>
                      <a:endParaRPr kumimoji="0" lang="en-US" altLang="en-US" sz="12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π/2</a:t>
                      </a:r>
                      <a:endParaRPr kumimoji="0" lang="en-US" altLang="en-US" sz="12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99153">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smtClean="0">
                          <a:ln>
                            <a:noFill/>
                          </a:ln>
                          <a:solidFill>
                            <a:srgbClr val="000000"/>
                          </a:solidFill>
                          <a:effectLst/>
                          <a:latin typeface="Arial" panose="020B0604020202020204" pitchFamily="34" charset="0"/>
                          <a:ea typeface="MS PGothic" pitchFamily="34" charset="-128"/>
                          <a:cs typeface="Arial" panose="020B0604020202020204" pitchFamily="34" charset="0"/>
                        </a:rPr>
                        <a:t>12</a:t>
                      </a:r>
                      <a:endParaRPr kumimoji="0" lang="en-US" altLang="en-US" sz="1200" b="0" i="0" u="none" strike="noStrike" cap="none" normalizeH="0" baseline="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smtClean="0">
                          <a:ln>
                            <a:noFill/>
                          </a:ln>
                          <a:solidFill>
                            <a:srgbClr val="000000"/>
                          </a:solidFill>
                          <a:effectLst/>
                          <a:latin typeface="Arial" panose="020B0604020202020204" pitchFamily="34" charset="0"/>
                          <a:ea typeface="MS PGothic" pitchFamily="34" charset="-128"/>
                          <a:cs typeface="Arial" panose="020B0604020202020204" pitchFamily="34" charset="0"/>
                        </a:rPr>
                        <a:t>0.62</a:t>
                      </a:r>
                      <a:endParaRPr kumimoji="0" lang="en-US" altLang="en-US" sz="1200" b="0" i="0" u="none" strike="noStrike" cap="none" normalizeH="0" baseline="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24.6</a:t>
                      </a:r>
                      <a:endParaRPr kumimoji="0" lang="en-US" altLang="en-US" sz="12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4π/3</a:t>
                      </a:r>
                      <a:endParaRPr kumimoji="0" lang="en-US" altLang="en-US" sz="12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1.91</a:t>
                      </a:r>
                      <a:endParaRPr kumimoji="0" lang="en-US" altLang="en-US" sz="12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76.4</a:t>
                      </a:r>
                      <a:endParaRPr kumimoji="0" lang="en-US" altLang="en-US" sz="12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smtClean="0">
                          <a:ln>
                            <a:noFill/>
                          </a:ln>
                          <a:solidFill>
                            <a:srgbClr val="000000"/>
                          </a:solidFill>
                          <a:effectLst/>
                          <a:latin typeface="Arial" panose="020B0604020202020204" pitchFamily="34" charset="0"/>
                          <a:ea typeface="MS PGothic" pitchFamily="34" charset="-128"/>
                          <a:cs typeface="Arial" panose="020B0604020202020204" pitchFamily="34" charset="0"/>
                        </a:rPr>
                        <a:t>2π/3</a:t>
                      </a:r>
                      <a:endParaRPr kumimoji="0" lang="en-US" altLang="en-US" sz="1200" b="0" i="0" u="none" strike="noStrike" cap="none" normalizeH="0" baseline="0" dirty="0" smtClean="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43" name="Date Placeholder 3"/>
          <p:cNvSpPr>
            <a:spLocks noGrp="1"/>
          </p:cNvSpPr>
          <p:nvPr>
            <p:ph type="dt" sz="half" idx="10"/>
          </p:nvPr>
        </p:nvSpPr>
        <p:spPr>
          <a:xfrm>
            <a:off x="838200" y="6356352"/>
            <a:ext cx="2743200" cy="365125"/>
          </a:xfrm>
        </p:spPr>
        <p:txBody>
          <a:bodyPr/>
          <a:lstStyle/>
          <a:p>
            <a:r>
              <a:rPr lang="en-US" dirty="0" smtClean="0"/>
              <a:t>November </a:t>
            </a:r>
            <a:r>
              <a:rPr lang="en-US" dirty="0" smtClean="0"/>
              <a:t>30</a:t>
            </a:r>
            <a:r>
              <a:rPr lang="en-US" dirty="0" smtClean="0"/>
              <a:t>, </a:t>
            </a:r>
            <a:r>
              <a:rPr lang="en-US" dirty="0" smtClean="0"/>
              <a:t>2018</a:t>
            </a:r>
            <a:endParaRPr lang="en-US" dirty="0"/>
          </a:p>
        </p:txBody>
      </p:sp>
      <p:sp>
        <p:nvSpPr>
          <p:cNvPr id="44" name="Footer Placeholder 4"/>
          <p:cNvSpPr>
            <a:spLocks noGrp="1"/>
          </p:cNvSpPr>
          <p:nvPr>
            <p:ph type="ftr" sz="quarter" idx="11"/>
          </p:nvPr>
        </p:nvSpPr>
        <p:spPr>
          <a:xfrm>
            <a:off x="4038600" y="6356352"/>
            <a:ext cx="4114800" cy="365125"/>
          </a:xfrm>
        </p:spPr>
        <p:txBody>
          <a:bodyPr/>
          <a:lstStyle/>
          <a:p>
            <a:r>
              <a:rPr lang="en-US" dirty="0"/>
              <a:t>Inaugural Meeting for the EIC Polarimeter WG</a:t>
            </a:r>
            <a:endParaRPr lang="en-US" dirty="0"/>
          </a:p>
        </p:txBody>
      </p:sp>
    </p:spTree>
    <p:extLst>
      <p:ext uri="{BB962C8B-B14F-4D97-AF65-F5344CB8AC3E}">
        <p14:creationId xmlns:p14="http://schemas.microsoft.com/office/powerpoint/2010/main" val="2334533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 </a:t>
            </a:r>
            <a:r>
              <a:rPr lang="en-US" dirty="0" smtClean="0"/>
              <a:t>Beam Parameters</a:t>
            </a:r>
            <a:endParaRPr lang="en-US" dirty="0"/>
          </a:p>
        </p:txBody>
      </p:sp>
      <p:sp>
        <p:nvSpPr>
          <p:cNvPr id="3" name="Content Placeholder 2"/>
          <p:cNvSpPr>
            <a:spLocks noGrp="1"/>
          </p:cNvSpPr>
          <p:nvPr>
            <p:ph idx="1"/>
          </p:nvPr>
        </p:nvSpPr>
        <p:spPr/>
        <p:txBody>
          <a:bodyPr/>
          <a:lstStyle/>
          <a:p>
            <a:pPr>
              <a:spcAft>
                <a:spcPts val="600"/>
              </a:spcAft>
            </a:pPr>
            <a:r>
              <a:rPr lang="en-US" altLang="en-US" sz="2400" dirty="0"/>
              <a:t>Electron beam</a:t>
            </a:r>
          </a:p>
          <a:p>
            <a:pPr marL="571500" lvl="1" indent="-342900">
              <a:lnSpc>
                <a:spcPct val="100000"/>
              </a:lnSpc>
              <a:spcBef>
                <a:spcPts val="0"/>
              </a:spcBef>
              <a:spcAft>
                <a:spcPts val="300"/>
              </a:spcAft>
            </a:pPr>
            <a:r>
              <a:rPr lang="en-US" b="1" dirty="0">
                <a:solidFill>
                  <a:srgbClr val="0000FF"/>
                </a:solidFill>
              </a:rPr>
              <a:t>3 A</a:t>
            </a:r>
            <a:r>
              <a:rPr lang="en-US" dirty="0"/>
              <a:t> at up to 7 GeV</a:t>
            </a:r>
          </a:p>
          <a:p>
            <a:pPr marL="571500" lvl="1" indent="-342900">
              <a:lnSpc>
                <a:spcPct val="100000"/>
              </a:lnSpc>
              <a:spcBef>
                <a:spcPts val="0"/>
              </a:spcBef>
              <a:spcAft>
                <a:spcPts val="300"/>
              </a:spcAft>
            </a:pPr>
            <a:r>
              <a:rPr lang="en-US" dirty="0"/>
              <a:t>Normalized emittance</a:t>
            </a:r>
            <a:br>
              <a:rPr lang="en-US" dirty="0"/>
            </a:br>
            <a:r>
              <a:rPr lang="en-US" b="1" dirty="0">
                <a:solidFill>
                  <a:srgbClr val="0000FF"/>
                </a:solidFill>
              </a:rPr>
              <a:t>58 µm</a:t>
            </a:r>
            <a:r>
              <a:rPr lang="en-US" dirty="0"/>
              <a:t> @ 5 GeV</a:t>
            </a:r>
          </a:p>
          <a:p>
            <a:pPr marL="571500" lvl="1" indent="-342900">
              <a:lnSpc>
                <a:spcPct val="100000"/>
              </a:lnSpc>
              <a:spcBef>
                <a:spcPts val="0"/>
              </a:spcBef>
              <a:spcAft>
                <a:spcPts val="300"/>
              </a:spcAft>
            </a:pPr>
            <a:r>
              <a:rPr lang="en-US" dirty="0"/>
              <a:t>Synchrotron power </a:t>
            </a:r>
            <a:br>
              <a:rPr lang="en-US" dirty="0"/>
            </a:br>
            <a:r>
              <a:rPr lang="en-US" dirty="0"/>
              <a:t>density &lt; </a:t>
            </a:r>
            <a:r>
              <a:rPr lang="en-US" b="1" dirty="0">
                <a:solidFill>
                  <a:srgbClr val="0000FF"/>
                </a:solidFill>
              </a:rPr>
              <a:t>10 kW/m</a:t>
            </a:r>
          </a:p>
          <a:p>
            <a:pPr marL="571500" lvl="1" indent="-342900">
              <a:lnSpc>
                <a:spcPct val="100000"/>
              </a:lnSpc>
              <a:spcBef>
                <a:spcPts val="0"/>
              </a:spcBef>
              <a:spcAft>
                <a:spcPts val="300"/>
              </a:spcAft>
            </a:pPr>
            <a:r>
              <a:rPr lang="en-US" dirty="0"/>
              <a:t>Total power </a:t>
            </a:r>
            <a:br>
              <a:rPr lang="en-US" dirty="0"/>
            </a:br>
            <a:r>
              <a:rPr lang="en-US" dirty="0"/>
              <a:t>up to </a:t>
            </a:r>
            <a:r>
              <a:rPr lang="en-US" b="1" dirty="0">
                <a:solidFill>
                  <a:srgbClr val="0000FF"/>
                </a:solidFill>
              </a:rPr>
              <a:t>10 MW</a:t>
            </a:r>
          </a:p>
          <a:p>
            <a:endParaRPr lang="en-US" dirty="0"/>
          </a:p>
        </p:txBody>
      </p:sp>
      <p:sp>
        <p:nvSpPr>
          <p:cNvPr id="4" name="Date Placeholder 3"/>
          <p:cNvSpPr>
            <a:spLocks noGrp="1"/>
          </p:cNvSpPr>
          <p:nvPr>
            <p:ph type="dt" sz="half" idx="10"/>
          </p:nvPr>
        </p:nvSpPr>
        <p:spPr/>
        <p:txBody>
          <a:bodyPr/>
          <a:lstStyle/>
          <a:p>
            <a:r>
              <a:rPr lang="en-US" dirty="0" smtClean="0"/>
              <a:t>November </a:t>
            </a:r>
            <a:r>
              <a:rPr lang="en-US" dirty="0" smtClean="0"/>
              <a:t>30</a:t>
            </a:r>
            <a:r>
              <a:rPr lang="en-US" dirty="0" smtClean="0"/>
              <a:t>, </a:t>
            </a:r>
            <a:r>
              <a:rPr lang="en-US" dirty="0" smtClean="0"/>
              <a:t>2018</a:t>
            </a:r>
            <a:endParaRPr lang="en-US" dirty="0"/>
          </a:p>
        </p:txBody>
      </p:sp>
      <p:sp>
        <p:nvSpPr>
          <p:cNvPr id="5" name="Footer Placeholder 4"/>
          <p:cNvSpPr>
            <a:spLocks noGrp="1"/>
          </p:cNvSpPr>
          <p:nvPr>
            <p:ph type="ftr" sz="quarter" idx="11"/>
          </p:nvPr>
        </p:nvSpPr>
        <p:spPr/>
        <p:txBody>
          <a:bodyPr/>
          <a:lstStyle/>
          <a:p>
            <a:r>
              <a:rPr lang="en-US" dirty="0"/>
              <a:t>Inaugural Meeting for the EIC Polarimeter WG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3</a:t>
            </a:fld>
            <a:endParaRPr lang="en-US" dirty="0"/>
          </a:p>
        </p:txBody>
      </p:sp>
      <p:pic>
        <p:nvPicPr>
          <p:cNvPr id="7" name="Picture 6"/>
          <p:cNvPicPr>
            <a:picLocks noChangeAspect="1"/>
          </p:cNvPicPr>
          <p:nvPr/>
        </p:nvPicPr>
        <p:blipFill rotWithShape="1">
          <a:blip r:embed="rId2"/>
          <a:srcRect l="1532" t="2542" r="1390" b="1623"/>
          <a:stretch/>
        </p:blipFill>
        <p:spPr>
          <a:xfrm>
            <a:off x="5611368" y="1064770"/>
            <a:ext cx="4881926" cy="3240088"/>
          </a:xfrm>
          <a:prstGeom prst="rect">
            <a:avLst/>
          </a:prstGeom>
        </p:spPr>
      </p:pic>
      <p:graphicFrame>
        <p:nvGraphicFramePr>
          <p:cNvPr id="8" name="Table 7"/>
          <p:cNvGraphicFramePr>
            <a:graphicFrameLocks noGrp="1"/>
          </p:cNvGraphicFramePr>
          <p:nvPr>
            <p:extLst/>
          </p:nvPr>
        </p:nvGraphicFramePr>
        <p:xfrm>
          <a:off x="1757911" y="4401961"/>
          <a:ext cx="8686802" cy="1901952"/>
        </p:xfrm>
        <a:graphic>
          <a:graphicData uri="http://schemas.openxmlformats.org/drawingml/2006/table">
            <a:tbl>
              <a:tblPr firstRow="1" bandRow="1">
                <a:tableStyleId>{5940675A-B579-460E-94D1-54222C63F5DA}</a:tableStyleId>
              </a:tblPr>
              <a:tblGrid>
                <a:gridCol w="2344697">
                  <a:extLst>
                    <a:ext uri="{9D8B030D-6E8A-4147-A177-3AD203B41FA5}">
                      <a16:colId xmlns:a16="http://schemas.microsoft.com/office/drawing/2014/main" val="20000"/>
                    </a:ext>
                  </a:extLst>
                </a:gridCol>
                <a:gridCol w="906015">
                  <a:extLst>
                    <a:ext uri="{9D8B030D-6E8A-4147-A177-3AD203B41FA5}">
                      <a16:colId xmlns:a16="http://schemas.microsoft.com/office/drawing/2014/main" val="20001"/>
                    </a:ext>
                  </a:extLst>
                </a:gridCol>
                <a:gridCol w="906015">
                  <a:extLst>
                    <a:ext uri="{9D8B030D-6E8A-4147-A177-3AD203B41FA5}">
                      <a16:colId xmlns:a16="http://schemas.microsoft.com/office/drawing/2014/main" val="20002"/>
                    </a:ext>
                  </a:extLst>
                </a:gridCol>
                <a:gridCol w="906015">
                  <a:extLst>
                    <a:ext uri="{9D8B030D-6E8A-4147-A177-3AD203B41FA5}">
                      <a16:colId xmlns:a16="http://schemas.microsoft.com/office/drawing/2014/main" val="20003"/>
                    </a:ext>
                  </a:extLst>
                </a:gridCol>
                <a:gridCol w="906015">
                  <a:extLst>
                    <a:ext uri="{9D8B030D-6E8A-4147-A177-3AD203B41FA5}">
                      <a16:colId xmlns:a16="http://schemas.microsoft.com/office/drawing/2014/main" val="20004"/>
                    </a:ext>
                  </a:extLst>
                </a:gridCol>
                <a:gridCol w="906015">
                  <a:extLst>
                    <a:ext uri="{9D8B030D-6E8A-4147-A177-3AD203B41FA5}">
                      <a16:colId xmlns:a16="http://schemas.microsoft.com/office/drawing/2014/main" val="20005"/>
                    </a:ext>
                  </a:extLst>
                </a:gridCol>
                <a:gridCol w="906015">
                  <a:extLst>
                    <a:ext uri="{9D8B030D-6E8A-4147-A177-3AD203B41FA5}">
                      <a16:colId xmlns:a16="http://schemas.microsoft.com/office/drawing/2014/main" val="20006"/>
                    </a:ext>
                  </a:extLst>
                </a:gridCol>
                <a:gridCol w="906015">
                  <a:extLst>
                    <a:ext uri="{9D8B030D-6E8A-4147-A177-3AD203B41FA5}">
                      <a16:colId xmlns:a16="http://schemas.microsoft.com/office/drawing/2014/main" val="20007"/>
                    </a:ext>
                  </a:extLst>
                </a:gridCol>
              </a:tblGrid>
              <a:tr h="189749">
                <a:tc>
                  <a:txBody>
                    <a:bodyPr/>
                    <a:lstStyle>
                      <a:lvl1pPr marL="0" algn="l" defTabSz="457200" rtl="0" eaLnBrk="1" latinLnBrk="0" hangingPunct="1">
                        <a:defRPr sz="1800" b="1" kern="1200">
                          <a:solidFill>
                            <a:schemeClr val="lt1"/>
                          </a:solidFill>
                          <a:latin typeface="Times"/>
                        </a:defRPr>
                      </a:lvl1pPr>
                      <a:lvl2pPr marL="457200" algn="l" defTabSz="457200" rtl="0" eaLnBrk="1" latinLnBrk="0" hangingPunct="1">
                        <a:defRPr sz="1800" b="1" kern="1200">
                          <a:solidFill>
                            <a:schemeClr val="lt1"/>
                          </a:solidFill>
                          <a:latin typeface="Times"/>
                        </a:defRPr>
                      </a:lvl2pPr>
                      <a:lvl3pPr marL="914400" algn="l" defTabSz="457200" rtl="0" eaLnBrk="1" latinLnBrk="0" hangingPunct="1">
                        <a:defRPr sz="1800" b="1" kern="1200">
                          <a:solidFill>
                            <a:schemeClr val="lt1"/>
                          </a:solidFill>
                          <a:latin typeface="Times"/>
                        </a:defRPr>
                      </a:lvl3pPr>
                      <a:lvl4pPr marL="1371600" algn="l" defTabSz="457200" rtl="0" eaLnBrk="1" latinLnBrk="0" hangingPunct="1">
                        <a:defRPr sz="1800" b="1" kern="1200">
                          <a:solidFill>
                            <a:schemeClr val="lt1"/>
                          </a:solidFill>
                          <a:latin typeface="Times"/>
                        </a:defRPr>
                      </a:lvl4pPr>
                      <a:lvl5pPr marL="1828800" algn="l" defTabSz="457200" rtl="0" eaLnBrk="1" latinLnBrk="0" hangingPunct="1">
                        <a:defRPr sz="1800" b="1" kern="1200">
                          <a:solidFill>
                            <a:schemeClr val="lt1"/>
                          </a:solidFill>
                          <a:latin typeface="Times"/>
                        </a:defRPr>
                      </a:lvl5pPr>
                      <a:lvl6pPr marL="2286000" algn="l" defTabSz="457200" rtl="0" eaLnBrk="1" latinLnBrk="0" hangingPunct="1">
                        <a:defRPr sz="1800" b="1" kern="1200">
                          <a:solidFill>
                            <a:schemeClr val="lt1"/>
                          </a:solidFill>
                          <a:latin typeface="Times"/>
                        </a:defRPr>
                      </a:lvl6pPr>
                      <a:lvl7pPr marL="2743200" algn="l" defTabSz="457200" rtl="0" eaLnBrk="1" latinLnBrk="0" hangingPunct="1">
                        <a:defRPr sz="1800" b="1" kern="1200">
                          <a:solidFill>
                            <a:schemeClr val="lt1"/>
                          </a:solidFill>
                          <a:latin typeface="Times"/>
                        </a:defRPr>
                      </a:lvl7pPr>
                      <a:lvl8pPr marL="3200400" algn="l" defTabSz="457200" rtl="0" eaLnBrk="1" latinLnBrk="0" hangingPunct="1">
                        <a:defRPr sz="1800" b="1" kern="1200">
                          <a:solidFill>
                            <a:schemeClr val="lt1"/>
                          </a:solidFill>
                          <a:latin typeface="Times"/>
                        </a:defRPr>
                      </a:lvl8pPr>
                      <a:lvl9pPr marL="3657600" algn="l" defTabSz="457200" rtl="0" eaLnBrk="1" latinLnBrk="0" hangingPunct="1">
                        <a:defRPr sz="1800" b="1" kern="1200">
                          <a:solidFill>
                            <a:schemeClr val="lt1"/>
                          </a:solidFill>
                          <a:latin typeface="Times"/>
                        </a:defRPr>
                      </a:lvl9pPr>
                    </a:lstStyle>
                    <a:p>
                      <a:r>
                        <a:rPr lang="en-US" sz="1200" b="0" dirty="0" smtClean="0">
                          <a:solidFill>
                            <a:schemeClr val="tx1"/>
                          </a:solidFill>
                          <a:latin typeface="Arial" panose="020B0604020202020204" pitchFamily="34" charset="0"/>
                          <a:cs typeface="Arial" panose="020B0604020202020204" pitchFamily="34" charset="0"/>
                        </a:rPr>
                        <a:t>Beam energy</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b="1" kern="1200">
                          <a:solidFill>
                            <a:schemeClr val="lt1"/>
                          </a:solidFill>
                          <a:latin typeface="Times"/>
                        </a:defRPr>
                      </a:lvl1pPr>
                      <a:lvl2pPr marL="457200" algn="l" defTabSz="457200" rtl="0" eaLnBrk="1" latinLnBrk="0" hangingPunct="1">
                        <a:defRPr sz="1800" b="1" kern="1200">
                          <a:solidFill>
                            <a:schemeClr val="lt1"/>
                          </a:solidFill>
                          <a:latin typeface="Times"/>
                        </a:defRPr>
                      </a:lvl2pPr>
                      <a:lvl3pPr marL="914400" algn="l" defTabSz="457200" rtl="0" eaLnBrk="1" latinLnBrk="0" hangingPunct="1">
                        <a:defRPr sz="1800" b="1" kern="1200">
                          <a:solidFill>
                            <a:schemeClr val="lt1"/>
                          </a:solidFill>
                          <a:latin typeface="Times"/>
                        </a:defRPr>
                      </a:lvl3pPr>
                      <a:lvl4pPr marL="1371600" algn="l" defTabSz="457200" rtl="0" eaLnBrk="1" latinLnBrk="0" hangingPunct="1">
                        <a:defRPr sz="1800" b="1" kern="1200">
                          <a:solidFill>
                            <a:schemeClr val="lt1"/>
                          </a:solidFill>
                          <a:latin typeface="Times"/>
                        </a:defRPr>
                      </a:lvl4pPr>
                      <a:lvl5pPr marL="1828800" algn="l" defTabSz="457200" rtl="0" eaLnBrk="1" latinLnBrk="0" hangingPunct="1">
                        <a:defRPr sz="1800" b="1" kern="1200">
                          <a:solidFill>
                            <a:schemeClr val="lt1"/>
                          </a:solidFill>
                          <a:latin typeface="Times"/>
                        </a:defRPr>
                      </a:lvl5pPr>
                      <a:lvl6pPr marL="2286000" algn="l" defTabSz="457200" rtl="0" eaLnBrk="1" latinLnBrk="0" hangingPunct="1">
                        <a:defRPr sz="1800" b="1" kern="1200">
                          <a:solidFill>
                            <a:schemeClr val="lt1"/>
                          </a:solidFill>
                          <a:latin typeface="Times"/>
                        </a:defRPr>
                      </a:lvl6pPr>
                      <a:lvl7pPr marL="2743200" algn="l" defTabSz="457200" rtl="0" eaLnBrk="1" latinLnBrk="0" hangingPunct="1">
                        <a:defRPr sz="1800" b="1" kern="1200">
                          <a:solidFill>
                            <a:schemeClr val="lt1"/>
                          </a:solidFill>
                          <a:latin typeface="Times"/>
                        </a:defRPr>
                      </a:lvl7pPr>
                      <a:lvl8pPr marL="3200400" algn="l" defTabSz="457200" rtl="0" eaLnBrk="1" latinLnBrk="0" hangingPunct="1">
                        <a:defRPr sz="1800" b="1" kern="1200">
                          <a:solidFill>
                            <a:schemeClr val="lt1"/>
                          </a:solidFill>
                          <a:latin typeface="Times"/>
                        </a:defRPr>
                      </a:lvl8pPr>
                      <a:lvl9pPr marL="3657600" algn="l" defTabSz="457200" rtl="0" eaLnBrk="1" latinLnBrk="0" hangingPunct="1">
                        <a:defRPr sz="1800" b="1" kern="1200">
                          <a:solidFill>
                            <a:schemeClr val="lt1"/>
                          </a:solidFill>
                          <a:latin typeface="Times"/>
                        </a:defRPr>
                      </a:lvl9pPr>
                    </a:lstStyle>
                    <a:p>
                      <a:pPr algn="ctr"/>
                      <a:r>
                        <a:rPr lang="en-US" sz="1200" b="0" dirty="0" smtClean="0">
                          <a:solidFill>
                            <a:schemeClr val="tx1"/>
                          </a:solidFill>
                          <a:latin typeface="Arial" panose="020B0604020202020204" pitchFamily="34" charset="0"/>
                          <a:cs typeface="Arial" panose="020B0604020202020204" pitchFamily="34" charset="0"/>
                        </a:rPr>
                        <a:t>GeV</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b="1" kern="1200">
                          <a:solidFill>
                            <a:schemeClr val="lt1"/>
                          </a:solidFill>
                          <a:latin typeface="Times"/>
                        </a:defRPr>
                      </a:lvl1pPr>
                      <a:lvl2pPr marL="457200" algn="l" defTabSz="457200" rtl="0" eaLnBrk="1" latinLnBrk="0" hangingPunct="1">
                        <a:defRPr sz="1800" b="1" kern="1200">
                          <a:solidFill>
                            <a:schemeClr val="lt1"/>
                          </a:solidFill>
                          <a:latin typeface="Times"/>
                        </a:defRPr>
                      </a:lvl2pPr>
                      <a:lvl3pPr marL="914400" algn="l" defTabSz="457200" rtl="0" eaLnBrk="1" latinLnBrk="0" hangingPunct="1">
                        <a:defRPr sz="1800" b="1" kern="1200">
                          <a:solidFill>
                            <a:schemeClr val="lt1"/>
                          </a:solidFill>
                          <a:latin typeface="Times"/>
                        </a:defRPr>
                      </a:lvl3pPr>
                      <a:lvl4pPr marL="1371600" algn="l" defTabSz="457200" rtl="0" eaLnBrk="1" latinLnBrk="0" hangingPunct="1">
                        <a:defRPr sz="1800" b="1" kern="1200">
                          <a:solidFill>
                            <a:schemeClr val="lt1"/>
                          </a:solidFill>
                          <a:latin typeface="Times"/>
                        </a:defRPr>
                      </a:lvl4pPr>
                      <a:lvl5pPr marL="1828800" algn="l" defTabSz="457200" rtl="0" eaLnBrk="1" latinLnBrk="0" hangingPunct="1">
                        <a:defRPr sz="1800" b="1" kern="1200">
                          <a:solidFill>
                            <a:schemeClr val="lt1"/>
                          </a:solidFill>
                          <a:latin typeface="Times"/>
                        </a:defRPr>
                      </a:lvl5pPr>
                      <a:lvl6pPr marL="2286000" algn="l" defTabSz="457200" rtl="0" eaLnBrk="1" latinLnBrk="0" hangingPunct="1">
                        <a:defRPr sz="1800" b="1" kern="1200">
                          <a:solidFill>
                            <a:schemeClr val="lt1"/>
                          </a:solidFill>
                          <a:latin typeface="Times"/>
                        </a:defRPr>
                      </a:lvl6pPr>
                      <a:lvl7pPr marL="2743200" algn="l" defTabSz="457200" rtl="0" eaLnBrk="1" latinLnBrk="0" hangingPunct="1">
                        <a:defRPr sz="1800" b="1" kern="1200">
                          <a:solidFill>
                            <a:schemeClr val="lt1"/>
                          </a:solidFill>
                          <a:latin typeface="Times"/>
                        </a:defRPr>
                      </a:lvl7pPr>
                      <a:lvl8pPr marL="3200400" algn="l" defTabSz="457200" rtl="0" eaLnBrk="1" latinLnBrk="0" hangingPunct="1">
                        <a:defRPr sz="1800" b="1" kern="1200">
                          <a:solidFill>
                            <a:schemeClr val="lt1"/>
                          </a:solidFill>
                          <a:latin typeface="Times"/>
                        </a:defRPr>
                      </a:lvl8pPr>
                      <a:lvl9pPr marL="3657600" algn="l" defTabSz="457200" rtl="0" eaLnBrk="1" latinLnBrk="0" hangingPunct="1">
                        <a:defRPr sz="1800" b="1" kern="1200">
                          <a:solidFill>
                            <a:schemeClr val="lt1"/>
                          </a:solidFill>
                          <a:latin typeface="Times"/>
                        </a:defRPr>
                      </a:lvl9pPr>
                    </a:lstStyle>
                    <a:p>
                      <a:pPr algn="ctr"/>
                      <a:r>
                        <a:rPr lang="en-US" sz="1200" b="0" dirty="0" smtClean="0">
                          <a:solidFill>
                            <a:schemeClr val="tx1"/>
                          </a:solidFill>
                          <a:latin typeface="Arial" panose="020B0604020202020204" pitchFamily="34" charset="0"/>
                          <a:cs typeface="Arial" panose="020B0604020202020204" pitchFamily="34" charset="0"/>
                        </a:rPr>
                        <a:t>3</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b="1" kern="1200">
                          <a:solidFill>
                            <a:schemeClr val="lt1"/>
                          </a:solidFill>
                          <a:latin typeface="Times"/>
                        </a:defRPr>
                      </a:lvl1pPr>
                      <a:lvl2pPr marL="457200" algn="l" defTabSz="457200" rtl="0" eaLnBrk="1" latinLnBrk="0" hangingPunct="1">
                        <a:defRPr sz="1800" b="1" kern="1200">
                          <a:solidFill>
                            <a:schemeClr val="lt1"/>
                          </a:solidFill>
                          <a:latin typeface="Times"/>
                        </a:defRPr>
                      </a:lvl2pPr>
                      <a:lvl3pPr marL="914400" algn="l" defTabSz="457200" rtl="0" eaLnBrk="1" latinLnBrk="0" hangingPunct="1">
                        <a:defRPr sz="1800" b="1" kern="1200">
                          <a:solidFill>
                            <a:schemeClr val="lt1"/>
                          </a:solidFill>
                          <a:latin typeface="Times"/>
                        </a:defRPr>
                      </a:lvl3pPr>
                      <a:lvl4pPr marL="1371600" algn="l" defTabSz="457200" rtl="0" eaLnBrk="1" latinLnBrk="0" hangingPunct="1">
                        <a:defRPr sz="1800" b="1" kern="1200">
                          <a:solidFill>
                            <a:schemeClr val="lt1"/>
                          </a:solidFill>
                          <a:latin typeface="Times"/>
                        </a:defRPr>
                      </a:lvl4pPr>
                      <a:lvl5pPr marL="1828800" algn="l" defTabSz="457200" rtl="0" eaLnBrk="1" latinLnBrk="0" hangingPunct="1">
                        <a:defRPr sz="1800" b="1" kern="1200">
                          <a:solidFill>
                            <a:schemeClr val="lt1"/>
                          </a:solidFill>
                          <a:latin typeface="Times"/>
                        </a:defRPr>
                      </a:lvl5pPr>
                      <a:lvl6pPr marL="2286000" algn="l" defTabSz="457200" rtl="0" eaLnBrk="1" latinLnBrk="0" hangingPunct="1">
                        <a:defRPr sz="1800" b="1" kern="1200">
                          <a:solidFill>
                            <a:schemeClr val="lt1"/>
                          </a:solidFill>
                          <a:latin typeface="Times"/>
                        </a:defRPr>
                      </a:lvl6pPr>
                      <a:lvl7pPr marL="2743200" algn="l" defTabSz="457200" rtl="0" eaLnBrk="1" latinLnBrk="0" hangingPunct="1">
                        <a:defRPr sz="1800" b="1" kern="1200">
                          <a:solidFill>
                            <a:schemeClr val="lt1"/>
                          </a:solidFill>
                          <a:latin typeface="Times"/>
                        </a:defRPr>
                      </a:lvl7pPr>
                      <a:lvl8pPr marL="3200400" algn="l" defTabSz="457200" rtl="0" eaLnBrk="1" latinLnBrk="0" hangingPunct="1">
                        <a:defRPr sz="1800" b="1" kern="1200">
                          <a:solidFill>
                            <a:schemeClr val="lt1"/>
                          </a:solidFill>
                          <a:latin typeface="Times"/>
                        </a:defRPr>
                      </a:lvl8pPr>
                      <a:lvl9pPr marL="3657600" algn="l" defTabSz="457200" rtl="0" eaLnBrk="1" latinLnBrk="0" hangingPunct="1">
                        <a:defRPr sz="1800" b="1" kern="1200">
                          <a:solidFill>
                            <a:schemeClr val="lt1"/>
                          </a:solidFill>
                          <a:latin typeface="Times"/>
                        </a:defRPr>
                      </a:lvl9pPr>
                    </a:lstStyle>
                    <a:p>
                      <a:pPr algn="ctr"/>
                      <a:r>
                        <a:rPr lang="en-US" sz="1200" b="0" dirty="0" smtClean="0">
                          <a:solidFill>
                            <a:schemeClr val="tx1"/>
                          </a:solidFill>
                          <a:latin typeface="Arial" panose="020B0604020202020204" pitchFamily="34" charset="0"/>
                          <a:cs typeface="Arial" panose="020B0604020202020204" pitchFamily="34" charset="0"/>
                        </a:rPr>
                        <a:t>5</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b="1" kern="1200">
                          <a:solidFill>
                            <a:schemeClr val="lt1"/>
                          </a:solidFill>
                          <a:latin typeface="Times"/>
                        </a:defRPr>
                      </a:lvl1pPr>
                      <a:lvl2pPr marL="457200" algn="l" defTabSz="457200" rtl="0" eaLnBrk="1" latinLnBrk="0" hangingPunct="1">
                        <a:defRPr sz="1800" b="1" kern="1200">
                          <a:solidFill>
                            <a:schemeClr val="lt1"/>
                          </a:solidFill>
                          <a:latin typeface="Times"/>
                        </a:defRPr>
                      </a:lvl2pPr>
                      <a:lvl3pPr marL="914400" algn="l" defTabSz="457200" rtl="0" eaLnBrk="1" latinLnBrk="0" hangingPunct="1">
                        <a:defRPr sz="1800" b="1" kern="1200">
                          <a:solidFill>
                            <a:schemeClr val="lt1"/>
                          </a:solidFill>
                          <a:latin typeface="Times"/>
                        </a:defRPr>
                      </a:lvl3pPr>
                      <a:lvl4pPr marL="1371600" algn="l" defTabSz="457200" rtl="0" eaLnBrk="1" latinLnBrk="0" hangingPunct="1">
                        <a:defRPr sz="1800" b="1" kern="1200">
                          <a:solidFill>
                            <a:schemeClr val="lt1"/>
                          </a:solidFill>
                          <a:latin typeface="Times"/>
                        </a:defRPr>
                      </a:lvl4pPr>
                      <a:lvl5pPr marL="1828800" algn="l" defTabSz="457200" rtl="0" eaLnBrk="1" latinLnBrk="0" hangingPunct="1">
                        <a:defRPr sz="1800" b="1" kern="1200">
                          <a:solidFill>
                            <a:schemeClr val="lt1"/>
                          </a:solidFill>
                          <a:latin typeface="Times"/>
                        </a:defRPr>
                      </a:lvl5pPr>
                      <a:lvl6pPr marL="2286000" algn="l" defTabSz="457200" rtl="0" eaLnBrk="1" latinLnBrk="0" hangingPunct="1">
                        <a:defRPr sz="1800" b="1" kern="1200">
                          <a:solidFill>
                            <a:schemeClr val="lt1"/>
                          </a:solidFill>
                          <a:latin typeface="Times"/>
                        </a:defRPr>
                      </a:lvl6pPr>
                      <a:lvl7pPr marL="2743200" algn="l" defTabSz="457200" rtl="0" eaLnBrk="1" latinLnBrk="0" hangingPunct="1">
                        <a:defRPr sz="1800" b="1" kern="1200">
                          <a:solidFill>
                            <a:schemeClr val="lt1"/>
                          </a:solidFill>
                          <a:latin typeface="Times"/>
                        </a:defRPr>
                      </a:lvl7pPr>
                      <a:lvl8pPr marL="3200400" algn="l" defTabSz="457200" rtl="0" eaLnBrk="1" latinLnBrk="0" hangingPunct="1">
                        <a:defRPr sz="1800" b="1" kern="1200">
                          <a:solidFill>
                            <a:schemeClr val="lt1"/>
                          </a:solidFill>
                          <a:latin typeface="Times"/>
                        </a:defRPr>
                      </a:lvl8pPr>
                      <a:lvl9pPr marL="3657600" algn="l" defTabSz="457200" rtl="0" eaLnBrk="1" latinLnBrk="0" hangingPunct="1">
                        <a:defRPr sz="1800" b="1" kern="1200">
                          <a:solidFill>
                            <a:schemeClr val="lt1"/>
                          </a:solidFill>
                          <a:latin typeface="Times"/>
                        </a:defRPr>
                      </a:lvl9pPr>
                    </a:lstStyle>
                    <a:p>
                      <a:pPr algn="ctr"/>
                      <a:r>
                        <a:rPr lang="en-US" sz="1200" b="0" dirty="0" smtClean="0">
                          <a:solidFill>
                            <a:schemeClr val="tx1"/>
                          </a:solidFill>
                          <a:latin typeface="Arial" panose="020B0604020202020204" pitchFamily="34" charset="0"/>
                          <a:cs typeface="Arial" panose="020B0604020202020204" pitchFamily="34" charset="0"/>
                        </a:rPr>
                        <a:t>6.9</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b="1" kern="1200">
                          <a:solidFill>
                            <a:schemeClr val="lt1"/>
                          </a:solidFill>
                          <a:latin typeface="Times"/>
                        </a:defRPr>
                      </a:lvl1pPr>
                      <a:lvl2pPr marL="457200" algn="l" defTabSz="457200" rtl="0" eaLnBrk="1" latinLnBrk="0" hangingPunct="1">
                        <a:defRPr sz="1800" b="1" kern="1200">
                          <a:solidFill>
                            <a:schemeClr val="lt1"/>
                          </a:solidFill>
                          <a:latin typeface="Times"/>
                        </a:defRPr>
                      </a:lvl2pPr>
                      <a:lvl3pPr marL="914400" algn="l" defTabSz="457200" rtl="0" eaLnBrk="1" latinLnBrk="0" hangingPunct="1">
                        <a:defRPr sz="1800" b="1" kern="1200">
                          <a:solidFill>
                            <a:schemeClr val="lt1"/>
                          </a:solidFill>
                          <a:latin typeface="Times"/>
                        </a:defRPr>
                      </a:lvl3pPr>
                      <a:lvl4pPr marL="1371600" algn="l" defTabSz="457200" rtl="0" eaLnBrk="1" latinLnBrk="0" hangingPunct="1">
                        <a:defRPr sz="1800" b="1" kern="1200">
                          <a:solidFill>
                            <a:schemeClr val="lt1"/>
                          </a:solidFill>
                          <a:latin typeface="Times"/>
                        </a:defRPr>
                      </a:lvl4pPr>
                      <a:lvl5pPr marL="1828800" algn="l" defTabSz="457200" rtl="0" eaLnBrk="1" latinLnBrk="0" hangingPunct="1">
                        <a:defRPr sz="1800" b="1" kern="1200">
                          <a:solidFill>
                            <a:schemeClr val="lt1"/>
                          </a:solidFill>
                          <a:latin typeface="Times"/>
                        </a:defRPr>
                      </a:lvl5pPr>
                      <a:lvl6pPr marL="2286000" algn="l" defTabSz="457200" rtl="0" eaLnBrk="1" latinLnBrk="0" hangingPunct="1">
                        <a:defRPr sz="1800" b="1" kern="1200">
                          <a:solidFill>
                            <a:schemeClr val="lt1"/>
                          </a:solidFill>
                          <a:latin typeface="Times"/>
                        </a:defRPr>
                      </a:lvl6pPr>
                      <a:lvl7pPr marL="2743200" algn="l" defTabSz="457200" rtl="0" eaLnBrk="1" latinLnBrk="0" hangingPunct="1">
                        <a:defRPr sz="1800" b="1" kern="1200">
                          <a:solidFill>
                            <a:schemeClr val="lt1"/>
                          </a:solidFill>
                          <a:latin typeface="Times"/>
                        </a:defRPr>
                      </a:lvl7pPr>
                      <a:lvl8pPr marL="3200400" algn="l" defTabSz="457200" rtl="0" eaLnBrk="1" latinLnBrk="0" hangingPunct="1">
                        <a:defRPr sz="1800" b="1" kern="1200">
                          <a:solidFill>
                            <a:schemeClr val="lt1"/>
                          </a:solidFill>
                          <a:latin typeface="Times"/>
                        </a:defRPr>
                      </a:lvl8pPr>
                      <a:lvl9pPr marL="3657600" algn="l" defTabSz="457200" rtl="0" eaLnBrk="1" latinLnBrk="0" hangingPunct="1">
                        <a:defRPr sz="1800" b="1" kern="1200">
                          <a:solidFill>
                            <a:schemeClr val="lt1"/>
                          </a:solidFill>
                          <a:latin typeface="Times"/>
                        </a:defRPr>
                      </a:lvl9pPr>
                    </a:lstStyle>
                    <a:p>
                      <a:pPr algn="ctr"/>
                      <a:r>
                        <a:rPr lang="en-US" sz="1200" b="0" dirty="0" smtClean="0">
                          <a:solidFill>
                            <a:schemeClr val="tx1"/>
                          </a:solidFill>
                          <a:latin typeface="Arial" panose="020B0604020202020204" pitchFamily="34" charset="0"/>
                          <a:cs typeface="Arial" panose="020B0604020202020204" pitchFamily="34" charset="0"/>
                        </a:rPr>
                        <a:t>9</a:t>
                      </a:r>
                    </a:p>
                  </a:txBody>
                  <a:tcPr marL="91431" marR="91431"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b="1" kern="1200">
                          <a:solidFill>
                            <a:schemeClr val="lt1"/>
                          </a:solidFill>
                          <a:latin typeface="Times"/>
                        </a:defRPr>
                      </a:lvl1pPr>
                      <a:lvl2pPr marL="457200" algn="l" defTabSz="457200" rtl="0" eaLnBrk="1" latinLnBrk="0" hangingPunct="1">
                        <a:defRPr sz="1800" b="1" kern="1200">
                          <a:solidFill>
                            <a:schemeClr val="lt1"/>
                          </a:solidFill>
                          <a:latin typeface="Times"/>
                        </a:defRPr>
                      </a:lvl2pPr>
                      <a:lvl3pPr marL="914400" algn="l" defTabSz="457200" rtl="0" eaLnBrk="1" latinLnBrk="0" hangingPunct="1">
                        <a:defRPr sz="1800" b="1" kern="1200">
                          <a:solidFill>
                            <a:schemeClr val="lt1"/>
                          </a:solidFill>
                          <a:latin typeface="Times"/>
                        </a:defRPr>
                      </a:lvl3pPr>
                      <a:lvl4pPr marL="1371600" algn="l" defTabSz="457200" rtl="0" eaLnBrk="1" latinLnBrk="0" hangingPunct="1">
                        <a:defRPr sz="1800" b="1" kern="1200">
                          <a:solidFill>
                            <a:schemeClr val="lt1"/>
                          </a:solidFill>
                          <a:latin typeface="Times"/>
                        </a:defRPr>
                      </a:lvl4pPr>
                      <a:lvl5pPr marL="1828800" algn="l" defTabSz="457200" rtl="0" eaLnBrk="1" latinLnBrk="0" hangingPunct="1">
                        <a:defRPr sz="1800" b="1" kern="1200">
                          <a:solidFill>
                            <a:schemeClr val="lt1"/>
                          </a:solidFill>
                          <a:latin typeface="Times"/>
                        </a:defRPr>
                      </a:lvl5pPr>
                      <a:lvl6pPr marL="2286000" algn="l" defTabSz="457200" rtl="0" eaLnBrk="1" latinLnBrk="0" hangingPunct="1">
                        <a:defRPr sz="1800" b="1" kern="1200">
                          <a:solidFill>
                            <a:schemeClr val="lt1"/>
                          </a:solidFill>
                          <a:latin typeface="Times"/>
                        </a:defRPr>
                      </a:lvl6pPr>
                      <a:lvl7pPr marL="2743200" algn="l" defTabSz="457200" rtl="0" eaLnBrk="1" latinLnBrk="0" hangingPunct="1">
                        <a:defRPr sz="1800" b="1" kern="1200">
                          <a:solidFill>
                            <a:schemeClr val="lt1"/>
                          </a:solidFill>
                          <a:latin typeface="Times"/>
                        </a:defRPr>
                      </a:lvl7pPr>
                      <a:lvl8pPr marL="3200400" algn="l" defTabSz="457200" rtl="0" eaLnBrk="1" latinLnBrk="0" hangingPunct="1">
                        <a:defRPr sz="1800" b="1" kern="1200">
                          <a:solidFill>
                            <a:schemeClr val="lt1"/>
                          </a:solidFill>
                          <a:latin typeface="Times"/>
                        </a:defRPr>
                      </a:lvl8pPr>
                      <a:lvl9pPr marL="3657600" algn="l" defTabSz="457200" rtl="0" eaLnBrk="1" latinLnBrk="0" hangingPunct="1">
                        <a:defRPr sz="1800" b="1" kern="1200">
                          <a:solidFill>
                            <a:schemeClr val="lt1"/>
                          </a:solidFill>
                          <a:latin typeface="Times"/>
                        </a:defRPr>
                      </a:lvl9pPr>
                    </a:lstStyle>
                    <a:p>
                      <a:pPr algn="ctr"/>
                      <a:r>
                        <a:rPr lang="en-US" sz="1200" b="0" dirty="0" smtClean="0">
                          <a:solidFill>
                            <a:schemeClr val="tx1"/>
                          </a:solidFill>
                          <a:latin typeface="Arial" panose="020B0604020202020204" pitchFamily="34" charset="0"/>
                          <a:cs typeface="Arial" panose="020B0604020202020204" pitchFamily="34" charset="0"/>
                        </a:rPr>
                        <a:t>10</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b="1" kern="1200">
                          <a:solidFill>
                            <a:schemeClr val="lt1"/>
                          </a:solidFill>
                          <a:latin typeface="Times"/>
                        </a:defRPr>
                      </a:lvl1pPr>
                      <a:lvl2pPr marL="457200" algn="l" defTabSz="457200" rtl="0" eaLnBrk="1" latinLnBrk="0" hangingPunct="1">
                        <a:defRPr sz="1800" b="1" kern="1200">
                          <a:solidFill>
                            <a:schemeClr val="lt1"/>
                          </a:solidFill>
                          <a:latin typeface="Times"/>
                        </a:defRPr>
                      </a:lvl2pPr>
                      <a:lvl3pPr marL="914400" algn="l" defTabSz="457200" rtl="0" eaLnBrk="1" latinLnBrk="0" hangingPunct="1">
                        <a:defRPr sz="1800" b="1" kern="1200">
                          <a:solidFill>
                            <a:schemeClr val="lt1"/>
                          </a:solidFill>
                          <a:latin typeface="Times"/>
                        </a:defRPr>
                      </a:lvl3pPr>
                      <a:lvl4pPr marL="1371600" algn="l" defTabSz="457200" rtl="0" eaLnBrk="1" latinLnBrk="0" hangingPunct="1">
                        <a:defRPr sz="1800" b="1" kern="1200">
                          <a:solidFill>
                            <a:schemeClr val="lt1"/>
                          </a:solidFill>
                          <a:latin typeface="Times"/>
                        </a:defRPr>
                      </a:lvl4pPr>
                      <a:lvl5pPr marL="1828800" algn="l" defTabSz="457200" rtl="0" eaLnBrk="1" latinLnBrk="0" hangingPunct="1">
                        <a:defRPr sz="1800" b="1" kern="1200">
                          <a:solidFill>
                            <a:schemeClr val="lt1"/>
                          </a:solidFill>
                          <a:latin typeface="Times"/>
                        </a:defRPr>
                      </a:lvl5pPr>
                      <a:lvl6pPr marL="2286000" algn="l" defTabSz="457200" rtl="0" eaLnBrk="1" latinLnBrk="0" hangingPunct="1">
                        <a:defRPr sz="1800" b="1" kern="1200">
                          <a:solidFill>
                            <a:schemeClr val="lt1"/>
                          </a:solidFill>
                          <a:latin typeface="Times"/>
                        </a:defRPr>
                      </a:lvl6pPr>
                      <a:lvl7pPr marL="2743200" algn="l" defTabSz="457200" rtl="0" eaLnBrk="1" latinLnBrk="0" hangingPunct="1">
                        <a:defRPr sz="1800" b="1" kern="1200">
                          <a:solidFill>
                            <a:schemeClr val="lt1"/>
                          </a:solidFill>
                          <a:latin typeface="Times"/>
                        </a:defRPr>
                      </a:lvl7pPr>
                      <a:lvl8pPr marL="3200400" algn="l" defTabSz="457200" rtl="0" eaLnBrk="1" latinLnBrk="0" hangingPunct="1">
                        <a:defRPr sz="1800" b="1" kern="1200">
                          <a:solidFill>
                            <a:schemeClr val="lt1"/>
                          </a:solidFill>
                          <a:latin typeface="Times"/>
                        </a:defRPr>
                      </a:lvl8pPr>
                      <a:lvl9pPr marL="3657600" algn="l" defTabSz="457200" rtl="0" eaLnBrk="1" latinLnBrk="0" hangingPunct="1">
                        <a:defRPr sz="1800" b="1" kern="1200">
                          <a:solidFill>
                            <a:schemeClr val="lt1"/>
                          </a:solidFill>
                          <a:latin typeface="Times"/>
                        </a:defRPr>
                      </a:lvl9pPr>
                    </a:lstStyle>
                    <a:p>
                      <a:pPr algn="ctr"/>
                      <a:r>
                        <a:rPr lang="en-US" sz="1200" b="0" dirty="0" smtClean="0">
                          <a:solidFill>
                            <a:schemeClr val="tx1"/>
                          </a:solidFill>
                          <a:latin typeface="Arial" panose="020B0604020202020204" pitchFamily="34" charset="0"/>
                          <a:cs typeface="Arial" panose="020B0604020202020204" pitchFamily="34" charset="0"/>
                        </a:rPr>
                        <a:t>12</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89749">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r>
                        <a:rPr lang="en-US" sz="1200" dirty="0" smtClean="0">
                          <a:latin typeface="Arial" panose="020B0604020202020204" pitchFamily="34" charset="0"/>
                          <a:cs typeface="Arial" panose="020B0604020202020204" pitchFamily="34" charset="0"/>
                        </a:rPr>
                        <a:t>Beam current</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200" dirty="0" smtClean="0">
                          <a:latin typeface="Arial" panose="020B0604020202020204" pitchFamily="34" charset="0"/>
                          <a:cs typeface="Arial" panose="020B0604020202020204" pitchFamily="34" charset="0"/>
                        </a:rPr>
                        <a:t>A</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200" dirty="0" smtClean="0">
                          <a:latin typeface="Arial" panose="020B0604020202020204" pitchFamily="34" charset="0"/>
                          <a:cs typeface="Arial" panose="020B0604020202020204" pitchFamily="34" charset="0"/>
                        </a:rPr>
                        <a:t>3</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200" dirty="0" smtClean="0">
                          <a:latin typeface="Arial" panose="020B0604020202020204" pitchFamily="34" charset="0"/>
                          <a:cs typeface="Arial" panose="020B0604020202020204" pitchFamily="34" charset="0"/>
                        </a:rPr>
                        <a:t>3</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200" dirty="0" smtClean="0">
                          <a:latin typeface="Arial" panose="020B0604020202020204" pitchFamily="34" charset="0"/>
                          <a:cs typeface="Arial" panose="020B0604020202020204" pitchFamily="34" charset="0"/>
                        </a:rPr>
                        <a:t>3</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200" b="0" dirty="0" smtClean="0">
                          <a:solidFill>
                            <a:schemeClr val="dk1"/>
                          </a:solidFill>
                          <a:latin typeface="Arial" panose="020B0604020202020204" pitchFamily="34" charset="0"/>
                          <a:cs typeface="Arial" panose="020B0604020202020204" pitchFamily="34" charset="0"/>
                        </a:rPr>
                        <a:t>1</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200" dirty="0" smtClean="0">
                          <a:latin typeface="Arial" panose="020B0604020202020204" pitchFamily="34" charset="0"/>
                          <a:cs typeface="Arial" panose="020B0604020202020204" pitchFamily="34" charset="0"/>
                        </a:rPr>
                        <a:t>0.69</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200" dirty="0" smtClean="0">
                          <a:latin typeface="Arial" panose="020B0604020202020204" pitchFamily="34" charset="0"/>
                          <a:cs typeface="Arial" panose="020B0604020202020204" pitchFamily="34" charset="0"/>
                        </a:rPr>
                        <a:t>0.33</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89749">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r>
                        <a:rPr lang="en-US" sz="1200" dirty="0" smtClean="0">
                          <a:latin typeface="Arial" panose="020B0604020202020204" pitchFamily="34" charset="0"/>
                          <a:cs typeface="Arial" panose="020B0604020202020204" pitchFamily="34" charset="0"/>
                        </a:rPr>
                        <a:t>Total SR power</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200" dirty="0" smtClean="0">
                          <a:latin typeface="Arial" panose="020B0604020202020204" pitchFamily="34" charset="0"/>
                          <a:cs typeface="Arial" panose="020B0604020202020204" pitchFamily="34" charset="0"/>
                        </a:rPr>
                        <a:t>MW</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200" dirty="0" smtClean="0">
                          <a:latin typeface="Arial" panose="020B0604020202020204" pitchFamily="34" charset="0"/>
                          <a:cs typeface="Arial" panose="020B0604020202020204" pitchFamily="34" charset="0"/>
                        </a:rPr>
                        <a:t>0.4</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200" dirty="0" smtClean="0">
                          <a:latin typeface="Arial" panose="020B0604020202020204" pitchFamily="34" charset="0"/>
                          <a:cs typeface="Arial" panose="020B0604020202020204" pitchFamily="34" charset="0"/>
                        </a:rPr>
                        <a:t>2.7</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200" b="0" dirty="0" smtClean="0">
                          <a:solidFill>
                            <a:schemeClr val="dk1"/>
                          </a:solidFill>
                          <a:latin typeface="Arial" panose="020B0604020202020204" pitchFamily="34" charset="0"/>
                          <a:cs typeface="Arial" panose="020B0604020202020204" pitchFamily="34" charset="0"/>
                        </a:rPr>
                        <a:t>9.6</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200" b="0" dirty="0" smtClean="0">
                          <a:solidFill>
                            <a:schemeClr val="dk1"/>
                          </a:solidFill>
                          <a:latin typeface="Arial" panose="020B0604020202020204" pitchFamily="34" charset="0"/>
                          <a:cs typeface="Arial" panose="020B0604020202020204" pitchFamily="34" charset="0"/>
                        </a:rPr>
                        <a:t>9.3</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200" b="0" dirty="0" smtClean="0">
                          <a:solidFill>
                            <a:schemeClr val="dk1"/>
                          </a:solidFill>
                          <a:latin typeface="Arial" panose="020B0604020202020204" pitchFamily="34" charset="0"/>
                          <a:cs typeface="Arial" panose="020B0604020202020204" pitchFamily="34" charset="0"/>
                        </a:rPr>
                        <a:t>9.8</a:t>
                      </a:r>
                    </a:p>
                  </a:txBody>
                  <a:tcPr marL="91431" marR="91431"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200" b="0" dirty="0" smtClean="0">
                          <a:solidFill>
                            <a:schemeClr val="dk1"/>
                          </a:solidFill>
                          <a:latin typeface="Arial" panose="020B0604020202020204" pitchFamily="34" charset="0"/>
                          <a:cs typeface="Arial" panose="020B0604020202020204" pitchFamily="34" charset="0"/>
                        </a:rPr>
                        <a:t>9.7</a:t>
                      </a:r>
                    </a:p>
                  </a:txBody>
                  <a:tcPr marL="91431" marR="91431"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89749">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r>
                        <a:rPr lang="en-US" sz="1200" dirty="0" smtClean="0">
                          <a:latin typeface="Arial" panose="020B0604020202020204" pitchFamily="34" charset="0"/>
                          <a:cs typeface="Arial" panose="020B0604020202020204" pitchFamily="34" charset="0"/>
                        </a:rPr>
                        <a:t>Energy loss per turn</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200" dirty="0" smtClean="0">
                          <a:latin typeface="Arial" panose="020B0604020202020204" pitchFamily="34" charset="0"/>
                          <a:cs typeface="Arial" panose="020B0604020202020204" pitchFamily="34" charset="0"/>
                        </a:rPr>
                        <a:t>MeV</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200" dirty="0" smtClean="0">
                          <a:latin typeface="Arial" panose="020B0604020202020204" pitchFamily="34" charset="0"/>
                          <a:cs typeface="Arial" panose="020B0604020202020204" pitchFamily="34" charset="0"/>
                        </a:rPr>
                        <a:t>0.12</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200" dirty="0" smtClean="0">
                          <a:latin typeface="Arial" panose="020B0604020202020204" pitchFamily="34" charset="0"/>
                          <a:cs typeface="Arial" panose="020B0604020202020204" pitchFamily="34" charset="0"/>
                        </a:rPr>
                        <a:t>0.88</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200" dirty="0" smtClean="0">
                          <a:latin typeface="Arial" panose="020B0604020202020204" pitchFamily="34" charset="0"/>
                          <a:cs typeface="Arial" panose="020B0604020202020204" pitchFamily="34" charset="0"/>
                        </a:rPr>
                        <a:t>3.2</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200" b="0" dirty="0" smtClean="0">
                          <a:solidFill>
                            <a:schemeClr val="dk1"/>
                          </a:solidFill>
                          <a:latin typeface="Arial" panose="020B0604020202020204" pitchFamily="34" charset="0"/>
                          <a:cs typeface="Arial" panose="020B0604020202020204" pitchFamily="34" charset="0"/>
                        </a:rPr>
                        <a:t>9.3</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200" dirty="0" smtClean="0">
                          <a:latin typeface="Arial" panose="020B0604020202020204" pitchFamily="34" charset="0"/>
                          <a:cs typeface="Arial" panose="020B0604020202020204" pitchFamily="34" charset="0"/>
                        </a:rPr>
                        <a:t>14.2</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200" b="0" dirty="0" smtClean="0">
                          <a:solidFill>
                            <a:schemeClr val="dk1"/>
                          </a:solidFill>
                          <a:latin typeface="Arial" panose="020B0604020202020204" pitchFamily="34" charset="0"/>
                          <a:cs typeface="Arial" panose="020B0604020202020204" pitchFamily="34" charset="0"/>
                        </a:rPr>
                        <a:t>29.4</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89749">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r>
                        <a:rPr lang="en-US" sz="1200" dirty="0" smtClean="0">
                          <a:latin typeface="Arial" panose="020B0604020202020204" pitchFamily="34" charset="0"/>
                          <a:cs typeface="Arial" panose="020B0604020202020204" pitchFamily="34" charset="0"/>
                        </a:rPr>
                        <a:t>Energy spread</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200" dirty="0" smtClean="0">
                          <a:latin typeface="Arial" panose="020B0604020202020204" pitchFamily="34" charset="0"/>
                          <a:cs typeface="Arial" panose="020B0604020202020204" pitchFamily="34" charset="0"/>
                        </a:rPr>
                        <a:t>10</a:t>
                      </a:r>
                      <a:r>
                        <a:rPr lang="en-US" sz="1200" baseline="30000" dirty="0" smtClean="0">
                          <a:latin typeface="Arial" panose="020B0604020202020204" pitchFamily="34" charset="0"/>
                          <a:cs typeface="Arial" panose="020B0604020202020204" pitchFamily="34" charset="0"/>
                        </a:rPr>
                        <a:t>-4</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200" dirty="0" smtClean="0">
                          <a:latin typeface="Arial" panose="020B0604020202020204" pitchFamily="34" charset="0"/>
                          <a:cs typeface="Arial" panose="020B0604020202020204" pitchFamily="34" charset="0"/>
                        </a:rPr>
                        <a:t>2.8</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200" dirty="0" smtClean="0">
                          <a:latin typeface="Arial" panose="020B0604020202020204" pitchFamily="34" charset="0"/>
                          <a:cs typeface="Arial" panose="020B0604020202020204" pitchFamily="34" charset="0"/>
                        </a:rPr>
                        <a:t>4.6</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200" dirty="0" smtClean="0">
                          <a:latin typeface="Arial" panose="020B0604020202020204" pitchFamily="34" charset="0"/>
                          <a:cs typeface="Arial" panose="020B0604020202020204" pitchFamily="34" charset="0"/>
                        </a:rPr>
                        <a:t>6.4</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200" dirty="0" smtClean="0">
                          <a:latin typeface="Arial" panose="020B0604020202020204" pitchFamily="34" charset="0"/>
                          <a:cs typeface="Arial" panose="020B0604020202020204" pitchFamily="34" charset="0"/>
                        </a:rPr>
                        <a:t>8.4</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200" dirty="0" smtClean="0">
                          <a:latin typeface="Arial" panose="020B0604020202020204" pitchFamily="34" charset="0"/>
                          <a:cs typeface="Arial" panose="020B0604020202020204" pitchFamily="34" charset="0"/>
                        </a:rPr>
                        <a:t>9.3</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200" b="0" dirty="0" smtClean="0">
                          <a:solidFill>
                            <a:schemeClr val="dk1"/>
                          </a:solidFill>
                          <a:latin typeface="Arial" panose="020B0604020202020204" pitchFamily="34" charset="0"/>
                          <a:cs typeface="Arial" panose="020B0604020202020204" pitchFamily="34" charset="0"/>
                        </a:rPr>
                        <a:t>11.1</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89749">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r>
                        <a:rPr lang="en-US" sz="1200" dirty="0" smtClean="0">
                          <a:latin typeface="Arial" panose="020B0604020202020204" pitchFamily="34" charset="0"/>
                          <a:cs typeface="Arial" panose="020B0604020202020204" pitchFamily="34" charset="0"/>
                        </a:rPr>
                        <a:t>Transverse</a:t>
                      </a:r>
                      <a:r>
                        <a:rPr lang="en-US" sz="1200" baseline="0" dirty="0" smtClean="0">
                          <a:latin typeface="Arial" panose="020B0604020202020204" pitchFamily="34" charset="0"/>
                          <a:cs typeface="Arial" panose="020B0604020202020204" pitchFamily="34" charset="0"/>
                        </a:rPr>
                        <a:t> damping time</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200" dirty="0" err="1" smtClean="0">
                          <a:latin typeface="Arial" panose="020B0604020202020204" pitchFamily="34" charset="0"/>
                          <a:cs typeface="Arial" panose="020B0604020202020204" pitchFamily="34" charset="0"/>
                        </a:rPr>
                        <a:t>ms</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200" b="0" dirty="0" smtClean="0">
                          <a:solidFill>
                            <a:schemeClr val="dk1"/>
                          </a:solidFill>
                          <a:latin typeface="Arial" panose="020B0604020202020204" pitchFamily="34" charset="0"/>
                          <a:cs typeface="Arial" panose="020B0604020202020204" pitchFamily="34" charset="0"/>
                        </a:rPr>
                        <a:t>389</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200" dirty="0" smtClean="0">
                          <a:latin typeface="Arial" panose="020B0604020202020204" pitchFamily="34" charset="0"/>
                          <a:cs typeface="Arial" panose="020B0604020202020204" pitchFamily="34" charset="0"/>
                        </a:rPr>
                        <a:t>84</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200" b="0" dirty="0" smtClean="0">
                          <a:solidFill>
                            <a:schemeClr val="dk1"/>
                          </a:solidFill>
                          <a:latin typeface="Arial" panose="020B0604020202020204" pitchFamily="34" charset="0"/>
                          <a:cs typeface="Arial" panose="020B0604020202020204" pitchFamily="34" charset="0"/>
                        </a:rPr>
                        <a:t>32</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200" dirty="0" smtClean="0">
                          <a:latin typeface="Arial" panose="020B0604020202020204" pitchFamily="34" charset="0"/>
                          <a:cs typeface="Arial" panose="020B0604020202020204" pitchFamily="34" charset="0"/>
                        </a:rPr>
                        <a:t>14</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200" dirty="0" smtClean="0">
                          <a:latin typeface="Arial" panose="020B0604020202020204" pitchFamily="34" charset="0"/>
                          <a:cs typeface="Arial" panose="020B0604020202020204" pitchFamily="34" charset="0"/>
                        </a:rPr>
                        <a:t>11</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200" b="0" dirty="0" smtClean="0">
                          <a:solidFill>
                            <a:schemeClr val="dk1"/>
                          </a:solidFill>
                          <a:latin typeface="Arial" panose="020B0604020202020204" pitchFamily="34" charset="0"/>
                          <a:cs typeface="Arial" panose="020B0604020202020204" pitchFamily="34" charset="0"/>
                        </a:rPr>
                        <a:t>6</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89749">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r>
                        <a:rPr lang="en-US" sz="1200" dirty="0" smtClean="0">
                          <a:latin typeface="Arial" panose="020B0604020202020204" pitchFamily="34" charset="0"/>
                          <a:cs typeface="Arial" panose="020B0604020202020204" pitchFamily="34" charset="0"/>
                        </a:rPr>
                        <a:t>Longitudinal damping time</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200" dirty="0" err="1" smtClean="0">
                          <a:latin typeface="Arial" panose="020B0604020202020204" pitchFamily="34" charset="0"/>
                          <a:cs typeface="Arial" panose="020B0604020202020204" pitchFamily="34" charset="0"/>
                        </a:rPr>
                        <a:t>ms</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200" b="0" dirty="0" smtClean="0">
                          <a:solidFill>
                            <a:schemeClr val="dk1"/>
                          </a:solidFill>
                          <a:latin typeface="Arial" panose="020B0604020202020204" pitchFamily="34" charset="0"/>
                          <a:cs typeface="Arial" panose="020B0604020202020204" pitchFamily="34" charset="0"/>
                        </a:rPr>
                        <a:t>194</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200" dirty="0" smtClean="0">
                          <a:latin typeface="Arial" panose="020B0604020202020204" pitchFamily="34" charset="0"/>
                          <a:cs typeface="Arial" panose="020B0604020202020204" pitchFamily="34" charset="0"/>
                        </a:rPr>
                        <a:t>42</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200" b="0" dirty="0" smtClean="0">
                          <a:solidFill>
                            <a:schemeClr val="dk1"/>
                          </a:solidFill>
                          <a:latin typeface="Arial" panose="020B0604020202020204" pitchFamily="34" charset="0"/>
                          <a:cs typeface="Arial" panose="020B0604020202020204" pitchFamily="34" charset="0"/>
                        </a:rPr>
                        <a:t>16</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200" b="0" dirty="0" smtClean="0">
                          <a:solidFill>
                            <a:schemeClr val="dk1"/>
                          </a:solidFill>
                          <a:latin typeface="Arial" panose="020B0604020202020204" pitchFamily="34" charset="0"/>
                          <a:cs typeface="Arial" panose="020B0604020202020204" pitchFamily="34" charset="0"/>
                        </a:rPr>
                        <a:t>7</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200" b="0" dirty="0" smtClean="0">
                          <a:solidFill>
                            <a:schemeClr val="dk1"/>
                          </a:solidFill>
                          <a:latin typeface="Arial" panose="020B0604020202020204" pitchFamily="34" charset="0"/>
                          <a:cs typeface="Arial" panose="020B0604020202020204" pitchFamily="34" charset="0"/>
                        </a:rPr>
                        <a:t>5</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200" b="0" dirty="0" smtClean="0">
                          <a:solidFill>
                            <a:schemeClr val="dk1"/>
                          </a:solidFill>
                          <a:latin typeface="Arial" panose="020B0604020202020204" pitchFamily="34" charset="0"/>
                          <a:cs typeface="Arial" panose="020B0604020202020204" pitchFamily="34" charset="0"/>
                        </a:rPr>
                        <a:t>3</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89749">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r>
                        <a:rPr lang="en-US" sz="1200" dirty="0" smtClean="0">
                          <a:latin typeface="Arial" panose="020B0604020202020204" pitchFamily="34" charset="0"/>
                          <a:cs typeface="Arial" panose="020B0604020202020204" pitchFamily="34" charset="0"/>
                        </a:rPr>
                        <a:t>Normalized Emittance</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200" dirty="0" smtClean="0">
                          <a:latin typeface="Arial" panose="020B0604020202020204" pitchFamily="34" charset="0"/>
                          <a:cs typeface="Arial" panose="020B0604020202020204" pitchFamily="34" charset="0"/>
                        </a:rPr>
                        <a:t>um</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200" dirty="0" smtClean="0">
                          <a:latin typeface="Arial" panose="020B0604020202020204" pitchFamily="34" charset="0"/>
                          <a:cs typeface="Arial" panose="020B0604020202020204" pitchFamily="34" charset="0"/>
                        </a:rPr>
                        <a:t>13</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200" dirty="0" smtClean="0">
                          <a:latin typeface="Arial" panose="020B0604020202020204" pitchFamily="34" charset="0"/>
                          <a:cs typeface="Arial" panose="020B0604020202020204" pitchFamily="34" charset="0"/>
                        </a:rPr>
                        <a:t>58</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200" dirty="0" smtClean="0">
                          <a:latin typeface="Arial" panose="020B0604020202020204" pitchFamily="34" charset="0"/>
                          <a:cs typeface="Arial" panose="020B0604020202020204" pitchFamily="34" charset="0"/>
                        </a:rPr>
                        <a:t>152</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200" dirty="0" smtClean="0">
                          <a:latin typeface="Arial" panose="020B0604020202020204" pitchFamily="34" charset="0"/>
                          <a:cs typeface="Arial" panose="020B0604020202020204" pitchFamily="34" charset="0"/>
                        </a:rPr>
                        <a:t>337</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200" dirty="0" smtClean="0">
                          <a:latin typeface="Arial" panose="020B0604020202020204" pitchFamily="34" charset="0"/>
                          <a:cs typeface="Arial" panose="020B0604020202020204" pitchFamily="34" charset="0"/>
                        </a:rPr>
                        <a:t>462</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lvl1pPr marL="0" algn="l" defTabSz="457200" rtl="0" eaLnBrk="1" latinLnBrk="0" hangingPunct="1">
                        <a:defRPr sz="1800" kern="1200">
                          <a:solidFill>
                            <a:schemeClr val="dk1"/>
                          </a:solidFill>
                          <a:latin typeface="Times"/>
                        </a:defRPr>
                      </a:lvl1pPr>
                      <a:lvl2pPr marL="457200" algn="l" defTabSz="457200" rtl="0" eaLnBrk="1" latinLnBrk="0" hangingPunct="1">
                        <a:defRPr sz="1800" kern="1200">
                          <a:solidFill>
                            <a:schemeClr val="dk1"/>
                          </a:solidFill>
                          <a:latin typeface="Times"/>
                        </a:defRPr>
                      </a:lvl2pPr>
                      <a:lvl3pPr marL="914400" algn="l" defTabSz="457200" rtl="0" eaLnBrk="1" latinLnBrk="0" hangingPunct="1">
                        <a:defRPr sz="1800" kern="1200">
                          <a:solidFill>
                            <a:schemeClr val="dk1"/>
                          </a:solidFill>
                          <a:latin typeface="Times"/>
                        </a:defRPr>
                      </a:lvl3pPr>
                      <a:lvl4pPr marL="1371600" algn="l" defTabSz="457200" rtl="0" eaLnBrk="1" latinLnBrk="0" hangingPunct="1">
                        <a:defRPr sz="1800" kern="1200">
                          <a:solidFill>
                            <a:schemeClr val="dk1"/>
                          </a:solidFill>
                          <a:latin typeface="Times"/>
                        </a:defRPr>
                      </a:lvl4pPr>
                      <a:lvl5pPr marL="1828800" algn="l" defTabSz="457200" rtl="0" eaLnBrk="1" latinLnBrk="0" hangingPunct="1">
                        <a:defRPr sz="1800" kern="1200">
                          <a:solidFill>
                            <a:schemeClr val="dk1"/>
                          </a:solidFill>
                          <a:latin typeface="Times"/>
                        </a:defRPr>
                      </a:lvl5pPr>
                      <a:lvl6pPr marL="2286000" algn="l" defTabSz="457200" rtl="0" eaLnBrk="1" latinLnBrk="0" hangingPunct="1">
                        <a:defRPr sz="1800" kern="1200">
                          <a:solidFill>
                            <a:schemeClr val="dk1"/>
                          </a:solidFill>
                          <a:latin typeface="Times"/>
                        </a:defRPr>
                      </a:lvl6pPr>
                      <a:lvl7pPr marL="2743200" algn="l" defTabSz="457200" rtl="0" eaLnBrk="1" latinLnBrk="0" hangingPunct="1">
                        <a:defRPr sz="1800" kern="1200">
                          <a:solidFill>
                            <a:schemeClr val="dk1"/>
                          </a:solidFill>
                          <a:latin typeface="Times"/>
                        </a:defRPr>
                      </a:lvl7pPr>
                      <a:lvl8pPr marL="3200400" algn="l" defTabSz="457200" rtl="0" eaLnBrk="1" latinLnBrk="0" hangingPunct="1">
                        <a:defRPr sz="1800" kern="1200">
                          <a:solidFill>
                            <a:schemeClr val="dk1"/>
                          </a:solidFill>
                          <a:latin typeface="Times"/>
                        </a:defRPr>
                      </a:lvl8pPr>
                      <a:lvl9pPr marL="3657600" algn="l" defTabSz="457200" rtl="0" eaLnBrk="1" latinLnBrk="0" hangingPunct="1">
                        <a:defRPr sz="1800" kern="1200">
                          <a:solidFill>
                            <a:schemeClr val="dk1"/>
                          </a:solidFill>
                          <a:latin typeface="Times"/>
                        </a:defRPr>
                      </a:lvl9pPr>
                    </a:lstStyle>
                    <a:p>
                      <a:pPr algn="ctr"/>
                      <a:r>
                        <a:rPr lang="en-US" sz="1200" b="0" dirty="0" smtClean="0">
                          <a:solidFill>
                            <a:schemeClr val="dk1"/>
                          </a:solidFill>
                          <a:latin typeface="Arial" panose="020B0604020202020204" pitchFamily="34" charset="0"/>
                          <a:cs typeface="Arial" panose="020B0604020202020204" pitchFamily="34" charset="0"/>
                        </a:rPr>
                        <a:t>799</a:t>
                      </a:r>
                      <a:endParaRPr lang="en-US" sz="1200" b="0" dirty="0">
                        <a:solidFill>
                          <a:schemeClr val="tx1"/>
                        </a:solidFill>
                        <a:latin typeface="Arial" panose="020B0604020202020204" pitchFamily="34" charset="0"/>
                        <a:cs typeface="Arial" panose="020B0604020202020204" pitchFamily="34" charset="0"/>
                      </a:endParaRPr>
                    </a:p>
                  </a:txBody>
                  <a:tcPr marL="91431" marR="91431"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339714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Electron </a:t>
            </a:r>
            <a:r>
              <a:rPr lang="en-US" dirty="0" smtClean="0">
                <a:solidFill>
                  <a:schemeClr val="tx1"/>
                </a:solidFill>
              </a:rPr>
              <a:t>Bunch Structure</a:t>
            </a:r>
            <a:endParaRPr lang="en-US" dirty="0">
              <a:solidFill>
                <a:schemeClr val="tx1"/>
              </a:solidFill>
            </a:endParaRPr>
          </a:p>
        </p:txBody>
      </p:sp>
      <p:sp>
        <p:nvSpPr>
          <p:cNvPr id="3" name="Content Placeholder 2"/>
          <p:cNvSpPr>
            <a:spLocks noGrp="1"/>
          </p:cNvSpPr>
          <p:nvPr>
            <p:ph idx="1"/>
          </p:nvPr>
        </p:nvSpPr>
        <p:spPr/>
        <p:txBody>
          <a:bodyPr>
            <a:noAutofit/>
          </a:bodyPr>
          <a:lstStyle/>
          <a:p>
            <a:pPr>
              <a:spcAft>
                <a:spcPts val="300"/>
              </a:spcAft>
            </a:pPr>
            <a:r>
              <a:rPr lang="en-US" sz="2000" dirty="0" smtClean="0">
                <a:solidFill>
                  <a:schemeClr val="tx1"/>
                </a:solidFill>
              </a:rPr>
              <a:t>Electron injection scheme: </a:t>
            </a:r>
            <a:r>
              <a:rPr lang="en-US" sz="1800" dirty="0" err="1" smtClean="0"/>
              <a:t>f</a:t>
            </a:r>
            <a:r>
              <a:rPr lang="en-US" sz="1800" baseline="-25000" dirty="0" err="1" smtClean="0"/>
              <a:t>ring</a:t>
            </a:r>
            <a:r>
              <a:rPr lang="en-US" sz="1800" dirty="0" smtClean="0"/>
              <a:t> </a:t>
            </a:r>
            <a:r>
              <a:rPr lang="en-US" sz="1800" dirty="0"/>
              <a:t>/ </a:t>
            </a:r>
            <a:r>
              <a:rPr lang="en-US" sz="1800" dirty="0" err="1"/>
              <a:t>f</a:t>
            </a:r>
            <a:r>
              <a:rPr lang="en-US" sz="1800" baseline="-25000" dirty="0" err="1"/>
              <a:t>CEBAF</a:t>
            </a:r>
            <a:r>
              <a:rPr lang="en-US" sz="1800" dirty="0"/>
              <a:t> = 476.3 MHz / 1497 MHz = 7 / 22</a:t>
            </a:r>
            <a:endParaRPr lang="en-US" sz="1800" dirty="0" smtClean="0">
              <a:solidFill>
                <a:schemeClr val="tx1"/>
              </a:solidFill>
            </a:endParaRPr>
          </a:p>
          <a:p>
            <a:pPr>
              <a:spcAft>
                <a:spcPts val="300"/>
              </a:spcAft>
            </a:pPr>
            <a:endParaRPr lang="en-US" sz="2000" dirty="0"/>
          </a:p>
          <a:p>
            <a:pPr>
              <a:spcAft>
                <a:spcPts val="300"/>
              </a:spcAft>
            </a:pPr>
            <a:endParaRPr lang="en-US" sz="2000" dirty="0" smtClean="0">
              <a:solidFill>
                <a:schemeClr val="tx1"/>
              </a:solidFill>
            </a:endParaRPr>
          </a:p>
          <a:p>
            <a:pPr>
              <a:spcAft>
                <a:spcPts val="300"/>
              </a:spcAft>
            </a:pPr>
            <a:endParaRPr lang="en-US" sz="2000" dirty="0"/>
          </a:p>
          <a:p>
            <a:pPr>
              <a:spcAft>
                <a:spcPts val="300"/>
              </a:spcAft>
            </a:pPr>
            <a:endParaRPr lang="en-US" sz="2000" dirty="0" smtClean="0">
              <a:solidFill>
                <a:schemeClr val="tx1"/>
              </a:solidFill>
            </a:endParaRPr>
          </a:p>
          <a:p>
            <a:pPr>
              <a:spcAft>
                <a:spcPts val="300"/>
              </a:spcAft>
            </a:pPr>
            <a:endParaRPr lang="en-US" sz="2000" dirty="0" smtClean="0">
              <a:solidFill>
                <a:schemeClr val="tx1"/>
              </a:solidFill>
            </a:endParaRPr>
          </a:p>
          <a:p>
            <a:pPr>
              <a:spcAft>
                <a:spcPts val="300"/>
              </a:spcAft>
            </a:pPr>
            <a:endParaRPr lang="en-US" sz="2000" dirty="0" smtClean="0">
              <a:solidFill>
                <a:schemeClr val="tx1"/>
              </a:solidFill>
            </a:endParaRPr>
          </a:p>
          <a:p>
            <a:pPr>
              <a:spcAft>
                <a:spcPts val="300"/>
              </a:spcAft>
            </a:pPr>
            <a:r>
              <a:rPr lang="en-US" sz="2000" dirty="0"/>
              <a:t>Bunch structure in the electron collider ring</a:t>
            </a:r>
            <a:endParaRPr lang="en-US" sz="2000" dirty="0" smtClean="0">
              <a:solidFill>
                <a:schemeClr val="tx1"/>
              </a:solidFill>
            </a:endParaRPr>
          </a:p>
        </p:txBody>
      </p:sp>
      <p:sp>
        <p:nvSpPr>
          <p:cNvPr id="4" name="Slide Number Placeholder 3"/>
          <p:cNvSpPr>
            <a:spLocks noGrp="1"/>
          </p:cNvSpPr>
          <p:nvPr>
            <p:ph type="sldNum" sz="quarter" idx="12"/>
          </p:nvPr>
        </p:nvSpPr>
        <p:spPr/>
        <p:txBody>
          <a:bodyPr/>
          <a:lstStyle/>
          <a:p>
            <a:fld id="{07E1C93C-5050-FC42-8F10-D22D4F119D13}" type="slidenum">
              <a:rPr lang="en-US" smtClean="0"/>
              <a:pPr/>
              <a:t>4</a:t>
            </a:fld>
            <a:endParaRPr lang="en-US" dirty="0"/>
          </a:p>
        </p:txBody>
      </p:sp>
      <p:sp>
        <p:nvSpPr>
          <p:cNvPr id="9" name="Date Placeholder 3"/>
          <p:cNvSpPr>
            <a:spLocks noGrp="1"/>
          </p:cNvSpPr>
          <p:nvPr>
            <p:ph type="dt" sz="half" idx="10"/>
          </p:nvPr>
        </p:nvSpPr>
        <p:spPr>
          <a:xfrm>
            <a:off x="838200" y="6356352"/>
            <a:ext cx="2743200" cy="365125"/>
          </a:xfrm>
        </p:spPr>
        <p:txBody>
          <a:bodyPr/>
          <a:lstStyle/>
          <a:p>
            <a:r>
              <a:rPr lang="en-US" dirty="0" smtClean="0"/>
              <a:t>November </a:t>
            </a:r>
            <a:r>
              <a:rPr lang="en-US" dirty="0" smtClean="0"/>
              <a:t>30</a:t>
            </a:r>
            <a:r>
              <a:rPr lang="en-US" dirty="0" smtClean="0"/>
              <a:t>, </a:t>
            </a:r>
            <a:r>
              <a:rPr lang="en-US" dirty="0" smtClean="0"/>
              <a:t>2018</a:t>
            </a:r>
            <a:endParaRPr lang="en-US" dirty="0"/>
          </a:p>
        </p:txBody>
      </p:sp>
      <p:sp>
        <p:nvSpPr>
          <p:cNvPr id="10" name="Footer Placeholder 4"/>
          <p:cNvSpPr>
            <a:spLocks noGrp="1"/>
          </p:cNvSpPr>
          <p:nvPr>
            <p:ph type="ftr" sz="quarter" idx="11"/>
          </p:nvPr>
        </p:nvSpPr>
        <p:spPr>
          <a:xfrm>
            <a:off x="4038600" y="6356352"/>
            <a:ext cx="4114800" cy="365125"/>
          </a:xfrm>
        </p:spPr>
        <p:txBody>
          <a:bodyPr/>
          <a:lstStyle/>
          <a:p>
            <a:r>
              <a:rPr lang="en-US" dirty="0"/>
              <a:t>Inaugural Meeting for the EIC Polarimeter WG</a:t>
            </a:r>
            <a:endParaRPr lang="en-US" dirty="0"/>
          </a:p>
        </p:txBody>
      </p:sp>
      <p:grpSp>
        <p:nvGrpSpPr>
          <p:cNvPr id="5" name="Group 4"/>
          <p:cNvGrpSpPr/>
          <p:nvPr/>
        </p:nvGrpSpPr>
        <p:grpSpPr>
          <a:xfrm>
            <a:off x="1706563" y="1443894"/>
            <a:ext cx="8778875" cy="2538413"/>
            <a:chOff x="182563" y="3893310"/>
            <a:chExt cx="8778875" cy="2538413"/>
          </a:xfrm>
        </p:grpSpPr>
        <p:cxnSp>
          <p:nvCxnSpPr>
            <p:cNvPr id="11" name="Straight Arrow Connector 194"/>
            <p:cNvCxnSpPr>
              <a:cxnSpLocks noChangeShapeType="1"/>
            </p:cNvCxnSpPr>
            <p:nvPr/>
          </p:nvCxnSpPr>
          <p:spPr bwMode="auto">
            <a:xfrm flipV="1">
              <a:off x="2700338" y="5544310"/>
              <a:ext cx="1727200" cy="0"/>
            </a:xfrm>
            <a:prstGeom prst="straightConnector1">
              <a:avLst/>
            </a:prstGeom>
            <a:noFill/>
            <a:ln w="9525" algn="ctr">
              <a:solidFill>
                <a:srgbClr val="000000"/>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oup 142"/>
            <p:cNvGrpSpPr>
              <a:grpSpLocks/>
            </p:cNvGrpSpPr>
            <p:nvPr/>
          </p:nvGrpSpPr>
          <p:grpSpPr bwMode="auto">
            <a:xfrm>
              <a:off x="182563" y="4106035"/>
              <a:ext cx="8778875" cy="1933575"/>
              <a:chOff x="1677886" y="2241354"/>
              <a:chExt cx="6434772" cy="1520727"/>
            </a:xfrm>
          </p:grpSpPr>
          <p:cxnSp>
            <p:nvCxnSpPr>
              <p:cNvPr id="13" name="Straight Arrow Connector 12"/>
              <p:cNvCxnSpPr/>
              <p:nvPr/>
            </p:nvCxnSpPr>
            <p:spPr>
              <a:xfrm flipV="1">
                <a:off x="1677886" y="3238941"/>
                <a:ext cx="6434772" cy="9988"/>
              </a:xfrm>
              <a:prstGeom prst="straightConnector1">
                <a:avLst/>
              </a:prstGeom>
              <a:noFill/>
              <a:ln w="19050" cap="flat" cmpd="sng" algn="ctr">
                <a:solidFill>
                  <a:srgbClr val="000000"/>
                </a:solidFill>
                <a:prstDash val="solid"/>
                <a:tailEnd type="triangle"/>
              </a:ln>
              <a:effectLst>
                <a:outerShdw blurRad="40000" dist="20000" dir="5400000" rotWithShape="0">
                  <a:srgbClr val="000000">
                    <a:alpha val="38000"/>
                  </a:srgbClr>
                </a:outerShdw>
              </a:effectLst>
            </p:spPr>
          </p:cxnSp>
          <p:cxnSp>
            <p:nvCxnSpPr>
              <p:cNvPr id="14" name="Straight Arrow Connector 2"/>
              <p:cNvCxnSpPr>
                <a:cxnSpLocks noChangeShapeType="1"/>
              </p:cNvCxnSpPr>
              <p:nvPr/>
            </p:nvCxnSpPr>
            <p:spPr bwMode="auto">
              <a:xfrm flipV="1">
                <a:off x="1694498" y="2241354"/>
                <a:ext cx="2255" cy="1520727"/>
              </a:xfrm>
              <a:prstGeom prst="straightConnector1">
                <a:avLst/>
              </a:prstGeom>
              <a:noFill/>
              <a:ln w="190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5" name="Content Placeholder 6"/>
            <p:cNvSpPr txBox="1">
              <a:spLocks/>
            </p:cNvSpPr>
            <p:nvPr/>
          </p:nvSpPr>
          <p:spPr bwMode="auto">
            <a:xfrm>
              <a:off x="3451225" y="4285423"/>
              <a:ext cx="227171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572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572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572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572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eaLnBrk="1" hangingPunct="1">
                <a:buFontTx/>
                <a:buNone/>
              </a:pPr>
              <a:r>
                <a:rPr lang="en-US" altLang="en-US" sz="1200" smtClean="0">
                  <a:solidFill>
                    <a:srgbClr val="002060"/>
                  </a:solidFill>
                  <a:latin typeface="Times" panose="02020603050405020304" pitchFamily="18" charset="0"/>
                </a:rPr>
                <a:t>14.69 ns,  68.05 MHz (22 CEBAF buckets, 7 ring buckets)</a:t>
              </a:r>
            </a:p>
          </p:txBody>
        </p:sp>
        <p:cxnSp>
          <p:nvCxnSpPr>
            <p:cNvPr id="16" name="Straight Arrow Connector 219"/>
            <p:cNvCxnSpPr>
              <a:cxnSpLocks noChangeShapeType="1"/>
            </p:cNvCxnSpPr>
            <p:nvPr/>
          </p:nvCxnSpPr>
          <p:spPr bwMode="auto">
            <a:xfrm>
              <a:off x="4418013" y="4877560"/>
              <a:ext cx="431800" cy="0"/>
            </a:xfrm>
            <a:prstGeom prst="straightConnector1">
              <a:avLst/>
            </a:prstGeom>
            <a:noFill/>
            <a:ln w="9525" algn="ctr">
              <a:solidFill>
                <a:srgbClr val="002060"/>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Content Placeholder 2"/>
            <p:cNvSpPr txBox="1">
              <a:spLocks/>
            </p:cNvSpPr>
            <p:nvPr/>
          </p:nvSpPr>
          <p:spPr bwMode="auto">
            <a:xfrm>
              <a:off x="230188" y="4277485"/>
              <a:ext cx="2576512"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572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572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572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572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eaLnBrk="1" hangingPunct="1">
                <a:buSzPct val="70000"/>
                <a:buFontTx/>
                <a:buNone/>
              </a:pPr>
              <a:r>
                <a:rPr lang="en-US" altLang="en-US" sz="1200" smtClean="0">
                  <a:solidFill>
                    <a:srgbClr val="000000"/>
                  </a:solidFill>
                  <a:latin typeface="Times" panose="02020603050405020304" pitchFamily="18" charset="0"/>
                </a:rPr>
                <a:t>68.05MHz bunch train, </a:t>
              </a:r>
              <a:r>
                <a:rPr lang="en-US" altLang="en-US" sz="1200" b="1" smtClean="0">
                  <a:solidFill>
                    <a:srgbClr val="000000"/>
                  </a:solidFill>
                  <a:latin typeface="Times" panose="02020603050405020304" pitchFamily="18" charset="0"/>
                </a:rPr>
                <a:t>3.6µs</a:t>
              </a:r>
              <a:r>
                <a:rPr lang="en-US" altLang="en-US" sz="1200" smtClean="0">
                  <a:solidFill>
                    <a:srgbClr val="000000"/>
                  </a:solidFill>
                  <a:latin typeface="Times" panose="02020603050405020304" pitchFamily="18" charset="0"/>
                </a:rPr>
                <a:t> 247 bunches (I</a:t>
              </a:r>
              <a:r>
                <a:rPr lang="en-US" altLang="en-US" sz="1200" baseline="-25000" smtClean="0">
                  <a:solidFill>
                    <a:srgbClr val="000000"/>
                  </a:solidFill>
                  <a:latin typeface="Times" panose="02020603050405020304" pitchFamily="18" charset="0"/>
                </a:rPr>
                <a:t>pulse</a:t>
              </a:r>
              <a:r>
                <a:rPr lang="en-US" altLang="en-US" sz="1200" smtClean="0">
                  <a:solidFill>
                    <a:srgbClr val="000000"/>
                  </a:solidFill>
                  <a:latin typeface="Times" panose="02020603050405020304" pitchFamily="18" charset="0"/>
                </a:rPr>
                <a:t> up to 1 mA @ 5GeV)</a:t>
              </a:r>
            </a:p>
          </p:txBody>
        </p:sp>
        <p:cxnSp>
          <p:nvCxnSpPr>
            <p:cNvPr id="18" name="Straight Arrow Connector 206"/>
            <p:cNvCxnSpPr>
              <a:cxnSpLocks noChangeShapeType="1"/>
            </p:cNvCxnSpPr>
            <p:nvPr/>
          </p:nvCxnSpPr>
          <p:spPr bwMode="auto">
            <a:xfrm>
              <a:off x="2351088" y="4744210"/>
              <a:ext cx="363537" cy="0"/>
            </a:xfrm>
            <a:prstGeom prst="straightConnector1">
              <a:avLst/>
            </a:prstGeom>
            <a:noFill/>
            <a:ln w="12700" algn="ctr">
              <a:solidFill>
                <a:srgbClr val="00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Content Placeholder 2"/>
            <p:cNvSpPr txBox="1">
              <a:spLocks/>
            </p:cNvSpPr>
            <p:nvPr/>
          </p:nvSpPr>
          <p:spPr bwMode="auto">
            <a:xfrm>
              <a:off x="244475" y="3893310"/>
              <a:ext cx="292258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572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572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572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572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eaLnBrk="1" hangingPunct="1">
                <a:buSzPct val="70000"/>
                <a:buFontTx/>
                <a:buNone/>
              </a:pPr>
              <a:r>
                <a:rPr lang="en-US" altLang="en-US" sz="1200" dirty="0" smtClean="0">
                  <a:solidFill>
                    <a:srgbClr val="000000"/>
                  </a:solidFill>
                  <a:latin typeface="Times" panose="02020603050405020304" pitchFamily="18" charset="0"/>
                </a:rPr>
                <a:t>injector pulse train up polarization from gun</a:t>
              </a:r>
            </a:p>
          </p:txBody>
        </p:sp>
        <p:sp>
          <p:nvSpPr>
            <p:cNvPr id="20" name="Content Placeholder 6"/>
            <p:cNvSpPr txBox="1">
              <a:spLocks/>
            </p:cNvSpPr>
            <p:nvPr/>
          </p:nvSpPr>
          <p:spPr bwMode="auto">
            <a:xfrm>
              <a:off x="1855788" y="5072823"/>
              <a:ext cx="514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572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572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572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572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eaLnBrk="1" hangingPunct="1">
                <a:buFontTx/>
                <a:buNone/>
              </a:pPr>
              <a:r>
                <a:rPr lang="en-US" altLang="en-US" sz="1200" smtClean="0">
                  <a:solidFill>
                    <a:srgbClr val="000000"/>
                  </a:solidFill>
                  <a:latin typeface="Times" panose="02020603050405020304" pitchFamily="18" charset="0"/>
                </a:rPr>
                <a:t>……</a:t>
              </a:r>
            </a:p>
          </p:txBody>
        </p:sp>
        <p:cxnSp>
          <p:nvCxnSpPr>
            <p:cNvPr id="21" name="Straight Arrow Connector 205"/>
            <p:cNvCxnSpPr>
              <a:cxnSpLocks noChangeShapeType="1"/>
            </p:cNvCxnSpPr>
            <p:nvPr/>
          </p:nvCxnSpPr>
          <p:spPr bwMode="auto">
            <a:xfrm flipH="1">
              <a:off x="233363" y="4747385"/>
              <a:ext cx="322262" cy="0"/>
            </a:xfrm>
            <a:prstGeom prst="straightConnector1">
              <a:avLst/>
            </a:prstGeom>
            <a:noFill/>
            <a:ln w="12700" algn="ctr">
              <a:solidFill>
                <a:srgbClr val="00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Content Placeholder 2"/>
            <p:cNvSpPr txBox="1">
              <a:spLocks/>
            </p:cNvSpPr>
            <p:nvPr/>
          </p:nvSpPr>
          <p:spPr bwMode="auto">
            <a:xfrm>
              <a:off x="4019550" y="3912360"/>
              <a:ext cx="30797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572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572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572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572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eaLnBrk="1" hangingPunct="1">
                <a:buSzPct val="70000"/>
                <a:buFontTx/>
                <a:buNone/>
              </a:pPr>
              <a:r>
                <a:rPr lang="en-US" altLang="en-US" sz="1200" smtClean="0">
                  <a:solidFill>
                    <a:srgbClr val="000000"/>
                  </a:solidFill>
                  <a:latin typeface="Times" panose="02020603050405020304" pitchFamily="18" charset="0"/>
                </a:rPr>
                <a:t>injector pulse train down polarization from gun</a:t>
              </a:r>
            </a:p>
          </p:txBody>
        </p:sp>
        <p:cxnSp>
          <p:nvCxnSpPr>
            <p:cNvPr id="23" name="Straight Connector 151"/>
            <p:cNvCxnSpPr>
              <a:cxnSpLocks noChangeShapeType="1"/>
            </p:cNvCxnSpPr>
            <p:nvPr/>
          </p:nvCxnSpPr>
          <p:spPr bwMode="auto">
            <a:xfrm flipH="1">
              <a:off x="8740775" y="4625148"/>
              <a:ext cx="3175" cy="1176337"/>
            </a:xfrm>
            <a:prstGeom prst="line">
              <a:avLst/>
            </a:prstGeom>
            <a:noFill/>
            <a:ln w="1587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4" name="Group 152"/>
            <p:cNvGrpSpPr>
              <a:grpSpLocks/>
            </p:cNvGrpSpPr>
            <p:nvPr/>
          </p:nvGrpSpPr>
          <p:grpSpPr bwMode="auto">
            <a:xfrm>
              <a:off x="209550" y="4945823"/>
              <a:ext cx="419100" cy="442912"/>
              <a:chOff x="475488" y="2667000"/>
              <a:chExt cx="438912" cy="463014"/>
            </a:xfrm>
          </p:grpSpPr>
          <p:sp>
            <p:nvSpPr>
              <p:cNvPr id="25" name="Rectangle 24"/>
              <p:cNvSpPr/>
              <p:nvPr/>
            </p:nvSpPr>
            <p:spPr bwMode="auto">
              <a:xfrm>
                <a:off x="475488" y="2667000"/>
                <a:ext cx="61515" cy="456376"/>
              </a:xfrm>
              <a:prstGeom prst="rect">
                <a:avLst/>
              </a:prstGeom>
              <a:solidFill>
                <a:srgbClr val="333399">
                  <a:lumMod val="40000"/>
                  <a:lumOff val="60000"/>
                </a:srgbClr>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cxnSp>
            <p:nvCxnSpPr>
              <p:cNvPr id="26" name="Straight Arrow Connector 215"/>
              <p:cNvCxnSpPr>
                <a:cxnSpLocks noChangeShapeType="1"/>
              </p:cNvCxnSpPr>
              <p:nvPr/>
            </p:nvCxnSpPr>
            <p:spPr bwMode="auto">
              <a:xfrm flipV="1">
                <a:off x="508588" y="2694611"/>
                <a:ext cx="0" cy="365805"/>
              </a:xfrm>
              <a:prstGeom prst="straightConnector1">
                <a:avLst/>
              </a:prstGeom>
              <a:noFill/>
              <a:ln w="19050" algn="ctr">
                <a:solidFill>
                  <a:srgbClr val="9900CC"/>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Rectangle 26"/>
              <p:cNvSpPr/>
              <p:nvPr/>
            </p:nvSpPr>
            <p:spPr bwMode="auto">
              <a:xfrm>
                <a:off x="548640" y="2673638"/>
                <a:ext cx="61515" cy="456376"/>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sp>
            <p:nvSpPr>
              <p:cNvPr id="28" name="Rectangle 27"/>
              <p:cNvSpPr/>
              <p:nvPr/>
            </p:nvSpPr>
            <p:spPr bwMode="auto">
              <a:xfrm>
                <a:off x="606830" y="2673638"/>
                <a:ext cx="61514" cy="449738"/>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sp>
            <p:nvSpPr>
              <p:cNvPr id="29" name="Rectangle 28"/>
              <p:cNvSpPr/>
              <p:nvPr/>
            </p:nvSpPr>
            <p:spPr bwMode="auto">
              <a:xfrm>
                <a:off x="668343" y="2673638"/>
                <a:ext cx="61515" cy="456376"/>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sp>
            <p:nvSpPr>
              <p:cNvPr id="30" name="Rectangle 29"/>
              <p:cNvSpPr/>
              <p:nvPr/>
            </p:nvSpPr>
            <p:spPr bwMode="auto">
              <a:xfrm>
                <a:off x="729858" y="2673638"/>
                <a:ext cx="61514" cy="456376"/>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sp>
            <p:nvSpPr>
              <p:cNvPr id="31" name="Rectangle 30"/>
              <p:cNvSpPr/>
              <p:nvPr/>
            </p:nvSpPr>
            <p:spPr bwMode="auto">
              <a:xfrm>
                <a:off x="788047" y="2673638"/>
                <a:ext cx="61515" cy="454717"/>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sp>
            <p:nvSpPr>
              <p:cNvPr id="32" name="Rectangle 31"/>
              <p:cNvSpPr/>
              <p:nvPr/>
            </p:nvSpPr>
            <p:spPr bwMode="auto">
              <a:xfrm>
                <a:off x="852886" y="2673638"/>
                <a:ext cx="61514" cy="453057"/>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grpSp>
        <p:sp>
          <p:nvSpPr>
            <p:cNvPr id="33" name="Content Placeholder 6"/>
            <p:cNvSpPr txBox="1">
              <a:spLocks/>
            </p:cNvSpPr>
            <p:nvPr/>
          </p:nvSpPr>
          <p:spPr bwMode="auto">
            <a:xfrm>
              <a:off x="5054600" y="4652135"/>
              <a:ext cx="14509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572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572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572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572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eaLnBrk="1" hangingPunct="1">
                <a:buFontTx/>
                <a:buNone/>
              </a:pPr>
              <a:r>
                <a:rPr lang="en-US" altLang="en-US" sz="1200" smtClean="0">
                  <a:solidFill>
                    <a:srgbClr val="C00000"/>
                  </a:solidFill>
                  <a:latin typeface="Times" panose="02020603050405020304" pitchFamily="18" charset="0"/>
                </a:rPr>
                <a:t> 1ps, 14.7 pC bunch</a:t>
              </a:r>
            </a:p>
          </p:txBody>
        </p:sp>
        <p:sp>
          <p:nvSpPr>
            <p:cNvPr id="34" name="Content Placeholder 6"/>
            <p:cNvSpPr txBox="1">
              <a:spLocks/>
            </p:cNvSpPr>
            <p:nvPr/>
          </p:nvSpPr>
          <p:spPr bwMode="auto">
            <a:xfrm>
              <a:off x="6157913" y="5079173"/>
              <a:ext cx="5143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572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572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572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572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eaLnBrk="1" hangingPunct="1">
                <a:buFontTx/>
                <a:buNone/>
              </a:pPr>
              <a:r>
                <a:rPr lang="en-US" altLang="en-US" sz="1200" smtClean="0">
                  <a:solidFill>
                    <a:srgbClr val="000000"/>
                  </a:solidFill>
                  <a:latin typeface="Times" panose="02020603050405020304" pitchFamily="18" charset="0"/>
                </a:rPr>
                <a:t>……</a:t>
              </a:r>
            </a:p>
          </p:txBody>
        </p:sp>
        <p:sp>
          <p:nvSpPr>
            <p:cNvPr id="35" name="TextBox 158"/>
            <p:cNvSpPr txBox="1">
              <a:spLocks noChangeArrowheads="1"/>
            </p:cNvSpPr>
            <p:nvPr/>
          </p:nvSpPr>
          <p:spPr bwMode="auto">
            <a:xfrm>
              <a:off x="2709863" y="5545898"/>
              <a:ext cx="183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defTabSz="914400">
                <a:spcBef>
                  <a:spcPct val="0"/>
                </a:spcBef>
                <a:buFontTx/>
                <a:buNone/>
              </a:pPr>
              <a:r>
                <a:rPr lang="en-US" altLang="en-US" sz="1200" smtClean="0">
                  <a:solidFill>
                    <a:srgbClr val="000000"/>
                  </a:solidFill>
                  <a:latin typeface="Times" panose="02020603050405020304" pitchFamily="18" charset="0"/>
                </a:rPr>
                <a:t>Waiting for damping or kicker recovery  10-400ms</a:t>
              </a:r>
            </a:p>
          </p:txBody>
        </p:sp>
        <p:grpSp>
          <p:nvGrpSpPr>
            <p:cNvPr id="36" name="Group 159"/>
            <p:cNvGrpSpPr>
              <a:grpSpLocks/>
            </p:cNvGrpSpPr>
            <p:nvPr/>
          </p:nvGrpSpPr>
          <p:grpSpPr bwMode="auto">
            <a:xfrm>
              <a:off x="4406900" y="4944235"/>
              <a:ext cx="428625" cy="436563"/>
              <a:chOff x="468995" y="2667000"/>
              <a:chExt cx="449107" cy="458171"/>
            </a:xfrm>
          </p:grpSpPr>
          <p:sp>
            <p:nvSpPr>
              <p:cNvPr id="37" name="Rectangle 36"/>
              <p:cNvSpPr/>
              <p:nvPr/>
            </p:nvSpPr>
            <p:spPr bwMode="auto">
              <a:xfrm>
                <a:off x="468995" y="2667000"/>
                <a:ext cx="61545" cy="456504"/>
              </a:xfrm>
              <a:prstGeom prst="rect">
                <a:avLst/>
              </a:prstGeom>
              <a:solidFill>
                <a:srgbClr val="BBE0E3"/>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cxnSp>
            <p:nvCxnSpPr>
              <p:cNvPr id="38" name="Straight Arrow Connector 215"/>
              <p:cNvCxnSpPr>
                <a:cxnSpLocks noChangeShapeType="1"/>
              </p:cNvCxnSpPr>
              <p:nvPr/>
            </p:nvCxnSpPr>
            <p:spPr bwMode="auto">
              <a:xfrm flipV="1">
                <a:off x="501935" y="2694611"/>
                <a:ext cx="0" cy="365805"/>
              </a:xfrm>
              <a:prstGeom prst="straightConnector1">
                <a:avLst/>
              </a:prstGeom>
              <a:noFill/>
              <a:ln w="19050" algn="ctr">
                <a:solidFill>
                  <a:srgbClr val="00B050"/>
                </a:solidFill>
                <a:round/>
                <a:headEnd type="triangle" w="med"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Rectangle 38"/>
              <p:cNvSpPr/>
              <p:nvPr/>
            </p:nvSpPr>
            <p:spPr bwMode="auto">
              <a:xfrm>
                <a:off x="533867" y="2670332"/>
                <a:ext cx="61544" cy="451507"/>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sp>
            <p:nvSpPr>
              <p:cNvPr id="40" name="Rectangle 39"/>
              <p:cNvSpPr/>
              <p:nvPr/>
            </p:nvSpPr>
            <p:spPr bwMode="auto">
              <a:xfrm>
                <a:off x="598737" y="2670332"/>
                <a:ext cx="64872" cy="45317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sp>
            <p:nvSpPr>
              <p:cNvPr id="41" name="Rectangle 40"/>
              <p:cNvSpPr/>
              <p:nvPr/>
            </p:nvSpPr>
            <p:spPr bwMode="auto">
              <a:xfrm>
                <a:off x="668598" y="2670332"/>
                <a:ext cx="64872" cy="45317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sp>
            <p:nvSpPr>
              <p:cNvPr id="42" name="Rectangle 41"/>
              <p:cNvSpPr/>
              <p:nvPr/>
            </p:nvSpPr>
            <p:spPr bwMode="auto">
              <a:xfrm>
                <a:off x="730143" y="2670332"/>
                <a:ext cx="64870" cy="45317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sp>
            <p:nvSpPr>
              <p:cNvPr id="43" name="Rectangle 42"/>
              <p:cNvSpPr/>
              <p:nvPr/>
            </p:nvSpPr>
            <p:spPr bwMode="auto">
              <a:xfrm>
                <a:off x="790024" y="2670332"/>
                <a:ext cx="64870" cy="454839"/>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sp>
            <p:nvSpPr>
              <p:cNvPr id="44" name="Rectangle 43"/>
              <p:cNvSpPr/>
              <p:nvPr/>
            </p:nvSpPr>
            <p:spPr bwMode="auto">
              <a:xfrm>
                <a:off x="853232" y="2670332"/>
                <a:ext cx="64870" cy="451507"/>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grpSp>
        <p:cxnSp>
          <p:nvCxnSpPr>
            <p:cNvPr id="45" name="Straight Arrow Connector 205"/>
            <p:cNvCxnSpPr>
              <a:cxnSpLocks noChangeShapeType="1"/>
            </p:cNvCxnSpPr>
            <p:nvPr/>
          </p:nvCxnSpPr>
          <p:spPr bwMode="auto">
            <a:xfrm flipH="1">
              <a:off x="7026275" y="5012498"/>
              <a:ext cx="273050" cy="0"/>
            </a:xfrm>
            <a:prstGeom prst="straightConnector1">
              <a:avLst/>
            </a:prstGeom>
            <a:noFill/>
            <a:ln w="12700" algn="ctr">
              <a:solidFill>
                <a:srgbClr val="7030A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Content Placeholder 6"/>
            <p:cNvSpPr txBox="1">
              <a:spLocks/>
            </p:cNvSpPr>
            <p:nvPr/>
          </p:nvSpPr>
          <p:spPr bwMode="auto">
            <a:xfrm>
              <a:off x="6329363" y="4450523"/>
              <a:ext cx="138747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572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572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572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572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eaLnBrk="1" hangingPunct="1">
                <a:buFontTx/>
                <a:buNone/>
              </a:pPr>
              <a:r>
                <a:rPr lang="en-US" altLang="en-US" sz="1200" smtClean="0">
                  <a:solidFill>
                    <a:srgbClr val="7030A0"/>
                  </a:solidFill>
                  <a:latin typeface="Times" panose="02020603050405020304" pitchFamily="18" charset="0"/>
                </a:rPr>
                <a:t>2.1ns,  476.3 MHz (1 ring bucket)</a:t>
              </a:r>
            </a:p>
          </p:txBody>
        </p:sp>
        <p:grpSp>
          <p:nvGrpSpPr>
            <p:cNvPr id="47" name="Group 163"/>
            <p:cNvGrpSpPr>
              <a:grpSpLocks/>
            </p:cNvGrpSpPr>
            <p:nvPr/>
          </p:nvGrpSpPr>
          <p:grpSpPr bwMode="auto">
            <a:xfrm>
              <a:off x="646113" y="4945823"/>
              <a:ext cx="419100" cy="442912"/>
              <a:chOff x="475488" y="2667000"/>
              <a:chExt cx="438912" cy="463014"/>
            </a:xfrm>
          </p:grpSpPr>
          <p:sp>
            <p:nvSpPr>
              <p:cNvPr id="48" name="Rectangle 47"/>
              <p:cNvSpPr/>
              <p:nvPr/>
            </p:nvSpPr>
            <p:spPr bwMode="auto">
              <a:xfrm>
                <a:off x="475488" y="2667000"/>
                <a:ext cx="61514" cy="456376"/>
              </a:xfrm>
              <a:prstGeom prst="rect">
                <a:avLst/>
              </a:prstGeom>
              <a:solidFill>
                <a:srgbClr val="333399">
                  <a:lumMod val="40000"/>
                  <a:lumOff val="60000"/>
                </a:srgbClr>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cxnSp>
            <p:nvCxnSpPr>
              <p:cNvPr id="49" name="Straight Arrow Connector 215"/>
              <p:cNvCxnSpPr>
                <a:cxnSpLocks noChangeShapeType="1"/>
              </p:cNvCxnSpPr>
              <p:nvPr/>
            </p:nvCxnSpPr>
            <p:spPr bwMode="auto">
              <a:xfrm flipV="1">
                <a:off x="508588" y="2694611"/>
                <a:ext cx="0" cy="365805"/>
              </a:xfrm>
              <a:prstGeom prst="straightConnector1">
                <a:avLst/>
              </a:prstGeom>
              <a:noFill/>
              <a:ln w="19050" algn="ctr">
                <a:solidFill>
                  <a:srgbClr val="9900CC"/>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Rectangle 49"/>
              <p:cNvSpPr/>
              <p:nvPr/>
            </p:nvSpPr>
            <p:spPr bwMode="auto">
              <a:xfrm>
                <a:off x="548640" y="2673638"/>
                <a:ext cx="61514" cy="456376"/>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sp>
            <p:nvSpPr>
              <p:cNvPr id="51" name="Rectangle 50"/>
              <p:cNvSpPr/>
              <p:nvPr/>
            </p:nvSpPr>
            <p:spPr bwMode="auto">
              <a:xfrm>
                <a:off x="606829" y="2673638"/>
                <a:ext cx="61515" cy="449738"/>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sp>
            <p:nvSpPr>
              <p:cNvPr id="52" name="Rectangle 51"/>
              <p:cNvSpPr/>
              <p:nvPr/>
            </p:nvSpPr>
            <p:spPr bwMode="auto">
              <a:xfrm>
                <a:off x="668343" y="2673638"/>
                <a:ext cx="61514" cy="456376"/>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sp>
            <p:nvSpPr>
              <p:cNvPr id="53" name="Rectangle 52"/>
              <p:cNvSpPr/>
              <p:nvPr/>
            </p:nvSpPr>
            <p:spPr bwMode="auto">
              <a:xfrm>
                <a:off x="729857" y="2673638"/>
                <a:ext cx="61515" cy="456376"/>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sp>
            <p:nvSpPr>
              <p:cNvPr id="54" name="Rectangle 53"/>
              <p:cNvSpPr/>
              <p:nvPr/>
            </p:nvSpPr>
            <p:spPr bwMode="auto">
              <a:xfrm>
                <a:off x="788047" y="2673638"/>
                <a:ext cx="61514" cy="454717"/>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sp>
            <p:nvSpPr>
              <p:cNvPr id="55" name="Rectangle 54"/>
              <p:cNvSpPr/>
              <p:nvPr/>
            </p:nvSpPr>
            <p:spPr bwMode="auto">
              <a:xfrm>
                <a:off x="852885" y="2673638"/>
                <a:ext cx="61515" cy="453057"/>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grpSp>
        <p:grpSp>
          <p:nvGrpSpPr>
            <p:cNvPr id="56" name="Group 55"/>
            <p:cNvGrpSpPr>
              <a:grpSpLocks/>
            </p:cNvGrpSpPr>
            <p:nvPr/>
          </p:nvGrpSpPr>
          <p:grpSpPr bwMode="auto">
            <a:xfrm>
              <a:off x="1082675" y="4945823"/>
              <a:ext cx="419100" cy="442912"/>
              <a:chOff x="475488" y="2667000"/>
              <a:chExt cx="438912" cy="463014"/>
            </a:xfrm>
          </p:grpSpPr>
          <p:sp>
            <p:nvSpPr>
              <p:cNvPr id="57" name="Rectangle 56"/>
              <p:cNvSpPr/>
              <p:nvPr/>
            </p:nvSpPr>
            <p:spPr bwMode="auto">
              <a:xfrm>
                <a:off x="475488" y="2667000"/>
                <a:ext cx="61515" cy="456376"/>
              </a:xfrm>
              <a:prstGeom prst="rect">
                <a:avLst/>
              </a:prstGeom>
              <a:solidFill>
                <a:srgbClr val="333399">
                  <a:lumMod val="40000"/>
                  <a:lumOff val="60000"/>
                </a:srgbClr>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cxnSp>
            <p:nvCxnSpPr>
              <p:cNvPr id="58" name="Straight Arrow Connector 215"/>
              <p:cNvCxnSpPr>
                <a:cxnSpLocks noChangeShapeType="1"/>
              </p:cNvCxnSpPr>
              <p:nvPr/>
            </p:nvCxnSpPr>
            <p:spPr bwMode="auto">
              <a:xfrm flipV="1">
                <a:off x="508588" y="2694611"/>
                <a:ext cx="0" cy="365805"/>
              </a:xfrm>
              <a:prstGeom prst="straightConnector1">
                <a:avLst/>
              </a:prstGeom>
              <a:noFill/>
              <a:ln w="19050" algn="ctr">
                <a:solidFill>
                  <a:srgbClr val="9900CC"/>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Rectangle 58"/>
              <p:cNvSpPr/>
              <p:nvPr/>
            </p:nvSpPr>
            <p:spPr bwMode="auto">
              <a:xfrm>
                <a:off x="548640" y="2673638"/>
                <a:ext cx="61515" cy="456376"/>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sp>
            <p:nvSpPr>
              <p:cNvPr id="60" name="Rectangle 59"/>
              <p:cNvSpPr/>
              <p:nvPr/>
            </p:nvSpPr>
            <p:spPr bwMode="auto">
              <a:xfrm>
                <a:off x="606830" y="2673638"/>
                <a:ext cx="61514" cy="449738"/>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sp>
            <p:nvSpPr>
              <p:cNvPr id="61" name="Rectangle 60"/>
              <p:cNvSpPr/>
              <p:nvPr/>
            </p:nvSpPr>
            <p:spPr bwMode="auto">
              <a:xfrm>
                <a:off x="668343" y="2673638"/>
                <a:ext cx="61515" cy="456376"/>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sp>
            <p:nvSpPr>
              <p:cNvPr id="62" name="Rectangle 61"/>
              <p:cNvSpPr/>
              <p:nvPr/>
            </p:nvSpPr>
            <p:spPr bwMode="auto">
              <a:xfrm>
                <a:off x="729858" y="2673638"/>
                <a:ext cx="61514" cy="456376"/>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sp>
            <p:nvSpPr>
              <p:cNvPr id="63" name="Rectangle 62"/>
              <p:cNvSpPr/>
              <p:nvPr/>
            </p:nvSpPr>
            <p:spPr bwMode="auto">
              <a:xfrm>
                <a:off x="788047" y="2673638"/>
                <a:ext cx="61515" cy="454717"/>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sp>
            <p:nvSpPr>
              <p:cNvPr id="64" name="Rectangle 63"/>
              <p:cNvSpPr/>
              <p:nvPr/>
            </p:nvSpPr>
            <p:spPr bwMode="auto">
              <a:xfrm>
                <a:off x="852886" y="2673638"/>
                <a:ext cx="61514" cy="453057"/>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grpSp>
        <p:grpSp>
          <p:nvGrpSpPr>
            <p:cNvPr id="65" name="Group 165"/>
            <p:cNvGrpSpPr>
              <a:grpSpLocks/>
            </p:cNvGrpSpPr>
            <p:nvPr/>
          </p:nvGrpSpPr>
          <p:grpSpPr bwMode="auto">
            <a:xfrm>
              <a:off x="1519238" y="4945823"/>
              <a:ext cx="419100" cy="442912"/>
              <a:chOff x="475488" y="2667000"/>
              <a:chExt cx="438912" cy="463014"/>
            </a:xfrm>
          </p:grpSpPr>
          <p:sp>
            <p:nvSpPr>
              <p:cNvPr id="66" name="Rectangle 65"/>
              <p:cNvSpPr/>
              <p:nvPr/>
            </p:nvSpPr>
            <p:spPr bwMode="auto">
              <a:xfrm>
                <a:off x="475488" y="2667000"/>
                <a:ext cx="61514" cy="456376"/>
              </a:xfrm>
              <a:prstGeom prst="rect">
                <a:avLst/>
              </a:prstGeom>
              <a:solidFill>
                <a:srgbClr val="333399">
                  <a:lumMod val="40000"/>
                  <a:lumOff val="60000"/>
                </a:srgbClr>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cxnSp>
            <p:nvCxnSpPr>
              <p:cNvPr id="67" name="Straight Arrow Connector 215"/>
              <p:cNvCxnSpPr>
                <a:cxnSpLocks noChangeShapeType="1"/>
              </p:cNvCxnSpPr>
              <p:nvPr/>
            </p:nvCxnSpPr>
            <p:spPr bwMode="auto">
              <a:xfrm flipV="1">
                <a:off x="508588" y="2694611"/>
                <a:ext cx="0" cy="365805"/>
              </a:xfrm>
              <a:prstGeom prst="straightConnector1">
                <a:avLst/>
              </a:prstGeom>
              <a:noFill/>
              <a:ln w="19050" algn="ctr">
                <a:solidFill>
                  <a:srgbClr val="9900CC"/>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 name="Rectangle 67"/>
              <p:cNvSpPr/>
              <p:nvPr/>
            </p:nvSpPr>
            <p:spPr bwMode="auto">
              <a:xfrm>
                <a:off x="548640" y="2673638"/>
                <a:ext cx="61514" cy="456376"/>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sp>
            <p:nvSpPr>
              <p:cNvPr id="69" name="Rectangle 68"/>
              <p:cNvSpPr/>
              <p:nvPr/>
            </p:nvSpPr>
            <p:spPr bwMode="auto">
              <a:xfrm>
                <a:off x="606829" y="2673638"/>
                <a:ext cx="61515" cy="449738"/>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sp>
            <p:nvSpPr>
              <p:cNvPr id="70" name="Rectangle 69"/>
              <p:cNvSpPr/>
              <p:nvPr/>
            </p:nvSpPr>
            <p:spPr bwMode="auto">
              <a:xfrm>
                <a:off x="668343" y="2673638"/>
                <a:ext cx="61514" cy="456376"/>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sp>
            <p:nvSpPr>
              <p:cNvPr id="71" name="Rectangle 70"/>
              <p:cNvSpPr/>
              <p:nvPr/>
            </p:nvSpPr>
            <p:spPr bwMode="auto">
              <a:xfrm>
                <a:off x="729857" y="2673638"/>
                <a:ext cx="61515" cy="456376"/>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sp>
            <p:nvSpPr>
              <p:cNvPr id="72" name="Rectangle 71"/>
              <p:cNvSpPr/>
              <p:nvPr/>
            </p:nvSpPr>
            <p:spPr bwMode="auto">
              <a:xfrm>
                <a:off x="788047" y="2673638"/>
                <a:ext cx="61514" cy="454717"/>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sp>
            <p:nvSpPr>
              <p:cNvPr id="73" name="Rectangle 72"/>
              <p:cNvSpPr/>
              <p:nvPr/>
            </p:nvSpPr>
            <p:spPr bwMode="auto">
              <a:xfrm>
                <a:off x="852885" y="2673638"/>
                <a:ext cx="61515" cy="453057"/>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grpSp>
        <p:sp>
          <p:nvSpPr>
            <p:cNvPr id="74" name="Content Placeholder 6"/>
            <p:cNvSpPr txBox="1">
              <a:spLocks/>
            </p:cNvSpPr>
            <p:nvPr/>
          </p:nvSpPr>
          <p:spPr bwMode="auto">
            <a:xfrm>
              <a:off x="2735609" y="6110504"/>
              <a:ext cx="3865492" cy="3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572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572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572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572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eaLnBrk="1" hangingPunct="1">
                <a:buFontTx/>
                <a:buNone/>
              </a:pPr>
              <a:r>
                <a:rPr lang="en-US" altLang="en-US" sz="1200" smtClean="0">
                  <a:solidFill>
                    <a:srgbClr val="000000"/>
                  </a:solidFill>
                  <a:latin typeface="Times" panose="02020603050405020304" pitchFamily="18" charset="0"/>
                </a:rPr>
                <a:t>I</a:t>
              </a:r>
              <a:r>
                <a:rPr lang="en-US" altLang="en-US" sz="1200" baseline="-25000" smtClean="0">
                  <a:solidFill>
                    <a:srgbClr val="000000"/>
                  </a:solidFill>
                  <a:latin typeface="Times" panose="02020603050405020304" pitchFamily="18" charset="0"/>
                </a:rPr>
                <a:t>ave</a:t>
              </a:r>
              <a:r>
                <a:rPr lang="en-US" altLang="en-US" sz="1200" smtClean="0">
                  <a:solidFill>
                    <a:srgbClr val="000000"/>
                  </a:solidFill>
                  <a:latin typeface="Times" panose="02020603050405020304" pitchFamily="18" charset="0"/>
                </a:rPr>
                <a:t> = 44 nA </a:t>
              </a:r>
              <a:endParaRPr lang="en-US" altLang="en-US" sz="1200" smtClean="0">
                <a:solidFill>
                  <a:srgbClr val="00B0F0"/>
                </a:solidFill>
                <a:latin typeface="Times" panose="02020603050405020304" pitchFamily="18" charset="0"/>
              </a:endParaRPr>
            </a:p>
          </p:txBody>
        </p:sp>
        <p:cxnSp>
          <p:nvCxnSpPr>
            <p:cNvPr id="75" name="Straight Arrow Connector 194"/>
            <p:cNvCxnSpPr>
              <a:cxnSpLocks noChangeShapeType="1"/>
            </p:cNvCxnSpPr>
            <p:nvPr/>
          </p:nvCxnSpPr>
          <p:spPr bwMode="auto">
            <a:xfrm>
              <a:off x="209550" y="6104698"/>
              <a:ext cx="8531225" cy="0"/>
            </a:xfrm>
            <a:prstGeom prst="straightConnector1">
              <a:avLst/>
            </a:prstGeom>
            <a:noFill/>
            <a:ln w="9525" algn="ctr">
              <a:solidFill>
                <a:srgbClr val="00B0F0"/>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6" name="Group 169"/>
            <p:cNvGrpSpPr>
              <a:grpSpLocks/>
            </p:cNvGrpSpPr>
            <p:nvPr/>
          </p:nvGrpSpPr>
          <p:grpSpPr bwMode="auto">
            <a:xfrm>
              <a:off x="4843463" y="4941060"/>
              <a:ext cx="428625" cy="438150"/>
              <a:chOff x="468995" y="2667000"/>
              <a:chExt cx="449107" cy="458171"/>
            </a:xfrm>
          </p:grpSpPr>
          <p:sp>
            <p:nvSpPr>
              <p:cNvPr id="77" name="Rectangle 76"/>
              <p:cNvSpPr/>
              <p:nvPr/>
            </p:nvSpPr>
            <p:spPr bwMode="auto">
              <a:xfrm>
                <a:off x="468995" y="2667000"/>
                <a:ext cx="61544" cy="456511"/>
              </a:xfrm>
              <a:prstGeom prst="rect">
                <a:avLst/>
              </a:prstGeom>
              <a:solidFill>
                <a:srgbClr val="BBE0E3"/>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cxnSp>
            <p:nvCxnSpPr>
              <p:cNvPr id="78" name="Straight Arrow Connector 215"/>
              <p:cNvCxnSpPr>
                <a:cxnSpLocks noChangeShapeType="1"/>
              </p:cNvCxnSpPr>
              <p:nvPr/>
            </p:nvCxnSpPr>
            <p:spPr bwMode="auto">
              <a:xfrm flipV="1">
                <a:off x="501935" y="2694611"/>
                <a:ext cx="0" cy="365805"/>
              </a:xfrm>
              <a:prstGeom prst="straightConnector1">
                <a:avLst/>
              </a:prstGeom>
              <a:noFill/>
              <a:ln w="19050" algn="ctr">
                <a:solidFill>
                  <a:srgbClr val="00B050"/>
                </a:solidFill>
                <a:round/>
                <a:headEnd type="triangle" w="med"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Rectangle 78"/>
              <p:cNvSpPr/>
              <p:nvPr/>
            </p:nvSpPr>
            <p:spPr bwMode="auto">
              <a:xfrm>
                <a:off x="533865" y="2670320"/>
                <a:ext cx="61545" cy="451531"/>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sp>
            <p:nvSpPr>
              <p:cNvPr id="80" name="Rectangle 79"/>
              <p:cNvSpPr/>
              <p:nvPr/>
            </p:nvSpPr>
            <p:spPr bwMode="auto">
              <a:xfrm>
                <a:off x="598737" y="2670320"/>
                <a:ext cx="64870" cy="453191"/>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sp>
            <p:nvSpPr>
              <p:cNvPr id="81" name="Rectangle 80"/>
              <p:cNvSpPr/>
              <p:nvPr/>
            </p:nvSpPr>
            <p:spPr bwMode="auto">
              <a:xfrm>
                <a:off x="668598" y="2670320"/>
                <a:ext cx="64870" cy="453191"/>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sp>
            <p:nvSpPr>
              <p:cNvPr id="82" name="Rectangle 81"/>
              <p:cNvSpPr/>
              <p:nvPr/>
            </p:nvSpPr>
            <p:spPr bwMode="auto">
              <a:xfrm>
                <a:off x="730142" y="2670320"/>
                <a:ext cx="64872" cy="453191"/>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sp>
            <p:nvSpPr>
              <p:cNvPr id="83" name="Rectangle 82"/>
              <p:cNvSpPr/>
              <p:nvPr/>
            </p:nvSpPr>
            <p:spPr bwMode="auto">
              <a:xfrm>
                <a:off x="790023" y="2670320"/>
                <a:ext cx="64872" cy="454851"/>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sp>
            <p:nvSpPr>
              <p:cNvPr id="84" name="Rectangle 83"/>
              <p:cNvSpPr/>
              <p:nvPr/>
            </p:nvSpPr>
            <p:spPr bwMode="auto">
              <a:xfrm>
                <a:off x="853230" y="2670320"/>
                <a:ext cx="64872" cy="451531"/>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grpSp>
        <p:grpSp>
          <p:nvGrpSpPr>
            <p:cNvPr id="85" name="Group 170"/>
            <p:cNvGrpSpPr>
              <a:grpSpLocks/>
            </p:cNvGrpSpPr>
            <p:nvPr/>
          </p:nvGrpSpPr>
          <p:grpSpPr bwMode="auto">
            <a:xfrm>
              <a:off x="5287963" y="4941060"/>
              <a:ext cx="428625" cy="436563"/>
              <a:chOff x="468995" y="2667000"/>
              <a:chExt cx="449107" cy="458171"/>
            </a:xfrm>
          </p:grpSpPr>
          <p:sp>
            <p:nvSpPr>
              <p:cNvPr id="86" name="Rectangle 85"/>
              <p:cNvSpPr/>
              <p:nvPr/>
            </p:nvSpPr>
            <p:spPr bwMode="auto">
              <a:xfrm>
                <a:off x="468995" y="2667000"/>
                <a:ext cx="61544" cy="456504"/>
              </a:xfrm>
              <a:prstGeom prst="rect">
                <a:avLst/>
              </a:prstGeom>
              <a:solidFill>
                <a:srgbClr val="BBE0E3"/>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cxnSp>
            <p:nvCxnSpPr>
              <p:cNvPr id="87" name="Straight Arrow Connector 215"/>
              <p:cNvCxnSpPr>
                <a:cxnSpLocks noChangeShapeType="1"/>
              </p:cNvCxnSpPr>
              <p:nvPr/>
            </p:nvCxnSpPr>
            <p:spPr bwMode="auto">
              <a:xfrm flipV="1">
                <a:off x="501935" y="2694611"/>
                <a:ext cx="0" cy="365805"/>
              </a:xfrm>
              <a:prstGeom prst="straightConnector1">
                <a:avLst/>
              </a:prstGeom>
              <a:noFill/>
              <a:ln w="19050" algn="ctr">
                <a:solidFill>
                  <a:srgbClr val="00B050"/>
                </a:solidFill>
                <a:round/>
                <a:headEnd type="triangle" w="med"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Rectangle 87"/>
              <p:cNvSpPr/>
              <p:nvPr/>
            </p:nvSpPr>
            <p:spPr bwMode="auto">
              <a:xfrm>
                <a:off x="533865" y="2670332"/>
                <a:ext cx="61545" cy="451507"/>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sp>
            <p:nvSpPr>
              <p:cNvPr id="89" name="Rectangle 88"/>
              <p:cNvSpPr/>
              <p:nvPr/>
            </p:nvSpPr>
            <p:spPr bwMode="auto">
              <a:xfrm>
                <a:off x="598737" y="2670332"/>
                <a:ext cx="64870" cy="45317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sp>
            <p:nvSpPr>
              <p:cNvPr id="90" name="Rectangle 89"/>
              <p:cNvSpPr/>
              <p:nvPr/>
            </p:nvSpPr>
            <p:spPr bwMode="auto">
              <a:xfrm>
                <a:off x="668598" y="2670332"/>
                <a:ext cx="64870" cy="45317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sp>
            <p:nvSpPr>
              <p:cNvPr id="91" name="Rectangle 90"/>
              <p:cNvSpPr/>
              <p:nvPr/>
            </p:nvSpPr>
            <p:spPr bwMode="auto">
              <a:xfrm>
                <a:off x="730142" y="2670332"/>
                <a:ext cx="64872" cy="45317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sp>
            <p:nvSpPr>
              <p:cNvPr id="92" name="Rectangle 91"/>
              <p:cNvSpPr/>
              <p:nvPr/>
            </p:nvSpPr>
            <p:spPr bwMode="auto">
              <a:xfrm>
                <a:off x="790023" y="2670332"/>
                <a:ext cx="64872" cy="454839"/>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sp>
            <p:nvSpPr>
              <p:cNvPr id="93" name="Rectangle 92"/>
              <p:cNvSpPr/>
              <p:nvPr/>
            </p:nvSpPr>
            <p:spPr bwMode="auto">
              <a:xfrm>
                <a:off x="853230" y="2670332"/>
                <a:ext cx="64872" cy="451507"/>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grpSp>
        <p:grpSp>
          <p:nvGrpSpPr>
            <p:cNvPr id="94" name="Group 171"/>
            <p:cNvGrpSpPr>
              <a:grpSpLocks/>
            </p:cNvGrpSpPr>
            <p:nvPr/>
          </p:nvGrpSpPr>
          <p:grpSpPr bwMode="auto">
            <a:xfrm>
              <a:off x="5724525" y="4945823"/>
              <a:ext cx="428625" cy="438150"/>
              <a:chOff x="468995" y="2667000"/>
              <a:chExt cx="449107" cy="458171"/>
            </a:xfrm>
          </p:grpSpPr>
          <p:sp>
            <p:nvSpPr>
              <p:cNvPr id="95" name="Rectangle 94"/>
              <p:cNvSpPr/>
              <p:nvPr/>
            </p:nvSpPr>
            <p:spPr bwMode="auto">
              <a:xfrm>
                <a:off x="468995" y="2667000"/>
                <a:ext cx="61545" cy="456510"/>
              </a:xfrm>
              <a:prstGeom prst="rect">
                <a:avLst/>
              </a:prstGeom>
              <a:solidFill>
                <a:srgbClr val="BBE0E3"/>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cxnSp>
            <p:nvCxnSpPr>
              <p:cNvPr id="96" name="Straight Arrow Connector 215"/>
              <p:cNvCxnSpPr>
                <a:cxnSpLocks noChangeShapeType="1"/>
              </p:cNvCxnSpPr>
              <p:nvPr/>
            </p:nvCxnSpPr>
            <p:spPr bwMode="auto">
              <a:xfrm flipV="1">
                <a:off x="501935" y="2694611"/>
                <a:ext cx="0" cy="365805"/>
              </a:xfrm>
              <a:prstGeom prst="straightConnector1">
                <a:avLst/>
              </a:prstGeom>
              <a:noFill/>
              <a:ln w="19050" algn="ctr">
                <a:solidFill>
                  <a:srgbClr val="00B050"/>
                </a:solidFill>
                <a:round/>
                <a:headEnd type="triangle" w="med"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7" name="Rectangle 96"/>
              <p:cNvSpPr/>
              <p:nvPr/>
            </p:nvSpPr>
            <p:spPr bwMode="auto">
              <a:xfrm>
                <a:off x="533867" y="2670320"/>
                <a:ext cx="61544" cy="451531"/>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sp>
            <p:nvSpPr>
              <p:cNvPr id="98" name="Rectangle 97"/>
              <p:cNvSpPr/>
              <p:nvPr/>
            </p:nvSpPr>
            <p:spPr bwMode="auto">
              <a:xfrm>
                <a:off x="598737" y="2670320"/>
                <a:ext cx="64872" cy="453190"/>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sp>
            <p:nvSpPr>
              <p:cNvPr id="99" name="Rectangle 98"/>
              <p:cNvSpPr/>
              <p:nvPr/>
            </p:nvSpPr>
            <p:spPr bwMode="auto">
              <a:xfrm>
                <a:off x="668598" y="2670320"/>
                <a:ext cx="64872" cy="453190"/>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sp>
            <p:nvSpPr>
              <p:cNvPr id="100" name="Rectangle 99"/>
              <p:cNvSpPr/>
              <p:nvPr/>
            </p:nvSpPr>
            <p:spPr bwMode="auto">
              <a:xfrm>
                <a:off x="730143" y="2670320"/>
                <a:ext cx="64870" cy="453190"/>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sp>
            <p:nvSpPr>
              <p:cNvPr id="101" name="Rectangle 100"/>
              <p:cNvSpPr/>
              <p:nvPr/>
            </p:nvSpPr>
            <p:spPr bwMode="auto">
              <a:xfrm>
                <a:off x="790024" y="2670320"/>
                <a:ext cx="64870" cy="454851"/>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sp>
            <p:nvSpPr>
              <p:cNvPr id="102" name="Rectangle 101"/>
              <p:cNvSpPr/>
              <p:nvPr/>
            </p:nvSpPr>
            <p:spPr bwMode="auto">
              <a:xfrm>
                <a:off x="853232" y="2670320"/>
                <a:ext cx="64870" cy="451531"/>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grpSp>
        <p:cxnSp>
          <p:nvCxnSpPr>
            <p:cNvPr id="103" name="Straight Arrow Connector 221"/>
            <p:cNvCxnSpPr>
              <a:cxnSpLocks noChangeShapeType="1"/>
            </p:cNvCxnSpPr>
            <p:nvPr/>
          </p:nvCxnSpPr>
          <p:spPr bwMode="auto">
            <a:xfrm flipH="1" flipV="1">
              <a:off x="5761038" y="5118860"/>
              <a:ext cx="233362" cy="0"/>
            </a:xfrm>
            <a:prstGeom prst="straightConnector1">
              <a:avLst/>
            </a:prstGeom>
            <a:noFill/>
            <a:ln w="9525" algn="ctr">
              <a:solidFill>
                <a:srgbClr val="C0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Straight Arrow Connector 220"/>
            <p:cNvCxnSpPr>
              <a:cxnSpLocks noChangeShapeType="1"/>
            </p:cNvCxnSpPr>
            <p:nvPr/>
          </p:nvCxnSpPr>
          <p:spPr bwMode="auto">
            <a:xfrm>
              <a:off x="5537200" y="5128385"/>
              <a:ext cx="206375" cy="0"/>
            </a:xfrm>
            <a:prstGeom prst="straightConnector1">
              <a:avLst/>
            </a:prstGeom>
            <a:noFill/>
            <a:ln w="9525" algn="ctr">
              <a:solidFill>
                <a:srgbClr val="C0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5" name="Group 174"/>
            <p:cNvGrpSpPr>
              <a:grpSpLocks/>
            </p:cNvGrpSpPr>
            <p:nvPr/>
          </p:nvGrpSpPr>
          <p:grpSpPr bwMode="auto">
            <a:xfrm>
              <a:off x="6600825" y="4925185"/>
              <a:ext cx="428625" cy="436563"/>
              <a:chOff x="468995" y="2667000"/>
              <a:chExt cx="449107" cy="458171"/>
            </a:xfrm>
          </p:grpSpPr>
          <p:sp>
            <p:nvSpPr>
              <p:cNvPr id="106" name="Rectangle 105"/>
              <p:cNvSpPr/>
              <p:nvPr/>
            </p:nvSpPr>
            <p:spPr bwMode="auto">
              <a:xfrm>
                <a:off x="468995" y="2667000"/>
                <a:ext cx="61545" cy="456504"/>
              </a:xfrm>
              <a:prstGeom prst="rect">
                <a:avLst/>
              </a:prstGeom>
              <a:solidFill>
                <a:srgbClr val="BBE0E3"/>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cxnSp>
            <p:nvCxnSpPr>
              <p:cNvPr id="107" name="Straight Arrow Connector 106"/>
              <p:cNvCxnSpPr>
                <a:cxnSpLocks noChangeShapeType="1"/>
              </p:cNvCxnSpPr>
              <p:nvPr/>
            </p:nvCxnSpPr>
            <p:spPr bwMode="auto">
              <a:xfrm flipV="1">
                <a:off x="501935" y="2694611"/>
                <a:ext cx="0" cy="365805"/>
              </a:xfrm>
              <a:prstGeom prst="straightConnector1">
                <a:avLst/>
              </a:prstGeom>
              <a:noFill/>
              <a:ln w="19050" algn="ctr">
                <a:solidFill>
                  <a:srgbClr val="00B050"/>
                </a:solidFill>
                <a:round/>
                <a:headEnd type="triangle" w="med"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8" name="Rectangle 107"/>
              <p:cNvSpPr/>
              <p:nvPr/>
            </p:nvSpPr>
            <p:spPr bwMode="auto">
              <a:xfrm>
                <a:off x="533867" y="2670332"/>
                <a:ext cx="61544" cy="451507"/>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sp>
            <p:nvSpPr>
              <p:cNvPr id="109" name="Rectangle 108"/>
              <p:cNvSpPr/>
              <p:nvPr/>
            </p:nvSpPr>
            <p:spPr bwMode="auto">
              <a:xfrm>
                <a:off x="598737" y="2670332"/>
                <a:ext cx="64872" cy="45317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sp>
            <p:nvSpPr>
              <p:cNvPr id="110" name="Rectangle 109"/>
              <p:cNvSpPr/>
              <p:nvPr/>
            </p:nvSpPr>
            <p:spPr bwMode="auto">
              <a:xfrm>
                <a:off x="668598" y="2670332"/>
                <a:ext cx="64872" cy="45317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sp>
            <p:nvSpPr>
              <p:cNvPr id="111" name="Rectangle 110"/>
              <p:cNvSpPr/>
              <p:nvPr/>
            </p:nvSpPr>
            <p:spPr bwMode="auto">
              <a:xfrm>
                <a:off x="730143" y="2670332"/>
                <a:ext cx="64870" cy="453172"/>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sp>
            <p:nvSpPr>
              <p:cNvPr id="112" name="Rectangle 111"/>
              <p:cNvSpPr/>
              <p:nvPr/>
            </p:nvSpPr>
            <p:spPr bwMode="auto">
              <a:xfrm>
                <a:off x="790024" y="2670332"/>
                <a:ext cx="64870" cy="454839"/>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sp>
            <p:nvSpPr>
              <p:cNvPr id="113" name="Rectangle 112"/>
              <p:cNvSpPr/>
              <p:nvPr/>
            </p:nvSpPr>
            <p:spPr bwMode="auto">
              <a:xfrm>
                <a:off x="853232" y="2670332"/>
                <a:ext cx="64870" cy="451507"/>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grpSp>
        <p:cxnSp>
          <p:nvCxnSpPr>
            <p:cNvPr id="114" name="Straight Arrow Connector 194"/>
            <p:cNvCxnSpPr>
              <a:cxnSpLocks noChangeShapeType="1"/>
            </p:cNvCxnSpPr>
            <p:nvPr/>
          </p:nvCxnSpPr>
          <p:spPr bwMode="auto">
            <a:xfrm flipV="1">
              <a:off x="6996113" y="5542723"/>
              <a:ext cx="1727200" cy="0"/>
            </a:xfrm>
            <a:prstGeom prst="straightConnector1">
              <a:avLst/>
            </a:prstGeom>
            <a:noFill/>
            <a:ln w="9525" algn="ctr">
              <a:solidFill>
                <a:srgbClr val="000000"/>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5" name="TextBox 274"/>
            <p:cNvSpPr txBox="1">
              <a:spLocks noChangeArrowheads="1"/>
            </p:cNvSpPr>
            <p:nvPr/>
          </p:nvSpPr>
          <p:spPr bwMode="auto">
            <a:xfrm>
              <a:off x="7042150" y="5542723"/>
              <a:ext cx="1839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defTabSz="914400">
                <a:spcBef>
                  <a:spcPct val="0"/>
                </a:spcBef>
                <a:buFontTx/>
                <a:buNone/>
              </a:pPr>
              <a:r>
                <a:rPr lang="en-US" altLang="en-US" sz="1200" smtClean="0">
                  <a:solidFill>
                    <a:srgbClr val="000000"/>
                  </a:solidFill>
                  <a:latin typeface="Times" panose="02020603050405020304" pitchFamily="18" charset="0"/>
                </a:rPr>
                <a:t>Waiting for damping or kicker recovery  10-400ms</a:t>
              </a:r>
            </a:p>
          </p:txBody>
        </p:sp>
        <p:grpSp>
          <p:nvGrpSpPr>
            <p:cNvPr id="116" name="Group 353"/>
            <p:cNvGrpSpPr>
              <a:grpSpLocks/>
            </p:cNvGrpSpPr>
            <p:nvPr/>
          </p:nvGrpSpPr>
          <p:grpSpPr bwMode="auto">
            <a:xfrm>
              <a:off x="2246313" y="4945823"/>
              <a:ext cx="419100" cy="442912"/>
              <a:chOff x="475488" y="2667000"/>
              <a:chExt cx="438912" cy="463014"/>
            </a:xfrm>
          </p:grpSpPr>
          <p:sp>
            <p:nvSpPr>
              <p:cNvPr id="117" name="Rectangle 116"/>
              <p:cNvSpPr/>
              <p:nvPr/>
            </p:nvSpPr>
            <p:spPr bwMode="auto">
              <a:xfrm>
                <a:off x="475488" y="2667000"/>
                <a:ext cx="61514" cy="456376"/>
              </a:xfrm>
              <a:prstGeom prst="rect">
                <a:avLst/>
              </a:prstGeom>
              <a:solidFill>
                <a:srgbClr val="333399">
                  <a:lumMod val="40000"/>
                  <a:lumOff val="60000"/>
                </a:srgbClr>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cxnSp>
            <p:nvCxnSpPr>
              <p:cNvPr id="118" name="Straight Arrow Connector 215"/>
              <p:cNvCxnSpPr>
                <a:cxnSpLocks noChangeShapeType="1"/>
              </p:cNvCxnSpPr>
              <p:nvPr/>
            </p:nvCxnSpPr>
            <p:spPr bwMode="auto">
              <a:xfrm flipV="1">
                <a:off x="508588" y="2694611"/>
                <a:ext cx="0" cy="365805"/>
              </a:xfrm>
              <a:prstGeom prst="straightConnector1">
                <a:avLst/>
              </a:prstGeom>
              <a:noFill/>
              <a:ln w="19050" algn="ctr">
                <a:solidFill>
                  <a:srgbClr val="9900CC"/>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9" name="Rectangle 118"/>
              <p:cNvSpPr/>
              <p:nvPr/>
            </p:nvSpPr>
            <p:spPr bwMode="auto">
              <a:xfrm>
                <a:off x="548640" y="2673638"/>
                <a:ext cx="61514" cy="456376"/>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sp>
            <p:nvSpPr>
              <p:cNvPr id="120" name="Rectangle 119"/>
              <p:cNvSpPr/>
              <p:nvPr/>
            </p:nvSpPr>
            <p:spPr bwMode="auto">
              <a:xfrm>
                <a:off x="606829" y="2673638"/>
                <a:ext cx="61515" cy="449738"/>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sp>
            <p:nvSpPr>
              <p:cNvPr id="121" name="Rectangle 120"/>
              <p:cNvSpPr/>
              <p:nvPr/>
            </p:nvSpPr>
            <p:spPr bwMode="auto">
              <a:xfrm>
                <a:off x="668343" y="2673638"/>
                <a:ext cx="61514" cy="456376"/>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sp>
            <p:nvSpPr>
              <p:cNvPr id="122" name="Rectangle 121"/>
              <p:cNvSpPr/>
              <p:nvPr/>
            </p:nvSpPr>
            <p:spPr bwMode="auto">
              <a:xfrm>
                <a:off x="729857" y="2673638"/>
                <a:ext cx="61515" cy="456376"/>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sp>
            <p:nvSpPr>
              <p:cNvPr id="123" name="Rectangle 122"/>
              <p:cNvSpPr/>
              <p:nvPr/>
            </p:nvSpPr>
            <p:spPr bwMode="auto">
              <a:xfrm>
                <a:off x="788047" y="2673638"/>
                <a:ext cx="61514" cy="454717"/>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sp>
            <p:nvSpPr>
              <p:cNvPr id="124" name="Rectangle 123"/>
              <p:cNvSpPr/>
              <p:nvPr/>
            </p:nvSpPr>
            <p:spPr bwMode="auto">
              <a:xfrm>
                <a:off x="852885" y="2673638"/>
                <a:ext cx="61515" cy="453057"/>
              </a:xfrm>
              <a:prstGeom prst="rect">
                <a:avLst/>
              </a:prstGeom>
              <a:noFill/>
              <a:ln w="9525" cap="flat" cmpd="sng" algn="ctr">
                <a:solidFill>
                  <a:srgbClr val="2D2D8A"/>
                </a:solid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grpSp>
        <p:cxnSp>
          <p:nvCxnSpPr>
            <p:cNvPr id="125" name="Straight Arrow Connector 205"/>
            <p:cNvCxnSpPr>
              <a:cxnSpLocks noChangeShapeType="1"/>
            </p:cNvCxnSpPr>
            <p:nvPr/>
          </p:nvCxnSpPr>
          <p:spPr bwMode="auto">
            <a:xfrm>
              <a:off x="6719888" y="5020435"/>
              <a:ext cx="279400" cy="0"/>
            </a:xfrm>
            <a:prstGeom prst="straightConnector1">
              <a:avLst/>
            </a:prstGeom>
            <a:noFill/>
            <a:ln w="12700" algn="ctr">
              <a:solidFill>
                <a:srgbClr val="7030A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 name="Group 7"/>
          <p:cNvGrpSpPr/>
          <p:nvPr/>
        </p:nvGrpSpPr>
        <p:grpSpPr>
          <a:xfrm>
            <a:off x="2885889" y="4504793"/>
            <a:ext cx="6420222" cy="1839910"/>
            <a:chOff x="1124429" y="1295486"/>
            <a:chExt cx="6420222" cy="1839910"/>
          </a:xfrm>
        </p:grpSpPr>
        <p:sp>
          <p:nvSpPr>
            <p:cNvPr id="126" name="Line 4"/>
            <p:cNvSpPr>
              <a:spLocks noChangeShapeType="1"/>
            </p:cNvSpPr>
            <p:nvPr/>
          </p:nvSpPr>
          <p:spPr bwMode="auto">
            <a:xfrm rot="10800000">
              <a:off x="1353817" y="2834517"/>
              <a:ext cx="6177148" cy="0"/>
            </a:xfrm>
            <a:prstGeom prst="line">
              <a:avLst/>
            </a:prstGeom>
            <a:noFill/>
            <a:ln w="31750">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 name="Line 4"/>
            <p:cNvSpPr>
              <a:spLocks noChangeShapeType="1"/>
            </p:cNvSpPr>
            <p:nvPr/>
          </p:nvSpPr>
          <p:spPr bwMode="auto">
            <a:xfrm rot="10800000" flipH="1" flipV="1">
              <a:off x="1355822" y="2430263"/>
              <a:ext cx="0" cy="319947"/>
            </a:xfrm>
            <a:prstGeom prst="line">
              <a:avLst/>
            </a:prstGeom>
            <a:noFill/>
            <a:ln w="63500">
              <a:solidFill>
                <a:srgbClr val="FF0000"/>
              </a:solidFill>
              <a:round/>
              <a:headEnd type="non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 name="Line 4"/>
            <p:cNvSpPr>
              <a:spLocks noChangeShapeType="1"/>
            </p:cNvSpPr>
            <p:nvPr/>
          </p:nvSpPr>
          <p:spPr bwMode="auto">
            <a:xfrm rot="10800000" flipH="1" flipV="1">
              <a:off x="1718569" y="2430263"/>
              <a:ext cx="0" cy="319947"/>
            </a:xfrm>
            <a:prstGeom prst="line">
              <a:avLst/>
            </a:prstGeom>
            <a:noFill/>
            <a:ln w="63500">
              <a:solidFill>
                <a:srgbClr val="FF0000"/>
              </a:solidFill>
              <a:round/>
              <a:headEnd type="non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 name="Line 4"/>
            <p:cNvSpPr>
              <a:spLocks noChangeShapeType="1"/>
            </p:cNvSpPr>
            <p:nvPr/>
          </p:nvSpPr>
          <p:spPr bwMode="auto">
            <a:xfrm rot="10800000" flipH="1" flipV="1">
              <a:off x="2081316" y="2430263"/>
              <a:ext cx="0" cy="319947"/>
            </a:xfrm>
            <a:prstGeom prst="line">
              <a:avLst/>
            </a:prstGeom>
            <a:noFill/>
            <a:ln w="63500">
              <a:solidFill>
                <a:srgbClr val="FF0000"/>
              </a:solidFill>
              <a:round/>
              <a:headEnd type="non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 name="Line 4"/>
            <p:cNvSpPr>
              <a:spLocks noChangeShapeType="1"/>
            </p:cNvSpPr>
            <p:nvPr/>
          </p:nvSpPr>
          <p:spPr bwMode="auto">
            <a:xfrm rot="10800000" flipH="1" flipV="1">
              <a:off x="3184653" y="2430263"/>
              <a:ext cx="0" cy="319947"/>
            </a:xfrm>
            <a:prstGeom prst="line">
              <a:avLst/>
            </a:prstGeom>
            <a:noFill/>
            <a:ln w="63500">
              <a:solidFill>
                <a:srgbClr val="FF0000"/>
              </a:solidFill>
              <a:round/>
              <a:headEnd type="non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 name="Line 4"/>
            <p:cNvSpPr>
              <a:spLocks noChangeShapeType="1"/>
            </p:cNvSpPr>
            <p:nvPr/>
          </p:nvSpPr>
          <p:spPr bwMode="auto">
            <a:xfrm rot="10800000" flipH="1" flipV="1">
              <a:off x="4453878" y="2418963"/>
              <a:ext cx="0" cy="319947"/>
            </a:xfrm>
            <a:prstGeom prst="line">
              <a:avLst/>
            </a:prstGeom>
            <a:noFill/>
            <a:ln w="63500">
              <a:solidFill>
                <a:srgbClr val="FF0000"/>
              </a:solidFill>
              <a:round/>
              <a:headEnd type="non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 name="Line 4"/>
            <p:cNvSpPr>
              <a:spLocks noChangeShapeType="1"/>
            </p:cNvSpPr>
            <p:nvPr/>
          </p:nvSpPr>
          <p:spPr bwMode="auto">
            <a:xfrm rot="10800000" flipH="1" flipV="1">
              <a:off x="4816625" y="2418963"/>
              <a:ext cx="0" cy="319947"/>
            </a:xfrm>
            <a:prstGeom prst="line">
              <a:avLst/>
            </a:prstGeom>
            <a:noFill/>
            <a:ln w="63500">
              <a:solidFill>
                <a:srgbClr val="FF0000"/>
              </a:solidFill>
              <a:round/>
              <a:headEnd type="non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 name="Line 4"/>
            <p:cNvSpPr>
              <a:spLocks noChangeShapeType="1"/>
            </p:cNvSpPr>
            <p:nvPr/>
          </p:nvSpPr>
          <p:spPr bwMode="auto">
            <a:xfrm rot="10800000" flipH="1" flipV="1">
              <a:off x="5179372" y="2418963"/>
              <a:ext cx="0" cy="319947"/>
            </a:xfrm>
            <a:prstGeom prst="line">
              <a:avLst/>
            </a:prstGeom>
            <a:noFill/>
            <a:ln w="63500">
              <a:solidFill>
                <a:srgbClr val="FF0000"/>
              </a:solidFill>
              <a:round/>
              <a:headEnd type="non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 name="Line 4"/>
            <p:cNvSpPr>
              <a:spLocks noChangeShapeType="1"/>
            </p:cNvSpPr>
            <p:nvPr/>
          </p:nvSpPr>
          <p:spPr bwMode="auto">
            <a:xfrm rot="10800000" flipH="1" flipV="1">
              <a:off x="6282709" y="2418963"/>
              <a:ext cx="0" cy="319947"/>
            </a:xfrm>
            <a:prstGeom prst="line">
              <a:avLst/>
            </a:prstGeom>
            <a:noFill/>
            <a:ln w="63500">
              <a:solidFill>
                <a:srgbClr val="FF0000"/>
              </a:solidFill>
              <a:round/>
              <a:headEnd type="non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 name="TextBox 134"/>
            <p:cNvSpPr txBox="1"/>
            <p:nvPr/>
          </p:nvSpPr>
          <p:spPr>
            <a:xfrm>
              <a:off x="2405281" y="2450037"/>
              <a:ext cx="415498"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136" name="TextBox 135"/>
            <p:cNvSpPr txBox="1"/>
            <p:nvPr/>
          </p:nvSpPr>
          <p:spPr>
            <a:xfrm>
              <a:off x="5549065" y="2450037"/>
              <a:ext cx="415498"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137" name="Line 4"/>
            <p:cNvSpPr>
              <a:spLocks noChangeShapeType="1"/>
            </p:cNvSpPr>
            <p:nvPr/>
          </p:nvSpPr>
          <p:spPr bwMode="auto">
            <a:xfrm rot="10800000">
              <a:off x="1350446" y="2282380"/>
              <a:ext cx="368123" cy="0"/>
            </a:xfrm>
            <a:prstGeom prst="line">
              <a:avLst/>
            </a:prstGeom>
            <a:noFill/>
            <a:ln w="31750">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 name="TextBox 137"/>
            <p:cNvSpPr txBox="1"/>
            <p:nvPr/>
          </p:nvSpPr>
          <p:spPr>
            <a:xfrm>
              <a:off x="1275496" y="1969850"/>
              <a:ext cx="1269899" cy="246221"/>
            </a:xfrm>
            <a:prstGeom prst="rect">
              <a:avLst/>
            </a:prstGeom>
            <a:noFill/>
          </p:spPr>
          <p:txBody>
            <a:bodyPr wrap="none" rtlCol="0">
              <a:spAutoFit/>
            </a:bodyPr>
            <a:lstStyle/>
            <a:p>
              <a:r>
                <a:rPr lang="en-US" sz="1000" dirty="0" smtClean="0"/>
                <a:t>2.1 ns (476.3 MHz)</a:t>
              </a:r>
              <a:endParaRPr lang="en-US" sz="1000" dirty="0"/>
            </a:p>
          </p:txBody>
        </p:sp>
        <p:sp>
          <p:nvSpPr>
            <p:cNvPr id="139" name="TextBox 138"/>
            <p:cNvSpPr txBox="1"/>
            <p:nvPr/>
          </p:nvSpPr>
          <p:spPr>
            <a:xfrm>
              <a:off x="3450206" y="2889175"/>
              <a:ext cx="2266967" cy="246221"/>
            </a:xfrm>
            <a:prstGeom prst="rect">
              <a:avLst/>
            </a:prstGeom>
            <a:noFill/>
          </p:spPr>
          <p:txBody>
            <a:bodyPr wrap="none" rtlCol="0">
              <a:spAutoFit/>
            </a:bodyPr>
            <a:lstStyle/>
            <a:p>
              <a:pPr algn="ctr"/>
              <a:r>
                <a:rPr lang="en-US" sz="1000" dirty="0" smtClean="0"/>
                <a:t>7.52 </a:t>
              </a:r>
              <a:r>
                <a:rPr lang="en-US" sz="1000" dirty="0" smtClean="0">
                  <a:sym typeface="Symbol" panose="05050102010706020507" pitchFamily="18" charset="2"/>
                </a:rPr>
                <a:t></a:t>
              </a:r>
              <a:r>
                <a:rPr lang="en-US" sz="1000" dirty="0" smtClean="0"/>
                <a:t>s (132.9 kHz, ~2.26 km, 2.8 A)</a:t>
              </a:r>
              <a:endParaRPr lang="en-US" sz="1000" dirty="0"/>
            </a:p>
          </p:txBody>
        </p:sp>
        <p:sp>
          <p:nvSpPr>
            <p:cNvPr id="140" name="Line 4"/>
            <p:cNvSpPr>
              <a:spLocks noChangeShapeType="1"/>
            </p:cNvSpPr>
            <p:nvPr/>
          </p:nvSpPr>
          <p:spPr bwMode="auto">
            <a:xfrm rot="10800000">
              <a:off x="1355822" y="1742734"/>
              <a:ext cx="1828829" cy="0"/>
            </a:xfrm>
            <a:prstGeom prst="line">
              <a:avLst/>
            </a:prstGeom>
            <a:noFill/>
            <a:ln w="31750">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 name="TextBox 140"/>
            <p:cNvSpPr txBox="1"/>
            <p:nvPr/>
          </p:nvSpPr>
          <p:spPr>
            <a:xfrm>
              <a:off x="1124429" y="1295486"/>
              <a:ext cx="2994731" cy="400110"/>
            </a:xfrm>
            <a:prstGeom prst="rect">
              <a:avLst/>
            </a:prstGeom>
            <a:noFill/>
          </p:spPr>
          <p:txBody>
            <a:bodyPr wrap="none" rtlCol="0">
              <a:spAutoFit/>
            </a:bodyPr>
            <a:lstStyle/>
            <a:p>
              <a:r>
                <a:rPr lang="en-US" sz="1000" dirty="0" smtClean="0"/>
                <a:t>3.6 </a:t>
              </a:r>
              <a:r>
                <a:rPr lang="en-US" sz="1000" dirty="0" smtClean="0">
                  <a:sym typeface="Symbol" panose="05050102010706020507" pitchFamily="18" charset="2"/>
                </a:rPr>
                <a:t></a:t>
              </a:r>
              <a:r>
                <a:rPr lang="en-US" sz="1000" dirty="0" smtClean="0"/>
                <a:t>s (1714 bunches, 5.9 </a:t>
              </a:r>
              <a:r>
                <a:rPr lang="en-US" sz="1000" dirty="0" err="1" smtClean="0"/>
                <a:t>nC</a:t>
              </a:r>
              <a:r>
                <a:rPr lang="en-US" sz="1000" dirty="0" smtClean="0"/>
                <a:t>/bunch up to 7 GeV)</a:t>
              </a:r>
            </a:p>
            <a:p>
              <a:r>
                <a:rPr lang="en-US" sz="1000" dirty="0" err="1" smtClean="0"/>
                <a:t>rms</a:t>
              </a:r>
              <a:r>
                <a:rPr lang="en-US" sz="1000" dirty="0" smtClean="0"/>
                <a:t> bunch length is 1 cm</a:t>
              </a:r>
              <a:endParaRPr lang="en-US" sz="1000" dirty="0"/>
            </a:p>
          </p:txBody>
        </p:sp>
        <p:sp>
          <p:nvSpPr>
            <p:cNvPr id="142" name="Line 4"/>
            <p:cNvSpPr>
              <a:spLocks noChangeShapeType="1"/>
            </p:cNvSpPr>
            <p:nvPr/>
          </p:nvSpPr>
          <p:spPr bwMode="auto">
            <a:xfrm rot="10800000">
              <a:off x="3195759" y="2282380"/>
              <a:ext cx="1251783" cy="0"/>
            </a:xfrm>
            <a:prstGeom prst="line">
              <a:avLst/>
            </a:prstGeom>
            <a:noFill/>
            <a:ln w="31750">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 name="TextBox 142"/>
            <p:cNvSpPr txBox="1"/>
            <p:nvPr/>
          </p:nvSpPr>
          <p:spPr>
            <a:xfrm>
              <a:off x="3149650" y="1806257"/>
              <a:ext cx="1311578" cy="400110"/>
            </a:xfrm>
            <a:prstGeom prst="rect">
              <a:avLst/>
            </a:prstGeom>
            <a:noFill/>
          </p:spPr>
          <p:txBody>
            <a:bodyPr wrap="none" rtlCol="0">
              <a:spAutoFit/>
            </a:bodyPr>
            <a:lstStyle/>
            <a:p>
              <a:pPr algn="ctr"/>
              <a:r>
                <a:rPr lang="en-US" sz="1000" dirty="0" smtClean="0"/>
                <a:t>0.16 </a:t>
              </a:r>
              <a:r>
                <a:rPr lang="en-US" sz="1000" dirty="0" smtClean="0">
                  <a:sym typeface="Symbol" panose="05050102010706020507" pitchFamily="18" charset="2"/>
                </a:rPr>
                <a:t></a:t>
              </a:r>
              <a:r>
                <a:rPr lang="en-US" sz="1000" dirty="0" smtClean="0"/>
                <a:t>s </a:t>
              </a:r>
            </a:p>
            <a:p>
              <a:pPr algn="ctr"/>
              <a:r>
                <a:rPr lang="en-US" sz="1000" dirty="0" smtClean="0"/>
                <a:t>(78 empty bunches)</a:t>
              </a:r>
              <a:endParaRPr lang="en-US" sz="1000" dirty="0"/>
            </a:p>
          </p:txBody>
        </p:sp>
        <p:sp>
          <p:nvSpPr>
            <p:cNvPr id="144" name="Line 4"/>
            <p:cNvSpPr>
              <a:spLocks noChangeShapeType="1"/>
            </p:cNvSpPr>
            <p:nvPr/>
          </p:nvSpPr>
          <p:spPr bwMode="auto">
            <a:xfrm rot="10800000">
              <a:off x="4439245" y="1745931"/>
              <a:ext cx="1828829" cy="0"/>
            </a:xfrm>
            <a:prstGeom prst="line">
              <a:avLst/>
            </a:prstGeom>
            <a:noFill/>
            <a:ln w="31750">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 name="TextBox 144"/>
            <p:cNvSpPr txBox="1"/>
            <p:nvPr/>
          </p:nvSpPr>
          <p:spPr>
            <a:xfrm>
              <a:off x="4207852" y="1298683"/>
              <a:ext cx="2994731" cy="400110"/>
            </a:xfrm>
            <a:prstGeom prst="rect">
              <a:avLst/>
            </a:prstGeom>
            <a:noFill/>
          </p:spPr>
          <p:txBody>
            <a:bodyPr wrap="none" rtlCol="0">
              <a:spAutoFit/>
            </a:bodyPr>
            <a:lstStyle/>
            <a:p>
              <a:r>
                <a:rPr lang="en-US" sz="1000" dirty="0" smtClean="0"/>
                <a:t>3.6 </a:t>
              </a:r>
              <a:r>
                <a:rPr lang="en-US" sz="1000" dirty="0" smtClean="0">
                  <a:sym typeface="Symbol" panose="05050102010706020507" pitchFamily="18" charset="2"/>
                </a:rPr>
                <a:t></a:t>
              </a:r>
              <a:r>
                <a:rPr lang="en-US" sz="1000" dirty="0" smtClean="0"/>
                <a:t>s (1714 bunches, 5.9 </a:t>
              </a:r>
              <a:r>
                <a:rPr lang="en-US" sz="1000" dirty="0" err="1" smtClean="0"/>
                <a:t>nC</a:t>
              </a:r>
              <a:r>
                <a:rPr lang="en-US" sz="1000" dirty="0" smtClean="0"/>
                <a:t>/bunch up to 7 GeV)</a:t>
              </a:r>
            </a:p>
            <a:p>
              <a:r>
                <a:rPr lang="en-US" sz="1000" dirty="0" err="1" smtClean="0"/>
                <a:t>rms</a:t>
              </a:r>
              <a:r>
                <a:rPr lang="en-US" sz="1000" dirty="0" smtClean="0"/>
                <a:t> bunch length is 1 cm</a:t>
              </a:r>
              <a:endParaRPr lang="en-US" sz="1000" dirty="0"/>
            </a:p>
          </p:txBody>
        </p:sp>
        <p:sp>
          <p:nvSpPr>
            <p:cNvPr id="146" name="Line 4"/>
            <p:cNvSpPr>
              <a:spLocks noChangeShapeType="1"/>
            </p:cNvSpPr>
            <p:nvPr/>
          </p:nvSpPr>
          <p:spPr bwMode="auto">
            <a:xfrm rot="10800000">
              <a:off x="6279182" y="2285577"/>
              <a:ext cx="1251783" cy="0"/>
            </a:xfrm>
            <a:prstGeom prst="line">
              <a:avLst/>
            </a:prstGeom>
            <a:noFill/>
            <a:ln w="31750">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 name="TextBox 146"/>
            <p:cNvSpPr txBox="1"/>
            <p:nvPr/>
          </p:nvSpPr>
          <p:spPr>
            <a:xfrm>
              <a:off x="6233073" y="1809454"/>
              <a:ext cx="1311578" cy="400110"/>
            </a:xfrm>
            <a:prstGeom prst="rect">
              <a:avLst/>
            </a:prstGeom>
            <a:noFill/>
          </p:spPr>
          <p:txBody>
            <a:bodyPr wrap="none" rtlCol="0">
              <a:spAutoFit/>
            </a:bodyPr>
            <a:lstStyle/>
            <a:p>
              <a:pPr algn="ctr"/>
              <a:r>
                <a:rPr lang="en-US" sz="1000" dirty="0" smtClean="0"/>
                <a:t>0.16 </a:t>
              </a:r>
              <a:r>
                <a:rPr lang="en-US" sz="1000" dirty="0" smtClean="0">
                  <a:sym typeface="Symbol" panose="05050102010706020507" pitchFamily="18" charset="2"/>
                </a:rPr>
                <a:t></a:t>
              </a:r>
              <a:r>
                <a:rPr lang="en-US" sz="1000" dirty="0" smtClean="0"/>
                <a:t>s </a:t>
              </a:r>
            </a:p>
            <a:p>
              <a:pPr algn="ctr"/>
              <a:r>
                <a:rPr lang="en-US" sz="1000" dirty="0" smtClean="0"/>
                <a:t>(78 empty bunches)</a:t>
              </a:r>
              <a:endParaRPr lang="en-US" sz="1000" dirty="0"/>
            </a:p>
          </p:txBody>
        </p:sp>
      </p:grpSp>
    </p:spTree>
    <p:extLst>
      <p:ext uri="{BB962C8B-B14F-4D97-AF65-F5344CB8AC3E}">
        <p14:creationId xmlns:p14="http://schemas.microsoft.com/office/powerpoint/2010/main" val="774118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Electron Polarization</a:t>
            </a:r>
          </a:p>
        </p:txBody>
      </p:sp>
      <p:sp>
        <p:nvSpPr>
          <p:cNvPr id="3" name="Content Placeholder 2"/>
          <p:cNvSpPr>
            <a:spLocks noGrp="1"/>
          </p:cNvSpPr>
          <p:nvPr>
            <p:ph idx="1"/>
          </p:nvPr>
        </p:nvSpPr>
        <p:spPr/>
        <p:txBody>
          <a:bodyPr>
            <a:noAutofit/>
          </a:bodyPr>
          <a:lstStyle/>
          <a:p>
            <a:pPr>
              <a:spcAft>
                <a:spcPts val="300"/>
              </a:spcAft>
            </a:pPr>
            <a:r>
              <a:rPr lang="en-US" dirty="0">
                <a:solidFill>
                  <a:schemeClr val="tx1"/>
                </a:solidFill>
              </a:rPr>
              <a:t>Two highly polarized bunch trains maintained by </a:t>
            </a:r>
            <a:r>
              <a:rPr lang="en-US" dirty="0" smtClean="0">
                <a:solidFill>
                  <a:schemeClr val="tx1"/>
                </a:solidFill>
              </a:rPr>
              <a:t>top-off</a:t>
            </a:r>
          </a:p>
          <a:p>
            <a:pPr>
              <a:spcAft>
                <a:spcPts val="300"/>
              </a:spcAft>
            </a:pPr>
            <a:r>
              <a:rPr lang="en-US" dirty="0">
                <a:solidFill>
                  <a:schemeClr val="tx1"/>
                </a:solidFill>
              </a:rPr>
              <a:t>Universal spin </a:t>
            </a:r>
            <a:r>
              <a:rPr lang="en-US" dirty="0" smtClean="0">
                <a:solidFill>
                  <a:schemeClr val="tx1"/>
                </a:solidFill>
              </a:rPr>
              <a:t>rotator</a:t>
            </a:r>
          </a:p>
          <a:p>
            <a:pPr marL="571500" lvl="1" indent="-342900">
              <a:lnSpc>
                <a:spcPct val="100000"/>
              </a:lnSpc>
              <a:spcBef>
                <a:spcPts val="0"/>
              </a:spcBef>
              <a:spcAft>
                <a:spcPts val="300"/>
              </a:spcAft>
            </a:pPr>
            <a:r>
              <a:rPr lang="en-US" altLang="en-US" dirty="0" smtClean="0">
                <a:solidFill>
                  <a:schemeClr val="tx1"/>
                </a:solidFill>
              </a:rPr>
              <a:t>Minimizes spin diffusion </a:t>
            </a:r>
            <a:br>
              <a:rPr lang="en-US" altLang="en-US" dirty="0" smtClean="0">
                <a:solidFill>
                  <a:schemeClr val="tx1"/>
                </a:solidFill>
              </a:rPr>
            </a:br>
            <a:r>
              <a:rPr lang="en-US" altLang="en-US" dirty="0" smtClean="0">
                <a:solidFill>
                  <a:schemeClr val="tx1"/>
                </a:solidFill>
              </a:rPr>
              <a:t>by switching polarization </a:t>
            </a:r>
            <a:br>
              <a:rPr lang="en-US" altLang="en-US" dirty="0" smtClean="0">
                <a:solidFill>
                  <a:schemeClr val="tx1"/>
                </a:solidFill>
              </a:rPr>
            </a:br>
            <a:r>
              <a:rPr lang="en-US" altLang="en-US" dirty="0" smtClean="0">
                <a:solidFill>
                  <a:schemeClr val="tx1"/>
                </a:solidFill>
              </a:rPr>
              <a:t>between vertical in arcs </a:t>
            </a:r>
            <a:br>
              <a:rPr lang="en-US" altLang="en-US" dirty="0" smtClean="0">
                <a:solidFill>
                  <a:schemeClr val="tx1"/>
                </a:solidFill>
              </a:rPr>
            </a:br>
            <a:r>
              <a:rPr lang="en-US" altLang="en-US" dirty="0" smtClean="0">
                <a:solidFill>
                  <a:schemeClr val="tx1"/>
                </a:solidFill>
              </a:rPr>
              <a:t>and longitudinal in straights</a:t>
            </a:r>
          </a:p>
          <a:p>
            <a:pPr marL="571500" lvl="1" indent="-342900">
              <a:lnSpc>
                <a:spcPct val="100000"/>
              </a:lnSpc>
              <a:spcBef>
                <a:spcPts val="0"/>
              </a:spcBef>
              <a:spcAft>
                <a:spcPts val="300"/>
              </a:spcAft>
            </a:pPr>
            <a:r>
              <a:rPr lang="en-US" dirty="0" smtClean="0">
                <a:solidFill>
                  <a:schemeClr val="tx1"/>
                </a:solidFill>
              </a:rPr>
              <a:t>Two </a:t>
            </a:r>
            <a:r>
              <a:rPr lang="en-US" dirty="0">
                <a:solidFill>
                  <a:schemeClr val="tx1"/>
                </a:solidFill>
              </a:rPr>
              <a:t>polarization states with equal </a:t>
            </a:r>
            <a:r>
              <a:rPr lang="en-US" dirty="0" smtClean="0">
                <a:solidFill>
                  <a:schemeClr val="tx1"/>
                </a:solidFill>
              </a:rPr>
              <a:t/>
            </a:r>
            <a:br>
              <a:rPr lang="en-US" dirty="0" smtClean="0">
                <a:solidFill>
                  <a:schemeClr val="tx1"/>
                </a:solidFill>
              </a:rPr>
            </a:br>
            <a:r>
              <a:rPr lang="en-US" dirty="0" smtClean="0">
                <a:solidFill>
                  <a:schemeClr val="tx1"/>
                </a:solidFill>
              </a:rPr>
              <a:t>lifetimes</a:t>
            </a:r>
            <a:endParaRPr lang="en-US" dirty="0">
              <a:solidFill>
                <a:schemeClr val="tx1"/>
              </a:solidFill>
            </a:endParaRPr>
          </a:p>
          <a:p>
            <a:pPr marL="571500" lvl="1" indent="-342900">
              <a:lnSpc>
                <a:spcPct val="100000"/>
              </a:lnSpc>
              <a:spcBef>
                <a:spcPts val="0"/>
              </a:spcBef>
              <a:spcAft>
                <a:spcPts val="300"/>
              </a:spcAft>
            </a:pPr>
            <a:r>
              <a:rPr lang="en-US" dirty="0">
                <a:solidFill>
                  <a:schemeClr val="tx1"/>
                </a:solidFill>
              </a:rPr>
              <a:t>Basic spin </a:t>
            </a:r>
            <a:r>
              <a:rPr lang="en-US" dirty="0" smtClean="0">
                <a:solidFill>
                  <a:schemeClr val="tx1"/>
                </a:solidFill>
              </a:rPr>
              <a:t>match</a:t>
            </a:r>
            <a:endParaRPr lang="en-US" altLang="en-US" dirty="0">
              <a:solidFill>
                <a:schemeClr val="tx1"/>
              </a:solidFill>
            </a:endParaRPr>
          </a:p>
        </p:txBody>
      </p:sp>
      <p:sp>
        <p:nvSpPr>
          <p:cNvPr id="4" name="Slide Number Placeholder 3"/>
          <p:cNvSpPr>
            <a:spLocks noGrp="1"/>
          </p:cNvSpPr>
          <p:nvPr>
            <p:ph type="sldNum" sz="quarter" idx="12"/>
          </p:nvPr>
        </p:nvSpPr>
        <p:spPr/>
        <p:txBody>
          <a:bodyPr/>
          <a:lstStyle/>
          <a:p>
            <a:fld id="{07E1C93C-5050-FC42-8F10-D22D4F119D13}" type="slidenum">
              <a:rPr lang="en-US" smtClean="0"/>
              <a:pPr/>
              <a:t>5</a:t>
            </a:fld>
            <a:endParaRPr lang="en-US" dirty="0"/>
          </a:p>
        </p:txBody>
      </p:sp>
      <p:pic>
        <p:nvPicPr>
          <p:cNvPr id="6" name="Picture 5"/>
          <p:cNvPicPr>
            <a:picLocks noChangeAspect="1"/>
          </p:cNvPicPr>
          <p:nvPr/>
        </p:nvPicPr>
        <p:blipFill>
          <a:blip r:embed="rId2"/>
          <a:stretch>
            <a:fillRect/>
          </a:stretch>
        </p:blipFill>
        <p:spPr>
          <a:xfrm>
            <a:off x="5307058" y="1558828"/>
            <a:ext cx="6607083" cy="2482072"/>
          </a:xfrm>
          <a:prstGeom prst="rect">
            <a:avLst/>
          </a:prstGeom>
        </p:spPr>
      </p:pic>
      <p:pic>
        <p:nvPicPr>
          <p:cNvPr id="7" name="Picture 6"/>
          <p:cNvPicPr>
            <a:picLocks noChangeAspect="1"/>
          </p:cNvPicPr>
          <p:nvPr/>
        </p:nvPicPr>
        <p:blipFill>
          <a:blip r:embed="rId3"/>
          <a:stretch>
            <a:fillRect/>
          </a:stretch>
        </p:blipFill>
        <p:spPr>
          <a:xfrm>
            <a:off x="534218" y="4273158"/>
            <a:ext cx="6097631" cy="1842332"/>
          </a:xfrm>
          <a:prstGeom prst="rect">
            <a:avLst/>
          </a:prstGeom>
        </p:spPr>
      </p:pic>
      <p:sp>
        <p:nvSpPr>
          <p:cNvPr id="9" name="Date Placeholder 3"/>
          <p:cNvSpPr>
            <a:spLocks noGrp="1"/>
          </p:cNvSpPr>
          <p:nvPr>
            <p:ph type="dt" sz="half" idx="10"/>
          </p:nvPr>
        </p:nvSpPr>
        <p:spPr>
          <a:xfrm>
            <a:off x="838200" y="6356352"/>
            <a:ext cx="2743200" cy="365125"/>
          </a:xfrm>
        </p:spPr>
        <p:txBody>
          <a:bodyPr/>
          <a:lstStyle/>
          <a:p>
            <a:r>
              <a:rPr lang="en-US" dirty="0" smtClean="0"/>
              <a:t>November </a:t>
            </a:r>
            <a:r>
              <a:rPr lang="en-US" dirty="0" smtClean="0"/>
              <a:t>30</a:t>
            </a:r>
            <a:r>
              <a:rPr lang="en-US" dirty="0" smtClean="0"/>
              <a:t>, </a:t>
            </a:r>
            <a:r>
              <a:rPr lang="en-US" dirty="0" smtClean="0"/>
              <a:t>2018</a:t>
            </a:r>
            <a:endParaRPr lang="en-US" dirty="0"/>
          </a:p>
        </p:txBody>
      </p:sp>
      <p:sp>
        <p:nvSpPr>
          <p:cNvPr id="10" name="Footer Placeholder 4"/>
          <p:cNvSpPr>
            <a:spLocks noGrp="1"/>
          </p:cNvSpPr>
          <p:nvPr>
            <p:ph type="ftr" sz="quarter" idx="11"/>
          </p:nvPr>
        </p:nvSpPr>
        <p:spPr>
          <a:xfrm>
            <a:off x="4038600" y="6356352"/>
            <a:ext cx="4114800" cy="365125"/>
          </a:xfrm>
        </p:spPr>
        <p:txBody>
          <a:bodyPr/>
          <a:lstStyle/>
          <a:p>
            <a:r>
              <a:rPr lang="en-US" dirty="0"/>
              <a:t>Inaugural Meeting for the EIC Polarimeter WG</a:t>
            </a:r>
            <a:endParaRPr lang="en-US" dirty="0"/>
          </a:p>
        </p:txBody>
      </p:sp>
    </p:spTree>
    <p:extLst>
      <p:ext uri="{BB962C8B-B14F-4D97-AF65-F5344CB8AC3E}">
        <p14:creationId xmlns:p14="http://schemas.microsoft.com/office/powerpoint/2010/main" val="920403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Radiative Polarization Effects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11892" y="966055"/>
                <a:ext cx="11434365" cy="5381694"/>
              </a:xfrm>
            </p:spPr>
            <p:txBody>
              <a:bodyPr>
                <a:normAutofit fontScale="92500" lnSpcReduction="10000"/>
              </a:bodyPr>
              <a:lstStyle/>
              <a:p>
                <a:r>
                  <a:rPr lang="en-US" sz="2400" dirty="0"/>
                  <a:t>Sokolov-Ternov polarization change rate</a:t>
                </a:r>
              </a:p>
              <a:p>
                <a:pPr marL="0" indent="0">
                  <a:buNone/>
                </a:pPr>
                <a14:m>
                  <m:oMathPara xmlns:m="http://schemas.openxmlformats.org/officeDocument/2006/math">
                    <m:oMathParaPr>
                      <m:jc m:val="centerGroup"/>
                    </m:oMathParaPr>
                    <m:oMath xmlns:m="http://schemas.openxmlformats.org/officeDocument/2006/math">
                      <m:sSubSup>
                        <m:sSubSupPr>
                          <m:ctrlPr>
                            <a:rPr lang="en-US" sz="2100" i="1">
                              <a:latin typeface="Cambria Math" panose="02040503050406030204" pitchFamily="18" charset="0"/>
                              <a:cs typeface="Times New Roman" pitchFamily="18" charset="0"/>
                            </a:rPr>
                          </m:ctrlPr>
                        </m:sSubSupPr>
                        <m:e>
                          <m:r>
                            <a:rPr lang="en-US" sz="2100" i="1">
                              <a:latin typeface="Cambria Math" panose="02040503050406030204" pitchFamily="18" charset="0"/>
                              <a:cs typeface="Times New Roman" pitchFamily="18" charset="0"/>
                            </a:rPr>
                            <m:t>𝜏</m:t>
                          </m:r>
                        </m:e>
                        <m:sub>
                          <m:r>
                            <a:rPr lang="en-US" sz="2100" i="1">
                              <a:latin typeface="Cambria Math" panose="02040503050406030204" pitchFamily="18" charset="0"/>
                              <a:cs typeface="Times New Roman" pitchFamily="18" charset="0"/>
                            </a:rPr>
                            <m:t>𝑆𝑇</m:t>
                          </m:r>
                        </m:sub>
                        <m:sup>
                          <m:r>
                            <a:rPr lang="en-US" sz="2100" i="1">
                              <a:latin typeface="Cambria Math" panose="02040503050406030204" pitchFamily="18" charset="0"/>
                              <a:cs typeface="Times New Roman" pitchFamily="18" charset="0"/>
                            </a:rPr>
                            <m:t>−1</m:t>
                          </m:r>
                        </m:sup>
                      </m:sSubSup>
                      <m:r>
                        <a:rPr lang="en-US" sz="2100" i="1">
                          <a:latin typeface="Cambria Math"/>
                          <a:cs typeface="Times New Roman" pitchFamily="18" charset="0"/>
                        </a:rPr>
                        <m:t>=</m:t>
                      </m:r>
                      <m:f>
                        <m:fPr>
                          <m:ctrlPr>
                            <a:rPr lang="en-US" sz="2100" i="1">
                              <a:latin typeface="Cambria Math" panose="02040503050406030204" pitchFamily="18" charset="0"/>
                              <a:cs typeface="Times New Roman" pitchFamily="18" charset="0"/>
                            </a:rPr>
                          </m:ctrlPr>
                        </m:fPr>
                        <m:num>
                          <m:r>
                            <a:rPr lang="en-US" sz="2100" i="1">
                              <a:latin typeface="Cambria Math"/>
                              <a:cs typeface="Times New Roman" pitchFamily="18" charset="0"/>
                            </a:rPr>
                            <m:t>5</m:t>
                          </m:r>
                          <m:rad>
                            <m:radPr>
                              <m:degHide m:val="on"/>
                              <m:ctrlPr>
                                <a:rPr lang="en-US" sz="2100" i="1">
                                  <a:latin typeface="Cambria Math" panose="02040503050406030204" pitchFamily="18" charset="0"/>
                                  <a:cs typeface="Times New Roman" pitchFamily="18" charset="0"/>
                                </a:rPr>
                              </m:ctrlPr>
                            </m:radPr>
                            <m:deg/>
                            <m:e>
                              <m:r>
                                <a:rPr lang="en-US" sz="2100" i="1">
                                  <a:latin typeface="Cambria Math"/>
                                  <a:cs typeface="Times New Roman" pitchFamily="18" charset="0"/>
                                </a:rPr>
                                <m:t>3</m:t>
                              </m:r>
                            </m:e>
                          </m:rad>
                        </m:num>
                        <m:den>
                          <m:r>
                            <a:rPr lang="en-US" sz="2100" i="1">
                              <a:latin typeface="Cambria Math"/>
                              <a:cs typeface="Times New Roman" pitchFamily="18" charset="0"/>
                            </a:rPr>
                            <m:t>8</m:t>
                          </m:r>
                        </m:den>
                      </m:f>
                      <m:f>
                        <m:fPr>
                          <m:ctrlPr>
                            <a:rPr lang="en-US" sz="2100" i="1">
                              <a:latin typeface="Cambria Math" panose="02040503050406030204" pitchFamily="18" charset="0"/>
                              <a:cs typeface="Times New Roman" pitchFamily="18" charset="0"/>
                            </a:rPr>
                          </m:ctrlPr>
                        </m:fPr>
                        <m:num>
                          <m:sSub>
                            <m:sSubPr>
                              <m:ctrlPr>
                                <a:rPr lang="en-US" sz="2100" i="1">
                                  <a:latin typeface="Cambria Math" panose="02040503050406030204" pitchFamily="18" charset="0"/>
                                  <a:cs typeface="Times New Roman" pitchFamily="18" charset="0"/>
                                </a:rPr>
                              </m:ctrlPr>
                            </m:sSubPr>
                            <m:e>
                              <m:r>
                                <a:rPr lang="en-US" sz="2100" i="1">
                                  <a:latin typeface="Cambria Math"/>
                                  <a:cs typeface="Times New Roman" pitchFamily="18" charset="0"/>
                                </a:rPr>
                                <m:t>𝑟</m:t>
                              </m:r>
                            </m:e>
                            <m:sub>
                              <m:r>
                                <a:rPr lang="en-US" sz="2100" i="1">
                                  <a:latin typeface="Cambria Math"/>
                                  <a:cs typeface="Times New Roman" pitchFamily="18" charset="0"/>
                                </a:rPr>
                                <m:t>𝑒</m:t>
                              </m:r>
                            </m:sub>
                          </m:sSub>
                          <m:sSup>
                            <m:sSupPr>
                              <m:ctrlPr>
                                <a:rPr lang="en-US" sz="2100" i="1">
                                  <a:solidFill>
                                    <a:srgbClr val="FF0000"/>
                                  </a:solidFill>
                                  <a:latin typeface="Cambria Math" panose="02040503050406030204" pitchFamily="18" charset="0"/>
                                  <a:cs typeface="Times New Roman" pitchFamily="18" charset="0"/>
                                </a:rPr>
                              </m:ctrlPr>
                            </m:sSupPr>
                            <m:e>
                              <m:r>
                                <a:rPr lang="en-US" sz="2100" i="1">
                                  <a:solidFill>
                                    <a:srgbClr val="FF0000"/>
                                  </a:solidFill>
                                  <a:latin typeface="Cambria Math"/>
                                  <a:ea typeface="Cambria Math"/>
                                  <a:cs typeface="Times New Roman" pitchFamily="18" charset="0"/>
                                </a:rPr>
                                <m:t>𝛾</m:t>
                              </m:r>
                            </m:e>
                            <m:sup>
                              <m:r>
                                <a:rPr lang="en-US" sz="2100" i="1">
                                  <a:solidFill>
                                    <a:srgbClr val="FF0000"/>
                                  </a:solidFill>
                                  <a:latin typeface="Cambria Math"/>
                                  <a:cs typeface="Times New Roman" pitchFamily="18" charset="0"/>
                                </a:rPr>
                                <m:t>5</m:t>
                              </m:r>
                            </m:sup>
                          </m:sSup>
                          <m:r>
                            <a:rPr lang="en-US" sz="2100" i="1">
                              <a:latin typeface="Cambria Math"/>
                              <a:cs typeface="Times New Roman" pitchFamily="18" charset="0"/>
                            </a:rPr>
                            <m:t>h</m:t>
                          </m:r>
                          <m:r>
                            <a:rPr lang="en-US" sz="2100" i="1">
                              <a:latin typeface="Cambria Math"/>
                              <a:cs typeface="Times New Roman" pitchFamily="18" charset="0"/>
                            </a:rPr>
                            <m:t>/2</m:t>
                          </m:r>
                          <m:r>
                            <a:rPr lang="en-US" sz="2100" i="1">
                              <a:latin typeface="Cambria Math"/>
                              <a:ea typeface="Cambria Math"/>
                              <a:cs typeface="Times New Roman" pitchFamily="18" charset="0"/>
                            </a:rPr>
                            <m:t>𝜋</m:t>
                          </m:r>
                        </m:num>
                        <m:den>
                          <m:sSub>
                            <m:sSubPr>
                              <m:ctrlPr>
                                <a:rPr lang="en-US" sz="2100" i="1">
                                  <a:latin typeface="Cambria Math" panose="02040503050406030204" pitchFamily="18" charset="0"/>
                                  <a:cs typeface="Times New Roman" pitchFamily="18" charset="0"/>
                                </a:rPr>
                              </m:ctrlPr>
                            </m:sSubPr>
                            <m:e>
                              <m:r>
                                <a:rPr lang="en-US" sz="2100" i="1">
                                  <a:latin typeface="Cambria Math"/>
                                  <a:cs typeface="Times New Roman" pitchFamily="18" charset="0"/>
                                </a:rPr>
                                <m:t>𝑚</m:t>
                              </m:r>
                            </m:e>
                            <m:sub>
                              <m:r>
                                <a:rPr lang="en-US" sz="2100" i="1">
                                  <a:latin typeface="Cambria Math"/>
                                  <a:cs typeface="Times New Roman" pitchFamily="18" charset="0"/>
                                </a:rPr>
                                <m:t>𝑒</m:t>
                              </m:r>
                            </m:sub>
                          </m:sSub>
                        </m:den>
                      </m:f>
                      <m:f>
                        <m:fPr>
                          <m:ctrlPr>
                            <a:rPr lang="en-US" sz="2100" i="1">
                              <a:latin typeface="Cambria Math" panose="02040503050406030204" pitchFamily="18" charset="0"/>
                              <a:cs typeface="Times New Roman" pitchFamily="18" charset="0"/>
                            </a:rPr>
                          </m:ctrlPr>
                        </m:fPr>
                        <m:num>
                          <m:r>
                            <a:rPr lang="en-US" sz="2100" i="1">
                              <a:latin typeface="Cambria Math"/>
                              <a:cs typeface="Times New Roman" pitchFamily="18" charset="0"/>
                            </a:rPr>
                            <m:t>1</m:t>
                          </m:r>
                        </m:num>
                        <m:den>
                          <m:r>
                            <a:rPr lang="en-US" sz="2100" i="1">
                              <a:solidFill>
                                <a:srgbClr val="FF0000"/>
                              </a:solidFill>
                              <a:latin typeface="Cambria Math"/>
                              <a:cs typeface="Times New Roman" pitchFamily="18" charset="0"/>
                            </a:rPr>
                            <m:t>𝐶</m:t>
                          </m:r>
                        </m:den>
                      </m:f>
                      <m:nary>
                        <m:naryPr>
                          <m:chr m:val="∮"/>
                          <m:limLoc m:val="undOvr"/>
                          <m:subHide m:val="on"/>
                          <m:supHide m:val="on"/>
                          <m:ctrlPr>
                            <a:rPr lang="en-US" sz="2100" i="1">
                              <a:latin typeface="Cambria Math" panose="02040503050406030204" pitchFamily="18" charset="0"/>
                              <a:cs typeface="Times New Roman" pitchFamily="18" charset="0"/>
                            </a:rPr>
                          </m:ctrlPr>
                        </m:naryPr>
                        <m:sub/>
                        <m:sup/>
                        <m:e>
                          <m:r>
                            <a:rPr lang="en-US" sz="2100" i="1">
                              <a:latin typeface="Cambria Math"/>
                              <a:cs typeface="Times New Roman" pitchFamily="18" charset="0"/>
                            </a:rPr>
                            <m:t>𝑑𝑠</m:t>
                          </m:r>
                          <m:sSub>
                            <m:sSubPr>
                              <m:ctrlPr>
                                <a:rPr lang="en-US" sz="2100" i="1">
                                  <a:latin typeface="Cambria Math" panose="02040503050406030204" pitchFamily="18" charset="0"/>
                                  <a:cs typeface="Times New Roman" pitchFamily="18" charset="0"/>
                                </a:rPr>
                              </m:ctrlPr>
                            </m:sSubPr>
                            <m:e>
                              <m:d>
                                <m:dPr>
                                  <m:begChr m:val="⟨"/>
                                  <m:endChr m:val="⟩"/>
                                  <m:ctrlPr>
                                    <a:rPr lang="en-US" sz="2100" i="1">
                                      <a:latin typeface="Cambria Math" panose="02040503050406030204" pitchFamily="18" charset="0"/>
                                      <a:cs typeface="Times New Roman" pitchFamily="18" charset="0"/>
                                    </a:rPr>
                                  </m:ctrlPr>
                                </m:dPr>
                                <m:e>
                                  <m:f>
                                    <m:fPr>
                                      <m:ctrlPr>
                                        <a:rPr lang="en-US" sz="2100" i="1">
                                          <a:latin typeface="Cambria Math" panose="02040503050406030204" pitchFamily="18" charset="0"/>
                                          <a:cs typeface="Times New Roman" pitchFamily="18" charset="0"/>
                                        </a:rPr>
                                      </m:ctrlPr>
                                    </m:fPr>
                                    <m:num>
                                      <m:r>
                                        <a:rPr lang="en-US" sz="2100" i="1">
                                          <a:latin typeface="Cambria Math"/>
                                          <a:cs typeface="Times New Roman" pitchFamily="18" charset="0"/>
                                        </a:rPr>
                                        <m:t>1−</m:t>
                                      </m:r>
                                      <m:f>
                                        <m:fPr>
                                          <m:ctrlPr>
                                            <a:rPr lang="en-US" sz="2100" i="1">
                                              <a:latin typeface="Cambria Math" panose="02040503050406030204" pitchFamily="18" charset="0"/>
                                              <a:cs typeface="Times New Roman" pitchFamily="18" charset="0"/>
                                            </a:rPr>
                                          </m:ctrlPr>
                                        </m:fPr>
                                        <m:num>
                                          <m:r>
                                            <a:rPr lang="en-US" sz="2100" i="1">
                                              <a:latin typeface="Cambria Math"/>
                                              <a:cs typeface="Times New Roman" pitchFamily="18" charset="0"/>
                                            </a:rPr>
                                            <m:t>2</m:t>
                                          </m:r>
                                        </m:num>
                                        <m:den>
                                          <m:r>
                                            <a:rPr lang="en-US" sz="2100" i="1">
                                              <a:latin typeface="Cambria Math"/>
                                              <a:cs typeface="Times New Roman" pitchFamily="18" charset="0"/>
                                            </a:rPr>
                                            <m:t>9</m:t>
                                          </m:r>
                                        </m:den>
                                      </m:f>
                                      <m:sSup>
                                        <m:sSupPr>
                                          <m:ctrlPr>
                                            <a:rPr lang="en-US" sz="2100" i="1">
                                              <a:latin typeface="Cambria Math" panose="02040503050406030204" pitchFamily="18" charset="0"/>
                                              <a:cs typeface="Times New Roman" pitchFamily="18" charset="0"/>
                                            </a:rPr>
                                          </m:ctrlPr>
                                        </m:sSupPr>
                                        <m:e>
                                          <m:d>
                                            <m:dPr>
                                              <m:ctrlPr>
                                                <a:rPr lang="en-US" sz="2100" i="1">
                                                  <a:latin typeface="Cambria Math" panose="02040503050406030204" pitchFamily="18" charset="0"/>
                                                  <a:cs typeface="Times New Roman" pitchFamily="18" charset="0"/>
                                                </a:rPr>
                                              </m:ctrlPr>
                                            </m:dPr>
                                            <m:e>
                                              <m:acc>
                                                <m:accPr>
                                                  <m:chr m:val="̂"/>
                                                  <m:ctrlPr>
                                                    <a:rPr lang="en-US" sz="2100" i="1">
                                                      <a:latin typeface="Cambria Math" panose="02040503050406030204" pitchFamily="18" charset="0"/>
                                                      <a:cs typeface="Times New Roman" pitchFamily="18" charset="0"/>
                                                    </a:rPr>
                                                  </m:ctrlPr>
                                                </m:accPr>
                                                <m:e>
                                                  <m:r>
                                                    <a:rPr lang="en-US" sz="2100" i="1">
                                                      <a:latin typeface="Cambria Math"/>
                                                      <a:cs typeface="Times New Roman" pitchFamily="18" charset="0"/>
                                                    </a:rPr>
                                                    <m:t>𝑛</m:t>
                                                  </m:r>
                                                </m:e>
                                              </m:acc>
                                              <m:r>
                                                <a:rPr lang="en-US" sz="2100" i="1">
                                                  <a:latin typeface="Cambria Math" panose="02040503050406030204" pitchFamily="18" charset="0"/>
                                                  <a:cs typeface="Times New Roman" pitchFamily="18" charset="0"/>
                                                </a:rPr>
                                                <m:t>⋅</m:t>
                                              </m:r>
                                              <m:acc>
                                                <m:accPr>
                                                  <m:chr m:val="̂"/>
                                                  <m:ctrlPr>
                                                    <a:rPr lang="en-US" sz="2100" i="1">
                                                      <a:latin typeface="Cambria Math" panose="02040503050406030204" pitchFamily="18" charset="0"/>
                                                      <a:cs typeface="Times New Roman" pitchFamily="18" charset="0"/>
                                                    </a:rPr>
                                                  </m:ctrlPr>
                                                </m:accPr>
                                                <m:e>
                                                  <m:r>
                                                    <a:rPr lang="en-US" sz="2100" i="1">
                                                      <a:latin typeface="Cambria Math"/>
                                                      <a:cs typeface="Times New Roman" pitchFamily="18" charset="0"/>
                                                    </a:rPr>
                                                    <m:t>𝑠</m:t>
                                                  </m:r>
                                                </m:e>
                                              </m:acc>
                                            </m:e>
                                          </m:d>
                                        </m:e>
                                        <m:sup>
                                          <m:r>
                                            <a:rPr lang="en-US" sz="2100" i="1">
                                              <a:latin typeface="Cambria Math"/>
                                              <a:cs typeface="Times New Roman" pitchFamily="18" charset="0"/>
                                            </a:rPr>
                                            <m:t>2</m:t>
                                          </m:r>
                                        </m:sup>
                                      </m:sSup>
                                    </m:num>
                                    <m:den>
                                      <m:sSup>
                                        <m:sSupPr>
                                          <m:ctrlPr>
                                            <a:rPr lang="en-US" sz="2100" i="1">
                                              <a:latin typeface="Cambria Math" panose="02040503050406030204" pitchFamily="18" charset="0"/>
                                              <a:cs typeface="Times New Roman" pitchFamily="18" charset="0"/>
                                            </a:rPr>
                                          </m:ctrlPr>
                                        </m:sSupPr>
                                        <m:e>
                                          <m:d>
                                            <m:dPr>
                                              <m:begChr m:val="|"/>
                                              <m:endChr m:val="|"/>
                                              <m:ctrlPr>
                                                <a:rPr lang="en-US" sz="2100" i="1">
                                                  <a:latin typeface="Cambria Math" panose="02040503050406030204" pitchFamily="18" charset="0"/>
                                                  <a:cs typeface="Times New Roman" pitchFamily="18" charset="0"/>
                                                </a:rPr>
                                              </m:ctrlPr>
                                            </m:dPr>
                                            <m:e>
                                              <m:r>
                                                <a:rPr lang="en-US" sz="2100" i="1">
                                                  <a:solidFill>
                                                    <a:srgbClr val="FF0000"/>
                                                  </a:solidFill>
                                                  <a:latin typeface="Cambria Math"/>
                                                  <a:ea typeface="Cambria Math"/>
                                                  <a:cs typeface="Times New Roman" pitchFamily="18" charset="0"/>
                                                </a:rPr>
                                                <m:t>𝜌</m:t>
                                              </m:r>
                                              <m:d>
                                                <m:dPr>
                                                  <m:ctrlPr>
                                                    <a:rPr lang="en-US" sz="2100" i="1">
                                                      <a:solidFill>
                                                        <a:srgbClr val="FF0000"/>
                                                      </a:solidFill>
                                                      <a:latin typeface="Cambria Math" panose="02040503050406030204" pitchFamily="18" charset="0"/>
                                                      <a:ea typeface="Cambria Math"/>
                                                      <a:cs typeface="Times New Roman" pitchFamily="18" charset="0"/>
                                                    </a:rPr>
                                                  </m:ctrlPr>
                                                </m:dPr>
                                                <m:e>
                                                  <m:r>
                                                    <a:rPr lang="en-US" sz="2100" i="1">
                                                      <a:solidFill>
                                                        <a:srgbClr val="FF0000"/>
                                                      </a:solidFill>
                                                      <a:latin typeface="Cambria Math"/>
                                                      <a:ea typeface="Cambria Math"/>
                                                      <a:cs typeface="Times New Roman" pitchFamily="18" charset="0"/>
                                                    </a:rPr>
                                                    <m:t>𝑠</m:t>
                                                  </m:r>
                                                </m:e>
                                              </m:d>
                                            </m:e>
                                          </m:d>
                                        </m:e>
                                        <m:sup>
                                          <m:r>
                                            <a:rPr lang="en-US" sz="2100" i="1">
                                              <a:latin typeface="Cambria Math"/>
                                              <a:cs typeface="Times New Roman" pitchFamily="18" charset="0"/>
                                            </a:rPr>
                                            <m:t>3</m:t>
                                          </m:r>
                                        </m:sup>
                                      </m:sSup>
                                    </m:den>
                                  </m:f>
                                </m:e>
                              </m:d>
                            </m:e>
                            <m:sub>
                              <m:r>
                                <a:rPr lang="en-US" sz="2100" i="1">
                                  <a:latin typeface="Cambria Math"/>
                                  <a:cs typeface="Times New Roman" pitchFamily="18" charset="0"/>
                                </a:rPr>
                                <m:t>𝑠</m:t>
                              </m:r>
                            </m:sub>
                          </m:sSub>
                        </m:e>
                      </m:nary>
                    </m:oMath>
                  </m:oMathPara>
                </a14:m>
                <a:endParaRPr lang="en-US" sz="2100" dirty="0"/>
              </a:p>
              <a:p>
                <a:pPr indent="0">
                  <a:lnSpc>
                    <a:spcPct val="110000"/>
                  </a:lnSpc>
                  <a:buNone/>
                </a:pPr>
                <a14:m>
                  <m:oMath xmlns:m="http://schemas.openxmlformats.org/officeDocument/2006/math">
                    <m:acc>
                      <m:accPr>
                        <m:chr m:val="̂"/>
                        <m:ctrlPr>
                          <a:rPr lang="en-US" sz="1900" i="1">
                            <a:latin typeface="Cambria Math" panose="02040503050406030204" pitchFamily="18" charset="0"/>
                          </a:rPr>
                        </m:ctrlPr>
                      </m:accPr>
                      <m:e>
                        <m:r>
                          <a:rPr lang="en-US" sz="1900" i="1">
                            <a:latin typeface="Cambria Math" panose="02040503050406030204" pitchFamily="18" charset="0"/>
                          </a:rPr>
                          <m:t>𝑛</m:t>
                        </m:r>
                      </m:e>
                    </m:acc>
                  </m:oMath>
                </a14:m>
                <a:r>
                  <a:rPr lang="en-US" sz="1900" dirty="0"/>
                  <a:t> is the invariant spin field, a 1-turn periodic unit 3-vector field over the phase space satisfying the T-BMT equation along particle trajectories, </a:t>
                </a:r>
                <a14:m>
                  <m:oMath xmlns:m="http://schemas.openxmlformats.org/officeDocument/2006/math">
                    <m:acc>
                      <m:accPr>
                        <m:chr m:val="̂"/>
                        <m:ctrlPr>
                          <a:rPr lang="en-US" sz="1900" i="1">
                            <a:latin typeface="Cambria Math" panose="02040503050406030204" pitchFamily="18" charset="0"/>
                          </a:rPr>
                        </m:ctrlPr>
                      </m:accPr>
                      <m:e>
                        <m:r>
                          <a:rPr lang="en-US" sz="1900" i="1">
                            <a:latin typeface="Cambria Math" panose="02040503050406030204" pitchFamily="18" charset="0"/>
                          </a:rPr>
                          <m:t>𝑠</m:t>
                        </m:r>
                      </m:e>
                    </m:acc>
                  </m:oMath>
                </a14:m>
                <a:r>
                  <a:rPr lang="en-US" sz="1900" dirty="0"/>
                  <a:t> is a unit vector along the particle velocity, and </a:t>
                </a:r>
                <a14:m>
                  <m:oMath xmlns:m="http://schemas.openxmlformats.org/officeDocument/2006/math">
                    <m:r>
                      <a:rPr lang="en-US" sz="1900" i="1">
                        <a:latin typeface="Cambria Math" panose="02040503050406030204" pitchFamily="18" charset="0"/>
                      </a:rPr>
                      <m:t>2</m:t>
                    </m:r>
                    <m:r>
                      <a:rPr lang="en-US" sz="1900" i="1">
                        <a:latin typeface="Cambria Math" panose="02040503050406030204" pitchFamily="18" charset="0"/>
                      </a:rPr>
                      <m:t>𝜋</m:t>
                    </m:r>
                    <m:r>
                      <a:rPr lang="en-US" sz="1900" i="1">
                        <a:latin typeface="Cambria Math" panose="02040503050406030204" pitchFamily="18" charset="0"/>
                        <a:ea typeface="Cambria Math" panose="02040503050406030204" pitchFamily="18" charset="0"/>
                      </a:rPr>
                      <m:t>ℏ</m:t>
                    </m:r>
                  </m:oMath>
                </a14:m>
                <a:r>
                  <a:rPr lang="en-US" sz="1900" dirty="0"/>
                  <a:t> is Planck’s constant. </a:t>
                </a:r>
              </a:p>
              <a:p>
                <a:pPr>
                  <a:spcBef>
                    <a:spcPts val="600"/>
                  </a:spcBef>
                </a:pPr>
                <a:r>
                  <a:rPr lang="en-US" sz="2400" dirty="0"/>
                  <a:t>Depolarization rate due to spin diffusion</a:t>
                </a:r>
              </a:p>
              <a:p>
                <a:pPr marL="0" indent="0">
                  <a:buNone/>
                </a:pPr>
                <a14:m>
                  <m:oMathPara xmlns:m="http://schemas.openxmlformats.org/officeDocument/2006/math">
                    <m:oMathParaPr>
                      <m:jc m:val="centerGroup"/>
                    </m:oMathParaPr>
                    <m:oMath xmlns:m="http://schemas.openxmlformats.org/officeDocument/2006/math">
                      <m:sSubSup>
                        <m:sSubSupPr>
                          <m:ctrlPr>
                            <a:rPr lang="en-US" sz="2100" i="1">
                              <a:latin typeface="Cambria Math" panose="02040503050406030204" pitchFamily="18" charset="0"/>
                              <a:cs typeface="Times New Roman" pitchFamily="18" charset="0"/>
                            </a:rPr>
                          </m:ctrlPr>
                        </m:sSubSupPr>
                        <m:e>
                          <m:r>
                            <a:rPr lang="en-US" sz="2100" i="1">
                              <a:latin typeface="Cambria Math" panose="02040503050406030204" pitchFamily="18" charset="0"/>
                              <a:cs typeface="Times New Roman" pitchFamily="18" charset="0"/>
                            </a:rPr>
                            <m:t>𝜏</m:t>
                          </m:r>
                        </m:e>
                        <m:sub>
                          <m:r>
                            <a:rPr lang="en-US" sz="2100" i="1">
                              <a:latin typeface="Cambria Math" panose="02040503050406030204" pitchFamily="18" charset="0"/>
                              <a:cs typeface="Times New Roman" pitchFamily="18" charset="0"/>
                            </a:rPr>
                            <m:t>𝑆𝐷</m:t>
                          </m:r>
                        </m:sub>
                        <m:sup>
                          <m:r>
                            <a:rPr lang="en-US" sz="2100" i="1">
                              <a:latin typeface="Cambria Math" panose="02040503050406030204" pitchFamily="18" charset="0"/>
                              <a:cs typeface="Times New Roman" pitchFamily="18" charset="0"/>
                            </a:rPr>
                            <m:t>−1</m:t>
                          </m:r>
                        </m:sup>
                      </m:sSubSup>
                      <m:r>
                        <a:rPr lang="en-US" sz="2100" i="1">
                          <a:latin typeface="Cambria Math"/>
                          <a:cs typeface="Times New Roman" pitchFamily="18" charset="0"/>
                        </a:rPr>
                        <m:t>=</m:t>
                      </m:r>
                      <m:f>
                        <m:fPr>
                          <m:ctrlPr>
                            <a:rPr lang="en-US" sz="2100" i="1">
                              <a:latin typeface="Cambria Math" panose="02040503050406030204" pitchFamily="18" charset="0"/>
                              <a:cs typeface="Times New Roman" pitchFamily="18" charset="0"/>
                            </a:rPr>
                          </m:ctrlPr>
                        </m:fPr>
                        <m:num>
                          <m:r>
                            <a:rPr lang="en-US" sz="2100" i="1">
                              <a:latin typeface="Cambria Math"/>
                              <a:cs typeface="Times New Roman" pitchFamily="18" charset="0"/>
                            </a:rPr>
                            <m:t>5</m:t>
                          </m:r>
                          <m:rad>
                            <m:radPr>
                              <m:degHide m:val="on"/>
                              <m:ctrlPr>
                                <a:rPr lang="en-US" sz="2100" i="1">
                                  <a:latin typeface="Cambria Math" panose="02040503050406030204" pitchFamily="18" charset="0"/>
                                  <a:cs typeface="Times New Roman" pitchFamily="18" charset="0"/>
                                </a:rPr>
                              </m:ctrlPr>
                            </m:radPr>
                            <m:deg/>
                            <m:e>
                              <m:r>
                                <a:rPr lang="en-US" sz="2100" i="1">
                                  <a:latin typeface="Cambria Math"/>
                                  <a:cs typeface="Times New Roman" pitchFamily="18" charset="0"/>
                                </a:rPr>
                                <m:t>3</m:t>
                              </m:r>
                            </m:e>
                          </m:rad>
                        </m:num>
                        <m:den>
                          <m:r>
                            <a:rPr lang="en-US" sz="2100" i="1">
                              <a:latin typeface="Cambria Math"/>
                              <a:cs typeface="Times New Roman" pitchFamily="18" charset="0"/>
                            </a:rPr>
                            <m:t>8</m:t>
                          </m:r>
                        </m:den>
                      </m:f>
                      <m:f>
                        <m:fPr>
                          <m:ctrlPr>
                            <a:rPr lang="en-US" sz="2100" i="1">
                              <a:latin typeface="Cambria Math" panose="02040503050406030204" pitchFamily="18" charset="0"/>
                              <a:cs typeface="Times New Roman" pitchFamily="18" charset="0"/>
                            </a:rPr>
                          </m:ctrlPr>
                        </m:fPr>
                        <m:num>
                          <m:sSub>
                            <m:sSubPr>
                              <m:ctrlPr>
                                <a:rPr lang="en-US" sz="2100" i="1">
                                  <a:latin typeface="Cambria Math" panose="02040503050406030204" pitchFamily="18" charset="0"/>
                                  <a:cs typeface="Times New Roman" pitchFamily="18" charset="0"/>
                                </a:rPr>
                              </m:ctrlPr>
                            </m:sSubPr>
                            <m:e>
                              <m:r>
                                <a:rPr lang="en-US" sz="2100" i="1">
                                  <a:latin typeface="Cambria Math"/>
                                  <a:cs typeface="Times New Roman" pitchFamily="18" charset="0"/>
                                </a:rPr>
                                <m:t>𝑟</m:t>
                              </m:r>
                            </m:e>
                            <m:sub>
                              <m:r>
                                <a:rPr lang="en-US" sz="2100" i="1">
                                  <a:latin typeface="Cambria Math"/>
                                  <a:cs typeface="Times New Roman" pitchFamily="18" charset="0"/>
                                </a:rPr>
                                <m:t>𝑒</m:t>
                              </m:r>
                            </m:sub>
                          </m:sSub>
                          <m:sSup>
                            <m:sSupPr>
                              <m:ctrlPr>
                                <a:rPr lang="en-US" sz="2100" i="1">
                                  <a:solidFill>
                                    <a:srgbClr val="FF0000"/>
                                  </a:solidFill>
                                  <a:latin typeface="Cambria Math" panose="02040503050406030204" pitchFamily="18" charset="0"/>
                                  <a:cs typeface="Times New Roman" pitchFamily="18" charset="0"/>
                                </a:rPr>
                              </m:ctrlPr>
                            </m:sSupPr>
                            <m:e>
                              <m:r>
                                <a:rPr lang="en-US" sz="2100" i="1">
                                  <a:solidFill>
                                    <a:srgbClr val="FF0000"/>
                                  </a:solidFill>
                                  <a:latin typeface="Cambria Math"/>
                                  <a:ea typeface="Cambria Math"/>
                                  <a:cs typeface="Times New Roman" pitchFamily="18" charset="0"/>
                                </a:rPr>
                                <m:t>𝛾</m:t>
                              </m:r>
                            </m:e>
                            <m:sup>
                              <m:r>
                                <a:rPr lang="en-US" sz="2100" i="1">
                                  <a:solidFill>
                                    <a:srgbClr val="FF0000"/>
                                  </a:solidFill>
                                  <a:latin typeface="Cambria Math"/>
                                  <a:cs typeface="Times New Roman" pitchFamily="18" charset="0"/>
                                </a:rPr>
                                <m:t>5</m:t>
                              </m:r>
                            </m:sup>
                          </m:sSup>
                          <m:r>
                            <a:rPr lang="en-US" sz="2100" i="1">
                              <a:latin typeface="Cambria Math"/>
                              <a:cs typeface="Times New Roman" pitchFamily="18" charset="0"/>
                            </a:rPr>
                            <m:t>h</m:t>
                          </m:r>
                          <m:r>
                            <a:rPr lang="en-US" sz="2100" i="1">
                              <a:latin typeface="Cambria Math"/>
                              <a:cs typeface="Times New Roman" pitchFamily="18" charset="0"/>
                            </a:rPr>
                            <m:t>/2</m:t>
                          </m:r>
                          <m:r>
                            <a:rPr lang="en-US" sz="2100" i="1">
                              <a:latin typeface="Cambria Math"/>
                              <a:ea typeface="Cambria Math"/>
                              <a:cs typeface="Times New Roman" pitchFamily="18" charset="0"/>
                            </a:rPr>
                            <m:t>𝜋</m:t>
                          </m:r>
                        </m:num>
                        <m:den>
                          <m:sSub>
                            <m:sSubPr>
                              <m:ctrlPr>
                                <a:rPr lang="en-US" sz="2100" i="1">
                                  <a:latin typeface="Cambria Math" panose="02040503050406030204" pitchFamily="18" charset="0"/>
                                  <a:cs typeface="Times New Roman" pitchFamily="18" charset="0"/>
                                </a:rPr>
                              </m:ctrlPr>
                            </m:sSubPr>
                            <m:e>
                              <m:r>
                                <a:rPr lang="en-US" sz="2100" i="1">
                                  <a:latin typeface="Cambria Math"/>
                                  <a:cs typeface="Times New Roman" pitchFamily="18" charset="0"/>
                                </a:rPr>
                                <m:t>𝑚</m:t>
                              </m:r>
                            </m:e>
                            <m:sub>
                              <m:r>
                                <a:rPr lang="en-US" sz="2100" i="1">
                                  <a:latin typeface="Cambria Math"/>
                                  <a:cs typeface="Times New Roman" pitchFamily="18" charset="0"/>
                                </a:rPr>
                                <m:t>𝑒</m:t>
                              </m:r>
                            </m:sub>
                          </m:sSub>
                        </m:den>
                      </m:f>
                      <m:f>
                        <m:fPr>
                          <m:ctrlPr>
                            <a:rPr lang="en-US" sz="2100" i="1">
                              <a:latin typeface="Cambria Math" panose="02040503050406030204" pitchFamily="18" charset="0"/>
                              <a:cs typeface="Times New Roman" pitchFamily="18" charset="0"/>
                            </a:rPr>
                          </m:ctrlPr>
                        </m:fPr>
                        <m:num>
                          <m:r>
                            <a:rPr lang="en-US" sz="2100" i="1">
                              <a:latin typeface="Cambria Math"/>
                              <a:cs typeface="Times New Roman" pitchFamily="18" charset="0"/>
                            </a:rPr>
                            <m:t>1</m:t>
                          </m:r>
                        </m:num>
                        <m:den>
                          <m:r>
                            <a:rPr lang="en-US" sz="2100" i="1">
                              <a:solidFill>
                                <a:srgbClr val="FF0000"/>
                              </a:solidFill>
                              <a:latin typeface="Cambria Math"/>
                              <a:cs typeface="Times New Roman" pitchFamily="18" charset="0"/>
                            </a:rPr>
                            <m:t>𝐶</m:t>
                          </m:r>
                        </m:den>
                      </m:f>
                      <m:nary>
                        <m:naryPr>
                          <m:chr m:val="∮"/>
                          <m:limLoc m:val="undOvr"/>
                          <m:subHide m:val="on"/>
                          <m:supHide m:val="on"/>
                          <m:ctrlPr>
                            <a:rPr lang="en-US" sz="2100" i="1">
                              <a:latin typeface="Cambria Math" panose="02040503050406030204" pitchFamily="18" charset="0"/>
                              <a:cs typeface="Times New Roman" pitchFamily="18" charset="0"/>
                            </a:rPr>
                          </m:ctrlPr>
                        </m:naryPr>
                        <m:sub/>
                        <m:sup/>
                        <m:e>
                          <m:r>
                            <a:rPr lang="en-US" sz="2100" i="1">
                              <a:latin typeface="Cambria Math"/>
                              <a:cs typeface="Times New Roman" pitchFamily="18" charset="0"/>
                            </a:rPr>
                            <m:t>𝑑𝑠</m:t>
                          </m:r>
                          <m:sSub>
                            <m:sSubPr>
                              <m:ctrlPr>
                                <a:rPr lang="en-US" sz="2100" i="1">
                                  <a:latin typeface="Cambria Math" panose="02040503050406030204" pitchFamily="18" charset="0"/>
                                  <a:cs typeface="Times New Roman" pitchFamily="18" charset="0"/>
                                </a:rPr>
                              </m:ctrlPr>
                            </m:sSubPr>
                            <m:e>
                              <m:d>
                                <m:dPr>
                                  <m:begChr m:val="⟨"/>
                                  <m:endChr m:val="⟩"/>
                                  <m:ctrlPr>
                                    <a:rPr lang="en-US" sz="2100" i="1">
                                      <a:latin typeface="Cambria Math" panose="02040503050406030204" pitchFamily="18" charset="0"/>
                                      <a:cs typeface="Times New Roman" pitchFamily="18" charset="0"/>
                                    </a:rPr>
                                  </m:ctrlPr>
                                </m:dPr>
                                <m:e>
                                  <m:f>
                                    <m:fPr>
                                      <m:ctrlPr>
                                        <a:rPr lang="en-US" sz="2100" i="1">
                                          <a:latin typeface="Cambria Math" panose="02040503050406030204" pitchFamily="18" charset="0"/>
                                          <a:cs typeface="Times New Roman" pitchFamily="18" charset="0"/>
                                        </a:rPr>
                                      </m:ctrlPr>
                                    </m:fPr>
                                    <m:num>
                                      <m:sSup>
                                        <m:sSupPr>
                                          <m:ctrlPr>
                                            <a:rPr lang="en-US" sz="2100" i="1">
                                              <a:solidFill>
                                                <a:srgbClr val="FF0000"/>
                                              </a:solidFill>
                                              <a:latin typeface="Cambria Math" panose="02040503050406030204" pitchFamily="18" charset="0"/>
                                              <a:cs typeface="Times New Roman" pitchFamily="18" charset="0"/>
                                            </a:rPr>
                                          </m:ctrlPr>
                                        </m:sSupPr>
                                        <m:e>
                                          <m:r>
                                            <a:rPr lang="en-US" sz="2100" i="1">
                                              <a:solidFill>
                                                <a:srgbClr val="FF0000"/>
                                              </a:solidFill>
                                              <a:latin typeface="Cambria Math" panose="02040503050406030204" pitchFamily="18" charset="0"/>
                                              <a:cs typeface="Times New Roman" pitchFamily="18" charset="0"/>
                                            </a:rPr>
                                            <m:t>11</m:t>
                                          </m:r>
                                          <m:d>
                                            <m:dPr>
                                              <m:ctrlPr>
                                                <a:rPr lang="en-US" sz="2100" i="1">
                                                  <a:solidFill>
                                                    <a:srgbClr val="FF0000"/>
                                                  </a:solidFill>
                                                  <a:latin typeface="Cambria Math" panose="02040503050406030204" pitchFamily="18" charset="0"/>
                                                  <a:cs typeface="Times New Roman" pitchFamily="18" charset="0"/>
                                                </a:rPr>
                                              </m:ctrlPr>
                                            </m:dPr>
                                            <m:e>
                                              <m:f>
                                                <m:fPr>
                                                  <m:type m:val="lin"/>
                                                  <m:ctrlPr>
                                                    <a:rPr lang="en-US" sz="2100" i="1">
                                                      <a:solidFill>
                                                        <a:srgbClr val="FF0000"/>
                                                      </a:solidFill>
                                                      <a:latin typeface="Cambria Math" panose="02040503050406030204" pitchFamily="18" charset="0"/>
                                                      <a:ea typeface="Cambria Math"/>
                                                      <a:cs typeface="Times New Roman" pitchFamily="18" charset="0"/>
                                                    </a:rPr>
                                                  </m:ctrlPr>
                                                </m:fPr>
                                                <m:num>
                                                  <m:r>
                                                    <a:rPr lang="en-US" sz="2100" i="1">
                                                      <a:solidFill>
                                                        <a:srgbClr val="FF0000"/>
                                                      </a:solidFill>
                                                      <a:latin typeface="Cambria Math"/>
                                                      <a:ea typeface="Cambria Math"/>
                                                      <a:cs typeface="Times New Roman" pitchFamily="18" charset="0"/>
                                                    </a:rPr>
                                                    <m:t>𝜕</m:t>
                                                  </m:r>
                                                  <m:acc>
                                                    <m:accPr>
                                                      <m:chr m:val="̂"/>
                                                      <m:ctrlPr>
                                                        <a:rPr lang="en-US" sz="2100" i="1">
                                                          <a:solidFill>
                                                            <a:srgbClr val="FF0000"/>
                                                          </a:solidFill>
                                                          <a:latin typeface="Cambria Math" panose="02040503050406030204" pitchFamily="18" charset="0"/>
                                                          <a:ea typeface="Cambria Math"/>
                                                          <a:cs typeface="Times New Roman" pitchFamily="18" charset="0"/>
                                                        </a:rPr>
                                                      </m:ctrlPr>
                                                    </m:accPr>
                                                    <m:e>
                                                      <m:r>
                                                        <a:rPr lang="en-US" sz="2100" i="1">
                                                          <a:solidFill>
                                                            <a:srgbClr val="FF0000"/>
                                                          </a:solidFill>
                                                          <a:latin typeface="Cambria Math"/>
                                                          <a:ea typeface="Cambria Math"/>
                                                          <a:cs typeface="Times New Roman" pitchFamily="18" charset="0"/>
                                                        </a:rPr>
                                                        <m:t>𝑛</m:t>
                                                      </m:r>
                                                    </m:e>
                                                  </m:acc>
                                                </m:num>
                                                <m:den>
                                                  <m:r>
                                                    <a:rPr lang="en-US" sz="2100" i="1">
                                                      <a:solidFill>
                                                        <a:srgbClr val="FF0000"/>
                                                      </a:solidFill>
                                                      <a:latin typeface="Cambria Math"/>
                                                      <a:ea typeface="Cambria Math"/>
                                                      <a:cs typeface="Times New Roman" pitchFamily="18" charset="0"/>
                                                    </a:rPr>
                                                    <m:t>𝜕𝛿</m:t>
                                                  </m:r>
                                                </m:den>
                                              </m:f>
                                            </m:e>
                                          </m:d>
                                        </m:e>
                                        <m:sup>
                                          <m:r>
                                            <a:rPr lang="en-US" sz="2100" i="1">
                                              <a:solidFill>
                                                <a:srgbClr val="FF0000"/>
                                              </a:solidFill>
                                              <a:latin typeface="Cambria Math"/>
                                              <a:cs typeface="Times New Roman" pitchFamily="18" charset="0"/>
                                            </a:rPr>
                                            <m:t>2</m:t>
                                          </m:r>
                                        </m:sup>
                                      </m:sSup>
                                    </m:num>
                                    <m:den>
                                      <m:r>
                                        <a:rPr lang="en-US" sz="2100" i="1">
                                          <a:solidFill>
                                            <a:srgbClr val="FF0000"/>
                                          </a:solidFill>
                                          <a:latin typeface="Cambria Math" panose="02040503050406030204" pitchFamily="18" charset="0"/>
                                          <a:cs typeface="Times New Roman" pitchFamily="18" charset="0"/>
                                        </a:rPr>
                                        <m:t>18</m:t>
                                      </m:r>
                                      <m:sSup>
                                        <m:sSupPr>
                                          <m:ctrlPr>
                                            <a:rPr lang="en-US" sz="2100" i="1">
                                              <a:latin typeface="Cambria Math" panose="02040503050406030204" pitchFamily="18" charset="0"/>
                                              <a:cs typeface="Times New Roman" pitchFamily="18" charset="0"/>
                                            </a:rPr>
                                          </m:ctrlPr>
                                        </m:sSupPr>
                                        <m:e>
                                          <m:d>
                                            <m:dPr>
                                              <m:begChr m:val="|"/>
                                              <m:endChr m:val="|"/>
                                              <m:ctrlPr>
                                                <a:rPr lang="en-US" sz="2100" i="1">
                                                  <a:latin typeface="Cambria Math" panose="02040503050406030204" pitchFamily="18" charset="0"/>
                                                  <a:cs typeface="Times New Roman" pitchFamily="18" charset="0"/>
                                                </a:rPr>
                                              </m:ctrlPr>
                                            </m:dPr>
                                            <m:e>
                                              <m:r>
                                                <a:rPr lang="en-US" sz="2100" i="1">
                                                  <a:solidFill>
                                                    <a:srgbClr val="FF0000"/>
                                                  </a:solidFill>
                                                  <a:latin typeface="Cambria Math"/>
                                                  <a:ea typeface="Cambria Math"/>
                                                  <a:cs typeface="Times New Roman" pitchFamily="18" charset="0"/>
                                                </a:rPr>
                                                <m:t>𝜌</m:t>
                                              </m:r>
                                              <m:d>
                                                <m:dPr>
                                                  <m:ctrlPr>
                                                    <a:rPr lang="en-US" sz="2100" i="1">
                                                      <a:solidFill>
                                                        <a:srgbClr val="FF0000"/>
                                                      </a:solidFill>
                                                      <a:latin typeface="Cambria Math" panose="02040503050406030204" pitchFamily="18" charset="0"/>
                                                      <a:ea typeface="Cambria Math"/>
                                                      <a:cs typeface="Times New Roman" pitchFamily="18" charset="0"/>
                                                    </a:rPr>
                                                  </m:ctrlPr>
                                                </m:dPr>
                                                <m:e>
                                                  <m:r>
                                                    <a:rPr lang="en-US" sz="2100" i="1">
                                                      <a:solidFill>
                                                        <a:srgbClr val="FF0000"/>
                                                      </a:solidFill>
                                                      <a:latin typeface="Cambria Math"/>
                                                      <a:ea typeface="Cambria Math"/>
                                                      <a:cs typeface="Times New Roman" pitchFamily="18" charset="0"/>
                                                    </a:rPr>
                                                    <m:t>𝑠</m:t>
                                                  </m:r>
                                                </m:e>
                                              </m:d>
                                            </m:e>
                                          </m:d>
                                        </m:e>
                                        <m:sup>
                                          <m:r>
                                            <a:rPr lang="en-US" sz="2100" i="1">
                                              <a:latin typeface="Cambria Math"/>
                                              <a:cs typeface="Times New Roman" pitchFamily="18" charset="0"/>
                                            </a:rPr>
                                            <m:t>3</m:t>
                                          </m:r>
                                        </m:sup>
                                      </m:sSup>
                                    </m:den>
                                  </m:f>
                                </m:e>
                              </m:d>
                            </m:e>
                            <m:sub>
                              <m:r>
                                <a:rPr lang="en-US" sz="2100" i="1">
                                  <a:latin typeface="Cambria Math"/>
                                  <a:cs typeface="Times New Roman" pitchFamily="18" charset="0"/>
                                </a:rPr>
                                <m:t>𝑠</m:t>
                              </m:r>
                            </m:sub>
                          </m:sSub>
                        </m:e>
                      </m:nary>
                    </m:oMath>
                  </m:oMathPara>
                </a14:m>
                <a:endParaRPr lang="en-US" sz="2100" dirty="0"/>
              </a:p>
              <a:p>
                <a:pPr indent="0">
                  <a:buNone/>
                </a:pPr>
                <a14:m>
                  <m:oMath xmlns:m="http://schemas.openxmlformats.org/officeDocument/2006/math">
                    <m:f>
                      <m:fPr>
                        <m:type m:val="lin"/>
                        <m:ctrlPr>
                          <a:rPr lang="en-US" sz="1900" i="1">
                            <a:latin typeface="Cambria Math" panose="02040503050406030204" pitchFamily="18" charset="0"/>
                            <a:ea typeface="Cambria Math"/>
                            <a:cs typeface="Times New Roman" pitchFamily="18" charset="0"/>
                          </a:rPr>
                        </m:ctrlPr>
                      </m:fPr>
                      <m:num>
                        <m:r>
                          <a:rPr lang="en-US" sz="1900" i="1">
                            <a:latin typeface="Cambria Math"/>
                            <a:ea typeface="Cambria Math"/>
                            <a:cs typeface="Times New Roman" pitchFamily="18" charset="0"/>
                          </a:rPr>
                          <m:t>𝜕</m:t>
                        </m:r>
                        <m:acc>
                          <m:accPr>
                            <m:chr m:val="̂"/>
                            <m:ctrlPr>
                              <a:rPr lang="en-US" sz="1900" i="1">
                                <a:latin typeface="Cambria Math" panose="02040503050406030204" pitchFamily="18" charset="0"/>
                                <a:ea typeface="Cambria Math"/>
                                <a:cs typeface="Times New Roman" pitchFamily="18" charset="0"/>
                              </a:rPr>
                            </m:ctrlPr>
                          </m:accPr>
                          <m:e>
                            <m:r>
                              <a:rPr lang="en-US" sz="1900" i="1">
                                <a:latin typeface="Cambria Math"/>
                                <a:ea typeface="Cambria Math"/>
                                <a:cs typeface="Times New Roman" pitchFamily="18" charset="0"/>
                              </a:rPr>
                              <m:t>𝑛</m:t>
                            </m:r>
                          </m:e>
                        </m:acc>
                      </m:num>
                      <m:den>
                        <m:r>
                          <a:rPr lang="en-US" sz="1900" i="1">
                            <a:latin typeface="Cambria Math"/>
                            <a:ea typeface="Cambria Math"/>
                            <a:cs typeface="Times New Roman" pitchFamily="18" charset="0"/>
                          </a:rPr>
                          <m:t>𝜕𝛿</m:t>
                        </m:r>
                      </m:den>
                    </m:f>
                  </m:oMath>
                </a14:m>
                <a:r>
                  <a:rPr lang="en-US" sz="1900" dirty="0"/>
                  <a:t> is the spin-orbit coupling function</a:t>
                </a:r>
              </a:p>
              <a:p>
                <a:pPr>
                  <a:spcBef>
                    <a:spcPts val="600"/>
                  </a:spcBef>
                </a:pPr>
                <a:r>
                  <a:rPr lang="en-US" sz="2400" dirty="0"/>
                  <a:t>Total polarization change rate</a:t>
                </a:r>
              </a:p>
              <a:p>
                <a:pPr marL="0" indent="0">
                  <a:buNone/>
                </a:pPr>
                <a14:m>
                  <m:oMathPara xmlns:m="http://schemas.openxmlformats.org/officeDocument/2006/math">
                    <m:oMathParaPr>
                      <m:jc m:val="centerGroup"/>
                    </m:oMathParaPr>
                    <m:oMath xmlns:m="http://schemas.openxmlformats.org/officeDocument/2006/math">
                      <m:sSubSup>
                        <m:sSubSupPr>
                          <m:ctrlPr>
                            <a:rPr lang="en-US" sz="2100" i="1">
                              <a:latin typeface="Cambria Math" panose="02040503050406030204" pitchFamily="18" charset="0"/>
                            </a:rPr>
                          </m:ctrlPr>
                        </m:sSubSupPr>
                        <m:e>
                          <m:r>
                            <a:rPr lang="en-US" sz="2100" i="1">
                              <a:latin typeface="Cambria Math" panose="02040503050406030204" pitchFamily="18" charset="0"/>
                            </a:rPr>
                            <m:t>𝜏</m:t>
                          </m:r>
                        </m:e>
                        <m:sub>
                          <m:r>
                            <a:rPr lang="en-US" sz="2100" i="1">
                              <a:latin typeface="Cambria Math" panose="02040503050406030204" pitchFamily="18" charset="0"/>
                            </a:rPr>
                            <m:t>𝐷𝐾</m:t>
                          </m:r>
                        </m:sub>
                        <m:sup>
                          <m:r>
                            <a:rPr lang="en-US" sz="2100" i="1">
                              <a:latin typeface="Cambria Math" panose="02040503050406030204" pitchFamily="18" charset="0"/>
                            </a:rPr>
                            <m:t>−1</m:t>
                          </m:r>
                        </m:sup>
                      </m:sSubSup>
                      <m:r>
                        <a:rPr lang="en-US" sz="2100" i="1">
                          <a:latin typeface="Cambria Math" panose="02040503050406030204" pitchFamily="18" charset="0"/>
                        </a:rPr>
                        <m:t>=</m:t>
                      </m:r>
                      <m:sSubSup>
                        <m:sSubSupPr>
                          <m:ctrlPr>
                            <a:rPr lang="en-US" sz="2100" i="1">
                              <a:latin typeface="Cambria Math" panose="02040503050406030204" pitchFamily="18" charset="0"/>
                            </a:rPr>
                          </m:ctrlPr>
                        </m:sSubSupPr>
                        <m:e>
                          <m:r>
                            <a:rPr lang="en-US" sz="2100" i="1">
                              <a:latin typeface="Cambria Math" panose="02040503050406030204" pitchFamily="18" charset="0"/>
                            </a:rPr>
                            <m:t>𝜏</m:t>
                          </m:r>
                        </m:e>
                        <m:sub>
                          <m:r>
                            <a:rPr lang="en-US" sz="2100" i="1">
                              <a:latin typeface="Cambria Math" panose="02040503050406030204" pitchFamily="18" charset="0"/>
                            </a:rPr>
                            <m:t>𝑆𝑇</m:t>
                          </m:r>
                        </m:sub>
                        <m:sup>
                          <m:r>
                            <a:rPr lang="en-US" sz="2100" i="1">
                              <a:latin typeface="Cambria Math" panose="02040503050406030204" pitchFamily="18" charset="0"/>
                            </a:rPr>
                            <m:t>−1</m:t>
                          </m:r>
                        </m:sup>
                      </m:sSubSup>
                      <m:r>
                        <a:rPr lang="en-US" sz="2100" i="1">
                          <a:latin typeface="Cambria Math" panose="02040503050406030204" pitchFamily="18" charset="0"/>
                        </a:rPr>
                        <m:t>+</m:t>
                      </m:r>
                      <m:sSubSup>
                        <m:sSubSupPr>
                          <m:ctrlPr>
                            <a:rPr lang="en-US" sz="2100" i="1">
                              <a:latin typeface="Cambria Math" panose="02040503050406030204" pitchFamily="18" charset="0"/>
                            </a:rPr>
                          </m:ctrlPr>
                        </m:sSubSupPr>
                        <m:e>
                          <m:r>
                            <a:rPr lang="en-US" sz="2100" i="1">
                              <a:latin typeface="Cambria Math" panose="02040503050406030204" pitchFamily="18" charset="0"/>
                            </a:rPr>
                            <m:t>𝜏</m:t>
                          </m:r>
                        </m:e>
                        <m:sub>
                          <m:r>
                            <a:rPr lang="en-US" sz="2100" i="1">
                              <a:latin typeface="Cambria Math" panose="02040503050406030204" pitchFamily="18" charset="0"/>
                            </a:rPr>
                            <m:t>𝑆𝐷</m:t>
                          </m:r>
                        </m:sub>
                        <m:sup>
                          <m:r>
                            <a:rPr lang="en-US" sz="2100" i="1">
                              <a:latin typeface="Cambria Math" panose="02040503050406030204" pitchFamily="18" charset="0"/>
                            </a:rPr>
                            <m:t>−1</m:t>
                          </m:r>
                        </m:sup>
                      </m:sSubSup>
                    </m:oMath>
                  </m:oMathPara>
                </a14:m>
                <a:endParaRPr lang="en-US" sz="2100" dirty="0"/>
              </a:p>
              <a:p>
                <a:pPr>
                  <a:spcBef>
                    <a:spcPts val="600"/>
                  </a:spcBef>
                </a:pPr>
                <a:r>
                  <a:rPr lang="en-US" sz="2400" dirty="0"/>
                  <a:t>Equilibrium polarization</a:t>
                </a:r>
              </a:p>
              <a:p>
                <a:pPr marL="0" indent="0">
                  <a:buNone/>
                </a:pPr>
                <a14:m>
                  <m:oMathPara xmlns:m="http://schemas.openxmlformats.org/officeDocument/2006/math">
                    <m:oMathParaPr>
                      <m:jc m:val="centerGroup"/>
                    </m:oMathParaPr>
                    <m:oMath xmlns:m="http://schemas.openxmlformats.org/officeDocument/2006/math">
                      <m:r>
                        <a:rPr lang="en-US" sz="1900" i="1">
                          <a:latin typeface="Cambria Math"/>
                          <a:cs typeface="Times New Roman" pitchFamily="18" charset="0"/>
                        </a:rPr>
                        <m:t>𝑃</m:t>
                      </m:r>
                      <m:d>
                        <m:dPr>
                          <m:ctrlPr>
                            <a:rPr lang="en-US" sz="1900" i="1">
                              <a:latin typeface="Cambria Math" panose="02040503050406030204" pitchFamily="18" charset="0"/>
                              <a:cs typeface="Times New Roman" pitchFamily="18" charset="0"/>
                            </a:rPr>
                          </m:ctrlPr>
                        </m:dPr>
                        <m:e>
                          <m:r>
                            <a:rPr lang="en-US" sz="1900" i="1">
                              <a:latin typeface="Cambria Math"/>
                              <a:cs typeface="Times New Roman" pitchFamily="18" charset="0"/>
                            </a:rPr>
                            <m:t>𝑡</m:t>
                          </m:r>
                        </m:e>
                      </m:d>
                      <m:r>
                        <a:rPr lang="en-US" sz="1900" i="1">
                          <a:latin typeface="Cambria Math"/>
                          <a:cs typeface="Times New Roman" pitchFamily="18" charset="0"/>
                        </a:rPr>
                        <m:t>=</m:t>
                      </m:r>
                      <m:sSub>
                        <m:sSubPr>
                          <m:ctrlPr>
                            <a:rPr lang="en-US" sz="1900" i="1">
                              <a:latin typeface="Cambria Math" panose="02040503050406030204" pitchFamily="18" charset="0"/>
                              <a:cs typeface="Times New Roman" pitchFamily="18" charset="0"/>
                            </a:rPr>
                          </m:ctrlPr>
                        </m:sSubPr>
                        <m:e>
                          <m:r>
                            <a:rPr lang="en-US" sz="1900" i="1">
                              <a:latin typeface="Cambria Math"/>
                              <a:cs typeface="Times New Roman" pitchFamily="18" charset="0"/>
                            </a:rPr>
                            <m:t>𝑃</m:t>
                          </m:r>
                        </m:e>
                        <m:sub>
                          <m:r>
                            <a:rPr lang="en-US" sz="1900" i="1">
                              <a:latin typeface="Cambria Math"/>
                              <a:cs typeface="Times New Roman" pitchFamily="18" charset="0"/>
                            </a:rPr>
                            <m:t>𝑒𝑛𝑠</m:t>
                          </m:r>
                          <m:r>
                            <a:rPr lang="en-US" sz="1900" i="1">
                              <a:latin typeface="Cambria Math"/>
                              <a:cs typeface="Times New Roman" pitchFamily="18" charset="0"/>
                            </a:rPr>
                            <m:t>,</m:t>
                          </m:r>
                          <m:r>
                            <a:rPr lang="en-US" sz="1900" i="1">
                              <a:latin typeface="Cambria Math" panose="02040503050406030204" pitchFamily="18" charset="0"/>
                              <a:cs typeface="Times New Roman" pitchFamily="18" charset="0"/>
                            </a:rPr>
                            <m:t>𝐷𝐾</m:t>
                          </m:r>
                        </m:sub>
                      </m:sSub>
                      <m:d>
                        <m:dPr>
                          <m:ctrlPr>
                            <a:rPr lang="en-US" sz="1900" i="1">
                              <a:latin typeface="Cambria Math" panose="02040503050406030204" pitchFamily="18" charset="0"/>
                              <a:cs typeface="Times New Roman" pitchFamily="18" charset="0"/>
                            </a:rPr>
                          </m:ctrlPr>
                        </m:dPr>
                        <m:e>
                          <m:r>
                            <a:rPr lang="en-US" sz="1900" i="1">
                              <a:latin typeface="Cambria Math"/>
                              <a:cs typeface="Times New Roman" pitchFamily="18" charset="0"/>
                            </a:rPr>
                            <m:t>1−</m:t>
                          </m:r>
                          <m:sSup>
                            <m:sSupPr>
                              <m:ctrlPr>
                                <a:rPr lang="en-US" sz="1900" i="1">
                                  <a:latin typeface="Cambria Math" panose="02040503050406030204" pitchFamily="18" charset="0"/>
                                  <a:cs typeface="Times New Roman" pitchFamily="18" charset="0"/>
                                </a:rPr>
                              </m:ctrlPr>
                            </m:sSupPr>
                            <m:e>
                              <m:r>
                                <a:rPr lang="en-US" sz="1900" i="1">
                                  <a:latin typeface="Cambria Math"/>
                                  <a:cs typeface="Times New Roman" pitchFamily="18" charset="0"/>
                                </a:rPr>
                                <m:t>𝑒</m:t>
                              </m:r>
                            </m:e>
                            <m:sup>
                              <m:r>
                                <a:rPr lang="en-US" sz="1900" i="1">
                                  <a:latin typeface="Cambria Math"/>
                                  <a:cs typeface="Times New Roman" pitchFamily="18" charset="0"/>
                                </a:rPr>
                                <m:t>−</m:t>
                              </m:r>
                              <m:f>
                                <m:fPr>
                                  <m:type m:val="skw"/>
                                  <m:ctrlPr>
                                    <a:rPr lang="en-US" sz="1900" i="1">
                                      <a:latin typeface="Cambria Math" panose="02040503050406030204" pitchFamily="18" charset="0"/>
                                      <a:cs typeface="Times New Roman" pitchFamily="18" charset="0"/>
                                    </a:rPr>
                                  </m:ctrlPr>
                                </m:fPr>
                                <m:num>
                                  <m:r>
                                    <a:rPr lang="en-US" sz="1900" i="1">
                                      <a:latin typeface="Cambria Math"/>
                                      <a:cs typeface="Times New Roman" pitchFamily="18" charset="0"/>
                                    </a:rPr>
                                    <m:t>𝑡</m:t>
                                  </m:r>
                                </m:num>
                                <m:den>
                                  <m:sSub>
                                    <m:sSubPr>
                                      <m:ctrlPr>
                                        <a:rPr lang="en-US" sz="1900" i="1">
                                          <a:latin typeface="Cambria Math" panose="02040503050406030204" pitchFamily="18" charset="0"/>
                                          <a:cs typeface="Times New Roman" pitchFamily="18" charset="0"/>
                                        </a:rPr>
                                      </m:ctrlPr>
                                    </m:sSubPr>
                                    <m:e>
                                      <m:r>
                                        <a:rPr lang="en-US" sz="1900" i="1">
                                          <a:latin typeface="Cambria Math"/>
                                          <a:ea typeface="Cambria Math"/>
                                          <a:cs typeface="Times New Roman" pitchFamily="18" charset="0"/>
                                        </a:rPr>
                                        <m:t>𝜏</m:t>
                                      </m:r>
                                    </m:e>
                                    <m:sub>
                                      <m:r>
                                        <a:rPr lang="en-US" sz="1900" i="1">
                                          <a:latin typeface="Cambria Math" panose="02040503050406030204" pitchFamily="18" charset="0"/>
                                          <a:ea typeface="Cambria Math"/>
                                          <a:cs typeface="Times New Roman" pitchFamily="18" charset="0"/>
                                        </a:rPr>
                                        <m:t>𝐷𝐾</m:t>
                                      </m:r>
                                    </m:sub>
                                  </m:sSub>
                                </m:den>
                              </m:f>
                            </m:sup>
                          </m:sSup>
                        </m:e>
                      </m:d>
                      <m:r>
                        <a:rPr lang="en-US" sz="1900" i="1">
                          <a:latin typeface="Cambria Math"/>
                          <a:cs typeface="Times New Roman" pitchFamily="18" charset="0"/>
                        </a:rPr>
                        <m:t>+</m:t>
                      </m:r>
                      <m:sSub>
                        <m:sSubPr>
                          <m:ctrlPr>
                            <a:rPr lang="en-US" sz="1900" i="1">
                              <a:latin typeface="Cambria Math" panose="02040503050406030204" pitchFamily="18" charset="0"/>
                              <a:cs typeface="Times New Roman" pitchFamily="18" charset="0"/>
                            </a:rPr>
                          </m:ctrlPr>
                        </m:sSubPr>
                        <m:e>
                          <m:r>
                            <a:rPr lang="en-US" sz="1900" i="1">
                              <a:latin typeface="Cambria Math"/>
                              <a:cs typeface="Times New Roman" pitchFamily="18" charset="0"/>
                            </a:rPr>
                            <m:t>𝑃</m:t>
                          </m:r>
                        </m:e>
                        <m:sub>
                          <m:r>
                            <a:rPr lang="en-US" sz="1900" i="1">
                              <a:latin typeface="Cambria Math"/>
                              <a:cs typeface="Times New Roman" pitchFamily="18" charset="0"/>
                            </a:rPr>
                            <m:t>0</m:t>
                          </m:r>
                        </m:sub>
                      </m:sSub>
                      <m:sSup>
                        <m:sSupPr>
                          <m:ctrlPr>
                            <a:rPr lang="en-US" sz="1900" i="1">
                              <a:latin typeface="Cambria Math" panose="02040503050406030204" pitchFamily="18" charset="0"/>
                              <a:cs typeface="Times New Roman" pitchFamily="18" charset="0"/>
                            </a:rPr>
                          </m:ctrlPr>
                        </m:sSupPr>
                        <m:e>
                          <m:r>
                            <a:rPr lang="en-US" sz="1900" i="1">
                              <a:latin typeface="Cambria Math"/>
                              <a:cs typeface="Times New Roman" pitchFamily="18" charset="0"/>
                            </a:rPr>
                            <m:t>𝑒</m:t>
                          </m:r>
                        </m:e>
                        <m:sup>
                          <m:r>
                            <a:rPr lang="en-US" sz="1900" i="1">
                              <a:latin typeface="Cambria Math"/>
                              <a:cs typeface="Times New Roman" pitchFamily="18" charset="0"/>
                            </a:rPr>
                            <m:t>−</m:t>
                          </m:r>
                          <m:f>
                            <m:fPr>
                              <m:type m:val="skw"/>
                              <m:ctrlPr>
                                <a:rPr lang="en-US" sz="1900" i="1">
                                  <a:latin typeface="Cambria Math" panose="02040503050406030204" pitchFamily="18" charset="0"/>
                                  <a:cs typeface="Times New Roman" pitchFamily="18" charset="0"/>
                                </a:rPr>
                              </m:ctrlPr>
                            </m:fPr>
                            <m:num>
                              <m:r>
                                <a:rPr lang="en-US" sz="1900" i="1">
                                  <a:latin typeface="Cambria Math"/>
                                  <a:cs typeface="Times New Roman" pitchFamily="18" charset="0"/>
                                </a:rPr>
                                <m:t>𝑡</m:t>
                              </m:r>
                            </m:num>
                            <m:den>
                              <m:sSub>
                                <m:sSubPr>
                                  <m:ctrlPr>
                                    <a:rPr lang="en-US" sz="1900" i="1">
                                      <a:latin typeface="Cambria Math" panose="02040503050406030204" pitchFamily="18" charset="0"/>
                                      <a:cs typeface="Times New Roman" pitchFamily="18" charset="0"/>
                                    </a:rPr>
                                  </m:ctrlPr>
                                </m:sSubPr>
                                <m:e>
                                  <m:r>
                                    <a:rPr lang="en-US" sz="1900" i="1">
                                      <a:latin typeface="Cambria Math"/>
                                      <a:ea typeface="Cambria Math"/>
                                      <a:cs typeface="Times New Roman" pitchFamily="18" charset="0"/>
                                    </a:rPr>
                                    <m:t>𝜏</m:t>
                                  </m:r>
                                </m:e>
                                <m:sub>
                                  <m:r>
                                    <a:rPr lang="en-US" sz="1900" i="1">
                                      <a:latin typeface="Cambria Math" panose="02040503050406030204" pitchFamily="18" charset="0"/>
                                      <a:ea typeface="Cambria Math"/>
                                      <a:cs typeface="Times New Roman" pitchFamily="18" charset="0"/>
                                    </a:rPr>
                                    <m:t>𝐷𝐾</m:t>
                                  </m:r>
                                </m:sub>
                              </m:sSub>
                            </m:den>
                          </m:f>
                        </m:sup>
                      </m:sSup>
                    </m:oMath>
                  </m:oMathPara>
                </a14:m>
                <a:endParaRPr lang="en-US" sz="1900" dirty="0"/>
              </a:p>
              <a:p>
                <a:pPr indent="0">
                  <a:lnSpc>
                    <a:spcPct val="110000"/>
                  </a:lnSpc>
                  <a:buNone/>
                </a:pPr>
                <a:r>
                  <a:rPr lang="en-US" sz="1900" dirty="0">
                    <a:cs typeface="Times New Roman" pitchFamily="18" charset="0"/>
                  </a:rPr>
                  <a:t>where </a:t>
                </a:r>
                <a14:m>
                  <m:oMath xmlns:m="http://schemas.openxmlformats.org/officeDocument/2006/math">
                    <m:sSub>
                      <m:sSubPr>
                        <m:ctrlPr>
                          <a:rPr lang="en-US" sz="1900" i="1">
                            <a:latin typeface="Cambria Math" panose="02040503050406030204" pitchFamily="18" charset="0"/>
                            <a:cs typeface="Times New Roman" pitchFamily="18" charset="0"/>
                          </a:rPr>
                        </m:ctrlPr>
                      </m:sSubPr>
                      <m:e>
                        <m:r>
                          <a:rPr lang="en-US" sz="1900" i="1">
                            <a:latin typeface="Cambria Math"/>
                            <a:cs typeface="Times New Roman" pitchFamily="18" charset="0"/>
                          </a:rPr>
                          <m:t>𝑃</m:t>
                        </m:r>
                      </m:e>
                      <m:sub>
                        <m:r>
                          <a:rPr lang="en-US" sz="1900" i="1">
                            <a:latin typeface="Cambria Math"/>
                            <a:cs typeface="Times New Roman" pitchFamily="18" charset="0"/>
                          </a:rPr>
                          <m:t>𝑒𝑛𝑠</m:t>
                        </m:r>
                        <m:r>
                          <a:rPr lang="en-US" sz="1900" i="1">
                            <a:latin typeface="Cambria Math"/>
                            <a:cs typeface="Times New Roman" pitchFamily="18" charset="0"/>
                          </a:rPr>
                          <m:t>,</m:t>
                        </m:r>
                        <m:r>
                          <a:rPr lang="en-US" sz="1900" i="1">
                            <a:latin typeface="Cambria Math" panose="02040503050406030204" pitchFamily="18" charset="0"/>
                            <a:cs typeface="Times New Roman" pitchFamily="18" charset="0"/>
                          </a:rPr>
                          <m:t>𝐷𝐾</m:t>
                        </m:r>
                      </m:sub>
                    </m:sSub>
                    <m:r>
                      <a:rPr lang="en-US" sz="1900">
                        <a:latin typeface="Cambria Math"/>
                        <a:cs typeface="Times New Roman" pitchFamily="18" charset="0"/>
                      </a:rPr>
                      <m:t>=</m:t>
                    </m:r>
                    <m:sSub>
                      <m:sSubPr>
                        <m:ctrlPr>
                          <a:rPr lang="en-US" sz="1900" i="1">
                            <a:latin typeface="Cambria Math" panose="02040503050406030204" pitchFamily="18" charset="0"/>
                            <a:cs typeface="Times New Roman" pitchFamily="18" charset="0"/>
                          </a:rPr>
                        </m:ctrlPr>
                      </m:sSubPr>
                      <m:e>
                        <m:r>
                          <a:rPr lang="en-US" sz="1900" i="1">
                            <a:latin typeface="Cambria Math"/>
                            <a:cs typeface="Times New Roman" pitchFamily="18" charset="0"/>
                          </a:rPr>
                          <m:t>𝑃</m:t>
                        </m:r>
                      </m:e>
                      <m:sub>
                        <m:r>
                          <a:rPr lang="en-US" sz="1900" i="1">
                            <a:latin typeface="Cambria Math" panose="02040503050406030204" pitchFamily="18" charset="0"/>
                            <a:cs typeface="Times New Roman" pitchFamily="18" charset="0"/>
                          </a:rPr>
                          <m:t>𝐷𝐾</m:t>
                        </m:r>
                      </m:sub>
                    </m:sSub>
                    <m:sSub>
                      <m:sSubPr>
                        <m:ctrlPr>
                          <a:rPr lang="en-US" sz="1900" i="1">
                            <a:latin typeface="Cambria Math" panose="02040503050406030204" pitchFamily="18" charset="0"/>
                            <a:cs typeface="Times New Roman" pitchFamily="18" charset="0"/>
                          </a:rPr>
                        </m:ctrlPr>
                      </m:sSubPr>
                      <m:e>
                        <m:d>
                          <m:dPr>
                            <m:begChr m:val="⟨"/>
                            <m:endChr m:val="⟩"/>
                            <m:ctrlPr>
                              <a:rPr lang="en-US" sz="1900" i="1">
                                <a:latin typeface="Cambria Math" panose="02040503050406030204" pitchFamily="18" charset="0"/>
                                <a:cs typeface="Times New Roman" pitchFamily="18" charset="0"/>
                              </a:rPr>
                            </m:ctrlPr>
                          </m:dPr>
                          <m:e>
                            <m:acc>
                              <m:accPr>
                                <m:chr m:val="̂"/>
                                <m:ctrlPr>
                                  <a:rPr lang="en-US" sz="1900" i="1">
                                    <a:latin typeface="Cambria Math" panose="02040503050406030204" pitchFamily="18" charset="0"/>
                                    <a:cs typeface="Times New Roman" pitchFamily="18" charset="0"/>
                                  </a:rPr>
                                </m:ctrlPr>
                              </m:accPr>
                              <m:e>
                                <m:r>
                                  <a:rPr lang="en-US" sz="1900" i="1">
                                    <a:latin typeface="Cambria Math"/>
                                    <a:cs typeface="Times New Roman" pitchFamily="18" charset="0"/>
                                  </a:rPr>
                                  <m:t>𝑛</m:t>
                                </m:r>
                              </m:e>
                            </m:acc>
                          </m:e>
                        </m:d>
                      </m:e>
                      <m:sub>
                        <m:r>
                          <a:rPr lang="en-US" sz="1900" i="1">
                            <a:latin typeface="Cambria Math"/>
                            <a:cs typeface="Times New Roman" pitchFamily="18" charset="0"/>
                          </a:rPr>
                          <m:t>𝑠</m:t>
                        </m:r>
                      </m:sub>
                    </m:sSub>
                  </m:oMath>
                </a14:m>
                <a:r>
                  <a:rPr lang="en-US" sz="1900" dirty="0">
                    <a:cs typeface="Times New Roman" pitchFamily="18" charset="0"/>
                  </a:rPr>
                  <a:t> is the value of ensemble average of </a:t>
                </a:r>
                <a14:m>
                  <m:oMath xmlns:m="http://schemas.openxmlformats.org/officeDocument/2006/math">
                    <m:sSub>
                      <m:sSubPr>
                        <m:ctrlPr>
                          <a:rPr lang="en-US" sz="1900" i="1">
                            <a:latin typeface="Cambria Math" panose="02040503050406030204" pitchFamily="18" charset="0"/>
                            <a:cs typeface="Times New Roman" pitchFamily="18" charset="0"/>
                          </a:rPr>
                        </m:ctrlPr>
                      </m:sSubPr>
                      <m:e>
                        <m:r>
                          <a:rPr lang="en-US" sz="1900" i="1">
                            <a:latin typeface="Cambria Math"/>
                            <a:cs typeface="Times New Roman" pitchFamily="18" charset="0"/>
                          </a:rPr>
                          <m:t>𝑃</m:t>
                        </m:r>
                      </m:e>
                      <m:sub>
                        <m:r>
                          <a:rPr lang="en-US" sz="1900" i="1">
                            <a:latin typeface="Cambria Math" panose="02040503050406030204" pitchFamily="18" charset="0"/>
                            <a:cs typeface="Times New Roman" pitchFamily="18" charset="0"/>
                          </a:rPr>
                          <m:t>𝐷𝐾</m:t>
                        </m:r>
                      </m:sub>
                    </m:sSub>
                  </m:oMath>
                </a14:m>
                <a:r>
                  <a:rPr lang="en-US" sz="1900" dirty="0"/>
                  <a:t> independent of </a:t>
                </a:r>
                <a14:m>
                  <m:oMath xmlns:m="http://schemas.openxmlformats.org/officeDocument/2006/math">
                    <m:r>
                      <a:rPr lang="en-US" sz="1900" i="1">
                        <a:latin typeface="Cambria Math" panose="02040503050406030204" pitchFamily="18" charset="0"/>
                      </a:rPr>
                      <m:t>𝑠</m:t>
                    </m:r>
                  </m:oMath>
                </a14:m>
                <a:r>
                  <a:rPr lang="en-US" sz="1900" dirty="0"/>
                  <a:t> and </a:t>
                </a:r>
                <a14:m>
                  <m:oMath xmlns:m="http://schemas.openxmlformats.org/officeDocument/2006/math">
                    <m:sSub>
                      <m:sSubPr>
                        <m:ctrlPr>
                          <a:rPr lang="en-US" sz="1900" i="1">
                            <a:latin typeface="Cambria Math" panose="02040503050406030204" pitchFamily="18" charset="0"/>
                          </a:rPr>
                        </m:ctrlPr>
                      </m:sSubPr>
                      <m:e>
                        <m:r>
                          <a:rPr lang="en-US" sz="1900" i="1">
                            <a:latin typeface="Cambria Math" panose="02040503050406030204" pitchFamily="18" charset="0"/>
                          </a:rPr>
                          <m:t>𝑃</m:t>
                        </m:r>
                      </m:e>
                      <m:sub>
                        <m:r>
                          <a:rPr lang="en-US" sz="1900" i="1">
                            <a:latin typeface="Cambria Math" panose="02040503050406030204" pitchFamily="18" charset="0"/>
                          </a:rPr>
                          <m:t>0</m:t>
                        </m:r>
                      </m:sub>
                    </m:sSub>
                  </m:oMath>
                </a14:m>
                <a:r>
                  <a:rPr lang="en-US" sz="1900" dirty="0"/>
                  <a:t> is the initial polarization</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11892" y="966055"/>
                <a:ext cx="11434365" cy="5381694"/>
              </a:xfrm>
              <a:blipFill>
                <a:blip r:embed="rId2"/>
                <a:stretch>
                  <a:fillRect l="-640" t="-1812" r="-533"/>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07E1C93C-5050-FC42-8F10-D22D4F119D13}" type="slidenum">
              <a:rPr lang="en-US" smtClean="0"/>
              <a:pPr/>
              <a:t>6</a:t>
            </a:fld>
            <a:endParaRPr lang="en-US" dirty="0"/>
          </a:p>
        </p:txBody>
      </p:sp>
      <p:sp>
        <p:nvSpPr>
          <p:cNvPr id="7" name="Date Placeholder 3"/>
          <p:cNvSpPr>
            <a:spLocks noGrp="1"/>
          </p:cNvSpPr>
          <p:nvPr>
            <p:ph type="dt" sz="half" idx="10"/>
          </p:nvPr>
        </p:nvSpPr>
        <p:spPr>
          <a:xfrm>
            <a:off x="838200" y="6356352"/>
            <a:ext cx="2743200" cy="365125"/>
          </a:xfrm>
        </p:spPr>
        <p:txBody>
          <a:bodyPr/>
          <a:lstStyle/>
          <a:p>
            <a:r>
              <a:rPr lang="en-US" dirty="0" smtClean="0"/>
              <a:t>November </a:t>
            </a:r>
            <a:r>
              <a:rPr lang="en-US" dirty="0" smtClean="0"/>
              <a:t>30</a:t>
            </a:r>
            <a:r>
              <a:rPr lang="en-US" dirty="0" smtClean="0"/>
              <a:t>, </a:t>
            </a:r>
            <a:r>
              <a:rPr lang="en-US" dirty="0" smtClean="0"/>
              <a:t>2018</a:t>
            </a:r>
            <a:endParaRPr lang="en-US" dirty="0"/>
          </a:p>
        </p:txBody>
      </p:sp>
      <p:sp>
        <p:nvSpPr>
          <p:cNvPr id="8" name="Footer Placeholder 4"/>
          <p:cNvSpPr>
            <a:spLocks noGrp="1"/>
          </p:cNvSpPr>
          <p:nvPr>
            <p:ph type="ftr" sz="quarter" idx="11"/>
          </p:nvPr>
        </p:nvSpPr>
        <p:spPr>
          <a:xfrm>
            <a:off x="4038600" y="6356352"/>
            <a:ext cx="4114800" cy="365125"/>
          </a:xfrm>
        </p:spPr>
        <p:txBody>
          <a:bodyPr/>
          <a:lstStyle/>
          <a:p>
            <a:r>
              <a:rPr lang="en-US" dirty="0"/>
              <a:t>Inaugural Meeting for the EIC Polarimeter WG</a:t>
            </a:r>
            <a:endParaRPr lang="en-US" dirty="0"/>
          </a:p>
        </p:txBody>
      </p:sp>
      <p:sp>
        <p:nvSpPr>
          <p:cNvPr id="10" name="Right Brace 9"/>
          <p:cNvSpPr/>
          <p:nvPr/>
        </p:nvSpPr>
        <p:spPr>
          <a:xfrm rot="5400000">
            <a:off x="7528560" y="3129280"/>
            <a:ext cx="162560" cy="1584960"/>
          </a:xfrm>
          <a:prstGeom prst="rightBrace">
            <a:avLst>
              <a:gd name="adj1" fmla="val 58333"/>
              <a:gd name="adj2" fmla="val 50000"/>
            </a:avLst>
          </a:prstGeom>
          <a:ln w="1587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FF"/>
              </a:solidFill>
            </a:endParaRPr>
          </a:p>
        </p:txBody>
      </p:sp>
      <p:sp>
        <p:nvSpPr>
          <p:cNvPr id="11" name="TextBox 10"/>
          <p:cNvSpPr txBox="1"/>
          <p:nvPr/>
        </p:nvSpPr>
        <p:spPr>
          <a:xfrm>
            <a:off x="7355840" y="4092923"/>
            <a:ext cx="2678426" cy="584775"/>
          </a:xfrm>
          <a:prstGeom prst="rect">
            <a:avLst/>
          </a:prstGeom>
          <a:noFill/>
        </p:spPr>
        <p:txBody>
          <a:bodyPr wrap="none" rtlCol="0">
            <a:spAutoFit/>
          </a:bodyPr>
          <a:lstStyle/>
          <a:p>
            <a:r>
              <a:rPr lang="en-US" sz="1600" dirty="0" smtClean="0">
                <a:solidFill>
                  <a:srgbClr val="0000FF"/>
                </a:solidFill>
                <a:latin typeface="Arial" panose="020B0604020202020204" pitchFamily="34" charset="0"/>
                <a:cs typeface="Arial" panose="020B0604020202020204" pitchFamily="34" charset="0"/>
              </a:rPr>
              <a:t>Average over phase space,</a:t>
            </a:r>
          </a:p>
          <a:p>
            <a:r>
              <a:rPr lang="en-US" sz="1600" dirty="0" smtClean="0">
                <a:solidFill>
                  <a:srgbClr val="0000FF"/>
                </a:solidFill>
                <a:latin typeface="Arial" panose="020B0604020202020204" pitchFamily="34" charset="0"/>
                <a:cs typeface="Arial" panose="020B0604020202020204" pitchFamily="34" charset="0"/>
              </a:rPr>
              <a:t>emittance dependent</a:t>
            </a:r>
            <a:endParaRPr lang="en-US" sz="16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034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Spin Tracking </a:t>
            </a:r>
          </a:p>
        </p:txBody>
      </p:sp>
      <p:sp>
        <p:nvSpPr>
          <p:cNvPr id="3" name="Content Placeholder 2"/>
          <p:cNvSpPr>
            <a:spLocks noGrp="1"/>
          </p:cNvSpPr>
          <p:nvPr>
            <p:ph idx="1"/>
          </p:nvPr>
        </p:nvSpPr>
        <p:spPr/>
        <p:txBody>
          <a:bodyPr/>
          <a:lstStyle/>
          <a:p>
            <a:pPr>
              <a:lnSpc>
                <a:spcPct val="100000"/>
              </a:lnSpc>
              <a:spcBef>
                <a:spcPts val="600"/>
              </a:spcBef>
              <a:spcAft>
                <a:spcPts val="600"/>
              </a:spcAft>
            </a:pPr>
            <a:r>
              <a:rPr lang="en-US" dirty="0"/>
              <a:t>Spin tune scan using a spin tuning solenoid in SLICK/SLICKTRACK</a:t>
            </a:r>
          </a:p>
          <a:p>
            <a:pPr>
              <a:lnSpc>
                <a:spcPct val="100000"/>
              </a:lnSpc>
              <a:spcBef>
                <a:spcPts val="600"/>
              </a:spcBef>
              <a:spcAft>
                <a:spcPts val="600"/>
              </a:spcAft>
            </a:pPr>
            <a:r>
              <a:rPr lang="en-US" dirty="0"/>
              <a:t>Demonstrates suppression of </a:t>
            </a:r>
            <a:r>
              <a:rPr lang="en-US" dirty="0" smtClean="0"/>
              <a:t>synchrotron </a:t>
            </a:r>
            <a:br>
              <a:rPr lang="en-US" dirty="0" smtClean="0"/>
            </a:br>
            <a:r>
              <a:rPr lang="en-US" dirty="0" smtClean="0"/>
              <a:t>sideband </a:t>
            </a:r>
            <a:r>
              <a:rPr lang="en-US" dirty="0"/>
              <a:t>spin </a:t>
            </a:r>
            <a:r>
              <a:rPr lang="en-US" dirty="0" smtClean="0"/>
              <a:t>resonances</a:t>
            </a:r>
            <a:endParaRPr lang="en-US" dirty="0"/>
          </a:p>
          <a:p>
            <a:pPr>
              <a:lnSpc>
                <a:spcPct val="100000"/>
              </a:lnSpc>
              <a:spcBef>
                <a:spcPts val="600"/>
              </a:spcBef>
              <a:spcAft>
                <a:spcPts val="600"/>
              </a:spcAft>
            </a:pPr>
            <a:r>
              <a:rPr lang="en-US" dirty="0"/>
              <a:t>Verified by </a:t>
            </a:r>
            <a:r>
              <a:rPr lang="en-US" dirty="0" err="1"/>
              <a:t>Zgoubi’s</a:t>
            </a:r>
            <a:r>
              <a:rPr lang="en-US" dirty="0"/>
              <a:t> Monte-Carlo spin tracking</a:t>
            </a:r>
          </a:p>
        </p:txBody>
      </p:sp>
      <p:sp>
        <p:nvSpPr>
          <p:cNvPr id="6" name="Slide Number Placeholder 5"/>
          <p:cNvSpPr>
            <a:spLocks noGrp="1"/>
          </p:cNvSpPr>
          <p:nvPr>
            <p:ph type="sldNum" sz="quarter" idx="12"/>
          </p:nvPr>
        </p:nvSpPr>
        <p:spPr/>
        <p:txBody>
          <a:bodyPr/>
          <a:lstStyle/>
          <a:p>
            <a:fld id="{07E1C93C-5050-FC42-8F10-D22D4F119D13}" type="slidenum">
              <a:rPr lang="en-US" smtClean="0"/>
              <a:pPr/>
              <a:t>7</a:t>
            </a:fld>
            <a:endParaRPr lang="en-US" dirty="0"/>
          </a:p>
        </p:txBody>
      </p:sp>
      <p:grpSp>
        <p:nvGrpSpPr>
          <p:cNvPr id="33" name="Group 32"/>
          <p:cNvGrpSpPr/>
          <p:nvPr/>
        </p:nvGrpSpPr>
        <p:grpSpPr>
          <a:xfrm>
            <a:off x="1289146" y="3114503"/>
            <a:ext cx="3848100" cy="2826661"/>
            <a:chOff x="2012490" y="2978023"/>
            <a:chExt cx="3848100" cy="2826661"/>
          </a:xfrm>
        </p:grpSpPr>
        <p:pic>
          <p:nvPicPr>
            <p:cNvPr id="21" name="Picture 1" descr="page59image3811168">
              <a:extLst>
                <a:ext uri="{FF2B5EF4-FFF2-40B4-BE49-F238E27FC236}">
                  <a16:creationId xmlns:a16="http://schemas.microsoft.com/office/drawing/2014/main" id="{01B4D09F-33B2-9747-B15D-36A436556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2490" y="3036084"/>
              <a:ext cx="3848100" cy="2768600"/>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Arrow Connector 24">
              <a:extLst>
                <a:ext uri="{FF2B5EF4-FFF2-40B4-BE49-F238E27FC236}">
                  <a16:creationId xmlns:a16="http://schemas.microsoft.com/office/drawing/2014/main" id="{66CD991D-EF56-7145-B957-FD009C8C60EB}"/>
                </a:ext>
              </a:extLst>
            </p:cNvPr>
            <p:cNvCxnSpPr>
              <a:cxnSpLocks noChangeShapeType="1"/>
            </p:cNvCxnSpPr>
            <p:nvPr/>
          </p:nvCxnSpPr>
          <p:spPr bwMode="auto">
            <a:xfrm>
              <a:off x="2662731" y="4042586"/>
              <a:ext cx="0" cy="1006893"/>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5">
              <a:extLst>
                <a:ext uri="{FF2B5EF4-FFF2-40B4-BE49-F238E27FC236}">
                  <a16:creationId xmlns:a16="http://schemas.microsoft.com/office/drawing/2014/main" id="{355A0952-296B-4543-9E5C-DE3B99E91349}"/>
                </a:ext>
              </a:extLst>
            </p:cNvPr>
            <p:cNvSpPr txBox="1">
              <a:spLocks noChangeArrowheads="1"/>
            </p:cNvSpPr>
            <p:nvPr/>
          </p:nvSpPr>
          <p:spPr bwMode="auto">
            <a:xfrm>
              <a:off x="2438770" y="2978023"/>
              <a:ext cx="2610914"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Blip>
                  <a:blip r:embed="rId3"/>
                </a:buBlip>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FontTx/>
                <a:buNone/>
              </a:pPr>
              <a:r>
                <a:rPr lang="en-US" altLang="en-US" sz="1400" dirty="0">
                  <a:sym typeface="Symbol" panose="05050102010706020507" pitchFamily="18" charset="2"/>
                </a:rPr>
                <a:t></a:t>
              </a:r>
              <a:r>
                <a:rPr lang="en-US" altLang="en-US" sz="1400" baseline="-25000" dirty="0">
                  <a:sym typeface="Symbol" panose="05050102010706020507" pitchFamily="18" charset="2"/>
                </a:rPr>
                <a:t>s</a:t>
              </a:r>
              <a:r>
                <a:rPr lang="en-US" altLang="en-US" sz="1400" dirty="0">
                  <a:sym typeface="Symbol" panose="05050102010706020507" pitchFamily="18" charset="2"/>
                </a:rPr>
                <a:t>=0.01 (optimum spin tune) </a:t>
              </a:r>
            </a:p>
          </p:txBody>
        </p:sp>
        <p:sp>
          <p:nvSpPr>
            <p:cNvPr id="26" name="TextBox 26">
              <a:extLst>
                <a:ext uri="{FF2B5EF4-FFF2-40B4-BE49-F238E27FC236}">
                  <a16:creationId xmlns:a16="http://schemas.microsoft.com/office/drawing/2014/main" id="{FA01D554-F46F-694D-8E54-F8F1179A2A14}"/>
                </a:ext>
              </a:extLst>
            </p:cNvPr>
            <p:cNvSpPr txBox="1">
              <a:spLocks noChangeArrowheads="1"/>
            </p:cNvSpPr>
            <p:nvPr/>
          </p:nvSpPr>
          <p:spPr bwMode="auto">
            <a:xfrm>
              <a:off x="2543788" y="3734759"/>
              <a:ext cx="2505896" cy="30777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Blip>
                  <a:blip r:embed="rId3"/>
                </a:buBlip>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FontTx/>
                <a:buNone/>
              </a:pPr>
              <a:r>
                <a:rPr lang="en-US" altLang="en-US" sz="1400" dirty="0">
                  <a:sym typeface="Symbol" panose="05050102010706020507" pitchFamily="18" charset="2"/>
                </a:rPr>
                <a:t></a:t>
              </a:r>
              <a:r>
                <a:rPr lang="en-US" altLang="en-US" sz="1400" baseline="-25000" dirty="0">
                  <a:sym typeface="Symbol" panose="05050102010706020507" pitchFamily="18" charset="2"/>
                </a:rPr>
                <a:t>s</a:t>
              </a:r>
              <a:r>
                <a:rPr lang="en-US" altLang="en-US" sz="1400" dirty="0">
                  <a:sym typeface="Symbol" panose="05050102010706020507" pitchFamily="18" charset="2"/>
                </a:rPr>
                <a:t>=0.027 (</a:t>
              </a:r>
              <a:r>
                <a:rPr lang="en-US" altLang="en-US" sz="1400" dirty="0" smtClean="0">
                  <a:sym typeface="Symbol" panose="05050102010706020507" pitchFamily="18" charset="2"/>
                </a:rPr>
                <a:t>synchrotron </a:t>
              </a:r>
              <a:r>
                <a:rPr lang="en-US" altLang="en-US" sz="1400" dirty="0">
                  <a:sym typeface="Symbol" panose="05050102010706020507" pitchFamily="18" charset="2"/>
                </a:rPr>
                <a:t>tune)</a:t>
              </a:r>
            </a:p>
          </p:txBody>
        </p:sp>
        <p:cxnSp>
          <p:nvCxnSpPr>
            <p:cNvPr id="27" name="Straight Arrow Connector 21">
              <a:extLst>
                <a:ext uri="{FF2B5EF4-FFF2-40B4-BE49-F238E27FC236}">
                  <a16:creationId xmlns:a16="http://schemas.microsoft.com/office/drawing/2014/main" id="{84A64B68-48C1-B748-B170-660D57664C62}"/>
                </a:ext>
              </a:extLst>
            </p:cNvPr>
            <p:cNvCxnSpPr>
              <a:cxnSpLocks noChangeShapeType="1"/>
            </p:cNvCxnSpPr>
            <p:nvPr/>
          </p:nvCxnSpPr>
          <p:spPr bwMode="auto">
            <a:xfrm>
              <a:off x="2511386" y="3221143"/>
              <a:ext cx="0" cy="397923"/>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2" name="Group 31"/>
          <p:cNvGrpSpPr/>
          <p:nvPr/>
        </p:nvGrpSpPr>
        <p:grpSpPr>
          <a:xfrm>
            <a:off x="7207030" y="3097078"/>
            <a:ext cx="3886869" cy="3109266"/>
            <a:chOff x="6756646" y="3192614"/>
            <a:chExt cx="3886869" cy="3109266"/>
          </a:xfrm>
        </p:grpSpPr>
        <p:pic>
          <p:nvPicPr>
            <p:cNvPr id="28" name="Picture 27">
              <a:extLst>
                <a:ext uri="{FF2B5EF4-FFF2-40B4-BE49-F238E27FC236}">
                  <a16:creationId xmlns:a16="http://schemas.microsoft.com/office/drawing/2014/main" id="{7223C4BE-77DD-9848-871E-AB79D358AC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6646" y="3192614"/>
              <a:ext cx="3886869" cy="2782580"/>
            </a:xfrm>
            <a:prstGeom prst="rect">
              <a:avLst/>
            </a:prstGeom>
          </p:spPr>
        </p:pic>
        <p:sp>
          <p:nvSpPr>
            <p:cNvPr id="29" name="Text Box 135">
              <a:extLst>
                <a:ext uri="{FF2B5EF4-FFF2-40B4-BE49-F238E27FC236}">
                  <a16:creationId xmlns:a16="http://schemas.microsoft.com/office/drawing/2014/main" id="{3DAD1334-18B0-EF40-A332-FECF3E5DA97C}"/>
                </a:ext>
              </a:extLst>
            </p:cNvPr>
            <p:cNvSpPr txBox="1">
              <a:spLocks noChangeArrowheads="1"/>
            </p:cNvSpPr>
            <p:nvPr/>
          </p:nvSpPr>
          <p:spPr bwMode="auto">
            <a:xfrm>
              <a:off x="7312455" y="5291217"/>
              <a:ext cx="2295525"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690563" indent="-233363">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031875" indent="-227013">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3838">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1711325" indent="-22225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168525" indent="-22225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625725" indent="-22225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082925" indent="-22225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540125" indent="-22225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just" eaLnBrk="1" hangingPunct="1">
                <a:spcBef>
                  <a:spcPct val="0"/>
                </a:spcBef>
                <a:buFontTx/>
                <a:buNone/>
              </a:pPr>
              <a:r>
                <a:rPr lang="en-US" altLang="en-US" sz="1200" b="1" dirty="0"/>
                <a:t>Spin tracking using </a:t>
              </a:r>
              <a:r>
                <a:rPr lang="en-US" altLang="en-US" sz="1200" b="1" i="1" dirty="0"/>
                <a:t>ZGOUBI</a:t>
              </a:r>
              <a:r>
                <a:rPr lang="en-US" altLang="en-US" sz="1200" b="1" dirty="0"/>
                <a:t>. </a:t>
              </a:r>
            </a:p>
          </p:txBody>
        </p:sp>
        <p:cxnSp>
          <p:nvCxnSpPr>
            <p:cNvPr id="30" name="Straight Arrow Connector 11">
              <a:extLst>
                <a:ext uri="{FF2B5EF4-FFF2-40B4-BE49-F238E27FC236}">
                  <a16:creationId xmlns:a16="http://schemas.microsoft.com/office/drawing/2014/main" id="{E02C441E-D142-5149-BEB6-BF64B89BE14A}"/>
                </a:ext>
              </a:extLst>
            </p:cNvPr>
            <p:cNvCxnSpPr>
              <a:cxnSpLocks noChangeShapeType="1"/>
            </p:cNvCxnSpPr>
            <p:nvPr/>
          </p:nvCxnSpPr>
          <p:spPr bwMode="auto">
            <a:xfrm>
              <a:off x="7192318" y="6013853"/>
              <a:ext cx="3400661" cy="0"/>
            </a:xfrm>
            <a:prstGeom prst="straightConnector1">
              <a:avLst/>
            </a:prstGeom>
            <a:noFill/>
            <a:ln w="9525" algn="ctr">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Box 12">
              <a:extLst>
                <a:ext uri="{FF2B5EF4-FFF2-40B4-BE49-F238E27FC236}">
                  <a16:creationId xmlns:a16="http://schemas.microsoft.com/office/drawing/2014/main" id="{4976ABE4-C2E1-F046-9F21-36D587557022}"/>
                </a:ext>
              </a:extLst>
            </p:cNvPr>
            <p:cNvSpPr txBox="1">
              <a:spLocks noChangeArrowheads="1"/>
            </p:cNvSpPr>
            <p:nvPr/>
          </p:nvSpPr>
          <p:spPr bwMode="auto">
            <a:xfrm>
              <a:off x="8557474" y="6022099"/>
              <a:ext cx="762000" cy="27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FontTx/>
                <a:buNone/>
              </a:pPr>
              <a:r>
                <a:rPr lang="en-US" altLang="en-US" sz="1200" dirty="0">
                  <a:latin typeface="Times" panose="02020603050405020304" pitchFamily="18" charset="0"/>
                </a:rPr>
                <a:t>~ 3</a:t>
              </a:r>
              <a:r>
                <a:rPr lang="en-US" altLang="en-US" sz="1200" dirty="0">
                  <a:latin typeface="Times" panose="02020603050405020304" pitchFamily="18" charset="0"/>
                  <a:sym typeface="Symbol" panose="05050102010706020507" pitchFamily="18" charset="2"/>
                </a:rPr>
                <a:t></a:t>
              </a:r>
              <a:r>
                <a:rPr lang="en-US" altLang="en-US" sz="1200" baseline="-25000" dirty="0">
                  <a:latin typeface="Times" panose="02020603050405020304" pitchFamily="18" charset="0"/>
                  <a:sym typeface="Symbol" panose="05050102010706020507" pitchFamily="18" charset="2"/>
                </a:rPr>
                <a:t>x,y</a:t>
              </a:r>
              <a:endParaRPr lang="en-US" altLang="en-US" sz="1200" dirty="0">
                <a:latin typeface="Times" panose="02020603050405020304" pitchFamily="18" charset="0"/>
              </a:endParaRPr>
            </a:p>
          </p:txBody>
        </p:sp>
      </p:grpSp>
      <p:pic>
        <p:nvPicPr>
          <p:cNvPr id="35" name="Picture 2">
            <a:extLst>
              <a:ext uri="{FF2B5EF4-FFF2-40B4-BE49-F238E27FC236}">
                <a16:creationId xmlns:a16="http://schemas.microsoft.com/office/drawing/2014/main" id="{B9BBB419-34F7-784B-A064-12E7C17E5AF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573" t="16765" r="19178" b="23045"/>
          <a:stretch/>
        </p:blipFill>
        <p:spPr bwMode="auto">
          <a:xfrm>
            <a:off x="4576835" y="5049721"/>
            <a:ext cx="2008146" cy="1406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Text Box 135">
            <a:extLst>
              <a:ext uri="{FF2B5EF4-FFF2-40B4-BE49-F238E27FC236}">
                <a16:creationId xmlns:a16="http://schemas.microsoft.com/office/drawing/2014/main" id="{ECA4308C-841F-7D40-9B7E-FFD8F84C63F0}"/>
              </a:ext>
            </a:extLst>
          </p:cNvPr>
          <p:cNvSpPr txBox="1">
            <a:spLocks noChangeArrowheads="1"/>
          </p:cNvSpPr>
          <p:nvPr/>
        </p:nvSpPr>
        <p:spPr bwMode="auto">
          <a:xfrm>
            <a:off x="2372071" y="4720582"/>
            <a:ext cx="3194006"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Blip>
                <a:blip r:embed="rId3"/>
              </a:buBlip>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690563" indent="-233363">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031875" indent="-227013">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3838">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1711325" indent="-22225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168525" indent="-22225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625725" indent="-22225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082925" indent="-22225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540125" indent="-22225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just" eaLnBrk="1" hangingPunct="1">
              <a:spcBef>
                <a:spcPct val="0"/>
              </a:spcBef>
              <a:buFontTx/>
              <a:buNone/>
            </a:pPr>
            <a:r>
              <a:rPr lang="en-US" altLang="en-US" sz="1200" b="1" dirty="0"/>
              <a:t>Spin tune scan using </a:t>
            </a:r>
            <a:r>
              <a:rPr lang="en-US" altLang="en-US" sz="1200" b="1" i="1" dirty="0"/>
              <a:t>SLICKTRACK</a:t>
            </a:r>
            <a:endParaRPr lang="en-US" altLang="en-US" sz="1200" b="1" dirty="0"/>
          </a:p>
          <a:p>
            <a:pPr eaLnBrk="1" hangingPunct="1">
              <a:spcBef>
                <a:spcPct val="0"/>
              </a:spcBef>
              <a:buFontTx/>
              <a:buNone/>
            </a:pPr>
            <a:r>
              <a:rPr lang="en-US" altLang="en-US" sz="1200" b="1" dirty="0">
                <a:solidFill>
                  <a:srgbClr val="0000CC"/>
                </a:solidFill>
              </a:rPr>
              <a:t>Synchrotron sideband spin resonances suppressed compared to a racetrack </a:t>
            </a:r>
          </a:p>
        </p:txBody>
      </p:sp>
      <p:grpSp>
        <p:nvGrpSpPr>
          <p:cNvPr id="11" name="Group 10"/>
          <p:cNvGrpSpPr/>
          <p:nvPr/>
        </p:nvGrpSpPr>
        <p:grpSpPr>
          <a:xfrm>
            <a:off x="6872816" y="1342723"/>
            <a:ext cx="4554682" cy="1711614"/>
            <a:chOff x="6872816" y="1342723"/>
            <a:chExt cx="4554682" cy="1711614"/>
          </a:xfrm>
        </p:grpSpPr>
        <p:pic>
          <p:nvPicPr>
            <p:cNvPr id="22"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72816" y="1342723"/>
              <a:ext cx="4554682" cy="171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n 6"/>
            <p:cNvSpPr/>
            <p:nvPr/>
          </p:nvSpPr>
          <p:spPr>
            <a:xfrm rot="4488903">
              <a:off x="8804123" y="2225709"/>
              <a:ext cx="92835" cy="149399"/>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8838382" y="1778594"/>
              <a:ext cx="12158" cy="431691"/>
            </a:xfrm>
            <a:prstGeom prst="straightConnector1">
              <a:avLst/>
            </a:prstGeom>
            <a:ln>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447964" y="1520147"/>
              <a:ext cx="1501254"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Spin tuning solenoid</a:t>
              </a:r>
            </a:p>
          </p:txBody>
        </p:sp>
      </p:grpSp>
      <p:sp>
        <p:nvSpPr>
          <p:cNvPr id="38" name="Date Placeholder 3"/>
          <p:cNvSpPr>
            <a:spLocks noGrp="1"/>
          </p:cNvSpPr>
          <p:nvPr>
            <p:ph type="dt" sz="half" idx="10"/>
          </p:nvPr>
        </p:nvSpPr>
        <p:spPr>
          <a:xfrm>
            <a:off x="838200" y="6356352"/>
            <a:ext cx="2743200" cy="365125"/>
          </a:xfrm>
        </p:spPr>
        <p:txBody>
          <a:bodyPr/>
          <a:lstStyle/>
          <a:p>
            <a:r>
              <a:rPr lang="en-US" dirty="0" smtClean="0"/>
              <a:t>November </a:t>
            </a:r>
            <a:r>
              <a:rPr lang="en-US" dirty="0" smtClean="0"/>
              <a:t>30</a:t>
            </a:r>
            <a:r>
              <a:rPr lang="en-US" dirty="0" smtClean="0"/>
              <a:t>, </a:t>
            </a:r>
            <a:r>
              <a:rPr lang="en-US" dirty="0" smtClean="0"/>
              <a:t>2018</a:t>
            </a:r>
            <a:endParaRPr lang="en-US" dirty="0"/>
          </a:p>
        </p:txBody>
      </p:sp>
      <p:sp>
        <p:nvSpPr>
          <p:cNvPr id="39" name="Footer Placeholder 4"/>
          <p:cNvSpPr>
            <a:spLocks noGrp="1"/>
          </p:cNvSpPr>
          <p:nvPr>
            <p:ph type="ftr" sz="quarter" idx="11"/>
          </p:nvPr>
        </p:nvSpPr>
        <p:spPr>
          <a:xfrm>
            <a:off x="4038600" y="6356352"/>
            <a:ext cx="4114800" cy="365125"/>
          </a:xfrm>
        </p:spPr>
        <p:txBody>
          <a:bodyPr/>
          <a:lstStyle/>
          <a:p>
            <a:r>
              <a:rPr lang="en-US" dirty="0"/>
              <a:t>Inaugural Meeting for the EIC Polarimeter WG</a:t>
            </a:r>
            <a:endParaRPr lang="en-US" dirty="0"/>
          </a:p>
        </p:txBody>
      </p:sp>
    </p:spTree>
    <p:extLst>
      <p:ext uri="{BB962C8B-B14F-4D97-AF65-F5344CB8AC3E}">
        <p14:creationId xmlns:p14="http://schemas.microsoft.com/office/powerpoint/2010/main" val="239054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Polarization Lifetime and Continuous Injection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000" dirty="0"/>
                  <a:t>Estimated polarization lifetime</a:t>
                </a:r>
              </a:p>
              <a:p>
                <a:endParaRPr lang="en-US" sz="2000" dirty="0"/>
              </a:p>
              <a:p>
                <a:r>
                  <a:rPr lang="en-US" sz="2000" dirty="0"/>
                  <a:t>Constant polarization is maintained by continuous injection of highly polarized electron beam from CEBAF</a:t>
                </a:r>
              </a:p>
              <a:p>
                <a:pPr>
                  <a:spcBef>
                    <a:spcPts val="600"/>
                  </a:spcBef>
                </a:pPr>
                <a:r>
                  <a:rPr lang="en-US" sz="2000" dirty="0"/>
                  <a:t>Equilibrium polarization       </a:t>
                </a:r>
                <a14:m>
                  <m:oMath xmlns:m="http://schemas.openxmlformats.org/officeDocument/2006/math">
                    <m:sSub>
                      <m:sSubPr>
                        <m:ctrlPr>
                          <a:rPr lang="en-US" altLang="en-US" sz="2000" i="1">
                            <a:latin typeface="Cambria Math" panose="02040503050406030204" pitchFamily="18" charset="0"/>
                            <a:ea typeface="ＭＳ Ｐゴシック" pitchFamily="34" charset="-128"/>
                            <a:cs typeface="Arial" charset="0"/>
                          </a:rPr>
                        </m:ctrlPr>
                      </m:sSubPr>
                      <m:e>
                        <m:r>
                          <a:rPr lang="en-US" altLang="en-US" sz="2000" i="1">
                            <a:latin typeface="Cambria Math" panose="02040503050406030204" pitchFamily="18" charset="0"/>
                            <a:ea typeface="ＭＳ Ｐゴシック" pitchFamily="34" charset="-128"/>
                            <a:cs typeface="Arial" charset="0"/>
                          </a:rPr>
                          <m:t>𝑃</m:t>
                        </m:r>
                      </m:e>
                      <m:sub>
                        <m:r>
                          <a:rPr lang="en-US" altLang="en-US" sz="2000" i="1">
                            <a:latin typeface="Cambria Math" panose="02040503050406030204" pitchFamily="18" charset="0"/>
                            <a:ea typeface="ＭＳ Ｐゴシック" pitchFamily="34" charset="-128"/>
                            <a:cs typeface="Arial" charset="0"/>
                          </a:rPr>
                          <m:t>𝑒𝑞𝑢</m:t>
                        </m:r>
                      </m:sub>
                    </m:sSub>
                    <m:r>
                      <a:rPr lang="en-US" altLang="en-US" sz="2000" i="1">
                        <a:latin typeface="Cambria Math" panose="02040503050406030204" pitchFamily="18" charset="0"/>
                        <a:ea typeface="ＭＳ Ｐゴシック" pitchFamily="34" charset="-128"/>
                        <a:cs typeface="Arial" charset="0"/>
                      </a:rPr>
                      <m:t>=</m:t>
                    </m:r>
                    <m:sSub>
                      <m:sSubPr>
                        <m:ctrlPr>
                          <a:rPr lang="en-US" altLang="en-US" sz="2000" i="1">
                            <a:latin typeface="Cambria Math" panose="02040503050406030204" pitchFamily="18" charset="0"/>
                            <a:ea typeface="ＭＳ Ｐゴシック" pitchFamily="34" charset="-128"/>
                            <a:cs typeface="Arial" charset="0"/>
                          </a:rPr>
                        </m:ctrlPr>
                      </m:sSubPr>
                      <m:e>
                        <m:r>
                          <a:rPr lang="en-US" altLang="en-US" sz="2000" i="1">
                            <a:latin typeface="Cambria Math" panose="02040503050406030204" pitchFamily="18" charset="0"/>
                            <a:ea typeface="ＭＳ Ｐゴシック" pitchFamily="34" charset="-128"/>
                            <a:cs typeface="Arial" charset="0"/>
                          </a:rPr>
                          <m:t>𝑃</m:t>
                        </m:r>
                      </m:e>
                      <m:sub>
                        <m:r>
                          <a:rPr lang="en-US" altLang="en-US" sz="2000" i="1">
                            <a:latin typeface="Cambria Math" panose="02040503050406030204" pitchFamily="18" charset="0"/>
                            <a:ea typeface="ＭＳ Ｐゴシック" pitchFamily="34" charset="-128"/>
                            <a:cs typeface="Arial" charset="0"/>
                          </a:rPr>
                          <m:t>0</m:t>
                        </m:r>
                      </m:sub>
                    </m:sSub>
                    <m:sSup>
                      <m:sSupPr>
                        <m:ctrlPr>
                          <a:rPr lang="en-US" altLang="en-US" sz="2000" i="1">
                            <a:latin typeface="Cambria Math" panose="02040503050406030204" pitchFamily="18" charset="0"/>
                            <a:ea typeface="ＭＳ Ｐゴシック" pitchFamily="34" charset="-128"/>
                            <a:cs typeface="Arial" charset="0"/>
                          </a:rPr>
                        </m:ctrlPr>
                      </m:sSupPr>
                      <m:e>
                        <m:d>
                          <m:dPr>
                            <m:ctrlPr>
                              <a:rPr lang="en-US" altLang="en-US" sz="2000" i="1">
                                <a:latin typeface="Cambria Math" panose="02040503050406030204" pitchFamily="18" charset="0"/>
                                <a:ea typeface="ＭＳ Ｐゴシック" pitchFamily="34" charset="-128"/>
                                <a:cs typeface="Arial" charset="0"/>
                              </a:rPr>
                            </m:ctrlPr>
                          </m:dPr>
                          <m:e>
                            <m:r>
                              <a:rPr lang="en-US" altLang="en-US" sz="2000" i="1">
                                <a:latin typeface="Cambria Math" panose="02040503050406030204" pitchFamily="18" charset="0"/>
                                <a:ea typeface="ＭＳ Ｐゴシック" pitchFamily="34" charset="-128"/>
                                <a:cs typeface="Arial" charset="0"/>
                              </a:rPr>
                              <m:t>1+</m:t>
                            </m:r>
                            <m:f>
                              <m:fPr>
                                <m:ctrlPr>
                                  <a:rPr lang="en-US" altLang="en-US" sz="2000" i="1">
                                    <a:latin typeface="Cambria Math" panose="02040503050406030204" pitchFamily="18" charset="0"/>
                                    <a:ea typeface="ＭＳ Ｐゴシック" pitchFamily="34" charset="-128"/>
                                    <a:cs typeface="Arial" charset="0"/>
                                  </a:rPr>
                                </m:ctrlPr>
                              </m:fPr>
                              <m:num>
                                <m:sSub>
                                  <m:sSubPr>
                                    <m:ctrlPr>
                                      <a:rPr lang="en-US" altLang="en-US" sz="2000" i="1">
                                        <a:latin typeface="Cambria Math" panose="02040503050406030204" pitchFamily="18" charset="0"/>
                                        <a:ea typeface="ＭＳ Ｐゴシック" pitchFamily="34" charset="-128"/>
                                        <a:cs typeface="Arial" charset="0"/>
                                      </a:rPr>
                                    </m:ctrlPr>
                                  </m:sSubPr>
                                  <m:e>
                                    <m:r>
                                      <a:rPr lang="en-US" altLang="en-US" sz="2000" i="1">
                                        <a:latin typeface="Cambria Math" panose="02040503050406030204" pitchFamily="18" charset="0"/>
                                        <a:ea typeface="ＭＳ Ｐゴシック" pitchFamily="34" charset="-128"/>
                                        <a:cs typeface="Arial" charset="0"/>
                                      </a:rPr>
                                      <m:t>𝑇</m:t>
                                    </m:r>
                                  </m:e>
                                  <m:sub>
                                    <m:r>
                                      <a:rPr lang="en-US" altLang="en-US" sz="2000" i="1">
                                        <a:latin typeface="Cambria Math" panose="02040503050406030204" pitchFamily="18" charset="0"/>
                                        <a:ea typeface="ＭＳ Ｐゴシック" pitchFamily="34" charset="-128"/>
                                        <a:cs typeface="Arial" charset="0"/>
                                      </a:rPr>
                                      <m:t>𝑟𝑒𝑣</m:t>
                                    </m:r>
                                  </m:sub>
                                </m:sSub>
                                <m:sSub>
                                  <m:sSubPr>
                                    <m:ctrlPr>
                                      <a:rPr lang="en-US" altLang="en-US" sz="2000" i="1">
                                        <a:latin typeface="Cambria Math" panose="02040503050406030204" pitchFamily="18" charset="0"/>
                                        <a:ea typeface="ＭＳ Ｐゴシック" pitchFamily="34" charset="-128"/>
                                        <a:cs typeface="Arial" charset="0"/>
                                      </a:rPr>
                                    </m:ctrlPr>
                                  </m:sSubPr>
                                  <m:e>
                                    <m:r>
                                      <a:rPr lang="en-US" altLang="en-US" sz="2000" i="1">
                                        <a:latin typeface="Cambria Math" panose="02040503050406030204" pitchFamily="18" charset="0"/>
                                        <a:ea typeface="ＭＳ Ｐゴシック" pitchFamily="34" charset="-128"/>
                                        <a:cs typeface="Arial" charset="0"/>
                                      </a:rPr>
                                      <m:t>𝐼</m:t>
                                    </m:r>
                                  </m:e>
                                  <m:sub>
                                    <m:r>
                                      <a:rPr lang="en-US" altLang="en-US" sz="2000" i="1">
                                        <a:latin typeface="Cambria Math" panose="02040503050406030204" pitchFamily="18" charset="0"/>
                                        <a:ea typeface="ＭＳ Ｐゴシック" pitchFamily="34" charset="-128"/>
                                        <a:cs typeface="Arial" charset="0"/>
                                      </a:rPr>
                                      <m:t>𝑟𝑖𝑛𝑔</m:t>
                                    </m:r>
                                  </m:sub>
                                </m:sSub>
                              </m:num>
                              <m:den>
                                <m:sSub>
                                  <m:sSubPr>
                                    <m:ctrlPr>
                                      <a:rPr lang="en-US" altLang="en-US" sz="2000" i="1">
                                        <a:latin typeface="Cambria Math" panose="02040503050406030204" pitchFamily="18" charset="0"/>
                                        <a:ea typeface="ＭＳ Ｐゴシック" pitchFamily="34" charset="-128"/>
                                        <a:cs typeface="Arial" charset="0"/>
                                      </a:rPr>
                                    </m:ctrlPr>
                                  </m:sSubPr>
                                  <m:e>
                                    <m:r>
                                      <a:rPr lang="en-US" altLang="en-US" sz="2000" i="1">
                                        <a:latin typeface="Cambria Math" panose="02040503050406030204" pitchFamily="18" charset="0"/>
                                        <a:ea typeface="ＭＳ Ｐゴシック" pitchFamily="34" charset="-128"/>
                                        <a:cs typeface="Arial" charset="0"/>
                                      </a:rPr>
                                      <m:t>𝜏</m:t>
                                    </m:r>
                                  </m:e>
                                  <m:sub>
                                    <m:r>
                                      <a:rPr lang="en-US" altLang="en-US" sz="2000" i="1">
                                        <a:latin typeface="Cambria Math" panose="02040503050406030204" pitchFamily="18" charset="0"/>
                                        <a:ea typeface="ＭＳ Ｐゴシック" pitchFamily="34" charset="-128"/>
                                        <a:cs typeface="Arial" charset="0"/>
                                      </a:rPr>
                                      <m:t>𝐷𝐾</m:t>
                                    </m:r>
                                  </m:sub>
                                </m:sSub>
                                <m:sSub>
                                  <m:sSubPr>
                                    <m:ctrlPr>
                                      <a:rPr lang="en-US" altLang="en-US" sz="2000" i="1">
                                        <a:latin typeface="Cambria Math" panose="02040503050406030204" pitchFamily="18" charset="0"/>
                                        <a:ea typeface="ＭＳ Ｐゴシック" pitchFamily="34" charset="-128"/>
                                        <a:cs typeface="Arial" charset="0"/>
                                      </a:rPr>
                                    </m:ctrlPr>
                                  </m:sSubPr>
                                  <m:e>
                                    <m:r>
                                      <a:rPr lang="en-US" altLang="en-US" sz="2000" i="1">
                                        <a:latin typeface="Cambria Math" panose="02040503050406030204" pitchFamily="18" charset="0"/>
                                        <a:ea typeface="ＭＳ Ｐゴシック" pitchFamily="34" charset="-128"/>
                                        <a:cs typeface="Arial" charset="0"/>
                                      </a:rPr>
                                      <m:t>𝐼</m:t>
                                    </m:r>
                                  </m:e>
                                  <m:sub>
                                    <m:r>
                                      <a:rPr lang="en-US" altLang="en-US" sz="2000" i="1">
                                        <a:latin typeface="Cambria Math" panose="02040503050406030204" pitchFamily="18" charset="0"/>
                                        <a:ea typeface="ＭＳ Ｐゴシック" pitchFamily="34" charset="-128"/>
                                        <a:cs typeface="Arial" charset="0"/>
                                      </a:rPr>
                                      <m:t>𝑖𝑛𝑗</m:t>
                                    </m:r>
                                  </m:sub>
                                </m:sSub>
                              </m:den>
                            </m:f>
                          </m:e>
                        </m:d>
                      </m:e>
                      <m:sup>
                        <m:r>
                          <a:rPr lang="en-US" altLang="en-US" sz="2000" i="1">
                            <a:latin typeface="Cambria Math" panose="02040503050406030204" pitchFamily="18" charset="0"/>
                            <a:ea typeface="ＭＳ Ｐゴシック" pitchFamily="34" charset="-128"/>
                            <a:cs typeface="Arial" charset="0"/>
                          </a:rPr>
                          <m:t>−1</m:t>
                        </m:r>
                      </m:sup>
                    </m:sSup>
                  </m:oMath>
                </a14:m>
                <a:endParaRPr lang="en-US" sz="2000" dirty="0"/>
              </a:p>
              <a:p>
                <a:pPr>
                  <a:spcBef>
                    <a:spcPts val="600"/>
                  </a:spcBef>
                </a:pPr>
                <a:r>
                  <a:rPr lang="en-US" altLang="en-US" sz="2000" dirty="0">
                    <a:ea typeface="ＭＳ Ｐゴシック" pitchFamily="34" charset="-128"/>
                    <a:cs typeface="Arial" charset="0"/>
                  </a:rPr>
                  <a:t>A relatively low average injected beam current of tens-of-</a:t>
                </a:r>
                <a:r>
                  <a:rPr lang="en-US" altLang="en-US" sz="2000" dirty="0" err="1">
                    <a:ea typeface="ＭＳ Ｐゴシック" pitchFamily="34" charset="-128"/>
                    <a:cs typeface="Arial" charset="0"/>
                  </a:rPr>
                  <a:t>nA</a:t>
                </a:r>
                <a:r>
                  <a:rPr lang="en-US" altLang="en-US" sz="2000" dirty="0">
                    <a:ea typeface="ＭＳ Ｐゴシック" pitchFamily="34" charset="-128"/>
                    <a:cs typeface="Arial" charset="0"/>
                  </a:rPr>
                  <a:t> level can maintain a high equilibrium polarization in the whole energy range</a:t>
                </a:r>
              </a:p>
              <a:p>
                <a:pPr>
                  <a:spcBef>
                    <a:spcPts val="600"/>
                  </a:spcBef>
                </a:pPr>
                <a:r>
                  <a:rPr lang="en-US" altLang="en-US" sz="2000" dirty="0">
                    <a:cs typeface="Arial" charset="0"/>
                  </a:rPr>
                  <a:t>Beam lifetime must be balanced with the beam injection rate and </a:t>
                </a:r>
                <a14:m>
                  <m:oMath xmlns:m="http://schemas.openxmlformats.org/officeDocument/2006/math">
                    <m:sSub>
                      <m:sSubPr>
                        <m:ctrlPr>
                          <a:rPr lang="en-US" altLang="en-US" sz="2000" i="1">
                            <a:latin typeface="Cambria Math" panose="02040503050406030204" pitchFamily="18" charset="0"/>
                            <a:cs typeface="Arial" charset="0"/>
                          </a:rPr>
                        </m:ctrlPr>
                      </m:sSubPr>
                      <m:e>
                        <m:r>
                          <a:rPr lang="en-US" altLang="en-US" sz="2000" i="1">
                            <a:latin typeface="Cambria Math" panose="02040503050406030204" pitchFamily="18" charset="0"/>
                            <a:cs typeface="Arial" charset="0"/>
                          </a:rPr>
                          <m:t>𝜏</m:t>
                        </m:r>
                      </m:e>
                      <m:sub>
                        <m:r>
                          <a:rPr lang="en-US" altLang="en-US" sz="2000" i="1">
                            <a:latin typeface="Cambria Math" panose="02040503050406030204" pitchFamily="18" charset="0"/>
                            <a:cs typeface="Arial" charset="0"/>
                          </a:rPr>
                          <m:t>𝑏𝑒𝑎𝑚</m:t>
                        </m:r>
                      </m:sub>
                    </m:sSub>
                    <m:r>
                      <a:rPr lang="en-US" altLang="en-US" sz="2000" i="1">
                        <a:latin typeface="Cambria Math" panose="02040503050406030204" pitchFamily="18" charset="0"/>
                        <a:cs typeface="Arial" charset="0"/>
                      </a:rPr>
                      <m:t>≪</m:t>
                    </m:r>
                    <m:sSub>
                      <m:sSubPr>
                        <m:ctrlPr>
                          <a:rPr lang="en-US" altLang="en-US" sz="2000" i="1">
                            <a:latin typeface="Cambria Math" panose="02040503050406030204" pitchFamily="18" charset="0"/>
                            <a:cs typeface="Arial" charset="0"/>
                          </a:rPr>
                        </m:ctrlPr>
                      </m:sSubPr>
                      <m:e>
                        <m:r>
                          <a:rPr lang="en-US" altLang="en-US" sz="2000" i="1">
                            <a:latin typeface="Cambria Math" panose="02040503050406030204" pitchFamily="18" charset="0"/>
                            <a:cs typeface="Arial" charset="0"/>
                          </a:rPr>
                          <m:t>𝜏</m:t>
                        </m:r>
                      </m:e>
                      <m:sub>
                        <m:r>
                          <a:rPr lang="en-US" altLang="en-US" sz="2000" i="1">
                            <a:latin typeface="Cambria Math" panose="02040503050406030204" pitchFamily="18" charset="0"/>
                            <a:cs typeface="Arial" charset="0"/>
                          </a:rPr>
                          <m:t>𝑝𝑜𝑙</m:t>
                        </m:r>
                      </m:sub>
                    </m:sSub>
                  </m:oMath>
                </a14:m>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486" t="-1019" r="-972"/>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07E1C93C-5050-FC42-8F10-D22D4F119D13}" type="slidenum">
              <a:rPr lang="en-US" smtClean="0"/>
              <a:pPr/>
              <a:t>8</a:t>
            </a:fld>
            <a:endParaRPr lang="en-US" dirty="0"/>
          </a:p>
        </p:txBody>
      </p:sp>
      <p:graphicFrame>
        <p:nvGraphicFramePr>
          <p:cNvPr id="7" name="Group 134"/>
          <p:cNvGraphicFramePr>
            <a:graphicFrameLocks noGrp="1"/>
          </p:cNvGraphicFramePr>
          <p:nvPr>
            <p:extLst/>
          </p:nvPr>
        </p:nvGraphicFramePr>
        <p:xfrm>
          <a:off x="5036026" y="966877"/>
          <a:ext cx="5120484" cy="681752"/>
        </p:xfrm>
        <a:graphic>
          <a:graphicData uri="http://schemas.openxmlformats.org/drawingml/2006/table">
            <a:tbl>
              <a:tblPr/>
              <a:tblGrid>
                <a:gridCol w="1672381">
                  <a:extLst>
                    <a:ext uri="{9D8B030D-6E8A-4147-A177-3AD203B41FA5}">
                      <a16:colId xmlns:a16="http://schemas.microsoft.com/office/drawing/2014/main" val="1293334145"/>
                    </a:ext>
                  </a:extLst>
                </a:gridCol>
                <a:gridCol w="689621">
                  <a:extLst>
                    <a:ext uri="{9D8B030D-6E8A-4147-A177-3AD203B41FA5}">
                      <a16:colId xmlns:a16="http://schemas.microsoft.com/office/drawing/2014/main" val="3686750808"/>
                    </a:ext>
                  </a:extLst>
                </a:gridCol>
                <a:gridCol w="689620">
                  <a:extLst>
                    <a:ext uri="{9D8B030D-6E8A-4147-A177-3AD203B41FA5}">
                      <a16:colId xmlns:a16="http://schemas.microsoft.com/office/drawing/2014/main" val="3054442153"/>
                    </a:ext>
                  </a:extLst>
                </a:gridCol>
                <a:gridCol w="689621">
                  <a:extLst>
                    <a:ext uri="{9D8B030D-6E8A-4147-A177-3AD203B41FA5}">
                      <a16:colId xmlns:a16="http://schemas.microsoft.com/office/drawing/2014/main" val="1754908821"/>
                    </a:ext>
                  </a:extLst>
                </a:gridCol>
                <a:gridCol w="689620">
                  <a:extLst>
                    <a:ext uri="{9D8B030D-6E8A-4147-A177-3AD203B41FA5}">
                      <a16:colId xmlns:a16="http://schemas.microsoft.com/office/drawing/2014/main" val="3508384782"/>
                    </a:ext>
                  </a:extLst>
                </a:gridCol>
                <a:gridCol w="689621">
                  <a:extLst>
                    <a:ext uri="{9D8B030D-6E8A-4147-A177-3AD203B41FA5}">
                      <a16:colId xmlns:a16="http://schemas.microsoft.com/office/drawing/2014/main" val="2026958727"/>
                    </a:ext>
                  </a:extLst>
                </a:gridCol>
              </a:tblGrid>
              <a:tr h="340876">
                <a:tc>
                  <a:txBody>
                    <a:bodyPr/>
                    <a:lstStyle>
                      <a:lvl1pPr algn="l">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lgn="l">
                        <a:spcBef>
                          <a:spcPct val="200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2pPr>
                      <a:lvl3pPr marL="1143000" indent="-228600" algn="l">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3pPr>
                      <a:lvl4pPr marL="16002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4pPr>
                      <a:lvl5pPr marL="20574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Energy (GeV)</a:t>
                      </a:r>
                    </a:p>
                  </a:txBody>
                  <a:tcPr marL="91450" marR="91450" marT="45740" marB="4574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lgn="l">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lgn="l">
                        <a:spcBef>
                          <a:spcPct val="200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2pPr>
                      <a:lvl3pPr marL="1143000" indent="-228600" algn="l">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3pPr>
                      <a:lvl4pPr marL="16002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4pPr>
                      <a:lvl5pPr marL="20574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a:t>
                      </a:r>
                    </a:p>
                  </a:txBody>
                  <a:tcPr marL="91450" marR="91450" marT="45740" marB="4574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lgn="l">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lgn="l">
                        <a:spcBef>
                          <a:spcPct val="200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2pPr>
                      <a:lvl3pPr marL="1143000" indent="-228600" algn="l">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3pPr>
                      <a:lvl4pPr marL="16002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4pPr>
                      <a:lvl5pPr marL="20574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5</a:t>
                      </a:r>
                    </a:p>
                  </a:txBody>
                  <a:tcPr marL="91450" marR="91450" marT="45740" marB="4574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lgn="l">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lgn="l">
                        <a:spcBef>
                          <a:spcPct val="200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2pPr>
                      <a:lvl3pPr marL="1143000" indent="-228600" algn="l">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3pPr>
                      <a:lvl4pPr marL="16002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4pPr>
                      <a:lvl5pPr marL="20574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7</a:t>
                      </a:r>
                    </a:p>
                  </a:txBody>
                  <a:tcPr marL="91450" marR="91450" marT="45740" marB="4574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lgn="l">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lgn="l">
                        <a:spcBef>
                          <a:spcPct val="200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2pPr>
                      <a:lvl3pPr marL="1143000" indent="-228600" algn="l">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3pPr>
                      <a:lvl4pPr marL="16002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4pPr>
                      <a:lvl5pPr marL="20574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9</a:t>
                      </a:r>
                    </a:p>
                  </a:txBody>
                  <a:tcPr marL="91450" marR="91450" marT="45740" marB="4574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lgn="l">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lgn="l">
                        <a:spcBef>
                          <a:spcPct val="200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2pPr>
                      <a:lvl3pPr marL="1143000" indent="-228600" algn="l">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3pPr>
                      <a:lvl4pPr marL="16002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4pPr>
                      <a:lvl5pPr marL="20574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12</a:t>
                      </a:r>
                    </a:p>
                  </a:txBody>
                  <a:tcPr marL="91450" marR="91450" marT="45740" marB="4574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2771946093"/>
                  </a:ext>
                </a:extLst>
              </a:tr>
              <a:tr h="340876">
                <a:tc>
                  <a:txBody>
                    <a:bodyPr/>
                    <a:lstStyle>
                      <a:lvl1pPr algn="l">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lgn="l">
                        <a:spcBef>
                          <a:spcPct val="200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2pPr>
                      <a:lvl3pPr marL="1143000" indent="-228600" algn="l">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3pPr>
                      <a:lvl4pPr marL="16002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4pPr>
                      <a:lvl5pPr marL="20574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Lifetime (hours)</a:t>
                      </a:r>
                    </a:p>
                  </a:txBody>
                  <a:tcPr marL="91450" marR="91450" marT="45740" marB="4574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lgn="l">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lgn="l">
                        <a:spcBef>
                          <a:spcPct val="200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2pPr>
                      <a:lvl3pPr marL="1143000" indent="-228600" algn="l">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3pPr>
                      <a:lvl4pPr marL="16002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4pPr>
                      <a:lvl5pPr marL="20574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116</a:t>
                      </a:r>
                    </a:p>
                  </a:txBody>
                  <a:tcPr marL="91450" marR="91450" marT="45740" marB="4574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lgn="l">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lgn="l">
                        <a:spcBef>
                          <a:spcPct val="200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2pPr>
                      <a:lvl3pPr marL="1143000" indent="-228600" algn="l">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3pPr>
                      <a:lvl4pPr marL="16002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4pPr>
                      <a:lvl5pPr marL="20574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9</a:t>
                      </a:r>
                    </a:p>
                  </a:txBody>
                  <a:tcPr marL="91450" marR="91450" marT="45740" marB="4574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lgn="l">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lgn="l">
                        <a:spcBef>
                          <a:spcPct val="200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2pPr>
                      <a:lvl3pPr marL="1143000" indent="-228600" algn="l">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3pPr>
                      <a:lvl4pPr marL="16002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4pPr>
                      <a:lvl5pPr marL="20574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1.7</a:t>
                      </a:r>
                    </a:p>
                  </a:txBody>
                  <a:tcPr marL="91450" marR="91450" marT="45740" marB="4574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lgn="l">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lgn="l">
                        <a:spcBef>
                          <a:spcPct val="200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2pPr>
                      <a:lvl3pPr marL="1143000" indent="-228600" algn="l">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3pPr>
                      <a:lvl4pPr marL="16002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4pPr>
                      <a:lvl5pPr marL="20574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0.5</a:t>
                      </a:r>
                    </a:p>
                  </a:txBody>
                  <a:tcPr marL="91450" marR="91450" marT="45740" marB="4574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lgn="l">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lgn="l">
                        <a:spcBef>
                          <a:spcPct val="200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2pPr>
                      <a:lvl3pPr marL="1143000" indent="-228600" algn="l">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3pPr>
                      <a:lvl4pPr marL="16002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4pPr>
                      <a:lvl5pPr marL="20574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0.1</a:t>
                      </a:r>
                    </a:p>
                  </a:txBody>
                  <a:tcPr marL="91450" marR="91450" marT="45740" marB="4574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531289835"/>
                  </a:ext>
                </a:extLst>
              </a:tr>
            </a:tbl>
          </a:graphicData>
        </a:graphic>
      </p:graphicFrame>
      <p:pic>
        <p:nvPicPr>
          <p:cNvPr id="8" name="Picture 33"/>
          <p:cNvPicPr>
            <a:picLocks noChangeAspect="1" noChangeArrowheads="1"/>
          </p:cNvPicPr>
          <p:nvPr/>
        </p:nvPicPr>
        <p:blipFill rotWithShape="1">
          <a:blip r:embed="rId3">
            <a:extLst>
              <a:ext uri="{28A0092B-C50C-407E-A947-70E740481C1C}">
                <a14:useLocalDpi xmlns:a14="http://schemas.microsoft.com/office/drawing/2010/main" val="0"/>
              </a:ext>
            </a:extLst>
          </a:blip>
          <a:srcRect l="5525" t="15116" r="3611" b="11044"/>
          <a:stretch/>
        </p:blipFill>
        <p:spPr bwMode="auto">
          <a:xfrm>
            <a:off x="1760396" y="4158248"/>
            <a:ext cx="3601828" cy="2262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rotWithShape="1">
          <a:blip r:embed="rId4"/>
          <a:srcRect t="5834"/>
          <a:stretch/>
        </p:blipFill>
        <p:spPr>
          <a:xfrm>
            <a:off x="6629252" y="4160541"/>
            <a:ext cx="3551332" cy="2260551"/>
          </a:xfrm>
          <a:prstGeom prst="rect">
            <a:avLst/>
          </a:prstGeom>
        </p:spPr>
      </p:pic>
      <p:sp>
        <p:nvSpPr>
          <p:cNvPr id="12" name="Date Placeholder 3"/>
          <p:cNvSpPr>
            <a:spLocks noGrp="1"/>
          </p:cNvSpPr>
          <p:nvPr>
            <p:ph type="dt" sz="half" idx="10"/>
          </p:nvPr>
        </p:nvSpPr>
        <p:spPr>
          <a:xfrm>
            <a:off x="838200" y="6356352"/>
            <a:ext cx="2743200" cy="365125"/>
          </a:xfrm>
        </p:spPr>
        <p:txBody>
          <a:bodyPr/>
          <a:lstStyle/>
          <a:p>
            <a:r>
              <a:rPr lang="en-US" dirty="0" smtClean="0"/>
              <a:t>November </a:t>
            </a:r>
            <a:r>
              <a:rPr lang="en-US" dirty="0" smtClean="0"/>
              <a:t>30</a:t>
            </a:r>
            <a:r>
              <a:rPr lang="en-US" dirty="0" smtClean="0"/>
              <a:t>, </a:t>
            </a:r>
            <a:r>
              <a:rPr lang="en-US" dirty="0" smtClean="0"/>
              <a:t>2018</a:t>
            </a:r>
            <a:endParaRPr lang="en-US" dirty="0"/>
          </a:p>
        </p:txBody>
      </p:sp>
      <p:sp>
        <p:nvSpPr>
          <p:cNvPr id="13" name="Footer Placeholder 4"/>
          <p:cNvSpPr>
            <a:spLocks noGrp="1"/>
          </p:cNvSpPr>
          <p:nvPr>
            <p:ph type="ftr" sz="quarter" idx="11"/>
          </p:nvPr>
        </p:nvSpPr>
        <p:spPr>
          <a:xfrm>
            <a:off x="4038600" y="6356352"/>
            <a:ext cx="4114800" cy="365125"/>
          </a:xfrm>
        </p:spPr>
        <p:txBody>
          <a:bodyPr/>
          <a:lstStyle/>
          <a:p>
            <a:r>
              <a:rPr lang="en-US" dirty="0"/>
              <a:t>Inaugural Meeting for the EIC Polarimeter WG</a:t>
            </a:r>
            <a:endParaRPr lang="en-US" dirty="0"/>
          </a:p>
        </p:txBody>
      </p:sp>
    </p:spTree>
    <p:extLst>
      <p:ext uri="{BB962C8B-B14F-4D97-AF65-F5344CB8AC3E}">
        <p14:creationId xmlns:p14="http://schemas.microsoft.com/office/powerpoint/2010/main" val="1299885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Polarization </a:t>
            </a:r>
            <a:r>
              <a:rPr lang="en-US" dirty="0" smtClean="0"/>
              <a:t>Measurement</a:t>
            </a:r>
            <a:endParaRPr lang="en-US" dirty="0"/>
          </a:p>
        </p:txBody>
      </p:sp>
      <p:sp>
        <p:nvSpPr>
          <p:cNvPr id="3" name="Content Placeholder 2"/>
          <p:cNvSpPr>
            <a:spLocks noGrp="1"/>
          </p:cNvSpPr>
          <p:nvPr>
            <p:ph idx="1"/>
          </p:nvPr>
        </p:nvSpPr>
        <p:spPr/>
        <p:txBody>
          <a:bodyPr>
            <a:normAutofit/>
          </a:bodyPr>
          <a:lstStyle/>
          <a:p>
            <a:r>
              <a:rPr lang="en-US" sz="2000" dirty="0" smtClean="0"/>
              <a:t>Dipole chicane downstream of IP: same polarization at laser as at IP due to zero net bend</a:t>
            </a:r>
          </a:p>
          <a:p>
            <a:r>
              <a:rPr lang="en-US" sz="2000" dirty="0" smtClean="0"/>
              <a:t>Compton polarimetry: </a:t>
            </a:r>
            <a:r>
              <a:rPr lang="en-US" sz="2000" dirty="0"/>
              <a:t>non-invasive monitoring of electron </a:t>
            </a:r>
            <a:r>
              <a:rPr lang="en-US" sz="2000" dirty="0" smtClean="0"/>
              <a:t>polarization</a:t>
            </a:r>
          </a:p>
          <a:p>
            <a:r>
              <a:rPr lang="en-US" sz="2000" dirty="0" smtClean="0"/>
              <a:t>Optics optimized for polarimetry</a:t>
            </a:r>
            <a:endParaRPr lang="en-US" sz="2000"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9</a:t>
            </a:fld>
            <a:endParaRPr lang="en-US" dirty="0"/>
          </a:p>
        </p:txBody>
      </p:sp>
      <p:sp>
        <p:nvSpPr>
          <p:cNvPr id="12" name="Date Placeholder 3"/>
          <p:cNvSpPr>
            <a:spLocks noGrp="1"/>
          </p:cNvSpPr>
          <p:nvPr>
            <p:ph type="dt" sz="half" idx="10"/>
          </p:nvPr>
        </p:nvSpPr>
        <p:spPr>
          <a:xfrm>
            <a:off x="838200" y="6356352"/>
            <a:ext cx="2743200" cy="365125"/>
          </a:xfrm>
        </p:spPr>
        <p:txBody>
          <a:bodyPr/>
          <a:lstStyle/>
          <a:p>
            <a:r>
              <a:rPr lang="en-US" dirty="0" smtClean="0"/>
              <a:t>November </a:t>
            </a:r>
            <a:r>
              <a:rPr lang="en-US" dirty="0" smtClean="0"/>
              <a:t>30</a:t>
            </a:r>
            <a:r>
              <a:rPr lang="en-US" dirty="0" smtClean="0"/>
              <a:t>, </a:t>
            </a:r>
            <a:r>
              <a:rPr lang="en-US" dirty="0" smtClean="0"/>
              <a:t>2018</a:t>
            </a:r>
            <a:endParaRPr lang="en-US" dirty="0"/>
          </a:p>
        </p:txBody>
      </p:sp>
      <p:sp>
        <p:nvSpPr>
          <p:cNvPr id="13" name="Footer Placeholder 4"/>
          <p:cNvSpPr>
            <a:spLocks noGrp="1"/>
          </p:cNvSpPr>
          <p:nvPr>
            <p:ph type="ftr" sz="quarter" idx="11"/>
          </p:nvPr>
        </p:nvSpPr>
        <p:spPr>
          <a:xfrm>
            <a:off x="4038600" y="6356352"/>
            <a:ext cx="4114800" cy="365125"/>
          </a:xfrm>
        </p:spPr>
        <p:txBody>
          <a:bodyPr/>
          <a:lstStyle/>
          <a:p>
            <a:r>
              <a:rPr lang="en-US" dirty="0"/>
              <a:t>Inaugural Meeting for the EIC Polarimeter WG</a:t>
            </a:r>
            <a:endParaRPr lang="en-US" dirty="0"/>
          </a:p>
        </p:txBody>
      </p:sp>
      <p:pic>
        <p:nvPicPr>
          <p:cNvPr id="4" name="Picture 3"/>
          <p:cNvPicPr>
            <a:picLocks noChangeAspect="1"/>
          </p:cNvPicPr>
          <p:nvPr/>
        </p:nvPicPr>
        <p:blipFill>
          <a:blip r:embed="rId2"/>
          <a:stretch>
            <a:fillRect/>
          </a:stretch>
        </p:blipFill>
        <p:spPr>
          <a:xfrm>
            <a:off x="5843808" y="3113902"/>
            <a:ext cx="6101523" cy="1903539"/>
          </a:xfrm>
          <a:prstGeom prst="rect">
            <a:avLst/>
          </a:prstGeom>
        </p:spPr>
      </p:pic>
      <p:pic>
        <p:nvPicPr>
          <p:cNvPr id="5" name="Picture 4"/>
          <p:cNvPicPr>
            <a:picLocks noChangeAspect="1"/>
          </p:cNvPicPr>
          <p:nvPr/>
        </p:nvPicPr>
        <p:blipFill>
          <a:blip r:embed="rId3"/>
          <a:stretch>
            <a:fillRect/>
          </a:stretch>
        </p:blipFill>
        <p:spPr>
          <a:xfrm>
            <a:off x="247135" y="2211658"/>
            <a:ext cx="5431916" cy="3722336"/>
          </a:xfrm>
          <a:prstGeom prst="rect">
            <a:avLst/>
          </a:prstGeom>
        </p:spPr>
      </p:pic>
    </p:spTree>
    <p:extLst>
      <p:ext uri="{BB962C8B-B14F-4D97-AF65-F5344CB8AC3E}">
        <p14:creationId xmlns:p14="http://schemas.microsoft.com/office/powerpoint/2010/main" val="664604360"/>
      </p:ext>
    </p:extLst>
  </p:cSld>
  <p:clrMapOvr>
    <a:masterClrMapping/>
  </p:clrMapOvr>
</p:sld>
</file>

<file path=ppt/theme/theme1.xml><?xml version="1.0" encoding="utf-8"?>
<a:theme xmlns:a="http://schemas.openxmlformats.org/drawingml/2006/main" name="Theme1">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2B5FDA33-0725-481D-A9BF-32E6FB1CA958}" vid="{825910BA-ECA8-437E-BE28-9A14A03687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JLab Widescreen Template</Template>
  <TotalTime>3999</TotalTime>
  <Words>1823</Words>
  <Application>Microsoft Office PowerPoint</Application>
  <PresentationFormat>Widescreen</PresentationFormat>
  <Paragraphs>468</Paragraphs>
  <Slides>25</Slides>
  <Notes>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8" baseType="lpstr">
      <vt:lpstr>ＭＳ Ｐゴシック</vt:lpstr>
      <vt:lpstr>ＭＳ Ｐゴシック</vt:lpstr>
      <vt:lpstr>.PingFangSC-Regular</vt:lpstr>
      <vt:lpstr>Arial</vt:lpstr>
      <vt:lpstr>Calibri</vt:lpstr>
      <vt:lpstr>Cambria Math</vt:lpstr>
      <vt:lpstr>Garamond</vt:lpstr>
      <vt:lpstr>PingFangSC-Regular</vt:lpstr>
      <vt:lpstr>Symbol</vt:lpstr>
      <vt:lpstr>Times</vt:lpstr>
      <vt:lpstr>Times New Roman</vt:lpstr>
      <vt:lpstr>Theme1</vt:lpstr>
      <vt:lpstr>Bitmap Image</vt:lpstr>
      <vt:lpstr>JLEIC Machine Parameters Critical for Polarimetry</vt:lpstr>
      <vt:lpstr>Outline</vt:lpstr>
      <vt:lpstr>Electron Beam Parameters</vt:lpstr>
      <vt:lpstr>Electron Bunch Structure</vt:lpstr>
      <vt:lpstr>Electron Polarization</vt:lpstr>
      <vt:lpstr>Radiative Polarization Effects</vt:lpstr>
      <vt:lpstr>Spin Tracking </vt:lpstr>
      <vt:lpstr>Polarization Lifetime and Continuous Injection</vt:lpstr>
      <vt:lpstr>Polarization Measurement</vt:lpstr>
      <vt:lpstr>Discussion of Electron Polarization Measurement Requirements</vt:lpstr>
      <vt:lpstr>Ion Polarization</vt:lpstr>
      <vt:lpstr>Zero-Integer Spin Resonance and Spin Stability Criterion</vt:lpstr>
      <vt:lpstr>Incoherent Part of Zero-Integer Spin Resonance Strength</vt:lpstr>
      <vt:lpstr>Coherent Part of Zero Integer Spin Resonance Strength</vt:lpstr>
      <vt:lpstr>3D Spin Rotator in Ion Collider Ring</vt:lpstr>
      <vt:lpstr>Polarization Control in Ion Collider Ring</vt:lpstr>
      <vt:lpstr>Spin Flipping</vt:lpstr>
      <vt:lpstr>Ion Bunch Structure</vt:lpstr>
      <vt:lpstr>Ion Polarimeter Location</vt:lpstr>
      <vt:lpstr>Extracting Polarization at IP</vt:lpstr>
      <vt:lpstr>Spin Rotator Calibration</vt:lpstr>
      <vt:lpstr>Spin Rotator Calibration</vt:lpstr>
      <vt:lpstr>Discussion of Ion Polarization Measurement Requirements</vt:lpstr>
      <vt:lpstr>BACKUP</vt:lpstr>
      <vt:lpstr>Electron Spin Rotators with Doglegs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Talk</dc:title>
  <dc:creator>Erin Clifton</dc:creator>
  <cp:lastModifiedBy>morozov</cp:lastModifiedBy>
  <cp:revision>135</cp:revision>
  <dcterms:created xsi:type="dcterms:W3CDTF">2018-09-06T13:32:58Z</dcterms:created>
  <dcterms:modified xsi:type="dcterms:W3CDTF">2018-11-29T20:57:26Z</dcterms:modified>
</cp:coreProperties>
</file>