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59"/>
  </p:notesMasterIdLst>
  <p:handoutMasterIdLst>
    <p:handoutMasterId r:id="rId60"/>
  </p:handoutMasterIdLst>
  <p:sldIdLst>
    <p:sldId id="269" r:id="rId2"/>
    <p:sldId id="1108" r:id="rId3"/>
    <p:sldId id="1295" r:id="rId4"/>
    <p:sldId id="1348" r:id="rId5"/>
    <p:sldId id="309" r:id="rId6"/>
    <p:sldId id="310" r:id="rId7"/>
    <p:sldId id="270" r:id="rId8"/>
    <p:sldId id="272" r:id="rId9"/>
    <p:sldId id="1306" r:id="rId10"/>
    <p:sldId id="1307" r:id="rId11"/>
    <p:sldId id="1349" r:id="rId12"/>
    <p:sldId id="1308" r:id="rId13"/>
    <p:sldId id="1302" r:id="rId14"/>
    <p:sldId id="1301" r:id="rId15"/>
    <p:sldId id="1309" r:id="rId16"/>
    <p:sldId id="1329" r:id="rId17"/>
    <p:sldId id="289" r:id="rId18"/>
    <p:sldId id="290" r:id="rId19"/>
    <p:sldId id="291" r:id="rId20"/>
    <p:sldId id="292" r:id="rId21"/>
    <p:sldId id="724" r:id="rId22"/>
    <p:sldId id="956" r:id="rId23"/>
    <p:sldId id="1298" r:id="rId24"/>
    <p:sldId id="1201" r:id="rId25"/>
    <p:sldId id="307" r:id="rId26"/>
    <p:sldId id="308" r:id="rId27"/>
    <p:sldId id="1086" r:id="rId28"/>
    <p:sldId id="1294" r:id="rId29"/>
    <p:sldId id="273" r:id="rId30"/>
    <p:sldId id="274" r:id="rId31"/>
    <p:sldId id="1209" r:id="rId32"/>
    <p:sldId id="671" r:id="rId33"/>
    <p:sldId id="1344" r:id="rId34"/>
    <p:sldId id="722" r:id="rId35"/>
    <p:sldId id="1207" r:id="rId36"/>
    <p:sldId id="1206" r:id="rId37"/>
    <p:sldId id="1182" r:id="rId38"/>
    <p:sldId id="1171" r:id="rId39"/>
    <p:sldId id="1242" r:id="rId40"/>
    <p:sldId id="1287" r:id="rId41"/>
    <p:sldId id="1245" r:id="rId42"/>
    <p:sldId id="1327" r:id="rId43"/>
    <p:sldId id="294" r:id="rId44"/>
    <p:sldId id="1040" r:id="rId45"/>
    <p:sldId id="271" r:id="rId46"/>
    <p:sldId id="1305" r:id="rId47"/>
    <p:sldId id="1300" r:id="rId48"/>
    <p:sldId id="1199" r:id="rId49"/>
    <p:sldId id="957" r:id="rId50"/>
    <p:sldId id="306" r:id="rId51"/>
    <p:sldId id="1085" r:id="rId52"/>
    <p:sldId id="643" r:id="rId53"/>
    <p:sldId id="318" r:id="rId54"/>
    <p:sldId id="333" r:id="rId55"/>
    <p:sldId id="295" r:id="rId56"/>
    <p:sldId id="282" r:id="rId57"/>
    <p:sldId id="1296" r:id="rId5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  <a:srgbClr val="FF0000"/>
    <a:srgbClr val="1200B4"/>
    <a:srgbClr val="FF8000"/>
    <a:srgbClr val="1D1EA8"/>
    <a:srgbClr val="000080"/>
    <a:srgbClr val="00FF00"/>
    <a:srgbClr val="4EA5DB"/>
    <a:srgbClr val="30519D"/>
    <a:srgbClr val="2440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690"/>
    <p:restoredTop sz="94646"/>
  </p:normalViewPr>
  <p:slideViewPr>
    <p:cSldViewPr snapToGrid="0" snapToObjects="1">
      <p:cViewPr varScale="1">
        <p:scale>
          <a:sx n="76" d="100"/>
          <a:sy n="76" d="100"/>
        </p:scale>
        <p:origin x="200" y="1136"/>
      </p:cViewPr>
      <p:guideLst>
        <p:guide orient="horz" pos="39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6.e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emf"/><Relationship Id="rId2" Type="http://schemas.openxmlformats.org/officeDocument/2006/relationships/image" Target="../media/image161.emf"/><Relationship Id="rId1" Type="http://schemas.openxmlformats.org/officeDocument/2006/relationships/image" Target="../media/image160.emf"/><Relationship Id="rId5" Type="http://schemas.openxmlformats.org/officeDocument/2006/relationships/image" Target="../media/image164.emf"/><Relationship Id="rId4" Type="http://schemas.openxmlformats.org/officeDocument/2006/relationships/image" Target="../media/image16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69.emf"/><Relationship Id="rId2" Type="http://schemas.openxmlformats.org/officeDocument/2006/relationships/image" Target="../media/image68.emf"/><Relationship Id="rId1" Type="http://schemas.openxmlformats.org/officeDocument/2006/relationships/image" Target="../media/image67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image" Target="../media/image72.emf"/><Relationship Id="rId4" Type="http://schemas.openxmlformats.org/officeDocument/2006/relationships/image" Target="../media/image7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emf"/><Relationship Id="rId3" Type="http://schemas.openxmlformats.org/officeDocument/2006/relationships/image" Target="../media/image95.emf"/><Relationship Id="rId7" Type="http://schemas.openxmlformats.org/officeDocument/2006/relationships/image" Target="../media/image99.emf"/><Relationship Id="rId2" Type="http://schemas.openxmlformats.org/officeDocument/2006/relationships/image" Target="../media/image94.emf"/><Relationship Id="rId1" Type="http://schemas.openxmlformats.org/officeDocument/2006/relationships/image" Target="../media/image93.emf"/><Relationship Id="rId6" Type="http://schemas.openxmlformats.org/officeDocument/2006/relationships/image" Target="../media/image98.emf"/><Relationship Id="rId5" Type="http://schemas.openxmlformats.org/officeDocument/2006/relationships/image" Target="../media/image97.emf"/><Relationship Id="rId4" Type="http://schemas.openxmlformats.org/officeDocument/2006/relationships/image" Target="../media/image96.emf"/><Relationship Id="rId9" Type="http://schemas.openxmlformats.org/officeDocument/2006/relationships/image" Target="../media/image101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105.emf"/><Relationship Id="rId1" Type="http://schemas.openxmlformats.org/officeDocument/2006/relationships/image" Target="../media/image10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5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968C7C-DE0D-7744-9A0A-5A58AFDE7EDC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BE1642-F6EB-3F47-A209-1B38F78E74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348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6BA3CD-AB20-5043-9DFD-E54294A03D31}" type="datetimeFigureOut">
              <a:rPr lang="en-US" smtClean="0"/>
              <a:t>4/19/19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745EDC-326A-DC46-A236-B4FC4FF83B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02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83AE8D9-433E-C844-96A5-CB2F0AAB8605}" type="slidenum">
              <a:rPr lang="en-US" altLang="zh-CN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6146837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460750" y="2235148"/>
            <a:ext cx="5657609" cy="1774948"/>
          </a:xfrm>
        </p:spPr>
        <p:txBody>
          <a:bodyPr anchor="b">
            <a:normAutofit/>
          </a:bodyPr>
          <a:lstStyle>
            <a:lvl1pPr algn="r">
              <a:defRPr sz="4400" b="0" i="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03493" y="4642339"/>
            <a:ext cx="5414866" cy="580292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87689"/>
            <a:ext cx="9144000" cy="5886054"/>
          </a:xfrm>
        </p:spPr>
        <p:txBody>
          <a:bodyPr/>
          <a:lstStyle>
            <a:lvl1pPr marL="228600" indent="-228600">
              <a:buClr>
                <a:srgbClr val="000080"/>
              </a:buClr>
              <a:buFont typeface="Wingdings" charset="2"/>
              <a:buChar char="q"/>
              <a:defRPr sz="1800">
                <a:latin typeface="Comic Sans MS"/>
                <a:ea typeface="Arial" charset="0"/>
                <a:cs typeface="Comic Sans MS"/>
              </a:defRPr>
            </a:lvl1pPr>
            <a:lvl2pPr marL="685800" indent="-228600">
              <a:buClr>
                <a:srgbClr val="000080"/>
              </a:buClr>
              <a:buFont typeface="Wingdings" charset="2"/>
              <a:buChar char="Ø"/>
              <a:defRPr sz="1600">
                <a:latin typeface="Comic Sans MS"/>
                <a:ea typeface="Arial" charset="0"/>
                <a:cs typeface="Comic Sans MS"/>
              </a:defRPr>
            </a:lvl2pPr>
            <a:lvl3pPr marL="1143000" indent="-228600">
              <a:buClr>
                <a:srgbClr val="000080"/>
              </a:buClr>
              <a:buFont typeface="Arial"/>
              <a:buChar char="•"/>
              <a:defRPr sz="1400">
                <a:latin typeface="Comic Sans MS"/>
                <a:ea typeface="Arial" charset="0"/>
                <a:cs typeface="Comic Sans MS"/>
              </a:defRPr>
            </a:lvl3pPr>
            <a:lvl4pPr marL="1600200" indent="-228600">
              <a:buClr>
                <a:srgbClr val="000080"/>
              </a:buClr>
              <a:buFont typeface="Wingdings" charset="2"/>
              <a:buChar char="ü"/>
              <a:defRPr sz="1200">
                <a:latin typeface="Comic Sans MS"/>
                <a:ea typeface="Arial" charset="0"/>
                <a:cs typeface="Comic Sans MS"/>
              </a:defRPr>
            </a:lvl4pPr>
            <a:lvl5pPr marL="2057400" indent="-228600">
              <a:buClr>
                <a:srgbClr val="000080"/>
              </a:buClr>
              <a:buFont typeface="Wingdings" charset="2"/>
              <a:buChar char="§"/>
              <a:defRPr sz="1000">
                <a:latin typeface="Comic Sans MS"/>
                <a:ea typeface="Arial" charset="0"/>
                <a:cs typeface="Comic Sans MS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86600" y="6484415"/>
            <a:ext cx="2057400" cy="365125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484415"/>
            <a:ext cx="3086100" cy="365125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CFNS Workshop on Lattice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6484415"/>
            <a:ext cx="2057400" cy="365125"/>
          </a:xfrm>
        </p:spPr>
        <p:txBody>
          <a:bodyPr/>
          <a:lstStyle>
            <a:lvl1pPr algn="l">
              <a:defRPr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71923" y="6619009"/>
            <a:ext cx="2057400" cy="226740"/>
          </a:xfrm>
        </p:spPr>
        <p:txBody>
          <a:bodyPr/>
          <a:lstStyle>
            <a:lvl1pPr algn="r"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619009"/>
            <a:ext cx="3086100" cy="230531"/>
          </a:xfrm>
        </p:spPr>
        <p:txBody>
          <a:bodyPr/>
          <a:lstStyle>
            <a:lvl1pPr>
              <a:defRPr sz="1000">
                <a:latin typeface="Comic Sans MS"/>
                <a:cs typeface="Comic Sans MS"/>
              </a:defRPr>
            </a:lvl1pPr>
          </a:lstStyle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0779" y="6612409"/>
            <a:ext cx="2057400" cy="255982"/>
          </a:xfrm>
        </p:spPr>
        <p:txBody>
          <a:bodyPr/>
          <a:lstStyle>
            <a:lvl1pPr algn="l">
              <a:defRPr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>
            <a:normAutofit/>
          </a:bodyPr>
          <a:lstStyle>
            <a:lvl1pPr algn="r">
              <a:defRPr sz="2800" b="1" i="1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half" idx="10"/>
          </p:nvPr>
        </p:nvSpPr>
        <p:spPr>
          <a:xfrm>
            <a:off x="7055427" y="6536651"/>
            <a:ext cx="2057400" cy="365125"/>
          </a:xfrm>
        </p:spPr>
        <p:txBody>
          <a:bodyPr/>
          <a:lstStyle>
            <a:lvl1pPr algn="r">
              <a:defRPr sz="800">
                <a:latin typeface="Comic Sans MS"/>
                <a:cs typeface="Comic Sans MS"/>
              </a:defRPr>
            </a:lvl1pPr>
          </a:lstStyle>
          <a:p>
            <a:r>
              <a:rPr lang="en-US"/>
              <a:t>E.C. Aschenauer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028950" y="6546761"/>
            <a:ext cx="3086100" cy="365125"/>
          </a:xfrm>
        </p:spPr>
        <p:txBody>
          <a:bodyPr/>
          <a:lstStyle>
            <a:lvl1pPr>
              <a:defRPr sz="800">
                <a:latin typeface="Comic Sans MS"/>
                <a:cs typeface="Comic Sans MS"/>
              </a:defRPr>
            </a:lvl1pPr>
          </a:lstStyle>
          <a:p>
            <a:r>
              <a:rPr lang="en-US"/>
              <a:t>CFNS Workshop on Lattice PDFs</a:t>
            </a:r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536651"/>
            <a:ext cx="2057400" cy="365125"/>
          </a:xfrm>
        </p:spPr>
        <p:txBody>
          <a:bodyPr/>
          <a:lstStyle>
            <a:lvl1pPr algn="l">
              <a:defRPr sz="1200">
                <a:latin typeface="Comic Sans MS"/>
                <a:cs typeface="Comic Sans MS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48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212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36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6" r:id="rId3"/>
    <p:sldLayoutId id="2147483667" r:id="rId4"/>
  </p:sldLayoutIdLst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30519D"/>
          </a:solidFill>
          <a:latin typeface="Arial" charset="0"/>
          <a:ea typeface="Arial" charset="0"/>
          <a:cs typeface="Arial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pdf/1309.5327.pdf" TargetMode="External"/><Relationship Id="rId7" Type="http://schemas.openxmlformats.org/officeDocument/2006/relationships/image" Target="../media/image5.emf"/><Relationship Id="rId2" Type="http://schemas.openxmlformats.org/officeDocument/2006/relationships/hyperlink" Target="http://arxiv.org/abs/1509.06489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hyperlink" Target="http://arxiv.org/pdf/1304.0077.pdf" TargetMode="External"/><Relationship Id="rId4" Type="http://schemas.openxmlformats.org/officeDocument/2006/relationships/hyperlink" Target="https://arxiv.org/pdf/1805.05290.pdf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tiff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tiff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9.tiff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50.tif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tiff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7" Type="http://schemas.openxmlformats.org/officeDocument/2006/relationships/image" Target="../media/image6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emf"/><Relationship Id="rId5" Type="http://schemas.openxmlformats.org/officeDocument/2006/relationships/image" Target="../media/image58.png"/><Relationship Id="rId4" Type="http://schemas.openxmlformats.org/officeDocument/2006/relationships/image" Target="../media/image5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61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emf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image" Target="../media/image6.png"/><Relationship Id="rId16" Type="http://schemas.openxmlformats.org/officeDocument/2006/relationships/image" Target="../media/image20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70.png"/><Relationship Id="rId7" Type="http://schemas.openxmlformats.org/officeDocument/2006/relationships/image" Target="../media/image6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7.emf"/><Relationship Id="rId10" Type="http://schemas.openxmlformats.org/officeDocument/2006/relationships/image" Target="../media/image71.png"/><Relationship Id="rId4" Type="http://schemas.openxmlformats.org/officeDocument/2006/relationships/oleObject" Target="../embeddings/oleObject3.bin"/><Relationship Id="rId9" Type="http://schemas.openxmlformats.org/officeDocument/2006/relationships/image" Target="../media/image69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13" Type="http://schemas.openxmlformats.org/officeDocument/2006/relationships/image" Target="../media/image75.emf"/><Relationship Id="rId3" Type="http://schemas.openxmlformats.org/officeDocument/2006/relationships/image" Target="../media/image76.emf"/><Relationship Id="rId7" Type="http://schemas.openxmlformats.org/officeDocument/2006/relationships/image" Target="../media/image73.emf"/><Relationship Id="rId12" Type="http://schemas.openxmlformats.org/officeDocument/2006/relationships/oleObject" Target="../embeddings/oleObject9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78.png"/><Relationship Id="rId5" Type="http://schemas.openxmlformats.org/officeDocument/2006/relationships/image" Target="../media/image72.emf"/><Relationship Id="rId10" Type="http://schemas.openxmlformats.org/officeDocument/2006/relationships/image" Target="../media/image77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74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206.6014" TargetMode="External"/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3.xml"/><Relationship Id="rId4" Type="http://schemas.openxmlformats.org/officeDocument/2006/relationships/hyperlink" Target="http://arxiv.org/abs/1509.06489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2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emf"/><Relationship Id="rId5" Type="http://schemas.openxmlformats.org/officeDocument/2006/relationships/image" Target="../media/image86.emf"/><Relationship Id="rId4" Type="http://schemas.openxmlformats.org/officeDocument/2006/relationships/image" Target="../media/image8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7" Type="http://schemas.openxmlformats.org/officeDocument/2006/relationships/image" Target="../media/image88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91.emf"/><Relationship Id="rId4" Type="http://schemas.openxmlformats.org/officeDocument/2006/relationships/image" Target="../media/image9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emf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99.emf"/><Relationship Id="rId3" Type="http://schemas.openxmlformats.org/officeDocument/2006/relationships/image" Target="../media/image102.emf"/><Relationship Id="rId21" Type="http://schemas.openxmlformats.org/officeDocument/2006/relationships/oleObject" Target="../embeddings/oleObject19.bin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96.em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98.emf"/><Relationship Id="rId20" Type="http://schemas.openxmlformats.org/officeDocument/2006/relationships/image" Target="../media/image100.e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93.emf"/><Relationship Id="rId11" Type="http://schemas.openxmlformats.org/officeDocument/2006/relationships/oleObject" Target="../embeddings/oleObject14.bin"/><Relationship Id="rId5" Type="http://schemas.openxmlformats.org/officeDocument/2006/relationships/oleObject" Target="../embeddings/oleObject11.bin"/><Relationship Id="rId15" Type="http://schemas.openxmlformats.org/officeDocument/2006/relationships/oleObject" Target="../embeddings/oleObject16.bin"/><Relationship Id="rId10" Type="http://schemas.openxmlformats.org/officeDocument/2006/relationships/image" Target="../media/image95.emf"/><Relationship Id="rId19" Type="http://schemas.openxmlformats.org/officeDocument/2006/relationships/oleObject" Target="../embeddings/oleObject18.bin"/><Relationship Id="rId4" Type="http://schemas.openxmlformats.org/officeDocument/2006/relationships/image" Target="../media/image103.emf"/><Relationship Id="rId9" Type="http://schemas.openxmlformats.org/officeDocument/2006/relationships/oleObject" Target="../embeddings/oleObject13.bin"/><Relationship Id="rId14" Type="http://schemas.openxmlformats.org/officeDocument/2006/relationships/image" Target="../media/image97.emf"/><Relationship Id="rId22" Type="http://schemas.openxmlformats.org/officeDocument/2006/relationships/image" Target="../media/image10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1.bin"/><Relationship Id="rId3" Type="http://schemas.openxmlformats.org/officeDocument/2006/relationships/image" Target="../media/image107.png"/><Relationship Id="rId7" Type="http://schemas.openxmlformats.org/officeDocument/2006/relationships/image" Target="../media/image104.emf"/><Relationship Id="rId12" Type="http://schemas.openxmlformats.org/officeDocument/2006/relationships/image" Target="../media/image10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20.bin"/><Relationship Id="rId11" Type="http://schemas.openxmlformats.org/officeDocument/2006/relationships/oleObject" Target="../embeddings/oleObject22.bin"/><Relationship Id="rId5" Type="http://schemas.openxmlformats.org/officeDocument/2006/relationships/image" Target="../media/image109.emf"/><Relationship Id="rId10" Type="http://schemas.openxmlformats.org/officeDocument/2006/relationships/hyperlink" Target="http://arxiv.org/pdf/1309.5327.pdf" TargetMode="External"/><Relationship Id="rId4" Type="http://schemas.openxmlformats.org/officeDocument/2006/relationships/image" Target="../media/image108.emf"/><Relationship Id="rId9" Type="http://schemas.openxmlformats.org/officeDocument/2006/relationships/image" Target="../media/image105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14.em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6.emf"/><Relationship Id="rId7" Type="http://schemas.openxmlformats.org/officeDocument/2006/relationships/image" Target="../media/image117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9.vml"/><Relationship Id="rId6" Type="http://schemas.openxmlformats.org/officeDocument/2006/relationships/hyperlink" Target="http://arxiv.org/abs/arXiv:1304.0077" TargetMode="External"/><Relationship Id="rId5" Type="http://schemas.openxmlformats.org/officeDocument/2006/relationships/image" Target="../media/image115.emf"/><Relationship Id="rId4" Type="http://schemas.openxmlformats.org/officeDocument/2006/relationships/oleObject" Target="../embeddings/oleObject24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7.bin"/><Relationship Id="rId3" Type="http://schemas.openxmlformats.org/officeDocument/2006/relationships/image" Target="../media/image126.emf"/><Relationship Id="rId7" Type="http://schemas.openxmlformats.org/officeDocument/2006/relationships/image" Target="../media/image124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26.bin"/><Relationship Id="rId5" Type="http://schemas.openxmlformats.org/officeDocument/2006/relationships/image" Target="../media/image123.emf"/><Relationship Id="rId4" Type="http://schemas.openxmlformats.org/officeDocument/2006/relationships/oleObject" Target="../embeddings/oleObject25.bin"/><Relationship Id="rId9" Type="http://schemas.openxmlformats.org/officeDocument/2006/relationships/image" Target="../media/image125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hyperlink" Target="http://arxiv.org/abs/arXiv:1304.0077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emf"/><Relationship Id="rId2" Type="http://schemas.openxmlformats.org/officeDocument/2006/relationships/image" Target="../media/image129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em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emf"/><Relationship Id="rId2" Type="http://schemas.openxmlformats.org/officeDocument/2006/relationships/image" Target="../media/image135.emf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pdf/1805.05290.pdf" TargetMode="External"/><Relationship Id="rId7" Type="http://schemas.openxmlformats.org/officeDocument/2006/relationships/image" Target="../media/image141.emf"/><Relationship Id="rId2" Type="http://schemas.openxmlformats.org/officeDocument/2006/relationships/image" Target="../media/image137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0.emf"/><Relationship Id="rId5" Type="http://schemas.openxmlformats.org/officeDocument/2006/relationships/image" Target="../media/image139.emf"/><Relationship Id="rId4" Type="http://schemas.openxmlformats.org/officeDocument/2006/relationships/image" Target="../media/image138.em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7.png"/><Relationship Id="rId4" Type="http://schemas.openxmlformats.org/officeDocument/2006/relationships/image" Target="../media/image146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tiff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0.tiff"/><Relationship Id="rId5" Type="http://schemas.openxmlformats.org/officeDocument/2006/relationships/image" Target="../media/image149.tiff"/><Relationship Id="rId4" Type="http://schemas.openxmlformats.org/officeDocument/2006/relationships/image" Target="../media/image48.tif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51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emf"/><Relationship Id="rId7" Type="http://schemas.openxmlformats.org/officeDocument/2006/relationships/image" Target="../media/image156.emf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2.vml"/><Relationship Id="rId6" Type="http://schemas.openxmlformats.org/officeDocument/2006/relationships/oleObject" Target="../embeddings/oleObject29.bin"/><Relationship Id="rId5" Type="http://schemas.openxmlformats.org/officeDocument/2006/relationships/image" Target="../media/image159.emf"/><Relationship Id="rId4" Type="http://schemas.openxmlformats.org/officeDocument/2006/relationships/image" Target="../media/image158.emf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emf"/><Relationship Id="rId13" Type="http://schemas.openxmlformats.org/officeDocument/2006/relationships/image" Target="../media/image163.emf"/><Relationship Id="rId3" Type="http://schemas.openxmlformats.org/officeDocument/2006/relationships/image" Target="../media/image165.emf"/><Relationship Id="rId7" Type="http://schemas.openxmlformats.org/officeDocument/2006/relationships/oleObject" Target="../embeddings/oleObject31.bin"/><Relationship Id="rId12" Type="http://schemas.openxmlformats.org/officeDocument/2006/relationships/oleObject" Target="../embeddings/oleObject34.bin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82.jpg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60.emf"/><Relationship Id="rId11" Type="http://schemas.openxmlformats.org/officeDocument/2006/relationships/image" Target="../media/image162.emf"/><Relationship Id="rId5" Type="http://schemas.openxmlformats.org/officeDocument/2006/relationships/oleObject" Target="../embeddings/oleObject30.bin"/><Relationship Id="rId15" Type="http://schemas.openxmlformats.org/officeDocument/2006/relationships/image" Target="../media/image164.emf"/><Relationship Id="rId10" Type="http://schemas.openxmlformats.org/officeDocument/2006/relationships/oleObject" Target="../embeddings/oleObject33.bin"/><Relationship Id="rId4" Type="http://schemas.openxmlformats.org/officeDocument/2006/relationships/image" Target="../media/image166.png"/><Relationship Id="rId9" Type="http://schemas.openxmlformats.org/officeDocument/2006/relationships/oleObject" Target="../embeddings/oleObject32.bin"/><Relationship Id="rId14" Type="http://schemas.openxmlformats.org/officeDocument/2006/relationships/oleObject" Target="../embeddings/oleObject35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4" Type="http://schemas.openxmlformats.org/officeDocument/2006/relationships/image" Target="../media/image1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emf"/><Relationship Id="rId2" Type="http://schemas.openxmlformats.org/officeDocument/2006/relationships/image" Target="../media/image169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1.gi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gif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tiff"/><Relationship Id="rId2" Type="http://schemas.openxmlformats.org/officeDocument/2006/relationships/image" Target="../media/image174.tiff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Relationship Id="rId9" Type="http://schemas.openxmlformats.org/officeDocument/2006/relationships/image" Target="../media/image18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84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7.png"/><Relationship Id="rId4" Type="http://schemas.openxmlformats.org/officeDocument/2006/relationships/image" Target="../media/image186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oleObject" Target="../embeddings/oleObject2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1360155"/>
            <a:ext cx="9144000" cy="1481368"/>
          </a:xfrm>
        </p:spPr>
        <p:txBody>
          <a:bodyPr>
            <a:normAutofit/>
          </a:bodyPr>
          <a:lstStyle/>
          <a:p>
            <a:r>
              <a:rPr lang="en-US" dirty="0"/>
              <a:t>Measuring PDFs </a:t>
            </a:r>
            <a:br>
              <a:rPr lang="en-US" dirty="0"/>
            </a:br>
            <a:r>
              <a:rPr lang="en-US" dirty="0"/>
              <a:t>at an EIC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06723" y="3309403"/>
            <a:ext cx="6537278" cy="1480961"/>
          </a:xfrm>
        </p:spPr>
        <p:txBody>
          <a:bodyPr>
            <a:noAutofit/>
          </a:bodyPr>
          <a:lstStyle/>
          <a:p>
            <a:r>
              <a:rPr lang="en-US" sz="1200" b="1" dirty="0">
                <a:latin typeface="Comic Sans MS" panose="030F0902030302020204" pitchFamily="66" charset="0"/>
              </a:rPr>
              <a:t>Relevant Papers all published in PRD:</a:t>
            </a:r>
          </a:p>
          <a:p>
            <a:r>
              <a:rPr lang="en-US" sz="1200" dirty="0">
                <a:latin typeface="Comic Sans MS" panose="030F0902030302020204" pitchFamily="66" charset="0"/>
              </a:rPr>
              <a:t>Collinear PDFs: arXiv:1902.10663</a:t>
            </a:r>
          </a:p>
          <a:p>
            <a:r>
              <a:rPr lang="en-US" sz="1200" dirty="0">
                <a:latin typeface="Comic Sans MS" panose="030F0902030302020204" pitchFamily="66" charset="0"/>
              </a:rPr>
              <a:t>Helicity:: </a:t>
            </a:r>
            <a:r>
              <a:rPr lang="en-US" sz="1200" dirty="0">
                <a:effectLst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arXiv:1509.06489</a:t>
            </a:r>
            <a:r>
              <a:rPr lang="en-US" sz="1200" dirty="0">
                <a:effectLst/>
              </a:rPr>
              <a:t> &amp; </a:t>
            </a:r>
            <a:r>
              <a:rPr lang="en-US" sz="1200" dirty="0"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arXiv:1309.5327</a:t>
            </a:r>
            <a:endParaRPr lang="en-US" sz="1200" dirty="0">
              <a:latin typeface="Comic Sans MS" panose="030F0902030302020204" pitchFamily="66" charset="0"/>
            </a:endParaRPr>
          </a:p>
          <a:p>
            <a:r>
              <a:rPr lang="en-US" sz="1200" dirty="0">
                <a:latin typeface="Comic Sans MS" panose="030F0902030302020204" pitchFamily="66" charset="0"/>
              </a:rPr>
              <a:t>TMD: </a:t>
            </a:r>
            <a:r>
              <a:rPr lang="en-US" sz="1200" dirty="0">
                <a:effectLst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arXiv:1805.05290</a:t>
            </a:r>
            <a:endParaRPr lang="en-US" sz="1200" dirty="0">
              <a:effectLst/>
            </a:endParaRPr>
          </a:p>
          <a:p>
            <a:r>
              <a:rPr lang="en-US" sz="1200" dirty="0">
                <a:effectLst/>
                <a:latin typeface="Comic Sans MS" panose="030F0902030302020204" pitchFamily="66" charset="0"/>
              </a:rPr>
              <a:t>GPD: </a:t>
            </a:r>
            <a:r>
              <a:rPr lang="en-US" sz="1200" dirty="0">
                <a:effectLst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arXiv:1304.0077</a:t>
            </a:r>
            <a:endParaRPr lang="en-US" sz="1200" dirty="0">
              <a:latin typeface="Comic Sans MS" panose="030F0902030302020204" pitchFamily="66" charset="0"/>
            </a:endParaRPr>
          </a:p>
          <a:p>
            <a:endParaRPr lang="en-US" sz="1200" dirty="0">
              <a:latin typeface="Comic Sans MS" panose="030F0902030302020204" pitchFamily="66" charset="0"/>
            </a:endParaRP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2" y="6221676"/>
            <a:ext cx="1006765" cy="3725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6" t="42804" r="31578" b="42693"/>
          <a:stretch/>
        </p:blipFill>
        <p:spPr>
          <a:xfrm>
            <a:off x="7291756" y="6247856"/>
            <a:ext cx="1289538" cy="264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60750" y="5554530"/>
            <a:ext cx="5683251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900" b="1" dirty="0">
                <a:solidFill>
                  <a:srgbClr val="4EA5DB"/>
                </a:solidFill>
                <a:latin typeface="Comic Sans MS"/>
                <a:ea typeface="Arial" charset="0"/>
                <a:cs typeface="Comic Sans MS"/>
              </a:rPr>
              <a:t>Electron Ion Collider</a:t>
            </a:r>
          </a:p>
        </p:txBody>
      </p:sp>
    </p:spTree>
    <p:extLst>
      <p:ext uri="{BB962C8B-B14F-4D97-AF65-F5344CB8AC3E}">
        <p14:creationId xmlns:p14="http://schemas.microsoft.com/office/powerpoint/2010/main" val="2517159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FB70C0-C9B9-7C46-959B-A692E1833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434E84-6705-D74B-9F13-20E6BA83F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92C1-5DA9-7448-AC17-C31A2AC9B1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375285F-A239-A748-84DC-BB95DE8A69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 of CC@EIC to PDFs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D638C7-643A-3C48-8749-939B267EA4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1" y="805963"/>
            <a:ext cx="5691066" cy="56061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C2F1B8-46B1-344C-9000-EA4847290546}"/>
                  </a:ext>
                </a:extLst>
              </p:cNvPr>
              <p:cNvSpPr txBox="1"/>
              <p:nvPr/>
            </p:nvSpPr>
            <p:spPr>
              <a:xfrm>
                <a:off x="5790949" y="3574136"/>
                <a:ext cx="343688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dirty="0">
                    <a:latin typeface="Comic Sans MS" panose="030F0902030302020204" pitchFamily="66" charset="0"/>
                  </a:rPr>
                  <a:t>Very strong impact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</m:oMath>
                </a14:m>
                <a:endParaRPr lang="en-US" dirty="0">
                  <a:latin typeface="Comic Sans MS" panose="030F0902030302020204" pitchFamily="66" charset="0"/>
                </a:endParaRPr>
              </a:p>
              <a:p>
                <a:r>
                  <a:rPr lang="en-US" dirty="0">
                    <a:latin typeface="Comic Sans MS" panose="030F0902030302020204" pitchFamily="66" charset="0"/>
                  </a:rPr>
                  <a:t>significant impact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𝑢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</m:oMath>
                </a14:m>
                <a:endParaRPr lang="en-US" dirty="0">
                  <a:latin typeface="Comic Sans MS" panose="030F0902030302020204" pitchFamily="66" charset="0"/>
                </a:endParaRPr>
              </a:p>
              <a:p>
                <a:r>
                  <a:rPr lang="en-US" dirty="0">
                    <a:latin typeface="Comic Sans MS" panose="030F0902030302020204" pitchFamily="66" charset="0"/>
                  </a:rPr>
                  <a:t>Need to still understand in detail why there is impact on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acc>
                      <m:accPr>
                        <m:chr m:val="̅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acc>
                  </m:oMath>
                </a14:m>
                <a:endParaRPr lang="en-US" i="1" dirty="0"/>
              </a:p>
              <a:p>
                <a:endParaRPr lang="en-US" i="1" dirty="0">
                  <a:solidFill>
                    <a:srgbClr val="0432FF"/>
                  </a:solidFill>
                  <a:latin typeface="Comic Sans MS" panose="030F0902030302020204" pitchFamily="66" charset="0"/>
                </a:endParaRPr>
              </a:p>
              <a:p>
                <a:r>
                  <a:rPr lang="en-US" dirty="0">
                    <a:solidFill>
                      <a:srgbClr val="0432FF"/>
                    </a:solidFill>
                    <a:latin typeface="Comic Sans MS" panose="030F0902030302020204" pitchFamily="66" charset="0"/>
                    <a:sym typeface="Wingdings" pitchFamily="2" charset="2"/>
                  </a:rPr>
                  <a:t> very promising first results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C2F1B8-46B1-344C-9000-EA4847290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90949" y="3574136"/>
                <a:ext cx="3436886" cy="2031325"/>
              </a:xfrm>
              <a:prstGeom prst="rect">
                <a:avLst/>
              </a:prstGeom>
              <a:blipFill>
                <a:blip r:embed="rId3"/>
                <a:stretch>
                  <a:fillRect l="-1476" t="-621" r="-369" b="-4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6B10F6-D8DC-FE41-A014-5C06B69E4177}"/>
                  </a:ext>
                </a:extLst>
              </p:cNvPr>
              <p:cNvSpPr txBox="1"/>
              <p:nvPr/>
            </p:nvSpPr>
            <p:spPr>
              <a:xfrm>
                <a:off x="6130846" y="1057468"/>
                <a:ext cx="2386231" cy="231646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400" i="1" dirty="0"/>
                  <a:t>xU = </a:t>
                </a:r>
                <a:r>
                  <a:rPr lang="en-US" sz="2400" i="1" dirty="0" err="1"/>
                  <a:t>xu</a:t>
                </a:r>
                <a:r>
                  <a:rPr lang="en-US" sz="2400" i="1" dirty="0"/>
                  <a:t> + xc</a:t>
                </a:r>
              </a:p>
              <a:p>
                <a:pPr algn="ctr"/>
                <a:r>
                  <a:rPr lang="en-US" sz="2400" i="1" dirty="0" err="1"/>
                  <a:t>xD</a:t>
                </a:r>
                <a:r>
                  <a:rPr lang="en-US" sz="2400" i="1" dirty="0"/>
                  <a:t> = </a:t>
                </a:r>
                <a:r>
                  <a:rPr lang="en-US" sz="2400" i="1" dirty="0" err="1"/>
                  <a:t>xd</a:t>
                </a:r>
                <a:r>
                  <a:rPr lang="en-US" sz="2400" i="1" dirty="0"/>
                  <a:t> + </a:t>
                </a:r>
                <a:r>
                  <a:rPr lang="en-US" sz="2400" i="1" dirty="0" err="1"/>
                  <a:t>xs</a:t>
                </a:r>
                <a:endParaRPr lang="en-US" sz="2400" i="1" dirty="0"/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  <m:r>
                        <a:rPr lang="en-US" sz="24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2400">
                          <a:latin typeface="Cambria Math" panose="02040503050406030204" pitchFamily="18" charset="0"/>
                        </a:rPr>
                        <m:t>x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</m:acc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</m:acc>
                    </m:oMath>
                  </m:oMathPara>
                </a14:m>
                <a:endParaRPr lang="en-US" sz="2400" i="1" dirty="0"/>
              </a:p>
              <a:p>
                <a:pPr algn="ctr"/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</m:acc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𝑥</m:t>
                    </m:r>
                    <m:acc>
                      <m:accPr>
                        <m:chr m:val="̅"/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</m:acc>
                  </m:oMath>
                </a14:m>
                <a:r>
                  <a:rPr lang="en-US" sz="2400" dirty="0">
                    <a:latin typeface="Comic Sans MS" panose="030F0902030302020204" pitchFamily="66" charset="0"/>
                  </a:rPr>
                  <a:t> 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𝑥𝑈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̅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acc>
                    </m:oMath>
                  </m:oMathPara>
                </a14:m>
                <a:endParaRPr lang="en-US" sz="2400" dirty="0">
                  <a:latin typeface="Comic Sans MS" panose="030F0902030302020204" pitchFamily="66" charset="0"/>
                </a:endParaRP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𝑣</m:t>
                          </m:r>
                        </m:sub>
                      </m:sSub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𝑥𝐷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−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400" dirty="0">
                  <a:latin typeface="Comic Sans MS" panose="030F0902030302020204" pitchFamily="66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E6B10F6-D8DC-FE41-A014-5C06B69E41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30846" y="1057468"/>
                <a:ext cx="2386231" cy="2316468"/>
              </a:xfrm>
              <a:prstGeom prst="rect">
                <a:avLst/>
              </a:prstGeom>
              <a:blipFill>
                <a:blip r:embed="rId4"/>
                <a:stretch>
                  <a:fillRect t="-1630" b="-32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9FB8479D-628F-D949-9611-AA6F01DC62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26309"/>
            <a:ext cx="2976917" cy="2910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042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1B1FB85-98FF-EC4F-AFDC-6D44819497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7CFCF0-EFEA-7B4B-9D83-BF56E022B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4ABE84-D28A-E240-B2DC-0F785647E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D7E2CD8-C2A5-D945-81D0-87CB204490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Access the Flavor Structure: SIDIS </a:t>
            </a:r>
          </a:p>
        </p:txBody>
      </p:sp>
      <p:pic>
        <p:nvPicPr>
          <p:cNvPr id="6" name="Picture 5" descr="Unknown.jpg">
            <a:extLst>
              <a:ext uri="{FF2B5EF4-FFF2-40B4-BE49-F238E27FC236}">
                <a16:creationId xmlns:a16="http://schemas.microsoft.com/office/drawing/2014/main" id="{09CFB36B-1974-714E-AE7F-9367F72A9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127"/>
          <a:stretch/>
        </p:blipFill>
        <p:spPr>
          <a:xfrm>
            <a:off x="8240" y="559584"/>
            <a:ext cx="5260291" cy="2804102"/>
          </a:xfrm>
          <a:prstGeom prst="rect">
            <a:avLst/>
          </a:prstGeom>
        </p:spPr>
      </p:pic>
      <p:pic>
        <p:nvPicPr>
          <p:cNvPr id="7" name="Picture 6" descr="sidis-diagram.eps">
            <a:extLst>
              <a:ext uri="{FF2B5EF4-FFF2-40B4-BE49-F238E27FC236}">
                <a16:creationId xmlns:a16="http://schemas.microsoft.com/office/drawing/2014/main" id="{30FD5081-FC5A-FD41-934F-427E355BBC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22" y="3091541"/>
            <a:ext cx="5027257" cy="3391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9543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94B740-5A7B-C449-B640-1CD7DDEAC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F349F5-1424-4442-B6EF-DCEF55423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C72F14-286D-0C4A-8104-6F5534B1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F7AE2D-2848-F24D-B04A-278F07FFF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SIDIS@EIC Teach us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FC0673-BE4B-3F40-BFE5-FA00D621D1E0}"/>
              </a:ext>
            </a:extLst>
          </p:cNvPr>
          <p:cNvGrpSpPr/>
          <p:nvPr/>
        </p:nvGrpSpPr>
        <p:grpSpPr>
          <a:xfrm>
            <a:off x="0" y="465403"/>
            <a:ext cx="5191281" cy="3925964"/>
            <a:chOff x="0" y="457165"/>
            <a:chExt cx="5191281" cy="392596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EB74A9D-D0DC-4448-A382-53FE8579E7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590" t="3101" r="6391" b="12713"/>
            <a:stretch/>
          </p:blipFill>
          <p:spPr>
            <a:xfrm>
              <a:off x="0" y="457165"/>
              <a:ext cx="5191281" cy="39259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286D3E-9C88-B948-8482-8B18F3A0AE51}"/>
                </a:ext>
              </a:extLst>
            </p:cNvPr>
            <p:cNvSpPr txBox="1"/>
            <p:nvPr/>
          </p:nvSpPr>
          <p:spPr>
            <a:xfrm>
              <a:off x="2748364" y="3137175"/>
              <a:ext cx="114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5 GeV x 100 GeV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7492D1-C3B3-504E-BABD-7CC3466A899C}"/>
              </a:ext>
            </a:extLst>
          </p:cNvPr>
          <p:cNvGrpSpPr/>
          <p:nvPr/>
        </p:nvGrpSpPr>
        <p:grpSpPr>
          <a:xfrm>
            <a:off x="4029740" y="2959914"/>
            <a:ext cx="5114260" cy="3909632"/>
            <a:chOff x="4029740" y="2918724"/>
            <a:chExt cx="5114260" cy="3909632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28E688F-A3C9-9146-B56F-5573A03E1A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829" t="2481" r="7231" b="13489"/>
            <a:stretch/>
          </p:blipFill>
          <p:spPr>
            <a:xfrm>
              <a:off x="4029740" y="2918724"/>
              <a:ext cx="5114260" cy="390963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6FEE9-7517-704E-99CF-6DF1DA362257}"/>
                </a:ext>
              </a:extLst>
            </p:cNvPr>
            <p:cNvSpPr txBox="1"/>
            <p:nvPr/>
          </p:nvSpPr>
          <p:spPr>
            <a:xfrm>
              <a:off x="6784902" y="5677786"/>
              <a:ext cx="114698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600" dirty="0">
                  <a:solidFill>
                    <a:srgbClr val="0432FF"/>
                  </a:solidFill>
                  <a:latin typeface="Comic Sans MS" panose="030F0902030302020204" pitchFamily="66" charset="0"/>
                </a:rPr>
                <a:t>20 GeV x 250 GeV</a:t>
              </a:r>
            </a:p>
          </p:txBody>
        </p:sp>
      </p:grpSp>
      <p:sp>
        <p:nvSpPr>
          <p:cNvPr id="17" name="AutoShape 49">
            <a:extLst>
              <a:ext uri="{FF2B5EF4-FFF2-40B4-BE49-F238E27FC236}">
                <a16:creationId xmlns:a16="http://schemas.microsoft.com/office/drawing/2014/main" id="{3C5D721A-3E6D-B64C-ACCD-688563B463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3362" y="783884"/>
            <a:ext cx="536475" cy="36374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100000">
                <a:srgbClr val="0000FF"/>
              </a:gs>
              <a:gs pos="0">
                <a:srgbClr val="0000FF">
                  <a:alpha val="64000"/>
                </a:srgbClr>
              </a:gs>
              <a:gs pos="5300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10C1112-A9A5-854A-A1BB-E22CC2590C49}"/>
              </a:ext>
            </a:extLst>
          </p:cNvPr>
          <p:cNvSpPr txBox="1"/>
          <p:nvPr/>
        </p:nvSpPr>
        <p:spPr>
          <a:xfrm>
            <a:off x="5684108" y="659027"/>
            <a:ext cx="33377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very precise 3d cross section</a:t>
            </a: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covering a wide kinematics in</a:t>
            </a: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z,x,Q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238689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1269-E5C8-1C46-BAFA-DFEA613E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10F01-447F-E342-8B5B-89C57A12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21EE-4832-644D-B620-8E649B7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4F5AAB-79A2-F34E-98E9-A12239A5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PDFs: flavor separation from SIDIS@EIC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83A416-2154-4448-9DBB-D0A64A866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69035"/>
            <a:ext cx="5334000" cy="39433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8ED9D7F-CA2E-7349-84C5-50E3B24A0280}"/>
              </a:ext>
            </a:extLst>
          </p:cNvPr>
          <p:cNvSpPr txBox="1"/>
          <p:nvPr/>
        </p:nvSpPr>
        <p:spPr>
          <a:xfrm>
            <a:off x="84083" y="599089"/>
            <a:ext cx="6104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Use reweighting method to define EIC SIDIS data impact on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collinear unpolarized PDFs and Fragmentation functions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34B696-EA33-514C-B25B-975E83AA58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97"/>
          <a:stretch/>
        </p:blipFill>
        <p:spPr>
          <a:xfrm>
            <a:off x="199696" y="1399624"/>
            <a:ext cx="2021052" cy="55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B5671A-3648-EF48-A8CA-9BFDB379E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56826" y="1446922"/>
            <a:ext cx="1968500" cy="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A12EE1-0C88-7744-89CD-100DA9BF87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1486" y="1730920"/>
            <a:ext cx="762000" cy="495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E4A74-51E8-EA4E-9887-001606F0463B}"/>
              </a:ext>
            </a:extLst>
          </p:cNvPr>
          <p:cNvSpPr txBox="1"/>
          <p:nvPr/>
        </p:nvSpPr>
        <p:spPr>
          <a:xfrm>
            <a:off x="115614" y="1198178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Correlation factor of observable 𝓞 to a flavor </a:t>
            </a:r>
            <a:r>
              <a:rPr lang="en-US" sz="1200" dirty="0" err="1">
                <a:latin typeface="Comic Sans MS" panose="030F0902030302020204" pitchFamily="66" charset="0"/>
              </a:rPr>
              <a:t>i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D88C71-429F-FA45-BD84-680F94E8715D}"/>
              </a:ext>
            </a:extLst>
          </p:cNvPr>
          <p:cNvCxnSpPr>
            <a:cxnSpLocks/>
          </p:cNvCxnSpPr>
          <p:nvPr/>
        </p:nvCxnSpPr>
        <p:spPr>
          <a:xfrm>
            <a:off x="2210237" y="1721066"/>
            <a:ext cx="869294" cy="0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83C037-D777-E94D-B407-1C1F50BE4E46}"/>
              </a:ext>
            </a:extLst>
          </p:cNvPr>
          <p:cNvSpPr txBox="1"/>
          <p:nvPr/>
        </p:nvSpPr>
        <p:spPr>
          <a:xfrm>
            <a:off x="2159595" y="135583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account for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uncertainties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D5448-534D-924D-B882-F92A56DE4346}"/>
              </a:ext>
            </a:extLst>
          </p:cNvPr>
          <p:cNvSpPr txBox="1"/>
          <p:nvPr/>
        </p:nvSpPr>
        <p:spPr>
          <a:xfrm>
            <a:off x="7189075" y="1451952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>
                <a:latin typeface="Comic Sans MS" panose="030F0902030302020204" pitchFamily="66" charset="0"/>
              </a:rPr>
              <a:t> PDF in Observable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47E657-0D4B-3B41-8358-8DBCB64BEA62}"/>
              </a:ext>
            </a:extLst>
          </p:cNvPr>
          <p:cNvSpPr txBox="1"/>
          <p:nvPr/>
        </p:nvSpPr>
        <p:spPr>
          <a:xfrm>
            <a:off x="7210577" y="1017639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>
                <a:latin typeface="Comic Sans MS" panose="030F0902030302020204" pitchFamily="66" charset="0"/>
              </a:rPr>
              <a:t>𝓞 : exp. uncertainty</a:t>
            </a:r>
            <a:r>
              <a:rPr lang="en-US" sz="1200" dirty="0">
                <a:latin typeface="Symbol" pitchFamily="2" charset="2"/>
              </a:rPr>
              <a:t> 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Observable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87516F-4D49-624A-972B-63C0874A73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115" y="2863850"/>
            <a:ext cx="5429885" cy="3994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033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6D00B58-F674-214C-9D74-2BD768F0BA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1200"/>
            <a:ext cx="5619750" cy="37338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AEE82-8ACD-C442-9566-F83D5CC8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BC2E5-63D7-994D-9CD3-799C6512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FDE4-62E0-7B40-8E14-FE03F28C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C7C337-5B6F-B646-8E24-52649C51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Constrain from SIDIS@EIC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D30EE9E-6DC4-C641-91BB-DF9E9253B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143250"/>
            <a:ext cx="5600700" cy="37147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EA932C2-AF20-A742-B113-E7ACB32BE5A6}"/>
              </a:ext>
            </a:extLst>
          </p:cNvPr>
          <p:cNvSpPr txBox="1"/>
          <p:nvPr/>
        </p:nvSpPr>
        <p:spPr>
          <a:xfrm>
            <a:off x="114300" y="4953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√s=45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BC4D3-4916-124B-BF5E-290FABB87C29}"/>
              </a:ext>
            </a:extLst>
          </p:cNvPr>
          <p:cNvSpPr txBox="1"/>
          <p:nvPr/>
        </p:nvSpPr>
        <p:spPr>
          <a:xfrm>
            <a:off x="7035800" y="28702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√s=145 GeV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72BABE-8F6A-0D42-89F7-7EEE9CAB0BF2}"/>
              </a:ext>
            </a:extLst>
          </p:cNvPr>
          <p:cNvSpPr txBox="1"/>
          <p:nvPr/>
        </p:nvSpPr>
        <p:spPr>
          <a:xfrm>
            <a:off x="228600" y="4699000"/>
            <a:ext cx="30844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Impressive constrain of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light quarks for x &lt; 0.1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need to investigate x&gt;0.1 more</a:t>
            </a:r>
          </a:p>
          <a:p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impact grows with √s </a:t>
            </a:r>
            <a:endParaRPr lang="en-US" sz="16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5813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9B24573-3F4C-8742-9510-23B63284B1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6450"/>
            <a:ext cx="5600700" cy="371475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FAEE82-8ACD-C442-9566-F83D5CC8F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3BC2E5-63D7-994D-9CD3-799C65122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7FDE4-62E0-7B40-8E14-FE03F28C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8C7C337-5B6F-B646-8E24-52649C519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 Constrain from SIDIS@EIC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EA932C2-AF20-A742-B113-E7ACB32BE5A6}"/>
              </a:ext>
            </a:extLst>
          </p:cNvPr>
          <p:cNvSpPr txBox="1"/>
          <p:nvPr/>
        </p:nvSpPr>
        <p:spPr>
          <a:xfrm>
            <a:off x="114300" y="49530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√s=45 GeV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1BC4D3-4916-124B-BF5E-290FABB87C29}"/>
              </a:ext>
            </a:extLst>
          </p:cNvPr>
          <p:cNvSpPr txBox="1"/>
          <p:nvPr/>
        </p:nvSpPr>
        <p:spPr>
          <a:xfrm>
            <a:off x="7035800" y="287020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√s=145 GeV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B312CBC-DCC3-F048-8156-6A547B18A8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300" y="3200400"/>
            <a:ext cx="5600700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EA0A713-3E3E-0543-9739-53EB27D6117F}"/>
              </a:ext>
            </a:extLst>
          </p:cNvPr>
          <p:cNvSpPr txBox="1"/>
          <p:nvPr/>
        </p:nvSpPr>
        <p:spPr>
          <a:xfrm>
            <a:off x="228600" y="4775200"/>
            <a:ext cx="32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>
                <a:latin typeface="Comic Sans MS" panose="030F0902030302020204" pitchFamily="66" charset="0"/>
              </a:rPr>
              <a:t>If you want to know </a:t>
            </a:r>
          </a:p>
          <a:p>
            <a:pPr algn="l"/>
            <a:r>
              <a:rPr lang="en-US" sz="2000" dirty="0">
                <a:latin typeface="Comic Sans MS" panose="030F0902030302020204" pitchFamily="66" charset="0"/>
              </a:rPr>
              <a:t>s-PDF ask the EIC</a:t>
            </a:r>
          </a:p>
          <a:p>
            <a:pPr algn="l"/>
            <a:r>
              <a:rPr lang="en-US" sz="20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 impact grows with √s </a:t>
            </a:r>
            <a:endParaRPr lang="en-US" sz="20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53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678CDF-4DA1-2644-AE68-D063DDBE0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91389B-3E83-5846-9A06-C65F33EC6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064BEA-EFEC-294A-B351-484884522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6724210-5CC4-E746-A9C4-7A48379E2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learnt</a:t>
            </a:r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F5196A35-511D-C44C-914B-D52FDE824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19" y="637794"/>
            <a:ext cx="7085162" cy="4959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6EFC1A-C99B-1C40-A653-FFDD15FD3601}"/>
              </a:ext>
            </a:extLst>
          </p:cNvPr>
          <p:cNvSpPr txBox="1"/>
          <p:nvPr/>
        </p:nvSpPr>
        <p:spPr>
          <a:xfrm>
            <a:off x="712383" y="5592726"/>
            <a:ext cx="77604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If one wants to obtain the best PDF and FF constrain it will be critical</a:t>
            </a:r>
          </a:p>
          <a:p>
            <a:r>
              <a:rPr lang="en-US" dirty="0">
                <a:latin typeface="Comic Sans MS" panose="030F0902030302020204" pitchFamily="66" charset="0"/>
              </a:rPr>
              <a:t>                              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to perform a combined fit</a:t>
            </a:r>
          </a:p>
        </p:txBody>
      </p:sp>
    </p:spTree>
    <p:extLst>
      <p:ext uri="{BB962C8B-B14F-4D97-AF65-F5344CB8AC3E}">
        <p14:creationId xmlns:p14="http://schemas.microsoft.com/office/powerpoint/2010/main" val="374716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EFA50F-AE31-D74F-9052-D6FABB764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4406" y="1196958"/>
            <a:ext cx="4090794" cy="2657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4225498"/>
            <a:ext cx="77229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/>
                <a:cs typeface="Comic Sans MS"/>
              </a:rPr>
              <a:t>Example for Jet Physics at an EIC:</a:t>
            </a:r>
          </a:p>
          <a:p>
            <a:endParaRPr lang="en-US" sz="10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2800" dirty="0" err="1">
                <a:solidFill>
                  <a:srgbClr val="0000FF"/>
                </a:solidFill>
                <a:latin typeface="Comic Sans MS"/>
                <a:cs typeface="Comic Sans MS"/>
              </a:rPr>
              <a:t>Unpolarized</a:t>
            </a:r>
            <a:r>
              <a:rPr lang="en-US" sz="2800" dirty="0">
                <a:solidFill>
                  <a:srgbClr val="0000FF"/>
                </a:solidFill>
                <a:latin typeface="Comic Sans MS"/>
                <a:cs typeface="Comic Sans MS"/>
              </a:rPr>
              <a:t> and polarized photon structure</a:t>
            </a:r>
          </a:p>
          <a:p>
            <a:endParaRPr lang="en-US" sz="2800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Details: </a:t>
            </a:r>
            <a:r>
              <a:rPr lang="en-US" sz="1400" dirty="0">
                <a:latin typeface="Comic Sans MS"/>
                <a:cs typeface="Comic Sans MS"/>
              </a:rPr>
              <a:t>X. Chu, ECA arXiv:1705.08831</a:t>
            </a:r>
            <a:endParaRPr lang="en-US" sz="1400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5416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0E8761-A6EE-F243-B487-ECC0CEAB75E1}" type="slidenum">
              <a:rPr lang="en-US" altLang="zh-CN"/>
              <a:pPr>
                <a:defRPr/>
              </a:pPr>
              <a:t>18</a:t>
            </a:fld>
            <a:endParaRPr lang="en-US" altLang="zh-CN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1E1783F-19B5-9A40-A625-301C2196A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Photon Parton Structure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3162300"/>
            <a:ext cx="9144000" cy="758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000" b="1" dirty="0" err="1">
                <a:latin typeface="Comic Sans MS" charset="0"/>
              </a:rPr>
              <a:t>Di-jets@EIC</a:t>
            </a:r>
            <a:r>
              <a:rPr lang="en-US" altLang="zh-CN" sz="2000" b="1" dirty="0">
                <a:latin typeface="Comic Sans MS" charset="0"/>
              </a:rPr>
              <a:t> ideal probe to constrain (un)</a:t>
            </a:r>
            <a:r>
              <a:rPr lang="en-US" altLang="zh-CN" sz="2000" b="1" dirty="0" err="1">
                <a:latin typeface="Comic Sans MS" charset="0"/>
              </a:rPr>
              <a:t>polarised</a:t>
            </a:r>
            <a:r>
              <a:rPr lang="en-US" altLang="zh-CN" sz="2000" b="1" dirty="0">
                <a:latin typeface="Comic Sans MS" charset="0"/>
              </a:rPr>
              <a:t> Photon-PDFs</a:t>
            </a:r>
          </a:p>
          <a:p>
            <a:pPr lvl="1" eaLnBrk="1" hangingPunct="1">
              <a:lnSpc>
                <a:spcPct val="90000"/>
              </a:lnSpc>
              <a:defRPr/>
            </a:pPr>
            <a:r>
              <a:rPr lang="en-US" altLang="zh-CN" sz="16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Direct/resolved contributions can be separated</a:t>
            </a:r>
            <a:r>
              <a:rPr lang="en-US" altLang="zh-CN" sz="16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 reconstructing </a:t>
            </a:r>
            <a:r>
              <a:rPr lang="en-US" altLang="zh-CN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x</a:t>
            </a:r>
            <a:r>
              <a:rPr lang="en-US" altLang="zh-CN" sz="16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Symbol" charset="2"/>
                <a:cs typeface="Symbol" charset="2"/>
              </a:rPr>
              <a:t>g</a:t>
            </a:r>
            <a:endParaRPr lang="en-US" altLang="zh-CN" sz="1600" b="1" dirty="0">
              <a:effectLst>
                <a:outerShdw blurRad="38100" dist="38100" dir="2700000" algn="tl">
                  <a:srgbClr val="DDDDDD"/>
                </a:outerShdw>
              </a:effectLst>
              <a:latin typeface="Symbol" charset="2"/>
              <a:cs typeface="Symbol" charset="2"/>
            </a:endParaRPr>
          </a:p>
        </p:txBody>
      </p:sp>
      <p:pic>
        <p:nvPicPr>
          <p:cNvPr id="17412" name="Picture 1" descr="direct_dijet-eps-converted-t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227" y="860308"/>
            <a:ext cx="2160270" cy="20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2" descr="resolved_dijet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1575" y="861426"/>
            <a:ext cx="2160270" cy="2030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TextBox 3"/>
          <p:cNvSpPr txBox="1">
            <a:spLocks noChangeArrowheads="1"/>
          </p:cNvSpPr>
          <p:nvPr/>
        </p:nvSpPr>
        <p:spPr bwMode="auto">
          <a:xfrm>
            <a:off x="1181601" y="2759780"/>
            <a:ext cx="325341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1800" dirty="0">
                <a:solidFill>
                  <a:srgbClr val="FF00FF"/>
                </a:solidFill>
                <a:latin typeface="Comic Sans MS"/>
                <a:cs typeface="Comic Sans MS"/>
              </a:rPr>
              <a:t>direct: point-like photon </a:t>
            </a:r>
          </a:p>
        </p:txBody>
      </p:sp>
      <p:sp>
        <p:nvSpPr>
          <p:cNvPr id="17415" name="TextBox 13"/>
          <p:cNvSpPr txBox="1">
            <a:spLocks noChangeArrowheads="1"/>
          </p:cNvSpPr>
          <p:nvPr/>
        </p:nvSpPr>
        <p:spPr bwMode="auto">
          <a:xfrm>
            <a:off x="4316914" y="2748744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resolved: </a:t>
            </a:r>
            <a:r>
              <a:rPr lang="en-US" sz="1800" dirty="0" err="1">
                <a:solidFill>
                  <a:srgbClr val="0000FF"/>
                </a:solidFill>
                <a:latin typeface="Comic Sans MS"/>
                <a:cs typeface="Comic Sans MS"/>
              </a:rPr>
              <a:t>hadronic</a:t>
            </a:r>
            <a:r>
              <a:rPr lang="en-US" sz="1800" dirty="0">
                <a:solidFill>
                  <a:srgbClr val="0000FF"/>
                </a:solidFill>
                <a:latin typeface="Comic Sans MS"/>
                <a:cs typeface="Comic Sans MS"/>
              </a:rPr>
              <a:t> photon </a:t>
            </a:r>
          </a:p>
        </p:txBody>
      </p:sp>
      <p:sp>
        <p:nvSpPr>
          <p:cNvPr id="17417" name="TextBox 1"/>
          <p:cNvSpPr txBox="1">
            <a:spLocks noChangeArrowheads="1"/>
          </p:cNvSpPr>
          <p:nvPr/>
        </p:nvSpPr>
        <p:spPr bwMode="auto">
          <a:xfrm>
            <a:off x="12700" y="601877"/>
            <a:ext cx="9410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algn="l"/>
            <a:r>
              <a:rPr lang="en-US" sz="1800" dirty="0">
                <a:latin typeface="Comic Sans MS" charset="0"/>
                <a:cs typeface="Comic Sans MS" charset="0"/>
              </a:rPr>
              <a:t>In high energy </a:t>
            </a:r>
            <a:r>
              <a:rPr lang="en-US" sz="1800" dirty="0" err="1">
                <a:latin typeface="Comic Sans MS" charset="0"/>
                <a:cs typeface="Comic Sans MS" charset="0"/>
              </a:rPr>
              <a:t>ep</a:t>
            </a:r>
            <a:r>
              <a:rPr lang="en-US" sz="1800" dirty="0">
                <a:latin typeface="Comic Sans MS" charset="0"/>
                <a:cs typeface="Comic Sans MS" charset="0"/>
              </a:rPr>
              <a:t> collision, two types of processes lead to the production of di-jets:</a:t>
            </a:r>
          </a:p>
        </p:txBody>
      </p:sp>
      <p:pic>
        <p:nvPicPr>
          <p:cNvPr id="15" name="Picture 14" descr="Screen Shot 2015-04-20 at 9.28.30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873" y="3826578"/>
            <a:ext cx="37338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xrec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" r="12733"/>
          <a:stretch/>
        </p:blipFill>
        <p:spPr>
          <a:xfrm>
            <a:off x="4539569" y="3999846"/>
            <a:ext cx="3817748" cy="2858153"/>
          </a:xfrm>
          <a:prstGeom prst="rect">
            <a:avLst/>
          </a:prstGeom>
        </p:spPr>
      </p:pic>
      <p:pic>
        <p:nvPicPr>
          <p:cNvPr id="6" name="Picture 5" descr="xrec_xbparton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88" r="2922"/>
          <a:stretch/>
        </p:blipFill>
        <p:spPr>
          <a:xfrm>
            <a:off x="0" y="4483913"/>
            <a:ext cx="3710609" cy="2374086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BDBECBC5-4632-F142-85FF-C13E4A410E95}"/>
              </a:ext>
            </a:extLst>
          </p:cNvPr>
          <p:cNvSpPr txBox="1">
            <a:spLocks/>
          </p:cNvSpPr>
          <p:nvPr/>
        </p:nvSpPr>
        <p:spPr>
          <a:xfrm>
            <a:off x="152400" y="789683"/>
            <a:ext cx="9144000" cy="584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i="1" kern="1200">
                <a:solidFill>
                  <a:srgbClr val="1200B4"/>
                </a:solidFill>
                <a:effectLst>
                  <a:reflection stA="50000" endPos="50000" dist="5080" dir="5400000" sy="-100000" algn="bl" rotWithShape="0"/>
                </a:effectLst>
                <a:latin typeface="Comic Sans MS"/>
                <a:ea typeface="Arial" charset="0"/>
                <a:cs typeface="Comic Sans M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433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2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82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94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D81ECFA2-95F1-8743-9EB9-A915B61AA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Parton Structure</a:t>
            </a:r>
          </a:p>
        </p:txBody>
      </p:sp>
      <p:pic>
        <p:nvPicPr>
          <p:cNvPr id="6" name="Picture 5" descr="EIC_pol_xsection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6" r="11509"/>
          <a:stretch/>
        </p:blipFill>
        <p:spPr>
          <a:xfrm>
            <a:off x="4349750" y="658892"/>
            <a:ext cx="4141896" cy="5444015"/>
          </a:xfrm>
          <a:prstGeom prst="rect">
            <a:avLst/>
          </a:prstGeom>
        </p:spPr>
      </p:pic>
      <p:pic>
        <p:nvPicPr>
          <p:cNvPr id="7" name="Picture 6" descr="EIC_unpol_xsecti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 r="12566"/>
          <a:stretch/>
        </p:blipFill>
        <p:spPr>
          <a:xfrm>
            <a:off x="0" y="695169"/>
            <a:ext cx="4092423" cy="534946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49739" y="352820"/>
            <a:ext cx="30660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 err="1">
                <a:solidFill>
                  <a:srgbClr val="0000FF"/>
                </a:solidFill>
                <a:latin typeface="Comic Sans MS"/>
                <a:cs typeface="Comic Sans MS"/>
              </a:rPr>
              <a:t>unpolarized</a:t>
            </a:r>
            <a:r>
              <a:rPr lang="en-US" u="sng" dirty="0">
                <a:solidFill>
                  <a:srgbClr val="0000FF"/>
                </a:solidFill>
                <a:latin typeface="Comic Sans MS"/>
                <a:cs typeface="Comic Sans MS"/>
              </a:rPr>
              <a:t> cross section: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65441" y="424346"/>
            <a:ext cx="2836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/>
                <a:cs typeface="Comic Sans MS"/>
              </a:rPr>
              <a:t>polarized cross section: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0436" y="6007077"/>
            <a:ext cx="3642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Input: </a:t>
            </a:r>
            <a:r>
              <a:rPr lang="en-US" dirty="0">
                <a:latin typeface="Comic Sans MS"/>
                <a:cs typeface="Comic Sans MS"/>
              </a:rPr>
              <a:t>proton-CTEQ-5 &amp; g: SAS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72636" y="6021183"/>
            <a:ext cx="33446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Input: </a:t>
            </a:r>
            <a:r>
              <a:rPr lang="en-US" dirty="0">
                <a:latin typeface="Comic Sans MS"/>
                <a:cs typeface="Comic Sans MS"/>
              </a:rPr>
              <a:t>proton-DSSV &amp; </a:t>
            </a:r>
          </a:p>
          <a:p>
            <a:r>
              <a:rPr lang="en-US" dirty="0">
                <a:latin typeface="Comic Sans MS"/>
                <a:cs typeface="Comic Sans MS"/>
              </a:rPr>
              <a:t>           </a:t>
            </a:r>
            <a:r>
              <a:rPr lang="en-US" dirty="0">
                <a:latin typeface="Symbol" charset="2"/>
                <a:cs typeface="Symbol" charset="2"/>
              </a:rPr>
              <a:t>g</a:t>
            </a:r>
            <a:r>
              <a:rPr lang="en-US" dirty="0">
                <a:latin typeface="Comic Sans MS"/>
                <a:cs typeface="Comic Sans MS"/>
              </a:rPr>
              <a:t>: </a:t>
            </a:r>
            <a:r>
              <a:rPr lang="en-US" b="0" dirty="0">
                <a:latin typeface="Comic Sans MS"/>
                <a:cs typeface="Comic Sans MS"/>
              </a:rPr>
              <a:t>PLB 337 373 (1994)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85809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59">
            <a:extLst>
              <a:ext uri="{FF2B5EF4-FFF2-40B4-BE49-F238E27FC236}">
                <a16:creationId xmlns:a16="http://schemas.microsoft.com/office/drawing/2014/main" id="{32E94F96-7010-304A-9510-C9BA7EF5FE7A}"/>
              </a:ext>
            </a:extLst>
          </p:cNvPr>
          <p:cNvSpPr>
            <a:spLocks/>
          </p:cNvSpPr>
          <p:nvPr/>
        </p:nvSpPr>
        <p:spPr bwMode="auto">
          <a:xfrm>
            <a:off x="154519" y="3374099"/>
            <a:ext cx="8775700" cy="723900"/>
          </a:xfrm>
          <a:prstGeom prst="rect">
            <a:avLst/>
          </a:prstGeom>
          <a:solidFill>
            <a:srgbClr val="FF6FCF">
              <a:alpha val="25000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232B20-9E7E-5448-87EC-17F1C094E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772DE2-1758-D347-A6DF-4CEB69CAF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791DEB-0003-D24E-B9C0-F8934CF85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39F051F-C5A4-7941-9536-719B73BF0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Path to Imaging Quarks and Gluons</a:t>
            </a:r>
          </a:p>
        </p:txBody>
      </p:sp>
      <p:sp>
        <p:nvSpPr>
          <p:cNvPr id="9" name="Rectangle 27">
            <a:extLst>
              <a:ext uri="{FF2B5EF4-FFF2-40B4-BE49-F238E27FC236}">
                <a16:creationId xmlns:a16="http://schemas.microsoft.com/office/drawing/2014/main" id="{205627D9-CC0D-DF4B-A98D-3B77473814B0}"/>
              </a:ext>
            </a:extLst>
          </p:cNvPr>
          <p:cNvSpPr>
            <a:spLocks/>
          </p:cNvSpPr>
          <p:nvPr/>
        </p:nvSpPr>
        <p:spPr bwMode="auto">
          <a:xfrm>
            <a:off x="186271" y="1436828"/>
            <a:ext cx="8775700" cy="1930400"/>
          </a:xfrm>
          <a:prstGeom prst="rect">
            <a:avLst/>
          </a:prstGeom>
          <a:solidFill>
            <a:schemeClr val="accent1">
              <a:alpha val="39999"/>
            </a:scheme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0" name="Picture 28">
            <a:extLst>
              <a:ext uri="{FF2B5EF4-FFF2-40B4-BE49-F238E27FC236}">
                <a16:creationId xmlns:a16="http://schemas.microsoft.com/office/drawing/2014/main" id="{16EC8F6A-89DB-3640-B54F-9DA50C5C0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771" y="1932128"/>
            <a:ext cx="876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9">
            <a:extLst>
              <a:ext uri="{FF2B5EF4-FFF2-40B4-BE49-F238E27FC236}">
                <a16:creationId xmlns:a16="http://schemas.microsoft.com/office/drawing/2014/main" id="{AE132932-2912-4446-B325-20BBA8990949}"/>
              </a:ext>
            </a:extLst>
          </p:cNvPr>
          <p:cNvSpPr>
            <a:spLocks/>
          </p:cNvSpPr>
          <p:nvPr/>
        </p:nvSpPr>
        <p:spPr bwMode="auto">
          <a:xfrm>
            <a:off x="922871" y="2198828"/>
            <a:ext cx="1571625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 err="1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transv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. mom. dep. PDF</a:t>
            </a:r>
          </a:p>
        </p:txBody>
      </p:sp>
      <p:sp>
        <p:nvSpPr>
          <p:cNvPr id="12" name="Rectangle 30">
            <a:extLst>
              <a:ext uri="{FF2B5EF4-FFF2-40B4-BE49-F238E27FC236}">
                <a16:creationId xmlns:a16="http://schemas.microsoft.com/office/drawing/2014/main" id="{32BA09C9-948F-3D49-8AFE-CF8C17090FAE}"/>
              </a:ext>
            </a:extLst>
          </p:cNvPr>
          <p:cNvSpPr>
            <a:spLocks/>
          </p:cNvSpPr>
          <p:nvPr/>
        </p:nvSpPr>
        <p:spPr bwMode="auto">
          <a:xfrm>
            <a:off x="211671" y="2236928"/>
            <a:ext cx="4810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2+1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13" name="Line 31">
            <a:extLst>
              <a:ext uri="{FF2B5EF4-FFF2-40B4-BE49-F238E27FC236}">
                <a16:creationId xmlns:a16="http://schemas.microsoft.com/office/drawing/2014/main" id="{D83F7FC3-A8F7-814F-AF3B-FADE7627FF3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62721" y="1359040"/>
            <a:ext cx="273050" cy="56038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14" name="Picture 32">
            <a:extLst>
              <a:ext uri="{FF2B5EF4-FFF2-40B4-BE49-F238E27FC236}">
                <a16:creationId xmlns:a16="http://schemas.microsoft.com/office/drawing/2014/main" id="{8241C073-6E6B-FB40-ADFB-D32F5BECB1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84" y="1446353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33">
            <a:extLst>
              <a:ext uri="{FF2B5EF4-FFF2-40B4-BE49-F238E27FC236}">
                <a16:creationId xmlns:a16="http://schemas.microsoft.com/office/drawing/2014/main" id="{D9C579CB-A23D-6C4E-9CAA-2FE86D98C702}"/>
              </a:ext>
            </a:extLst>
          </p:cNvPr>
          <p:cNvSpPr>
            <a:spLocks/>
          </p:cNvSpPr>
          <p:nvPr/>
        </p:nvSpPr>
        <p:spPr bwMode="auto">
          <a:xfrm>
            <a:off x="1049871" y="2414728"/>
            <a:ext cx="133826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semi-inclusive DIS</a:t>
            </a:r>
          </a:p>
        </p:txBody>
      </p:sp>
      <p:sp>
        <p:nvSpPr>
          <p:cNvPr id="17" name="Rectangle 19">
            <a:extLst>
              <a:ext uri="{FF2B5EF4-FFF2-40B4-BE49-F238E27FC236}">
                <a16:creationId xmlns:a16="http://schemas.microsoft.com/office/drawing/2014/main" id="{AE26D765-2A06-F448-97A5-A1302887024F}"/>
              </a:ext>
            </a:extLst>
          </p:cNvPr>
          <p:cNvSpPr>
            <a:spLocks/>
          </p:cNvSpPr>
          <p:nvPr/>
        </p:nvSpPr>
        <p:spPr bwMode="auto">
          <a:xfrm>
            <a:off x="184150" y="753167"/>
            <a:ext cx="8775700" cy="677311"/>
          </a:xfrm>
          <a:prstGeom prst="rect">
            <a:avLst/>
          </a:prstGeom>
          <a:solidFill>
            <a:srgbClr val="FFFA83">
              <a:alpha val="39999"/>
            </a:srgbClr>
          </a:solidFill>
          <a:ln w="25400" cap="flat">
            <a:solidFill>
              <a:schemeClr val="tx1">
                <a:alpha val="0"/>
              </a:schemeClr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 sz="1600">
              <a:latin typeface="Comic Sans MS"/>
              <a:cs typeface="Comic Sans MS"/>
            </a:endParaRPr>
          </a:p>
        </p:txBody>
      </p:sp>
      <p:pic>
        <p:nvPicPr>
          <p:cNvPr id="19" name="Picture 22">
            <a:extLst>
              <a:ext uri="{FF2B5EF4-FFF2-40B4-BE49-F238E27FC236}">
                <a16:creationId xmlns:a16="http://schemas.microsoft.com/office/drawing/2014/main" id="{6CD12E57-3F48-5843-B22C-18FD4068B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250" y="3391062"/>
            <a:ext cx="444500" cy="2667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3">
            <a:extLst>
              <a:ext uri="{FF2B5EF4-FFF2-40B4-BE49-F238E27FC236}">
                <a16:creationId xmlns:a16="http://schemas.microsoft.com/office/drawing/2014/main" id="{3833F5C6-4051-CE46-9673-FD1F51F0D31A}"/>
              </a:ext>
            </a:extLst>
          </p:cNvPr>
          <p:cNvSpPr>
            <a:spLocks/>
          </p:cNvSpPr>
          <p:nvPr/>
        </p:nvSpPr>
        <p:spPr bwMode="auto">
          <a:xfrm>
            <a:off x="2548715" y="3606964"/>
            <a:ext cx="1093788" cy="169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100" dirty="0" err="1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parton</a:t>
            </a:r>
            <a:r>
              <a:rPr lang="en-US" sz="11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 densities</a:t>
            </a:r>
          </a:p>
        </p:txBody>
      </p:sp>
      <p:sp>
        <p:nvSpPr>
          <p:cNvPr id="21" name="Rectangle 24">
            <a:extLst>
              <a:ext uri="{FF2B5EF4-FFF2-40B4-BE49-F238E27FC236}">
                <a16:creationId xmlns:a16="http://schemas.microsoft.com/office/drawing/2014/main" id="{1B43434B-1826-8742-BBD4-937CF8B4BCEA}"/>
              </a:ext>
            </a:extLst>
          </p:cNvPr>
          <p:cNvSpPr>
            <a:spLocks/>
          </p:cNvSpPr>
          <p:nvPr/>
        </p:nvSpPr>
        <p:spPr bwMode="auto">
          <a:xfrm>
            <a:off x="209550" y="1024078"/>
            <a:ext cx="481013" cy="215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 Bold" charset="0"/>
              </a:rPr>
              <a:t>4+1-D</a:t>
            </a:r>
          </a:p>
        </p:txBody>
      </p:sp>
      <p:pic>
        <p:nvPicPr>
          <p:cNvPr id="24" name="Picture 60">
            <a:extLst>
              <a:ext uri="{FF2B5EF4-FFF2-40B4-BE49-F238E27FC236}">
                <a16:creationId xmlns:a16="http://schemas.microsoft.com/office/drawing/2014/main" id="{71CEFB04-E0FF-0043-BAEA-373A9308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644" y="1132549"/>
            <a:ext cx="15113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Line 61">
            <a:extLst>
              <a:ext uri="{FF2B5EF4-FFF2-40B4-BE49-F238E27FC236}">
                <a16:creationId xmlns:a16="http://schemas.microsoft.com/office/drawing/2014/main" id="{3C22CD7C-7CA3-6246-9ED1-1DE03A8FB74E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7957" y="2627974"/>
            <a:ext cx="287338" cy="709613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Line 62">
            <a:extLst>
              <a:ext uri="{FF2B5EF4-FFF2-40B4-BE49-F238E27FC236}">
                <a16:creationId xmlns:a16="http://schemas.microsoft.com/office/drawing/2014/main" id="{FA6CB19C-55BD-BE4E-ACC5-970CA31FBE48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523194" y="2650199"/>
            <a:ext cx="290513" cy="6683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27" name="Picture 63">
            <a:extLst>
              <a:ext uri="{FF2B5EF4-FFF2-40B4-BE49-F238E27FC236}">
                <a16:creationId xmlns:a16="http://schemas.microsoft.com/office/drawing/2014/main" id="{428BD0A8-4011-334F-902E-565E5D9102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957" y="2737512"/>
            <a:ext cx="5588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64">
            <a:extLst>
              <a:ext uri="{FF2B5EF4-FFF2-40B4-BE49-F238E27FC236}">
                <a16:creationId xmlns:a16="http://schemas.microsoft.com/office/drawing/2014/main" id="{6FA0DF2D-5CC7-F143-8225-B590E2499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207" y="2723224"/>
            <a:ext cx="5715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5">
            <a:extLst>
              <a:ext uri="{FF2B5EF4-FFF2-40B4-BE49-F238E27FC236}">
                <a16:creationId xmlns:a16="http://schemas.microsoft.com/office/drawing/2014/main" id="{BFB2F570-B5CB-4147-A14B-2429F2BE9399}"/>
              </a:ext>
            </a:extLst>
          </p:cNvPr>
          <p:cNvSpPr>
            <a:spLocks/>
          </p:cNvSpPr>
          <p:nvPr/>
        </p:nvSpPr>
        <p:spPr bwMode="auto">
          <a:xfrm>
            <a:off x="211669" y="3545549"/>
            <a:ext cx="2857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1</a:t>
            </a:r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-D</a:t>
            </a:r>
          </a:p>
        </p:txBody>
      </p:sp>
      <p:sp>
        <p:nvSpPr>
          <p:cNvPr id="31" name="Rectangle 66">
            <a:extLst>
              <a:ext uri="{FF2B5EF4-FFF2-40B4-BE49-F238E27FC236}">
                <a16:creationId xmlns:a16="http://schemas.microsoft.com/office/drawing/2014/main" id="{E0C7A26C-F137-1A4C-B9DE-D59A0304C9EB}"/>
              </a:ext>
            </a:extLst>
          </p:cNvPr>
          <p:cNvSpPr>
            <a:spLocks/>
          </p:cNvSpPr>
          <p:nvPr/>
        </p:nvSpPr>
        <p:spPr bwMode="auto">
          <a:xfrm>
            <a:off x="2392894" y="818224"/>
            <a:ext cx="13573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Wigner function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890434E-DF11-9941-957B-14D8B77456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638" y="1932140"/>
            <a:ext cx="889535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6241428-2B1E-6444-8287-A1E1D0592AE4}"/>
              </a:ext>
            </a:extLst>
          </p:cNvPr>
          <p:cNvSpPr>
            <a:spLocks/>
          </p:cNvSpPr>
          <p:nvPr/>
        </p:nvSpPr>
        <p:spPr bwMode="auto">
          <a:xfrm>
            <a:off x="3559362" y="2198840"/>
            <a:ext cx="1464556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impact par. dep. PDF</a:t>
            </a:r>
          </a:p>
        </p:txBody>
      </p:sp>
      <p:pic>
        <p:nvPicPr>
          <p:cNvPr id="39" name="Picture 37">
            <a:extLst>
              <a:ext uri="{FF2B5EF4-FFF2-40B4-BE49-F238E27FC236}">
                <a16:creationId xmlns:a16="http://schemas.microsoft.com/office/drawing/2014/main" id="{ED90C982-5B77-DE4E-B745-717E9743C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6284" y="1440015"/>
            <a:ext cx="571844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Line 38">
            <a:extLst>
              <a:ext uri="{FF2B5EF4-FFF2-40B4-BE49-F238E27FC236}">
                <a16:creationId xmlns:a16="http://schemas.microsoft.com/office/drawing/2014/main" id="{EF9DE9A2-55D9-D241-BC8F-B8FAB225EBA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537124" y="1359052"/>
            <a:ext cx="252564" cy="528638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41" name="Line 39">
            <a:extLst>
              <a:ext uri="{FF2B5EF4-FFF2-40B4-BE49-F238E27FC236}">
                <a16:creationId xmlns:a16="http://schemas.microsoft.com/office/drawing/2014/main" id="{CFDE37C2-A018-224D-9420-05B0512307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379139" y="2062315"/>
            <a:ext cx="1205638" cy="7938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2" name="Rectangle 40">
            <a:extLst>
              <a:ext uri="{FF2B5EF4-FFF2-40B4-BE49-F238E27FC236}">
                <a16:creationId xmlns:a16="http://schemas.microsoft.com/office/drawing/2014/main" id="{3244CDC5-1DF6-9744-B2F1-71F61D08FEE9}"/>
              </a:ext>
            </a:extLst>
          </p:cNvPr>
          <p:cNvSpPr>
            <a:spLocks/>
          </p:cNvSpPr>
          <p:nvPr/>
        </p:nvSpPr>
        <p:spPr bwMode="auto">
          <a:xfrm>
            <a:off x="2495097" y="1828952"/>
            <a:ext cx="1072208" cy="43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spcBef>
                <a:spcPts val="200"/>
              </a:spcBef>
            </a:pPr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not</a:t>
            </a: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 related by</a:t>
            </a:r>
          </a:p>
          <a:p>
            <a:pPr>
              <a:spcBef>
                <a:spcPts val="500"/>
              </a:spcBef>
            </a:pPr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Fourier transf.</a:t>
            </a:r>
          </a:p>
        </p:txBody>
      </p:sp>
      <p:grpSp>
        <p:nvGrpSpPr>
          <p:cNvPr id="44" name="Group 49">
            <a:extLst>
              <a:ext uri="{FF2B5EF4-FFF2-40B4-BE49-F238E27FC236}">
                <a16:creationId xmlns:a16="http://schemas.microsoft.com/office/drawing/2014/main" id="{0CCDAA46-563A-5346-8AB7-9CB13257937D}"/>
              </a:ext>
            </a:extLst>
          </p:cNvPr>
          <p:cNvGrpSpPr>
            <a:grpSpLocks/>
          </p:cNvGrpSpPr>
          <p:nvPr/>
        </p:nvGrpSpPr>
        <p:grpSpPr bwMode="auto">
          <a:xfrm>
            <a:off x="5460410" y="1936372"/>
            <a:ext cx="1196508" cy="1841500"/>
            <a:chOff x="-169" y="0"/>
            <a:chExt cx="753" cy="1160"/>
          </a:xfrm>
        </p:grpSpPr>
        <p:pic>
          <p:nvPicPr>
            <p:cNvPr id="47" name="Picture 43">
              <a:extLst>
                <a:ext uri="{FF2B5EF4-FFF2-40B4-BE49-F238E27FC236}">
                  <a16:creationId xmlns:a16="http://schemas.microsoft.com/office/drawing/2014/main" id="{F6B9B64B-1F9E-A24C-ABBC-60D8DAA4BC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6" y="935"/>
              <a:ext cx="272" cy="1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Rectangle 44">
              <a:extLst>
                <a:ext uri="{FF2B5EF4-FFF2-40B4-BE49-F238E27FC236}">
                  <a16:creationId xmlns:a16="http://schemas.microsoft.com/office/drawing/2014/main" id="{9F1C56A8-93A8-944F-9BDA-BB5F2430B536}"/>
                </a:ext>
              </a:extLst>
            </p:cNvPr>
            <p:cNvSpPr>
              <a:spLocks/>
            </p:cNvSpPr>
            <p:nvPr/>
          </p:nvSpPr>
          <p:spPr bwMode="auto">
            <a:xfrm>
              <a:off x="-169" y="1044"/>
              <a:ext cx="542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200" dirty="0">
                  <a:solidFill>
                    <a:schemeClr val="tx1"/>
                  </a:solidFill>
                  <a:latin typeface="Comic Sans MS" panose="030F0902030302020204" pitchFamily="66" charset="0"/>
                  <a:ea typeface="ＭＳ Ｐゴシック" charset="0"/>
                  <a:cs typeface="Corbel Bold" charset="0"/>
                  <a:sym typeface="Corbel Bold" charset="0"/>
                </a:rPr>
                <a:t>form factor</a:t>
              </a:r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2400B844-7250-DF44-926E-6BFCCF5F09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0"/>
              <a:ext cx="584" cy="927"/>
              <a:chOff x="0" y="0"/>
              <a:chExt cx="584" cy="927"/>
            </a:xfrm>
          </p:grpSpPr>
          <p:pic>
            <p:nvPicPr>
              <p:cNvPr id="50" name="Picture 45">
                <a:extLst>
                  <a:ext uri="{FF2B5EF4-FFF2-40B4-BE49-F238E27FC236}">
                    <a16:creationId xmlns:a16="http://schemas.microsoft.com/office/drawing/2014/main" id="{9F6F5CB3-FBD3-DD45-BC3D-D9455CD2ACB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84" cy="1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" name="Picture 46">
                <a:extLst>
                  <a:ext uri="{FF2B5EF4-FFF2-40B4-BE49-F238E27FC236}">
                    <a16:creationId xmlns:a16="http://schemas.microsoft.com/office/drawing/2014/main" id="{2ED9EB8C-8761-784C-88EC-6D97C60A70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" y="392"/>
                <a:ext cx="239" cy="2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Line 47">
                <a:extLst>
                  <a:ext uri="{FF2B5EF4-FFF2-40B4-BE49-F238E27FC236}">
                    <a16:creationId xmlns:a16="http://schemas.microsoft.com/office/drawing/2014/main" id="{78F7941D-18B9-7845-84E2-3825030FD64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3" y="155"/>
                <a:ext cx="17" cy="772"/>
              </a:xfrm>
              <a:prstGeom prst="line">
                <a:avLst/>
              </a:prstGeom>
              <a:noFill/>
              <a:ln w="38100" cap="flat">
                <a:solidFill>
                  <a:schemeClr val="tx1"/>
                </a:solidFill>
                <a:prstDash val="solid"/>
                <a:miter lim="800000"/>
                <a:headEnd type="none" w="med" len="med"/>
                <a:tailEnd type="stealth" w="med" len="med"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sp>
        <p:nvSpPr>
          <p:cNvPr id="45" name="Line 50">
            <a:extLst>
              <a:ext uri="{FF2B5EF4-FFF2-40B4-BE49-F238E27FC236}">
                <a16:creationId xmlns:a16="http://schemas.microsoft.com/office/drawing/2014/main" id="{C7650D6F-919C-3F42-858F-F387A03E829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961468" y="2060197"/>
            <a:ext cx="675320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46" name="Picture 51">
            <a:extLst>
              <a:ext uri="{FF2B5EF4-FFF2-40B4-BE49-F238E27FC236}">
                <a16:creationId xmlns:a16="http://schemas.microsoft.com/office/drawing/2014/main" id="{E264E7E3-C0D6-E448-A16F-A39299261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2506" y="1796672"/>
            <a:ext cx="521188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F557E73-9EEA-7A4D-87E3-22CE512F16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918" y="1925791"/>
            <a:ext cx="91516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Rectangle 54">
            <a:extLst>
              <a:ext uri="{FF2B5EF4-FFF2-40B4-BE49-F238E27FC236}">
                <a16:creationId xmlns:a16="http://schemas.microsoft.com/office/drawing/2014/main" id="{65CA4BD6-5D5E-944C-A4DF-0BCF9AE74667}"/>
              </a:ext>
            </a:extLst>
          </p:cNvPr>
          <p:cNvSpPr>
            <a:spLocks/>
          </p:cNvSpPr>
          <p:nvPr/>
        </p:nvSpPr>
        <p:spPr bwMode="auto">
          <a:xfrm>
            <a:off x="7434812" y="2192491"/>
            <a:ext cx="11566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rbel Bold" charset="0"/>
                <a:sym typeface="Corbel Bold" charset="0"/>
              </a:rPr>
              <a:t>generalized PDF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8C5F8F10-5D71-4441-9D4B-A2D3CF360105}"/>
              </a:ext>
            </a:extLst>
          </p:cNvPr>
          <p:cNvSpPr>
            <a:spLocks/>
          </p:cNvSpPr>
          <p:nvPr/>
        </p:nvSpPr>
        <p:spPr bwMode="auto">
          <a:xfrm>
            <a:off x="7358549" y="2421091"/>
            <a:ext cx="1412461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FF29FE"/>
                </a:solidFill>
                <a:latin typeface="Comic Sans MS" panose="030F0902030302020204" pitchFamily="66" charset="0"/>
                <a:ea typeface="ＭＳ Ｐゴシック" charset="0"/>
                <a:cs typeface="Corbel Bold Italic" charset="0"/>
                <a:sym typeface="Corbel Bold Italic" charset="0"/>
              </a:rPr>
              <a:t>exclusive processes</a:t>
            </a:r>
          </a:p>
        </p:txBody>
      </p:sp>
      <p:sp>
        <p:nvSpPr>
          <p:cNvPr id="57" name="Line 56">
            <a:extLst>
              <a:ext uri="{FF2B5EF4-FFF2-40B4-BE49-F238E27FC236}">
                <a16:creationId xmlns:a16="http://schemas.microsoft.com/office/drawing/2014/main" id="{D54745A2-1494-6143-B957-03FAD76E0BA4}"/>
              </a:ext>
            </a:extLst>
          </p:cNvPr>
          <p:cNvSpPr>
            <a:spLocks noChangeShapeType="1"/>
          </p:cNvSpPr>
          <p:nvPr/>
        </p:nvSpPr>
        <p:spPr bwMode="auto">
          <a:xfrm rot="10800000" flipH="1">
            <a:off x="6773863" y="2060729"/>
            <a:ext cx="695903" cy="0"/>
          </a:xfrm>
          <a:prstGeom prst="line">
            <a:avLst/>
          </a:prstGeom>
          <a:noFill/>
          <a:ln w="25400" cap="flat">
            <a:solidFill>
              <a:srgbClr val="FF29FE"/>
            </a:solidFill>
            <a:prstDash val="solid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B362C7-2D95-394C-ADAC-273EF5620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5547" y="1798791"/>
            <a:ext cx="521133" cy="19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7" descr="fig02-1">
            <a:extLst>
              <a:ext uri="{FF2B5EF4-FFF2-40B4-BE49-F238E27FC236}">
                <a16:creationId xmlns:a16="http://schemas.microsoft.com/office/drawing/2014/main" id="{AB7C54F9-A164-654D-87C1-ECC205C3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6375230" y="2907035"/>
            <a:ext cx="742950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75C8316F-D154-8D4D-B877-5FB9A13FAF7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433275" y="3382531"/>
            <a:ext cx="1097280" cy="925830"/>
          </a:xfrm>
          <a:prstGeom prst="rect">
            <a:avLst/>
          </a:prstGeom>
        </p:spPr>
      </p:pic>
      <p:pic>
        <p:nvPicPr>
          <p:cNvPr id="61" name="Picture 60" descr="plot-gpdHGb.eps">
            <a:extLst>
              <a:ext uri="{FF2B5EF4-FFF2-40B4-BE49-F238E27FC236}">
                <a16:creationId xmlns:a16="http://schemas.microsoft.com/office/drawing/2014/main" id="{8A78C0DB-9329-6449-9DE1-007D70D29A9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56" y="2416316"/>
            <a:ext cx="1047750" cy="688975"/>
          </a:xfrm>
          <a:prstGeom prst="rect">
            <a:avLst/>
          </a:prstGeom>
        </p:spPr>
      </p:pic>
      <p:pic>
        <p:nvPicPr>
          <p:cNvPr id="62" name="Picture 16" descr="spddt_fig">
            <a:extLst>
              <a:ext uri="{FF2B5EF4-FFF2-40B4-BE49-F238E27FC236}">
                <a16:creationId xmlns:a16="http://schemas.microsoft.com/office/drawing/2014/main" id="{4749C652-EA99-A04D-A020-D8F9113BC3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 t="5919" b="5919"/>
          <a:stretch>
            <a:fillRect/>
          </a:stretch>
        </p:blipFill>
        <p:spPr bwMode="auto">
          <a:xfrm>
            <a:off x="7186615" y="2618839"/>
            <a:ext cx="1570036" cy="1002334"/>
          </a:xfrm>
          <a:prstGeom prst="rect">
            <a:avLst/>
          </a:prstGeom>
          <a:noFill/>
        </p:spPr>
      </p:pic>
      <p:pic>
        <p:nvPicPr>
          <p:cNvPr id="63" name="Picture 62" descr="tmd_profile_final.eps">
            <a:extLst>
              <a:ext uri="{FF2B5EF4-FFF2-40B4-BE49-F238E27FC236}">
                <a16:creationId xmlns:a16="http://schemas.microsoft.com/office/drawing/2014/main" id="{06A0725B-F19B-774B-9F18-78E77D5E420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73" y="2429544"/>
            <a:ext cx="1422400" cy="977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AD8582-CB67-8B4D-B6D0-EA275E575179}"/>
              </a:ext>
            </a:extLst>
          </p:cNvPr>
          <p:cNvSpPr txBox="1"/>
          <p:nvPr/>
        </p:nvSpPr>
        <p:spPr>
          <a:xfrm>
            <a:off x="3874482" y="4242389"/>
            <a:ext cx="1342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solidFill>
                  <a:srgbClr val="0432FF"/>
                </a:solidFill>
                <a:latin typeface="Comic Sans MS" panose="030F0902030302020204" pitchFamily="66" charset="0"/>
              </a:rPr>
              <a:t>Questions: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F2D419-C205-2E4B-B4CB-F2087AD1B9D5}"/>
              </a:ext>
            </a:extLst>
          </p:cNvPr>
          <p:cNvSpPr txBox="1"/>
          <p:nvPr/>
        </p:nvSpPr>
        <p:spPr>
          <a:xfrm>
            <a:off x="122637" y="4699594"/>
            <a:ext cx="883607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71450" indent="-1714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</a:rPr>
              <a:t> PDFs at high x 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 searches at high mass @ LHC</a:t>
            </a:r>
          </a:p>
          <a:p>
            <a:pPr marL="171450" indent="-1714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flavor separation at high and low x  strangeness</a:t>
            </a:r>
          </a:p>
          <a:p>
            <a:pPr marL="171450" indent="-1714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Proton spin puzzle  helicity PDFs</a:t>
            </a:r>
          </a:p>
          <a:p>
            <a:pPr marL="171450" indent="-171450" algn="l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2+1d momentum and spatial structure  TMDs and GPDs</a:t>
            </a:r>
          </a:p>
          <a:p>
            <a:pPr marL="171450" indent="-1714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non-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pertubative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sea-quark structure 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ubar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&lt; 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dbar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, 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ubar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&gt;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dbar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,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ubar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&gt;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dbar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or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ubar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&lt; </a:t>
            </a:r>
            <a:r>
              <a:rPr lang="en-US" sz="1400" dirty="0" err="1">
                <a:latin typeface="Symbol" pitchFamily="2" charset="2"/>
                <a:sym typeface="Wingdings" pitchFamily="2" charset="2"/>
              </a:rPr>
              <a:t>d</a:t>
            </a:r>
            <a:r>
              <a:rPr lang="en-US" sz="1400" dirty="0" err="1">
                <a:latin typeface="Comic Sans MS" panose="030F0902030302020204" pitchFamily="66" charset="0"/>
                <a:sym typeface="Wingdings" pitchFamily="2" charset="2"/>
              </a:rPr>
              <a:t>dbar</a:t>
            </a:r>
            <a:r>
              <a:rPr lang="en-US" sz="1400" dirty="0">
                <a:latin typeface="Comic Sans MS" panose="030F0902030302020204" pitchFamily="66" charset="0"/>
                <a:sym typeface="Wingdings" pitchFamily="2" charset="2"/>
              </a:rPr>
              <a:t> ? </a:t>
            </a:r>
            <a:endParaRPr lang="en-US" sz="14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2135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69AA9DD1-56D8-DC4C-A6F1-CAD540464C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Photon Parton Structure</a:t>
            </a:r>
          </a:p>
        </p:txBody>
      </p:sp>
      <p:pic>
        <p:nvPicPr>
          <p:cNvPr id="6" name="Picture 5" descr="PhotonProtonJetEta_sub_smallQ2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0" t="3850" r="11817"/>
          <a:stretch/>
        </p:blipFill>
        <p:spPr>
          <a:xfrm>
            <a:off x="11048" y="243433"/>
            <a:ext cx="4837044" cy="3661545"/>
          </a:xfrm>
          <a:prstGeom prst="rect">
            <a:avLst/>
          </a:prstGeom>
        </p:spPr>
      </p:pic>
      <p:pic>
        <p:nvPicPr>
          <p:cNvPr id="7" name="Picture 6" descr="PionKaonbeamparton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7" t="3215"/>
          <a:stretch/>
        </p:blipFill>
        <p:spPr>
          <a:xfrm>
            <a:off x="4284867" y="3533912"/>
            <a:ext cx="4837044" cy="33240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837044" y="1402507"/>
            <a:ext cx="3819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Jets from photon and proton side</a:t>
            </a:r>
          </a:p>
          <a:p>
            <a:r>
              <a:rPr lang="en-US" dirty="0">
                <a:latin typeface="Comic Sans MS"/>
                <a:cs typeface="Comic Sans MS"/>
              </a:rPr>
              <a:t>are well separated in </a:t>
            </a:r>
            <a:r>
              <a:rPr lang="en-US" dirty="0">
                <a:latin typeface="Symbol" charset="2"/>
                <a:cs typeface="Symbol" charset="2"/>
              </a:rPr>
              <a:t>h</a:t>
            </a:r>
            <a:r>
              <a:rPr lang="en-US" dirty="0">
                <a:latin typeface="Comic Sans MS"/>
                <a:cs typeface="Comic Sans MS"/>
              </a:rPr>
              <a:t> for quark</a:t>
            </a:r>
          </a:p>
          <a:p>
            <a:r>
              <a:rPr lang="en-US" dirty="0">
                <a:latin typeface="Comic Sans MS"/>
                <a:cs typeface="Comic Sans MS"/>
              </a:rPr>
              <a:t>initiated processes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9748" y="4823274"/>
            <a:ext cx="35596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identified hadron tagging in jet</a:t>
            </a:r>
          </a:p>
          <a:p>
            <a:r>
              <a:rPr lang="en-US" dirty="0">
                <a:latin typeface="Comic Sans MS"/>
                <a:cs typeface="Comic Sans MS"/>
              </a:rPr>
              <a:t>enhances flavor sensitivity</a:t>
            </a:r>
          </a:p>
        </p:txBody>
      </p:sp>
      <p:sp>
        <p:nvSpPr>
          <p:cNvPr id="11" name="TextBox 10"/>
          <p:cNvSpPr txBox="1"/>
          <p:nvPr/>
        </p:nvSpPr>
        <p:spPr>
          <a:xfrm rot="20700000">
            <a:off x="100909" y="2923097"/>
            <a:ext cx="9005335" cy="646331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glow rad="101600">
              <a:schemeClr val="tx1">
                <a:lumMod val="95000"/>
                <a:alpha val="75000"/>
              </a:schemeClr>
            </a:glow>
          </a:effectLst>
          <a:scene3d>
            <a:camera prst="orthographicFront"/>
            <a:lightRig rig="threePt" dir="t"/>
          </a:scene3d>
          <a:sp3d>
            <a:bevelT w="114300" prst="artDeco"/>
            <a:bevelB w="114300" prst="artDeco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It would be wonderful to have </a:t>
            </a:r>
            <a:r>
              <a:rPr lang="en-US" b="1" dirty="0" err="1">
                <a:solidFill>
                  <a:schemeClr val="bg1"/>
                </a:solidFill>
                <a:latin typeface="Comic Sans MS"/>
                <a:cs typeface="Comic Sans MS"/>
              </a:rPr>
              <a:t>unpolarised</a:t>
            </a:r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 photon PDFs with 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Comic Sans MS"/>
                <a:cs typeface="Comic Sans MS"/>
              </a:rPr>
              <a:t>all data (LEP &amp; HERA and before) fitted with uncertainties</a:t>
            </a:r>
          </a:p>
        </p:txBody>
      </p:sp>
    </p:spTree>
    <p:extLst>
      <p:ext uri="{BB962C8B-B14F-4D97-AF65-F5344CB8AC3E}">
        <p14:creationId xmlns:p14="http://schemas.microsoft.com/office/powerpoint/2010/main" val="26149946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else can be done</a:t>
            </a:r>
          </a:p>
        </p:txBody>
      </p:sp>
      <p:pic>
        <p:nvPicPr>
          <p:cNvPr id="5" name="Picture 4" descr="chasha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217" y="1572522"/>
            <a:ext cx="3327400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9" y="730323"/>
            <a:ext cx="3839633" cy="54079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18664" y="4089233"/>
            <a:ext cx="2408795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dirty="0">
                <a:solidFill>
                  <a:srgbClr val="00FF00"/>
                </a:solidFill>
                <a:latin typeface="Comic Sans MS" panose="030F0902030302020204" pitchFamily="66" charset="0"/>
              </a:rPr>
              <a:t>The Spin Sum Rules</a:t>
            </a:r>
          </a:p>
        </p:txBody>
      </p:sp>
      <p:sp>
        <p:nvSpPr>
          <p:cNvPr id="16" name="TextBox 15"/>
          <p:cNvSpPr txBox="1"/>
          <p:nvPr/>
        </p:nvSpPr>
        <p:spPr>
          <a:xfrm rot="900000">
            <a:off x="4836577" y="4586645"/>
            <a:ext cx="2845100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omic Sans MS" panose="030F0902030302020204" pitchFamily="66" charset="0"/>
              </a:rPr>
              <a:t>Jaffe &amp; </a:t>
            </a:r>
            <a:r>
              <a:rPr lang="en-US" sz="1600" dirty="0" err="1">
                <a:solidFill>
                  <a:schemeClr val="bg1"/>
                </a:solidFill>
                <a:latin typeface="Comic Sans MS" panose="030F0902030302020204" pitchFamily="66" charset="0"/>
              </a:rPr>
              <a:t>Manohar</a:t>
            </a:r>
            <a:endParaRPr lang="en-US" sz="1600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 rot="20280000">
            <a:off x="6576482" y="4258719"/>
            <a:ext cx="2845100" cy="36933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r>
              <a:rPr lang="en-US" sz="16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Xiangdong</a:t>
            </a:r>
            <a:r>
              <a:rPr lang="en-US" sz="1600" dirty="0">
                <a:solidFill>
                  <a:srgbClr val="FFFF00"/>
                </a:solidFill>
                <a:latin typeface="Comic Sans MS" panose="030F0902030302020204" pitchFamily="66" charset="0"/>
              </a:rPr>
              <a:t> </a:t>
            </a:r>
            <a:r>
              <a:rPr lang="en-US" sz="1600" dirty="0" err="1">
                <a:solidFill>
                  <a:srgbClr val="FFFF00"/>
                </a:solidFill>
                <a:latin typeface="Comic Sans MS" panose="030F0902030302020204" pitchFamily="66" charset="0"/>
              </a:rPr>
              <a:t>Ji</a:t>
            </a:r>
            <a:endParaRPr lang="en-US" sz="1600" dirty="0">
              <a:solidFill>
                <a:srgbClr val="FFFF00"/>
              </a:solidFill>
              <a:latin typeface="Comic Sans MS" panose="030F0902030302020204" pitchFamily="66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736167" y="5255548"/>
            <a:ext cx="1734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The Holy Grail</a:t>
            </a:r>
          </a:p>
        </p:txBody>
      </p:sp>
    </p:spTree>
    <p:extLst>
      <p:ext uri="{BB962C8B-B14F-4D97-AF65-F5344CB8AC3E}">
        <p14:creationId xmlns:p14="http://schemas.microsoft.com/office/powerpoint/2010/main" val="28214220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900"/>
                            </p:stCondLst>
                            <p:childTnLst>
                              <p:par>
                                <p:cTn id="18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6" grpId="0"/>
      <p:bldP spid="17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392768"/>
            <a:ext cx="3461655" cy="320039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ym typeface="Wingdings"/>
              </a:rPr>
              <a:t>What we have now: ∫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cap="none" dirty="0">
                <a:sym typeface="Wingdings"/>
              </a:rPr>
              <a:t>g</a:t>
            </a:r>
            <a:r>
              <a:rPr lang="en-US" dirty="0">
                <a:sym typeface="Wingdings"/>
              </a:rPr>
              <a:t>(x)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8759" y="774700"/>
            <a:ext cx="2505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DSSV: arXiv:0904.3821 </a:t>
            </a:r>
          </a:p>
          <a:p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</a:rPr>
              <a:t>DSSV*: </a:t>
            </a:r>
            <a:r>
              <a:rPr lang="en-US" sz="1200" dirty="0">
                <a:latin typeface="Comic Sans MS" panose="030F0902030302020204" pitchFamily="66" charset="0"/>
              </a:rPr>
              <a:t>DSSV + all new (SI)DIS</a:t>
            </a:r>
          </a:p>
          <a:p>
            <a:r>
              <a:rPr lang="en-US" sz="1200" dirty="0">
                <a:solidFill>
                  <a:srgbClr val="FF0000"/>
                </a:solidFill>
                <a:latin typeface="Comic Sans MS" panose="030F0902030302020204" pitchFamily="66" charset="0"/>
              </a:rPr>
              <a:t>DSSV:</a:t>
            </a: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 </a:t>
            </a:r>
            <a:r>
              <a:rPr lang="en-US" sz="1200" dirty="0">
                <a:solidFill>
                  <a:srgbClr val="0000FF"/>
                </a:solidFill>
                <a:latin typeface="Comic Sans MS" panose="030F0902030302020204" pitchFamily="66" charset="0"/>
              </a:rPr>
              <a:t>DSSV*</a:t>
            </a:r>
            <a:r>
              <a:rPr lang="en-US" sz="1200" dirty="0">
                <a:solidFill>
                  <a:srgbClr val="008000"/>
                </a:solidFill>
                <a:latin typeface="Comic Sans MS" panose="030F0902030302020204" pitchFamily="66" charset="0"/>
              </a:rPr>
              <a:t> </a:t>
            </a:r>
            <a:r>
              <a:rPr lang="en-US" sz="1200" dirty="0">
                <a:latin typeface="Comic Sans MS" panose="030F0902030302020204" pitchFamily="66" charset="0"/>
              </a:rPr>
              <a:t>&amp; RHIC 2009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69330" y="5620173"/>
            <a:ext cx="2749471" cy="954107"/>
            <a:chOff x="4064000" y="4765040"/>
            <a:chExt cx="2749471" cy="954107"/>
          </a:xfrm>
        </p:grpSpPr>
        <p:sp>
          <p:nvSpPr>
            <p:cNvPr id="17" name="TextBox 16"/>
            <p:cNvSpPr txBox="1"/>
            <p:nvPr/>
          </p:nvSpPr>
          <p:spPr>
            <a:xfrm>
              <a:off x="4064000" y="4765040"/>
              <a:ext cx="2749471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>
                  <a:latin typeface="Comic Sans MS" panose="030F0902030302020204" pitchFamily="66" charset="0"/>
                </a:rPr>
                <a:t>strong constrain on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first</a:t>
              </a:r>
            </a:p>
            <a:p>
              <a:pPr marL="285750" indent="-285750">
                <a:buClr>
                  <a:srgbClr val="0000FF"/>
                </a:buClr>
                <a:buFont typeface="Wingdings" charset="2"/>
                <a:buChar char="q"/>
              </a:pPr>
              <a:r>
                <a:rPr lang="en-US" sz="1400" dirty="0">
                  <a:latin typeface="Comic Sans MS" panose="030F0902030302020204" pitchFamily="66" charset="0"/>
                </a:rPr>
                <a:t>completely consistent with </a:t>
              </a:r>
            </a:p>
            <a:p>
              <a:pPr>
                <a:buClr>
                  <a:srgbClr val="0000FF"/>
                </a:buClr>
              </a:pPr>
              <a:r>
                <a:rPr lang="en-US" sz="1400" dirty="0">
                  <a:solidFill>
                    <a:srgbClr val="008000"/>
                  </a:solidFill>
                  <a:latin typeface="Comic Sans MS" panose="030F0902030302020204" pitchFamily="66" charset="0"/>
                </a:rPr>
                <a:t>    </a:t>
              </a:r>
              <a:r>
                <a:rPr lang="en-US" sz="1400" dirty="0">
                  <a:solidFill>
                    <a:srgbClr val="0000FF"/>
                  </a:solidFill>
                  <a:latin typeface="Comic Sans MS" panose="030F0902030302020204" pitchFamily="66" charset="0"/>
                </a:rPr>
                <a:t>DSSV*</a:t>
              </a:r>
              <a:r>
                <a:rPr lang="en-US" sz="1400" dirty="0">
                  <a:solidFill>
                    <a:srgbClr val="008000"/>
                  </a:solidFill>
                  <a:latin typeface="Comic Sans MS" panose="030F0902030302020204" pitchFamily="66" charset="0"/>
                </a:rPr>
                <a:t> </a:t>
              </a:r>
              <a:r>
                <a:rPr lang="en-US" sz="1400" dirty="0">
                  <a:latin typeface="Comic Sans MS" panose="030F0902030302020204" pitchFamily="66" charset="0"/>
                </a:rPr>
                <a:t>in </a:t>
              </a:r>
              <a:r>
                <a:rPr lang="en-US" sz="1400" dirty="0">
                  <a:solidFill>
                    <a:srgbClr val="0000FF"/>
                  </a:solidFill>
                  <a:latin typeface="Comic Sans MS" panose="030F0902030302020204" pitchFamily="66" charset="0"/>
                  <a:cs typeface="Symbol" charset="2"/>
                </a:rPr>
                <a:t>90%  </a:t>
              </a:r>
              <a:r>
                <a:rPr lang="en-US" sz="1400" dirty="0">
                  <a:solidFill>
                    <a:srgbClr val="0000FF"/>
                  </a:solidFill>
                  <a:latin typeface="Comic Sans MS" panose="030F0902030302020204" pitchFamily="66" charset="0"/>
                  <a:cs typeface="Comic Sans MS"/>
                </a:rPr>
                <a:t>C.L</a:t>
              </a:r>
              <a:r>
                <a:rPr lang="en-US" sz="1400" dirty="0">
                  <a:solidFill>
                    <a:srgbClr val="0000FF"/>
                  </a:solidFill>
                  <a:latin typeface="Comic Sans MS" panose="030F0902030302020204" pitchFamily="66" charset="0"/>
                  <a:cs typeface="Symbol" charset="2"/>
                </a:rPr>
                <a:t>.</a:t>
              </a:r>
              <a:endParaRPr lang="en-US" sz="1400" dirty="0">
                <a:solidFill>
                  <a:srgbClr val="0000FF"/>
                </a:solidFill>
                <a:latin typeface="Comic Sans MS" panose="030F0902030302020204" pitchFamily="66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/>
            </p:nvPr>
          </p:nvGraphicFramePr>
          <p:xfrm>
            <a:off x="6105525" y="4823778"/>
            <a:ext cx="5715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83" name="Equation" r:id="rId4" imgW="571500" imgH="241300" progId="Equation.DSMT4">
                    <p:embed/>
                  </p:oleObj>
                </mc:Choice>
                <mc:Fallback>
                  <p:oleObj name="Equation" r:id="rId4" imgW="571500" imgH="241300" progId="Equation.DSMT4">
                    <p:embed/>
                    <p:pic>
                      <p:nvPicPr>
                        <p:cNvPr id="18" name="Object 17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6105525" y="4823778"/>
                          <a:ext cx="5715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9" name="Object 18"/>
            <p:cNvGraphicFramePr>
              <a:graphicFrameLocks noChangeAspect="1"/>
            </p:cNvGraphicFramePr>
            <p:nvPr>
              <p:extLst/>
            </p:nvPr>
          </p:nvGraphicFramePr>
          <p:xfrm>
            <a:off x="4829175" y="5027613"/>
            <a:ext cx="787400" cy="2413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6584" name="Equation" r:id="rId6" imgW="787400" imgH="241300" progId="Equation.DSMT4">
                    <p:embed/>
                  </p:oleObj>
                </mc:Choice>
                <mc:Fallback>
                  <p:oleObj name="Equation" r:id="rId6" imgW="787400" imgH="241300" progId="Equation.DSMT4">
                    <p:embed/>
                    <p:pic>
                      <p:nvPicPr>
                        <p:cNvPr id="19" name="Object 18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4829175" y="5027613"/>
                          <a:ext cx="787400" cy="2413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7" name="Object 26"/>
          <p:cNvGraphicFramePr>
            <a:graphicFrameLocks noChangeAspect="1"/>
          </p:cNvGraphicFramePr>
          <p:nvPr>
            <p:extLst/>
          </p:nvPr>
        </p:nvGraphicFramePr>
        <p:xfrm>
          <a:off x="127000" y="4401616"/>
          <a:ext cx="3049587" cy="669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85" name="Equation" r:id="rId8" imgW="2590800" imgH="571500" progId="Equation.DSMT4">
                  <p:embed/>
                </p:oleObj>
              </mc:Choice>
              <mc:Fallback>
                <p:oleObj name="Equation" r:id="rId8" imgW="2590800" imgH="571500" progId="Equation.DSMT4">
                  <p:embed/>
                  <p:pic>
                    <p:nvPicPr>
                      <p:cNvPr id="27" name="Object 26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27000" y="4401616"/>
                        <a:ext cx="3049587" cy="6699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249189" y="4984766"/>
            <a:ext cx="2654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First time a significant</a:t>
            </a: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non-zero </a:t>
            </a:r>
            <a:r>
              <a:rPr lang="en-US" dirty="0">
                <a:latin typeface="Comic Sans MS" panose="030F0902030302020204" pitchFamily="66" charset="0"/>
                <a:cs typeface="Symbol" charset="2"/>
              </a:rPr>
              <a:t>D</a:t>
            </a:r>
            <a:r>
              <a:rPr lang="en-US" dirty="0">
                <a:latin typeface="Comic Sans MS" panose="030F0902030302020204" pitchFamily="66" charset="0"/>
              </a:rPr>
              <a:t>g(x)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0" y="550332"/>
            <a:ext cx="3228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Comic Sans MS" panose="030F0902030302020204" pitchFamily="66" charset="0"/>
              </a:rPr>
              <a:t>DSSV: </a:t>
            </a:r>
            <a:r>
              <a:rPr lang="en-US" sz="1200" dirty="0" err="1">
                <a:latin typeface="Comic Sans MS" panose="030F0902030302020204" pitchFamily="66" charset="0"/>
              </a:rPr>
              <a:t>arXiv</a:t>
            </a:r>
            <a:r>
              <a:rPr lang="en-US" sz="1200" dirty="0">
                <a:latin typeface="Comic Sans MS" panose="030F0902030302020204" pitchFamily="66" charset="0"/>
              </a:rPr>
              <a:t>: 1404.4293, PRL 113, 012001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75250" y="635005"/>
            <a:ext cx="2159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Impact in NNPDF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17434" y="1016000"/>
            <a:ext cx="4819650" cy="4524375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048249" y="5683249"/>
            <a:ext cx="277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only STAR jets included</a:t>
            </a:r>
          </a:p>
        </p:txBody>
      </p:sp>
    </p:spTree>
    <p:extLst>
      <p:ext uri="{BB962C8B-B14F-4D97-AF65-F5344CB8AC3E}">
        <p14:creationId xmlns:p14="http://schemas.microsoft.com/office/powerpoint/2010/main" val="3492299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F0C5BC-E7ED-7949-AD15-9DD914AEB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B1E3CA3-F006-CB43-93EE-3D49A2A3C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BE1E83-F3FD-CB41-AC91-156BE256C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DC22037-9347-6344-9F4F-DCBB6DBA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is separating quark flavors important?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35B3BF3-6623-D841-AD67-75F13C6EB61E}"/>
              </a:ext>
            </a:extLst>
          </p:cNvPr>
          <p:cNvSpPr txBox="1"/>
          <p:nvPr/>
        </p:nvSpPr>
        <p:spPr>
          <a:xfrm>
            <a:off x="407661" y="717780"/>
            <a:ext cx="672889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Why is separating quark flavors important?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nuclear structure is encoded in </a:t>
            </a:r>
            <a:r>
              <a:rPr lang="en-US" sz="1400" dirty="0" err="1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parton</a:t>
            </a: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 distribution functions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  <a:sym typeface="Wingdings"/>
              </a:rPr>
              <a:t>understand </a:t>
            </a:r>
            <a:r>
              <a:rPr lang="en-US" sz="1400" dirty="0">
                <a:effectLst/>
                <a:latin typeface="Comic Sans MS" panose="030F0902030302020204" pitchFamily="66" charset="0"/>
              </a:rPr>
              <a:t>dynamics of the quark-antiquark fluctuations</a:t>
            </a:r>
          </a:p>
          <a:p>
            <a:pPr marL="285750" indent="-285750">
              <a:buClr>
                <a:srgbClr val="0000FF"/>
              </a:buClr>
              <a:buFont typeface="Wingdings" pitchFamily="2" charset="2"/>
              <a:buChar char="Ø"/>
            </a:pPr>
            <a:r>
              <a:rPr lang="en-US" sz="1400" dirty="0">
                <a:effectLst/>
                <a:latin typeface="Comic Sans MS" panose="030F0902030302020204" pitchFamily="66" charset="0"/>
              </a:rPr>
              <a:t>flavor asymmetry in the light quark sea in the proton</a:t>
            </a:r>
          </a:p>
          <a:p>
            <a:pPr>
              <a:buClr>
                <a:srgbClr val="0000FF"/>
              </a:buClr>
            </a:pPr>
            <a:r>
              <a:rPr lang="en-US" sz="1400" dirty="0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   </a:t>
            </a:r>
            <a:r>
              <a:rPr lang="en-US" sz="1400" dirty="0">
                <a:solidFill>
                  <a:srgbClr val="0000FF"/>
                </a:solidFill>
                <a:effectLst/>
                <a:latin typeface="Comic Sans MS" panose="030F0902030302020204" pitchFamily="66" charset="0"/>
                <a:cs typeface="Comic Sans MS"/>
              </a:rPr>
              <a:t>unpolarized:</a:t>
            </a:r>
            <a:r>
              <a:rPr lang="en-US" sz="1400" dirty="0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 err="1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ubar</a:t>
            </a:r>
            <a:r>
              <a:rPr lang="en-US" sz="1400" dirty="0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 &lt; </a:t>
            </a:r>
            <a:r>
              <a:rPr lang="en-US" sz="1400" dirty="0" err="1">
                <a:solidFill>
                  <a:srgbClr val="322F31"/>
                </a:solidFill>
                <a:effectLst/>
                <a:latin typeface="Comic Sans MS" panose="030F0902030302020204" pitchFamily="66" charset="0"/>
                <a:cs typeface="Comic Sans MS"/>
              </a:rPr>
              <a:t>dbar</a:t>
            </a: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>
                <a:solidFill>
                  <a:srgbClr val="FF00FF"/>
                </a:solidFill>
                <a:effectLst/>
                <a:latin typeface="Comic Sans MS" panose="030F0902030302020204" pitchFamily="66" charset="0"/>
                <a:cs typeface="Comic Sans MS"/>
              </a:rPr>
              <a:t>Helicity: </a:t>
            </a:r>
            <a:r>
              <a:rPr lang="en-US" sz="1400" dirty="0" err="1">
                <a:solidFill>
                  <a:srgbClr val="FF00FF"/>
                </a:solidFill>
                <a:effectLst/>
                <a:latin typeface="Symbol" pitchFamily="2" charset="2"/>
                <a:cs typeface="Comic Sans MS"/>
              </a:rPr>
              <a:t>D</a:t>
            </a:r>
            <a:r>
              <a:rPr lang="en-US" sz="1400" dirty="0" err="1">
                <a:solidFill>
                  <a:srgbClr val="FF00FF"/>
                </a:solidFill>
                <a:effectLst/>
                <a:latin typeface="Comic Sans MS" panose="030F0902030302020204" pitchFamily="66" charset="0"/>
                <a:cs typeface="Comic Sans MS"/>
              </a:rPr>
              <a:t>ubar</a:t>
            </a:r>
            <a:r>
              <a:rPr lang="en-US" sz="1400" dirty="0">
                <a:solidFill>
                  <a:srgbClr val="FF00FF"/>
                </a:solidFill>
                <a:effectLst/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&gt; </a:t>
            </a:r>
            <a:r>
              <a:rPr lang="en-US" sz="1400" dirty="0" err="1">
                <a:solidFill>
                  <a:srgbClr val="FF00FF"/>
                </a:solidFill>
                <a:latin typeface="Symbol" pitchFamily="2" charset="2"/>
                <a:cs typeface="Comic Sans MS"/>
              </a:rPr>
              <a:t>D</a:t>
            </a:r>
            <a:r>
              <a:rPr lang="en-US" sz="1400" dirty="0" err="1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dbar</a:t>
            </a:r>
            <a:r>
              <a:rPr lang="en-US" sz="1400" dirty="0">
                <a:solidFill>
                  <a:srgbClr val="FF00FF"/>
                </a:solidFill>
                <a:latin typeface="Comic Sans MS" panose="030F0902030302020204" pitchFamily="66" charset="0"/>
                <a:cs typeface="Comic Sans MS"/>
              </a:rPr>
              <a:t> </a:t>
            </a:r>
            <a:r>
              <a:rPr lang="en-US" sz="1400" dirty="0">
                <a:solidFill>
                  <a:srgbClr val="00B050"/>
                </a:solidFill>
                <a:latin typeface="Comic Sans MS" panose="030F0902030302020204" pitchFamily="66" charset="0"/>
                <a:cs typeface="Comic Sans MS"/>
              </a:rPr>
              <a:t>TMDs: ?????</a:t>
            </a:r>
            <a:endParaRPr lang="en-US" sz="1400" dirty="0">
              <a:solidFill>
                <a:srgbClr val="00B050"/>
              </a:solidFill>
              <a:effectLst/>
              <a:latin typeface="Comic Sans MS" panose="030F0902030302020204" pitchFamily="66" charset="0"/>
              <a:cs typeface="Comic Sans MS"/>
            </a:endParaRPr>
          </a:p>
          <a:p>
            <a:pPr marL="285750" indent="-285750" algn="ctr">
              <a:buClr>
                <a:srgbClr val="0000FF"/>
              </a:buClr>
              <a:buFont typeface="Wingdings" charset="2"/>
              <a:buChar char="Ø"/>
            </a:pPr>
            <a:r>
              <a:rPr lang="en-US" sz="1400" dirty="0">
                <a:solidFill>
                  <a:srgbClr val="322F31"/>
                </a:solidFill>
                <a:latin typeface="Comic Sans MS" panose="030F0902030302020204" pitchFamily="66" charset="0"/>
                <a:cs typeface="Comic Sans MS"/>
              </a:rPr>
              <a:t>shape of polarized sea-quark PDFs critical for quark contribution to spin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3E11C65-6DAA-5440-8709-82A70A84194C}"/>
              </a:ext>
            </a:extLst>
          </p:cNvPr>
          <p:cNvGrpSpPr/>
          <p:nvPr/>
        </p:nvGrpSpPr>
        <p:grpSpPr>
          <a:xfrm>
            <a:off x="438112" y="2221968"/>
            <a:ext cx="2832029" cy="2628776"/>
            <a:chOff x="223931" y="2529886"/>
            <a:chExt cx="2867220" cy="2744783"/>
          </a:xfrm>
        </p:grpSpPr>
        <p:pic>
          <p:nvPicPr>
            <p:cNvPr id="20" name="Picture 19" descr="running-deltas-band.eps">
              <a:extLst>
                <a:ext uri="{FF2B5EF4-FFF2-40B4-BE49-F238E27FC236}">
                  <a16:creationId xmlns:a16="http://schemas.microsoft.com/office/drawing/2014/main" id="{75C84F14-5B1A-1B4A-AF9B-5060BAF03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182" r="12511" b="3065"/>
            <a:stretch/>
          </p:blipFill>
          <p:spPr>
            <a:xfrm>
              <a:off x="223931" y="2529886"/>
              <a:ext cx="2867220" cy="2744783"/>
            </a:xfrm>
            <a:prstGeom prst="rect">
              <a:avLst/>
            </a:prstGeom>
          </p:spPr>
        </p:pic>
        <p:graphicFrame>
          <p:nvGraphicFramePr>
            <p:cNvPr id="21" name="Object 2">
              <a:extLst>
                <a:ext uri="{FF2B5EF4-FFF2-40B4-BE49-F238E27FC236}">
                  <a16:creationId xmlns:a16="http://schemas.microsoft.com/office/drawing/2014/main" id="{A8284832-D87A-D044-912E-AB58958100F4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651011" y="2642678"/>
            <a:ext cx="1288962" cy="35436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0" name="Equation" r:id="rId4" imgW="3276600" imgH="901700" progId="Equation.DSMT4">
                    <p:embed/>
                  </p:oleObj>
                </mc:Choice>
                <mc:Fallback>
                  <p:oleObj name="Equation" r:id="rId4" imgW="3276600" imgH="901700" progId="Equation.DSMT4">
                    <p:embed/>
                    <p:pic>
                      <p:nvPicPr>
                        <p:cNvPr id="21" name="Object 2">
                          <a:extLst>
                            <a:ext uri="{FF2B5EF4-FFF2-40B4-BE49-F238E27FC236}">
                              <a16:creationId xmlns:a16="http://schemas.microsoft.com/office/drawing/2014/main" id="{A8284832-D87A-D044-912E-AB58958100F4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51011" y="2642678"/>
                          <a:ext cx="1288962" cy="35436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8140FC3F-4FCD-2548-A367-51ACEA6B69B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33602384"/>
              </p:ext>
            </p:extLst>
          </p:nvPr>
        </p:nvGraphicFramePr>
        <p:xfrm>
          <a:off x="843902" y="4783369"/>
          <a:ext cx="2397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1" name="Equation" r:id="rId6" imgW="1917700" imgH="355600" progId="Equation.DSMT4">
                  <p:embed/>
                </p:oleObj>
              </mc:Choice>
              <mc:Fallback>
                <p:oleObj name="Equation" r:id="rId6" imgW="1917700" imgH="35560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8140FC3F-4FCD-2548-A367-51ACEA6B69B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43902" y="4783369"/>
                        <a:ext cx="2397125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721AC004-6814-1643-9941-7C29CBE88F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559970"/>
              </p:ext>
            </p:extLst>
          </p:nvPr>
        </p:nvGraphicFramePr>
        <p:xfrm>
          <a:off x="1054123" y="5259516"/>
          <a:ext cx="1889125" cy="444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652" name="Equation" r:id="rId8" imgW="1511300" imgH="355600" progId="Equation.DSMT4">
                  <p:embed/>
                </p:oleObj>
              </mc:Choice>
              <mc:Fallback>
                <p:oleObj name="Equation" r:id="rId8" imgW="1511300" imgH="35560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721AC004-6814-1643-9941-7C29CBE88F1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054123" y="5259516"/>
                        <a:ext cx="1889125" cy="444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AutoShape 49">
            <a:extLst>
              <a:ext uri="{FF2B5EF4-FFF2-40B4-BE49-F238E27FC236}">
                <a16:creationId xmlns:a16="http://schemas.microsoft.com/office/drawing/2014/main" id="{63E31FC6-C2D1-6045-8E19-B6B3318756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1353" y="5150806"/>
            <a:ext cx="482646" cy="221790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0432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55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CC64028-15CD-B245-BEC1-521A4A963ED6}"/>
              </a:ext>
            </a:extLst>
          </p:cNvPr>
          <p:cNvSpPr txBox="1"/>
          <p:nvPr/>
        </p:nvSpPr>
        <p:spPr>
          <a:xfrm>
            <a:off x="4493093" y="2629275"/>
            <a:ext cx="4301402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Symbol" pitchFamily="2" charset="2"/>
              </a:rPr>
              <a:t>DS</a:t>
            </a:r>
            <a:r>
              <a:rPr lang="en-US" sz="1400" dirty="0">
                <a:latin typeface="Comic Sans MS" panose="030F0902030302020204" pitchFamily="66" charset="0"/>
              </a:rPr>
              <a:t> does not converge at low x </a:t>
            </a:r>
            <a:endParaRPr lang="en-US" sz="1400" dirty="0">
              <a:solidFill>
                <a:srgbClr val="FFFF00"/>
              </a:solidFill>
              <a:latin typeface="Comic Sans MS" panose="030F0902030302020204" pitchFamily="66" charset="0"/>
              <a:sym typeface="Wingdings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sym typeface="Wingdings"/>
              </a:rPr>
              <a:t>due to current constrains put in the fits</a:t>
            </a: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400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strangeness was identified to be one of the least known quantities </a:t>
            </a:r>
          </a:p>
          <a:p>
            <a:pPr marL="742950" lvl="1" indent="-285750">
              <a:buClr>
                <a:srgbClr val="0432FF"/>
              </a:buClr>
              <a:buFont typeface="Wingdings" pitchFamily="2" charset="2"/>
              <a:buChar char="Ø"/>
            </a:pPr>
            <a:r>
              <a:rPr lang="en-US" sz="1200" dirty="0">
                <a:latin typeface="Comic Sans MS" panose="030F0902030302020204" pitchFamily="66" charset="0"/>
                <a:ea typeface="Comic Sans MS" charset="0"/>
                <a:cs typeface="Comic Sans MS" charset="0"/>
              </a:rPr>
              <a:t>both unpolarized and polarized</a:t>
            </a:r>
            <a:endParaRPr lang="en-US" sz="1400" dirty="0">
              <a:latin typeface="Comic Sans MS" panose="030F0902030302020204" pitchFamily="66" charset="0"/>
            </a:endParaRPr>
          </a:p>
          <a:p>
            <a:pPr marL="285750" indent="-285750">
              <a:buClr>
                <a:srgbClr val="0432FF"/>
              </a:buClr>
              <a:buFont typeface="Wingdings" pitchFamily="2" charset="2"/>
              <a:buChar char="Ø"/>
            </a:pPr>
            <a:endParaRPr lang="en-US" sz="1400" dirty="0">
              <a:latin typeface="Comic Sans MS" panose="030F0902030302020204" pitchFamily="66" charset="0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D2AB5E4-DABD-A94A-8A14-8B0DB9E3AA23}"/>
              </a:ext>
            </a:extLst>
          </p:cNvPr>
          <p:cNvGrpSpPr/>
          <p:nvPr/>
        </p:nvGrpSpPr>
        <p:grpSpPr>
          <a:xfrm>
            <a:off x="3655488" y="3742367"/>
            <a:ext cx="4960311" cy="2550225"/>
            <a:chOff x="3655488" y="3963079"/>
            <a:chExt cx="4960311" cy="2550225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580F1BD5-1650-0B4A-A6A7-6AA79A7E92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4628" t="12196"/>
            <a:stretch/>
          </p:blipFill>
          <p:spPr>
            <a:xfrm>
              <a:off x="4724781" y="3963079"/>
              <a:ext cx="3891018" cy="2550225"/>
            </a:xfrm>
            <a:prstGeom prst="rect">
              <a:avLst/>
            </a:prstGeom>
          </p:spPr>
        </p:pic>
        <p:pic>
          <p:nvPicPr>
            <p:cNvPr id="27" name="Bild 9" descr="latex-image-1.pdf">
              <a:extLst>
                <a:ext uri="{FF2B5EF4-FFF2-40B4-BE49-F238E27FC236}">
                  <a16:creationId xmlns:a16="http://schemas.microsoft.com/office/drawing/2014/main" id="{6F55B80C-FA2C-6747-8704-5A0ACE5FBD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7026368" y="4084397"/>
              <a:ext cx="1249680" cy="172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Gerade Verbindung 13">
              <a:extLst>
                <a:ext uri="{FF2B5EF4-FFF2-40B4-BE49-F238E27FC236}">
                  <a16:creationId xmlns:a16="http://schemas.microsoft.com/office/drawing/2014/main" id="{4E454099-403C-E44D-AB6D-BB377331914B}"/>
                </a:ext>
              </a:extLst>
            </p:cNvPr>
            <p:cNvCxnSpPr/>
            <p:nvPr/>
          </p:nvCxnSpPr>
          <p:spPr bwMode="auto">
            <a:xfrm flipH="1" flipV="1">
              <a:off x="6076994" y="4692092"/>
              <a:ext cx="12673" cy="1579324"/>
            </a:xfrm>
            <a:prstGeom prst="line">
              <a:avLst/>
            </a:prstGeom>
            <a:ln w="34925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Gerade Verbindung mit Pfeil 15">
              <a:extLst>
                <a:ext uri="{FF2B5EF4-FFF2-40B4-BE49-F238E27FC236}">
                  <a16:creationId xmlns:a16="http://schemas.microsoft.com/office/drawing/2014/main" id="{8928672A-6939-AC49-BD68-2D37E79B7613}"/>
                </a:ext>
              </a:extLst>
            </p:cNvPr>
            <p:cNvCxnSpPr/>
            <p:nvPr/>
          </p:nvCxnSpPr>
          <p:spPr bwMode="auto">
            <a:xfrm>
              <a:off x="6089666" y="5252725"/>
              <a:ext cx="571500" cy="158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triangle" w="lg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16">
              <a:extLst>
                <a:ext uri="{FF2B5EF4-FFF2-40B4-BE49-F238E27FC236}">
                  <a16:creationId xmlns:a16="http://schemas.microsoft.com/office/drawing/2014/main" id="{184A1DC9-B71A-EF43-B43E-B2DC728D5EE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37431" y="4736016"/>
              <a:ext cx="677289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dirty="0">
                  <a:latin typeface="Comic Sans MS" charset="0"/>
                  <a:ea typeface="Comic Sans MS" charset="0"/>
                  <a:cs typeface="Comic Sans MS" charset="0"/>
                </a:rPr>
                <a:t>SIDIS</a:t>
              </a:r>
            </a:p>
            <a:p>
              <a:pPr algn="ctr"/>
              <a:r>
                <a:rPr lang="en-US" sz="1200" dirty="0">
                  <a:latin typeface="Comic Sans MS" charset="0"/>
                  <a:ea typeface="Comic Sans MS" charset="0"/>
                  <a:cs typeface="Comic Sans MS" charset="0"/>
                </a:rPr>
                <a:t>data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53562686-CB74-9040-96C9-708718ECE17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278291" y="4563578"/>
              <a:ext cx="526791" cy="275236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E8D120B-A0F7-5C45-AEA7-2D701FC66E7A}"/>
                </a:ext>
              </a:extLst>
            </p:cNvPr>
            <p:cNvSpPr txBox="1"/>
            <p:nvPr/>
          </p:nvSpPr>
          <p:spPr>
            <a:xfrm>
              <a:off x="7722408" y="4223115"/>
              <a:ext cx="6767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from 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SIDIS</a:t>
              </a:r>
            </a:p>
            <a:p>
              <a:pPr algn="ctr"/>
              <a:r>
                <a:rPr lang="en-US" sz="1200" dirty="0">
                  <a:solidFill>
                    <a:srgbClr val="FF0000"/>
                  </a:solidFill>
                  <a:latin typeface="Comic Sans MS" panose="030F0902030302020204" pitchFamily="66" charset="0"/>
                </a:rPr>
                <a:t>K-data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DE32319-F8D1-3C49-BF22-3F52F9FED2B5}"/>
                </a:ext>
              </a:extLst>
            </p:cNvPr>
            <p:cNvCxnSpPr/>
            <p:nvPr/>
          </p:nvCxnSpPr>
          <p:spPr bwMode="auto">
            <a:xfrm>
              <a:off x="7457910" y="5592657"/>
              <a:ext cx="528996" cy="17683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B05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B3518A-6377-694F-9939-987CEBE65071}"/>
                </a:ext>
              </a:extLst>
            </p:cNvPr>
            <p:cNvSpPr txBox="1"/>
            <p:nvPr/>
          </p:nvSpPr>
          <p:spPr>
            <a:xfrm>
              <a:off x="7730152" y="5428981"/>
              <a:ext cx="8691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indirect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from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inclusive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  <a:latin typeface="Comic Sans MS" panose="030F0902030302020204" pitchFamily="66" charset="0"/>
                </a:rPr>
                <a:t>DIS-data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4A8AFE2-7BB8-E442-8316-2B6D4857492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646648" y="5405460"/>
              <a:ext cx="675691" cy="462225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28D7C79-1720-484D-B680-052962820FC0}"/>
                </a:ext>
              </a:extLst>
            </p:cNvPr>
            <p:cNvSpPr txBox="1"/>
            <p:nvPr/>
          </p:nvSpPr>
          <p:spPr>
            <a:xfrm>
              <a:off x="3787580" y="5582153"/>
              <a:ext cx="106792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1</a:t>
              </a:r>
              <a:r>
                <a:rPr lang="en-US" sz="1200" baseline="30000" dirty="0">
                  <a:latin typeface="Comic Sans MS" panose="030F0902030302020204" pitchFamily="66" charset="0"/>
                </a:rPr>
                <a:t>st</a:t>
              </a:r>
              <a:r>
                <a:rPr lang="en-US" sz="1200" dirty="0">
                  <a:latin typeface="Comic Sans MS" panose="030F0902030302020204" pitchFamily="66" charset="0"/>
                </a:rPr>
                <a:t> moment</a:t>
              </a:r>
            </a:p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constrained </a:t>
              </a:r>
            </a:p>
            <a:p>
              <a:pPr algn="ctr"/>
              <a:r>
                <a:rPr lang="en-US" sz="1200" dirty="0">
                  <a:latin typeface="Comic Sans MS" panose="030F0902030302020204" pitchFamily="66" charset="0"/>
                </a:rPr>
                <a:t>by 3F-D</a:t>
              </a:r>
            </a:p>
          </p:txBody>
        </p:sp>
        <p:graphicFrame>
          <p:nvGraphicFramePr>
            <p:cNvPr id="37" name="Object 36">
              <a:extLst>
                <a:ext uri="{FF2B5EF4-FFF2-40B4-BE49-F238E27FC236}">
                  <a16:creationId xmlns:a16="http://schemas.microsoft.com/office/drawing/2014/main" id="{3C379266-9650-AB44-993A-56463E692570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3655488" y="6157116"/>
            <a:ext cx="1346200" cy="2286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5653" name="Equation" r:id="rId12" imgW="1346200" imgH="228600" progId="Equation.DSMT4">
                    <p:embed/>
                  </p:oleObj>
                </mc:Choice>
                <mc:Fallback>
                  <p:oleObj name="Equation" r:id="rId12" imgW="1346200" imgH="228600" progId="Equation.DSMT4">
                    <p:embed/>
                    <p:pic>
                      <p:nvPicPr>
                        <p:cNvPr id="37" name="Object 36">
                          <a:extLst>
                            <a:ext uri="{FF2B5EF4-FFF2-40B4-BE49-F238E27FC236}">
                              <a16:creationId xmlns:a16="http://schemas.microsoft.com/office/drawing/2014/main" id="{3C379266-9650-AB44-993A-56463E692570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3655488" y="6157116"/>
                          <a:ext cx="1346200" cy="2286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833390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2" r="7448" b="4062"/>
          <a:stretch/>
        </p:blipFill>
        <p:spPr>
          <a:xfrm>
            <a:off x="569144" y="745081"/>
            <a:ext cx="7626589" cy="5308587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present </a:t>
            </a:r>
            <a:r>
              <a:rPr lang="en-US" dirty="0" err="1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vs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r>
              <a:rPr lang="en-US" cap="none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EIC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kinematic coverage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sp>
        <p:nvSpPr>
          <p:cNvPr id="4" name="Titel 1"/>
          <p:cNvSpPr txBox="1">
            <a:spLocks/>
          </p:cNvSpPr>
          <p:nvPr/>
        </p:nvSpPr>
        <p:spPr>
          <a:xfrm>
            <a:off x="1160019" y="-11651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18" name="Pfeil nach links 15"/>
          <p:cNvSpPr/>
          <p:nvPr/>
        </p:nvSpPr>
        <p:spPr>
          <a:xfrm>
            <a:off x="1600431" y="5412593"/>
            <a:ext cx="2866421" cy="151462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FF0000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feld 16"/>
          <p:cNvSpPr txBox="1"/>
          <p:nvPr/>
        </p:nvSpPr>
        <p:spPr>
          <a:xfrm>
            <a:off x="1280371" y="4916685"/>
            <a:ext cx="2013165" cy="461665"/>
          </a:xfrm>
          <a:prstGeom prst="rect">
            <a:avLst/>
          </a:prstGeom>
          <a:solidFill>
            <a:srgbClr val="FF0000">
              <a:alpha val="26000"/>
            </a:srgbClr>
          </a:solidFill>
          <a:ln w="28575"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/>
              <a:t>EIC extends x coverage</a:t>
            </a:r>
          </a:p>
          <a:p>
            <a:pPr algn="ctr"/>
            <a:r>
              <a:rPr lang="en-US" sz="1200" b="1" dirty="0"/>
              <a:t>by </a:t>
            </a:r>
            <a:r>
              <a:rPr lang="en-US" sz="1200" dirty="0"/>
              <a:t>~</a:t>
            </a:r>
            <a:r>
              <a:rPr lang="en-US" sz="1200" b="1" dirty="0"/>
              <a:t>2 decades </a:t>
            </a:r>
          </a:p>
        </p:txBody>
      </p:sp>
      <p:sp>
        <p:nvSpPr>
          <p:cNvPr id="20" name="Pfeil nach links 6"/>
          <p:cNvSpPr/>
          <p:nvPr/>
        </p:nvSpPr>
        <p:spPr>
          <a:xfrm rot="5400000">
            <a:off x="3781869" y="3905756"/>
            <a:ext cx="2341147" cy="183918"/>
          </a:xfrm>
          <a:prstGeom prst="leftArrow">
            <a:avLst>
              <a:gd name="adj1" fmla="val 50000"/>
              <a:gd name="adj2" fmla="val 72856"/>
            </a:avLst>
          </a:prstGeom>
          <a:gradFill flip="none" rotWithShape="1">
            <a:gsLst>
              <a:gs pos="3900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7"/>
          <p:cNvSpPr txBox="1"/>
          <p:nvPr/>
        </p:nvSpPr>
        <p:spPr>
          <a:xfrm>
            <a:off x="4816833" y="1686880"/>
            <a:ext cx="1765870" cy="338554"/>
          </a:xfrm>
          <a:prstGeom prst="rect">
            <a:avLst/>
          </a:prstGeom>
          <a:solidFill>
            <a:srgbClr val="0000FF">
              <a:alpha val="25000"/>
            </a:srgbClr>
          </a:solidFill>
          <a:ln w="28575">
            <a:solidFill>
              <a:srgbClr val="0000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likewise for Q</a:t>
            </a:r>
            <a:r>
              <a:rPr lang="en-US" sz="1600" b="1" baseline="30000" dirty="0"/>
              <a:t>2</a:t>
            </a:r>
            <a:r>
              <a:rPr lang="en-US" sz="1400" dirty="0"/>
              <a:t> 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E7A258-DC84-C744-B0FD-6DAD91637B26}"/>
              </a:ext>
            </a:extLst>
          </p:cNvPr>
          <p:cNvSpPr txBox="1"/>
          <p:nvPr/>
        </p:nvSpPr>
        <p:spPr>
          <a:xfrm>
            <a:off x="105508" y="6178061"/>
            <a:ext cx="55675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Details: </a:t>
            </a:r>
            <a:r>
              <a:rPr lang="en-US" sz="1200" dirty="0" err="1">
                <a:latin typeface="Comic Sans MS" panose="030F0902030302020204" pitchFamily="66" charset="0"/>
              </a:rPr>
              <a:t>R.Sassot</a:t>
            </a:r>
            <a:r>
              <a:rPr lang="en-US" sz="1200" dirty="0">
                <a:latin typeface="Comic Sans MS" panose="030F0902030302020204" pitchFamily="66" charset="0"/>
              </a:rPr>
              <a:t>, M. </a:t>
            </a:r>
            <a:r>
              <a:rPr lang="en-US" sz="1200" dirty="0" err="1">
                <a:latin typeface="Comic Sans MS" panose="030F0902030302020204" pitchFamily="66" charset="0"/>
              </a:rPr>
              <a:t>Stratmann</a:t>
            </a:r>
            <a:r>
              <a:rPr lang="en-US" sz="1200" dirty="0">
                <a:latin typeface="Comic Sans MS" panose="030F0902030302020204" pitchFamily="66" charset="0"/>
              </a:rPr>
              <a:t>, ECA, </a:t>
            </a:r>
            <a:r>
              <a:rPr lang="en-US" sz="1200" dirty="0">
                <a:latin typeface="Comic Sans MS" panose="030F0902030302020204" pitchFamily="66" charset="0"/>
                <a:hlinkClick r:id="rId3"/>
              </a:rPr>
              <a:t>arXiv:1206.6014</a:t>
            </a:r>
            <a:r>
              <a:rPr lang="en-US" sz="1200" dirty="0">
                <a:latin typeface="Comic Sans MS" panose="030F0902030302020204" pitchFamily="66" charset="0"/>
              </a:rPr>
              <a:t>, </a:t>
            </a:r>
            <a:r>
              <a:rPr lang="en-US" sz="1200" dirty="0">
                <a:latin typeface="Comic Sans MS" panose="030F0902030302020204" pitchFamily="66" charset="0"/>
                <a:hlinkClick r:id="rId4"/>
              </a:rPr>
              <a:t>arXiv:1509.06489</a:t>
            </a:r>
            <a:endParaRPr lang="en-US" sz="12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0149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6" presetClass="emp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mp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20" grpId="0" animBg="1"/>
      <p:bldP spid="20" grpId="1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1_Q2.v1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33" y="1909233"/>
            <a:ext cx="4537710" cy="453771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How to decompose the Spin of the Proton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015" y="2476829"/>
            <a:ext cx="3836950" cy="37920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98200" y="1758861"/>
            <a:ext cx="4904913" cy="1907580"/>
            <a:chOff x="149742" y="3812109"/>
            <a:chExt cx="4904913" cy="1907580"/>
          </a:xfrm>
        </p:grpSpPr>
        <p:pic>
          <p:nvPicPr>
            <p:cNvPr id="10" name="Picture 9" descr="uli_dis.diagram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317" y="3812109"/>
              <a:ext cx="4774338" cy="190758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49742" y="4792657"/>
              <a:ext cx="938545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rgbClr val="0000FF"/>
                  </a:solidFill>
                </a:rPr>
                <a:t>g</a:t>
              </a:r>
              <a:r>
                <a:rPr lang="en-US" sz="3200" baseline="-25000" dirty="0">
                  <a:solidFill>
                    <a:srgbClr val="0000FF"/>
                  </a:solidFill>
                </a:rPr>
                <a:t>1 </a:t>
              </a:r>
              <a:r>
                <a:rPr lang="en-US" sz="3200" dirty="0">
                  <a:solidFill>
                    <a:srgbClr val="0000FF"/>
                  </a:solidFill>
                </a:rPr>
                <a:t>~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777051" y="4656206"/>
              <a:ext cx="52906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607399"/>
            <a:ext cx="6114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To determine the contribution of quarks and gluons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to the spin of the proton, one needs to measure 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cross section difference </a:t>
            </a:r>
            <a:r>
              <a:rPr lang="en-US" i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as function of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and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i="1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1867" y="4009910"/>
            <a:ext cx="4193777" cy="16004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quark contribution:</a:t>
            </a:r>
          </a:p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integral of </a:t>
            </a:r>
            <a:r>
              <a:rPr lang="en-US" i="1" dirty="0" err="1">
                <a:latin typeface="Symbol" pitchFamily="2" charset="2"/>
                <a:ea typeface="Comic Sans MS" charset="0"/>
                <a:cs typeface="Comic Sans MS" charset="0"/>
              </a:rPr>
              <a:t>D</a:t>
            </a:r>
            <a:r>
              <a:rPr lang="en-US" i="1" dirty="0" err="1"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over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from 0 to 1</a:t>
            </a:r>
          </a:p>
          <a:p>
            <a:endParaRPr lang="en-US" sz="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 contribution:</a:t>
            </a:r>
          </a:p>
          <a:p>
            <a:pPr>
              <a:buClr>
                <a:srgbClr val="0000FF"/>
              </a:buClr>
            </a:pPr>
            <a:r>
              <a:rPr lang="en-US" i="1" dirty="0">
                <a:uFill>
                  <a:solidFill>
                    <a:srgbClr val="032CE2"/>
                  </a:solidFill>
                </a:u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i="1" baseline="31999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)/dlnQ</a:t>
            </a:r>
            <a:r>
              <a:rPr lang="en-US" i="1" baseline="31999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</a:t>
            </a:r>
            <a:r>
              <a:rPr lang="en-US" i="1" dirty="0">
                <a:latin typeface="Symbol" charset="2"/>
                <a:ea typeface="Symbol" charset="2"/>
                <a:cs typeface="Symbol" charset="2"/>
                <a:sym typeface="Wingdings"/>
              </a:rPr>
              <a:t>D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g(x,Q</a:t>
            </a:r>
            <a:r>
              <a:rPr lang="en-US" i="1" baseline="30000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  <a:sym typeface="Wingdings"/>
              </a:rPr>
              <a:t>)</a:t>
            </a:r>
            <a:endParaRPr lang="en-US" i="1" baseline="30000" dirty="0">
              <a:latin typeface="Comic Sans MS" charset="0"/>
              <a:ea typeface="Comic Sans MS" charset="0"/>
              <a:cs typeface="Comic Sans MS" charset="0"/>
            </a:endParaRPr>
          </a:p>
          <a:p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48716" y="1805347"/>
            <a:ext cx="3589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current knowledge about </a:t>
            </a:r>
            <a:r>
              <a:rPr lang="en-US" i="1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solidFill>
                  <a:srgbClr val="FF0000"/>
                </a:solidFill>
                <a:latin typeface="Comic Sans MS" charset="0"/>
                <a:ea typeface="Comic Sans MS" charset="0"/>
                <a:cs typeface="Comic Sans MS" charset="0"/>
              </a:rPr>
              <a:t>1</a:t>
            </a:r>
          </a:p>
          <a:p>
            <a:pPr algn="ctr"/>
            <a:r>
              <a:rPr lang="en-US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as function of </a:t>
            </a:r>
            <a:r>
              <a:rPr lang="en-US" i="1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x</a:t>
            </a:r>
            <a:r>
              <a:rPr lang="en-US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 at </a:t>
            </a:r>
            <a:r>
              <a:rPr lang="en-US" i="1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Q</a:t>
            </a:r>
            <a:r>
              <a:rPr lang="en-US" i="1" baseline="30000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=10 GeV</a:t>
            </a:r>
            <a:r>
              <a:rPr lang="en-US" baseline="30000" dirty="0">
                <a:solidFill>
                  <a:srgbClr val="322F31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29298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forms the Spin of the Proton</a:t>
            </a:r>
          </a:p>
        </p:txBody>
      </p:sp>
      <p:pic>
        <p:nvPicPr>
          <p:cNvPr id="6" name="Picture 5" descr="g1-scaling-violation-10x100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" t="6913" r="10494" b="1358"/>
          <a:stretch/>
        </p:blipFill>
        <p:spPr>
          <a:xfrm>
            <a:off x="135467" y="1264718"/>
            <a:ext cx="3320059" cy="4753030"/>
          </a:xfrm>
          <a:prstGeom prst="rect">
            <a:avLst/>
          </a:prstGeom>
        </p:spPr>
      </p:pic>
      <p:pic>
        <p:nvPicPr>
          <p:cNvPr id="7" name="Picture 6" descr="g1-scaling-violation-20x25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 t="5432" r="9548" b="1359"/>
          <a:stretch/>
        </p:blipFill>
        <p:spPr>
          <a:xfrm>
            <a:off x="125493" y="1185333"/>
            <a:ext cx="3371240" cy="48297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0245" y="618066"/>
            <a:ext cx="33217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polarized SF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i="1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) 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measured by EIC for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low </a:t>
            </a:r>
            <a:r>
              <a:rPr lang="en-US" i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√s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73189" y="611714"/>
            <a:ext cx="40607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polarized SF 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g</a:t>
            </a:r>
            <a:r>
              <a:rPr lang="en-US" i="1" baseline="-25000" dirty="0">
                <a:latin typeface="Comic Sans MS" charset="0"/>
                <a:ea typeface="Comic Sans MS" charset="0"/>
                <a:cs typeface="Comic Sans MS" charset="0"/>
              </a:rPr>
              <a:t>1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i="1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i="1" dirty="0">
                <a:latin typeface="Comic Sans MS" charset="0"/>
                <a:ea typeface="Comic Sans MS" charset="0"/>
                <a:cs typeface="Comic Sans MS" charset="0"/>
              </a:rPr>
              <a:t>) as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measured by EIC for low to 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high </a:t>
            </a:r>
            <a:r>
              <a:rPr lang="en-US" i="1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√s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</a:t>
            </a:r>
          </a:p>
        </p:txBody>
      </p:sp>
      <p:sp>
        <p:nvSpPr>
          <p:cNvPr id="11" name="Curved Right Arrow 10"/>
          <p:cNvSpPr/>
          <p:nvPr/>
        </p:nvSpPr>
        <p:spPr bwMode="auto">
          <a:xfrm>
            <a:off x="3861753" y="4794250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98377" y="4999289"/>
            <a:ext cx="504497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Only with the center-of-mass energies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available at EIC the different contributions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to the spin of the proton can be disentangled</a:t>
            </a:r>
          </a:p>
        </p:txBody>
      </p:sp>
      <p:cxnSp>
        <p:nvCxnSpPr>
          <p:cNvPr id="13" name="Straight Connector 12"/>
          <p:cNvCxnSpPr/>
          <p:nvPr/>
        </p:nvCxnSpPr>
        <p:spPr bwMode="auto">
          <a:xfrm flipV="1">
            <a:off x="406400" y="3956050"/>
            <a:ext cx="3028950" cy="635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Down Arrow 14"/>
          <p:cNvSpPr/>
          <p:nvPr/>
        </p:nvSpPr>
        <p:spPr bwMode="auto">
          <a:xfrm>
            <a:off x="3194050" y="3962400"/>
            <a:ext cx="120650" cy="215900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Down Arrow 15"/>
          <p:cNvSpPr/>
          <p:nvPr/>
        </p:nvSpPr>
        <p:spPr bwMode="auto">
          <a:xfrm rot="10800000">
            <a:off x="3200400" y="3722688"/>
            <a:ext cx="120650" cy="215900"/>
          </a:xfrm>
          <a:prstGeom prst="down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17" name="Picture 16" descr="newpotato_std.1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6" r="50463" b="47870"/>
          <a:stretch/>
        </p:blipFill>
        <p:spPr>
          <a:xfrm>
            <a:off x="4489450" y="1428750"/>
            <a:ext cx="3567110" cy="3173725"/>
          </a:xfrm>
          <a:prstGeom prst="rect">
            <a:avLst/>
          </a:prstGeom>
        </p:spPr>
      </p:pic>
      <p:pic>
        <p:nvPicPr>
          <p:cNvPr id="18" name="Picture 17" descr="newpotato_std.2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75" r="50833" b="47870"/>
          <a:stretch/>
        </p:blipFill>
        <p:spPr>
          <a:xfrm>
            <a:off x="4489450" y="1497053"/>
            <a:ext cx="3540467" cy="3100347"/>
          </a:xfrm>
          <a:prstGeom prst="rect">
            <a:avLst/>
          </a:prstGeom>
        </p:spPr>
      </p:pic>
      <p:pic>
        <p:nvPicPr>
          <p:cNvPr id="19" name="Picture 18" descr="newpotato_std.3.eps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41" t="8495" r="50556" b="47315"/>
          <a:stretch/>
        </p:blipFill>
        <p:spPr>
          <a:xfrm>
            <a:off x="4438650" y="1454150"/>
            <a:ext cx="3613772" cy="3182078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86522" y="6051826"/>
            <a:ext cx="12586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arXiv:1509.06489</a:t>
            </a:r>
          </a:p>
          <a:p>
            <a:r>
              <a:rPr lang="en-US" sz="1000" dirty="0">
                <a:latin typeface="Comic Sans MS" charset="0"/>
                <a:ea typeface="Comic Sans MS" charset="0"/>
                <a:cs typeface="Comic Sans MS" charset="0"/>
              </a:rPr>
              <a:t>PRD 92, 094030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420234B-4499-7E47-9B90-F1D6C9BE6D94}"/>
              </a:ext>
            </a:extLst>
          </p:cNvPr>
          <p:cNvSpPr/>
          <p:nvPr/>
        </p:nvSpPr>
        <p:spPr>
          <a:xfrm>
            <a:off x="2425700" y="3098800"/>
            <a:ext cx="6223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7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/>
      <p:bldP spid="15" grpId="0" animBg="1"/>
      <p:bldP spid="1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25" name="Footer Placeholder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does the Spin of the proton hide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6" r="12369" b="2458"/>
          <a:stretch/>
        </p:blipFill>
        <p:spPr>
          <a:xfrm>
            <a:off x="29280" y="1847197"/>
            <a:ext cx="3092803" cy="30368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t="12172" r="12498" b="2407"/>
          <a:stretch/>
        </p:blipFill>
        <p:spPr>
          <a:xfrm>
            <a:off x="3100918" y="1866738"/>
            <a:ext cx="3045302" cy="301478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r="12261" b="2715"/>
          <a:stretch/>
        </p:blipFill>
        <p:spPr>
          <a:xfrm>
            <a:off x="6109841" y="1876506"/>
            <a:ext cx="3096599" cy="299227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539604" y="4964060"/>
            <a:ext cx="1090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Gluon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15589" y="4968293"/>
            <a:ext cx="1426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Quarks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783065" y="4820296"/>
            <a:ext cx="21748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orbital angular</a:t>
            </a:r>
          </a:p>
          <a:p>
            <a:pPr algn="ctr"/>
            <a:r>
              <a:rPr lang="en-US" sz="2200" dirty="0"/>
              <a:t>momentum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9603" y="4953479"/>
            <a:ext cx="1181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1/2 -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095359" y="4932313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115829" y="4957715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=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382609" y="651949"/>
            <a:ext cx="2373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“Helicity sum rule:”</a:t>
            </a:r>
          </a:p>
        </p:txBody>
      </p:sp>
      <p:graphicFrame>
        <p:nvGraphicFramePr>
          <p:cNvPr id="52" name="Object 51"/>
          <p:cNvGraphicFramePr>
            <a:graphicFrameLocks noChangeAspect="1"/>
          </p:cNvGraphicFramePr>
          <p:nvPr>
            <p:extLst/>
          </p:nvPr>
        </p:nvGraphicFramePr>
        <p:xfrm>
          <a:off x="2713038" y="1162595"/>
          <a:ext cx="37084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5" name="Equation" r:id="rId6" imgW="3708400" imgH="533400" progId="Equation.DSMT4">
                  <p:embed/>
                </p:oleObj>
              </mc:Choice>
              <mc:Fallback>
                <p:oleObj name="Equation" r:id="rId6" imgW="3708400" imgH="533400" progId="Equation.DSMT4">
                  <p:embed/>
                  <p:pic>
                    <p:nvPicPr>
                      <p:cNvPr id="52" name="Object 5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3038" y="1162595"/>
                        <a:ext cx="37084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3" name="AutoShape 9"/>
          <p:cNvSpPr>
            <a:spLocks noChangeAspect="1"/>
          </p:cNvSpPr>
          <p:nvPr/>
        </p:nvSpPr>
        <p:spPr bwMode="auto">
          <a:xfrm rot="5400000" flipH="1">
            <a:off x="4856697" y="901182"/>
            <a:ext cx="98964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4" name="AutoShape 9"/>
          <p:cNvSpPr>
            <a:spLocks noChangeAspect="1"/>
          </p:cNvSpPr>
          <p:nvPr/>
        </p:nvSpPr>
        <p:spPr bwMode="auto">
          <a:xfrm rot="5400000" flipH="1">
            <a:off x="6098120" y="948808"/>
            <a:ext cx="109549" cy="582613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636073" y="480499"/>
            <a:ext cx="5872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FF00"/>
                </a:solidFill>
              </a:rPr>
              <a:t>total</a:t>
            </a:r>
          </a:p>
          <a:p>
            <a:pPr algn="ctr"/>
            <a:r>
              <a:rPr lang="en-US" sz="1200" dirty="0">
                <a:solidFill>
                  <a:srgbClr val="00FF00"/>
                </a:solidFill>
              </a:rPr>
              <a:t>quark </a:t>
            </a:r>
          </a:p>
          <a:p>
            <a:pPr algn="ctr"/>
            <a:r>
              <a:rPr lang="en-US" sz="1200" dirty="0">
                <a:solidFill>
                  <a:srgbClr val="00FF00"/>
                </a:solidFill>
              </a:rPr>
              <a:t>spin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5695431" y="762015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366FF"/>
                </a:solidFill>
              </a:rPr>
              <a:t>angular </a:t>
            </a:r>
          </a:p>
          <a:p>
            <a:pPr algn="ctr"/>
            <a:r>
              <a:rPr lang="en-US" sz="1200" dirty="0">
                <a:solidFill>
                  <a:srgbClr val="FFCC66"/>
                </a:solidFill>
              </a:rPr>
              <a:t>momentum</a:t>
            </a:r>
          </a:p>
        </p:txBody>
      </p:sp>
      <p:sp>
        <p:nvSpPr>
          <p:cNvPr id="57" name="AutoShape 9"/>
          <p:cNvSpPr>
            <a:spLocks noChangeAspect="1"/>
          </p:cNvSpPr>
          <p:nvPr/>
        </p:nvSpPr>
        <p:spPr bwMode="auto">
          <a:xfrm rot="5400000" flipH="1">
            <a:off x="5392914" y="1099458"/>
            <a:ext cx="101814" cy="303232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176847" y="751433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</a:rPr>
              <a:t>gluon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</a:rPr>
              <a:t>spin</a:t>
            </a:r>
          </a:p>
        </p:txBody>
      </p:sp>
    </p:spTree>
    <p:extLst>
      <p:ext uri="{BB962C8B-B14F-4D97-AF65-F5344CB8AC3E}">
        <p14:creationId xmlns:p14="http://schemas.microsoft.com/office/powerpoint/2010/main" val="2294583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28" y="1313004"/>
            <a:ext cx="5538026" cy="5189009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592785" y="2198490"/>
            <a:ext cx="234391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includes data for 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√s=45 GeV &amp; 70 GeV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5674383" y="4855703"/>
            <a:ext cx="1135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 panose="030F0902030302020204" pitchFamily="66" charset="0"/>
              </a:rPr>
              <a:t>“issues”: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5656285" y="5235668"/>
            <a:ext cx="2961067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(SI)DIS @ EIC limited by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 </a:t>
            </a:r>
            <a:r>
              <a:rPr lang="en-US" sz="1600" b="1" dirty="0">
                <a:latin typeface="Comic Sans MS" panose="030F0902030302020204" pitchFamily="66" charset="0"/>
              </a:rPr>
              <a:t>systematic uncertainties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need to control rel. </a:t>
            </a:r>
            <a:r>
              <a:rPr lang="en-US" sz="1400" dirty="0" err="1">
                <a:latin typeface="Comic Sans MS" panose="030F0902030302020204" pitchFamily="66" charset="0"/>
              </a:rPr>
              <a:t>lumi</a:t>
            </a:r>
            <a:r>
              <a:rPr lang="en-US" sz="1400" dirty="0">
                <a:latin typeface="Comic Sans MS" panose="030F0902030302020204" pitchFamily="66" charset="0"/>
              </a:rPr>
              <a:t>,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polarimetry, </a:t>
            </a:r>
            <a:r>
              <a:rPr lang="en-US" sz="1400" dirty="0">
                <a:solidFill>
                  <a:srgbClr val="0432FF"/>
                </a:solidFill>
                <a:latin typeface="Comic Sans MS" panose="030F0902030302020204" pitchFamily="66" charset="0"/>
              </a:rPr>
              <a:t>PID performance</a:t>
            </a:r>
            <a:r>
              <a:rPr lang="en-US" sz="1400" dirty="0">
                <a:latin typeface="Comic Sans MS" panose="030F0902030302020204" pitchFamily="66" charset="0"/>
              </a:rPr>
              <a:t>, </a:t>
            </a:r>
          </a:p>
          <a:p>
            <a:r>
              <a:rPr lang="en-US" sz="1400" dirty="0">
                <a:latin typeface="Comic Sans MS" panose="030F0902030302020204" pitchFamily="66" charset="0"/>
              </a:rPr>
              <a:t>   … very well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B629125-A711-C24A-A4F9-E064841AD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SIDIS@EIC: HELICITY PDFs</a:t>
            </a:r>
          </a:p>
        </p:txBody>
      </p:sp>
      <p:sp>
        <p:nvSpPr>
          <p:cNvPr id="16" name="Rectangle 24"/>
          <p:cNvSpPr>
            <a:spLocks/>
          </p:cNvSpPr>
          <p:nvPr/>
        </p:nvSpPr>
        <p:spPr bwMode="auto">
          <a:xfrm>
            <a:off x="5671575" y="1009799"/>
            <a:ext cx="3321422" cy="1077218"/>
          </a:xfrm>
          <a:prstGeom prst="rect">
            <a:avLst/>
          </a:prstGeom>
          <a:solidFill>
            <a:srgbClr val="FFF7CB"/>
          </a:solidFill>
          <a:ln w="25400" cap="flat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lIns="38100" tIns="38100" rIns="38100" bIns="3810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yet, small x behavior completely </a:t>
            </a:r>
          </a:p>
          <a:p>
            <a:pPr algn="ctr">
              <a:spcBef>
                <a:spcPts val="200"/>
              </a:spcBef>
            </a:pPr>
            <a:r>
              <a:rPr lang="en-US" sz="1600" dirty="0">
                <a:solidFill>
                  <a:schemeClr val="tx1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unconstrained  </a:t>
            </a:r>
            <a:endParaRPr lang="en-US" sz="1800" dirty="0">
              <a:solidFill>
                <a:schemeClr val="tx1"/>
              </a:solidFill>
              <a:latin typeface="Comic Sans MS" panose="030F0902030302020204" pitchFamily="66" charset="0"/>
              <a:ea typeface="ＭＳ Ｐゴシック" charset="0"/>
              <a:cs typeface="Comic Sans MS"/>
              <a:sym typeface="Corbel" charset="0"/>
            </a:endParaRPr>
          </a:p>
          <a:p>
            <a:pPr algn="ctr">
              <a:spcBef>
                <a:spcPts val="200"/>
              </a:spcBef>
            </a:pPr>
            <a:r>
              <a:rPr lang="en-US" sz="1400" dirty="0">
                <a:solidFill>
                  <a:srgbClr val="343434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Wingdings"/>
              </a:rPr>
              <a:t> </a:t>
            </a:r>
            <a:r>
              <a:rPr lang="en-US" sz="1400" dirty="0">
                <a:solidFill>
                  <a:srgbClr val="343434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determines x-integral,</a:t>
            </a:r>
          </a:p>
          <a:p>
            <a:pPr algn="ctr">
              <a:spcBef>
                <a:spcPts val="200"/>
              </a:spcBef>
            </a:pPr>
            <a:r>
              <a:rPr lang="en-US" sz="1400" dirty="0">
                <a:solidFill>
                  <a:srgbClr val="343434"/>
                </a:solidFill>
                <a:latin typeface="Comic Sans MS" panose="030F0902030302020204" pitchFamily="66" charset="0"/>
                <a:ea typeface="ＭＳ Ｐゴシック" charset="0"/>
                <a:cs typeface="Comic Sans MS"/>
                <a:sym typeface="Corbel Bold" charset="0"/>
              </a:rPr>
              <a:t>which enters proton spin sum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5667" y="613833"/>
            <a:ext cx="55515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Can cover the same kinematics for </a:t>
            </a:r>
            <a:r>
              <a:rPr lang="en-US" b="1" dirty="0">
                <a:solidFill>
                  <a:srgbClr val="0432FF"/>
                </a:solidFill>
                <a:latin typeface="Comic Sans MS" panose="030F0902030302020204" pitchFamily="66" charset="0"/>
              </a:rPr>
              <a:t>g</a:t>
            </a:r>
            <a:r>
              <a:rPr lang="en-US" b="1" baseline="-25000" dirty="0">
                <a:solidFill>
                  <a:srgbClr val="0432FF"/>
                </a:solidFill>
                <a:latin typeface="Comic Sans MS" panose="030F0902030302020204" pitchFamily="66" charset="0"/>
              </a:rPr>
              <a:t>1</a:t>
            </a:r>
            <a:r>
              <a:rPr lang="en-US" b="1" baseline="30000" dirty="0">
                <a:solidFill>
                  <a:srgbClr val="0432FF"/>
                </a:solidFill>
                <a:latin typeface="Symbol" pitchFamily="2" charset="2"/>
                <a:cs typeface="Symbol" charset="2"/>
              </a:rPr>
              <a:t>p</a:t>
            </a:r>
            <a:r>
              <a:rPr lang="en-US" b="1" baseline="30000" dirty="0">
                <a:solidFill>
                  <a:srgbClr val="0432FF"/>
                </a:solidFill>
                <a:latin typeface="Comic Sans MS" panose="030F0902030302020204" pitchFamily="66" charset="0"/>
              </a:rPr>
              <a:t>,K</a:t>
            </a:r>
            <a:r>
              <a:rPr lang="en-US" baseline="30000" dirty="0">
                <a:latin typeface="Comic Sans MS" panose="030F0902030302020204" pitchFamily="66" charset="0"/>
              </a:rPr>
              <a:t>  </a:t>
            </a:r>
            <a:r>
              <a:rPr lang="en-US" dirty="0">
                <a:latin typeface="Comic Sans MS" panose="030F0902030302020204" pitchFamily="66" charset="0"/>
              </a:rPr>
              <a:t>as for g</a:t>
            </a:r>
            <a:r>
              <a:rPr lang="en-US" baseline="-25000" dirty="0">
                <a:latin typeface="Comic Sans MS" panose="030F0902030302020204" pitchFamily="66" charset="0"/>
              </a:rPr>
              <a:t>1</a:t>
            </a:r>
            <a:endParaRPr lang="en-US" dirty="0">
              <a:latin typeface="Comic Sans MS" panose="030F0902030302020204" pitchFamily="66" charset="0"/>
            </a:endParaRP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 will constrain </a:t>
            </a:r>
            <a:r>
              <a:rPr lang="en-US" dirty="0" err="1">
                <a:latin typeface="Symbol" pitchFamily="2" charset="2"/>
                <a:cs typeface="Symbol" charset="2"/>
                <a:sym typeface="Wingdings"/>
              </a:rPr>
              <a:t>D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q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99FEAA8-B17E-FA42-A511-5C58C5339DD0}"/>
              </a:ext>
            </a:extLst>
          </p:cNvPr>
          <p:cNvSpPr/>
          <p:nvPr/>
        </p:nvSpPr>
        <p:spPr>
          <a:xfrm>
            <a:off x="393700" y="4711700"/>
            <a:ext cx="1066800" cy="660400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feld 8">
            <a:extLst>
              <a:ext uri="{FF2B5EF4-FFF2-40B4-BE49-F238E27FC236}">
                <a16:creationId xmlns:a16="http://schemas.microsoft.com/office/drawing/2014/main" id="{90AFD417-6E49-1946-A28A-7822A19D13C2}"/>
              </a:ext>
            </a:extLst>
          </p:cNvPr>
          <p:cNvSpPr txBox="1"/>
          <p:nvPr/>
        </p:nvSpPr>
        <p:spPr>
          <a:xfrm>
            <a:off x="5592785" y="2828860"/>
            <a:ext cx="307968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can be pushed to x=10</a:t>
            </a:r>
            <a:r>
              <a:rPr lang="en-US" sz="1600" baseline="30000" dirty="0">
                <a:latin typeface="Comic Sans MS" panose="030F0902030302020204" pitchFamily="66" charset="0"/>
              </a:rPr>
              <a:t>-4  </a:t>
            </a:r>
            <a:r>
              <a:rPr lang="en-US" sz="1600" dirty="0">
                <a:latin typeface="Comic Sans MS" panose="030F0902030302020204" pitchFamily="66" charset="0"/>
              </a:rPr>
              <a:t>with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√s=140 GeV data 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24" name="Textfeld 8">
            <a:extLst>
              <a:ext uri="{FF2B5EF4-FFF2-40B4-BE49-F238E27FC236}">
                <a16:creationId xmlns:a16="http://schemas.microsoft.com/office/drawing/2014/main" id="{36064873-AC0F-6E4A-B573-FB82A0FB4E4E}"/>
              </a:ext>
            </a:extLst>
          </p:cNvPr>
          <p:cNvSpPr txBox="1"/>
          <p:nvPr/>
        </p:nvSpPr>
        <p:spPr>
          <a:xfrm>
            <a:off x="5643585" y="3641660"/>
            <a:ext cx="354937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>
                <a:latin typeface="Comic Sans MS" panose="030F0902030302020204" pitchFamily="66" charset="0"/>
              </a:rPr>
              <a:t> </a:t>
            </a:r>
            <a:r>
              <a:rPr lang="en-US" sz="1600" dirty="0">
                <a:latin typeface="Comic Sans MS" panose="030F0902030302020204" pitchFamily="66" charset="0"/>
              </a:rPr>
              <a:t>Lox x-behavior for </a:t>
            </a:r>
            <a:r>
              <a:rPr lang="en-US" sz="1600" dirty="0">
                <a:latin typeface="Symbol" pitchFamily="2" charset="2"/>
              </a:rPr>
              <a:t>D</a:t>
            </a:r>
            <a:r>
              <a:rPr lang="en-US" sz="1600" dirty="0">
                <a:latin typeface="Comic Sans MS" panose="030F0902030302020204" pitchFamily="66" charset="0"/>
              </a:rPr>
              <a:t>s is artificial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due to constrains put in the fits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3F-D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 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</a:t>
            </a:r>
            <a:r>
              <a:rPr lang="en-US" sz="1600" dirty="0">
                <a:latin typeface="Comic Sans MS" panose="030F0902030302020204" pitchFamily="66" charset="0"/>
                <a:sym typeface="Wingdings" pitchFamily="2" charset="2"/>
              </a:rPr>
              <a:t> EIC can remove all constrains</a:t>
            </a:r>
            <a:endParaRPr lang="en-US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808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Observables: Charge Current in polarized </a:t>
            </a:r>
            <a:r>
              <a:rPr lang="en-US" dirty="0" err="1"/>
              <a:t>ep</a:t>
            </a:r>
            <a:endParaRPr lang="en-US" dirty="0"/>
          </a:p>
        </p:txBody>
      </p:sp>
      <p:pic>
        <p:nvPicPr>
          <p:cNvPr id="6" name="Picture 5" descr="cc-dis-dsigma-dq2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8" t="9535" r="9525"/>
          <a:stretch/>
        </p:blipFill>
        <p:spPr>
          <a:xfrm>
            <a:off x="1419498" y="986577"/>
            <a:ext cx="3052827" cy="3222680"/>
          </a:xfrm>
          <a:prstGeom prst="rect">
            <a:avLst/>
          </a:prstGeom>
        </p:spPr>
      </p:pic>
      <p:pic>
        <p:nvPicPr>
          <p:cNvPr id="7" name="Picture 6" descr="cc-dis-dsigma-dx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5" t="9261" r="9388"/>
          <a:stretch/>
        </p:blipFill>
        <p:spPr>
          <a:xfrm>
            <a:off x="4582551" y="976816"/>
            <a:ext cx="3052827" cy="323244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92906" y="635006"/>
            <a:ext cx="3122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latin typeface="Comic Sans MS"/>
                <a:cs typeface="Comic Sans MS"/>
              </a:rPr>
              <a:t>Polarized CC cross section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7690" y="4209257"/>
            <a:ext cx="6098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Approximate behavior of the LO single spin asymmetry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5435600" y="4876800"/>
          <a:ext cx="1143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5" name="Equation" r:id="rId5" imgW="114300" imgH="177800" progId="Equation.DSMT4">
                  <p:embed/>
                </p:oleObj>
              </mc:Choice>
              <mc:Fallback>
                <p:oleObj name="Equation" r:id="rId5" imgW="114300" imgH="1778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35600" y="4876800"/>
                        <a:ext cx="114300" cy="177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201658" y="4967887"/>
          <a:ext cx="723900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6" name="Equation" r:id="rId7" imgW="723900" imgH="393700" progId="Equation.DSMT4">
                  <p:embed/>
                </p:oleObj>
              </mc:Choice>
              <mc:Fallback>
                <p:oleObj name="Equation" r:id="rId7" imgW="723900" imgH="393700" progId="Equation.DSMT4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01658" y="4967887"/>
                        <a:ext cx="723900" cy="393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/>
          <p:cNvGraphicFramePr>
            <a:graphicFrameLocks noChangeAspect="1"/>
          </p:cNvGraphicFramePr>
          <p:nvPr>
            <p:extLst/>
          </p:nvPr>
        </p:nvGraphicFramePr>
        <p:xfrm>
          <a:off x="228301" y="5643563"/>
          <a:ext cx="711200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7" name="Equation" r:id="rId9" imgW="711200" imgH="381000" progId="Equation.DSMT4">
                  <p:embed/>
                </p:oleObj>
              </mc:Choice>
              <mc:Fallback>
                <p:oleObj name="Equation" r:id="rId9" imgW="711200" imgH="381000" progId="Equation.DSMT4">
                  <p:embed/>
                  <p:pic>
                    <p:nvPicPr>
                      <p:cNvPr id="12" name="Object 11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28301" y="5643563"/>
                        <a:ext cx="711200" cy="381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991499" y="4959305"/>
          <a:ext cx="12065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8" name="Equation" r:id="rId11" imgW="1206500" imgH="520700" progId="Equation.DSMT4">
                  <p:embed/>
                </p:oleObj>
              </mc:Choice>
              <mc:Fallback>
                <p:oleObj name="Equation" r:id="rId11" imgW="1206500" imgH="5207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991499" y="4959305"/>
                        <a:ext cx="12065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2444960" y="4961537"/>
          <a:ext cx="1308100" cy="52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09" name="Equation" r:id="rId13" imgW="1308100" imgH="520700" progId="Equation.DSMT4">
                  <p:embed/>
                </p:oleObj>
              </mc:Choice>
              <mc:Fallback>
                <p:oleObj name="Equation" r:id="rId13" imgW="1308100" imgH="5207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2444960" y="4961537"/>
                        <a:ext cx="1308100" cy="520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/>
          </p:nvPr>
        </p:nvGraphicFramePr>
        <p:xfrm>
          <a:off x="4094163" y="4986937"/>
          <a:ext cx="5588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0" name="Equation" r:id="rId15" imgW="558800" imgH="469900" progId="Equation.DSMT4">
                  <p:embed/>
                </p:oleObj>
              </mc:Choice>
              <mc:Fallback>
                <p:oleObj name="Equation" r:id="rId15" imgW="558800" imgH="469900" progId="Equation.DSMT4">
                  <p:embed/>
                  <p:pic>
                    <p:nvPicPr>
                      <p:cNvPr id="15" name="Object 14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94163" y="4986937"/>
                        <a:ext cx="5588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/>
          </p:nvPr>
        </p:nvGraphicFramePr>
        <p:xfrm>
          <a:off x="1029735" y="5573713"/>
          <a:ext cx="1206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1" name="Equation" r:id="rId17" imgW="1206500" imgH="469900" progId="Equation.DSMT4">
                  <p:embed/>
                </p:oleObj>
              </mc:Choice>
              <mc:Fallback>
                <p:oleObj name="Equation" r:id="rId17" imgW="1206500" imgH="469900" progId="Equation.DSMT4">
                  <p:embed/>
                  <p:pic>
                    <p:nvPicPr>
                      <p:cNvPr id="16" name="Object 15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29735" y="5573713"/>
                        <a:ext cx="12065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/>
          </p:nvPr>
        </p:nvGraphicFramePr>
        <p:xfrm>
          <a:off x="2410424" y="5573713"/>
          <a:ext cx="13081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2" name="Equation" r:id="rId19" imgW="1308100" imgH="469900" progId="Equation.DSMT4">
                  <p:embed/>
                </p:oleObj>
              </mc:Choice>
              <mc:Fallback>
                <p:oleObj name="Equation" r:id="rId19" imgW="1308100" imgH="469900" progId="Equation.DSMT4">
                  <p:embed/>
                  <p:pic>
                    <p:nvPicPr>
                      <p:cNvPr id="17" name="Object 16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2410424" y="5573713"/>
                        <a:ext cx="13081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/>
          </p:nvPr>
        </p:nvGraphicFramePr>
        <p:xfrm>
          <a:off x="4081463" y="5580332"/>
          <a:ext cx="5715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913" name="Equation" r:id="rId21" imgW="571500" imgH="469900" progId="Equation.DSMT4">
                  <p:embed/>
                </p:oleObj>
              </mc:Choice>
              <mc:Fallback>
                <p:oleObj name="Equation" r:id="rId21" imgW="571500" imgH="469900" progId="Equation.DSMT4">
                  <p:embed/>
                  <p:pic>
                    <p:nvPicPr>
                      <p:cNvPr id="18" name="Object 17"/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4081463" y="5580332"/>
                        <a:ext cx="571500" cy="46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154518" y="4578589"/>
            <a:ext cx="809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0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83458" y="4571912"/>
            <a:ext cx="923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= 1/2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10581" y="4592205"/>
            <a:ext cx="7727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y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 1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22" name="Curved Right Arrow 21"/>
          <p:cNvSpPr/>
          <p:nvPr/>
        </p:nvSpPr>
        <p:spPr bwMode="auto">
          <a:xfrm>
            <a:off x="4783374" y="5249403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435600" y="5320397"/>
            <a:ext cx="3266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similar to what is seen in </a:t>
            </a:r>
          </a:p>
          <a:p>
            <a:r>
              <a:rPr lang="en-US" dirty="0">
                <a:latin typeface="Comic Sans MS"/>
                <a:cs typeface="Comic Sans MS"/>
              </a:rPr>
              <a:t>W production in polarized </a:t>
            </a:r>
            <a:r>
              <a:rPr lang="en-US" dirty="0" err="1">
                <a:latin typeface="Comic Sans MS"/>
                <a:cs typeface="Comic Sans MS"/>
              </a:rPr>
              <a:t>pp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682AA62-2CB7-7246-8C73-D760D9CA975C}"/>
              </a:ext>
            </a:extLst>
          </p:cNvPr>
          <p:cNvSpPr txBox="1"/>
          <p:nvPr/>
        </p:nvSpPr>
        <p:spPr>
          <a:xfrm>
            <a:off x="105508" y="6178061"/>
            <a:ext cx="79351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432FF"/>
                </a:solidFill>
                <a:latin typeface="Comic Sans MS" panose="030F0902030302020204" pitchFamily="66" charset="0"/>
              </a:rPr>
              <a:t>Details: </a:t>
            </a:r>
            <a:r>
              <a:rPr lang="en-US" sz="1200" dirty="0">
                <a:latin typeface="Comic Sans MS" panose="030F0902030302020204" pitchFamily="66" charset="0"/>
              </a:rPr>
              <a:t>Th. Burton, T. Martini, H. </a:t>
            </a:r>
            <a:r>
              <a:rPr lang="en-US" sz="1200" dirty="0" err="1">
                <a:latin typeface="Comic Sans MS" panose="030F0902030302020204" pitchFamily="66" charset="0"/>
              </a:rPr>
              <a:t>Spiesberger</a:t>
            </a:r>
            <a:r>
              <a:rPr lang="en-US" sz="1200" dirty="0">
                <a:latin typeface="Comic Sans MS" panose="030F0902030302020204" pitchFamily="66" charset="0"/>
              </a:rPr>
              <a:t>, M. </a:t>
            </a:r>
            <a:r>
              <a:rPr lang="en-US" sz="1200" dirty="0" err="1">
                <a:latin typeface="Comic Sans MS" panose="030F0902030302020204" pitchFamily="66" charset="0"/>
              </a:rPr>
              <a:t>Stratmann</a:t>
            </a:r>
            <a:r>
              <a:rPr lang="en-US" sz="1200" dirty="0">
                <a:latin typeface="Comic Sans MS" panose="030F0902030302020204" pitchFamily="66" charset="0"/>
              </a:rPr>
              <a:t>, ECA, arXiv:13095327 PRD 88 (2013) 114025</a:t>
            </a:r>
          </a:p>
        </p:txBody>
      </p:sp>
    </p:spTree>
    <p:extLst>
      <p:ext uri="{BB962C8B-B14F-4D97-AF65-F5344CB8AC3E}">
        <p14:creationId xmlns:p14="http://schemas.microsoft.com/office/powerpoint/2010/main" val="1227061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PARTONS IN DIS</a:t>
            </a:r>
          </a:p>
        </p:txBody>
      </p:sp>
      <p:pic>
        <p:nvPicPr>
          <p:cNvPr id="6" name="Picture 5" descr="sidis-diagra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28" y="1021213"/>
            <a:ext cx="2562596" cy="17286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129" y="640524"/>
            <a:ext cx="10236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SIDIS: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58427" y="1049131"/>
            <a:ext cx="530145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Detect identified hadrons in coincidence to </a:t>
            </a:r>
          </a:p>
          <a:p>
            <a:r>
              <a:rPr lang="en-US" dirty="0">
                <a:latin typeface="Comic Sans MS" panose="030F0902030302020204" pitchFamily="66" charset="0"/>
              </a:rPr>
              <a:t>scattered lepton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 panose="030F0902030302020204" pitchFamily="66" charset="0"/>
                <a:sym typeface="Wingdings"/>
              </a:rPr>
              <a:t>needs fragmentation functions to correlate</a:t>
            </a: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   hadron type with </a:t>
            </a:r>
            <a:r>
              <a:rPr lang="en-US" dirty="0" err="1">
                <a:latin typeface="Comic Sans MS" panose="030F0902030302020204" pitchFamily="66" charset="0"/>
                <a:sym typeface="Wingdings"/>
              </a:rPr>
              <a:t>parton</a:t>
            </a:r>
            <a:endParaRPr lang="en-US" dirty="0">
              <a:latin typeface="Comic Sans MS" panose="030F0902030302020204" pitchFamily="66" charset="0"/>
              <a:sym typeface="Wingdings"/>
            </a:endParaRPr>
          </a:p>
          <a:p>
            <a:r>
              <a:rPr lang="en-US" dirty="0">
                <a:latin typeface="Comic Sans MS" panose="030F0902030302020204" pitchFamily="66" charset="0"/>
                <a:sym typeface="Wingdings"/>
              </a:rPr>
              <a:t> Detector: PID over a wide range of </a:t>
            </a:r>
            <a:r>
              <a:rPr lang="en-US" dirty="0">
                <a:latin typeface="Symbol" pitchFamily="2" charset="2"/>
                <a:cs typeface="Symbol" charset="2"/>
                <a:sym typeface="Wingdings"/>
              </a:rPr>
              <a:t>h</a:t>
            </a:r>
            <a:endParaRPr lang="en-US" dirty="0">
              <a:latin typeface="Symbol" pitchFamily="2" charset="2"/>
              <a:cs typeface="Symbol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3874" y="2869104"/>
            <a:ext cx="1909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Charge Current:</a:t>
            </a:r>
          </a:p>
        </p:txBody>
      </p:sp>
      <p:pic>
        <p:nvPicPr>
          <p:cNvPr id="10" name="Picture 9" descr="Elektron-Proton-Kollision_DIS_neutral_und_geladen_RGB_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49849" r="8882" b="10648"/>
          <a:stretch/>
        </p:blipFill>
        <p:spPr>
          <a:xfrm>
            <a:off x="287118" y="3313050"/>
            <a:ext cx="2186887" cy="12412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47374" y="3335140"/>
            <a:ext cx="5788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W-exchange: direct access to the quark flavor</a:t>
            </a:r>
          </a:p>
          <a:p>
            <a:r>
              <a:rPr lang="en-US" dirty="0">
                <a:latin typeface="Comic Sans MS"/>
                <a:cs typeface="Comic Sans MS"/>
              </a:rPr>
              <a:t>no FF – complementary to SIDIS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 Detector: large rapidity coverage and large √s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7118" y="4832631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 panose="030F0902030302020204" pitchFamily="66" charset="0"/>
              </a:rPr>
              <a:t>Jets:</a:t>
            </a:r>
          </a:p>
        </p:txBody>
      </p:sp>
      <p:pic>
        <p:nvPicPr>
          <p:cNvPr id="52" name="Picture 51" descr="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685713" y="4781826"/>
            <a:ext cx="1210192" cy="2122379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3135313" y="5011540"/>
            <a:ext cx="54709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tag sea-quarks through the sub-processes and </a:t>
            </a:r>
          </a:p>
          <a:p>
            <a:r>
              <a:rPr lang="en-US" dirty="0">
                <a:latin typeface="Comic Sans MS"/>
                <a:cs typeface="Comic Sans MS"/>
              </a:rPr>
              <a:t>jet substructure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 Detector: large rapidity coverage and PID</a:t>
            </a:r>
            <a:r>
              <a:rPr lang="en-US" dirty="0">
                <a:latin typeface="Comic Sans MS"/>
                <a:cs typeface="Comic Sans M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22415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Polarized EW PHYSICS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5232" y="-105752"/>
            <a:ext cx="1797395" cy="1693134"/>
            <a:chOff x="13473" y="188198"/>
            <a:chExt cx="1797395" cy="1693134"/>
          </a:xfrm>
        </p:grpSpPr>
        <p:pic>
          <p:nvPicPr>
            <p:cNvPr id="6" name="Bild 5"/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473" y="188198"/>
              <a:ext cx="1796894" cy="1693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 bwMode="auto">
            <a:xfrm>
              <a:off x="940710" y="670219"/>
              <a:ext cx="870158" cy="38802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W</a:t>
              </a:r>
              <a:r>
                <a:rPr kumimoji="0" lang="en-US" i="0" u="none" strike="noStrike" cap="none" normalizeH="0" baseline="30000" dirty="0">
                  <a:ln>
                    <a:noFill/>
                  </a:ln>
                  <a:solidFill>
                    <a:schemeClr val="tx1"/>
                  </a:solidFill>
                  <a:effectLst/>
                  <a:latin typeface="Comic Sans MS"/>
                  <a:ea typeface="ＭＳ Ｐゴシック" pitchFamily="-112" charset="-128"/>
                  <a:cs typeface="Comic Sans MS"/>
                </a:rPr>
                <a:t>+/-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97696" y="587913"/>
              <a:ext cx="313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9800" y="199436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latin typeface="Symbol" charset="2"/>
                  <a:cs typeface="Symbol" charset="2"/>
                </a:rPr>
                <a:t>n</a:t>
              </a:r>
            </a:p>
          </p:txBody>
        </p:sp>
      </p:grpSp>
      <p:pic>
        <p:nvPicPr>
          <p:cNvPr id="10" name="Picture 9" descr="asym-cc-dis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8" t="7715" r="8348"/>
          <a:stretch/>
        </p:blipFill>
        <p:spPr>
          <a:xfrm>
            <a:off x="-1" y="1371110"/>
            <a:ext cx="3899789" cy="5119381"/>
          </a:xfrm>
          <a:prstGeom prst="rect">
            <a:avLst/>
          </a:prstGeom>
        </p:spPr>
      </p:pic>
      <p:pic>
        <p:nvPicPr>
          <p:cNvPr id="12" name="Picture 11" descr="impact-profiles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1"/>
          <a:stretch/>
        </p:blipFill>
        <p:spPr>
          <a:xfrm>
            <a:off x="4287844" y="1895687"/>
            <a:ext cx="4856158" cy="44894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</p:pic>
      <p:graphicFrame>
        <p:nvGraphicFramePr>
          <p:cNvPr id="13" name="Object 12"/>
          <p:cNvGraphicFramePr>
            <a:graphicFrameLocks noChangeAspect="1"/>
          </p:cNvGraphicFramePr>
          <p:nvPr>
            <p:extLst/>
          </p:nvPr>
        </p:nvGraphicFramePr>
        <p:xfrm>
          <a:off x="1729369" y="872970"/>
          <a:ext cx="24384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1" name="Equation" r:id="rId6" imgW="2438400" imgH="558800" progId="Equation.DSMT4">
                  <p:embed/>
                </p:oleObj>
              </mc:Choice>
              <mc:Fallback>
                <p:oleObj name="Equation" r:id="rId6" imgW="2438400" imgH="558800" progId="Equation.DSMT4">
                  <p:embed/>
                  <p:pic>
                    <p:nvPicPr>
                      <p:cNvPr id="13" name="Object 1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729369" y="872970"/>
                        <a:ext cx="2438400" cy="55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4983561" y="808454"/>
          <a:ext cx="3695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2" name="Equation" r:id="rId8" imgW="3695700" imgH="342900" progId="Equation.DSMT4">
                  <p:embed/>
                </p:oleObj>
              </mc:Choice>
              <mc:Fallback>
                <p:oleObj name="Equation" r:id="rId8" imgW="3695700" imgH="342900" progId="Equation.DSMT4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83561" y="808454"/>
                        <a:ext cx="3695700" cy="342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8" name="Group 17"/>
          <p:cNvGrpSpPr/>
          <p:nvPr/>
        </p:nvGrpSpPr>
        <p:grpSpPr>
          <a:xfrm>
            <a:off x="3800907" y="3278492"/>
            <a:ext cx="771093" cy="924560"/>
            <a:chOff x="3430482" y="2997200"/>
            <a:chExt cx="771093" cy="924560"/>
          </a:xfrm>
        </p:grpSpPr>
        <p:sp>
          <p:nvSpPr>
            <p:cNvPr id="19" name="AutoShape 49"/>
            <p:cNvSpPr>
              <a:spLocks noChangeArrowheads="1"/>
            </p:cNvSpPr>
            <p:nvPr/>
          </p:nvSpPr>
          <p:spPr bwMode="auto">
            <a:xfrm>
              <a:off x="3430482" y="3069416"/>
              <a:ext cx="733425" cy="852344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flip="none" rotWithShape="1">
              <a:gsLst>
                <a:gs pos="0">
                  <a:srgbClr val="0000FF"/>
                </a:gs>
                <a:gs pos="100000">
                  <a:srgbClr val="FFFFFF"/>
                </a:gs>
              </a:gsLst>
              <a:lin ang="0" scaled="1"/>
              <a:tileRect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505200" y="2997200"/>
              <a:ext cx="6963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FF"/>
                  </a:solidFill>
                </a:rPr>
                <a:t>QCD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505200" y="3495040"/>
              <a:ext cx="4754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fit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6265735" y="1618688"/>
            <a:ext cx="25505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mic Sans MS"/>
                <a:cs typeface="Comic Sans MS"/>
              </a:rPr>
              <a:t>More Details: arXiv:</a:t>
            </a:r>
            <a:r>
              <a:rPr lang="en-US" sz="1200" b="1" dirty="0">
                <a:latin typeface="Comic Sans MS"/>
                <a:cs typeface="Comic Sans MS"/>
                <a:hlinkClick r:id="rId10"/>
              </a:rPr>
              <a:t>1309.5327 </a:t>
            </a:r>
            <a:endParaRPr lang="en-US" sz="1200" b="1" dirty="0">
              <a:latin typeface="Comic Sans MS"/>
              <a:cs typeface="Comic Sans MS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4996941" y="1213539"/>
          <a:ext cx="3581400" cy="33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53" name="Equation" r:id="rId11" imgW="3581400" imgH="330200" progId="Equation.DSMT4">
                  <p:embed/>
                </p:oleObj>
              </mc:Choice>
              <mc:Fallback>
                <p:oleObj name="Equation" r:id="rId11" imgW="3581400" imgH="3302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4996941" y="1213539"/>
                        <a:ext cx="3581400" cy="330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4465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4980" y="0"/>
            <a:ext cx="9778980" cy="609600"/>
          </a:xfrm>
        </p:spPr>
        <p:txBody>
          <a:bodyPr/>
          <a:lstStyle/>
          <a:p>
            <a:r>
              <a:rPr lang="en-US" dirty="0"/>
              <a:t>Generalized Parton Distributions (GPD</a:t>
            </a:r>
            <a:r>
              <a:rPr lang="en-US" cap="none" dirty="0"/>
              <a:t>s)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7" name="Picture 6" descr="gpd_cars2-thumb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7497"/>
            <a:ext cx="5943600" cy="22402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3255" y="3021873"/>
            <a:ext cx="5460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Comic Sans MS" panose="030F0902030302020204" pitchFamily="66" charset="0"/>
              </a:rPr>
              <a:t>or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pic>
        <p:nvPicPr>
          <p:cNvPr id="6" name="Picture 5" descr="quark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955" y="3771108"/>
            <a:ext cx="6175286" cy="3097935"/>
          </a:xfrm>
          <a:prstGeom prst="rect">
            <a:avLst/>
          </a:prstGeom>
        </p:spPr>
      </p:pic>
      <p:pic>
        <p:nvPicPr>
          <p:cNvPr id="9" name="Picture 8" descr="Gotham_Police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6517" y="819150"/>
            <a:ext cx="903816" cy="784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83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2"/>
          <a:stretch/>
        </p:blipFill>
        <p:spPr>
          <a:xfrm>
            <a:off x="607484" y="656285"/>
            <a:ext cx="7830185" cy="522804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DVCS Phase Space</a:t>
            </a:r>
          </a:p>
        </p:txBody>
      </p:sp>
      <p:sp>
        <p:nvSpPr>
          <p:cNvPr id="15" name="Rectangle 4"/>
          <p:cNvSpPr>
            <a:spLocks/>
          </p:cNvSpPr>
          <p:nvPr/>
        </p:nvSpPr>
        <p:spPr bwMode="auto">
          <a:xfrm>
            <a:off x="6840922" y="3153845"/>
            <a:ext cx="1448338" cy="553998"/>
          </a:xfrm>
          <a:prstGeom prst="rect">
            <a:avLst/>
          </a:prstGeom>
          <a:solidFill>
            <a:srgbClr val="86CD4D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 imaging in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valence region</a:t>
            </a:r>
          </a:p>
          <a:p>
            <a:pPr algn="ctr"/>
            <a:r>
              <a:rPr lang="en-US" sz="1200" dirty="0">
                <a:latin typeface="Comic Sans MS"/>
                <a:ea typeface="ＭＳ Ｐゴシック" charset="0"/>
                <a:cs typeface="Comic Sans MS"/>
                <a:sym typeface="Corbel" charset="0"/>
              </a:rPr>
              <a:t>but limited t-range</a:t>
            </a:r>
            <a:endParaRPr lang="en-US" sz="1200" dirty="0">
              <a:solidFill>
                <a:schemeClr val="tx1"/>
              </a:solidFill>
              <a:latin typeface="Comic Sans MS"/>
              <a:ea typeface="ＭＳ Ｐゴシック" charset="0"/>
              <a:cs typeface="Comic Sans MS"/>
              <a:sym typeface="Corbel" charset="0"/>
            </a:endParaRPr>
          </a:p>
        </p:txBody>
      </p:sp>
      <p:sp>
        <p:nvSpPr>
          <p:cNvPr id="16" name="Rectangle 3"/>
          <p:cNvSpPr>
            <a:spLocks/>
          </p:cNvSpPr>
          <p:nvPr/>
        </p:nvSpPr>
        <p:spPr bwMode="auto">
          <a:xfrm>
            <a:off x="1660065" y="3276614"/>
            <a:ext cx="1664067" cy="553998"/>
          </a:xfrm>
          <a:prstGeom prst="rect">
            <a:avLst/>
          </a:prstGeom>
          <a:solidFill>
            <a:srgbClr val="B3B3B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HERA results on GPDs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very much limited by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  <a:latin typeface="Comic Sans MS"/>
                <a:ea typeface="ＭＳ Ｐゴシック" charset="0"/>
                <a:cs typeface="Comic Sans MS"/>
                <a:sym typeface="Corbel" charset="0"/>
              </a:rPr>
              <a:t>lack of statistics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614334" y="5535084"/>
            <a:ext cx="3517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446877" y="5789836"/>
            <a:ext cx="62921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</a:rPr>
              <a:t>quantum numbers of final state </a:t>
            </a:r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sym typeface="Wingdings"/>
              </a:rPr>
              <a:t>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sym typeface="Wingdings"/>
              </a:rPr>
              <a:t> 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</a:rPr>
              <a:t>selects different GPD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" y="6176291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DVCS: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 wide range of observables (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Symbol" charset="2"/>
                <a:cs typeface="Symbol" charset="2"/>
              </a:rPr>
              <a:t>s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, A</a:t>
            </a:r>
            <a:r>
              <a:rPr lang="en-US" baseline="-25000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UT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, A</a:t>
            </a:r>
            <a:r>
              <a:rPr lang="en-US" baseline="-25000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LU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, A</a:t>
            </a:r>
            <a:r>
              <a:rPr lang="en-US" baseline="-25000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UL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, A</a:t>
            </a:r>
            <a:r>
              <a:rPr lang="en-US" baseline="-25000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C</a:t>
            </a:r>
            <a:r>
              <a:rPr lang="en-US" dirty="0">
                <a:effectLst>
                  <a:outerShdw blurRad="38100" dist="38100" dir="2700000" algn="tl">
                    <a:schemeClr val="bg1">
                      <a:lumMod val="85000"/>
                      <a:alpha val="0"/>
                    </a:schemeClr>
                  </a:outerShdw>
                </a:effectLst>
                <a:latin typeface="Comic Sans MS"/>
                <a:cs typeface="Comic Sans MS"/>
              </a:rPr>
              <a:t>) to disentangle GPDs</a:t>
            </a:r>
          </a:p>
        </p:txBody>
      </p:sp>
    </p:spTree>
    <p:extLst>
      <p:ext uri="{BB962C8B-B14F-4D97-AF65-F5344CB8AC3E}">
        <p14:creationId xmlns:p14="http://schemas.microsoft.com/office/powerpoint/2010/main" val="314974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7288CD1-6DE6-1B43-9D2D-3139D8260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5B4B81-DB4A-DE49-A943-7B7E43F310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7FBEC-A192-524D-BBDB-CF8F5C1DA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AB29EF7-BE40-0E4A-85FD-A67407A10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DVCS Asymmetries</a:t>
            </a: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51043C48-A0F7-4242-9BA5-9F89BD6F2A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5888" y="5268351"/>
            <a:ext cx="488041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="1" dirty="0" err="1">
                <a:solidFill>
                  <a:srgbClr val="322F31"/>
                </a:solidFill>
                <a:latin typeface="Symbol" pitchFamily="-65" charset="2"/>
              </a:rPr>
              <a:t>Ds</a:t>
            </a:r>
            <a:r>
              <a:rPr lang="en-US" sz="2400" b="1" baseline="-25000" dirty="0" err="1">
                <a:solidFill>
                  <a:srgbClr val="322F31"/>
                </a:solidFill>
                <a:latin typeface="Tahoma" pitchFamily="-65" charset="0"/>
              </a:rPr>
              <a:t>UT</a:t>
            </a:r>
            <a:r>
              <a:rPr lang="en-US" sz="2400" b="1" dirty="0">
                <a:solidFill>
                  <a:srgbClr val="322F31"/>
                </a:solidFill>
                <a:latin typeface="Tahoma" pitchFamily="-65" charset="0"/>
              </a:rPr>
              <a:t> ~ </a:t>
            </a:r>
            <a:r>
              <a:rPr lang="en-US" sz="2400" b="1" dirty="0" err="1">
                <a:solidFill>
                  <a:srgbClr val="0000FF"/>
                </a:solidFill>
                <a:latin typeface="Tahoma" pitchFamily="-65" charset="0"/>
              </a:rPr>
              <a:t>sin</a:t>
            </a:r>
            <a:r>
              <a:rPr lang="en-US" sz="2400" b="1" dirty="0" err="1">
                <a:solidFill>
                  <a:srgbClr val="0000FF"/>
                </a:solidFill>
                <a:latin typeface="Symbol" pitchFamily="-65" charset="2"/>
              </a:rPr>
              <a:t>f</a:t>
            </a:r>
            <a:r>
              <a:rPr lang="en-US" sz="2400" b="1" dirty="0" err="1">
                <a:latin typeface="Tahoma" pitchFamily="-65" charset="0"/>
              </a:rPr>
              <a:t>∙</a:t>
            </a:r>
            <a:r>
              <a:rPr lang="en-US" sz="2400" b="1" dirty="0" err="1">
                <a:solidFill>
                  <a:schemeClr val="tx1"/>
                </a:solidFill>
                <a:latin typeface="Tahoma" pitchFamily="-65" charset="0"/>
              </a:rPr>
              <a:t>Im{k(</a:t>
            </a:r>
            <a:r>
              <a:rPr lang="en-US" sz="2400" b="1" dirty="0" err="1">
                <a:solidFill>
                  <a:srgbClr val="0432FF"/>
                </a:solidFill>
                <a:latin typeface="Tahoma" pitchFamily="-65" charset="0"/>
              </a:rPr>
              <a:t>H</a:t>
            </a:r>
            <a:r>
              <a:rPr lang="en-US" sz="2400" b="1" dirty="0">
                <a:solidFill>
                  <a:schemeClr val="hlink"/>
                </a:solidFill>
                <a:latin typeface="Times New Roman" pitchFamily="-65" charset="0"/>
              </a:rPr>
              <a:t> </a:t>
            </a:r>
            <a:r>
              <a:rPr lang="en-US" sz="2400" b="1" dirty="0">
                <a:solidFill>
                  <a:schemeClr val="tx1"/>
                </a:solidFill>
                <a:latin typeface="Tahoma" pitchFamily="-65" charset="0"/>
              </a:rPr>
              <a:t>- </a:t>
            </a:r>
            <a:r>
              <a:rPr lang="en-US" sz="2400" b="1" dirty="0">
                <a:solidFill>
                  <a:srgbClr val="0432FF"/>
                </a:solidFill>
                <a:latin typeface="Tahoma" pitchFamily="-65" charset="0"/>
              </a:rPr>
              <a:t>E</a:t>
            </a:r>
            <a:r>
              <a:rPr lang="en-US" sz="2400" b="1" dirty="0">
                <a:latin typeface="Tahoma" pitchFamily="-65" charset="0"/>
              </a:rPr>
              <a:t>) + … </a:t>
            </a:r>
            <a:r>
              <a:rPr lang="en-US" sz="2400" b="1" dirty="0">
                <a:solidFill>
                  <a:schemeClr val="tx1"/>
                </a:solidFill>
                <a:latin typeface="Tahoma" pitchFamily="-65" charset="0"/>
              </a:rPr>
              <a:t>}</a:t>
            </a:r>
          </a:p>
        </p:txBody>
      </p:sp>
      <p:grpSp>
        <p:nvGrpSpPr>
          <p:cNvPr id="7" name="Group 3">
            <a:extLst>
              <a:ext uri="{FF2B5EF4-FFF2-40B4-BE49-F238E27FC236}">
                <a16:creationId xmlns:a16="http://schemas.microsoft.com/office/drawing/2014/main" id="{953F0BC4-3D71-254C-8078-0D1406887BB3}"/>
              </a:ext>
            </a:extLst>
          </p:cNvPr>
          <p:cNvGrpSpPr>
            <a:grpSpLocks/>
          </p:cNvGrpSpPr>
          <p:nvPr/>
        </p:nvGrpSpPr>
        <p:grpSpPr bwMode="auto">
          <a:xfrm>
            <a:off x="926025" y="2003500"/>
            <a:ext cx="4737100" cy="701676"/>
            <a:chOff x="153" y="1496"/>
            <a:chExt cx="2984" cy="442"/>
          </a:xfrm>
        </p:grpSpPr>
        <p:sp>
          <p:nvSpPr>
            <p:cNvPr id="8" name="Text Box 4">
              <a:extLst>
                <a:ext uri="{FF2B5EF4-FFF2-40B4-BE49-F238E27FC236}">
                  <a16:creationId xmlns:a16="http://schemas.microsoft.com/office/drawing/2014/main" id="{475577B3-B2BE-5A4A-B420-11F2B2F9B3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" y="1608"/>
              <a:ext cx="2984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C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0000FF"/>
                  </a:solidFill>
                  <a:latin typeface="Tahoma" pitchFamily="-65" charset="0"/>
                </a:rPr>
                <a:t>cos</a:t>
              </a:r>
              <a:r>
                <a:rPr lang="en-US" sz="2400" b="1" dirty="0" err="1">
                  <a:solidFill>
                    <a:srgbClr val="0000FF"/>
                  </a:solidFill>
                  <a:latin typeface="Symbol" pitchFamily="-65" charset="2"/>
                </a:rPr>
                <a:t>f</a:t>
              </a:r>
              <a:r>
                <a:rPr lang="en-US" sz="2400" b="1" dirty="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r>
                <a:rPr lang="en-US" sz="2400" b="1" dirty="0">
                  <a:latin typeface="Tahoma" pitchFamily="-65" charset="0"/>
                </a:rPr>
                <a:t>∙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Re{ </a:t>
              </a:r>
              <a:r>
                <a:rPr lang="en-US" sz="2400" b="1" dirty="0">
                  <a:solidFill>
                    <a:srgbClr val="0432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-65" charset="0"/>
                </a:rPr>
                <a:t> 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0432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 +… }</a:t>
              </a:r>
            </a:p>
          </p:txBody>
        </p:sp>
        <p:sp>
          <p:nvSpPr>
            <p:cNvPr id="9" name="Rectangle 5">
              <a:extLst>
                <a:ext uri="{FF2B5EF4-FFF2-40B4-BE49-F238E27FC236}">
                  <a16:creationId xmlns:a16="http://schemas.microsoft.com/office/drawing/2014/main" id="{9F633C05-5EB3-9548-A008-96F2CE8F2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4" y="1496"/>
              <a:ext cx="239" cy="3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90000"/>
                </a:lnSpc>
                <a:spcBef>
                  <a:spcPct val="20000"/>
                </a:spcBef>
              </a:pPr>
              <a:r>
                <a:rPr lang="en-US" sz="2800" dirty="0">
                  <a:solidFill>
                    <a:srgbClr val="0432FF"/>
                  </a:solidFill>
                  <a:latin typeface="Times New Roman" pitchFamily="-65" charset="0"/>
                </a:rPr>
                <a:t>~</a:t>
              </a:r>
            </a:p>
          </p:txBody>
        </p:sp>
      </p:grpSp>
      <p:grpSp>
        <p:nvGrpSpPr>
          <p:cNvPr id="10" name="Group 6">
            <a:extLst>
              <a:ext uri="{FF2B5EF4-FFF2-40B4-BE49-F238E27FC236}">
                <a16:creationId xmlns:a16="http://schemas.microsoft.com/office/drawing/2014/main" id="{F7DDA930-6DB1-B646-BC55-9793F6EDF3B0}"/>
              </a:ext>
            </a:extLst>
          </p:cNvPr>
          <p:cNvGrpSpPr>
            <a:grpSpLocks/>
          </p:cNvGrpSpPr>
          <p:nvPr/>
        </p:nvGrpSpPr>
        <p:grpSpPr bwMode="auto">
          <a:xfrm>
            <a:off x="741391" y="3536386"/>
            <a:ext cx="4700588" cy="676274"/>
            <a:chOff x="64" y="2475"/>
            <a:chExt cx="2961" cy="426"/>
          </a:xfrm>
        </p:grpSpPr>
        <p:sp>
          <p:nvSpPr>
            <p:cNvPr id="11" name="Text Box 7">
              <a:extLst>
                <a:ext uri="{FF2B5EF4-FFF2-40B4-BE49-F238E27FC236}">
                  <a16:creationId xmlns:a16="http://schemas.microsoft.com/office/drawing/2014/main" id="{8F4551A4-C68E-0549-B89F-AB07D8C04F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4" y="2571"/>
              <a:ext cx="2961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LU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0000FF"/>
                  </a:solidFill>
                  <a:latin typeface="Tahoma" pitchFamily="-65" charset="0"/>
                </a:rPr>
                <a:t>sin</a:t>
              </a:r>
              <a:r>
                <a:rPr lang="en-US" sz="2400" b="1" dirty="0" err="1">
                  <a:solidFill>
                    <a:srgbClr val="0000FF"/>
                  </a:solidFill>
                  <a:latin typeface="Symbol" pitchFamily="-65" charset="2"/>
                </a:rPr>
                <a:t>f</a:t>
              </a:r>
              <a:r>
                <a:rPr lang="en-US" sz="2400" b="1" dirty="0" err="1">
                  <a:latin typeface="Tahoma" pitchFamily="-65" charset="0"/>
                </a:rPr>
                <a:t>∙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Im{</a:t>
              </a:r>
              <a:r>
                <a:rPr lang="en-US" sz="2400" b="1" dirty="0" err="1">
                  <a:solidFill>
                    <a:srgbClr val="0432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chemeClr val="hlink"/>
                  </a:solidFill>
                  <a:latin typeface="Times New Roman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0432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FF3300"/>
                  </a:solidFill>
                  <a:latin typeface="Tahoma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k</a:t>
              </a:r>
              <a:r>
                <a:rPr lang="en-US" sz="2400" b="1" dirty="0" err="1">
                  <a:solidFill>
                    <a:srgbClr val="0432FF"/>
                  </a:solidFill>
                  <a:latin typeface="Tahoma" pitchFamily="-65" charset="0"/>
                </a:rPr>
                <a:t>E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}</a:t>
              </a:r>
            </a:p>
          </p:txBody>
        </p:sp>
        <p:sp>
          <p:nvSpPr>
            <p:cNvPr id="12" name="Rectangle 8">
              <a:extLst>
                <a:ext uri="{FF2B5EF4-FFF2-40B4-BE49-F238E27FC236}">
                  <a16:creationId xmlns:a16="http://schemas.microsoft.com/office/drawing/2014/main" id="{7CDFB3F2-5B3A-F04B-9EFA-89E36F367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98" y="2475"/>
              <a:ext cx="1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  <a:latin typeface="Times New Roman" pitchFamily="-65" charset="0"/>
                </a:rPr>
                <a:t>~</a:t>
              </a:r>
              <a:endParaRPr lang="en-US" sz="2400" dirty="0">
                <a:solidFill>
                  <a:srgbClr val="0432FF"/>
                </a:solidFill>
                <a:latin typeface="Tahoma" pitchFamily="-65" charset="0"/>
              </a:endParaRPr>
            </a:p>
          </p:txBody>
        </p:sp>
      </p:grpSp>
      <p:grpSp>
        <p:nvGrpSpPr>
          <p:cNvPr id="13" name="Group 16">
            <a:extLst>
              <a:ext uri="{FF2B5EF4-FFF2-40B4-BE49-F238E27FC236}">
                <a16:creationId xmlns:a16="http://schemas.microsoft.com/office/drawing/2014/main" id="{A505C595-0D49-D240-A739-00FBCE0F3092}"/>
              </a:ext>
            </a:extLst>
          </p:cNvPr>
          <p:cNvGrpSpPr>
            <a:grpSpLocks/>
          </p:cNvGrpSpPr>
          <p:nvPr/>
        </p:nvGrpSpPr>
        <p:grpSpPr bwMode="auto">
          <a:xfrm>
            <a:off x="742346" y="4298386"/>
            <a:ext cx="4633913" cy="698499"/>
            <a:chOff x="1" y="3000"/>
            <a:chExt cx="2919" cy="440"/>
          </a:xfrm>
        </p:grpSpPr>
        <p:sp>
          <p:nvSpPr>
            <p:cNvPr id="14" name="Text Box 17">
              <a:extLst>
                <a:ext uri="{FF2B5EF4-FFF2-40B4-BE49-F238E27FC236}">
                  <a16:creationId xmlns:a16="http://schemas.microsoft.com/office/drawing/2014/main" id="{239D2743-1EBC-A448-B994-C128817BF91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" y="3110"/>
              <a:ext cx="291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b="1" dirty="0" err="1">
                  <a:latin typeface="Symbol" pitchFamily="-65" charset="2"/>
                </a:rPr>
                <a:t>Ds</a:t>
              </a:r>
              <a:r>
                <a:rPr lang="en-US" sz="2400" b="1" baseline="-25000" dirty="0" err="1">
                  <a:latin typeface="Tahoma" pitchFamily="-65" charset="0"/>
                </a:rPr>
                <a:t>UL</a:t>
              </a:r>
              <a:r>
                <a:rPr lang="en-US" sz="2400" b="1" dirty="0">
                  <a:latin typeface="Tahoma" pitchFamily="-65" charset="0"/>
                </a:rPr>
                <a:t> ~ </a:t>
              </a:r>
              <a:r>
                <a:rPr lang="en-US" sz="2400" b="1" dirty="0" err="1">
                  <a:solidFill>
                    <a:srgbClr val="0000FF"/>
                  </a:solidFill>
                  <a:latin typeface="Tahoma" pitchFamily="-65" charset="0"/>
                </a:rPr>
                <a:t>sin</a:t>
              </a:r>
              <a:r>
                <a:rPr lang="en-US" sz="2400" b="1" dirty="0" err="1">
                  <a:solidFill>
                    <a:srgbClr val="0000FF"/>
                  </a:solidFill>
                  <a:latin typeface="Symbol" pitchFamily="-65" charset="2"/>
                </a:rPr>
                <a:t>f</a:t>
              </a:r>
              <a:r>
                <a:rPr lang="en-US" sz="2400" b="1" dirty="0" err="1">
                  <a:latin typeface="Tahoma" pitchFamily="-65" charset="0"/>
                </a:rPr>
                <a:t>∙</a:t>
              </a:r>
              <a:r>
                <a:rPr lang="en-US" sz="2400" b="1" dirty="0" err="1">
                  <a:solidFill>
                    <a:schemeClr val="tx1"/>
                  </a:solidFill>
                  <a:latin typeface="Tahoma" pitchFamily="-65" charset="0"/>
                </a:rPr>
                <a:t>Im{</a:t>
              </a:r>
              <a:r>
                <a:rPr lang="en-US" sz="2400" b="1" dirty="0" err="1">
                  <a:solidFill>
                    <a:srgbClr val="0432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CC66FF"/>
                  </a:solidFill>
                  <a:latin typeface="Times New Roman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</a:t>
              </a:r>
              <a:r>
                <a:rPr lang="en-US" sz="2400" b="1" dirty="0" err="1">
                  <a:solidFill>
                    <a:schemeClr val="tx1"/>
                  </a:solidFill>
                  <a:latin typeface="Symbol" pitchFamily="-65" charset="2"/>
                </a:rPr>
                <a:t>x</a:t>
              </a:r>
              <a:r>
                <a:rPr lang="en-US" sz="2400" b="1" dirty="0" err="1">
                  <a:solidFill>
                    <a:srgbClr val="0432FF"/>
                  </a:solidFill>
                  <a:latin typeface="Tahoma" pitchFamily="-65" charset="0"/>
                </a:rPr>
                <a:t>H</a:t>
              </a:r>
              <a:r>
                <a:rPr lang="en-US" sz="2400" b="1" dirty="0">
                  <a:solidFill>
                    <a:srgbClr val="FF3300"/>
                  </a:solidFill>
                  <a:latin typeface="Tahoma" pitchFamily="-65" charset="0"/>
                </a:rPr>
                <a:t> </a:t>
              </a:r>
              <a:r>
                <a:rPr lang="en-US" sz="2400" b="1" dirty="0">
                  <a:solidFill>
                    <a:schemeClr val="tx1"/>
                  </a:solidFill>
                  <a:latin typeface="Tahoma" pitchFamily="-65" charset="0"/>
                </a:rPr>
                <a:t>+ …}</a:t>
              </a:r>
            </a:p>
          </p:txBody>
        </p:sp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83410729-F1ED-F746-9599-AE2AAB1C92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27" y="3000"/>
              <a:ext cx="122" cy="2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r>
                <a:rPr lang="en-US" sz="2800" dirty="0">
                  <a:solidFill>
                    <a:srgbClr val="0432FF"/>
                  </a:solidFill>
                  <a:latin typeface="Times New Roman" pitchFamily="-65" charset="0"/>
                </a:rPr>
                <a:t>~</a:t>
              </a:r>
              <a:endParaRPr lang="en-US" sz="2400" dirty="0">
                <a:solidFill>
                  <a:srgbClr val="0432FF"/>
                </a:solidFill>
                <a:latin typeface="Tahoma" pitchFamily="-65" charset="0"/>
              </a:endParaRPr>
            </a:p>
          </p:txBody>
        </p:sp>
      </p:grpSp>
      <p:sp>
        <p:nvSpPr>
          <p:cNvPr id="16" name="Text Box 21">
            <a:extLst>
              <a:ext uri="{FF2B5EF4-FFF2-40B4-BE49-F238E27FC236}">
                <a16:creationId xmlns:a16="http://schemas.microsoft.com/office/drawing/2014/main" id="{974602C4-6040-C846-B6C8-CA8C1B8178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451" y="3218929"/>
            <a:ext cx="33778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srgbClr val="0432FF"/>
                </a:solidFill>
                <a:latin typeface="Comic Sans MS"/>
                <a:cs typeface="Comic Sans MS"/>
                <a:sym typeface="Wingdings" charset="2"/>
              </a:rPr>
              <a:t></a:t>
            </a:r>
            <a:r>
              <a:rPr lang="en-US" b="1" dirty="0">
                <a:solidFill>
                  <a:srgbClr val="0432FF"/>
                </a:solidFill>
                <a:latin typeface="Comic Sans MS"/>
                <a:cs typeface="Comic Sans MS"/>
                <a:sym typeface="Wingdings" charset="2"/>
              </a:rPr>
              <a:t> </a:t>
            </a:r>
            <a:r>
              <a:rPr lang="en-US" b="1" dirty="0">
                <a:solidFill>
                  <a:srgbClr val="0432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/>
                <a:cs typeface="Comic Sans MS"/>
                <a:sym typeface="Wingdings" charset="2"/>
              </a:rPr>
              <a:t>polarization observables:</a:t>
            </a:r>
            <a:r>
              <a:rPr lang="en-US" b="1" dirty="0">
                <a:solidFill>
                  <a:srgbClr val="0432FF"/>
                </a:solidFill>
                <a:latin typeface="Comic Sans MS"/>
                <a:cs typeface="Comic Sans MS"/>
                <a:sym typeface="Wingdings" charset="2"/>
              </a:rPr>
              <a:t> </a:t>
            </a:r>
            <a:endParaRPr lang="en-US" b="1" dirty="0">
              <a:solidFill>
                <a:srgbClr val="0432FF"/>
              </a:solidFill>
              <a:latin typeface="Comic Sans MS"/>
              <a:cs typeface="Comic Sans MS"/>
            </a:endParaRPr>
          </a:p>
        </p:txBody>
      </p:sp>
      <p:sp>
        <p:nvSpPr>
          <p:cNvPr id="17" name="AutoShape 29">
            <a:extLst>
              <a:ext uri="{FF2B5EF4-FFF2-40B4-BE49-F238E27FC236}">
                <a16:creationId xmlns:a16="http://schemas.microsoft.com/office/drawing/2014/main" id="{03722875-F191-3447-8E62-0EF905450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65895" y="3785957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432FF"/>
              </a:gs>
              <a:gs pos="81000">
                <a:srgbClr val="1200B4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8" name="AutoShape 30">
            <a:extLst>
              <a:ext uri="{FF2B5EF4-FFF2-40B4-BE49-F238E27FC236}">
                <a16:creationId xmlns:a16="http://schemas.microsoft.com/office/drawing/2014/main" id="{7F3794EB-9870-4D4E-A59D-936B8F419E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5262" y="4575126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432FF"/>
              </a:gs>
              <a:gs pos="81000">
                <a:srgbClr val="1200B4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19" name="AutoShape 31">
            <a:extLst>
              <a:ext uri="{FF2B5EF4-FFF2-40B4-BE49-F238E27FC236}">
                <a16:creationId xmlns:a16="http://schemas.microsoft.com/office/drawing/2014/main" id="{3AD45E47-F7C7-614F-BE46-7519F7BB8C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87161" y="5388555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432FF"/>
              </a:gs>
              <a:gs pos="81000">
                <a:srgbClr val="1200B4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0" name="Text Box 36">
            <a:extLst>
              <a:ext uri="{FF2B5EF4-FFF2-40B4-BE49-F238E27FC236}">
                <a16:creationId xmlns:a16="http://schemas.microsoft.com/office/drawing/2014/main" id="{AB2D18B9-45B6-AD48-BB83-A629E7CDB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1671" y="5951621"/>
            <a:ext cx="230789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1400" b="1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kinematically suppressed</a:t>
            </a:r>
          </a:p>
        </p:txBody>
      </p:sp>
      <p:sp>
        <p:nvSpPr>
          <p:cNvPr id="21" name="Text Box 37">
            <a:extLst>
              <a:ext uri="{FF2B5EF4-FFF2-40B4-BE49-F238E27FC236}">
                <a16:creationId xmlns:a16="http://schemas.microsoft.com/office/drawing/2014/main" id="{DAECC198-33F4-3742-A6B1-6129720610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200" y="3693253"/>
            <a:ext cx="419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22" name="Text Box 38">
            <a:extLst>
              <a:ext uri="{FF2B5EF4-FFF2-40B4-BE49-F238E27FC236}">
                <a16:creationId xmlns:a16="http://schemas.microsoft.com/office/drawing/2014/main" id="{48A22608-6119-5248-9943-7C4F91E14D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6364" y="4493055"/>
            <a:ext cx="42030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23" name="Text Box 39">
            <a:extLst>
              <a:ext uri="{FF2B5EF4-FFF2-40B4-BE49-F238E27FC236}">
                <a16:creationId xmlns:a16="http://schemas.microsoft.com/office/drawing/2014/main" id="{5CEDA194-11D6-C94D-97AB-B5862D97FF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1301" y="5306484"/>
            <a:ext cx="7955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ahoma" pitchFamily="-65" charset="0"/>
              </a:rPr>
              <a:t>H, E</a:t>
            </a:r>
          </a:p>
        </p:txBody>
      </p:sp>
      <p:sp>
        <p:nvSpPr>
          <p:cNvPr id="24" name="Text Box 42">
            <a:extLst>
              <a:ext uri="{FF2B5EF4-FFF2-40B4-BE49-F238E27FC236}">
                <a16:creationId xmlns:a16="http://schemas.microsoft.com/office/drawing/2014/main" id="{E0344D56-906C-C544-8051-2C3227152A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150" y="1695212"/>
            <a:ext cx="6350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dirty="0">
                <a:solidFill>
                  <a:srgbClr val="0432FF"/>
                </a:solidFill>
                <a:latin typeface="Comic Sans MS"/>
                <a:cs typeface="Comic Sans MS"/>
                <a:sym typeface="Wingdings" charset="2"/>
              </a:rPr>
              <a:t> </a:t>
            </a:r>
            <a:r>
              <a:rPr lang="en-US" b="1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different charges: e</a:t>
            </a:r>
            <a:r>
              <a:rPr lang="en-US" b="1" baseline="300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+</a:t>
            </a:r>
            <a:r>
              <a:rPr lang="en-US" b="1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 e</a:t>
            </a:r>
            <a:r>
              <a:rPr lang="en-US" b="1" baseline="30000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-</a:t>
            </a:r>
            <a:r>
              <a:rPr lang="en-US" sz="1800" b="1" dirty="0">
                <a:solidFill>
                  <a:srgbClr val="0432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mic Sans MS"/>
                <a:cs typeface="Comic Sans MS"/>
                <a:sym typeface="Wingdings" charset="2"/>
              </a:rPr>
              <a:t>:</a:t>
            </a:r>
            <a:endParaRPr lang="en-US" sz="1800" b="1" dirty="0">
              <a:solidFill>
                <a:srgbClr val="0432FF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Comic Sans MS"/>
              <a:cs typeface="Comic Sans MS"/>
            </a:endParaRPr>
          </a:p>
        </p:txBody>
      </p:sp>
      <p:sp>
        <p:nvSpPr>
          <p:cNvPr id="25" name="Text Box 44">
            <a:extLst>
              <a:ext uri="{FF2B5EF4-FFF2-40B4-BE49-F238E27FC236}">
                <a16:creationId xmlns:a16="http://schemas.microsoft.com/office/drawing/2014/main" id="{25D90664-A84D-264D-B82A-63AD093C6C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2633" y="2207506"/>
            <a:ext cx="4198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432FF"/>
                </a:solidFill>
                <a:latin typeface="Tahoma" pitchFamily="-65" charset="0"/>
              </a:rPr>
              <a:t>H</a:t>
            </a:r>
          </a:p>
        </p:txBody>
      </p:sp>
      <p:sp>
        <p:nvSpPr>
          <p:cNvPr id="26" name="Text Box 47">
            <a:extLst>
              <a:ext uri="{FF2B5EF4-FFF2-40B4-BE49-F238E27FC236}">
                <a16:creationId xmlns:a16="http://schemas.microsoft.com/office/drawing/2014/main" id="{1620B7CD-D6FB-9B4C-8403-122E94DB92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273" y="5962205"/>
            <a:ext cx="25955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 dirty="0" err="1">
                <a:solidFill>
                  <a:srgbClr val="FFFF00"/>
                </a:solidFill>
                <a:latin typeface="Symbol" pitchFamily="-65" charset="2"/>
              </a:rPr>
              <a:t>x</a:t>
            </a:r>
            <a:r>
              <a:rPr lang="en-US" sz="1400" b="1" dirty="0">
                <a:solidFill>
                  <a:srgbClr val="FFFF00"/>
                </a:solidFill>
                <a:latin typeface="Arial" pitchFamily="-65" charset="0"/>
              </a:rPr>
              <a:t> = </a:t>
            </a:r>
            <a:r>
              <a:rPr lang="en-US" sz="1400" b="1" dirty="0">
                <a:solidFill>
                  <a:srgbClr val="FFFF00"/>
                </a:solidFill>
                <a:latin typeface="Tahoma" pitchFamily="-65" charset="0"/>
              </a:rPr>
              <a:t>x</a:t>
            </a:r>
            <a:r>
              <a:rPr lang="en-US" sz="1400" b="1" baseline="-25000" dirty="0">
                <a:solidFill>
                  <a:srgbClr val="FFFF00"/>
                </a:solidFill>
                <a:latin typeface="Tahoma" pitchFamily="-65" charset="0"/>
              </a:rPr>
              <a:t>B</a:t>
            </a:r>
            <a:r>
              <a:rPr lang="en-US" sz="1400" b="1" dirty="0">
                <a:solidFill>
                  <a:srgbClr val="FFFF00"/>
                </a:solidFill>
                <a:latin typeface="Tahoma" pitchFamily="-65" charset="0"/>
              </a:rPr>
              <a:t>/(2-x</a:t>
            </a:r>
            <a:r>
              <a:rPr lang="en-US" sz="1400" b="1" baseline="-25000" dirty="0">
                <a:solidFill>
                  <a:srgbClr val="FFFF00"/>
                </a:solidFill>
                <a:latin typeface="Tahoma" pitchFamily="-65" charset="0"/>
              </a:rPr>
              <a:t>B </a:t>
            </a:r>
            <a:r>
              <a:rPr lang="en-US" sz="1400" b="1" dirty="0">
                <a:solidFill>
                  <a:srgbClr val="FFFF00"/>
                </a:solidFill>
                <a:latin typeface="Tahoma" pitchFamily="-65" charset="0"/>
              </a:rPr>
              <a:t>)     </a:t>
            </a:r>
            <a:r>
              <a:rPr lang="en-US" sz="1400" b="1" dirty="0" err="1">
                <a:solidFill>
                  <a:srgbClr val="FFFF00"/>
                </a:solidFill>
                <a:latin typeface="Tahoma" pitchFamily="-65" charset="0"/>
              </a:rPr>
              <a:t>k</a:t>
            </a:r>
            <a:r>
              <a:rPr lang="en-US" sz="1400" b="1" dirty="0">
                <a:solidFill>
                  <a:srgbClr val="FFFF00"/>
                </a:solidFill>
                <a:latin typeface="Tahoma" pitchFamily="-65" charset="0"/>
              </a:rPr>
              <a:t> = t/4M</a:t>
            </a:r>
            <a:r>
              <a:rPr lang="en-US" sz="1400" b="1" baseline="30000" dirty="0">
                <a:solidFill>
                  <a:srgbClr val="FFFF00"/>
                </a:solidFill>
                <a:latin typeface="Tahoma" pitchFamily="-65" charset="0"/>
              </a:rPr>
              <a:t>2 </a:t>
            </a:r>
            <a:r>
              <a:rPr lang="en-US" sz="1400" b="1" dirty="0">
                <a:solidFill>
                  <a:srgbClr val="FFFF00"/>
                </a:solidFill>
                <a:latin typeface="Tahoma" pitchFamily="-65" charset="0"/>
              </a:rPr>
              <a:t> </a:t>
            </a:r>
          </a:p>
        </p:txBody>
      </p:sp>
      <p:grpSp>
        <p:nvGrpSpPr>
          <p:cNvPr id="27" name="Group 48">
            <a:extLst>
              <a:ext uri="{FF2B5EF4-FFF2-40B4-BE49-F238E27FC236}">
                <a16:creationId xmlns:a16="http://schemas.microsoft.com/office/drawing/2014/main" id="{B012FA46-6E8D-1E4A-9A6D-A6B73C7DF125}"/>
              </a:ext>
            </a:extLst>
          </p:cNvPr>
          <p:cNvGrpSpPr>
            <a:grpSpLocks/>
          </p:cNvGrpSpPr>
          <p:nvPr/>
        </p:nvGrpSpPr>
        <p:grpSpPr bwMode="auto">
          <a:xfrm>
            <a:off x="88898" y="744427"/>
            <a:ext cx="6718303" cy="808038"/>
            <a:chOff x="128" y="210"/>
            <a:chExt cx="4232" cy="509"/>
          </a:xfrm>
        </p:grpSpPr>
        <p:sp>
          <p:nvSpPr>
            <p:cNvPr id="28" name="AutoShape 49">
              <a:extLst>
                <a:ext uri="{FF2B5EF4-FFF2-40B4-BE49-F238E27FC236}">
                  <a16:creationId xmlns:a16="http://schemas.microsoft.com/office/drawing/2014/main" id="{2E0CF9B0-AF07-C54F-A045-80A47CC45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8" y="210"/>
              <a:ext cx="462" cy="452"/>
            </a:xfrm>
            <a:prstGeom prst="curvedRightArrow">
              <a:avLst>
                <a:gd name="adj1" fmla="val 24848"/>
                <a:gd name="adj2" fmla="val 49697"/>
                <a:gd name="adj3" fmla="val 33333"/>
              </a:avLst>
            </a:prstGeom>
            <a:gradFill rotWithShape="1">
              <a:gsLst>
                <a:gs pos="0">
                  <a:schemeClr val="bg1"/>
                </a:gs>
                <a:gs pos="50000">
                  <a:srgbClr val="0432FF"/>
                </a:gs>
                <a:gs pos="100000">
                  <a:schemeClr val="bg1"/>
                </a:gs>
              </a:gsLst>
              <a:lin ang="27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charset="0"/>
              </a:endParaRPr>
            </a:p>
          </p:txBody>
        </p:sp>
        <p:graphicFrame>
          <p:nvGraphicFramePr>
            <p:cNvPr id="29" name="Object 2">
              <a:extLst>
                <a:ext uri="{FF2B5EF4-FFF2-40B4-BE49-F238E27FC236}">
                  <a16:creationId xmlns:a16="http://schemas.microsoft.com/office/drawing/2014/main" id="{90695188-7563-3E4C-B27D-2CFF8433BC35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584" y="391"/>
            <a:ext cx="3776" cy="32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6883" name="Equation" r:id="rId3" imgW="5994400" imgH="520700" progId="Equation.DSMT4">
                    <p:embed/>
                  </p:oleObj>
                </mc:Choice>
                <mc:Fallback>
                  <p:oleObj name="Equation" r:id="rId3" imgW="5994400" imgH="520700" progId="Equation.DSMT4">
                    <p:embed/>
                    <p:pic>
                      <p:nvPicPr>
                        <p:cNvPr id="29" name="Object 2">
                          <a:extLst>
                            <a:ext uri="{FF2B5EF4-FFF2-40B4-BE49-F238E27FC236}">
                              <a16:creationId xmlns:a16="http://schemas.microsoft.com/office/drawing/2014/main" id="{90695188-7563-3E4C-B27D-2CFF8433BC35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4" y="391"/>
                          <a:ext cx="3776" cy="32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0" name="AutoShape 29">
            <a:extLst>
              <a:ext uri="{FF2B5EF4-FFF2-40B4-BE49-F238E27FC236}">
                <a16:creationId xmlns:a16="http://schemas.microsoft.com/office/drawing/2014/main" id="{78B88526-53FC-4B4C-9456-07E0E308A8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58804" y="2311581"/>
            <a:ext cx="576263" cy="3079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432FF"/>
              </a:gs>
              <a:gs pos="81000">
                <a:srgbClr val="1200B4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23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  <p:bldP spid="18" grpId="0" animBg="1"/>
      <p:bldP spid="19" grpId="0" animBg="1"/>
      <p:bldP spid="20" grpId="0"/>
      <p:bldP spid="21" grpId="0"/>
      <p:bldP spid="22" grpId="0"/>
      <p:bldP spid="23" grpId="0"/>
      <p:bldP spid="25" grpId="0"/>
      <p:bldP spid="26" grpId="0"/>
      <p:bldP spid="30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lot-X20x250.e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61" b="9359"/>
          <a:stretch/>
        </p:blipFill>
        <p:spPr>
          <a:xfrm>
            <a:off x="285882" y="2910465"/>
            <a:ext cx="7741920" cy="3718597"/>
          </a:xfrm>
          <a:prstGeom prst="rect">
            <a:avLst/>
          </a:prstGeom>
        </p:spPr>
      </p:pic>
      <p:grpSp>
        <p:nvGrpSpPr>
          <p:cNvPr id="2" name="Group 23"/>
          <p:cNvGrpSpPr/>
          <p:nvPr/>
        </p:nvGrpSpPr>
        <p:grpSpPr>
          <a:xfrm>
            <a:off x="3290364" y="439925"/>
            <a:ext cx="4603346" cy="1477328"/>
            <a:chOff x="5873080" y="5954183"/>
            <a:chExt cx="4603346" cy="1477328"/>
          </a:xfrm>
        </p:grpSpPr>
        <p:sp>
          <p:nvSpPr>
            <p:cNvPr id="27" name="TextBox 26"/>
            <p:cNvSpPr txBox="1"/>
            <p:nvPr/>
          </p:nvSpPr>
          <p:spPr>
            <a:xfrm>
              <a:off x="6293871" y="5954183"/>
              <a:ext cx="4182555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FF"/>
                  </a:solidFill>
                  <a:latin typeface="Comic Sans MS"/>
                  <a:cs typeface="Comic Sans MS"/>
                </a:rPr>
                <a:t>DVCS:</a:t>
              </a:r>
              <a:r>
                <a:rPr lang="en-US" dirty="0">
                  <a:latin typeface="Comic Sans MS"/>
                  <a:cs typeface="Comic Sans MS"/>
                </a:rPr>
                <a:t> Golden channel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          theoretically clean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          wide range of observables 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          (</a:t>
              </a:r>
              <a:r>
                <a:rPr lang="en-US" dirty="0">
                  <a:latin typeface="Symbol" charset="2"/>
                  <a:cs typeface="Symbol" charset="2"/>
                </a:rPr>
                <a:t>s</a:t>
              </a:r>
              <a:r>
                <a:rPr lang="en-US" dirty="0">
                  <a:latin typeface="Comic Sans MS"/>
                  <a:cs typeface="Comic Sans MS"/>
                </a:rPr>
                <a:t>, A</a:t>
              </a:r>
              <a:r>
                <a:rPr lang="en-US" baseline="-25000" dirty="0">
                  <a:latin typeface="Comic Sans MS"/>
                  <a:cs typeface="Comic Sans MS"/>
                </a:rPr>
                <a:t>UT</a:t>
              </a:r>
              <a:r>
                <a:rPr lang="en-US" dirty="0">
                  <a:latin typeface="Comic Sans MS"/>
                  <a:cs typeface="Comic Sans MS"/>
                </a:rPr>
                <a:t>, A</a:t>
              </a:r>
              <a:r>
                <a:rPr lang="en-US" baseline="-25000" dirty="0">
                  <a:latin typeface="Comic Sans MS"/>
                  <a:cs typeface="Comic Sans MS"/>
                </a:rPr>
                <a:t>LU</a:t>
              </a:r>
              <a:r>
                <a:rPr lang="en-US" dirty="0">
                  <a:latin typeface="Comic Sans MS"/>
                  <a:cs typeface="Comic Sans MS"/>
                </a:rPr>
                <a:t>, A</a:t>
              </a:r>
              <a:r>
                <a:rPr lang="en-US" baseline="-25000" dirty="0">
                  <a:latin typeface="Comic Sans MS"/>
                  <a:cs typeface="Comic Sans MS"/>
                </a:rPr>
                <a:t>UL</a:t>
              </a:r>
              <a:r>
                <a:rPr lang="en-US" dirty="0">
                  <a:latin typeface="Comic Sans MS"/>
                  <a:cs typeface="Comic Sans MS"/>
                </a:rPr>
                <a:t>, A</a:t>
              </a:r>
              <a:r>
                <a:rPr lang="en-US" baseline="-25000" dirty="0">
                  <a:latin typeface="Comic Sans MS"/>
                  <a:cs typeface="Comic Sans MS"/>
                </a:rPr>
                <a:t>C</a:t>
              </a:r>
              <a:r>
                <a:rPr lang="en-US" dirty="0">
                  <a:latin typeface="Comic Sans MS"/>
                  <a:cs typeface="Comic Sans MS"/>
                </a:rPr>
                <a:t>)</a:t>
              </a:r>
            </a:p>
            <a:p>
              <a:r>
                <a:rPr lang="en-US" dirty="0">
                  <a:latin typeface="Comic Sans MS"/>
                  <a:cs typeface="Comic Sans MS"/>
                </a:rPr>
                <a:t>           to disentangle different GPDs</a:t>
              </a:r>
            </a:p>
          </p:txBody>
        </p:sp>
        <p:graphicFrame>
          <p:nvGraphicFramePr>
            <p:cNvPr id="23" name="Object 22"/>
            <p:cNvGraphicFramePr>
              <a:graphicFrameLocks noChangeAspect="1"/>
            </p:cNvGraphicFramePr>
            <p:nvPr>
              <p:extLst/>
            </p:nvPr>
          </p:nvGraphicFramePr>
          <p:xfrm>
            <a:off x="5873080" y="6306766"/>
            <a:ext cx="215900" cy="2159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7907" name="Equation" r:id="rId4" imgW="215900" imgH="215900" progId="Equation.DSMT4">
                    <p:embed/>
                  </p:oleObj>
                </mc:Choice>
                <mc:Fallback>
                  <p:oleObj name="Equation" r:id="rId4" imgW="215900" imgH="215900" progId="Equation.DSMT4">
                    <p:embed/>
                    <p:pic>
                      <p:nvPicPr>
                        <p:cNvPr id="23" name="Object 2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873080" y="6306766"/>
                          <a:ext cx="215900" cy="2159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DVCS at </a:t>
            </a:r>
            <a:r>
              <a:rPr lang="en-US" cap="none" dirty="0" err="1"/>
              <a:t>e</a:t>
            </a:r>
            <a:r>
              <a:rPr lang="en-US" dirty="0" err="1"/>
              <a:t>RHIC</a:t>
            </a:r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CFNS Workshop on Lattice PDFs</a:t>
            </a:r>
            <a:endParaRPr lang="en-GB"/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51DF0F-645F-AF4A-9BBB-E3E763818CCA}" type="slidenum">
              <a:rPr lang="en-GB" smtClean="0"/>
              <a:pPr>
                <a:defRPr/>
              </a:pPr>
              <a:t>34</a:t>
            </a:fld>
            <a:endParaRPr lang="en-GB"/>
          </a:p>
        </p:txBody>
      </p:sp>
      <p:grpSp>
        <p:nvGrpSpPr>
          <p:cNvPr id="81" name="Group 80"/>
          <p:cNvGrpSpPr/>
          <p:nvPr/>
        </p:nvGrpSpPr>
        <p:grpSpPr>
          <a:xfrm>
            <a:off x="0" y="52916"/>
            <a:ext cx="3640662" cy="1661587"/>
            <a:chOff x="4775200" y="609052"/>
            <a:chExt cx="4343097" cy="2332152"/>
          </a:xfrm>
        </p:grpSpPr>
        <p:grpSp>
          <p:nvGrpSpPr>
            <p:cNvPr id="24" name="Group 23"/>
            <p:cNvGrpSpPr/>
            <p:nvPr/>
          </p:nvGrpSpPr>
          <p:grpSpPr>
            <a:xfrm>
              <a:off x="4775200" y="609052"/>
              <a:ext cx="4343097" cy="2100616"/>
              <a:chOff x="158750" y="982320"/>
              <a:chExt cx="4343097" cy="2100616"/>
            </a:xfrm>
          </p:grpSpPr>
          <p:grpSp>
            <p:nvGrpSpPr>
              <p:cNvPr id="30" name="Group 159"/>
              <p:cNvGrpSpPr>
                <a:grpSpLocks noChangeAspect="1"/>
              </p:cNvGrpSpPr>
              <p:nvPr/>
            </p:nvGrpSpPr>
            <p:grpSpPr bwMode="auto">
              <a:xfrm rot="-2865258">
                <a:off x="1467654" y="1456538"/>
                <a:ext cx="128587" cy="546105"/>
                <a:chOff x="1324" y="1002"/>
                <a:chExt cx="146" cy="462"/>
              </a:xfrm>
            </p:grpSpPr>
            <p:sp>
              <p:nvSpPr>
                <p:cNvPr id="72" name="Freeform 160"/>
                <p:cNvSpPr>
                  <a:spLocks noChangeAspect="1"/>
                </p:cNvSpPr>
                <p:nvPr/>
              </p:nvSpPr>
              <p:spPr bwMode="auto">
                <a:xfrm>
                  <a:off x="1326" y="1002"/>
                  <a:ext cx="143" cy="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4" y="7"/>
                    </a:cxn>
                    <a:cxn ang="0">
                      <a:pos x="8" y="9"/>
                    </a:cxn>
                    <a:cxn ang="0">
                      <a:pos x="12" y="11"/>
                    </a:cxn>
                    <a:cxn ang="0">
                      <a:pos x="129" y="58"/>
                    </a:cxn>
                    <a:cxn ang="0">
                      <a:pos x="135" y="60"/>
                    </a:cxn>
                    <a:cxn ang="0">
                      <a:pos x="139" y="63"/>
                    </a:cxn>
                    <a:cxn ang="0">
                      <a:pos x="142" y="65"/>
                    </a:cxn>
                    <a:cxn ang="0">
                      <a:pos x="141" y="69"/>
                    </a:cxn>
                    <a:cxn ang="0">
                      <a:pos x="141" y="71"/>
                    </a:cxn>
                    <a:cxn ang="0">
                      <a:pos x="138" y="74"/>
                    </a:cxn>
                    <a:cxn ang="0">
                      <a:pos x="11" y="60"/>
                    </a:cxn>
                    <a:cxn ang="0">
                      <a:pos x="10" y="61"/>
                    </a:cxn>
                    <a:cxn ang="0">
                      <a:pos x="4" y="59"/>
                    </a:cxn>
                    <a:cxn ang="0">
                      <a:pos x="4" y="60"/>
                    </a:cxn>
                    <a:cxn ang="0">
                      <a:pos x="2" y="62"/>
                    </a:cxn>
                    <a:cxn ang="0">
                      <a:pos x="0" y="65"/>
                    </a:cxn>
                  </a:cxnLst>
                  <a:rect l="0" t="0" r="r" b="b"/>
                  <a:pathLst>
                    <a:path w="143" h="75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4" y="7"/>
                      </a:lnTo>
                      <a:lnTo>
                        <a:pt x="8" y="9"/>
                      </a:lnTo>
                      <a:lnTo>
                        <a:pt x="12" y="11"/>
                      </a:lnTo>
                      <a:lnTo>
                        <a:pt x="129" y="58"/>
                      </a:lnTo>
                      <a:lnTo>
                        <a:pt x="135" y="60"/>
                      </a:lnTo>
                      <a:lnTo>
                        <a:pt x="139" y="63"/>
                      </a:lnTo>
                      <a:lnTo>
                        <a:pt x="142" y="65"/>
                      </a:lnTo>
                      <a:lnTo>
                        <a:pt x="141" y="69"/>
                      </a:lnTo>
                      <a:lnTo>
                        <a:pt x="141" y="71"/>
                      </a:lnTo>
                      <a:lnTo>
                        <a:pt x="138" y="74"/>
                      </a:lnTo>
                      <a:lnTo>
                        <a:pt x="11" y="60"/>
                      </a:lnTo>
                      <a:lnTo>
                        <a:pt x="10" y="61"/>
                      </a:lnTo>
                      <a:lnTo>
                        <a:pt x="4" y="59"/>
                      </a:lnTo>
                      <a:lnTo>
                        <a:pt x="4" y="60"/>
                      </a:lnTo>
                      <a:lnTo>
                        <a:pt x="2" y="62"/>
                      </a:lnTo>
                      <a:lnTo>
                        <a:pt x="0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3" name="Freeform 161"/>
                <p:cNvSpPr>
                  <a:spLocks noChangeAspect="1"/>
                </p:cNvSpPr>
                <p:nvPr/>
              </p:nvSpPr>
              <p:spPr bwMode="auto">
                <a:xfrm>
                  <a:off x="1324" y="1069"/>
                  <a:ext cx="143" cy="72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2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0" y="7"/>
                    </a:cxn>
                    <a:cxn ang="0">
                      <a:pos x="133" y="57"/>
                    </a:cxn>
                    <a:cxn ang="0">
                      <a:pos x="137" y="61"/>
                    </a:cxn>
                    <a:cxn ang="0">
                      <a:pos x="140" y="61"/>
                    </a:cxn>
                    <a:cxn ang="0">
                      <a:pos x="141" y="65"/>
                    </a:cxn>
                    <a:cxn ang="0">
                      <a:pos x="141" y="66"/>
                    </a:cxn>
                    <a:cxn ang="0">
                      <a:pos x="142" y="71"/>
                    </a:cxn>
                    <a:cxn ang="0">
                      <a:pos x="137" y="71"/>
                    </a:cxn>
                    <a:cxn ang="0">
                      <a:pos x="12" y="59"/>
                    </a:cxn>
                    <a:cxn ang="0">
                      <a:pos x="7" y="59"/>
                    </a:cxn>
                    <a:cxn ang="0">
                      <a:pos x="6" y="59"/>
                    </a:cxn>
                    <a:cxn ang="0">
                      <a:pos x="4" y="59"/>
                    </a:cxn>
                    <a:cxn ang="0">
                      <a:pos x="1" y="59"/>
                    </a:cxn>
                    <a:cxn ang="0">
                      <a:pos x="0" y="61"/>
                    </a:cxn>
                  </a:cxnLst>
                  <a:rect l="0" t="0" r="r" b="b"/>
                  <a:pathLst>
                    <a:path w="143" h="72">
                      <a:moveTo>
                        <a:pt x="0" y="0"/>
                      </a:moveTo>
                      <a:lnTo>
                        <a:pt x="1" y="2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0" y="7"/>
                      </a:lnTo>
                      <a:lnTo>
                        <a:pt x="133" y="57"/>
                      </a:lnTo>
                      <a:lnTo>
                        <a:pt x="137" y="61"/>
                      </a:lnTo>
                      <a:lnTo>
                        <a:pt x="140" y="61"/>
                      </a:lnTo>
                      <a:lnTo>
                        <a:pt x="141" y="65"/>
                      </a:lnTo>
                      <a:lnTo>
                        <a:pt x="141" y="66"/>
                      </a:lnTo>
                      <a:lnTo>
                        <a:pt x="142" y="71"/>
                      </a:lnTo>
                      <a:lnTo>
                        <a:pt x="137" y="71"/>
                      </a:lnTo>
                      <a:lnTo>
                        <a:pt x="12" y="59"/>
                      </a:lnTo>
                      <a:lnTo>
                        <a:pt x="7" y="59"/>
                      </a:lnTo>
                      <a:lnTo>
                        <a:pt x="6" y="59"/>
                      </a:lnTo>
                      <a:lnTo>
                        <a:pt x="4" y="59"/>
                      </a:lnTo>
                      <a:lnTo>
                        <a:pt x="1" y="59"/>
                      </a:lnTo>
                      <a:lnTo>
                        <a:pt x="0" y="61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4" name="Freeform 162"/>
                <p:cNvSpPr>
                  <a:spLocks noChangeAspect="1"/>
                </p:cNvSpPr>
                <p:nvPr/>
              </p:nvSpPr>
              <p:spPr bwMode="auto">
                <a:xfrm>
                  <a:off x="1326" y="1131"/>
                  <a:ext cx="144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2" y="7"/>
                    </a:cxn>
                    <a:cxn ang="0">
                      <a:pos x="7" y="9"/>
                    </a:cxn>
                    <a:cxn ang="0">
                      <a:pos x="10" y="11"/>
                    </a:cxn>
                    <a:cxn ang="0">
                      <a:pos x="133" y="59"/>
                    </a:cxn>
                    <a:cxn ang="0">
                      <a:pos x="136" y="63"/>
                    </a:cxn>
                    <a:cxn ang="0">
                      <a:pos x="139" y="65"/>
                    </a:cxn>
                    <a:cxn ang="0">
                      <a:pos x="143" y="67"/>
                    </a:cxn>
                    <a:cxn ang="0">
                      <a:pos x="143" y="71"/>
                    </a:cxn>
                    <a:cxn ang="0">
                      <a:pos x="141" y="74"/>
                    </a:cxn>
                    <a:cxn ang="0">
                      <a:pos x="138" y="75"/>
                    </a:cxn>
                    <a:cxn ang="0">
                      <a:pos x="9" y="63"/>
                    </a:cxn>
                    <a:cxn ang="0">
                      <a:pos x="6" y="62"/>
                    </a:cxn>
                    <a:cxn ang="0">
                      <a:pos x="6" y="63"/>
                    </a:cxn>
                    <a:cxn ang="0">
                      <a:pos x="3" y="62"/>
                    </a:cxn>
                    <a:cxn ang="0">
                      <a:pos x="0" y="64"/>
                    </a:cxn>
                    <a:cxn ang="0">
                      <a:pos x="0" y="66"/>
                    </a:cxn>
                  </a:cxnLst>
                  <a:rect l="0" t="0" r="r" b="b"/>
                  <a:pathLst>
                    <a:path w="144" h="76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2" y="7"/>
                      </a:lnTo>
                      <a:lnTo>
                        <a:pt x="7" y="9"/>
                      </a:lnTo>
                      <a:lnTo>
                        <a:pt x="10" y="11"/>
                      </a:lnTo>
                      <a:lnTo>
                        <a:pt x="133" y="59"/>
                      </a:lnTo>
                      <a:lnTo>
                        <a:pt x="136" y="63"/>
                      </a:lnTo>
                      <a:lnTo>
                        <a:pt x="139" y="65"/>
                      </a:lnTo>
                      <a:lnTo>
                        <a:pt x="143" y="67"/>
                      </a:lnTo>
                      <a:lnTo>
                        <a:pt x="143" y="71"/>
                      </a:lnTo>
                      <a:lnTo>
                        <a:pt x="141" y="74"/>
                      </a:lnTo>
                      <a:lnTo>
                        <a:pt x="138" y="75"/>
                      </a:lnTo>
                      <a:lnTo>
                        <a:pt x="9" y="63"/>
                      </a:lnTo>
                      <a:lnTo>
                        <a:pt x="6" y="62"/>
                      </a:lnTo>
                      <a:lnTo>
                        <a:pt x="6" y="63"/>
                      </a:lnTo>
                      <a:lnTo>
                        <a:pt x="3" y="62"/>
                      </a:lnTo>
                      <a:lnTo>
                        <a:pt x="0" y="64"/>
                      </a:lnTo>
                      <a:lnTo>
                        <a:pt x="0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5" name="Freeform 163"/>
                <p:cNvSpPr>
                  <a:spLocks noChangeAspect="1"/>
                </p:cNvSpPr>
                <p:nvPr/>
              </p:nvSpPr>
              <p:spPr bwMode="auto">
                <a:xfrm>
                  <a:off x="1325" y="1202"/>
                  <a:ext cx="144" cy="7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4" y="4"/>
                    </a:cxn>
                    <a:cxn ang="0">
                      <a:pos x="6" y="6"/>
                    </a:cxn>
                    <a:cxn ang="0">
                      <a:pos x="11" y="7"/>
                    </a:cxn>
                    <a:cxn ang="0">
                      <a:pos x="131" y="54"/>
                    </a:cxn>
                    <a:cxn ang="0">
                      <a:pos x="136" y="58"/>
                    </a:cxn>
                    <a:cxn ang="0">
                      <a:pos x="139" y="59"/>
                    </a:cxn>
                    <a:cxn ang="0">
                      <a:pos x="143" y="63"/>
                    </a:cxn>
                    <a:cxn ang="0">
                      <a:pos x="143" y="66"/>
                    </a:cxn>
                    <a:cxn ang="0">
                      <a:pos x="140" y="69"/>
                    </a:cxn>
                    <a:cxn ang="0">
                      <a:pos x="138" y="69"/>
                    </a:cxn>
                    <a:cxn ang="0">
                      <a:pos x="11" y="57"/>
                    </a:cxn>
                    <a:cxn ang="0">
                      <a:pos x="7" y="58"/>
                    </a:cxn>
                    <a:cxn ang="0">
                      <a:pos x="4" y="57"/>
                    </a:cxn>
                    <a:cxn ang="0">
                      <a:pos x="1" y="57"/>
                    </a:cxn>
                    <a:cxn ang="0">
                      <a:pos x="1" y="59"/>
                    </a:cxn>
                    <a:cxn ang="0">
                      <a:pos x="0" y="62"/>
                    </a:cxn>
                  </a:cxnLst>
                  <a:rect l="0" t="0" r="r" b="b"/>
                  <a:pathLst>
                    <a:path w="144" h="7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4"/>
                      </a:lnTo>
                      <a:lnTo>
                        <a:pt x="6" y="6"/>
                      </a:lnTo>
                      <a:lnTo>
                        <a:pt x="11" y="7"/>
                      </a:lnTo>
                      <a:lnTo>
                        <a:pt x="131" y="54"/>
                      </a:lnTo>
                      <a:lnTo>
                        <a:pt x="136" y="58"/>
                      </a:lnTo>
                      <a:lnTo>
                        <a:pt x="139" y="59"/>
                      </a:lnTo>
                      <a:lnTo>
                        <a:pt x="143" y="63"/>
                      </a:lnTo>
                      <a:lnTo>
                        <a:pt x="143" y="66"/>
                      </a:lnTo>
                      <a:lnTo>
                        <a:pt x="140" y="69"/>
                      </a:lnTo>
                      <a:lnTo>
                        <a:pt x="138" y="69"/>
                      </a:lnTo>
                      <a:lnTo>
                        <a:pt x="11" y="57"/>
                      </a:lnTo>
                      <a:lnTo>
                        <a:pt x="7" y="58"/>
                      </a:lnTo>
                      <a:lnTo>
                        <a:pt x="4" y="57"/>
                      </a:lnTo>
                      <a:lnTo>
                        <a:pt x="1" y="57"/>
                      </a:lnTo>
                      <a:lnTo>
                        <a:pt x="1" y="59"/>
                      </a:lnTo>
                      <a:lnTo>
                        <a:pt x="0" y="62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6" name="Freeform 164"/>
                <p:cNvSpPr>
                  <a:spLocks noChangeAspect="1"/>
                </p:cNvSpPr>
                <p:nvPr/>
              </p:nvSpPr>
              <p:spPr bwMode="auto">
                <a:xfrm>
                  <a:off x="1327" y="1260"/>
                  <a:ext cx="142" cy="76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3" y="7"/>
                    </a:cxn>
                    <a:cxn ang="0">
                      <a:pos x="6" y="8"/>
                    </a:cxn>
                    <a:cxn ang="0">
                      <a:pos x="11" y="11"/>
                    </a:cxn>
                    <a:cxn ang="0">
                      <a:pos x="132" y="61"/>
                    </a:cxn>
                    <a:cxn ang="0">
                      <a:pos x="137" y="64"/>
                    </a:cxn>
                    <a:cxn ang="0">
                      <a:pos x="137" y="65"/>
                    </a:cxn>
                    <a:cxn ang="0">
                      <a:pos x="140" y="68"/>
                    </a:cxn>
                    <a:cxn ang="0">
                      <a:pos x="141" y="71"/>
                    </a:cxn>
                    <a:cxn ang="0">
                      <a:pos x="139" y="74"/>
                    </a:cxn>
                    <a:cxn ang="0">
                      <a:pos x="136" y="75"/>
                    </a:cxn>
                    <a:cxn ang="0">
                      <a:pos x="11" y="62"/>
                    </a:cxn>
                    <a:cxn ang="0">
                      <a:pos x="8" y="62"/>
                    </a:cxn>
                    <a:cxn ang="0">
                      <a:pos x="6" y="62"/>
                    </a:cxn>
                    <a:cxn ang="0">
                      <a:pos x="4" y="62"/>
                    </a:cxn>
                    <a:cxn ang="0">
                      <a:pos x="2" y="63"/>
                    </a:cxn>
                    <a:cxn ang="0">
                      <a:pos x="2" y="66"/>
                    </a:cxn>
                  </a:cxnLst>
                  <a:rect l="0" t="0" r="r" b="b"/>
                  <a:pathLst>
                    <a:path w="142" h="76">
                      <a:moveTo>
                        <a:pt x="0" y="0"/>
                      </a:moveTo>
                      <a:lnTo>
                        <a:pt x="0" y="4"/>
                      </a:lnTo>
                      <a:lnTo>
                        <a:pt x="3" y="7"/>
                      </a:lnTo>
                      <a:lnTo>
                        <a:pt x="6" y="8"/>
                      </a:lnTo>
                      <a:lnTo>
                        <a:pt x="11" y="11"/>
                      </a:lnTo>
                      <a:lnTo>
                        <a:pt x="132" y="61"/>
                      </a:lnTo>
                      <a:lnTo>
                        <a:pt x="137" y="64"/>
                      </a:lnTo>
                      <a:lnTo>
                        <a:pt x="137" y="65"/>
                      </a:lnTo>
                      <a:lnTo>
                        <a:pt x="140" y="68"/>
                      </a:lnTo>
                      <a:lnTo>
                        <a:pt x="141" y="71"/>
                      </a:lnTo>
                      <a:lnTo>
                        <a:pt x="139" y="74"/>
                      </a:lnTo>
                      <a:lnTo>
                        <a:pt x="136" y="75"/>
                      </a:lnTo>
                      <a:lnTo>
                        <a:pt x="11" y="62"/>
                      </a:lnTo>
                      <a:lnTo>
                        <a:pt x="8" y="62"/>
                      </a:lnTo>
                      <a:lnTo>
                        <a:pt x="6" y="62"/>
                      </a:lnTo>
                      <a:lnTo>
                        <a:pt x="4" y="62"/>
                      </a:lnTo>
                      <a:lnTo>
                        <a:pt x="2" y="63"/>
                      </a:lnTo>
                      <a:lnTo>
                        <a:pt x="2" y="66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7" name="Freeform 165"/>
                <p:cNvSpPr>
                  <a:spLocks noChangeAspect="1"/>
                </p:cNvSpPr>
                <p:nvPr/>
              </p:nvSpPr>
              <p:spPr bwMode="auto">
                <a:xfrm>
                  <a:off x="1326" y="1328"/>
                  <a:ext cx="142" cy="74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" y="2"/>
                    </a:cxn>
                    <a:cxn ang="0">
                      <a:pos x="4" y="4"/>
                    </a:cxn>
                    <a:cxn ang="0">
                      <a:pos x="4" y="5"/>
                    </a:cxn>
                    <a:cxn ang="0">
                      <a:pos x="10" y="8"/>
                    </a:cxn>
                    <a:cxn ang="0">
                      <a:pos x="129" y="57"/>
                    </a:cxn>
                    <a:cxn ang="0">
                      <a:pos x="136" y="59"/>
                    </a:cxn>
                    <a:cxn ang="0">
                      <a:pos x="138" y="62"/>
                    </a:cxn>
                    <a:cxn ang="0">
                      <a:pos x="139" y="66"/>
                    </a:cxn>
                    <a:cxn ang="0">
                      <a:pos x="141" y="68"/>
                    </a:cxn>
                    <a:cxn ang="0">
                      <a:pos x="140" y="70"/>
                    </a:cxn>
                    <a:cxn ang="0">
                      <a:pos x="136" y="73"/>
                    </a:cxn>
                    <a:cxn ang="0">
                      <a:pos x="12" y="59"/>
                    </a:cxn>
                    <a:cxn ang="0">
                      <a:pos x="8" y="59"/>
                    </a:cxn>
                    <a:cxn ang="0">
                      <a:pos x="4" y="59"/>
                    </a:cxn>
                    <a:cxn ang="0">
                      <a:pos x="3" y="59"/>
                    </a:cxn>
                    <a:cxn ang="0">
                      <a:pos x="3" y="61"/>
                    </a:cxn>
                    <a:cxn ang="0">
                      <a:pos x="2" y="64"/>
                    </a:cxn>
                  </a:cxnLst>
                  <a:rect l="0" t="0" r="r" b="b"/>
                  <a:pathLst>
                    <a:path w="142" h="74">
                      <a:moveTo>
                        <a:pt x="0" y="0"/>
                      </a:moveTo>
                      <a:lnTo>
                        <a:pt x="2" y="2"/>
                      </a:lnTo>
                      <a:lnTo>
                        <a:pt x="4" y="4"/>
                      </a:lnTo>
                      <a:lnTo>
                        <a:pt x="4" y="5"/>
                      </a:lnTo>
                      <a:lnTo>
                        <a:pt x="10" y="8"/>
                      </a:lnTo>
                      <a:lnTo>
                        <a:pt x="129" y="57"/>
                      </a:lnTo>
                      <a:lnTo>
                        <a:pt x="136" y="59"/>
                      </a:lnTo>
                      <a:lnTo>
                        <a:pt x="138" y="62"/>
                      </a:lnTo>
                      <a:lnTo>
                        <a:pt x="139" y="66"/>
                      </a:lnTo>
                      <a:lnTo>
                        <a:pt x="141" y="68"/>
                      </a:lnTo>
                      <a:lnTo>
                        <a:pt x="140" y="70"/>
                      </a:lnTo>
                      <a:lnTo>
                        <a:pt x="136" y="73"/>
                      </a:lnTo>
                      <a:lnTo>
                        <a:pt x="12" y="59"/>
                      </a:lnTo>
                      <a:lnTo>
                        <a:pt x="8" y="59"/>
                      </a:lnTo>
                      <a:lnTo>
                        <a:pt x="4" y="59"/>
                      </a:lnTo>
                      <a:lnTo>
                        <a:pt x="3" y="59"/>
                      </a:lnTo>
                      <a:lnTo>
                        <a:pt x="3" y="61"/>
                      </a:lnTo>
                      <a:lnTo>
                        <a:pt x="2" y="64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Freeform 166"/>
                <p:cNvSpPr>
                  <a:spLocks noChangeAspect="1"/>
                </p:cNvSpPr>
                <p:nvPr/>
              </p:nvSpPr>
              <p:spPr bwMode="auto">
                <a:xfrm>
                  <a:off x="1326" y="1391"/>
                  <a:ext cx="142" cy="7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3"/>
                    </a:cxn>
                    <a:cxn ang="0">
                      <a:pos x="1" y="7"/>
                    </a:cxn>
                    <a:cxn ang="0">
                      <a:pos x="5" y="9"/>
                    </a:cxn>
                    <a:cxn ang="0">
                      <a:pos x="11" y="10"/>
                    </a:cxn>
                    <a:cxn ang="0">
                      <a:pos x="129" y="59"/>
                    </a:cxn>
                    <a:cxn ang="0">
                      <a:pos x="137" y="61"/>
                    </a:cxn>
                    <a:cxn ang="0">
                      <a:pos x="138" y="63"/>
                    </a:cxn>
                    <a:cxn ang="0">
                      <a:pos x="141" y="67"/>
                    </a:cxn>
                    <a:cxn ang="0">
                      <a:pos x="141" y="69"/>
                    </a:cxn>
                    <a:cxn ang="0">
                      <a:pos x="140" y="72"/>
                    </a:cxn>
                    <a:cxn ang="0">
                      <a:pos x="135" y="72"/>
                    </a:cxn>
                    <a:cxn ang="0">
                      <a:pos x="73" y="65"/>
                    </a:cxn>
                  </a:cxnLst>
                  <a:rect l="0" t="0" r="r" b="b"/>
                  <a:pathLst>
                    <a:path w="142" h="7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7"/>
                      </a:lnTo>
                      <a:lnTo>
                        <a:pt x="5" y="9"/>
                      </a:lnTo>
                      <a:lnTo>
                        <a:pt x="11" y="10"/>
                      </a:lnTo>
                      <a:lnTo>
                        <a:pt x="129" y="59"/>
                      </a:lnTo>
                      <a:lnTo>
                        <a:pt x="137" y="61"/>
                      </a:lnTo>
                      <a:lnTo>
                        <a:pt x="138" y="63"/>
                      </a:lnTo>
                      <a:lnTo>
                        <a:pt x="141" y="67"/>
                      </a:lnTo>
                      <a:lnTo>
                        <a:pt x="141" y="69"/>
                      </a:lnTo>
                      <a:lnTo>
                        <a:pt x="140" y="72"/>
                      </a:lnTo>
                      <a:lnTo>
                        <a:pt x="135" y="72"/>
                      </a:lnTo>
                      <a:lnTo>
                        <a:pt x="73" y="65"/>
                      </a:lnTo>
                    </a:path>
                  </a:pathLst>
                </a:custGeom>
                <a:noFill/>
                <a:ln w="25400" cap="rnd" cmpd="sng">
                  <a:solidFill>
                    <a:srgbClr val="FF9933"/>
                  </a:solidFill>
                  <a:prstDash val="solid"/>
                  <a:round/>
                  <a:headEnd type="none" w="sm" len="sm"/>
                  <a:tailEnd type="none" w="sm" len="sm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31" name="Line 168"/>
              <p:cNvSpPr>
                <a:spLocks noChangeShapeType="1"/>
              </p:cNvSpPr>
              <p:nvPr/>
            </p:nvSpPr>
            <p:spPr bwMode="auto">
              <a:xfrm flipV="1">
                <a:off x="1477963" y="1919288"/>
                <a:ext cx="30480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Line 169"/>
              <p:cNvSpPr>
                <a:spLocks noChangeShapeType="1"/>
              </p:cNvSpPr>
              <p:nvPr/>
            </p:nvSpPr>
            <p:spPr bwMode="auto">
              <a:xfrm rot="18742695" flipV="1">
                <a:off x="2767013" y="1912938"/>
                <a:ext cx="303212" cy="61436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Line 172"/>
              <p:cNvSpPr>
                <a:spLocks noChangeShapeType="1"/>
              </p:cNvSpPr>
              <p:nvPr/>
            </p:nvSpPr>
            <p:spPr bwMode="auto">
              <a:xfrm rot="12777622" flipV="1">
                <a:off x="3529013" y="2678113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177"/>
              <p:cNvSpPr>
                <a:spLocks/>
              </p:cNvSpPr>
              <p:nvPr/>
            </p:nvSpPr>
            <p:spPr bwMode="auto">
              <a:xfrm>
                <a:off x="415925" y="1268413"/>
                <a:ext cx="1439863" cy="441325"/>
              </a:xfrm>
              <a:custGeom>
                <a:avLst/>
                <a:gdLst/>
                <a:ahLst/>
                <a:cxnLst>
                  <a:cxn ang="0">
                    <a:pos x="0" y="144"/>
                  </a:cxn>
                  <a:cxn ang="0">
                    <a:pos x="432" y="96"/>
                  </a:cxn>
                  <a:cxn ang="0">
                    <a:pos x="672" y="0"/>
                  </a:cxn>
                </a:cxnLst>
                <a:rect l="0" t="0" r="r" b="b"/>
                <a:pathLst>
                  <a:path w="672" h="144">
                    <a:moveTo>
                      <a:pt x="0" y="144"/>
                    </a:moveTo>
                    <a:lnTo>
                      <a:pt x="432" y="96"/>
                    </a:lnTo>
                    <a:lnTo>
                      <a:pt x="672" y="0"/>
                    </a:ln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Text Box 179"/>
              <p:cNvSpPr txBox="1">
                <a:spLocks noChangeArrowheads="1"/>
              </p:cNvSpPr>
              <p:nvPr/>
            </p:nvSpPr>
            <p:spPr bwMode="auto">
              <a:xfrm>
                <a:off x="1379076" y="982320"/>
                <a:ext cx="381000" cy="3968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000" dirty="0">
                    <a:latin typeface="Times New Roman" pitchFamily="-112" charset="0"/>
                  </a:rPr>
                  <a:t>e’</a:t>
                </a:r>
              </a:p>
            </p:txBody>
          </p:sp>
          <p:sp>
            <p:nvSpPr>
              <p:cNvPr id="36" name="Line 203"/>
              <p:cNvSpPr>
                <a:spLocks noChangeShapeType="1"/>
              </p:cNvSpPr>
              <p:nvPr/>
            </p:nvSpPr>
            <p:spPr bwMode="auto">
              <a:xfrm flipV="1">
                <a:off x="487363" y="2794000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Line 204"/>
              <p:cNvSpPr>
                <a:spLocks noChangeShapeType="1"/>
              </p:cNvSpPr>
              <p:nvPr/>
            </p:nvSpPr>
            <p:spPr bwMode="auto">
              <a:xfrm rot="12777622" flipV="1">
                <a:off x="3513138" y="2708275"/>
                <a:ext cx="685800" cy="228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38" name="Group 344"/>
              <p:cNvGrpSpPr>
                <a:grpSpLocks/>
              </p:cNvGrpSpPr>
              <p:nvPr/>
            </p:nvGrpSpPr>
            <p:grpSpPr bwMode="auto">
              <a:xfrm>
                <a:off x="385763" y="1125541"/>
                <a:ext cx="3825887" cy="1957395"/>
                <a:chOff x="243" y="709"/>
                <a:chExt cx="2410" cy="1233"/>
              </a:xfrm>
            </p:grpSpPr>
            <p:sp>
              <p:nvSpPr>
                <p:cNvPr id="43" name="Line 176"/>
                <p:cNvSpPr>
                  <a:spLocks noChangeShapeType="1"/>
                </p:cNvSpPr>
                <p:nvPr/>
              </p:nvSpPr>
              <p:spPr bwMode="auto">
                <a:xfrm flipV="1">
                  <a:off x="1123" y="1207"/>
                  <a:ext cx="623" cy="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grpSp>
              <p:nvGrpSpPr>
                <p:cNvPr id="44" name="Group 184"/>
                <p:cNvGrpSpPr>
                  <a:grpSpLocks/>
                </p:cNvGrpSpPr>
                <p:nvPr/>
              </p:nvGrpSpPr>
              <p:grpSpPr bwMode="auto">
                <a:xfrm>
                  <a:off x="243" y="757"/>
                  <a:ext cx="2410" cy="1185"/>
                  <a:chOff x="100" y="699"/>
                  <a:chExt cx="2410" cy="1185"/>
                </a:xfrm>
              </p:grpSpPr>
              <p:sp>
                <p:nvSpPr>
                  <p:cNvPr id="54" name="Text Box 18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476" y="961"/>
                    <a:ext cx="388" cy="24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  <a:spAutoFit/>
                  </a:bodyPr>
                  <a:lstStyle/>
                  <a:p>
                    <a:pPr algn="ctr">
                      <a:spcBef>
                        <a:spcPct val="50000"/>
                      </a:spcBef>
                    </a:pPr>
                    <a:r>
                      <a:rPr lang="en-US" sz="1200" b="1" dirty="0">
                        <a:latin typeface="Times New Roman" pitchFamily="-112" charset="0"/>
                      </a:rPr>
                      <a:t>(Q</a:t>
                    </a:r>
                    <a:r>
                      <a:rPr lang="en-US" sz="1200" b="1" baseline="30000" dirty="0">
                        <a:latin typeface="Times New Roman" pitchFamily="-112" charset="0"/>
                      </a:rPr>
                      <a:t>2</a:t>
                    </a:r>
                    <a:r>
                      <a:rPr lang="en-US" sz="1200" b="1" dirty="0">
                        <a:latin typeface="Times New Roman" pitchFamily="-112" charset="0"/>
                      </a:rPr>
                      <a:t>)</a:t>
                    </a:r>
                  </a:p>
                </p:txBody>
              </p:sp>
              <p:sp>
                <p:nvSpPr>
                  <p:cNvPr id="55" name="Text Box 18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00" y="699"/>
                    <a:ext cx="187" cy="2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2000" dirty="0">
                        <a:latin typeface="Times New Roman" pitchFamily="-112" charset="0"/>
                      </a:rPr>
                      <a:t>e</a:t>
                    </a:r>
                  </a:p>
                </p:txBody>
              </p:sp>
              <p:sp>
                <p:nvSpPr>
                  <p:cNvPr id="56" name="Text Box 187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838" y="809"/>
                    <a:ext cx="322" cy="27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>
                    <a:prstTxWarp prst="textNoShape">
                      <a:avLst/>
                    </a:prstTxWarp>
                    <a:spAutoFit/>
                  </a:bodyPr>
                  <a:lstStyle/>
                  <a:p>
                    <a:r>
                      <a:rPr lang="en-US" sz="1400" b="1" dirty="0" err="1">
                        <a:latin typeface="Symbol" pitchFamily="-112" charset="2"/>
                      </a:rPr>
                      <a:t>g</a:t>
                    </a:r>
                    <a:r>
                      <a:rPr lang="en-US" sz="1400" b="1" baseline="-25000" dirty="0" err="1">
                        <a:latin typeface="Times New Roman" pitchFamily="-112" charset="0"/>
                      </a:rPr>
                      <a:t>L</a:t>
                    </a:r>
                    <a:r>
                      <a:rPr lang="en-US" sz="1400" b="1" dirty="0">
                        <a:latin typeface="Times New Roman" pitchFamily="-112" charset="0"/>
                      </a:rPr>
                      <a:t>*</a:t>
                    </a:r>
                  </a:p>
                </p:txBody>
              </p:sp>
              <p:grpSp>
                <p:nvGrpSpPr>
                  <p:cNvPr id="57" name="Group 188"/>
                  <p:cNvGrpSpPr>
                    <a:grpSpLocks/>
                  </p:cNvGrpSpPr>
                  <p:nvPr/>
                </p:nvGrpSpPr>
                <p:grpSpPr bwMode="auto">
                  <a:xfrm>
                    <a:off x="158" y="1253"/>
                    <a:ext cx="2352" cy="631"/>
                    <a:chOff x="158" y="1253"/>
                    <a:chExt cx="2352" cy="631"/>
                  </a:xfrm>
                </p:grpSpPr>
                <p:sp>
                  <p:nvSpPr>
                    <p:cNvPr id="58" name="Text Box 189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476" y="1253"/>
                      <a:ext cx="388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 dirty="0" err="1">
                          <a:latin typeface="Times New Roman" pitchFamily="-112" charset="0"/>
                        </a:rPr>
                        <a:t>x+ξ</a:t>
                      </a:r>
                      <a:r>
                        <a:rPr lang="en-US" sz="1600" b="1" dirty="0">
                          <a:latin typeface="Times New Roman" pitchFamily="-112" charset="0"/>
                        </a:rPr>
                        <a:t> </a:t>
                      </a:r>
                    </a:p>
                  </p:txBody>
                </p:sp>
                <p:sp>
                  <p:nvSpPr>
                    <p:cNvPr id="59" name="Text Box 190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598" y="1260"/>
                      <a:ext cx="476" cy="21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algn="ctr">
                        <a:spcBef>
                          <a:spcPct val="50000"/>
                        </a:spcBef>
                      </a:pPr>
                      <a:r>
                        <a:rPr lang="en-US" sz="1600" b="1">
                          <a:latin typeface="Times New Roman" pitchFamily="-112" charset="0"/>
                        </a:rPr>
                        <a:t>x-ξ </a:t>
                      </a:r>
                    </a:p>
                  </p:txBody>
                </p:sp>
                <p:sp>
                  <p:nvSpPr>
                    <p:cNvPr id="60" name="Line 191"/>
                    <p:cNvSpPr>
                      <a:spLocks noChangeShapeType="1"/>
                    </p:cNvSpPr>
                    <p:nvPr/>
                  </p:nvSpPr>
                  <p:spPr bwMode="auto">
                    <a:xfrm rot="12777622" flipV="1">
                      <a:off x="2078" y="1692"/>
                      <a:ext cx="432" cy="144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sp>
                  <p:nvSpPr>
                    <p:cNvPr id="61" name="Line 19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431" y="1298"/>
                      <a:ext cx="1723" cy="0"/>
                    </a:xfrm>
                    <a:prstGeom prst="line">
                      <a:avLst/>
                    </a:prstGeom>
                    <a:noFill/>
                    <a:ln w="9525">
                      <a:solidFill>
                        <a:schemeClr val="tx1"/>
                      </a:solidFill>
                      <a:prstDash val="dash"/>
                      <a:round/>
                      <a:headEnd/>
                      <a:tailEnd/>
                    </a:ln>
                    <a:effectLst/>
                  </p:spPr>
                  <p:txBody>
                    <a:bodyPr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62" name="Group 19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58" y="1417"/>
                      <a:ext cx="1928" cy="467"/>
                      <a:chOff x="158" y="1417"/>
                      <a:chExt cx="1928" cy="467"/>
                    </a:xfrm>
                  </p:grpSpPr>
                  <p:grpSp>
                    <p:nvGrpSpPr>
                      <p:cNvPr id="63" name="Group 19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58" y="1424"/>
                        <a:ext cx="1928" cy="460"/>
                        <a:chOff x="240" y="670"/>
                        <a:chExt cx="1928" cy="460"/>
                      </a:xfrm>
                    </p:grpSpPr>
                    <p:grpSp>
                      <p:nvGrpSpPr>
                        <p:cNvPr id="65" name="Group 195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241" y="670"/>
                          <a:ext cx="1927" cy="460"/>
                          <a:chOff x="241" y="670"/>
                          <a:chExt cx="1927" cy="460"/>
                        </a:xfrm>
                      </p:grpSpPr>
                      <p:grpSp>
                        <p:nvGrpSpPr>
                          <p:cNvPr id="67" name="Group 196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32" y="670"/>
                            <a:ext cx="1536" cy="460"/>
                            <a:chOff x="632" y="670"/>
                            <a:chExt cx="1536" cy="460"/>
                          </a:xfrm>
                        </p:grpSpPr>
                        <p:sp>
                          <p:nvSpPr>
                            <p:cNvPr id="69" name="Oval 197"/>
                            <p:cNvSpPr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72" y="746"/>
                              <a:ext cx="1492" cy="384"/>
                            </a:xfrm>
                            <a:prstGeom prst="ellipse">
                              <a:avLst/>
                            </a:prstGeom>
                            <a:gradFill rotWithShape="0">
                              <a:gsLst>
                                <a:gs pos="0">
                                  <a:srgbClr val="FF0000"/>
                                </a:gs>
                                <a:gs pos="100000">
                                  <a:srgbClr val="FF0000">
                                    <a:gamma/>
                                    <a:shade val="46275"/>
                                    <a:invGamma/>
                                  </a:srgbClr>
                                </a:gs>
                              </a:gsLst>
                              <a:path path="shape">
                                <a:fillToRect l="50000" t="50000" r="50000" b="50000"/>
                              </a:path>
                            </a:gradFill>
                            <a:ln w="9525">
                              <a:solidFill>
                                <a:srgbClr val="FF0000"/>
                              </a:solidFill>
                              <a:round/>
                              <a:headEnd/>
                              <a:tailEnd/>
                            </a:ln>
                            <a:effectLst/>
                          </p:spPr>
                          <p:txBody>
                            <a:bodyPr wrap="none" anchor="ctr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70" name="Text Box 198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632" y="805"/>
                              <a:ext cx="1536" cy="245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H, H, E, E (</a:t>
                              </a:r>
                              <a:r>
                                <a:rPr lang="en-US" sz="1200" b="1" dirty="0" err="1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x,ξ,t</a:t>
                              </a:r>
                              <a:r>
                                <a:rPr lang="en-US" sz="1200" b="1" dirty="0">
                                  <a:solidFill>
                                    <a:schemeClr val="bg1"/>
                                  </a:solidFill>
                                  <a:latin typeface="Bookman Old Style" pitchFamily="-112" charset="0"/>
                                </a:rPr>
                                <a:t>)</a:t>
                              </a:r>
                            </a:p>
                          </p:txBody>
                        </p:sp>
                        <p:sp>
                          <p:nvSpPr>
                            <p:cNvPr id="71" name="Text Box 199"/>
                            <p:cNvSpPr txBox="1">
                              <a:spLocks noChangeArrowheads="1"/>
                            </p:cNvSpPr>
                            <p:nvPr/>
                          </p:nvSpPr>
                          <p:spPr bwMode="auto">
                            <a:xfrm>
                              <a:off x="1368" y="670"/>
                              <a:ext cx="192" cy="231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  <a:effectLst/>
                          </p:spPr>
                          <p:txBody>
                            <a:bodyPr>
                              <a:prstTxWarp prst="textNoShape">
                                <a:avLst/>
                              </a:prstTxWarp>
                              <a:spAutoFit/>
                            </a:bodyPr>
                            <a:lstStyle/>
                            <a:p>
                              <a:pPr algn="ctr">
                                <a:spcBef>
                                  <a:spcPct val="50000"/>
                                </a:spcBef>
                              </a:pPr>
                              <a:r>
                                <a:rPr lang="en-US" b="1" dirty="0">
                                  <a:solidFill>
                                    <a:schemeClr val="bg1"/>
                                  </a:solidFill>
                                  <a:latin typeface="Times New Roman" pitchFamily="-112" charset="0"/>
                                </a:rPr>
                                <a:t>~</a:t>
                              </a:r>
                            </a:p>
                          </p:txBody>
                        </p:sp>
                      </p:grpSp>
                      <p:sp>
                        <p:nvSpPr>
                          <p:cNvPr id="68" name="Line 200"/>
                          <p:cNvSpPr>
                            <a:spLocks noChangeShapeType="1"/>
                          </p:cNvSpPr>
                          <p:nvPr/>
                        </p:nvSpPr>
                        <p:spPr bwMode="auto">
                          <a:xfrm flipV="1">
                            <a:off x="241" y="936"/>
                            <a:ext cx="432" cy="144"/>
                          </a:xfrm>
                          <a:prstGeom prst="line">
                            <a:avLst/>
                          </a:prstGeom>
                          <a:noFill/>
                          <a:ln w="9525">
                            <a:solidFill>
                              <a:schemeClr val="tx1"/>
                            </a:solidFill>
                            <a:round/>
                            <a:headEnd/>
                            <a:tailEnd/>
                          </a:ln>
                          <a:effectLst/>
                        </p:spPr>
                        <p:txBody>
                          <a:bodyPr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66" name="Line 20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40" y="986"/>
                          <a:ext cx="432" cy="14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tx1"/>
                          </a:solidFill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>
                          <a:prstTxWarp prst="textNoShape">
                            <a:avLst/>
                          </a:prstTxWarp>
                        </a:bodyPr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64" name="Text Box 20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942" y="1417"/>
                        <a:ext cx="191" cy="23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  <a:effectLst/>
                    </p:spPr>
                    <p:txBody>
                      <a:bodyPr wrap="none">
                        <a:prstTxWarp prst="textNoShape">
                          <a:avLst/>
                        </a:prstTxWarp>
                        <a:spAutoFit/>
                      </a:bodyPr>
                      <a:lstStyle/>
                      <a:p>
                        <a:r>
                          <a:rPr lang="en-US" b="1" dirty="0">
                            <a:solidFill>
                              <a:schemeClr val="bg1"/>
                            </a:solidFill>
                            <a:latin typeface="Times New Roman" pitchFamily="-112" charset="0"/>
                            <a:ea typeface="Times New Roman" pitchFamily="-112" charset="0"/>
                            <a:cs typeface="Times New Roman" pitchFamily="-112" charset="0"/>
                          </a:rPr>
                          <a:t>~</a:t>
                        </a:r>
                      </a:p>
                    </p:txBody>
                  </p:sp>
                </p:grpSp>
              </p:grpSp>
            </p:grpSp>
            <p:grpSp>
              <p:nvGrpSpPr>
                <p:cNvPr id="45" name="Group 205"/>
                <p:cNvGrpSpPr>
                  <a:grpSpLocks noChangeAspect="1"/>
                </p:cNvGrpSpPr>
                <p:nvPr/>
              </p:nvGrpSpPr>
              <p:grpSpPr bwMode="auto">
                <a:xfrm rot="2775006">
                  <a:off x="1826" y="897"/>
                  <a:ext cx="81" cy="345"/>
                  <a:chOff x="1324" y="1002"/>
                  <a:chExt cx="146" cy="462"/>
                </a:xfrm>
              </p:grpSpPr>
              <p:sp>
                <p:nvSpPr>
                  <p:cNvPr id="47" name="Freeform 206"/>
                  <p:cNvSpPr>
                    <a:spLocks noChangeAspect="1"/>
                  </p:cNvSpPr>
                  <p:nvPr/>
                </p:nvSpPr>
                <p:spPr bwMode="auto">
                  <a:xfrm>
                    <a:off x="1326" y="1002"/>
                    <a:ext cx="143" cy="7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4" y="7"/>
                      </a:cxn>
                      <a:cxn ang="0">
                        <a:pos x="8" y="9"/>
                      </a:cxn>
                      <a:cxn ang="0">
                        <a:pos x="12" y="11"/>
                      </a:cxn>
                      <a:cxn ang="0">
                        <a:pos x="129" y="58"/>
                      </a:cxn>
                      <a:cxn ang="0">
                        <a:pos x="135" y="60"/>
                      </a:cxn>
                      <a:cxn ang="0">
                        <a:pos x="139" y="63"/>
                      </a:cxn>
                      <a:cxn ang="0">
                        <a:pos x="142" y="65"/>
                      </a:cxn>
                      <a:cxn ang="0">
                        <a:pos x="141" y="69"/>
                      </a:cxn>
                      <a:cxn ang="0">
                        <a:pos x="141" y="71"/>
                      </a:cxn>
                      <a:cxn ang="0">
                        <a:pos x="138" y="74"/>
                      </a:cxn>
                      <a:cxn ang="0">
                        <a:pos x="11" y="60"/>
                      </a:cxn>
                      <a:cxn ang="0">
                        <a:pos x="10" y="61"/>
                      </a:cxn>
                      <a:cxn ang="0">
                        <a:pos x="4" y="59"/>
                      </a:cxn>
                      <a:cxn ang="0">
                        <a:pos x="4" y="60"/>
                      </a:cxn>
                      <a:cxn ang="0">
                        <a:pos x="2" y="62"/>
                      </a:cxn>
                      <a:cxn ang="0">
                        <a:pos x="0" y="65"/>
                      </a:cxn>
                    </a:cxnLst>
                    <a:rect l="0" t="0" r="r" b="b"/>
                    <a:pathLst>
                      <a:path w="143" h="75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4" y="7"/>
                        </a:lnTo>
                        <a:lnTo>
                          <a:pt x="8" y="9"/>
                        </a:lnTo>
                        <a:lnTo>
                          <a:pt x="12" y="11"/>
                        </a:lnTo>
                        <a:lnTo>
                          <a:pt x="129" y="58"/>
                        </a:lnTo>
                        <a:lnTo>
                          <a:pt x="135" y="60"/>
                        </a:lnTo>
                        <a:lnTo>
                          <a:pt x="139" y="63"/>
                        </a:lnTo>
                        <a:lnTo>
                          <a:pt x="142" y="65"/>
                        </a:lnTo>
                        <a:lnTo>
                          <a:pt x="141" y="69"/>
                        </a:lnTo>
                        <a:lnTo>
                          <a:pt x="141" y="71"/>
                        </a:lnTo>
                        <a:lnTo>
                          <a:pt x="138" y="74"/>
                        </a:lnTo>
                        <a:lnTo>
                          <a:pt x="11" y="60"/>
                        </a:lnTo>
                        <a:lnTo>
                          <a:pt x="10" y="61"/>
                        </a:lnTo>
                        <a:lnTo>
                          <a:pt x="4" y="59"/>
                        </a:lnTo>
                        <a:lnTo>
                          <a:pt x="4" y="60"/>
                        </a:lnTo>
                        <a:lnTo>
                          <a:pt x="2" y="62"/>
                        </a:lnTo>
                        <a:lnTo>
                          <a:pt x="0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8" name="Freeform 207"/>
                  <p:cNvSpPr>
                    <a:spLocks noChangeAspect="1"/>
                  </p:cNvSpPr>
                  <p:nvPr/>
                </p:nvSpPr>
                <p:spPr bwMode="auto">
                  <a:xfrm>
                    <a:off x="1324" y="1069"/>
                    <a:ext cx="143" cy="7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2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0" y="7"/>
                      </a:cxn>
                      <a:cxn ang="0">
                        <a:pos x="133" y="57"/>
                      </a:cxn>
                      <a:cxn ang="0">
                        <a:pos x="137" y="61"/>
                      </a:cxn>
                      <a:cxn ang="0">
                        <a:pos x="140" y="61"/>
                      </a:cxn>
                      <a:cxn ang="0">
                        <a:pos x="141" y="65"/>
                      </a:cxn>
                      <a:cxn ang="0">
                        <a:pos x="141" y="66"/>
                      </a:cxn>
                      <a:cxn ang="0">
                        <a:pos x="142" y="71"/>
                      </a:cxn>
                      <a:cxn ang="0">
                        <a:pos x="137" y="71"/>
                      </a:cxn>
                      <a:cxn ang="0">
                        <a:pos x="12" y="59"/>
                      </a:cxn>
                      <a:cxn ang="0">
                        <a:pos x="7" y="59"/>
                      </a:cxn>
                      <a:cxn ang="0">
                        <a:pos x="6" y="59"/>
                      </a:cxn>
                      <a:cxn ang="0">
                        <a:pos x="4" y="59"/>
                      </a:cxn>
                      <a:cxn ang="0">
                        <a:pos x="1" y="59"/>
                      </a:cxn>
                      <a:cxn ang="0">
                        <a:pos x="0" y="61"/>
                      </a:cxn>
                    </a:cxnLst>
                    <a:rect l="0" t="0" r="r" b="b"/>
                    <a:pathLst>
                      <a:path w="143" h="72">
                        <a:moveTo>
                          <a:pt x="0" y="0"/>
                        </a:moveTo>
                        <a:lnTo>
                          <a:pt x="1" y="2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0" y="7"/>
                        </a:lnTo>
                        <a:lnTo>
                          <a:pt x="133" y="57"/>
                        </a:lnTo>
                        <a:lnTo>
                          <a:pt x="137" y="61"/>
                        </a:lnTo>
                        <a:lnTo>
                          <a:pt x="140" y="61"/>
                        </a:lnTo>
                        <a:lnTo>
                          <a:pt x="141" y="65"/>
                        </a:lnTo>
                        <a:lnTo>
                          <a:pt x="141" y="66"/>
                        </a:lnTo>
                        <a:lnTo>
                          <a:pt x="142" y="71"/>
                        </a:lnTo>
                        <a:lnTo>
                          <a:pt x="137" y="71"/>
                        </a:lnTo>
                        <a:lnTo>
                          <a:pt x="12" y="59"/>
                        </a:lnTo>
                        <a:lnTo>
                          <a:pt x="7" y="59"/>
                        </a:lnTo>
                        <a:lnTo>
                          <a:pt x="6" y="59"/>
                        </a:lnTo>
                        <a:lnTo>
                          <a:pt x="4" y="59"/>
                        </a:lnTo>
                        <a:lnTo>
                          <a:pt x="1" y="59"/>
                        </a:lnTo>
                        <a:lnTo>
                          <a:pt x="0" y="61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49" name="Freeform 208"/>
                  <p:cNvSpPr>
                    <a:spLocks noChangeAspect="1"/>
                  </p:cNvSpPr>
                  <p:nvPr/>
                </p:nvSpPr>
                <p:spPr bwMode="auto">
                  <a:xfrm>
                    <a:off x="1326" y="1131"/>
                    <a:ext cx="144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2" y="7"/>
                      </a:cxn>
                      <a:cxn ang="0">
                        <a:pos x="7" y="9"/>
                      </a:cxn>
                      <a:cxn ang="0">
                        <a:pos x="10" y="11"/>
                      </a:cxn>
                      <a:cxn ang="0">
                        <a:pos x="133" y="59"/>
                      </a:cxn>
                      <a:cxn ang="0">
                        <a:pos x="136" y="63"/>
                      </a:cxn>
                      <a:cxn ang="0">
                        <a:pos x="139" y="65"/>
                      </a:cxn>
                      <a:cxn ang="0">
                        <a:pos x="143" y="67"/>
                      </a:cxn>
                      <a:cxn ang="0">
                        <a:pos x="143" y="71"/>
                      </a:cxn>
                      <a:cxn ang="0">
                        <a:pos x="141" y="74"/>
                      </a:cxn>
                      <a:cxn ang="0">
                        <a:pos x="138" y="75"/>
                      </a:cxn>
                      <a:cxn ang="0">
                        <a:pos x="9" y="63"/>
                      </a:cxn>
                      <a:cxn ang="0">
                        <a:pos x="6" y="62"/>
                      </a:cxn>
                      <a:cxn ang="0">
                        <a:pos x="6" y="63"/>
                      </a:cxn>
                      <a:cxn ang="0">
                        <a:pos x="3" y="62"/>
                      </a:cxn>
                      <a:cxn ang="0">
                        <a:pos x="0" y="64"/>
                      </a:cxn>
                      <a:cxn ang="0">
                        <a:pos x="0" y="66"/>
                      </a:cxn>
                    </a:cxnLst>
                    <a:rect l="0" t="0" r="r" b="b"/>
                    <a:pathLst>
                      <a:path w="144" h="76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2" y="7"/>
                        </a:lnTo>
                        <a:lnTo>
                          <a:pt x="7" y="9"/>
                        </a:lnTo>
                        <a:lnTo>
                          <a:pt x="10" y="11"/>
                        </a:lnTo>
                        <a:lnTo>
                          <a:pt x="133" y="59"/>
                        </a:lnTo>
                        <a:lnTo>
                          <a:pt x="136" y="63"/>
                        </a:lnTo>
                        <a:lnTo>
                          <a:pt x="139" y="65"/>
                        </a:lnTo>
                        <a:lnTo>
                          <a:pt x="143" y="67"/>
                        </a:lnTo>
                        <a:lnTo>
                          <a:pt x="143" y="71"/>
                        </a:lnTo>
                        <a:lnTo>
                          <a:pt x="141" y="74"/>
                        </a:lnTo>
                        <a:lnTo>
                          <a:pt x="138" y="75"/>
                        </a:lnTo>
                        <a:lnTo>
                          <a:pt x="9" y="63"/>
                        </a:lnTo>
                        <a:lnTo>
                          <a:pt x="6" y="62"/>
                        </a:lnTo>
                        <a:lnTo>
                          <a:pt x="6" y="63"/>
                        </a:lnTo>
                        <a:lnTo>
                          <a:pt x="3" y="62"/>
                        </a:lnTo>
                        <a:lnTo>
                          <a:pt x="0" y="64"/>
                        </a:lnTo>
                        <a:lnTo>
                          <a:pt x="0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0" name="Freeform 209"/>
                  <p:cNvSpPr>
                    <a:spLocks noChangeAspect="1"/>
                  </p:cNvSpPr>
                  <p:nvPr/>
                </p:nvSpPr>
                <p:spPr bwMode="auto">
                  <a:xfrm>
                    <a:off x="1325" y="1202"/>
                    <a:ext cx="144" cy="7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0"/>
                      </a:cxn>
                      <a:cxn ang="0">
                        <a:pos x="4" y="4"/>
                      </a:cxn>
                      <a:cxn ang="0">
                        <a:pos x="6" y="6"/>
                      </a:cxn>
                      <a:cxn ang="0">
                        <a:pos x="11" y="7"/>
                      </a:cxn>
                      <a:cxn ang="0">
                        <a:pos x="131" y="54"/>
                      </a:cxn>
                      <a:cxn ang="0">
                        <a:pos x="136" y="58"/>
                      </a:cxn>
                      <a:cxn ang="0">
                        <a:pos x="139" y="59"/>
                      </a:cxn>
                      <a:cxn ang="0">
                        <a:pos x="143" y="63"/>
                      </a:cxn>
                      <a:cxn ang="0">
                        <a:pos x="143" y="66"/>
                      </a:cxn>
                      <a:cxn ang="0">
                        <a:pos x="140" y="69"/>
                      </a:cxn>
                      <a:cxn ang="0">
                        <a:pos x="138" y="69"/>
                      </a:cxn>
                      <a:cxn ang="0">
                        <a:pos x="11" y="57"/>
                      </a:cxn>
                      <a:cxn ang="0">
                        <a:pos x="7" y="58"/>
                      </a:cxn>
                      <a:cxn ang="0">
                        <a:pos x="4" y="57"/>
                      </a:cxn>
                      <a:cxn ang="0">
                        <a:pos x="1" y="57"/>
                      </a:cxn>
                      <a:cxn ang="0">
                        <a:pos x="1" y="59"/>
                      </a:cxn>
                      <a:cxn ang="0">
                        <a:pos x="0" y="62"/>
                      </a:cxn>
                    </a:cxnLst>
                    <a:rect l="0" t="0" r="r" b="b"/>
                    <a:pathLst>
                      <a:path w="144" h="70">
                        <a:moveTo>
                          <a:pt x="0" y="0"/>
                        </a:moveTo>
                        <a:lnTo>
                          <a:pt x="0" y="0"/>
                        </a:lnTo>
                        <a:lnTo>
                          <a:pt x="4" y="4"/>
                        </a:lnTo>
                        <a:lnTo>
                          <a:pt x="6" y="6"/>
                        </a:lnTo>
                        <a:lnTo>
                          <a:pt x="11" y="7"/>
                        </a:lnTo>
                        <a:lnTo>
                          <a:pt x="131" y="54"/>
                        </a:lnTo>
                        <a:lnTo>
                          <a:pt x="136" y="58"/>
                        </a:lnTo>
                        <a:lnTo>
                          <a:pt x="139" y="59"/>
                        </a:lnTo>
                        <a:lnTo>
                          <a:pt x="143" y="63"/>
                        </a:lnTo>
                        <a:lnTo>
                          <a:pt x="143" y="66"/>
                        </a:lnTo>
                        <a:lnTo>
                          <a:pt x="140" y="69"/>
                        </a:lnTo>
                        <a:lnTo>
                          <a:pt x="138" y="69"/>
                        </a:lnTo>
                        <a:lnTo>
                          <a:pt x="11" y="57"/>
                        </a:lnTo>
                        <a:lnTo>
                          <a:pt x="7" y="58"/>
                        </a:lnTo>
                        <a:lnTo>
                          <a:pt x="4" y="57"/>
                        </a:lnTo>
                        <a:lnTo>
                          <a:pt x="1" y="57"/>
                        </a:lnTo>
                        <a:lnTo>
                          <a:pt x="1" y="59"/>
                        </a:lnTo>
                        <a:lnTo>
                          <a:pt x="0" y="62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1" name="Freeform 210"/>
                  <p:cNvSpPr>
                    <a:spLocks noChangeAspect="1"/>
                  </p:cNvSpPr>
                  <p:nvPr/>
                </p:nvSpPr>
                <p:spPr bwMode="auto">
                  <a:xfrm>
                    <a:off x="1327" y="1260"/>
                    <a:ext cx="142" cy="76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4"/>
                      </a:cxn>
                      <a:cxn ang="0">
                        <a:pos x="3" y="7"/>
                      </a:cxn>
                      <a:cxn ang="0">
                        <a:pos x="6" y="8"/>
                      </a:cxn>
                      <a:cxn ang="0">
                        <a:pos x="11" y="11"/>
                      </a:cxn>
                      <a:cxn ang="0">
                        <a:pos x="132" y="61"/>
                      </a:cxn>
                      <a:cxn ang="0">
                        <a:pos x="137" y="64"/>
                      </a:cxn>
                      <a:cxn ang="0">
                        <a:pos x="137" y="65"/>
                      </a:cxn>
                      <a:cxn ang="0">
                        <a:pos x="140" y="68"/>
                      </a:cxn>
                      <a:cxn ang="0">
                        <a:pos x="141" y="71"/>
                      </a:cxn>
                      <a:cxn ang="0">
                        <a:pos x="139" y="74"/>
                      </a:cxn>
                      <a:cxn ang="0">
                        <a:pos x="136" y="75"/>
                      </a:cxn>
                      <a:cxn ang="0">
                        <a:pos x="11" y="62"/>
                      </a:cxn>
                      <a:cxn ang="0">
                        <a:pos x="8" y="62"/>
                      </a:cxn>
                      <a:cxn ang="0">
                        <a:pos x="6" y="62"/>
                      </a:cxn>
                      <a:cxn ang="0">
                        <a:pos x="4" y="62"/>
                      </a:cxn>
                      <a:cxn ang="0">
                        <a:pos x="2" y="63"/>
                      </a:cxn>
                      <a:cxn ang="0">
                        <a:pos x="2" y="66"/>
                      </a:cxn>
                    </a:cxnLst>
                    <a:rect l="0" t="0" r="r" b="b"/>
                    <a:pathLst>
                      <a:path w="142" h="76">
                        <a:moveTo>
                          <a:pt x="0" y="0"/>
                        </a:moveTo>
                        <a:lnTo>
                          <a:pt x="0" y="4"/>
                        </a:lnTo>
                        <a:lnTo>
                          <a:pt x="3" y="7"/>
                        </a:lnTo>
                        <a:lnTo>
                          <a:pt x="6" y="8"/>
                        </a:lnTo>
                        <a:lnTo>
                          <a:pt x="11" y="11"/>
                        </a:lnTo>
                        <a:lnTo>
                          <a:pt x="132" y="61"/>
                        </a:lnTo>
                        <a:lnTo>
                          <a:pt x="137" y="64"/>
                        </a:lnTo>
                        <a:lnTo>
                          <a:pt x="137" y="65"/>
                        </a:lnTo>
                        <a:lnTo>
                          <a:pt x="140" y="68"/>
                        </a:lnTo>
                        <a:lnTo>
                          <a:pt x="141" y="71"/>
                        </a:lnTo>
                        <a:lnTo>
                          <a:pt x="139" y="74"/>
                        </a:lnTo>
                        <a:lnTo>
                          <a:pt x="136" y="75"/>
                        </a:lnTo>
                        <a:lnTo>
                          <a:pt x="11" y="62"/>
                        </a:lnTo>
                        <a:lnTo>
                          <a:pt x="8" y="62"/>
                        </a:lnTo>
                        <a:lnTo>
                          <a:pt x="6" y="62"/>
                        </a:lnTo>
                        <a:lnTo>
                          <a:pt x="4" y="62"/>
                        </a:lnTo>
                        <a:lnTo>
                          <a:pt x="2" y="63"/>
                        </a:lnTo>
                        <a:lnTo>
                          <a:pt x="2" y="66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2" name="Freeform 211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28"/>
                    <a:ext cx="142" cy="7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2"/>
                      </a:cxn>
                      <a:cxn ang="0">
                        <a:pos x="4" y="4"/>
                      </a:cxn>
                      <a:cxn ang="0">
                        <a:pos x="4" y="5"/>
                      </a:cxn>
                      <a:cxn ang="0">
                        <a:pos x="10" y="8"/>
                      </a:cxn>
                      <a:cxn ang="0">
                        <a:pos x="129" y="57"/>
                      </a:cxn>
                      <a:cxn ang="0">
                        <a:pos x="136" y="59"/>
                      </a:cxn>
                      <a:cxn ang="0">
                        <a:pos x="138" y="62"/>
                      </a:cxn>
                      <a:cxn ang="0">
                        <a:pos x="139" y="66"/>
                      </a:cxn>
                      <a:cxn ang="0">
                        <a:pos x="141" y="68"/>
                      </a:cxn>
                      <a:cxn ang="0">
                        <a:pos x="140" y="70"/>
                      </a:cxn>
                      <a:cxn ang="0">
                        <a:pos x="136" y="73"/>
                      </a:cxn>
                      <a:cxn ang="0">
                        <a:pos x="12" y="59"/>
                      </a:cxn>
                      <a:cxn ang="0">
                        <a:pos x="8" y="59"/>
                      </a:cxn>
                      <a:cxn ang="0">
                        <a:pos x="4" y="59"/>
                      </a:cxn>
                      <a:cxn ang="0">
                        <a:pos x="3" y="59"/>
                      </a:cxn>
                      <a:cxn ang="0">
                        <a:pos x="3" y="61"/>
                      </a:cxn>
                      <a:cxn ang="0">
                        <a:pos x="2" y="64"/>
                      </a:cxn>
                    </a:cxnLst>
                    <a:rect l="0" t="0" r="r" b="b"/>
                    <a:pathLst>
                      <a:path w="142" h="74">
                        <a:moveTo>
                          <a:pt x="0" y="0"/>
                        </a:moveTo>
                        <a:lnTo>
                          <a:pt x="2" y="2"/>
                        </a:lnTo>
                        <a:lnTo>
                          <a:pt x="4" y="4"/>
                        </a:lnTo>
                        <a:lnTo>
                          <a:pt x="4" y="5"/>
                        </a:lnTo>
                        <a:lnTo>
                          <a:pt x="10" y="8"/>
                        </a:lnTo>
                        <a:lnTo>
                          <a:pt x="129" y="57"/>
                        </a:lnTo>
                        <a:lnTo>
                          <a:pt x="136" y="59"/>
                        </a:lnTo>
                        <a:lnTo>
                          <a:pt x="138" y="62"/>
                        </a:lnTo>
                        <a:lnTo>
                          <a:pt x="139" y="66"/>
                        </a:lnTo>
                        <a:lnTo>
                          <a:pt x="141" y="68"/>
                        </a:lnTo>
                        <a:lnTo>
                          <a:pt x="140" y="70"/>
                        </a:lnTo>
                        <a:lnTo>
                          <a:pt x="136" y="73"/>
                        </a:lnTo>
                        <a:lnTo>
                          <a:pt x="12" y="59"/>
                        </a:lnTo>
                        <a:lnTo>
                          <a:pt x="8" y="59"/>
                        </a:lnTo>
                        <a:lnTo>
                          <a:pt x="4" y="59"/>
                        </a:lnTo>
                        <a:lnTo>
                          <a:pt x="3" y="59"/>
                        </a:lnTo>
                        <a:lnTo>
                          <a:pt x="3" y="61"/>
                        </a:lnTo>
                        <a:lnTo>
                          <a:pt x="2" y="64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  <p:sp>
                <p:nvSpPr>
                  <p:cNvPr id="53" name="Freeform 212"/>
                  <p:cNvSpPr>
                    <a:spLocks noChangeAspect="1"/>
                  </p:cNvSpPr>
                  <p:nvPr/>
                </p:nvSpPr>
                <p:spPr bwMode="auto">
                  <a:xfrm>
                    <a:off x="1326" y="1391"/>
                    <a:ext cx="142" cy="7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0" y="3"/>
                      </a:cxn>
                      <a:cxn ang="0">
                        <a:pos x="1" y="7"/>
                      </a:cxn>
                      <a:cxn ang="0">
                        <a:pos x="5" y="9"/>
                      </a:cxn>
                      <a:cxn ang="0">
                        <a:pos x="11" y="10"/>
                      </a:cxn>
                      <a:cxn ang="0">
                        <a:pos x="129" y="59"/>
                      </a:cxn>
                      <a:cxn ang="0">
                        <a:pos x="137" y="61"/>
                      </a:cxn>
                      <a:cxn ang="0">
                        <a:pos x="138" y="63"/>
                      </a:cxn>
                      <a:cxn ang="0">
                        <a:pos x="141" y="67"/>
                      </a:cxn>
                      <a:cxn ang="0">
                        <a:pos x="141" y="69"/>
                      </a:cxn>
                      <a:cxn ang="0">
                        <a:pos x="140" y="72"/>
                      </a:cxn>
                      <a:cxn ang="0">
                        <a:pos x="135" y="72"/>
                      </a:cxn>
                      <a:cxn ang="0">
                        <a:pos x="73" y="65"/>
                      </a:cxn>
                    </a:cxnLst>
                    <a:rect l="0" t="0" r="r" b="b"/>
                    <a:pathLst>
                      <a:path w="142" h="73">
                        <a:moveTo>
                          <a:pt x="0" y="0"/>
                        </a:moveTo>
                        <a:lnTo>
                          <a:pt x="0" y="3"/>
                        </a:lnTo>
                        <a:lnTo>
                          <a:pt x="1" y="7"/>
                        </a:lnTo>
                        <a:lnTo>
                          <a:pt x="5" y="9"/>
                        </a:lnTo>
                        <a:lnTo>
                          <a:pt x="11" y="10"/>
                        </a:lnTo>
                        <a:lnTo>
                          <a:pt x="129" y="59"/>
                        </a:lnTo>
                        <a:lnTo>
                          <a:pt x="137" y="61"/>
                        </a:lnTo>
                        <a:lnTo>
                          <a:pt x="138" y="63"/>
                        </a:lnTo>
                        <a:lnTo>
                          <a:pt x="141" y="67"/>
                        </a:lnTo>
                        <a:lnTo>
                          <a:pt x="141" y="69"/>
                        </a:lnTo>
                        <a:lnTo>
                          <a:pt x="140" y="72"/>
                        </a:lnTo>
                        <a:lnTo>
                          <a:pt x="135" y="72"/>
                        </a:lnTo>
                        <a:lnTo>
                          <a:pt x="73" y="65"/>
                        </a:lnTo>
                      </a:path>
                    </a:pathLst>
                  </a:custGeom>
                  <a:noFill/>
                  <a:ln w="25400" cap="rnd" cmpd="sng">
                    <a:solidFill>
                      <a:srgbClr val="FF6600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effectLst/>
                </p:spPr>
                <p:txBody>
                  <a:bodyPr>
                    <a:prstTxWarp prst="textNoShape">
                      <a:avLst/>
                    </a:prstTxWarp>
                  </a:bodyPr>
                  <a:lstStyle/>
                  <a:p>
                    <a:endParaRPr lang="en-US"/>
                  </a:p>
                </p:txBody>
              </p:sp>
            </p:grpSp>
            <p:sp>
              <p:nvSpPr>
                <p:cNvPr id="46" name="Text Box 213"/>
                <p:cNvSpPr txBox="1">
                  <a:spLocks noChangeArrowheads="1"/>
                </p:cNvSpPr>
                <p:nvPr/>
              </p:nvSpPr>
              <p:spPr bwMode="auto">
                <a:xfrm>
                  <a:off x="1922" y="709"/>
                  <a:ext cx="182" cy="2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en-US" sz="2000" b="1" dirty="0">
                      <a:latin typeface="Symbol" pitchFamily="-112" charset="2"/>
                    </a:rPr>
                    <a:t>g</a:t>
                  </a:r>
                </a:p>
              </p:txBody>
            </p:sp>
          </p:grpSp>
          <p:sp>
            <p:nvSpPr>
              <p:cNvPr id="39" name="Text Box 214"/>
              <p:cNvSpPr txBox="1">
                <a:spLocks noChangeArrowheads="1"/>
              </p:cNvSpPr>
              <p:nvPr/>
            </p:nvSpPr>
            <p:spPr bwMode="auto">
              <a:xfrm>
                <a:off x="158750" y="2711569"/>
                <a:ext cx="311150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>
                    <a:latin typeface="Times New Roman" pitchFamily="-112" charset="0"/>
                  </a:rPr>
                  <a:t>p</a:t>
                </a:r>
              </a:p>
            </p:txBody>
          </p:sp>
          <p:sp>
            <p:nvSpPr>
              <p:cNvPr id="40" name="Text Box 215"/>
              <p:cNvSpPr txBox="1">
                <a:spLocks noChangeArrowheads="1"/>
              </p:cNvSpPr>
              <p:nvPr/>
            </p:nvSpPr>
            <p:spPr bwMode="auto">
              <a:xfrm>
                <a:off x="4114496" y="2674490"/>
                <a:ext cx="387351" cy="3667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b="1" dirty="0" err="1">
                    <a:latin typeface="Times New Roman" pitchFamily="-112" charset="0"/>
                  </a:rPr>
                  <a:t>p</a:t>
                </a:r>
                <a:r>
                  <a:rPr lang="en-US" b="1" dirty="0">
                    <a:latin typeface="Times New Roman" pitchFamily="-112" charset="0"/>
                  </a:rPr>
                  <a:t>’</a:t>
                </a:r>
              </a:p>
            </p:txBody>
          </p:sp>
        </p:grpSp>
        <p:sp>
          <p:nvSpPr>
            <p:cNvPr id="79" name="Freeform 174"/>
            <p:cNvSpPr>
              <a:spLocks/>
            </p:cNvSpPr>
            <p:nvPr/>
          </p:nvSpPr>
          <p:spPr bwMode="auto">
            <a:xfrm flipV="1">
              <a:off x="5299076" y="2656739"/>
              <a:ext cx="3381374" cy="211668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624" y="0"/>
                </a:cxn>
                <a:cxn ang="0">
                  <a:pos x="1200" y="48"/>
                </a:cxn>
              </a:cxnLst>
              <a:rect l="0" t="0" r="r" b="b"/>
              <a:pathLst>
                <a:path w="1200" h="48">
                  <a:moveTo>
                    <a:pt x="0" y="48"/>
                  </a:moveTo>
                  <a:cubicBezTo>
                    <a:pt x="212" y="24"/>
                    <a:pt x="424" y="0"/>
                    <a:pt x="624" y="0"/>
                  </a:cubicBezTo>
                  <a:cubicBezTo>
                    <a:pt x="824" y="0"/>
                    <a:pt x="1012" y="24"/>
                    <a:pt x="1200" y="48"/>
                  </a:cubicBezTo>
                </a:path>
              </a:pathLst>
            </a:custGeom>
            <a:noFill/>
            <a:ln w="9525" cap="flat">
              <a:solidFill>
                <a:schemeClr val="tx1"/>
              </a:solidFill>
              <a:prstDash val="dash"/>
              <a:round/>
              <a:headEnd type="none" w="med" len="med"/>
              <a:tailEnd type="arrow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Text Box 175"/>
            <p:cNvSpPr txBox="1">
              <a:spLocks noChangeArrowheads="1"/>
            </p:cNvSpPr>
            <p:nvPr/>
          </p:nvSpPr>
          <p:spPr bwMode="auto">
            <a:xfrm>
              <a:off x="7820390" y="2604653"/>
              <a:ext cx="304801" cy="3365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600" b="1" dirty="0" err="1">
                  <a:latin typeface="Times New Roman" pitchFamily="-112" charset="0"/>
                </a:rPr>
                <a:t>t</a:t>
              </a:r>
              <a:endParaRPr lang="en-US" sz="1600" b="1" dirty="0">
                <a:latin typeface="Times New Roman" pitchFamily="-112" charset="0"/>
              </a:endParaRPr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6187983" y="2345453"/>
            <a:ext cx="176462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1" dirty="0">
                <a:latin typeface="Comic Sans MS"/>
                <a:cs typeface="Comic Sans MS"/>
              </a:rPr>
              <a:t>D. Mueller, K. </a:t>
            </a:r>
            <a:r>
              <a:rPr lang="en-US" sz="1000" b="1" dirty="0" err="1">
                <a:latin typeface="Comic Sans MS"/>
                <a:cs typeface="Comic Sans MS"/>
              </a:rPr>
              <a:t>Kumericki</a:t>
            </a:r>
            <a:endParaRPr lang="en-US" sz="1000" b="1" dirty="0">
              <a:latin typeface="Comic Sans MS"/>
              <a:cs typeface="Comic Sans MS"/>
            </a:endParaRPr>
          </a:p>
          <a:p>
            <a:r>
              <a:rPr lang="en-US" sz="1000" b="1" dirty="0">
                <a:latin typeface="Comic Sans MS"/>
                <a:cs typeface="Comic Sans MS"/>
              </a:rPr>
              <a:t>S. Fazio, and ECA</a:t>
            </a:r>
          </a:p>
          <a:p>
            <a:r>
              <a:rPr lang="en-US" sz="1000" u="sng" dirty="0">
                <a:hlinkClick r:id="rId6"/>
              </a:rPr>
              <a:t>arXiv:1304.0077</a:t>
            </a:r>
            <a:endParaRPr lang="en-US" sz="1000" b="1" dirty="0">
              <a:latin typeface="Comic Sans MS"/>
              <a:cs typeface="Comic Sans MS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E.C. Aschenauer</a:t>
            </a:r>
            <a:endParaRPr lang="en-US" dirty="0"/>
          </a:p>
        </p:txBody>
      </p:sp>
      <p:pic>
        <p:nvPicPr>
          <p:cNvPr id="88" name="Picture 3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859" y="2167070"/>
            <a:ext cx="742950" cy="5365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pic>
        <p:nvPicPr>
          <p:cNvPr id="89" name="Picture 36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359" y="2163481"/>
            <a:ext cx="571500" cy="5651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317788" y="2346663"/>
            <a:ext cx="31133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DVCS data at end of HERA</a:t>
            </a:r>
          </a:p>
        </p:txBody>
      </p:sp>
      <p:sp>
        <p:nvSpPr>
          <p:cNvPr id="6" name="Oval 5"/>
          <p:cNvSpPr/>
          <p:nvPr/>
        </p:nvSpPr>
        <p:spPr>
          <a:xfrm>
            <a:off x="5979586" y="3029281"/>
            <a:ext cx="1818218" cy="346801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glow rad="63500">
              <a:srgbClr val="FF0000">
                <a:alpha val="45000"/>
              </a:srgb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36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x-q2-dvcs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307" y="561774"/>
            <a:ext cx="3190240" cy="229068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3"/>
            <a:ext cx="9144000" cy="584669"/>
          </a:xfrm>
        </p:spPr>
        <p:txBody>
          <a:bodyPr/>
          <a:lstStyle/>
          <a:p>
            <a:r>
              <a:rPr lang="en-US" dirty="0"/>
              <a:t>2+1d-Imaging in coordinate space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8662" y="936414"/>
            <a:ext cx="259558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High precision 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imaging at EIC</a:t>
            </a: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at low and high x</a:t>
            </a:r>
          </a:p>
        </p:txBody>
      </p:sp>
      <p:pic>
        <p:nvPicPr>
          <p:cNvPr id="6" name="Picture 5" descr="xFb-DVCS-hilow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568" y="2657697"/>
            <a:ext cx="5791200" cy="4200303"/>
          </a:xfrm>
          <a:prstGeom prst="rect">
            <a:avLst/>
          </a:prstGeom>
        </p:spPr>
      </p:pic>
      <p:sp>
        <p:nvSpPr>
          <p:cNvPr id="23" name="Oval 22"/>
          <p:cNvSpPr/>
          <p:nvPr/>
        </p:nvSpPr>
        <p:spPr bwMode="auto">
          <a:xfrm>
            <a:off x="4604277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603344" y="1709741"/>
            <a:ext cx="135466" cy="1270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pic>
        <p:nvPicPr>
          <p:cNvPr id="25" name="Picture 24" descr="cloud-m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" y="3983567"/>
            <a:ext cx="1847461" cy="1026367"/>
          </a:xfrm>
          <a:prstGeom prst="rect">
            <a:avLst/>
          </a:prstGeom>
        </p:spPr>
      </p:pic>
      <p:cxnSp>
        <p:nvCxnSpPr>
          <p:cNvPr id="27" name="Straight Arrow Connector 26"/>
          <p:cNvCxnSpPr/>
          <p:nvPr/>
        </p:nvCxnSpPr>
        <p:spPr bwMode="auto">
          <a:xfrm>
            <a:off x="1600200" y="4699000"/>
            <a:ext cx="2650067" cy="1727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8" name="TextBox 27"/>
          <p:cNvSpPr txBox="1"/>
          <p:nvPr/>
        </p:nvSpPr>
        <p:spPr>
          <a:xfrm>
            <a:off x="584202" y="4174074"/>
            <a:ext cx="105975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/>
                <a:cs typeface="Times New Roman"/>
              </a:rPr>
              <a:t>pion cloud</a:t>
            </a:r>
          </a:p>
          <a:p>
            <a:r>
              <a:rPr lang="en-US" sz="1400" dirty="0">
                <a:latin typeface="Times New Roman"/>
                <a:cs typeface="Times New Roman"/>
              </a:rPr>
              <a:t>effects seen</a:t>
            </a:r>
          </a:p>
          <a:p>
            <a:r>
              <a:rPr lang="en-US" sz="1400" dirty="0">
                <a:latin typeface="Times New Roman"/>
                <a:cs typeface="Times New Roman"/>
              </a:rPr>
              <a:t>at high </a:t>
            </a:r>
            <a:r>
              <a:rPr lang="en-US" sz="1400" dirty="0" err="1">
                <a:latin typeface="Times New Roman"/>
                <a:cs typeface="Times New Roman"/>
              </a:rPr>
              <a:t>b</a:t>
            </a:r>
            <a:r>
              <a:rPr lang="en-US" sz="1400" baseline="-25000" dirty="0" err="1">
                <a:latin typeface="Times New Roman"/>
                <a:cs typeface="Times New Roman"/>
              </a:rPr>
              <a:t>T</a:t>
            </a:r>
            <a:endParaRPr lang="en-US" sz="1400" baseline="-25000" dirty="0">
              <a:latin typeface="Times New Roman"/>
              <a:cs typeface="Times New Roman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666107-27EC-0A43-8451-B16D48E1A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50AF5C57-1275-A941-9D43-E7B2D007DF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pic>
        <p:nvPicPr>
          <p:cNvPr id="11" name="Picture 10" descr="A close up of a map&#13;&#10;&#13;&#10;Description automatically generated">
            <a:extLst>
              <a:ext uri="{FF2B5EF4-FFF2-40B4-BE49-F238E27FC236}">
                <a16:creationId xmlns:a16="http://schemas.microsoft.com/office/drawing/2014/main" id="{08828617-73E0-BF40-B14E-6B31B4C2DF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92353"/>
            <a:ext cx="9144000" cy="3038808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E0819C9-0925-564A-A4ED-33A9DB8D6C9A}"/>
              </a:ext>
            </a:extLst>
          </p:cNvPr>
          <p:cNvCxnSpPr/>
          <p:nvPr/>
        </p:nvCxnSpPr>
        <p:spPr>
          <a:xfrm flipH="1">
            <a:off x="4378274" y="1859796"/>
            <a:ext cx="115462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F0673F3-2D23-C24E-9170-F4B726F4B0EA}"/>
              </a:ext>
            </a:extLst>
          </p:cNvPr>
          <p:cNvCxnSpPr>
            <a:cxnSpLocks/>
          </p:cNvCxnSpPr>
          <p:nvPr/>
        </p:nvCxnSpPr>
        <p:spPr>
          <a:xfrm flipH="1" flipV="1">
            <a:off x="4495800" y="1611824"/>
            <a:ext cx="1" cy="67159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38200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24" grpId="0" animBg="1"/>
      <p:bldP spid="24" grpId="1" animBg="1"/>
      <p:bldP spid="28" grpId="0"/>
      <p:bldP spid="28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Disentangle different GPD</a:t>
            </a:r>
            <a:r>
              <a:rPr lang="en-US" cap="none" dirty="0"/>
              <a:t>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78" b="24595"/>
          <a:stretch/>
        </p:blipFill>
        <p:spPr>
          <a:xfrm>
            <a:off x="-1" y="889008"/>
            <a:ext cx="8117417" cy="52342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84584" y="1111249"/>
            <a:ext cx="102020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electron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beam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longitudinal</a:t>
            </a:r>
          </a:p>
          <a:p>
            <a:pPr algn="ctr"/>
            <a:r>
              <a:rPr lang="en-US" sz="1200" dirty="0" err="1">
                <a:latin typeface="Comic Sans MS" panose="030F0902030302020204" pitchFamily="66" charset="0"/>
              </a:rPr>
              <a:t>polarised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31151" y="2607732"/>
            <a:ext cx="9678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proton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beam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transverse</a:t>
            </a:r>
          </a:p>
          <a:p>
            <a:pPr algn="ctr"/>
            <a:r>
              <a:rPr lang="en-US" sz="1200" dirty="0" err="1">
                <a:latin typeface="Comic Sans MS" panose="030F0902030302020204" pitchFamily="66" charset="0"/>
              </a:rPr>
              <a:t>polarised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924801" y="4146548"/>
            <a:ext cx="100738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Comic Sans MS" panose="030F0902030302020204" pitchFamily="66" charset="0"/>
              </a:rPr>
              <a:t>proton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beam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longitudinal</a:t>
            </a:r>
          </a:p>
          <a:p>
            <a:pPr algn="ctr"/>
            <a:r>
              <a:rPr lang="en-US" sz="1200" dirty="0" err="1">
                <a:latin typeface="Comic Sans MS" panose="030F0902030302020204" pitchFamily="66" charset="0"/>
              </a:rPr>
              <a:t>polarised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grpSp>
        <p:nvGrpSpPr>
          <p:cNvPr id="12" name="Group 22"/>
          <p:cNvGrpSpPr>
            <a:grpSpLocks/>
          </p:cNvGrpSpPr>
          <p:nvPr/>
        </p:nvGrpSpPr>
        <p:grpSpPr bwMode="auto">
          <a:xfrm>
            <a:off x="166689" y="5831150"/>
            <a:ext cx="1325563" cy="735012"/>
            <a:chOff x="3956" y="2611"/>
            <a:chExt cx="835" cy="463"/>
          </a:xfrm>
        </p:grpSpPr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4105" y="2611"/>
              <a:ext cx="39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600" b="1" dirty="0" err="1">
                  <a:solidFill>
                    <a:srgbClr val="0000FF"/>
                  </a:solidFill>
                  <a:latin typeface="Symbol" pitchFamily="-65" charset="2"/>
                </a:rPr>
                <a:t>Ds</a:t>
              </a:r>
              <a:r>
                <a:rPr lang="en-US" sz="1600" b="1" baseline="-25000" dirty="0" err="1">
                  <a:solidFill>
                    <a:srgbClr val="0000FF"/>
                  </a:solidFill>
                  <a:latin typeface="Tahoma" pitchFamily="-65" charset="0"/>
                </a:rPr>
                <a:t>UT</a:t>
              </a:r>
              <a:endParaRPr lang="en-US" sz="1600" b="1" baseline="-25000" dirty="0">
                <a:solidFill>
                  <a:srgbClr val="0000FF"/>
                </a:solidFill>
                <a:latin typeface="Tahoma" pitchFamily="-65" charset="0"/>
              </a:endParaRPr>
            </a:p>
          </p:txBody>
        </p:sp>
        <p:grpSp>
          <p:nvGrpSpPr>
            <p:cNvPr id="14" name="Group 24"/>
            <p:cNvGrpSpPr>
              <a:grpSpLocks/>
            </p:cNvGrpSpPr>
            <p:nvPr/>
          </p:nvGrpSpPr>
          <p:grpSpPr bwMode="auto">
            <a:xfrm>
              <a:off x="3956" y="2815"/>
              <a:ext cx="835" cy="259"/>
              <a:chOff x="3956" y="2815"/>
              <a:chExt cx="835" cy="259"/>
            </a:xfrm>
          </p:grpSpPr>
          <p:sp>
            <p:nvSpPr>
              <p:cNvPr id="15" name="Text Box 25"/>
              <p:cNvSpPr txBox="1">
                <a:spLocks noChangeArrowheads="1"/>
              </p:cNvSpPr>
              <p:nvPr/>
            </p:nvSpPr>
            <p:spPr bwMode="auto">
              <a:xfrm>
                <a:off x="3956" y="2880"/>
                <a:ext cx="835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b="0" dirty="0">
                    <a:solidFill>
                      <a:srgbClr val="0000FF"/>
                    </a:solidFill>
                    <a:latin typeface="Tahoma" pitchFamily="-65" charset="0"/>
                  </a:rPr>
                  <a:t>beam    target </a:t>
                </a:r>
              </a:p>
            </p:txBody>
          </p:sp>
          <p:grpSp>
            <p:nvGrpSpPr>
              <p:cNvPr id="16" name="Group 26"/>
              <p:cNvGrpSpPr>
                <a:grpSpLocks/>
              </p:cNvGrpSpPr>
              <p:nvPr/>
            </p:nvGrpSpPr>
            <p:grpSpPr bwMode="auto">
              <a:xfrm>
                <a:off x="4153" y="2815"/>
                <a:ext cx="394" cy="136"/>
                <a:chOff x="4153" y="2815"/>
                <a:chExt cx="394" cy="136"/>
              </a:xfrm>
            </p:grpSpPr>
            <p:sp>
              <p:nvSpPr>
                <p:cNvPr id="17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4153" y="2815"/>
                  <a:ext cx="182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  <p:sp>
              <p:nvSpPr>
                <p:cNvPr id="18" name="Line 28"/>
                <p:cNvSpPr>
                  <a:spLocks noChangeShapeType="1"/>
                </p:cNvSpPr>
                <p:nvPr/>
              </p:nvSpPr>
              <p:spPr bwMode="auto">
                <a:xfrm>
                  <a:off x="4411" y="2815"/>
                  <a:ext cx="136" cy="136"/>
                </a:xfrm>
                <a:prstGeom prst="line">
                  <a:avLst/>
                </a:prstGeom>
                <a:noFill/>
                <a:ln w="38100">
                  <a:solidFill>
                    <a:srgbClr val="CC66FF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pPr>
                    <a:defRPr/>
                  </a:pPr>
                  <a:endParaRPr lang="en-US">
                    <a:solidFill>
                      <a:srgbClr val="0000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omic Sans MS" charset="0"/>
                  </a:endParaRPr>
                </a:p>
              </p:txBody>
            </p:sp>
          </p:grpSp>
        </p:grpSp>
      </p:grpSp>
      <p:sp>
        <p:nvSpPr>
          <p:cNvPr id="19" name="AutoShape 31"/>
          <p:cNvSpPr>
            <a:spLocks noChangeArrowheads="1"/>
          </p:cNvSpPr>
          <p:nvPr/>
        </p:nvSpPr>
        <p:spPr bwMode="auto">
          <a:xfrm>
            <a:off x="8012268" y="511492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/>
          </p:nvPr>
        </p:nvGraphicFramePr>
        <p:xfrm>
          <a:off x="8466138" y="5084763"/>
          <a:ext cx="254000" cy="266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7" name="Equation" r:id="rId4" imgW="254000" imgH="266700" progId="Equation.DSMT4">
                  <p:embed/>
                </p:oleObj>
              </mc:Choice>
              <mc:Fallback>
                <p:oleObj name="Equation" r:id="rId4" imgW="254000" imgH="266700" progId="Equation.DSMT4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466138" y="5084763"/>
                        <a:ext cx="254000" cy="2667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31"/>
          <p:cNvSpPr>
            <a:spLocks noChangeArrowheads="1"/>
          </p:cNvSpPr>
          <p:nvPr/>
        </p:nvSpPr>
        <p:spPr bwMode="auto">
          <a:xfrm>
            <a:off x="7931834" y="34575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/>
          </p:nvPr>
        </p:nvGraphicFramePr>
        <p:xfrm>
          <a:off x="8329611" y="3440113"/>
          <a:ext cx="4953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8" name="Equation" r:id="rId6" imgW="495300" imgH="241300" progId="Equation.DSMT4">
                  <p:embed/>
                </p:oleObj>
              </mc:Choice>
              <mc:Fallback>
                <p:oleObj name="Equation" r:id="rId6" imgW="495300" imgH="241300" progId="Equation.DSMT4">
                  <p:embed/>
                  <p:pic>
                    <p:nvPicPr>
                      <p:cNvPr id="22" name="Object 21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8329611" y="3440113"/>
                        <a:ext cx="4953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7959351" y="1971675"/>
            <a:ext cx="390900" cy="219075"/>
          </a:xfrm>
          <a:custGeom>
            <a:avLst/>
            <a:gdLst>
              <a:gd name="G0" fmla="+- 16200 0 0"/>
              <a:gd name="G1" fmla="+- 5400 0 0"/>
              <a:gd name="G2" fmla="+- 21600 0 5400"/>
              <a:gd name="G3" fmla="+- 10800 0 5400"/>
              <a:gd name="G4" fmla="+- 21600 0 16200"/>
              <a:gd name="G5" fmla="*/ G4 G3 10800"/>
              <a:gd name="G6" fmla="+- 21600 0 G5"/>
              <a:gd name="T0" fmla="*/ 16200 w 21600"/>
              <a:gd name="T1" fmla="*/ 0 h 21600"/>
              <a:gd name="T2" fmla="*/ 0 w 21600"/>
              <a:gd name="T3" fmla="*/ 10800 h 21600"/>
              <a:gd name="T4" fmla="*/ 16200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gradFill rotWithShape="1">
            <a:gsLst>
              <a:gs pos="0">
                <a:srgbClr val="0000FF">
                  <a:alpha val="50999"/>
                </a:srgbClr>
              </a:gs>
              <a:gs pos="100000">
                <a:srgbClr val="000090"/>
              </a:gs>
            </a:gsLst>
            <a:lin ang="5400000" scaled="1"/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/>
          </p:nvPr>
        </p:nvGraphicFramePr>
        <p:xfrm>
          <a:off x="8413750" y="1972734"/>
          <a:ext cx="2540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69" name="Equation" r:id="rId8" imgW="254000" imgH="203200" progId="Equation.DSMT4">
                  <p:embed/>
                </p:oleObj>
              </mc:Choice>
              <mc:Fallback>
                <p:oleObj name="Equation" r:id="rId8" imgW="254000" imgH="203200" progId="Equation.DSMT4">
                  <p:embed/>
                  <p:pic>
                    <p:nvPicPr>
                      <p:cNvPr id="24" name="Object 2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8413750" y="1972734"/>
                        <a:ext cx="254000" cy="203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" name="TextBox 24"/>
          <p:cNvSpPr txBox="1"/>
          <p:nvPr/>
        </p:nvSpPr>
        <p:spPr>
          <a:xfrm>
            <a:off x="381000" y="582081"/>
            <a:ext cx="52100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Vary electron and proton beam spin directions:</a:t>
            </a:r>
          </a:p>
        </p:txBody>
      </p:sp>
    </p:spTree>
    <p:extLst>
      <p:ext uri="{BB962C8B-B14F-4D97-AF65-F5344CB8AC3E}">
        <p14:creationId xmlns:p14="http://schemas.microsoft.com/office/powerpoint/2010/main" val="221838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B51F1B-CFB1-C34C-B14F-6886EAB095E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What will we learn about 2d+1 structure of the proton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108" y="658391"/>
            <a:ext cx="4357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Comic Sans MS"/>
              </a:rPr>
              <a:t>GPD H and E as function of t, x and Q</a:t>
            </a:r>
            <a:r>
              <a:rPr lang="en-US" baseline="30000" dirty="0">
                <a:latin typeface="Comic Sans MS" panose="030F0902030302020204" pitchFamily="66" charset="0"/>
                <a:cs typeface="Comic Sans MS"/>
              </a:rPr>
              <a:t>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100" y="646668"/>
            <a:ext cx="2295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GPD</a:t>
            </a:r>
            <a:r>
              <a:rPr lang="en-US" b="1" dirty="0">
                <a:latin typeface="Comic Sans MS"/>
                <a:cs typeface="Comic Sans MS"/>
              </a:rPr>
              <a:t> H and E 1d+1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9638" y="6080808"/>
            <a:ext cx="6019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  <a:cs typeface="Comic Sans MS"/>
              </a:rPr>
              <a:t>GPD H and E 2d+1 structure for sea-quarks and gluons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9986" y="3871418"/>
            <a:ext cx="459924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</a:rPr>
              <a:t>A global fit over all pseudo data was done, based on the GPDs-based model:</a:t>
            </a:r>
          </a:p>
          <a:p>
            <a:pPr marL="228600" indent="-228600"/>
            <a:r>
              <a:rPr lang="en-US" sz="1400" dirty="0">
                <a:latin typeface="Comic Sans MS" panose="030F0902030302020204" pitchFamily="66" charset="0"/>
              </a:rPr>
              <a:t>   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[K. </a:t>
            </a:r>
            <a:r>
              <a:rPr lang="en-US" sz="14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Kumerički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, D </a:t>
            </a:r>
            <a:r>
              <a:rPr lang="en-US" sz="14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Müller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, K. </a:t>
            </a:r>
            <a:r>
              <a:rPr lang="en-US" sz="1400" dirty="0" err="1">
                <a:solidFill>
                  <a:srgbClr val="0000FF"/>
                </a:solidFill>
                <a:latin typeface="Comic Sans MS" panose="030F0902030302020204" pitchFamily="66" charset="0"/>
              </a:rPr>
              <a:t>Passek-Kumerički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</a:rPr>
              <a:t> 2007]</a:t>
            </a:r>
          </a:p>
          <a:p>
            <a:pPr marL="228600" indent="-228600"/>
            <a:endParaRPr lang="en-US" sz="1400" dirty="0">
              <a:solidFill>
                <a:srgbClr val="0000FF"/>
              </a:solidFill>
              <a:latin typeface="Comic Sans MS" panose="030F0902030302020204" pitchFamily="66" charset="0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</a:rPr>
              <a:t>Known values </a:t>
            </a:r>
            <a:r>
              <a:rPr lang="en-US" sz="1400" i="1" dirty="0">
                <a:latin typeface="Comic Sans MS" panose="030F0902030302020204" pitchFamily="66" charset="0"/>
              </a:rPr>
              <a:t>q(x)</a:t>
            </a:r>
            <a:r>
              <a:rPr lang="en-US" sz="1400" dirty="0">
                <a:latin typeface="Comic Sans MS" panose="030F0902030302020204" pitchFamily="66" charset="0"/>
              </a:rPr>
              <a:t>, </a:t>
            </a:r>
            <a:r>
              <a:rPr lang="en-US" sz="1400" i="1" dirty="0">
                <a:latin typeface="Comic Sans MS" panose="030F0902030302020204" pitchFamily="66" charset="0"/>
              </a:rPr>
              <a:t>g(x)</a:t>
            </a:r>
            <a:r>
              <a:rPr lang="en-US" sz="1400" dirty="0">
                <a:latin typeface="Comic Sans MS" panose="030F0902030302020204" pitchFamily="66" charset="0"/>
              </a:rPr>
              <a:t> are assumed for </a:t>
            </a:r>
            <a:r>
              <a:rPr lang="en-US" sz="1400" i="1" dirty="0" err="1">
                <a:latin typeface="Comic Sans MS" panose="030F0902030302020204" pitchFamily="66" charset="0"/>
              </a:rPr>
              <a:t>H</a:t>
            </a:r>
            <a:r>
              <a:rPr lang="en-US" sz="1400" i="1" baseline="30000" dirty="0" err="1">
                <a:latin typeface="Comic Sans MS" panose="030F0902030302020204" pitchFamily="66" charset="0"/>
              </a:rPr>
              <a:t>q</a:t>
            </a:r>
            <a:r>
              <a:rPr lang="en-US" sz="1400" i="1" dirty="0">
                <a:latin typeface="Comic Sans MS" panose="030F0902030302020204" pitchFamily="66" charset="0"/>
              </a:rPr>
              <a:t>, H</a:t>
            </a:r>
            <a:r>
              <a:rPr lang="en-US" sz="1400" i="1" baseline="30000" dirty="0">
                <a:latin typeface="Comic Sans MS" panose="030F0902030302020204" pitchFamily="66" charset="0"/>
              </a:rPr>
              <a:t>g </a:t>
            </a:r>
          </a:p>
          <a:p>
            <a:r>
              <a:rPr lang="en-US" sz="1400" i="1" baseline="30000" dirty="0">
                <a:latin typeface="Comic Sans MS" panose="030F0902030302020204" pitchFamily="66" charset="0"/>
              </a:rPr>
              <a:t>      </a:t>
            </a:r>
            <a:r>
              <a:rPr lang="en-US" sz="1400" dirty="0">
                <a:latin typeface="Comic Sans MS" panose="030F0902030302020204" pitchFamily="66" charset="0"/>
              </a:rPr>
              <a:t>(at </a:t>
            </a:r>
            <a:r>
              <a:rPr lang="en-US" sz="1400" dirty="0">
                <a:latin typeface="Comic Sans MS" panose="030F0902030302020204" pitchFamily="66" charset="0"/>
                <a:cs typeface="Symbol" charset="2"/>
              </a:rPr>
              <a:t>x</a:t>
            </a:r>
            <a:r>
              <a:rPr lang="en-US" sz="1400" dirty="0">
                <a:latin typeface="Comic Sans MS" panose="030F0902030302020204" pitchFamily="66" charset="0"/>
              </a:rPr>
              <a:t>=0, t=0 forward limits </a:t>
            </a:r>
            <a:r>
              <a:rPr lang="en-US" sz="1400" i="1" dirty="0" err="1">
                <a:latin typeface="Comic Sans MS" panose="030F0902030302020204" pitchFamily="66" charset="0"/>
              </a:rPr>
              <a:t>E</a:t>
            </a:r>
            <a:r>
              <a:rPr lang="en-US" sz="1400" i="1" baseline="30000" dirty="0" err="1">
                <a:latin typeface="Comic Sans MS" panose="030F0902030302020204" pitchFamily="66" charset="0"/>
              </a:rPr>
              <a:t>q</a:t>
            </a:r>
            <a:r>
              <a:rPr lang="en-US" sz="1400" i="1" dirty="0">
                <a:latin typeface="Comic Sans MS" panose="030F0902030302020204" pitchFamily="66" charset="0"/>
              </a:rPr>
              <a:t>, </a:t>
            </a:r>
            <a:r>
              <a:rPr lang="en-US" sz="1400" i="1" dirty="0" err="1">
                <a:latin typeface="Comic Sans MS" panose="030F0902030302020204" pitchFamily="66" charset="0"/>
              </a:rPr>
              <a:t>E</a:t>
            </a:r>
            <a:r>
              <a:rPr lang="en-US" sz="1400" i="1" baseline="30000" dirty="0" err="1">
                <a:latin typeface="Comic Sans MS" panose="030F0902030302020204" pitchFamily="66" charset="0"/>
              </a:rPr>
              <a:t>g</a:t>
            </a:r>
            <a:r>
              <a:rPr lang="en-US" sz="1400" i="1" baseline="30000" dirty="0">
                <a:latin typeface="Comic Sans MS" panose="030F0902030302020204" pitchFamily="66" charset="0"/>
              </a:rPr>
              <a:t> </a:t>
            </a:r>
            <a:r>
              <a:rPr lang="en-US" sz="1400" baseline="30000" dirty="0">
                <a:latin typeface="Comic Sans MS" panose="030F0902030302020204" pitchFamily="66" charset="0"/>
              </a:rPr>
              <a:t> </a:t>
            </a:r>
            <a:r>
              <a:rPr lang="en-US" sz="1400" dirty="0">
                <a:latin typeface="Comic Sans MS" panose="030F0902030302020204" pitchFamily="66" charset="0"/>
              </a:rPr>
              <a:t>are unknown)</a:t>
            </a:r>
          </a:p>
          <a:p>
            <a:pPr marL="228600" indent="-228600"/>
            <a:endParaRPr lang="en-US" sz="1400" dirty="0">
              <a:latin typeface="Comic Sans MS" panose="030F0902030302020204" pitchFamily="66" charset="0"/>
            </a:endParaRPr>
          </a:p>
          <a:p>
            <a:pPr marL="228600" indent="-228600">
              <a:buFont typeface="Wingdings" charset="2"/>
              <a:buChar char="Ø"/>
            </a:pPr>
            <a:r>
              <a:rPr lang="en-US" sz="1400" dirty="0">
                <a:latin typeface="Comic Sans MS" panose="030F0902030302020204" pitchFamily="66" charset="0"/>
              </a:rPr>
              <a:t>Excellent reconstruction of </a:t>
            </a:r>
            <a:r>
              <a:rPr lang="en-US" sz="1400" i="1" dirty="0" err="1">
                <a:latin typeface="Comic Sans MS" panose="030F0902030302020204" pitchFamily="66" charset="0"/>
              </a:rPr>
              <a:t>H</a:t>
            </a:r>
            <a:r>
              <a:rPr lang="en-US" sz="1400" i="1" baseline="30000" dirty="0" err="1">
                <a:latin typeface="Comic Sans MS" panose="030F0902030302020204" pitchFamily="66" charset="0"/>
              </a:rPr>
              <a:t>sea</a:t>
            </a:r>
            <a:r>
              <a:rPr lang="en-US" sz="1400" i="1" dirty="0">
                <a:latin typeface="Comic Sans MS" panose="030F0902030302020204" pitchFamily="66" charset="0"/>
              </a:rPr>
              <a:t>, </a:t>
            </a:r>
            <a:r>
              <a:rPr lang="en-US" sz="1400" i="1" dirty="0" err="1">
                <a:latin typeface="Comic Sans MS" panose="030F0902030302020204" pitchFamily="66" charset="0"/>
              </a:rPr>
              <a:t>H</a:t>
            </a:r>
            <a:r>
              <a:rPr lang="en-US" sz="1400" i="1" baseline="30000" dirty="0" err="1">
                <a:latin typeface="Comic Sans MS" panose="030F0902030302020204" pitchFamily="66" charset="0"/>
              </a:rPr>
              <a:t>sea</a:t>
            </a:r>
            <a:r>
              <a:rPr lang="en-US" sz="1400" i="1" baseline="30000" dirty="0">
                <a:latin typeface="Comic Sans MS" panose="030F0902030302020204" pitchFamily="66" charset="0"/>
              </a:rPr>
              <a:t> </a:t>
            </a:r>
            <a:r>
              <a:rPr lang="en-US" sz="1400" baseline="30000" dirty="0">
                <a:latin typeface="Comic Sans MS" panose="030F0902030302020204" pitchFamily="66" charset="0"/>
              </a:rPr>
              <a:t> </a:t>
            </a:r>
            <a:r>
              <a:rPr lang="en-US" sz="1400" dirty="0">
                <a:latin typeface="Comic Sans MS" panose="030F0902030302020204" pitchFamily="66" charset="0"/>
              </a:rPr>
              <a:t>and good reconstruction of </a:t>
            </a:r>
            <a:r>
              <a:rPr lang="en-US" sz="1400" i="1" dirty="0">
                <a:latin typeface="Comic Sans MS" panose="030F0902030302020204" pitchFamily="66" charset="0"/>
              </a:rPr>
              <a:t>H</a:t>
            </a:r>
            <a:r>
              <a:rPr lang="en-US" sz="1400" i="1" baseline="30000" dirty="0">
                <a:latin typeface="Comic Sans MS" panose="030F0902030302020204" pitchFamily="66" charset="0"/>
              </a:rPr>
              <a:t>g</a:t>
            </a:r>
            <a:r>
              <a:rPr lang="en-US" sz="1400" i="1" dirty="0">
                <a:latin typeface="Comic Sans MS" panose="030F0902030302020204" pitchFamily="66" charset="0"/>
              </a:rPr>
              <a:t> </a:t>
            </a:r>
            <a:r>
              <a:rPr lang="en-US" sz="1400" dirty="0">
                <a:latin typeface="Comic Sans MS" panose="030F0902030302020204" pitchFamily="66" charset="0"/>
              </a:rPr>
              <a:t>(from </a:t>
            </a:r>
            <a:r>
              <a:rPr lang="en-US" sz="1400" i="1" dirty="0" err="1">
                <a:latin typeface="Comic Sans MS" panose="030F0902030302020204" pitchFamily="66" charset="0"/>
              </a:rPr>
              <a:t>dσ/dt</a:t>
            </a:r>
            <a:r>
              <a:rPr lang="en-US" sz="1400" dirty="0"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593417" y="652542"/>
            <a:ext cx="25505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Comic Sans MS" panose="030F0902030302020204" pitchFamily="66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arXiv:1304.0077</a:t>
            </a:r>
            <a:endParaRPr lang="en-US" sz="1400" dirty="0">
              <a:latin typeface="Comic Sans MS" panose="030F0902030302020204" pitchFamily="66" charset="0"/>
              <a:cs typeface="Comic Sans MS"/>
            </a:endParaRPr>
          </a:p>
        </p:txBody>
      </p:sp>
      <p:pic>
        <p:nvPicPr>
          <p:cNvPr id="21" name="Picture 20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0" t="41608" r="65947" b="41828"/>
          <a:stretch/>
        </p:blipFill>
        <p:spPr>
          <a:xfrm>
            <a:off x="3947583" y="941917"/>
            <a:ext cx="3684468" cy="2499110"/>
          </a:xfrm>
          <a:prstGeom prst="rect">
            <a:avLst/>
          </a:prstGeom>
        </p:spPr>
      </p:pic>
      <p:pic>
        <p:nvPicPr>
          <p:cNvPr id="22" name="Picture 21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14" t="41608" r="33724" b="41828"/>
          <a:stretch/>
        </p:blipFill>
        <p:spPr>
          <a:xfrm>
            <a:off x="222275" y="950384"/>
            <a:ext cx="3633053" cy="2499110"/>
          </a:xfrm>
          <a:prstGeom prst="rect">
            <a:avLst/>
          </a:prstGeom>
        </p:spPr>
      </p:pic>
      <p:pic>
        <p:nvPicPr>
          <p:cNvPr id="24" name="Picture 23" descr="plot-gpdHExxvst.pdf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19" t="41608" r="1983" b="41828"/>
          <a:stretch/>
        </p:blipFill>
        <p:spPr>
          <a:xfrm>
            <a:off x="5448457" y="3401483"/>
            <a:ext cx="3695543" cy="249911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19336" y="1132416"/>
            <a:ext cx="9124664" cy="4593167"/>
            <a:chOff x="21175" y="1132407"/>
            <a:chExt cx="9124664" cy="45931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8" t="31395" r="4620" b="32075"/>
            <a:stretch/>
          </p:blipFill>
          <p:spPr>
            <a:xfrm>
              <a:off x="21175" y="1132407"/>
              <a:ext cx="9124664" cy="459316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</p:pic>
        <p:cxnSp>
          <p:nvCxnSpPr>
            <p:cNvPr id="6" name="Straight Connector 5"/>
            <p:cNvCxnSpPr/>
            <p:nvPr/>
          </p:nvCxnSpPr>
          <p:spPr bwMode="auto">
            <a:xfrm>
              <a:off x="402167" y="4138081"/>
              <a:ext cx="7323666" cy="21167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flipH="1">
              <a:off x="1661582" y="2857500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flipH="1">
              <a:off x="4078816" y="2840567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flipH="1">
              <a:off x="6485466" y="2887134"/>
              <a:ext cx="10584" cy="247650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2368222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2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BAB1DB-3EEE-774A-AAE9-21016302305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GPD H</a:t>
            </a:r>
            <a:r>
              <a:rPr lang="en-US" cap="none" baseline="30000" dirty="0"/>
              <a:t>g</a:t>
            </a:r>
            <a:r>
              <a:rPr lang="en-US" dirty="0"/>
              <a:t>: J/</a:t>
            </a:r>
            <a:r>
              <a:rPr lang="en-US" dirty="0" err="1"/>
              <a:t>ψ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338" y="543153"/>
            <a:ext cx="2509810" cy="172241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912" y="533481"/>
            <a:ext cx="2508478" cy="172150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83325" y="465675"/>
            <a:ext cx="326884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To improve imaging on gluons</a:t>
            </a:r>
          </a:p>
          <a:p>
            <a:pPr algn="r"/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add J/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ψ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observables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cross section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A</a:t>
            </a:r>
            <a:r>
              <a:rPr lang="en-US" baseline="-25000" dirty="0">
                <a:latin typeface="Comic Sans MS" panose="030F0902030302020204" pitchFamily="66" charset="0"/>
              </a:rPr>
              <a:t>UT</a:t>
            </a:r>
            <a:r>
              <a:rPr lang="en-US" dirty="0">
                <a:latin typeface="Comic Sans MS" panose="030F0902030302020204" pitchFamily="66" charset="0"/>
              </a:rPr>
              <a:t> </a:t>
            </a:r>
          </a:p>
          <a:p>
            <a:pPr marL="285750" indent="-285750" algn="r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…..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885" y="1058340"/>
            <a:ext cx="1660314" cy="783167"/>
          </a:xfrm>
          <a:prstGeom prst="rect">
            <a:avLst/>
          </a:prstGeom>
        </p:spPr>
      </p:pic>
      <p:pic>
        <p:nvPicPr>
          <p:cNvPr id="10" name="Picture 9" descr="A close up of a map&#13;&#10;&#13;&#10;Description automatically generated">
            <a:extLst>
              <a:ext uri="{FF2B5EF4-FFF2-40B4-BE49-F238E27FC236}">
                <a16:creationId xmlns:a16="http://schemas.microsoft.com/office/drawing/2014/main" id="{7FDD3EA0-8DB5-B146-9AE8-3F0CC3205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7140" y="2248981"/>
            <a:ext cx="6858000" cy="4609020"/>
          </a:xfrm>
          <a:prstGeom prst="rect">
            <a:avLst/>
          </a:prstGeom>
        </p:spPr>
      </p:pic>
      <p:pic>
        <p:nvPicPr>
          <p:cNvPr id="22" name="Picture 21" descr="A close up of a map&#13;&#10;&#13;&#10;Description automatically generated">
            <a:extLst>
              <a:ext uri="{FF2B5EF4-FFF2-40B4-BE49-F238E27FC236}">
                <a16:creationId xmlns:a16="http://schemas.microsoft.com/office/drawing/2014/main" id="{12127B4F-5509-9C4B-8A07-851312F06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8707" y="2317898"/>
            <a:ext cx="7540099" cy="454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89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EEEB45-469B-C445-A2A6-597CC1D4FAC3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lum bright="6000" contrast="26000"/>
            <a:alphaModFix amt="90000"/>
          </a:blip>
          <a:stretch>
            <a:fillRect/>
          </a:stretch>
        </p:blipFill>
        <p:spPr>
          <a:xfrm>
            <a:off x="5640918" y="917575"/>
            <a:ext cx="2937164" cy="2466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3905251"/>
            <a:ext cx="892263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>
                <a:solidFill>
                  <a:srgbClr val="0000FF"/>
                </a:solidFill>
                <a:latin typeface="Comic Sans MS" panose="030F0902030302020204" pitchFamily="66" charset="0"/>
              </a:rPr>
              <a:t>Transverse momentum dependent distributions (TMD)</a:t>
            </a:r>
          </a:p>
        </p:txBody>
      </p:sp>
    </p:spTree>
    <p:extLst>
      <p:ext uri="{BB962C8B-B14F-4D97-AF65-F5344CB8AC3E}">
        <p14:creationId xmlns:p14="http://schemas.microsoft.com/office/powerpoint/2010/main" val="235870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Gluons in DIS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533875" y="508194"/>
            <a:ext cx="807625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Several different complementary channels to access gluons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440293" y="1039813"/>
          <a:ext cx="8271913" cy="255016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b="1" baseline="-2500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 baseline="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baseline="-25000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600" b="0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450" y="3601968"/>
            <a:ext cx="4386583" cy="305943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b="1" dirty="0">
                        <a:solidFill>
                          <a:srgbClr val="0000FF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/>
          </p:nvPr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Photon Gluon 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Di-jets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wide coverage in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4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(1+M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/Q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2)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&gt; 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dirty="0">
                          <a:latin typeface="Comic Sans MS" panose="030F0902030302020204" pitchFamily="66" charset="0"/>
                          <a:cs typeface="Times New Roman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  <a:p>
                      <a:endParaRPr lang="en-US" sz="1600" b="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a wide acceptance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/>
          </p:nvPr>
        </p:nvGraphicFramePr>
        <p:xfrm>
          <a:off x="436043" y="1041400"/>
          <a:ext cx="8271913" cy="23876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30629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9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79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/>
                        <a:cs typeface="Times New Roman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Photon Gluon Fusion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Scaling Violation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F</a:t>
                      </a:r>
                      <a:r>
                        <a:rPr lang="en-US" b="1" baseline="-25000" dirty="0">
                          <a:latin typeface="Comic Sans MS" panose="030F0902030302020204" pitchFamily="66" charset="0"/>
                          <a:cs typeface="Times New Roman"/>
                        </a:rPr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Di-jets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Comic Sans MS" panose="030F0902030302020204" pitchFamily="66" charset="0"/>
                          <a:cs typeface="Times New Roman"/>
                        </a:rPr>
                        <a:t>Charm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all x-Q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  <a:p>
                      <a:pPr algn="ctr"/>
                      <a:endParaRPr lang="en-US" sz="1600" b="0" baseline="30000" dirty="0"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accessible if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y is large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 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wide coverage in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4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=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(1+M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/Q</a:t>
                      </a:r>
                      <a:r>
                        <a:rPr lang="en-US" sz="1400" b="0" baseline="30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4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) &gt; </a:t>
                      </a:r>
                      <a:r>
                        <a:rPr lang="en-US" sz="14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4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400" b="0" dirty="0">
                          <a:latin typeface="Comic Sans MS" panose="030F0902030302020204" pitchFamily="66" charset="0"/>
                          <a:cs typeface="Times New Roman"/>
                        </a:rPr>
                        <a:t> 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same coverage in </a:t>
                      </a:r>
                    </a:p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-Q</a:t>
                      </a:r>
                      <a:r>
                        <a:rPr lang="en-US" sz="1600" b="0" baseline="30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 as incl. F</a:t>
                      </a:r>
                      <a:r>
                        <a:rPr lang="en-US" sz="1600" b="0" baseline="-25000" dirty="0">
                          <a:latin typeface="Comic Sans MS" panose="030F0902030302020204" pitchFamily="66" charset="0"/>
                          <a:cs typeface="Times New Roman"/>
                        </a:rPr>
                        <a:t>2</a:t>
                      </a:r>
                    </a:p>
                    <a:p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g</a:t>
                      </a:r>
                      <a:r>
                        <a:rPr lang="en-US" sz="1600" b="0" baseline="-2500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 </a:t>
                      </a:r>
                      <a:r>
                        <a:rPr lang="en-US" sz="1600" b="0" baseline="0" dirty="0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≳</a:t>
                      </a:r>
                      <a:r>
                        <a:rPr lang="en-US" sz="1600" b="0" baseline="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x</a:t>
                      </a:r>
                      <a:r>
                        <a:rPr lang="en-US" sz="1600" b="0" baseline="-25000" dirty="0" err="1">
                          <a:solidFill>
                            <a:srgbClr val="0000FF"/>
                          </a:solidFill>
                          <a:latin typeface="Comic Sans MS" panose="030F0902030302020204" pitchFamily="66" charset="0"/>
                          <a:cs typeface="Times New Roman"/>
                        </a:rPr>
                        <a:t>Bj</a:t>
                      </a:r>
                      <a:endParaRPr lang="en-US" sz="1600" b="0" baseline="-25000" dirty="0">
                        <a:solidFill>
                          <a:srgbClr val="0000FF"/>
                        </a:solidFill>
                        <a:latin typeface="Comic Sans MS" panose="030F0902030302020204" pitchFamily="66" charset="0"/>
                        <a:cs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only limited by detector acceptance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several beam energies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 a wide acceptance detector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needs excellent 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Symbol" charset="2"/>
                        </a:rPr>
                        <a:t>m</a:t>
                      </a:r>
                      <a:r>
                        <a:rPr lang="en-US" sz="1600" b="0" dirty="0">
                          <a:latin typeface="Comic Sans MS" panose="030F0902030302020204" pitchFamily="66" charset="0"/>
                          <a:cs typeface="Times New Roman"/>
                        </a:rPr>
                        <a:t>-vertex detector and particle 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 bwMode="auto">
          <a:xfrm rot="19500000">
            <a:off x="3430396" y="5209932"/>
            <a:ext cx="2881202" cy="5434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4" name="Oval 13"/>
          <p:cNvSpPr/>
          <p:nvPr/>
        </p:nvSpPr>
        <p:spPr bwMode="auto">
          <a:xfrm rot="19500000">
            <a:off x="4392586" y="5385447"/>
            <a:ext cx="2446332" cy="543425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3776133" y="4326467"/>
            <a:ext cx="2954867" cy="2040466"/>
          </a:xfrm>
          <a:custGeom>
            <a:avLst/>
            <a:gdLst>
              <a:gd name="connsiteX0" fmla="*/ 0 w 2954867"/>
              <a:gd name="connsiteY0" fmla="*/ 2040466 h 2040466"/>
              <a:gd name="connsiteX1" fmla="*/ 2954867 w 2954867"/>
              <a:gd name="connsiteY1" fmla="*/ 0 h 2040466"/>
              <a:gd name="connsiteX2" fmla="*/ 2954867 w 2954867"/>
              <a:gd name="connsiteY2" fmla="*/ 1168400 h 2040466"/>
              <a:gd name="connsiteX3" fmla="*/ 1727200 w 2954867"/>
              <a:gd name="connsiteY3" fmla="*/ 2032000 h 2040466"/>
              <a:gd name="connsiteX4" fmla="*/ 0 w 2954867"/>
              <a:gd name="connsiteY4" fmla="*/ 2040466 h 2040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4867" h="2040466">
                <a:moveTo>
                  <a:pt x="0" y="2040466"/>
                </a:moveTo>
                <a:lnTo>
                  <a:pt x="2954867" y="0"/>
                </a:lnTo>
                <a:lnTo>
                  <a:pt x="2954867" y="1168400"/>
                </a:lnTo>
                <a:lnTo>
                  <a:pt x="1727200" y="2032000"/>
                </a:lnTo>
                <a:lnTo>
                  <a:pt x="0" y="2040466"/>
                </a:lnTo>
                <a:close/>
              </a:path>
            </a:pathLst>
          </a:custGeom>
          <a:ln w="28575" cmpd="sng">
            <a:solidFill>
              <a:srgbClr val="0000FF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/>
          </p:nvPr>
        </p:nvGraphicFramePr>
        <p:xfrm>
          <a:off x="6889750" y="5391150"/>
          <a:ext cx="101600" cy="152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9" name="Equation" r:id="rId4" imgW="101600" imgH="152400" progId="Equation.DSMT4">
                  <p:embed/>
                </p:oleObj>
              </mc:Choice>
              <mc:Fallback>
                <p:oleObj name="Equation" r:id="rId4" imgW="101600" imgH="152400" progId="Equation.DSMT4">
                  <p:embed/>
                  <p:pic>
                    <p:nvPicPr>
                      <p:cNvPr id="10" name="Object 9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89750" y="5391150"/>
                        <a:ext cx="101600" cy="152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77FCBBFC-9F44-3044-9922-0F5F9A9CC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1C8E8B44-FD07-124B-99D9-CC8E15F65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6113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6" grpId="0" animBg="1"/>
      <p:bldP spid="16" grpId="1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</a:rPr>
              <a:t>E.C. </a:t>
            </a:r>
            <a:r>
              <a:rPr lang="en-US" dirty="0" err="1">
                <a:solidFill>
                  <a:schemeClr val="bg1"/>
                </a:solidFill>
                <a:latin typeface="Comic Sans MS"/>
                <a:cs typeface="Comic Sans MS"/>
              </a:rPr>
              <a:t>Aschenauer</a:t>
            </a:r>
            <a:endParaRPr lang="en-US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914400" rtl="0" eaLnBrk="1" latinLnBrk="0" hangingPunct="1">
              <a:defRPr sz="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latin typeface="Comic Sans MS"/>
                <a:cs typeface="Comic Sans MS"/>
              </a:rPr>
              <a:t>CFNS Workshop on Lattice PDFs</a:t>
            </a:r>
            <a:endParaRPr lang="en-US" dirty="0">
              <a:solidFill>
                <a:schemeClr val="bg1"/>
              </a:solidFill>
              <a:latin typeface="Comic Sans MS" panose="030F0902030302020204" pitchFamily="66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3616D4-4D37-4043-AC36-1EA31A1627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TMD</a:t>
            </a:r>
            <a:r>
              <a:rPr lang="en-US" cap="none" dirty="0"/>
              <a:t>s</a:t>
            </a:r>
            <a:r>
              <a:rPr lang="en-US" dirty="0"/>
              <a:t> at STAR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39394" y="6176213"/>
            <a:ext cx="6050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STAR unique kinematics: </a:t>
            </a:r>
            <a:r>
              <a:rPr lang="en-US" dirty="0">
                <a:latin typeface="Comic Sans MS" panose="030F0902030302020204" pitchFamily="66" charset="0"/>
              </a:rPr>
              <a:t>from high to low x at high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0" y="5259907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Comic Sans MS" panose="030F0902030302020204" pitchFamily="66" charset="0"/>
              </a:rPr>
              <a:t>Before STAR TMDs came only from fixed target data </a:t>
            </a:r>
            <a:r>
              <a:rPr lang="en-US" dirty="0">
                <a:latin typeface="Comic Sans MS" panose="030F0902030302020204" pitchFamily="66" charset="0"/>
                <a:sym typeface="Wingdings"/>
              </a:rPr>
              <a:t> </a:t>
            </a:r>
            <a:r>
              <a:rPr lang="en-US" dirty="0">
                <a:latin typeface="Comic Sans MS" panose="030F0902030302020204" pitchFamily="66" charset="0"/>
              </a:rPr>
              <a:t>high x @ low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endParaRPr lang="en-US" dirty="0">
              <a:latin typeface="Comic Sans MS" panose="030F0902030302020204" pitchFamily="66" charset="0"/>
            </a:endParaRPr>
          </a:p>
          <a:p>
            <a:pPr algn="ctr"/>
            <a:r>
              <a:rPr lang="en-US" dirty="0">
                <a:latin typeface="Comic Sans MS" panose="030F0902030302020204" pitchFamily="66" charset="0"/>
              </a:rPr>
              <a:t>needed to establish concept at high Q</a:t>
            </a:r>
            <a:r>
              <a:rPr lang="en-US" baseline="30000" dirty="0">
                <a:latin typeface="Comic Sans MS" panose="030F0902030302020204" pitchFamily="66" charset="0"/>
              </a:rPr>
              <a:t>2</a:t>
            </a:r>
            <a:r>
              <a:rPr lang="en-US" dirty="0">
                <a:latin typeface="Comic Sans MS" panose="030F0902030302020204" pitchFamily="66" charset="0"/>
              </a:rPr>
              <a:t> and wide range in x</a:t>
            </a:r>
          </a:p>
          <a:p>
            <a:pPr algn="ctr"/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polarised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pp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sym typeface="Wingdings"/>
              </a:rPr>
              <a:t> at RHIC</a:t>
            </a:r>
            <a:endParaRPr lang="en-US" dirty="0">
              <a:solidFill>
                <a:srgbClr val="0000FF"/>
              </a:solidFill>
              <a:latin typeface="Comic Sans MS" panose="030F0902030302020204" pitchFamily="66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0" r="7440" b="3578"/>
          <a:stretch/>
        </p:blipFill>
        <p:spPr>
          <a:xfrm>
            <a:off x="1161473" y="529484"/>
            <a:ext cx="6794460" cy="4767279"/>
          </a:xfrm>
          <a:prstGeom prst="rect">
            <a:avLst/>
          </a:prstGeom>
        </p:spPr>
      </p:pic>
      <p:sp>
        <p:nvSpPr>
          <p:cNvPr id="13" name="AutoShape 49"/>
          <p:cNvSpPr>
            <a:spLocks noChangeArrowheads="1"/>
          </p:cNvSpPr>
          <p:nvPr/>
        </p:nvSpPr>
        <p:spPr bwMode="auto">
          <a:xfrm>
            <a:off x="329037" y="5688594"/>
            <a:ext cx="764540" cy="382004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7" r="7218" b="3687"/>
          <a:stretch/>
        </p:blipFill>
        <p:spPr>
          <a:xfrm>
            <a:off x="1158348" y="550315"/>
            <a:ext cx="6810756" cy="47421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0272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latin typeface="Comic Sans MS"/>
                <a:ea typeface="MS PGothic" pitchFamily="34" charset="-128"/>
                <a:cs typeface="Comic Sans MS"/>
              </a:rPr>
              <a:t>TMD</a:t>
            </a:r>
            <a:r>
              <a:rPr lang="en-US" altLang="ja-JP" cap="none" dirty="0">
                <a:latin typeface="Comic Sans MS"/>
                <a:ea typeface="MS PGothic" pitchFamily="34" charset="-128"/>
                <a:cs typeface="Comic Sans MS"/>
              </a:rPr>
              <a:t>s</a:t>
            </a:r>
            <a:r>
              <a:rPr lang="en-US" altLang="ja-JP" dirty="0">
                <a:latin typeface="Comic Sans MS"/>
                <a:ea typeface="MS PGothic" pitchFamily="34" charset="-128"/>
                <a:cs typeface="Comic Sans MS"/>
              </a:rPr>
              <a:t> @ EIC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589" y="1260593"/>
            <a:ext cx="7380821" cy="534340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656166"/>
            <a:ext cx="3490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latin typeface="Comic Sans MS" panose="030F0902030302020204" pitchFamily="66" charset="0"/>
              </a:rPr>
              <a:t>Sivers</a:t>
            </a:r>
            <a:r>
              <a:rPr lang="en-US" dirty="0">
                <a:latin typeface="Comic Sans MS" panose="030F0902030302020204" pitchFamily="66" charset="0"/>
              </a:rPr>
              <a:t> asymmetry for </a:t>
            </a:r>
            <a:r>
              <a:rPr lang="en-US" dirty="0">
                <a:latin typeface="Comic Sans MS" panose="030F0902030302020204" pitchFamily="66" charset="0"/>
                <a:cs typeface="Symbol" charset="2"/>
              </a:rPr>
              <a:t>p</a:t>
            </a:r>
            <a:r>
              <a:rPr lang="en-US" dirty="0">
                <a:latin typeface="Comic Sans MS" panose="030F0902030302020204" pitchFamily="66" charset="0"/>
              </a:rPr>
              <a:t>+:</a:t>
            </a:r>
          </a:p>
          <a:p>
            <a:r>
              <a:rPr lang="en-US" dirty="0">
                <a:latin typeface="Comic Sans MS" panose="030F0902030302020204" pitchFamily="66" charset="0"/>
              </a:rPr>
              <a:t>√s=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140 </a:t>
            </a:r>
            <a:r>
              <a:rPr lang="en-US" dirty="0" err="1">
                <a:solidFill>
                  <a:srgbClr val="0000FF"/>
                </a:solidFill>
                <a:latin typeface="Comic Sans MS" panose="030F0902030302020204" pitchFamily="66" charset="0"/>
              </a:rPr>
              <a:t>GeV</a:t>
            </a:r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</a:rPr>
              <a:t> </a:t>
            </a:r>
            <a:r>
              <a:rPr lang="en-US" dirty="0">
                <a:latin typeface="Comic Sans MS" panose="030F0902030302020204" pitchFamily="66" charset="0"/>
              </a:rPr>
              <a:t>/ 45 </a:t>
            </a:r>
            <a:r>
              <a:rPr lang="en-US" dirty="0" err="1">
                <a:latin typeface="Comic Sans MS" panose="030F0902030302020204" pitchFamily="66" charset="0"/>
              </a:rPr>
              <a:t>GeV</a:t>
            </a:r>
            <a:r>
              <a:rPr lang="en-US" dirty="0">
                <a:latin typeface="Comic Sans MS" panose="030F0902030302020204" pitchFamily="66" charset="0"/>
              </a:rPr>
              <a:t> / </a:t>
            </a:r>
            <a:r>
              <a:rPr lang="en-US" dirty="0">
                <a:solidFill>
                  <a:srgbClr val="FF0000"/>
                </a:solidFill>
                <a:latin typeface="Comic Sans MS" panose="030F0902030302020204" pitchFamily="66" charset="0"/>
              </a:rPr>
              <a:t>15 </a:t>
            </a:r>
            <a:r>
              <a:rPr lang="en-US" dirty="0" err="1">
                <a:solidFill>
                  <a:srgbClr val="FF0000"/>
                </a:solidFill>
                <a:latin typeface="Comic Sans MS" panose="030F0902030302020204" pitchFamily="66" charset="0"/>
              </a:rPr>
              <a:t>GeV</a:t>
            </a:r>
            <a:endParaRPr lang="en-US" dirty="0">
              <a:solidFill>
                <a:srgbClr val="FF0000"/>
              </a:solidFill>
              <a:latin typeface="Comic Sans MS" panose="030F0902030302020204" pitchFamily="66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439" y="6000989"/>
            <a:ext cx="45223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Other quarks look similar</a:t>
            </a:r>
          </a:p>
          <a:p>
            <a:pPr algn="ctr"/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</a:rPr>
              <a:t>What about the gluon ?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arXiv:1805.05290</a:t>
            </a:r>
            <a:r>
              <a:rPr lang="en-US" sz="1600" dirty="0">
                <a:solidFill>
                  <a:srgbClr val="0432FF"/>
                </a:solidFill>
                <a:latin typeface="Comic Sans MS" panose="030F0902030302020204" pitchFamily="66" charset="0"/>
                <a:sym typeface="Wingdings" pitchFamily="2" charset="2"/>
              </a:rPr>
              <a:t> </a:t>
            </a:r>
            <a:endParaRPr lang="en-US" sz="1600" dirty="0">
              <a:solidFill>
                <a:srgbClr val="0432FF"/>
              </a:solidFill>
              <a:latin typeface="Comic Sans MS" panose="030F0902030302020204" pitchFamily="66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16415" y="630774"/>
            <a:ext cx="4333875" cy="5496972"/>
            <a:chOff x="548744" y="-1481655"/>
            <a:chExt cx="4333875" cy="549697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44" y="1043517"/>
              <a:ext cx="4333875" cy="29718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1756818" y="-1481655"/>
              <a:ext cx="25619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err="1">
                  <a:latin typeface="Comic Sans MS" panose="030F0902030302020204" pitchFamily="66" charset="0"/>
                </a:rPr>
                <a:t>Sivers</a:t>
              </a:r>
              <a:r>
                <a:rPr lang="en-US" sz="1400" dirty="0">
                  <a:latin typeface="Comic Sans MS" panose="030F0902030302020204" pitchFamily="66" charset="0"/>
                </a:rPr>
                <a:t> </a:t>
              </a:r>
              <a:r>
                <a:rPr lang="en-US" sz="1400" dirty="0" err="1">
                  <a:latin typeface="Comic Sans MS" panose="030F0902030302020204" pitchFamily="66" charset="0"/>
                </a:rPr>
                <a:t>fct</a:t>
              </a:r>
              <a:r>
                <a:rPr lang="en-US" sz="1400" dirty="0">
                  <a:latin typeface="Comic Sans MS" panose="030F0902030302020204" pitchFamily="66" charset="0"/>
                </a:rPr>
                <a:t>. before and after</a:t>
              </a:r>
            </a:p>
          </p:txBody>
        </p:sp>
      </p:grp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pic>
        <p:nvPicPr>
          <p:cNvPr id="15" name="Picture 14" descr="sivers_function_eic_5x100_u_2012_pippim.eps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90"/>
          <a:stretch/>
        </p:blipFill>
        <p:spPr>
          <a:xfrm>
            <a:off x="0" y="685386"/>
            <a:ext cx="4462780" cy="2521361"/>
          </a:xfrm>
          <a:prstGeom prst="rect">
            <a:avLst/>
          </a:prstGeom>
        </p:spPr>
      </p:pic>
      <p:pic>
        <p:nvPicPr>
          <p:cNvPr id="16" name="Picture 15" descr="tmd_profile_final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140" y="560273"/>
            <a:ext cx="4267200" cy="2933700"/>
          </a:xfrm>
          <a:prstGeom prst="rect">
            <a:avLst/>
          </a:prstGeom>
        </p:spPr>
      </p:pic>
      <p:pic>
        <p:nvPicPr>
          <p:cNvPr id="17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66179" y="4500848"/>
            <a:ext cx="3978805" cy="2038162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5467017" y="3658140"/>
            <a:ext cx="3268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can be viewed as </a:t>
            </a:r>
            <a:r>
              <a:rPr lang="en-US" dirty="0" err="1">
                <a:latin typeface="Comic Sans MS" panose="030F0902030302020204" pitchFamily="66" charset="0"/>
              </a:rPr>
              <a:t>parton</a:t>
            </a:r>
            <a:r>
              <a:rPr lang="en-US" dirty="0">
                <a:latin typeface="Comic Sans MS" panose="030F0902030302020204" pitchFamily="66" charset="0"/>
              </a:rPr>
              <a:t> flow</a:t>
            </a:r>
          </a:p>
          <a:p>
            <a:r>
              <a:rPr lang="en-US" dirty="0">
                <a:latin typeface="Comic Sans MS" panose="030F0902030302020204" pitchFamily="66" charset="0"/>
              </a:rPr>
              <a:t>inside nucleus</a:t>
            </a:r>
          </a:p>
        </p:txBody>
      </p:sp>
      <p:sp>
        <p:nvSpPr>
          <p:cNvPr id="19" name="AutoShape 49"/>
          <p:cNvSpPr>
            <a:spLocks noChangeArrowheads="1"/>
          </p:cNvSpPr>
          <p:nvPr/>
        </p:nvSpPr>
        <p:spPr bwMode="auto">
          <a:xfrm>
            <a:off x="4627235" y="3834804"/>
            <a:ext cx="809839" cy="42429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25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90DCF-BB19-DF41-843B-7B0AC22D2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954D93-CEE6-AC41-A710-CE71DF74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A0E00B-8E9A-8F4C-B838-FC97ADBCAB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AA4253-8016-004F-B4CE-E02652BFF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BD6A2D-076B-F540-9CA7-4FF72E1ED8C3}"/>
              </a:ext>
            </a:extLst>
          </p:cNvPr>
          <p:cNvSpPr/>
          <p:nvPr/>
        </p:nvSpPr>
        <p:spPr>
          <a:xfrm>
            <a:off x="1944120" y="1608524"/>
            <a:ext cx="5179559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Let’s get to work</a:t>
            </a:r>
          </a:p>
          <a:p>
            <a:pPr algn="ctr"/>
            <a:r>
              <a:rPr lang="en-US" sz="5400" b="1" dirty="0">
                <a:ln w="12700">
                  <a:solidFill>
                    <a:srgbClr val="0432FF"/>
                  </a:solidFill>
                  <a:prstDash val="solid"/>
                </a:ln>
                <a:gradFill>
                  <a:gsLst>
                    <a:gs pos="0">
                      <a:srgbClr val="0432FF"/>
                    </a:gs>
                    <a:gs pos="100000">
                      <a:schemeClr val="bg1"/>
                    </a:gs>
                  </a:gsLst>
                  <a:lin ang="5400000" scaled="1"/>
                </a:gra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and built EIC</a:t>
            </a:r>
            <a:endParaRPr lang="en-US" sz="5400" b="1" cap="none" spc="0" dirty="0">
              <a:ln w="12700">
                <a:solidFill>
                  <a:srgbClr val="0432FF"/>
                </a:solidFill>
                <a:prstDash val="solid"/>
              </a:ln>
              <a:gradFill>
                <a:gsLst>
                  <a:gs pos="0">
                    <a:srgbClr val="0432FF"/>
                  </a:gs>
                  <a:gs pos="100000">
                    <a:schemeClr val="bg1"/>
                  </a:gs>
                </a:gsLst>
                <a:lin ang="5400000" scaled="1"/>
              </a:gra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09988A3-8ECE-1646-BACB-42EB9538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1050" y="3249218"/>
            <a:ext cx="2501900" cy="323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8A21EFC-C1FC-8C44-A4B8-0A042A00BF68}"/>
              </a:ext>
            </a:extLst>
          </p:cNvPr>
          <p:cNvSpPr txBox="1"/>
          <p:nvPr/>
        </p:nvSpPr>
        <p:spPr>
          <a:xfrm>
            <a:off x="127886" y="786809"/>
            <a:ext cx="8812028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EIC will provide highest precision data to constrain all different types of PDFs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and provide complementary information to challenge the lattice PDF calculations</a:t>
            </a:r>
          </a:p>
        </p:txBody>
      </p:sp>
    </p:spTree>
    <p:extLst>
      <p:ext uri="{BB962C8B-B14F-4D97-AF65-F5344CB8AC3E}">
        <p14:creationId xmlns:p14="http://schemas.microsoft.com/office/powerpoint/2010/main" val="3132397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42A6C71-B910-0C4A-B81D-B168B52D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308" y="2791630"/>
            <a:ext cx="9052560" cy="2637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32451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cap="none" dirty="0"/>
              <a:t>s(x) </a:t>
            </a:r>
            <a:r>
              <a:rPr lang="en-US" dirty="0"/>
              <a:t>and </a:t>
            </a:r>
            <a:r>
              <a:rPr lang="en-US" cap="none" dirty="0" err="1"/>
              <a:t>sbar</a:t>
            </a:r>
            <a:r>
              <a:rPr lang="en-US" cap="none" dirty="0"/>
              <a:t>(x)</a:t>
            </a:r>
            <a:r>
              <a:rPr lang="en-US" dirty="0"/>
              <a:t> where do we stand?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1600" y="774700"/>
            <a:ext cx="3352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panose="030F0902030302020204" pitchFamily="66" charset="0"/>
              </a:rPr>
              <a:t>NNPDF 3.1 arXiv:1706.00428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1" y="1193800"/>
            <a:ext cx="2584883" cy="39669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2600" y="3584406"/>
            <a:ext cx="4320540" cy="29260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5209987"/>
            <a:ext cx="3556000" cy="8255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2600" y="658401"/>
            <a:ext cx="432054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689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Observables: Charge Current in </a:t>
            </a:r>
            <a:r>
              <a:rPr lang="en-US" dirty="0" err="1"/>
              <a:t>ep</a:t>
            </a:r>
            <a:r>
              <a:rPr lang="en-US" dirty="0"/>
              <a:t> and </a:t>
            </a:r>
            <a:r>
              <a:rPr lang="en-US" dirty="0" err="1"/>
              <a:t>eA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88513"/>
            <a:ext cx="9144000" cy="4955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/>
                <a:cs typeface="Comic Sans MS"/>
              </a:rPr>
              <a:t>Just some of the physics opportunities:</a:t>
            </a:r>
          </a:p>
          <a:p>
            <a:endParaRPr lang="en-US" sz="1000" u="sng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r>
              <a:rPr lang="en-US" dirty="0">
                <a:latin typeface="Comic Sans MS"/>
                <a:cs typeface="Comic Sans MS"/>
              </a:rPr>
              <a:t>polarized </a:t>
            </a:r>
            <a:r>
              <a:rPr lang="en-US" dirty="0" err="1">
                <a:latin typeface="Comic Sans MS"/>
                <a:cs typeface="Comic Sans MS"/>
              </a:rPr>
              <a:t>ep</a:t>
            </a:r>
            <a:r>
              <a:rPr lang="en-US" dirty="0">
                <a:latin typeface="Comic Sans MS"/>
                <a:cs typeface="Comic Sans MS"/>
              </a:rPr>
              <a:t>/en: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test models based on </a:t>
            </a:r>
            <a:r>
              <a:rPr lang="en-US" dirty="0" err="1">
                <a:latin typeface="Comic Sans MS"/>
                <a:cs typeface="Comic Sans MS"/>
              </a:rPr>
              <a:t>helicity</a:t>
            </a:r>
            <a:r>
              <a:rPr lang="en-US" dirty="0">
                <a:latin typeface="Comic Sans MS"/>
                <a:cs typeface="Comic Sans MS"/>
              </a:rPr>
              <a:t> retention </a:t>
            </a:r>
            <a:r>
              <a:rPr lang="en-US" dirty="0" err="1">
                <a:latin typeface="Symbol" charset="2"/>
                <a:cs typeface="Symbol" charset="2"/>
              </a:rPr>
              <a:t>D</a:t>
            </a:r>
            <a:r>
              <a:rPr lang="en-US" dirty="0" err="1">
                <a:latin typeface="Comic Sans MS"/>
                <a:cs typeface="Comic Sans MS"/>
              </a:rPr>
              <a:t>d</a:t>
            </a:r>
            <a:r>
              <a:rPr lang="en-US" dirty="0">
                <a:latin typeface="Comic Sans MS"/>
                <a:cs typeface="Comic Sans MS"/>
              </a:rPr>
              <a:t>/d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1 </a:t>
            </a:r>
          </a:p>
          <a:p>
            <a:pPr>
              <a:buClr>
                <a:srgbClr val="0000FF"/>
              </a:buClr>
            </a:pPr>
            <a:r>
              <a:rPr lang="en-US" sz="1000" dirty="0">
                <a:latin typeface="Comic Sans MS"/>
                <a:cs typeface="Comic Sans MS"/>
                <a:sym typeface="Wingdings"/>
              </a:rPr>
              <a:t>     (</a:t>
            </a:r>
            <a:r>
              <a:rPr lang="hu-HU" sz="1000" dirty="0">
                <a:latin typeface="Comic Sans MS"/>
                <a:cs typeface="Comic Sans MS"/>
              </a:rPr>
              <a:t>Phys.Rev.Lett. 99 (2007) 082001)</a:t>
            </a:r>
            <a:endParaRPr lang="en-US" sz="1000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precision test models assuming charge symmetry violation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precision test handiness of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Ws</a:t>
            </a:r>
            <a:endParaRPr lang="en-US" dirty="0">
              <a:latin typeface="Comic Sans MS"/>
              <a:cs typeface="Comic Sans MS"/>
              <a:sym typeface="Wingding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tag charm in coincidence with CC event  </a:t>
            </a:r>
            <a:r>
              <a:rPr lang="en-US" dirty="0">
                <a:latin typeface="Symbol" charset="2"/>
                <a:cs typeface="Symbol" charset="2"/>
                <a:sym typeface="Wingdings"/>
              </a:rPr>
              <a:t>D</a:t>
            </a:r>
            <a:r>
              <a:rPr lang="en-US" dirty="0">
                <a:latin typeface="Comic Sans MS"/>
                <a:cs typeface="Comic Sans MS"/>
                <a:sym typeface="Wingdings"/>
              </a:rPr>
              <a:t>s</a:t>
            </a:r>
          </a:p>
          <a:p>
            <a:pPr>
              <a:buClr>
                <a:srgbClr val="0000FF"/>
              </a:buClr>
            </a:pPr>
            <a:endParaRPr lang="en-US" dirty="0"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dirty="0" err="1">
                <a:latin typeface="Comic Sans MS"/>
                <a:cs typeface="Comic Sans MS"/>
              </a:rPr>
              <a:t>unpolarized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ep</a:t>
            </a:r>
            <a:r>
              <a:rPr lang="en-US" dirty="0">
                <a:latin typeface="Comic Sans MS"/>
                <a:cs typeface="Comic Sans MS"/>
              </a:rPr>
              <a:t>/en: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impact on PDFs </a:t>
            </a:r>
            <a:r>
              <a:rPr lang="en-US" dirty="0">
                <a:latin typeface="Comic Sans MS"/>
                <a:cs typeface="Comic Sans MS"/>
                <a:sym typeface="Wingdings"/>
              </a:rPr>
              <a:t> high x quark PDFs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  <a:sym typeface="Wingdings"/>
              </a:rPr>
              <a:t>tag charm in coincidence </a:t>
            </a:r>
            <a:r>
              <a:rPr lang="en-US" dirty="0" err="1">
                <a:latin typeface="Comic Sans MS"/>
                <a:cs typeface="Comic Sans MS"/>
                <a:sym typeface="Wingdings"/>
              </a:rPr>
              <a:t>ot</a:t>
            </a:r>
            <a:r>
              <a:rPr lang="en-US" dirty="0">
                <a:latin typeface="Comic Sans MS"/>
                <a:cs typeface="Comic Sans MS"/>
                <a:sym typeface="Wingdings"/>
              </a:rPr>
              <a:t> CC event  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  <a:sym typeface="Wingdings"/>
              </a:rPr>
              <a:t>precision constrain on l</a:t>
            </a:r>
            <a:r>
              <a:rPr lang="en-US" dirty="0">
                <a:latin typeface="Comic Sans MS"/>
                <a:cs typeface="Comic Sans MS"/>
              </a:rPr>
              <a:t>ight quark weak neutral current couplings a</a:t>
            </a:r>
            <a:r>
              <a:rPr lang="en-US" baseline="-25000" dirty="0">
                <a:latin typeface="Comic Sans MS"/>
                <a:cs typeface="Comic Sans MS"/>
              </a:rPr>
              <a:t>u</a:t>
            </a:r>
            <a:r>
              <a:rPr lang="en-US" dirty="0">
                <a:latin typeface="Comic Sans MS"/>
                <a:cs typeface="Comic Sans MS"/>
              </a:rPr>
              <a:t>, v</a:t>
            </a:r>
            <a:r>
              <a:rPr lang="en-US" baseline="-25000" dirty="0">
                <a:latin typeface="Comic Sans MS"/>
                <a:cs typeface="Comic Sans MS"/>
              </a:rPr>
              <a:t>u</a:t>
            </a:r>
            <a:r>
              <a:rPr lang="en-US" dirty="0">
                <a:latin typeface="Comic Sans MS"/>
                <a:cs typeface="Comic Sans MS"/>
              </a:rPr>
              <a:t>, a</a:t>
            </a:r>
            <a:r>
              <a:rPr lang="en-US" baseline="-25000" dirty="0">
                <a:latin typeface="Comic Sans MS"/>
                <a:cs typeface="Comic Sans MS"/>
              </a:rPr>
              <a:t>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v</a:t>
            </a:r>
            <a:r>
              <a:rPr lang="en-US" baseline="-25000" dirty="0" err="1">
                <a:latin typeface="Comic Sans MS"/>
                <a:cs typeface="Comic Sans MS"/>
              </a:rPr>
              <a:t>d</a:t>
            </a:r>
            <a:endParaRPr lang="en-US" baseline="-25000" dirty="0">
              <a:latin typeface="Comic Sans MS"/>
              <a:cs typeface="Comic Sans MS"/>
            </a:endParaRPr>
          </a:p>
          <a:p>
            <a:endParaRPr lang="en-US" sz="1600" dirty="0">
              <a:latin typeface="Comic Sans MS"/>
              <a:cs typeface="Comic Sans MS"/>
            </a:endParaRPr>
          </a:p>
          <a:p>
            <a:r>
              <a:rPr lang="en-US" dirty="0" err="1">
                <a:latin typeface="Comic Sans MS"/>
                <a:cs typeface="Comic Sans MS"/>
              </a:rPr>
              <a:t>unpolarized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eA</a:t>
            </a:r>
            <a:r>
              <a:rPr lang="en-US" dirty="0">
                <a:latin typeface="Comic Sans MS"/>
                <a:cs typeface="Comic Sans MS"/>
              </a:rPr>
              <a:t>: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Test Models for the EMC-effect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charge symmetry </a:t>
            </a:r>
            <a:r>
              <a:rPr lang="en-US" dirty="0">
                <a:latin typeface="Comic Sans MS"/>
                <a:cs typeface="Comic Sans MS"/>
                <a:sym typeface="Wingdings"/>
              </a:rPr>
              <a:t>violation </a:t>
            </a:r>
          </a:p>
          <a:p>
            <a:pPr marL="742950" lvl="1" indent="-285750">
              <a:buClr>
                <a:srgbClr val="0000FF"/>
              </a:buClr>
              <a:buFont typeface="Wingdings" charset="2"/>
              <a:buChar char="Ø"/>
            </a:pP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Isovector</a:t>
            </a:r>
            <a:r>
              <a:rPr lang="en-US" dirty="0">
                <a:latin typeface="Comic Sans MS"/>
                <a:cs typeface="Comic Sans MS"/>
              </a:rPr>
              <a:t> EMC effect</a:t>
            </a:r>
          </a:p>
          <a:p>
            <a:pPr>
              <a:buClr>
                <a:srgbClr val="0000FF"/>
              </a:buClr>
            </a:pPr>
            <a:r>
              <a:rPr lang="en-US" sz="1000" dirty="0">
                <a:latin typeface="Comic Sans MS"/>
                <a:cs typeface="Comic Sans MS"/>
              </a:rPr>
              <a:t>                     (</a:t>
            </a:r>
            <a:r>
              <a:rPr lang="en-US" sz="1000" dirty="0" err="1">
                <a:latin typeface="Comic Sans MS"/>
                <a:cs typeface="Comic Sans MS"/>
              </a:rPr>
              <a:t>Cloet</a:t>
            </a:r>
            <a:r>
              <a:rPr lang="en-US" sz="1000" dirty="0">
                <a:latin typeface="Comic Sans MS"/>
                <a:cs typeface="Comic Sans MS"/>
              </a:rPr>
              <a:t>, </a:t>
            </a:r>
            <a:r>
              <a:rPr lang="en-US" sz="1000" dirty="0" err="1">
                <a:latin typeface="Comic Sans MS"/>
                <a:cs typeface="Comic Sans MS"/>
              </a:rPr>
              <a:t>Bentz</a:t>
            </a:r>
            <a:r>
              <a:rPr lang="en-US" sz="1000" dirty="0">
                <a:latin typeface="Comic Sans MS"/>
                <a:cs typeface="Comic Sans MS"/>
              </a:rPr>
              <a:t>, Thomas et. al., PRL 102 252301 )</a:t>
            </a:r>
          </a:p>
        </p:txBody>
      </p:sp>
    </p:spTree>
    <p:extLst>
      <p:ext uri="{BB962C8B-B14F-4D97-AF65-F5344CB8AC3E}">
        <p14:creationId xmlns:p14="http://schemas.microsoft.com/office/powerpoint/2010/main" val="677031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163D28-6D62-EE49-BF06-6EA170992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403348-7D8F-1D45-8B06-2EA79344BF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AD20B8-C996-2F4E-A4BF-5FA5885A8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9013B8B-DAF3-8C4F-A239-EEC35CD85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an EIC Do?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427EE7F-778F-B94D-868B-DC01768049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18" y="1783860"/>
            <a:ext cx="7696200" cy="3860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CEB09D-B328-544D-A7A7-5C422B2892F3}"/>
              </a:ext>
            </a:extLst>
          </p:cNvPr>
          <p:cNvSpPr txBox="1"/>
          <p:nvPr/>
        </p:nvSpPr>
        <p:spPr>
          <a:xfrm>
            <a:off x="175846" y="762000"/>
            <a:ext cx="68611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Should study what  NC and CC cross sections at EIC can tell us on the</a:t>
            </a:r>
          </a:p>
          <a:p>
            <a:r>
              <a:rPr lang="en-US" sz="1600" dirty="0">
                <a:latin typeface="Comic Sans MS" panose="030F0902030302020204" pitchFamily="66" charset="0"/>
              </a:rPr>
              <a:t>vector and axial-vector weak neutral current couplings</a:t>
            </a:r>
          </a:p>
          <a:p>
            <a:pPr algn="l"/>
            <a:endParaRPr lang="en-US" sz="1600" dirty="0">
              <a:latin typeface="Comic Sans MS" panose="030F09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752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A61269-E5C8-1C46-BAFA-DFEA613E9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C10F01-447F-E342-8B5B-89C57A128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2121EE-4832-644D-B620-8E649B73DD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B4F5AAB-79A2-F34E-98E9-A12239A52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PDFs: flavor separation from SIDIS@EIC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ED9D7F-CA2E-7349-84C5-50E3B24A0280}"/>
              </a:ext>
            </a:extLst>
          </p:cNvPr>
          <p:cNvSpPr txBox="1"/>
          <p:nvPr/>
        </p:nvSpPr>
        <p:spPr>
          <a:xfrm>
            <a:off x="84083" y="599089"/>
            <a:ext cx="610455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>
                <a:latin typeface="Comic Sans MS" panose="030F0902030302020204" pitchFamily="66" charset="0"/>
              </a:rPr>
              <a:t>Use reweighting method to define EIC SIDIS data impact on </a:t>
            </a:r>
          </a:p>
          <a:p>
            <a:pPr algn="l"/>
            <a:r>
              <a:rPr lang="en-US" sz="1600" dirty="0">
                <a:latin typeface="Comic Sans MS" panose="030F0902030302020204" pitchFamily="66" charset="0"/>
              </a:rPr>
              <a:t>collinear unpolarized PDFs and Fragmentation functions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F34B696-EA33-514C-B25B-975E83AA5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97"/>
          <a:stretch/>
        </p:blipFill>
        <p:spPr>
          <a:xfrm>
            <a:off x="199696" y="1399624"/>
            <a:ext cx="2021052" cy="558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CB5671A-3648-EF48-A8CA-9BFDB379EB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6826" y="1446922"/>
            <a:ext cx="1968500" cy="558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A12EE1-0C88-7744-89CD-100DA9BF8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1486" y="1730920"/>
            <a:ext cx="762000" cy="4953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1BE4A74-51E8-EA4E-9887-001606F0463B}"/>
              </a:ext>
            </a:extLst>
          </p:cNvPr>
          <p:cNvSpPr txBox="1"/>
          <p:nvPr/>
        </p:nvSpPr>
        <p:spPr>
          <a:xfrm>
            <a:off x="115614" y="1198178"/>
            <a:ext cx="35702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Comic Sans MS" panose="030F0902030302020204" pitchFamily="66" charset="0"/>
              </a:rPr>
              <a:t>Correlation factor of observable 𝓞 to a flavor </a:t>
            </a:r>
            <a:r>
              <a:rPr lang="en-US" sz="1200" dirty="0" err="1">
                <a:latin typeface="Comic Sans MS" panose="030F0902030302020204" pitchFamily="66" charset="0"/>
              </a:rPr>
              <a:t>i</a:t>
            </a:r>
            <a:endParaRPr lang="en-US" sz="1200" dirty="0">
              <a:latin typeface="Comic Sans MS" panose="030F0902030302020204" pitchFamily="66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3D88C71-429F-FA45-BD84-680F94E8715D}"/>
              </a:ext>
            </a:extLst>
          </p:cNvPr>
          <p:cNvCxnSpPr>
            <a:cxnSpLocks/>
          </p:cNvCxnSpPr>
          <p:nvPr/>
        </p:nvCxnSpPr>
        <p:spPr>
          <a:xfrm>
            <a:off x="2210237" y="1721066"/>
            <a:ext cx="869294" cy="0"/>
          </a:xfrm>
          <a:prstGeom prst="straightConnector1">
            <a:avLst/>
          </a:prstGeom>
          <a:ln w="12700">
            <a:solidFill>
              <a:srgbClr val="0432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C183C037-D777-E94D-B407-1C1F50BE4E46}"/>
              </a:ext>
            </a:extLst>
          </p:cNvPr>
          <p:cNvSpPr txBox="1"/>
          <p:nvPr/>
        </p:nvSpPr>
        <p:spPr>
          <a:xfrm>
            <a:off x="2159595" y="1355832"/>
            <a:ext cx="9749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>
                <a:latin typeface="Comic Sans MS" panose="030F0902030302020204" pitchFamily="66" charset="0"/>
              </a:rPr>
              <a:t>account for </a:t>
            </a:r>
          </a:p>
          <a:p>
            <a:pPr algn="ctr"/>
            <a:r>
              <a:rPr lang="en-US" sz="1000" dirty="0">
                <a:latin typeface="Comic Sans MS" panose="030F0902030302020204" pitchFamily="66" charset="0"/>
              </a:rPr>
              <a:t>uncertainties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2DD5448-534D-924D-B882-F92A56DE4346}"/>
              </a:ext>
            </a:extLst>
          </p:cNvPr>
          <p:cNvSpPr txBox="1"/>
          <p:nvPr/>
        </p:nvSpPr>
        <p:spPr>
          <a:xfrm>
            <a:off x="7189075" y="1451952"/>
            <a:ext cx="1646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>
                <a:latin typeface="Comic Sans MS" panose="030F0902030302020204" pitchFamily="66" charset="0"/>
              </a:rPr>
              <a:t> PDF in Observable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47E657-0D4B-3B41-8358-8DBCB64BEA62}"/>
              </a:ext>
            </a:extLst>
          </p:cNvPr>
          <p:cNvSpPr txBox="1"/>
          <p:nvPr/>
        </p:nvSpPr>
        <p:spPr>
          <a:xfrm>
            <a:off x="7210577" y="1017639"/>
            <a:ext cx="1778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Symbol" pitchFamily="2" charset="2"/>
              </a:rPr>
              <a:t>d</a:t>
            </a:r>
            <a:r>
              <a:rPr lang="en-US" sz="1200" dirty="0">
                <a:latin typeface="Comic Sans MS" panose="030F0902030302020204" pitchFamily="66" charset="0"/>
              </a:rPr>
              <a:t>𝓞 : exp. uncertainty</a:t>
            </a:r>
            <a:r>
              <a:rPr lang="en-US" sz="1200" dirty="0">
                <a:latin typeface="Symbol" pitchFamily="2" charset="2"/>
              </a:rPr>
              <a:t> </a:t>
            </a:r>
          </a:p>
          <a:p>
            <a:pPr algn="ctr"/>
            <a:r>
              <a:rPr lang="en-US" sz="1200" dirty="0">
                <a:latin typeface="Comic Sans MS" panose="030F0902030302020204" pitchFamily="66" charset="0"/>
              </a:rPr>
              <a:t>Observable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5455402-C9D3-044A-9DDC-0AB0FD629B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98" y="2209800"/>
            <a:ext cx="5314950" cy="3962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964161-2D82-9347-9F8E-CF953FA820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62985" y="2971800"/>
            <a:ext cx="5581015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17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8D02FA-B3C0-D54F-AD4A-322157A49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A36750-1E1E-2746-97DC-8648A49FF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should we care?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-82861" y="578916"/>
            <a:ext cx="9459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Spin ideal tool to understand the dynamics of sea quarks and gluons inside the hadron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140" y="1156216"/>
            <a:ext cx="9115860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mic Sans MS" panose="030F0902030302020204" pitchFamily="66" charset="0"/>
                <a:cs typeface="Times New Roman"/>
              </a:rPr>
              <a:t>Despite decades of QCD –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Spin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one of the least understood quantities </a:t>
            </a:r>
          </a:p>
          <a:p>
            <a:pPr marL="285750" indent="-285750">
              <a:buClr>
                <a:srgbClr val="0000FF"/>
              </a:buClr>
              <a:buFont typeface="Wingdings" charset="0"/>
              <a:buChar char="à"/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Consequence very few models, but several physics pictures, which can be tested </a:t>
            </a:r>
          </a:p>
          <a:p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  with high precision data</a:t>
            </a:r>
          </a:p>
          <a:p>
            <a:endParaRPr lang="en-US" sz="1100" dirty="0">
              <a:latin typeface="Comic Sans MS" panose="030F0902030302020204" pitchFamily="66" charset="0"/>
              <a:cs typeface="Times New Roman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the pion/</a:t>
            </a: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kaon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 cloud model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rooted in deeper concepts 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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chiral symmetry  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generated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q-</a:t>
            </a:r>
            <a:r>
              <a:rPr lang="en-US" sz="1600" dirty="0" err="1">
                <a:latin typeface="Comic Sans MS" panose="030F0902030302020204" pitchFamily="66" charset="0"/>
                <a:cs typeface="Times New Roman"/>
              </a:rPr>
              <a:t>qbar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pairs (sea quarks) at small(</a:t>
            </a:r>
            <a:r>
              <a:rPr lang="en-US" sz="1600" dirty="0" err="1">
                <a:latin typeface="Comic Sans MS" panose="030F0902030302020204" pitchFamily="66" charset="0"/>
                <a:cs typeface="Times New Roman"/>
              </a:rPr>
              <a:t>ish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)-x are predicted to be </a:t>
            </a:r>
            <a:r>
              <a:rPr lang="en-US" sz="1600" dirty="0" err="1">
                <a:latin typeface="Comic Sans MS" panose="030F0902030302020204" pitchFamily="66" charset="0"/>
                <a:cs typeface="Times New Roman"/>
              </a:rPr>
              <a:t>unpolarized</a:t>
            </a:r>
            <a:endParaRPr lang="en-US" sz="1600" dirty="0">
              <a:latin typeface="Comic Sans MS" panose="030F0902030302020204" pitchFamily="66" charset="0"/>
              <a:cs typeface="Times New Roman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gluons if generated from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sea quarks </a:t>
            </a:r>
            <a:r>
              <a:rPr lang="en-US" sz="1600" dirty="0" err="1">
                <a:latin typeface="Comic Sans MS" panose="030F0902030302020204" pitchFamily="66" charset="0"/>
                <a:cs typeface="Times New Roman"/>
                <a:sym typeface="Wingdings"/>
              </a:rPr>
              <a:t>unpolarised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 spatial imaging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   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a high precision measurement of the flavor separated polarized quark and gluon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       distributions as </a:t>
            </a:r>
            <a:r>
              <a:rPr lang="en-US" sz="1600" dirty="0" err="1">
                <a:latin typeface="Comic Sans MS" panose="030F0902030302020204" pitchFamily="66" charset="0"/>
                <a:cs typeface="Times New Roman"/>
                <a:sym typeface="Wingdings"/>
              </a:rPr>
              <a:t>fct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. of x is a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stringent way to test.</a:t>
            </a:r>
          </a:p>
          <a:p>
            <a:endParaRPr lang="en-US" sz="1100" dirty="0">
              <a:latin typeface="Comic Sans MS" panose="030F0902030302020204" pitchFamily="66" charset="0"/>
              <a:cs typeface="Times New Roman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the chiral quark-</a:t>
            </a:r>
            <a:r>
              <a:rPr lang="en-US" sz="1600" dirty="0" err="1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soliton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 model  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sea quarks are generated from a "Dirac sea" with a rich dynamical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     structure but excludes gluons at its starting scale 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sea quarks are polarized 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 asymmetry                </a:t>
            </a:r>
            <a:endParaRPr lang="en-US" sz="1600" dirty="0">
              <a:solidFill>
                <a:srgbClr val="0000FF"/>
              </a:solidFill>
              <a:latin typeface="Comic Sans MS" panose="030F0902030302020204" pitchFamily="66" charset="0"/>
              <a:cs typeface="Times New Roman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    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a high precision measurement of the flavor separated polarized quark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       as </a:t>
            </a:r>
            <a:r>
              <a:rPr lang="en-US" sz="1600" dirty="0" err="1">
                <a:latin typeface="Comic Sans MS" panose="030F0902030302020204" pitchFamily="66" charset="0"/>
                <a:cs typeface="Times New Roman"/>
                <a:sym typeface="Wingdings"/>
              </a:rPr>
              <a:t>fct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. of x is a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stringent way to test</a:t>
            </a:r>
          </a:p>
          <a:p>
            <a:pPr>
              <a:buClr>
                <a:srgbClr val="0000FF"/>
              </a:buClr>
            </a:pPr>
            <a:endParaRPr lang="en-US" sz="1100" dirty="0">
              <a:latin typeface="Comic Sans MS" panose="030F0902030302020204" pitchFamily="66" charset="0"/>
              <a:cs typeface="Times New Roman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</a:rPr>
              <a:t>stringent test of lattice calculations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the relative importance of lattice graphs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  </a:t>
            </a:r>
            <a:r>
              <a:rPr lang="en-US" sz="1600" dirty="0">
                <a:solidFill>
                  <a:srgbClr val="0000FF"/>
                </a:solidFill>
                <a:latin typeface="Comic Sans MS" panose="030F0902030302020204" pitchFamily="66" charset="0"/>
                <a:cs typeface="Times New Roman"/>
                <a:sym typeface="Wingdings"/>
              </a:rPr>
              <a:t></a:t>
            </a:r>
            <a:r>
              <a:rPr lang="en-US" sz="1600" dirty="0">
                <a:latin typeface="Comic Sans MS" panose="030F0902030302020204" pitchFamily="66" charset="0"/>
                <a:cs typeface="Times New Roman"/>
                <a:sym typeface="Wingdings"/>
              </a:rPr>
              <a:t> </a:t>
            </a: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probe quark is connected to the proton wave function or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 panose="030F0902030302020204" pitchFamily="66" charset="0"/>
                <a:cs typeface="Times New Roman"/>
              </a:rPr>
              <a:t>          is created from the 'gluon soup' inside the proton</a:t>
            </a: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1452425"/>
              </p:ext>
            </p:extLst>
          </p:nvPr>
        </p:nvGraphicFramePr>
        <p:xfrm>
          <a:off x="4255158" y="4417465"/>
          <a:ext cx="901700" cy="292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74" name="Equation" r:id="rId3" imgW="901700" imgH="292100" progId="Equation.DSMT4">
                  <p:embed/>
                </p:oleObj>
              </mc:Choice>
              <mc:Fallback>
                <p:oleObj name="Equation" r:id="rId3" imgW="901700" imgH="29210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255158" y="4417465"/>
                        <a:ext cx="901700" cy="292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392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5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deltag_run9q210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546" y="648421"/>
            <a:ext cx="5063837" cy="506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deltag_run9q2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47" y="648421"/>
            <a:ext cx="5063837" cy="5063837"/>
          </a:xfrm>
          <a:prstGeom prst="rect">
            <a:avLst/>
          </a:prstGeom>
          <a:ln w="12700">
            <a:miter lim="400000"/>
          </a:ln>
        </p:spPr>
      </p:pic>
      <p:pic>
        <p:nvPicPr>
          <p:cNvPr id="208" name="deltagxq2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03039" y="648421"/>
            <a:ext cx="5063837" cy="5063837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Shape 209"/>
          <p:cNvSpPr/>
          <p:nvPr/>
        </p:nvSpPr>
        <p:spPr>
          <a:xfrm flipH="1">
            <a:off x="1738312" y="4786313"/>
            <a:ext cx="143620" cy="178594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0" name="Shape 210"/>
          <p:cNvSpPr/>
          <p:nvPr/>
        </p:nvSpPr>
        <p:spPr>
          <a:xfrm flipH="1">
            <a:off x="2583656" y="4241602"/>
            <a:ext cx="563315" cy="759023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1" name="Shape 211"/>
          <p:cNvSpPr/>
          <p:nvPr/>
        </p:nvSpPr>
        <p:spPr>
          <a:xfrm flipH="1">
            <a:off x="1738312" y="4953000"/>
            <a:ext cx="1" cy="1393032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2607469" y="4947047"/>
            <a:ext cx="0" cy="970360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3" name="Shape 213"/>
          <p:cNvSpPr/>
          <p:nvPr/>
        </p:nvSpPr>
        <p:spPr>
          <a:xfrm flipH="1">
            <a:off x="2881312" y="3536156"/>
            <a:ext cx="1063378" cy="1428750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2902148" y="4947047"/>
            <a:ext cx="2977" cy="636985"/>
          </a:xfrm>
          <a:prstGeom prst="line">
            <a:avLst/>
          </a:prstGeom>
          <a:ln w="25400">
            <a:solidFill>
              <a:srgbClr val="0000FF"/>
            </a:solidFill>
            <a:custDash>
              <a:ds d="200000" sp="200000"/>
            </a:custDash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215" name="Shape 215"/>
          <p:cNvSpPr/>
          <p:nvPr/>
        </p:nvSpPr>
        <p:spPr>
          <a:xfrm>
            <a:off x="1754138" y="5850832"/>
            <a:ext cx="1982391" cy="3337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medium Q</a:t>
            </a:r>
            <a:r>
              <a:rPr sz="1700" baseline="31999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70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</p:txBody>
      </p:sp>
      <p:sp>
        <p:nvSpPr>
          <p:cNvPr id="216" name="Shape 216"/>
          <p:cNvSpPr/>
          <p:nvPr/>
        </p:nvSpPr>
        <p:spPr>
          <a:xfrm>
            <a:off x="2855847" y="5499016"/>
            <a:ext cx="1123487" cy="3337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high Q</a:t>
            </a:r>
            <a:r>
              <a:rPr sz="1700" baseline="31999" dirty="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700" dirty="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</p:txBody>
      </p:sp>
      <p:sp>
        <p:nvSpPr>
          <p:cNvPr id="217" name="Shape 217"/>
          <p:cNvSpPr/>
          <p:nvPr/>
        </p:nvSpPr>
        <p:spPr>
          <a:xfrm>
            <a:off x="848982" y="6168412"/>
            <a:ext cx="1024269" cy="333742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 dirty="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low Q</a:t>
            </a:r>
            <a:r>
              <a:rPr sz="1700" baseline="31999" dirty="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2</a:t>
            </a:r>
            <a:r>
              <a:rPr sz="1700" dirty="0">
                <a:ln>
                  <a:solidFill>
                    <a:schemeClr val="accent1"/>
                  </a:solidFill>
                </a:ln>
                <a:solidFill>
                  <a:srgbClr val="1200B4">
                    <a:alpha val="50000"/>
                  </a:srgbClr>
                </a:solidFill>
                <a:latin typeface="Arial Black"/>
                <a:ea typeface="Arial Black"/>
                <a:cs typeface="Arial Black"/>
                <a:sym typeface="Arial Black"/>
              </a:rPr>
              <a:t> </a:t>
            </a:r>
          </a:p>
        </p:txBody>
      </p:sp>
      <p:sp>
        <p:nvSpPr>
          <p:cNvPr id="218" name="Shape 218"/>
          <p:cNvSpPr/>
          <p:nvPr/>
        </p:nvSpPr>
        <p:spPr>
          <a:xfrm>
            <a:off x="5037408" y="5572501"/>
            <a:ext cx="3830837" cy="6876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0432FF"/>
                </a:solidFill>
                <a:latin typeface="Comic Sans MS" panose="030F0902030302020204" pitchFamily="66" charset="0"/>
              </a:rPr>
              <a:t>very fast evolution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 b="1" dirty="0">
                <a:solidFill>
                  <a:srgbClr val="0432FF"/>
                </a:solidFill>
                <a:latin typeface="Comic Sans MS" panose="030F0902030302020204" pitchFamily="66" charset="0"/>
              </a:rPr>
              <a:t>            in RHIC kinematics </a:t>
            </a:r>
          </a:p>
        </p:txBody>
      </p:sp>
      <p:sp>
        <p:nvSpPr>
          <p:cNvPr id="219" name="Shape 219"/>
          <p:cNvSpPr/>
          <p:nvPr/>
        </p:nvSpPr>
        <p:spPr>
          <a:xfrm>
            <a:off x="7884914" y="4759523"/>
            <a:ext cx="89297" cy="89297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0" name="Shape 220"/>
          <p:cNvSpPr/>
          <p:nvPr/>
        </p:nvSpPr>
        <p:spPr>
          <a:xfrm>
            <a:off x="7786687" y="4045149"/>
            <a:ext cx="89297" cy="625078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7652742" y="3357562"/>
            <a:ext cx="89297" cy="1089422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2" name="Shape 222"/>
          <p:cNvSpPr/>
          <p:nvPr/>
        </p:nvSpPr>
        <p:spPr>
          <a:xfrm>
            <a:off x="7536656" y="2946797"/>
            <a:ext cx="89297" cy="1330523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3" name="Shape 223"/>
          <p:cNvSpPr/>
          <p:nvPr/>
        </p:nvSpPr>
        <p:spPr>
          <a:xfrm>
            <a:off x="7420570" y="2589609"/>
            <a:ext cx="89297" cy="1518047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4" name="Shape 224"/>
          <p:cNvSpPr/>
          <p:nvPr/>
        </p:nvSpPr>
        <p:spPr>
          <a:xfrm>
            <a:off x="7304484" y="2223492"/>
            <a:ext cx="89297" cy="1660922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" name="Shape 225"/>
          <p:cNvSpPr/>
          <p:nvPr/>
        </p:nvSpPr>
        <p:spPr>
          <a:xfrm>
            <a:off x="7197328" y="1982391"/>
            <a:ext cx="89297" cy="1732359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6" name="Shape 226"/>
          <p:cNvSpPr/>
          <p:nvPr/>
        </p:nvSpPr>
        <p:spPr>
          <a:xfrm>
            <a:off x="7081242" y="1741289"/>
            <a:ext cx="89297" cy="1794867"/>
          </a:xfrm>
          <a:prstGeom prst="rect">
            <a:avLst/>
          </a:prstGeom>
          <a:solidFill>
            <a:srgbClr val="A4A5A5">
              <a:alpha val="50000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27" name="image-4.pd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61008" y="718552"/>
            <a:ext cx="3464719" cy="51936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</a:t>
            </a:r>
            <a:r>
              <a:rPr lang="en-US" baseline="30000" dirty="0"/>
              <a:t>2</a:t>
            </a:r>
            <a:r>
              <a:rPr lang="en-US" dirty="0"/>
              <a:t>-Dependence</a:t>
            </a:r>
          </a:p>
        </p:txBody>
      </p:sp>
    </p:spTree>
    <p:extLst>
      <p:ext uri="{BB962C8B-B14F-4D97-AF65-F5344CB8AC3E}">
        <p14:creationId xmlns:p14="http://schemas.microsoft.com/office/powerpoint/2010/main" val="248958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9"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9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fill="hold"/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1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"/>
                            </p:stCondLst>
                            <p:childTnLst>
                              <p:par>
                                <p:cTn id="6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1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1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8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1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10"/>
                            </p:stCondLst>
                            <p:childTnLst>
                              <p:par>
                                <p:cTn id="7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2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1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10"/>
                            </p:stCondLst>
                            <p:childTnLst>
                              <p:par>
                                <p:cTn id="7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6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1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410"/>
                            </p:stCondLst>
                            <p:childTnLst>
                              <p:par>
                                <p:cTn id="7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1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10"/>
                            </p:stCondLst>
                            <p:childTnLst>
                              <p:par>
                                <p:cTn id="8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1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610"/>
                            </p:stCondLst>
                            <p:childTnLst>
                              <p:par>
                                <p:cTn id="8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1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710"/>
                            </p:stCondLst>
                            <p:childTnLst>
                              <p:par>
                                <p:cTn id="9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2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 advAuto="0"/>
      <p:bldP spid="207" grpId="0" animBg="1" advAuto="0"/>
      <p:bldP spid="208" grpId="0" animBg="1" advAuto="0"/>
      <p:bldP spid="209" grpId="0" animBg="1" advAuto="0"/>
      <p:bldP spid="210" grpId="0" animBg="1" advAuto="0"/>
      <p:bldP spid="211" grpId="0" animBg="1" advAuto="0"/>
      <p:bldP spid="212" grpId="0" animBg="1" advAuto="0"/>
      <p:bldP spid="213" grpId="0" animBg="1" advAuto="0"/>
      <p:bldP spid="214" grpId="0" animBg="1" advAuto="0"/>
      <p:bldP spid="215" grpId="0" animBg="1" advAuto="0"/>
      <p:bldP spid="216" grpId="0" animBg="1" advAuto="0"/>
      <p:bldP spid="217" grpId="0" animBg="1" advAuto="0"/>
      <p:bldP spid="218" grpId="0" animBg="1" advAuto="0"/>
      <p:bldP spid="219" grpId="0" animBg="1" advAuto="0"/>
      <p:bldP spid="220" grpId="0" animBg="1" advAuto="0"/>
      <p:bldP spid="221" grpId="0" animBg="1" advAuto="0"/>
      <p:bldP spid="222" grpId="0" animBg="1" advAuto="0"/>
      <p:bldP spid="223" grpId="0" animBg="1" advAuto="0"/>
      <p:bldP spid="224" grpId="0" animBg="1" advAuto="0"/>
      <p:bldP spid="225" grpId="0" animBg="1" advAuto="0"/>
      <p:bldP spid="226" grpId="0" animBg="1" advAuto="0"/>
      <p:bldP spid="227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1C707920-8348-3E42-A10D-02885FA48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3694" y="735730"/>
            <a:ext cx="778931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The inner life of hadrons</a:t>
            </a:r>
          </a:p>
          <a:p>
            <a:pPr algn="r"/>
            <a:r>
              <a:rPr lang="en-US" sz="3600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          Parton distribution functions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58988" y="3187385"/>
            <a:ext cx="4346027" cy="288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71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24688" y="2447154"/>
            <a:ext cx="2900320" cy="2846082"/>
            <a:chOff x="24688" y="3403602"/>
            <a:chExt cx="2900320" cy="2846082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456" r="11501" b="1700"/>
            <a:stretch/>
          </p:blipFill>
          <p:spPr>
            <a:xfrm>
              <a:off x="24688" y="3403602"/>
              <a:ext cx="2900320" cy="2846082"/>
            </a:xfrm>
            <a:prstGeom prst="rect">
              <a:avLst/>
            </a:prstGeom>
          </p:spPr>
        </p:pic>
        <p:cxnSp>
          <p:nvCxnSpPr>
            <p:cNvPr id="35" name="Straight Connector 34"/>
            <p:cNvCxnSpPr/>
            <p:nvPr/>
          </p:nvCxnSpPr>
          <p:spPr bwMode="auto">
            <a:xfrm flipH="1" flipV="1">
              <a:off x="1659467" y="3496733"/>
              <a:ext cx="8466" cy="233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6" name="TextBox 35"/>
            <p:cNvSpPr txBox="1"/>
            <p:nvPr/>
          </p:nvSpPr>
          <p:spPr>
            <a:xfrm>
              <a:off x="1557865" y="5198534"/>
              <a:ext cx="547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/>
                  <a:cs typeface="Times New Roman"/>
                </a:rPr>
                <a:t>⟼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591724" y="5232404"/>
              <a:ext cx="428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/>
                  <a:cs typeface="Times New Roman"/>
                </a:rPr>
                <a:t>data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39441" y="2475113"/>
            <a:ext cx="2883934" cy="2813244"/>
            <a:chOff x="3127789" y="3873298"/>
            <a:chExt cx="2883934" cy="2813244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766" r="12001" b="2392"/>
            <a:stretch/>
          </p:blipFill>
          <p:spPr>
            <a:xfrm>
              <a:off x="3127789" y="3873298"/>
              <a:ext cx="2883934" cy="2813244"/>
            </a:xfrm>
            <a:prstGeom prst="rect">
              <a:avLst/>
            </a:prstGeom>
          </p:spPr>
        </p:pic>
        <p:cxnSp>
          <p:nvCxnSpPr>
            <p:cNvPr id="38" name="Straight Connector 37"/>
            <p:cNvCxnSpPr/>
            <p:nvPr/>
          </p:nvCxnSpPr>
          <p:spPr bwMode="auto">
            <a:xfrm flipH="1" flipV="1">
              <a:off x="4758267" y="3949496"/>
              <a:ext cx="8466" cy="233680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TextBox 38"/>
            <p:cNvSpPr txBox="1"/>
            <p:nvPr/>
          </p:nvSpPr>
          <p:spPr>
            <a:xfrm>
              <a:off x="4690524" y="5685167"/>
              <a:ext cx="428322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>
                  <a:latin typeface="Times New Roman"/>
                  <a:cs typeface="Times New Roman"/>
                </a:rPr>
                <a:t>data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4656664" y="5642828"/>
              <a:ext cx="5475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/>
                  <a:cs typeface="Times New Roman"/>
                </a:rPr>
                <a:t>⟼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3" r="12040" b="2368"/>
          <a:stretch/>
        </p:blipFill>
        <p:spPr>
          <a:xfrm>
            <a:off x="6193752" y="2455619"/>
            <a:ext cx="2882656" cy="2823633"/>
          </a:xfrm>
          <a:prstGeom prst="rect">
            <a:avLst/>
          </a:prstGeom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53DB9D2-B7F7-044D-8C9B-1CA4CA990F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620CBA1-1236-B044-9DAD-2789E8D03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forms the Spin of the Proton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8702" y="722813"/>
            <a:ext cx="6766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Spin is more than the number </a:t>
            </a:r>
            <a:r>
              <a:rPr lang="en-US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½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! It is the interplay between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the intrinsic properties and interactions of quarks and gluons</a:t>
            </a:r>
          </a:p>
        </p:txBody>
      </p:sp>
      <p:sp>
        <p:nvSpPr>
          <p:cNvPr id="14" name="AutoShape 14"/>
          <p:cNvSpPr>
            <a:spLocks noChangeArrowheads="1"/>
          </p:cNvSpPr>
          <p:nvPr/>
        </p:nvSpPr>
        <p:spPr bwMode="auto">
          <a:xfrm>
            <a:off x="503109" y="798649"/>
            <a:ext cx="643480" cy="321283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flip="none" rotWithShape="1">
            <a:gsLst>
              <a:gs pos="0">
                <a:srgbClr val="0000FF"/>
              </a:gs>
              <a:gs pos="100000">
                <a:srgbClr val="FFFFFF"/>
              </a:gs>
            </a:gsLst>
            <a:lin ang="0" scaled="1"/>
            <a:tileRect/>
          </a:gra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  <a:ea typeface="+mn-ea"/>
              <a:cs typeface="+mn-cs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64270259"/>
              </p:ext>
            </p:extLst>
          </p:nvPr>
        </p:nvGraphicFramePr>
        <p:xfrm>
          <a:off x="1562100" y="2004240"/>
          <a:ext cx="6007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409" name="Equation" r:id="rId6" imgW="6007100" imgH="533400" progId="Equation.DSMT4">
                  <p:embed/>
                </p:oleObj>
              </mc:Choice>
              <mc:Fallback>
                <p:oleObj name="Equation" r:id="rId6" imgW="6007100" imgH="533400" progId="Equation.DSMT4">
                  <p:embed/>
                  <p:pic>
                    <p:nvPicPr>
                      <p:cNvPr id="19" name="Object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2100" y="2004240"/>
                        <a:ext cx="6007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AutoShape 9"/>
          <p:cNvSpPr>
            <a:spLocks noChangeAspect="1"/>
          </p:cNvSpPr>
          <p:nvPr/>
        </p:nvSpPr>
        <p:spPr bwMode="auto">
          <a:xfrm rot="5400000" flipH="1">
            <a:off x="6794856" y="1404368"/>
            <a:ext cx="236723" cy="1258957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39847" y="1432985"/>
            <a:ext cx="9652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total</a:t>
            </a:r>
          </a:p>
          <a:p>
            <a:pPr algn="ctr"/>
            <a:r>
              <a:rPr lang="en-US" sz="1200" dirty="0">
                <a:solidFill>
                  <a:srgbClr val="008040"/>
                </a:solidFill>
                <a:latin typeface="Comic Sans MS" charset="0"/>
                <a:ea typeface="Comic Sans MS" charset="0"/>
                <a:cs typeface="Comic Sans MS" charset="0"/>
              </a:rPr>
              <a:t>quark spin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433734" y="1492162"/>
            <a:ext cx="9433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366FF"/>
                </a:solidFill>
                <a:latin typeface="Comic Sans MS" charset="0"/>
                <a:ea typeface="Comic Sans MS" charset="0"/>
                <a:cs typeface="Comic Sans MS" charset="0"/>
              </a:rPr>
              <a:t>angular </a:t>
            </a:r>
          </a:p>
          <a:p>
            <a:pPr algn="ctr"/>
            <a:r>
              <a:rPr lang="en-US" sz="1200" dirty="0">
                <a:solidFill>
                  <a:srgbClr val="FF00FF"/>
                </a:solidFill>
                <a:latin typeface="Comic Sans MS" charset="0"/>
                <a:ea typeface="Comic Sans MS" charset="0"/>
                <a:cs typeface="Comic Sans MS" charset="0"/>
              </a:rPr>
              <a:t>momentum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252570" y="1448451"/>
            <a:ext cx="5500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gluon</a:t>
            </a:r>
          </a:p>
          <a:p>
            <a:pPr algn="ctr"/>
            <a:r>
              <a:rPr lang="en-US" sz="1200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spin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60867" y="1608950"/>
            <a:ext cx="2130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What do we know: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477164" y="5462620"/>
            <a:ext cx="119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Gluon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053149" y="5466853"/>
            <a:ext cx="15183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Quarks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757926" y="5451372"/>
            <a:ext cx="210025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>orbital angular</a:t>
            </a:r>
          </a:p>
          <a:p>
            <a:pPr algn="ctr"/>
            <a:r>
              <a:rPr lang="en-US" sz="2200" dirty="0">
                <a:latin typeface="Comic Sans MS" charset="0"/>
                <a:ea typeface="Comic Sans MS" charset="0"/>
                <a:cs typeface="Comic Sans MS" charset="0"/>
              </a:rPr>
              <a:t>momentum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07163" y="5452039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omic Sans MS" charset="0"/>
                <a:ea typeface="Comic Sans MS" charset="0"/>
                <a:cs typeface="Comic Sans MS" charset="0"/>
              </a:rPr>
              <a:t>1/2 -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032919" y="5430873"/>
            <a:ext cx="425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--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53389" y="5456275"/>
            <a:ext cx="4038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Times New Roman"/>
                <a:cs typeface="Times New Roman"/>
              </a:rPr>
              <a:t>=</a:t>
            </a:r>
          </a:p>
        </p:txBody>
      </p:sp>
      <p:sp>
        <p:nvSpPr>
          <p:cNvPr id="20" name="AutoShape 9"/>
          <p:cNvSpPr>
            <a:spLocks noChangeAspect="1"/>
          </p:cNvSpPr>
          <p:nvPr/>
        </p:nvSpPr>
        <p:spPr bwMode="auto">
          <a:xfrm rot="5400000" flipH="1">
            <a:off x="4043740" y="1371470"/>
            <a:ext cx="214338" cy="1261836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24" name="AutoShape 9"/>
          <p:cNvSpPr>
            <a:spLocks noChangeAspect="1"/>
          </p:cNvSpPr>
          <p:nvPr/>
        </p:nvSpPr>
        <p:spPr bwMode="auto">
          <a:xfrm rot="5400000" flipH="1">
            <a:off x="5441509" y="1426020"/>
            <a:ext cx="205436" cy="1191895"/>
          </a:xfrm>
          <a:prstGeom prst="rightBrace">
            <a:avLst>
              <a:gd name="adj1" fmla="val 50137"/>
              <a:gd name="adj2" fmla="val 50000"/>
            </a:avLst>
          </a:prstGeom>
          <a:noFill/>
          <a:ln w="3175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4867" y="5841666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40%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4371009" y="5839458"/>
            <a:ext cx="8130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30%</a:t>
            </a:r>
          </a:p>
        </p:txBody>
      </p:sp>
    </p:spTree>
    <p:extLst>
      <p:ext uri="{BB962C8B-B14F-4D97-AF65-F5344CB8AC3E}">
        <p14:creationId xmlns:p14="http://schemas.microsoft.com/office/powerpoint/2010/main" val="19927208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  <p:bldP spid="34" grpId="0"/>
      <p:bldP spid="7" grpId="0"/>
      <p:bldP spid="4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85948BF-5145-F349-8C54-107294C21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cap="none" dirty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g</a:t>
            </a:r>
            <a:r>
              <a:rPr lang="en-US" baseline="-25000" dirty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1</a:t>
            </a:r>
            <a:r>
              <a:rPr lang="en-US" baseline="30000" dirty="0">
                <a:solidFill>
                  <a:srgbClr val="FF29FE"/>
                </a:solidFill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p </a:t>
            </a:r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the way to find the Spin</a:t>
            </a:r>
            <a:r>
              <a:rPr lang="en-US" baseline="300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 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33" y="866032"/>
            <a:ext cx="4378802" cy="5903068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44539" y="3251201"/>
            <a:ext cx="9969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/>
          <p:cNvSpPr txBox="1"/>
          <p:nvPr/>
        </p:nvSpPr>
        <p:spPr>
          <a:xfrm>
            <a:off x="355137" y="530337"/>
            <a:ext cx="421083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err="1"/>
              <a:t>M.Stratmann</a:t>
            </a:r>
            <a:r>
              <a:rPr lang="en-US" sz="1000" dirty="0"/>
              <a:t>, R. </a:t>
            </a:r>
            <a:r>
              <a:rPr lang="en-US" sz="1000" dirty="0" err="1"/>
              <a:t>Sassot</a:t>
            </a:r>
            <a:r>
              <a:rPr lang="en-US" sz="1000" dirty="0"/>
              <a:t>, ECA: arXiv:1206.6014 &amp; 1509.06489</a:t>
            </a:r>
          </a:p>
        </p:txBody>
      </p:sp>
      <p:sp>
        <p:nvSpPr>
          <p:cNvPr id="24" name="Text Box 13"/>
          <p:cNvSpPr txBox="1">
            <a:spLocks noChangeArrowheads="1"/>
          </p:cNvSpPr>
          <p:nvPr/>
        </p:nvSpPr>
        <p:spPr bwMode="auto">
          <a:xfrm>
            <a:off x="5085815" y="954076"/>
            <a:ext cx="173613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b="1" u="sng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</a:rPr>
              <a:t>cross section:</a:t>
            </a:r>
            <a:endParaRPr lang="en-GB" b="1" u="sng" dirty="0">
              <a:effectLst>
                <a:outerShdw blurRad="38100" dist="38100" dir="2700000" algn="tl">
                  <a:srgbClr val="DDDDDD"/>
                </a:outerShdw>
              </a:effectLst>
              <a:latin typeface="Comic Sans MS" charset="0"/>
            </a:endParaRPr>
          </a:p>
        </p:txBody>
      </p:sp>
      <p:graphicFrame>
        <p:nvGraphicFramePr>
          <p:cNvPr id="25" name="Object 4"/>
          <p:cNvGraphicFramePr>
            <a:graphicFrameLocks noChangeAspect="1"/>
          </p:cNvGraphicFramePr>
          <p:nvPr>
            <p:extLst/>
          </p:nvPr>
        </p:nvGraphicFramePr>
        <p:xfrm>
          <a:off x="6844242" y="753520"/>
          <a:ext cx="1961092" cy="698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1" name="Equation" r:id="rId5" imgW="2209800" imgH="787400" progId="Equation.DSMT4">
                  <p:embed/>
                </p:oleObj>
              </mc:Choice>
              <mc:Fallback>
                <p:oleObj name="Equation" r:id="rId5" imgW="2209800" imgH="787400" progId="Equation.DSMT4">
                  <p:embed/>
                  <p:pic>
                    <p:nvPicPr>
                      <p:cNvPr id="25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44242" y="753520"/>
                        <a:ext cx="1961092" cy="69878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Oval 26"/>
          <p:cNvSpPr/>
          <p:nvPr/>
        </p:nvSpPr>
        <p:spPr bwMode="auto">
          <a:xfrm>
            <a:off x="8614834" y="1725059"/>
            <a:ext cx="338666" cy="444500"/>
          </a:xfrm>
          <a:prstGeom prst="ellipse">
            <a:avLst/>
          </a:prstGeom>
          <a:noFill/>
          <a:ln w="28575" cap="flat" cmpd="sng" algn="ctr">
            <a:solidFill>
              <a:srgbClr val="FF29F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graphicFrame>
        <p:nvGraphicFramePr>
          <p:cNvPr id="28" name="Object 27"/>
          <p:cNvGraphicFramePr>
            <a:graphicFrameLocks noChangeAspect="1"/>
          </p:cNvGraphicFramePr>
          <p:nvPr>
            <p:extLst/>
          </p:nvPr>
        </p:nvGraphicFramePr>
        <p:xfrm>
          <a:off x="4953000" y="3708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2" name="Equation" r:id="rId7" imgW="114300" imgH="165100" progId="Equation.DSMT4">
                  <p:embed/>
                </p:oleObj>
              </mc:Choice>
              <mc:Fallback>
                <p:oleObj name="Equation" r:id="rId7" imgW="114300" imgH="165100" progId="Equation.DSMT4">
                  <p:embed/>
                  <p:pic>
                    <p:nvPicPr>
                      <p:cNvPr id="28" name="Object 27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000" y="3708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28"/>
          <p:cNvGraphicFramePr>
            <a:graphicFrameLocks noChangeAspect="1"/>
          </p:cNvGraphicFramePr>
          <p:nvPr>
            <p:extLst/>
          </p:nvPr>
        </p:nvGraphicFramePr>
        <p:xfrm>
          <a:off x="4953000" y="3708400"/>
          <a:ext cx="1143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3" name="Equation" r:id="rId9" imgW="114300" imgH="165100" progId="Equation.DSMT4">
                  <p:embed/>
                </p:oleObj>
              </mc:Choice>
              <mc:Fallback>
                <p:oleObj name="Equation" r:id="rId9" imgW="114300" imgH="165100" progId="Equation.DSMT4">
                  <p:embed/>
                  <p:pic>
                    <p:nvPicPr>
                      <p:cNvPr id="29" name="Object 28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953000" y="3708400"/>
                        <a:ext cx="1143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/>
          </p:nvPr>
        </p:nvGraphicFramePr>
        <p:xfrm>
          <a:off x="4781551" y="1625601"/>
          <a:ext cx="4119032" cy="1061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4" name="Equation" r:id="rId10" imgW="3251200" imgH="838200" progId="Equation.DSMT4">
                  <p:embed/>
                </p:oleObj>
              </mc:Choice>
              <mc:Fallback>
                <p:oleObj name="Equation" r:id="rId10" imgW="3251200" imgH="838200" progId="Equation.DSMT4">
                  <p:embed/>
                  <p:pic>
                    <p:nvPicPr>
                      <p:cNvPr id="30" name="Object 29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4781551" y="1625601"/>
                        <a:ext cx="4119032" cy="10619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AutoShape 49"/>
          <p:cNvSpPr>
            <a:spLocks noChangeArrowheads="1"/>
          </p:cNvSpPr>
          <p:nvPr/>
        </p:nvSpPr>
        <p:spPr bwMode="auto">
          <a:xfrm>
            <a:off x="4800792" y="4562110"/>
            <a:ext cx="850707" cy="253307"/>
          </a:xfrm>
          <a:prstGeom prst="curvedRightArrow">
            <a:avLst>
              <a:gd name="adj1" fmla="val 24848"/>
              <a:gd name="adj2" fmla="val 49697"/>
              <a:gd name="adj3" fmla="val 33333"/>
            </a:avLst>
          </a:prstGeom>
          <a:gradFill rotWithShape="1">
            <a:gsLst>
              <a:gs pos="0">
                <a:schemeClr val="bg1"/>
              </a:gs>
              <a:gs pos="50000">
                <a:srgbClr val="CC66FF"/>
              </a:gs>
              <a:gs pos="100000">
                <a:schemeClr val="bg1"/>
              </a:gs>
            </a:gsLst>
            <a:lin ang="27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normAutofit fontScale="70000" lnSpcReduction="20000"/>
            <a:scene3d>
              <a:camera prst="orthographicFront">
                <a:rot lat="0" lon="60000" rev="0"/>
              </a:camera>
              <a:lightRig rig="threePt" dir="t"/>
            </a:scene3d>
          </a:bodyPr>
          <a:lstStyle/>
          <a:p>
            <a:pPr>
              <a:defRPr/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charset="0"/>
            </a:endParaRPr>
          </a:p>
        </p:txBody>
      </p:sp>
      <p:graphicFrame>
        <p:nvGraphicFramePr>
          <p:cNvPr id="32" name="Object 4"/>
          <p:cNvGraphicFramePr>
            <a:graphicFrameLocks noChangeAspect="1"/>
          </p:cNvGraphicFramePr>
          <p:nvPr>
            <p:extLst/>
          </p:nvPr>
        </p:nvGraphicFramePr>
        <p:xfrm>
          <a:off x="5912909" y="4772004"/>
          <a:ext cx="2056342" cy="5914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5" name="Equation" r:id="rId12" imgW="2959100" imgH="850900" progId="Equation.DSMT4">
                  <p:embed/>
                </p:oleObj>
              </mc:Choice>
              <mc:Fallback>
                <p:oleObj name="Equation" r:id="rId12" imgW="2959100" imgH="850900" progId="Equation.DSMT4">
                  <p:embed/>
                  <p:pic>
                    <p:nvPicPr>
                      <p:cNvPr id="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12909" y="4772004"/>
                        <a:ext cx="2056342" cy="5914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feld 31"/>
          <p:cNvSpPr txBox="1">
            <a:spLocks noChangeArrowheads="1"/>
          </p:cNvSpPr>
          <p:nvPr/>
        </p:nvSpPr>
        <p:spPr bwMode="auto">
          <a:xfrm>
            <a:off x="5734376" y="4483990"/>
            <a:ext cx="2404639" cy="3385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 dirty="0" err="1">
                <a:latin typeface="Comic Sans MS" charset="0"/>
                <a:ea typeface="Comic Sans MS" charset="0"/>
                <a:cs typeface="Comic Sans MS" charset="0"/>
              </a:rPr>
              <a:t>pQCD</a:t>
            </a:r>
            <a:r>
              <a:rPr lang="en-US" sz="1600" dirty="0">
                <a:latin typeface="Comic Sans MS" charset="0"/>
                <a:ea typeface="Comic Sans MS" charset="0"/>
                <a:cs typeface="Comic Sans MS" charset="0"/>
              </a:rPr>
              <a:t> scaling violations</a:t>
            </a:r>
          </a:p>
        </p:txBody>
      </p:sp>
      <p:graphicFrame>
        <p:nvGraphicFramePr>
          <p:cNvPr id="34" name="Object 2"/>
          <p:cNvGraphicFramePr>
            <a:graphicFrameLocks noChangeAspect="1"/>
          </p:cNvGraphicFramePr>
          <p:nvPr>
            <p:extLst/>
          </p:nvPr>
        </p:nvGraphicFramePr>
        <p:xfrm>
          <a:off x="5056716" y="5380015"/>
          <a:ext cx="3928533" cy="6704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46" name="Equation" r:id="rId14" imgW="5283200" imgH="901700" progId="Equation.DSMT4">
                  <p:embed/>
                </p:oleObj>
              </mc:Choice>
              <mc:Fallback>
                <p:oleObj name="Equation" r:id="rId14" imgW="5283200" imgH="901700" progId="Equation.DSMT4">
                  <p:embed/>
                  <p:pic>
                    <p:nvPicPr>
                      <p:cNvPr id="3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56716" y="5380015"/>
                        <a:ext cx="3928533" cy="6704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42" name="Group 41"/>
          <p:cNvGrpSpPr/>
          <p:nvPr/>
        </p:nvGrpSpPr>
        <p:grpSpPr>
          <a:xfrm>
            <a:off x="4901658" y="2700859"/>
            <a:ext cx="3992561" cy="1543051"/>
            <a:chOff x="149742" y="3812109"/>
            <a:chExt cx="3992561" cy="1543051"/>
          </a:xfrm>
        </p:grpSpPr>
        <p:pic>
          <p:nvPicPr>
            <p:cNvPr id="43" name="Picture 42" descr="uli_dis.diagram.jpg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317" y="3812109"/>
              <a:ext cx="3861986" cy="1543051"/>
            </a:xfrm>
            <a:prstGeom prst="rect">
              <a:avLst/>
            </a:prstGeom>
          </p:spPr>
        </p:pic>
        <p:sp>
          <p:nvSpPr>
            <p:cNvPr id="44" name="TextBox 43"/>
            <p:cNvSpPr txBox="1"/>
            <p:nvPr/>
          </p:nvSpPr>
          <p:spPr>
            <a:xfrm>
              <a:off x="149742" y="4627012"/>
              <a:ext cx="7500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FF"/>
                  </a:solidFill>
                </a:rPr>
                <a:t>g</a:t>
              </a:r>
              <a:r>
                <a:rPr lang="en-US" sz="2400" baseline="-25000" dirty="0">
                  <a:solidFill>
                    <a:srgbClr val="FF00FF"/>
                  </a:solidFill>
                </a:rPr>
                <a:t>1 </a:t>
              </a:r>
              <a:r>
                <a:rPr lang="en-US" sz="2400" dirty="0">
                  <a:solidFill>
                    <a:srgbClr val="FF00FF"/>
                  </a:solidFill>
                </a:rPr>
                <a:t>~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2264832" y="4413249"/>
              <a:ext cx="529061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-</a:t>
              </a:r>
            </a:p>
          </p:txBody>
        </p:sp>
      </p:grpSp>
      <p:sp>
        <p:nvSpPr>
          <p:cNvPr id="46" name="TextBox 45"/>
          <p:cNvSpPr txBox="1"/>
          <p:nvPr/>
        </p:nvSpPr>
        <p:spPr>
          <a:xfrm>
            <a:off x="1241946" y="742210"/>
            <a:ext cx="2925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unseen precision and x-Q</a:t>
            </a:r>
            <a:r>
              <a:rPr lang="en-US" sz="1200" baseline="30000" dirty="0"/>
              <a:t>2</a:t>
            </a:r>
            <a:r>
              <a:rPr lang="en-US" sz="1200" dirty="0"/>
              <a:t> coverage </a:t>
            </a:r>
          </a:p>
        </p:txBody>
      </p:sp>
    </p:spTree>
    <p:extLst>
      <p:ext uri="{BB962C8B-B14F-4D97-AF65-F5344CB8AC3E}">
        <p14:creationId xmlns:p14="http://schemas.microsoft.com/office/powerpoint/2010/main" val="2378489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3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/>
          <p:cNvSpPr/>
          <p:nvPr/>
        </p:nvSpPr>
        <p:spPr>
          <a:xfrm>
            <a:off x="1179001" y="2743392"/>
            <a:ext cx="6208847" cy="1363153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100000">
                  <a:srgbClr val="FFFFFF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7525" y="2536252"/>
            <a:ext cx="8055469" cy="3673069"/>
          </a:xfrm>
          <a:prstGeom prst="rect">
            <a:avLst/>
          </a:prstGeom>
        </p:spPr>
      </p:pic>
      <p:sp>
        <p:nvSpPr>
          <p:cNvPr id="4" name="Titel 1"/>
          <p:cNvSpPr txBox="1">
            <a:spLocks/>
          </p:cNvSpPr>
          <p:nvPr/>
        </p:nvSpPr>
        <p:spPr>
          <a:xfrm>
            <a:off x="810453" y="0"/>
            <a:ext cx="7313613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45668" y="740850"/>
            <a:ext cx="5371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Comic Sans MS" panose="030F0902030302020204" pitchFamily="66" charset="0"/>
              </a:rPr>
              <a:t>rough small-</a:t>
            </a:r>
            <a:r>
              <a:rPr lang="en-US" b="1" dirty="0" err="1">
                <a:latin typeface="Comic Sans MS" panose="030F0902030302020204" pitchFamily="66" charset="0"/>
              </a:rPr>
              <a:t>x</a:t>
            </a:r>
            <a:r>
              <a:rPr lang="en-US" b="1" dirty="0">
                <a:latin typeface="Comic Sans MS" panose="030F0902030302020204" pitchFamily="66" charset="0"/>
              </a:rPr>
              <a:t> approximation to Q</a:t>
            </a:r>
            <a:r>
              <a:rPr lang="en-US" b="1" baseline="30000" dirty="0">
                <a:latin typeface="Comic Sans MS" panose="030F0902030302020204" pitchFamily="66" charset="0"/>
              </a:rPr>
              <a:t>2</a:t>
            </a:r>
            <a:r>
              <a:rPr lang="en-US" b="1" dirty="0">
                <a:latin typeface="Comic Sans MS" panose="030F0902030302020204" pitchFamily="66" charset="0"/>
              </a:rPr>
              <a:t>-evolution: </a:t>
            </a:r>
          </a:p>
        </p:txBody>
      </p:sp>
      <p:pic>
        <p:nvPicPr>
          <p:cNvPr id="6" name="Picture 19" descr="C:\Documents and Settings\Marco\Desktop\BNL-JUNE-09\txp_fig.pn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rcRect/>
          <a:stretch>
            <a:fillRect/>
          </a:stretch>
        </p:blipFill>
        <p:spPr bwMode="auto">
          <a:xfrm>
            <a:off x="399953" y="1244282"/>
            <a:ext cx="3164449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</p:pic>
      <p:sp>
        <p:nvSpPr>
          <p:cNvPr id="7" name="Textfeld 6"/>
          <p:cNvSpPr txBox="1"/>
          <p:nvPr/>
        </p:nvSpPr>
        <p:spPr>
          <a:xfrm>
            <a:off x="4213406" y="1244282"/>
            <a:ext cx="4751917" cy="646331"/>
          </a:xfrm>
          <a:prstGeom prst="rect">
            <a:avLst/>
          </a:prstGeom>
          <a:solidFill>
            <a:srgbClr val="FF3712">
              <a:alpha val="25000"/>
            </a:srgbClr>
          </a:solidFill>
          <a:ln w="25400">
            <a:solidFill>
              <a:srgbClr val="FF3712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omic Sans MS" panose="030F0902030302020204" pitchFamily="66" charset="0"/>
              </a:rPr>
              <a:t>spread in Δg(x,Q</a:t>
            </a:r>
            <a:r>
              <a:rPr lang="en-US" b="1" baseline="30000" dirty="0">
                <a:latin typeface="Comic Sans MS" panose="030F0902030302020204" pitchFamily="66" charset="0"/>
              </a:rPr>
              <a:t>2</a:t>
            </a:r>
            <a:r>
              <a:rPr lang="en-US" b="1" dirty="0">
                <a:latin typeface="Comic Sans MS" panose="030F0902030302020204" pitchFamily="66" charset="0"/>
              </a:rPr>
              <a:t>) translates into</a:t>
            </a:r>
          </a:p>
          <a:p>
            <a:pPr algn="ctr"/>
            <a:r>
              <a:rPr lang="en-US" b="1" dirty="0">
                <a:latin typeface="Comic Sans MS" panose="030F0902030302020204" pitchFamily="66" charset="0"/>
              </a:rPr>
              <a:t>spread of scaling violations for g</a:t>
            </a:r>
            <a:r>
              <a:rPr lang="en-US" b="1" baseline="-25000" dirty="0">
                <a:latin typeface="Comic Sans MS" panose="030F0902030302020204" pitchFamily="66" charset="0"/>
              </a:rPr>
              <a:t>1</a:t>
            </a:r>
            <a:r>
              <a:rPr lang="en-US" b="1" dirty="0">
                <a:latin typeface="Comic Sans MS" panose="030F0902030302020204" pitchFamily="66" charset="0"/>
              </a:rPr>
              <a:t>(x,Q</a:t>
            </a:r>
            <a:r>
              <a:rPr lang="en-US" b="1" baseline="30000" dirty="0">
                <a:latin typeface="Comic Sans MS" panose="030F0902030302020204" pitchFamily="66" charset="0"/>
              </a:rPr>
              <a:t>2</a:t>
            </a:r>
            <a:r>
              <a:rPr lang="en-US" b="1" dirty="0">
                <a:latin typeface="Comic Sans MS" panose="030F0902030302020204" pitchFamily="66" charset="0"/>
              </a:rPr>
              <a:t>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681673" y="2458602"/>
            <a:ext cx="15792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0000FF"/>
                </a:solidFill>
                <a:latin typeface="Comic Sans MS" panose="030F0902030302020204" pitchFamily="66" charset="0"/>
              </a:rPr>
              <a:t>⟼ √s &lt; 70 GeV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224867" y="6145092"/>
            <a:ext cx="8834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 </a:t>
            </a:r>
            <a:r>
              <a:rPr lang="en-US" sz="1400" dirty="0">
                <a:latin typeface="Comic Sans MS" panose="030F0902030302020204" pitchFamily="66" charset="0"/>
              </a:rPr>
              <a:t>error bars for moderate 10fb</a:t>
            </a:r>
            <a:r>
              <a:rPr lang="en-US" sz="1400" baseline="30000" dirty="0">
                <a:latin typeface="Comic Sans MS" panose="030F0902030302020204" pitchFamily="66" charset="0"/>
              </a:rPr>
              <a:t>-1</a:t>
            </a:r>
            <a:r>
              <a:rPr lang="en-US" sz="1400" dirty="0">
                <a:latin typeface="Comic Sans MS" panose="030F0902030302020204" pitchFamily="66" charset="0"/>
              </a:rPr>
              <a:t> per </a:t>
            </a:r>
            <a:r>
              <a:rPr lang="en-US" sz="1400" dirty="0" err="1">
                <a:latin typeface="Comic Sans MS" panose="030F0902030302020204" pitchFamily="66" charset="0"/>
              </a:rPr>
              <a:t>c.m.s</a:t>
            </a:r>
            <a:r>
              <a:rPr lang="en-US" sz="1400" dirty="0">
                <a:latin typeface="Comic Sans MS" panose="030F0902030302020204" pitchFamily="66" charset="0"/>
              </a:rPr>
              <a:t>. energy; bands parameterize current DSSV+ uncertainties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6999" y="2116723"/>
            <a:ext cx="85411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sz="1600" dirty="0">
                <a:latin typeface="Comic Sans MS" panose="030F0902030302020204" pitchFamily="66" charset="0"/>
              </a:rPr>
              <a:t> need </a:t>
            </a:r>
            <a:r>
              <a:rPr lang="en-US" sz="1600" dirty="0" err="1">
                <a:latin typeface="Comic Sans MS" panose="030F0902030302020204" pitchFamily="66" charset="0"/>
              </a:rPr>
              <a:t>x</a:t>
            </a:r>
            <a:r>
              <a:rPr lang="en-US" sz="1600" dirty="0">
                <a:latin typeface="Comic Sans MS" panose="030F0902030302020204" pitchFamily="66" charset="0"/>
              </a:rPr>
              <a:t>-bins with a least two Q</a:t>
            </a:r>
            <a:r>
              <a:rPr lang="en-US" sz="1600" baseline="30000" dirty="0">
                <a:latin typeface="Comic Sans MS" panose="030F0902030302020204" pitchFamily="66" charset="0"/>
              </a:rPr>
              <a:t>2</a:t>
            </a:r>
            <a:r>
              <a:rPr lang="en-US" sz="1600" dirty="0">
                <a:latin typeface="Comic Sans MS" panose="030F0902030302020204" pitchFamily="66" charset="0"/>
              </a:rPr>
              <a:t> values to compute derivative </a:t>
            </a:r>
            <a:r>
              <a:rPr lang="en-US" sz="1400" dirty="0">
                <a:latin typeface="Comic Sans MS" panose="030F0902030302020204" pitchFamily="66" charset="0"/>
              </a:rPr>
              <a:t>(limits </a:t>
            </a:r>
            <a:r>
              <a:rPr lang="en-US" sz="1400" dirty="0" err="1">
                <a:latin typeface="Comic Sans MS" panose="030F0902030302020204" pitchFamily="66" charset="0"/>
              </a:rPr>
              <a:t>x</a:t>
            </a:r>
            <a:r>
              <a:rPr lang="en-US" sz="1400" dirty="0">
                <a:latin typeface="Comic Sans MS" panose="030F0902030302020204" pitchFamily="66" charset="0"/>
              </a:rPr>
              <a:t> reach somewhat)</a:t>
            </a:r>
          </a:p>
        </p:txBody>
      </p:sp>
      <p:sp>
        <p:nvSpPr>
          <p:cNvPr id="11" name="Nach unten gekrümmter Pfeil 10"/>
          <p:cNvSpPr/>
          <p:nvPr/>
        </p:nvSpPr>
        <p:spPr>
          <a:xfrm>
            <a:off x="3666849" y="1416601"/>
            <a:ext cx="547650" cy="337873"/>
          </a:xfrm>
          <a:prstGeom prst="curvedDownArrow">
            <a:avLst>
              <a:gd name="adj1" fmla="val 25000"/>
              <a:gd name="adj2" fmla="val 50000"/>
              <a:gd name="adj3" fmla="val 62931"/>
            </a:avLst>
          </a:prstGeom>
          <a:solidFill>
            <a:srgbClr val="FF0000"/>
          </a:solidFill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651503" y="2450863"/>
            <a:ext cx="35637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Comic Sans MS" panose="030F0902030302020204" pitchFamily="66" charset="0"/>
              </a:rPr>
              <a:t>smallest x bins require 20 x 250 GeV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  <a:reflection stA="50000" endPos="50000" dist="12700" dir="5400000" sy="-100000" algn="bl" rotWithShape="0"/>
                </a:effectLst>
                <a:latin typeface="Comic Sans MS"/>
                <a:cs typeface="Comic Sans MS"/>
              </a:rPr>
              <a:t>scaling violations at small x</a:t>
            </a:r>
            <a:endParaRPr lang="en-US" dirty="0">
              <a:effectLst>
                <a:outerShdw blurRad="50800" dist="38100" dir="2700000" algn="br">
                  <a:srgbClr val="000000">
                    <a:alpha val="43000"/>
                  </a:srgbClr>
                </a:outerShdw>
                <a:reflection stA="50000" endPos="50000" dist="127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9920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Inclusive Cross-Sections in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" r="8556" b="2710"/>
          <a:stretch/>
        </p:blipFill>
        <p:spPr>
          <a:xfrm>
            <a:off x="-8467" y="1105958"/>
            <a:ext cx="4766680" cy="4803775"/>
          </a:xfrm>
          <a:prstGeom prst="rect">
            <a:avLst/>
          </a:prstGeom>
        </p:spPr>
      </p:pic>
      <p:sp>
        <p:nvSpPr>
          <p:cNvPr id="7" name="Curved Right Arrow 6"/>
          <p:cNvSpPr/>
          <p:nvPr/>
        </p:nvSpPr>
        <p:spPr bwMode="auto">
          <a:xfrm>
            <a:off x="181116" y="5824334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6589" y="5974523"/>
            <a:ext cx="4028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Gluon distribution ~ </a:t>
            </a:r>
            <a:r>
              <a:rPr lang="en-US" dirty="0">
                <a:solidFill>
                  <a:srgbClr val="0000FF"/>
                </a:solidFill>
                <a:uFill>
                  <a:solidFill>
                    <a:srgbClr val="032CE2"/>
                  </a:solidFill>
                </a:uFill>
                <a:latin typeface="Comic Sans MS" charset="0"/>
                <a:ea typeface="Comic Sans MS" charset="0"/>
                <a:cs typeface="Comic Sans MS" charset="0"/>
              </a:rPr>
              <a:t>d</a:t>
            </a:r>
            <a:r>
              <a:rPr lang="en-US" dirty="0">
                <a:solidFill>
                  <a:srgbClr val="0000FF"/>
                </a:solidFill>
                <a:latin typeface="Symbol" charset="2"/>
                <a:ea typeface="Symbol" charset="2"/>
                <a:cs typeface="Symbol" charset="2"/>
              </a:rPr>
              <a:t>s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(x,Q</a:t>
            </a:r>
            <a:r>
              <a:rPr lang="en-US" baseline="31999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)/dlnQ</a:t>
            </a:r>
            <a:r>
              <a:rPr lang="en-US" baseline="31999" dirty="0">
                <a:solidFill>
                  <a:srgbClr val="0000FF"/>
                </a:solidFill>
                <a:latin typeface="Comic Sans MS" charset="0"/>
                <a:ea typeface="Comic Sans MS" charset="0"/>
                <a:cs typeface="Comic Sans MS" charset="0"/>
              </a:rPr>
              <a:t>2</a:t>
            </a:r>
            <a:endParaRPr lang="en-US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" t="5273" r="2498"/>
          <a:stretch/>
        </p:blipFill>
        <p:spPr>
          <a:xfrm rot="5400000">
            <a:off x="4826662" y="839226"/>
            <a:ext cx="4267566" cy="4367116"/>
          </a:xfrm>
          <a:prstGeom prst="rect">
            <a:avLst/>
          </a:prstGeom>
        </p:spPr>
      </p:pic>
      <p:pic>
        <p:nvPicPr>
          <p:cNvPr id="15" name="Picture 14" descr="charm-prod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2348" y="5316780"/>
            <a:ext cx="1234351" cy="829580"/>
          </a:xfrm>
          <a:prstGeom prst="rect">
            <a:avLst/>
          </a:prstGeom>
        </p:spPr>
      </p:pic>
      <p:sp>
        <p:nvSpPr>
          <p:cNvPr id="16" name="Curved Right Arrow 15"/>
          <p:cNvSpPr/>
          <p:nvPr/>
        </p:nvSpPr>
        <p:spPr bwMode="auto">
          <a:xfrm>
            <a:off x="4820797" y="4993862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960170" y="5298642"/>
            <a:ext cx="32576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Direct Access to gluons at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medium to high x by tagging 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photon-gluon fusion through</a:t>
            </a:r>
          </a:p>
          <a:p>
            <a:pPr algn="ctr"/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charm events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662608"/>
            <a:ext cx="16786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arXiv:1708.05654</a:t>
            </a:r>
          </a:p>
        </p:txBody>
      </p:sp>
    </p:spTree>
    <p:extLst>
      <p:ext uri="{BB962C8B-B14F-4D97-AF65-F5344CB8AC3E}">
        <p14:creationId xmlns:p14="http://schemas.microsoft.com/office/powerpoint/2010/main" val="177636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dirty="0"/>
              <a:t>Direct Access to Gluons in </a:t>
            </a:r>
            <a:r>
              <a:rPr lang="en-US" cap="none" dirty="0" err="1"/>
              <a:t>e</a:t>
            </a:r>
            <a:r>
              <a:rPr lang="en-US" dirty="0" err="1"/>
              <a:t>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377166"/>
            <a:ext cx="27366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0000FF"/>
                </a:solidFill>
                <a:latin typeface="Comic Sans MS"/>
                <a:cs typeface="Comic Sans MS"/>
              </a:rPr>
              <a:t>For Details: </a:t>
            </a:r>
            <a:r>
              <a:rPr lang="en-US" sz="1400" dirty="0">
                <a:latin typeface="Comic Sans MS"/>
                <a:cs typeface="Comic Sans MS"/>
              </a:rPr>
              <a:t>arXiv:1708.05654</a:t>
            </a:r>
          </a:p>
        </p:txBody>
      </p:sp>
      <p:pic>
        <p:nvPicPr>
          <p:cNvPr id="12" name="Picture 11" descr="Fl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8" r="4584"/>
          <a:stretch/>
        </p:blipFill>
        <p:spPr>
          <a:xfrm>
            <a:off x="4803035" y="1327932"/>
            <a:ext cx="4172982" cy="4122578"/>
          </a:xfrm>
          <a:prstGeom prst="rect">
            <a:avLst/>
          </a:prstGeom>
        </p:spPr>
      </p:pic>
      <p:pic>
        <p:nvPicPr>
          <p:cNvPr id="13" name="Picture 12" descr="charm-prod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02" y="4381770"/>
            <a:ext cx="1234351" cy="829580"/>
          </a:xfrm>
          <a:prstGeom prst="rect">
            <a:avLst/>
          </a:prstGeom>
        </p:spPr>
      </p:pic>
      <p:pic>
        <p:nvPicPr>
          <p:cNvPr id="16" name="Picture 15" descr="Fl.char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74" t="1827" r="4363" b="1370"/>
          <a:stretch/>
        </p:blipFill>
        <p:spPr>
          <a:xfrm>
            <a:off x="0" y="637989"/>
            <a:ext cx="4066798" cy="3955472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939272" y="5475884"/>
            <a:ext cx="374173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high precision  </a:t>
            </a:r>
            <a:r>
              <a:rPr lang="en-US" sz="1600" dirty="0" err="1">
                <a:latin typeface="Comic Sans MS"/>
                <a:cs typeface="Comic Sans MS"/>
              </a:rPr>
              <a:t>F</a:t>
            </a:r>
            <a:r>
              <a:rPr lang="en-US" sz="1600" baseline="-25000" dirty="0" err="1">
                <a:latin typeface="Comic Sans MS"/>
                <a:cs typeface="Comic Sans MS"/>
              </a:rPr>
              <a:t>L</a:t>
            </a:r>
            <a:r>
              <a:rPr lang="en-US" sz="1600" baseline="30000" dirty="0" err="1">
                <a:latin typeface="Comic Sans MS"/>
                <a:cs typeface="Comic Sans MS"/>
              </a:rPr>
              <a:t>charm</a:t>
            </a:r>
            <a:r>
              <a:rPr lang="en-US" sz="1600" baseline="30000" dirty="0">
                <a:latin typeface="Comic Sans MS"/>
                <a:cs typeface="Comic Sans MS"/>
              </a:rPr>
              <a:t> </a:t>
            </a:r>
            <a:r>
              <a:rPr lang="en-US" sz="1600" dirty="0">
                <a:latin typeface="Comic Sans MS"/>
                <a:cs typeface="Comic Sans MS"/>
              </a:rPr>
              <a:t>will offer an </a:t>
            </a:r>
          </a:p>
          <a:p>
            <a:r>
              <a:rPr lang="en-US" sz="1600" dirty="0">
                <a:latin typeface="Comic Sans MS"/>
                <a:cs typeface="Comic Sans MS"/>
              </a:rPr>
              <a:t>opportunity to benchmark different </a:t>
            </a:r>
            <a:r>
              <a:rPr lang="en-US" sz="1600" dirty="0"/>
              <a:t> </a:t>
            </a:r>
          </a:p>
          <a:p>
            <a:r>
              <a:rPr lang="en-US" sz="1600" dirty="0">
                <a:latin typeface="Comic Sans MS"/>
                <a:cs typeface="Comic Sans MS"/>
              </a:rPr>
              <a:t>GM-VFNS schemes with an </a:t>
            </a:r>
          </a:p>
          <a:p>
            <a:r>
              <a:rPr lang="en-US" sz="1600" dirty="0">
                <a:latin typeface="Comic Sans MS"/>
                <a:cs typeface="Comic Sans MS"/>
              </a:rPr>
              <a:t>unprecedented precision.</a:t>
            </a:r>
          </a:p>
        </p:txBody>
      </p:sp>
      <p:sp>
        <p:nvSpPr>
          <p:cNvPr id="18" name="Curved Right Arrow 17"/>
          <p:cNvSpPr/>
          <p:nvPr/>
        </p:nvSpPr>
        <p:spPr bwMode="auto">
          <a:xfrm>
            <a:off x="18700" y="4535499"/>
            <a:ext cx="558800" cy="465667"/>
          </a:xfrm>
          <a:prstGeom prst="curvedRightArrow">
            <a:avLst/>
          </a:prstGeom>
          <a:gradFill flip="none" rotWithShape="1">
            <a:gsLst>
              <a:gs pos="0">
                <a:srgbClr val="0000FF"/>
              </a:gs>
              <a:gs pos="100000">
                <a:srgbClr val="0000FF"/>
              </a:gs>
              <a:gs pos="50000">
                <a:schemeClr val="bg1"/>
              </a:gs>
            </a:gsLst>
            <a:lin ang="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112" charset="0"/>
              <a:ea typeface="ＭＳ Ｐゴシック" pitchFamily="-112" charset="-128"/>
              <a:cs typeface="ＭＳ Ｐゴシック" pitchFamily="-112" charset="-128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1392" y="4480164"/>
            <a:ext cx="291778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omic Sans MS"/>
                <a:cs typeface="Comic Sans MS"/>
              </a:rPr>
              <a:t>Direct Access to gluons at </a:t>
            </a:r>
          </a:p>
          <a:p>
            <a:r>
              <a:rPr lang="en-US" sz="1600" dirty="0">
                <a:latin typeface="Comic Sans MS"/>
                <a:cs typeface="Comic Sans MS"/>
              </a:rPr>
              <a:t>medium to high x by tagging </a:t>
            </a:r>
          </a:p>
          <a:p>
            <a:r>
              <a:rPr lang="en-US" sz="1600" dirty="0">
                <a:latin typeface="Comic Sans MS"/>
                <a:cs typeface="Comic Sans MS"/>
              </a:rPr>
              <a:t>photon-gluon fusion through</a:t>
            </a:r>
          </a:p>
          <a:p>
            <a:r>
              <a:rPr lang="en-US" sz="1600" dirty="0">
                <a:latin typeface="Comic Sans MS"/>
                <a:cs typeface="Comic Sans MS"/>
              </a:rPr>
              <a:t>charm events</a:t>
            </a:r>
          </a:p>
        </p:txBody>
      </p:sp>
    </p:spTree>
    <p:extLst>
      <p:ext uri="{BB962C8B-B14F-4D97-AF65-F5344CB8AC3E}">
        <p14:creationId xmlns:p14="http://schemas.microsoft.com/office/powerpoint/2010/main" val="2177289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AFFDF-D520-134B-9303-DB12F4C5DF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BCB873-D5CB-4440-9F7F-3E92AAB96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3A4608-9A1F-9B40-BE91-90EA92584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82491124-71A0-3A46-9D4B-FA7A0AAF5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EIC: Impact on the Knowledge of 1D Nuclear PDFs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A2942-96CD-954D-9E75-578E612C2F69}"/>
              </a:ext>
            </a:extLst>
          </p:cNvPr>
          <p:cNvSpPr txBox="1"/>
          <p:nvPr/>
        </p:nvSpPr>
        <p:spPr>
          <a:xfrm>
            <a:off x="909594" y="635006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√s &lt; 45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DD44E2B-A9CA-C24E-A7D3-5D0EC8240E20}"/>
              </a:ext>
            </a:extLst>
          </p:cNvPr>
          <p:cNvSpPr txBox="1"/>
          <p:nvPr/>
        </p:nvSpPr>
        <p:spPr>
          <a:xfrm>
            <a:off x="5920615" y="1209088"/>
            <a:ext cx="3519717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Ratio of PDF of </a:t>
            </a:r>
            <a:r>
              <a:rPr lang="en-US" sz="1600" b="1" dirty="0" err="1">
                <a:solidFill>
                  <a:srgbClr val="0000FF"/>
                </a:solidFill>
                <a:latin typeface="Comic Sans MS"/>
                <a:cs typeface="Comic Sans MS"/>
              </a:rPr>
              <a:t>Pb</a:t>
            </a:r>
            <a:r>
              <a:rPr lang="en-US" sz="1600" b="1" dirty="0">
                <a:solidFill>
                  <a:srgbClr val="0000FF"/>
                </a:solidFill>
                <a:latin typeface="Comic Sans MS"/>
                <a:cs typeface="Comic Sans MS"/>
              </a:rPr>
              <a:t> over Proton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Without EIC, large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 uncertainties </a:t>
            </a:r>
          </a:p>
          <a:p>
            <a:pPr>
              <a:buClr>
                <a:srgbClr val="0000FF"/>
              </a:buClr>
            </a:pPr>
            <a:r>
              <a:rPr lang="en-US" sz="1600" b="1" dirty="0">
                <a:latin typeface="Comic Sans MS"/>
                <a:cs typeface="Comic Sans MS"/>
                <a:sym typeface="Wingdings"/>
              </a:rPr>
              <a:t>    </a:t>
            </a:r>
            <a:r>
              <a:rPr lang="en-US" sz="1600" dirty="0">
                <a:latin typeface="Comic Sans MS"/>
                <a:cs typeface="Comic Sans MS"/>
              </a:rPr>
              <a:t>With EIC </a:t>
            </a: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significantly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FF"/>
                </a:solidFill>
                <a:latin typeface="Comic Sans MS"/>
                <a:cs typeface="Comic Sans MS"/>
              </a:rPr>
              <a:t>         reduced uncertainties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latin typeface="Comic Sans MS"/>
                <a:cs typeface="Comic Sans MS"/>
              </a:rPr>
              <a:t>Complementary to RHIC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and LHC </a:t>
            </a:r>
            <a:r>
              <a:rPr lang="en-US" sz="1600" dirty="0" err="1">
                <a:latin typeface="Comic Sans MS"/>
                <a:cs typeface="Comic Sans MS"/>
              </a:rPr>
              <a:t>pA</a:t>
            </a:r>
            <a:r>
              <a:rPr lang="en-US" sz="1600" dirty="0">
                <a:latin typeface="Comic Sans MS"/>
                <a:cs typeface="Comic Sans MS"/>
              </a:rPr>
              <a:t> data. 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Provides information 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initial state for heavy ion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latin typeface="Comic Sans MS"/>
                <a:cs typeface="Comic Sans MS"/>
              </a:rPr>
              <a:t>    collisions.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Does the nucleus behave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</a:rPr>
              <a:t>    like a proton at low-x? 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  <a:sym typeface="Wingdings"/>
            </a:endParaRP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 relevant to very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 high-energy cosmic 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  ray studies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 critical input to AA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submitted to PRD</a:t>
            </a:r>
          </a:p>
          <a:p>
            <a:pPr>
              <a:buClr>
                <a:srgbClr val="0000FF"/>
              </a:buClr>
            </a:pPr>
            <a:r>
              <a:rPr lang="en-US" sz="1600" dirty="0">
                <a:solidFill>
                  <a:srgbClr val="000000"/>
                </a:solidFill>
                <a:latin typeface="Comic Sans MS"/>
                <a:cs typeface="Comic Sans MS"/>
                <a:sym typeface="Wingdings"/>
              </a:rPr>
              <a:t>    </a:t>
            </a:r>
            <a:r>
              <a:rPr lang="en-US" sz="1600" dirty="0">
                <a:latin typeface="Comic Sans MS"/>
                <a:cs typeface="Comic Sans MS"/>
              </a:rPr>
              <a:t>arXiv:1708.05654</a:t>
            </a:r>
            <a:endParaRPr lang="en-US" sz="1600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C983BC-B560-0240-9B80-6596804A69FD}"/>
              </a:ext>
            </a:extLst>
          </p:cNvPr>
          <p:cNvSpPr txBox="1"/>
          <p:nvPr/>
        </p:nvSpPr>
        <p:spPr>
          <a:xfrm>
            <a:off x="4109994" y="577579"/>
            <a:ext cx="144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√s &lt; 90 </a:t>
            </a:r>
            <a:r>
              <a:rPr lang="en-US" dirty="0" err="1">
                <a:solidFill>
                  <a:srgbClr val="0000FF"/>
                </a:solidFill>
                <a:latin typeface="Comic Sans MS"/>
                <a:cs typeface="Comic Sans MS"/>
              </a:rPr>
              <a:t>GeV</a:t>
            </a:r>
            <a:endParaRPr lang="en-US" dirty="0">
              <a:solidFill>
                <a:srgbClr val="0000FF"/>
              </a:solidFill>
              <a:latin typeface="Comic Sans MS"/>
              <a:cs typeface="Comic Sans M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EFCBF85-5F93-1449-B77B-907F061880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94" t="1766" r="2069" b="2848"/>
          <a:stretch/>
        </p:blipFill>
        <p:spPr>
          <a:xfrm>
            <a:off x="178675" y="956441"/>
            <a:ext cx="5618181" cy="324769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D6163BD-C671-5345-B1D6-5A7FBFF30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10" y="4175740"/>
            <a:ext cx="5896303" cy="172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798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9484C3-60C1-2040-9311-AFFBFE090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4FEC06-5E94-3945-A6E6-A8DB7438B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34" name="Slide Number Placeholder 3">
            <a:extLst>
              <a:ext uri="{FF2B5EF4-FFF2-40B4-BE49-F238E27FC236}">
                <a16:creationId xmlns:a16="http://schemas.microsoft.com/office/drawing/2014/main" id="{4170A6BE-2D09-B243-B4AE-80C26A25F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1D362-E547-3541-B4D5-D161436B397D}" type="slidenum">
              <a:rPr lang="en-US" altLang="en-US"/>
              <a:pPr/>
              <a:t>56</a:t>
            </a:fld>
            <a:endParaRPr lang="en-US" alt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3B4734-2B36-674B-A227-EAAF5C83F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902030302020204" pitchFamily="66" charset="0"/>
                <a:ea typeface="Comic Sans MS" panose="030F0902030302020204" pitchFamily="66" charset="0"/>
                <a:cs typeface="Comic Sans MS" panose="030F0902030302020204" pitchFamily="66" charset="0"/>
                <a:sym typeface="Comic Sans MS" panose="030F0902030302020204" pitchFamily="66" charset="0"/>
              </a:rPr>
              <a:t> probes of nucleon helicity structure </a:t>
            </a:r>
            <a:endParaRPr lang="en-US" dirty="0"/>
          </a:p>
        </p:txBody>
      </p:sp>
      <p:pic>
        <p:nvPicPr>
          <p:cNvPr id="72706" name="Picture 2">
            <a:extLst>
              <a:ext uri="{FF2B5EF4-FFF2-40B4-BE49-F238E27FC236}">
                <a16:creationId xmlns:a16="http://schemas.microsoft.com/office/drawing/2014/main" id="{6DE9D03D-F33F-1C43-AADB-E004FD566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3556000"/>
            <a:ext cx="10922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3">
            <a:extLst>
              <a:ext uri="{FF2B5EF4-FFF2-40B4-BE49-F238E27FC236}">
                <a16:creationId xmlns:a16="http://schemas.microsoft.com/office/drawing/2014/main" id="{CCC14832-D5C8-0C43-9DCF-E7B90CDE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100" y="3556000"/>
            <a:ext cx="901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8" name="Picture 4">
            <a:extLst>
              <a:ext uri="{FF2B5EF4-FFF2-40B4-BE49-F238E27FC236}">
                <a16:creationId xmlns:a16="http://schemas.microsoft.com/office/drawing/2014/main" id="{9971E29B-211E-FC43-821D-7DD1C56A89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0" y="3898900"/>
            <a:ext cx="901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5">
            <a:extLst>
              <a:ext uri="{FF2B5EF4-FFF2-40B4-BE49-F238E27FC236}">
                <a16:creationId xmlns:a16="http://schemas.microsoft.com/office/drawing/2014/main" id="{D10E4576-57CA-9F41-8CA1-0127FBD17C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200" y="3556000"/>
            <a:ext cx="393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6">
            <a:extLst>
              <a:ext uri="{FF2B5EF4-FFF2-40B4-BE49-F238E27FC236}">
                <a16:creationId xmlns:a16="http://schemas.microsoft.com/office/drawing/2014/main" id="{CDA3F5E5-C750-6E47-9759-2B0471B301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3898900"/>
            <a:ext cx="393700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1" name="Rectangle 7">
            <a:extLst>
              <a:ext uri="{FF2B5EF4-FFF2-40B4-BE49-F238E27FC236}">
                <a16:creationId xmlns:a16="http://schemas.microsoft.com/office/drawing/2014/main" id="{23FCFC3D-9541-9C4E-B794-2C0423E4C032}"/>
              </a:ext>
            </a:extLst>
          </p:cNvPr>
          <p:cNvSpPr>
            <a:spLocks/>
          </p:cNvSpPr>
          <p:nvPr/>
        </p:nvSpPr>
        <p:spPr bwMode="auto">
          <a:xfrm>
            <a:off x="-1741651" y="224549"/>
            <a:ext cx="8990013" cy="74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b"/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pPr algn="ctr">
              <a:lnSpc>
                <a:spcPts val="5600"/>
              </a:lnSpc>
            </a:pPr>
            <a:endParaRPr lang="en-US" altLang="en-US" sz="2600" b="1" dirty="0">
              <a:solidFill>
                <a:srgbClr val="3F3F3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902030302020204" pitchFamily="66" charset="0"/>
              <a:ea typeface="Comic Sans MS" panose="030F0902030302020204" pitchFamily="66" charset="0"/>
              <a:cs typeface="Comic Sans MS" panose="030F0902030302020204" pitchFamily="66" charset="0"/>
              <a:sym typeface="Comic Sans MS" panose="030F0902030302020204" pitchFamily="66" charset="0"/>
            </a:endParaRPr>
          </a:p>
        </p:txBody>
      </p:sp>
      <p:pic>
        <p:nvPicPr>
          <p:cNvPr id="72712" name="Picture 8">
            <a:extLst>
              <a:ext uri="{FF2B5EF4-FFF2-40B4-BE49-F238E27FC236}">
                <a16:creationId xmlns:a16="http://schemas.microsoft.com/office/drawing/2014/main" id="{F061BD02-87B4-5B44-8598-81661EA875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571500"/>
            <a:ext cx="8283575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Rectangle 9">
            <a:extLst>
              <a:ext uri="{FF2B5EF4-FFF2-40B4-BE49-F238E27FC236}">
                <a16:creationId xmlns:a16="http://schemas.microsoft.com/office/drawing/2014/main" id="{B12359C1-2CD9-2444-9172-F6D1FF1B1D35}"/>
              </a:ext>
            </a:extLst>
          </p:cNvPr>
          <p:cNvSpPr>
            <a:spLocks/>
          </p:cNvSpPr>
          <p:nvPr/>
        </p:nvSpPr>
        <p:spPr bwMode="auto">
          <a:xfrm>
            <a:off x="1079500" y="2946400"/>
            <a:ext cx="55880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24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DIS</a:t>
            </a:r>
          </a:p>
        </p:txBody>
      </p:sp>
      <p:sp>
        <p:nvSpPr>
          <p:cNvPr id="72714" name="Rectangle 10">
            <a:extLst>
              <a:ext uri="{FF2B5EF4-FFF2-40B4-BE49-F238E27FC236}">
                <a16:creationId xmlns:a16="http://schemas.microsoft.com/office/drawing/2014/main" id="{EF7E9B91-FA89-D349-9807-9F20C707F62F}"/>
              </a:ext>
            </a:extLst>
          </p:cNvPr>
          <p:cNvSpPr>
            <a:spLocks/>
          </p:cNvSpPr>
          <p:nvPr/>
        </p:nvSpPr>
        <p:spPr bwMode="auto">
          <a:xfrm>
            <a:off x="3479800" y="2946400"/>
            <a:ext cx="8175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24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SIDIS</a:t>
            </a:r>
          </a:p>
        </p:txBody>
      </p:sp>
      <p:sp>
        <p:nvSpPr>
          <p:cNvPr id="72715" name="Rectangle 11">
            <a:extLst>
              <a:ext uri="{FF2B5EF4-FFF2-40B4-BE49-F238E27FC236}">
                <a16:creationId xmlns:a16="http://schemas.microsoft.com/office/drawing/2014/main" id="{843151BA-3787-B04B-95C0-B7DABA849E25}"/>
              </a:ext>
            </a:extLst>
          </p:cNvPr>
          <p:cNvSpPr>
            <a:spLocks/>
          </p:cNvSpPr>
          <p:nvPr/>
        </p:nvSpPr>
        <p:spPr bwMode="auto">
          <a:xfrm>
            <a:off x="6743700" y="2946400"/>
            <a:ext cx="423863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24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pp</a:t>
            </a:r>
          </a:p>
        </p:txBody>
      </p:sp>
      <p:grpSp>
        <p:nvGrpSpPr>
          <p:cNvPr id="72722" name="Group 18">
            <a:extLst>
              <a:ext uri="{FF2B5EF4-FFF2-40B4-BE49-F238E27FC236}">
                <a16:creationId xmlns:a16="http://schemas.microsoft.com/office/drawing/2014/main" id="{50961781-6463-C64B-9793-55C50F5CDAE7}"/>
              </a:ext>
            </a:extLst>
          </p:cNvPr>
          <p:cNvGrpSpPr>
            <a:grpSpLocks/>
          </p:cNvGrpSpPr>
          <p:nvPr/>
        </p:nvGrpSpPr>
        <p:grpSpPr bwMode="auto">
          <a:xfrm>
            <a:off x="190500" y="4318000"/>
            <a:ext cx="7543800" cy="1701800"/>
            <a:chOff x="0" y="0"/>
            <a:chExt cx="4752" cy="1072"/>
          </a:xfrm>
        </p:grpSpPr>
        <p:pic>
          <p:nvPicPr>
            <p:cNvPr id="72716" name="Picture 12">
              <a:extLst>
                <a:ext uri="{FF2B5EF4-FFF2-40B4-BE49-F238E27FC236}">
                  <a16:creationId xmlns:a16="http://schemas.microsoft.com/office/drawing/2014/main" id="{98D8B743-2268-934D-9DD4-EF3CD52D27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4" y="320"/>
              <a:ext cx="355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2717" name="Picture 13">
              <a:extLst>
                <a:ext uri="{FF2B5EF4-FFF2-40B4-BE49-F238E27FC236}">
                  <a16:creationId xmlns:a16="http://schemas.microsoft.com/office/drawing/2014/main" id="{4DC0C396-1CCE-064C-ADC4-77EE121B28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60" y="864"/>
              <a:ext cx="239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718" name="Rectangle 14">
              <a:extLst>
                <a:ext uri="{FF2B5EF4-FFF2-40B4-BE49-F238E27FC236}">
                  <a16:creationId xmlns:a16="http://schemas.microsoft.com/office/drawing/2014/main" id="{AAC6B987-2E6D-C648-B754-35F94AC5B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2088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r>
                <a:rPr lang="en-US" altLang="en-US" sz="18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guiding principle:</a:t>
              </a:r>
              <a:r>
                <a:rPr lang="en-US" altLang="en-US" sz="1800">
                  <a:latin typeface="Corbel" panose="020B0503020204020204" pitchFamily="34" charset="0"/>
                  <a:ea typeface="Corbel" panose="020B0503020204020204" pitchFamily="34" charset="0"/>
                  <a:cs typeface="Corbel" panose="020B0503020204020204" pitchFamily="34" charset="0"/>
                  <a:sym typeface="Corbel" panose="020B0503020204020204" pitchFamily="34" charset="0"/>
                </a:rPr>
                <a:t> </a:t>
              </a:r>
              <a:r>
                <a:rPr lang="en-US" altLang="en-US" sz="2100">
                  <a:solidFill>
                    <a:srgbClr val="0000FF"/>
                  </a:solidFill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factorization</a:t>
              </a:r>
            </a:p>
          </p:txBody>
        </p:sp>
        <p:sp>
          <p:nvSpPr>
            <p:cNvPr id="72719" name="Rectangle 15">
              <a:extLst>
                <a:ext uri="{FF2B5EF4-FFF2-40B4-BE49-F238E27FC236}">
                  <a16:creationId xmlns:a16="http://schemas.microsoft.com/office/drawing/2014/main" id="{45CD8268-29BC-CF43-9091-E805CADB41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" y="848"/>
              <a:ext cx="1692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r>
                <a:rPr lang="en-US" altLang="en-US" sz="18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essential:</a:t>
              </a:r>
              <a:r>
                <a:rPr lang="en-US" altLang="en-US" sz="1800">
                  <a:latin typeface="Corbel" panose="020B0503020204020204" pitchFamily="34" charset="0"/>
                  <a:ea typeface="Corbel" panose="020B0503020204020204" pitchFamily="34" charset="0"/>
                  <a:cs typeface="Corbel" panose="020B0503020204020204" pitchFamily="34" charset="0"/>
                  <a:sym typeface="Corbel" panose="020B0503020204020204" pitchFamily="34" charset="0"/>
                </a:rPr>
                <a:t> </a:t>
              </a:r>
              <a:r>
                <a:rPr lang="en-US" altLang="en-US" sz="18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QCD corrections</a:t>
              </a:r>
            </a:p>
          </p:txBody>
        </p:sp>
        <p:sp>
          <p:nvSpPr>
            <p:cNvPr id="72720" name="Rectangle 16">
              <a:extLst>
                <a:ext uri="{FF2B5EF4-FFF2-40B4-BE49-F238E27FC236}">
                  <a16:creationId xmlns:a16="http://schemas.microsoft.com/office/drawing/2014/main" id="{8EE80D7F-FA66-DC4F-BC62-3F32099290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" y="352"/>
              <a:ext cx="327" cy="2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r>
                <a:rPr lang="en-US" altLang="en-US" sz="22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DIS</a:t>
              </a:r>
            </a:p>
          </p:txBody>
        </p:sp>
        <p:sp>
          <p:nvSpPr>
            <p:cNvPr id="72721" name="Rectangle 17">
              <a:extLst>
                <a:ext uri="{FF2B5EF4-FFF2-40B4-BE49-F238E27FC236}">
                  <a16:creationId xmlns:a16="http://schemas.microsoft.com/office/drawing/2014/main" id="{579EB4D0-F895-2843-96E9-29A70DF61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" y="376"/>
              <a:ext cx="28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r>
                <a:rPr lang="en-US" altLang="en-US" sz="1800">
                  <a:latin typeface="Corbel" panose="020B0503020204020204" pitchFamily="34" charset="0"/>
                  <a:ea typeface="Corbel" panose="020B0503020204020204" pitchFamily="34" charset="0"/>
                  <a:cs typeface="Corbel" panose="020B0503020204020204" pitchFamily="34" charset="0"/>
                  <a:sym typeface="Corbel" panose="020B0503020204020204" pitchFamily="34" charset="0"/>
                </a:rPr>
                <a:t>e.g.</a:t>
              </a:r>
            </a:p>
          </p:txBody>
        </p:sp>
      </p:grpSp>
      <p:sp>
        <p:nvSpPr>
          <p:cNvPr id="72723" name="Rectangle 19">
            <a:extLst>
              <a:ext uri="{FF2B5EF4-FFF2-40B4-BE49-F238E27FC236}">
                <a16:creationId xmlns:a16="http://schemas.microsoft.com/office/drawing/2014/main" id="{8994BE2A-A067-614F-887F-7F52B6178088}"/>
              </a:ext>
            </a:extLst>
          </p:cNvPr>
          <p:cNvSpPr>
            <a:spLocks/>
          </p:cNvSpPr>
          <p:nvPr/>
        </p:nvSpPr>
        <p:spPr bwMode="auto">
          <a:xfrm>
            <a:off x="3873500" y="3505200"/>
            <a:ext cx="1257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17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pions, kaons</a:t>
            </a:r>
          </a:p>
        </p:txBody>
      </p:sp>
      <p:sp>
        <p:nvSpPr>
          <p:cNvPr id="72724" name="Rectangle 20">
            <a:extLst>
              <a:ext uri="{FF2B5EF4-FFF2-40B4-BE49-F238E27FC236}">
                <a16:creationId xmlns:a16="http://schemas.microsoft.com/office/drawing/2014/main" id="{E6CEBDBC-59F2-DC4B-B19D-864F419AF0F6}"/>
              </a:ext>
            </a:extLst>
          </p:cNvPr>
          <p:cNvSpPr>
            <a:spLocks/>
          </p:cNvSpPr>
          <p:nvPr/>
        </p:nvSpPr>
        <p:spPr bwMode="auto">
          <a:xfrm>
            <a:off x="3860800" y="3848100"/>
            <a:ext cx="1725613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17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charm, 2-hadrons</a:t>
            </a:r>
          </a:p>
        </p:txBody>
      </p:sp>
      <p:sp>
        <p:nvSpPr>
          <p:cNvPr id="72725" name="Rectangle 21">
            <a:extLst>
              <a:ext uri="{FF2B5EF4-FFF2-40B4-BE49-F238E27FC236}">
                <a16:creationId xmlns:a16="http://schemas.microsoft.com/office/drawing/2014/main" id="{CED669CC-4E73-5242-B13B-2418878CBA1D}"/>
              </a:ext>
            </a:extLst>
          </p:cNvPr>
          <p:cNvSpPr>
            <a:spLocks/>
          </p:cNvSpPr>
          <p:nvPr/>
        </p:nvSpPr>
        <p:spPr bwMode="auto">
          <a:xfrm>
            <a:off x="7099300" y="3505200"/>
            <a:ext cx="14747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17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1-jet, 1-hadron</a:t>
            </a:r>
          </a:p>
        </p:txBody>
      </p:sp>
      <p:sp>
        <p:nvSpPr>
          <p:cNvPr id="72726" name="Rectangle 22">
            <a:extLst>
              <a:ext uri="{FF2B5EF4-FFF2-40B4-BE49-F238E27FC236}">
                <a16:creationId xmlns:a16="http://schemas.microsoft.com/office/drawing/2014/main" id="{B5117D68-0835-CF49-86BB-56866D6D88F3}"/>
              </a:ext>
            </a:extLst>
          </p:cNvPr>
          <p:cNvSpPr>
            <a:spLocks/>
          </p:cNvSpPr>
          <p:nvPr/>
        </p:nvSpPr>
        <p:spPr bwMode="auto">
          <a:xfrm>
            <a:off x="7086600" y="3848100"/>
            <a:ext cx="1157288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1pPr>
            <a:lvl2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2pPr>
            <a:lvl3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3pPr>
            <a:lvl4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4pPr>
            <a:lvl5pPr algn="l"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panose="020B0502020104020203" pitchFamily="34" charset="-79"/>
              </a:defRPr>
            </a:lvl9pPr>
          </a:lstStyle>
          <a:p>
            <a:r>
              <a:rPr lang="en-US" altLang="en-US" sz="17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W</a:t>
            </a:r>
            <a:r>
              <a:rPr lang="en-US" altLang="en-US" sz="1700" baseline="320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+/-</a:t>
            </a:r>
            <a:r>
              <a:rPr lang="en-US" altLang="en-US" sz="1700">
                <a:latin typeface="Corbel Bold" charset="0"/>
                <a:ea typeface="Corbel Bold" charset="0"/>
                <a:cs typeface="Corbel Bold" charset="0"/>
                <a:sym typeface="Corbel Bold" charset="0"/>
              </a:rPr>
              <a:t> bosons</a:t>
            </a:r>
          </a:p>
        </p:txBody>
      </p:sp>
      <p:grpSp>
        <p:nvGrpSpPr>
          <p:cNvPr id="72729" name="Group 25">
            <a:extLst>
              <a:ext uri="{FF2B5EF4-FFF2-40B4-BE49-F238E27FC236}">
                <a16:creationId xmlns:a16="http://schemas.microsoft.com/office/drawing/2014/main" id="{AFA1CF2C-F3EC-294E-A69A-F9A6883ED9EE}"/>
              </a:ext>
            </a:extLst>
          </p:cNvPr>
          <p:cNvGrpSpPr>
            <a:grpSpLocks/>
          </p:cNvGrpSpPr>
          <p:nvPr/>
        </p:nvGrpSpPr>
        <p:grpSpPr bwMode="auto">
          <a:xfrm>
            <a:off x="558800" y="6184900"/>
            <a:ext cx="7899400" cy="469900"/>
            <a:chOff x="0" y="0"/>
            <a:chExt cx="4976" cy="296"/>
          </a:xfrm>
        </p:grpSpPr>
        <p:sp>
          <p:nvSpPr>
            <p:cNvPr id="72727" name="Rectangle 23">
              <a:extLst>
                <a:ext uri="{FF2B5EF4-FFF2-40B4-BE49-F238E27FC236}">
                  <a16:creationId xmlns:a16="http://schemas.microsoft.com/office/drawing/2014/main" id="{ABBA8B79-F82F-D742-A914-E8B91196EC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" y="16"/>
              <a:ext cx="4941" cy="2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1pPr>
              <a:lvl2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2pPr>
              <a:lvl3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3pPr>
              <a:lvl4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4pPr>
              <a:lvl5pPr algn="l"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Gill Sans" panose="020B0502020104020203" pitchFamily="34" charset="-79"/>
                </a:defRPr>
              </a:lvl9pPr>
            </a:lstStyle>
            <a:p>
              <a:r>
                <a:rPr lang="en-US" altLang="en-US" sz="19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need DIS </a:t>
              </a:r>
              <a:r>
                <a:rPr lang="en-US" altLang="en-US" sz="1900">
                  <a:solidFill>
                    <a:srgbClr val="D90B00"/>
                  </a:solidFill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+ </a:t>
              </a:r>
              <a:r>
                <a:rPr lang="en-US" altLang="en-US" sz="19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SIDIS </a:t>
              </a:r>
              <a:r>
                <a:rPr lang="en-US" altLang="en-US" sz="1900">
                  <a:solidFill>
                    <a:srgbClr val="D90B00"/>
                  </a:solidFill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+ </a:t>
              </a:r>
              <a:r>
                <a:rPr lang="en-US" altLang="en-US" sz="1900">
                  <a:latin typeface="Corbel Bold" charset="0"/>
                  <a:ea typeface="Corbel Bold" charset="0"/>
                  <a:cs typeface="Corbel Bold" charset="0"/>
                  <a:sym typeface="Corbel Bold" charset="0"/>
                </a:rPr>
                <a:t>pp to constrain all aspects of PDFs </a:t>
              </a:r>
              <a:r>
                <a:rPr lang="en-US" altLang="en-US" sz="1500">
                  <a:latin typeface="Corbel" panose="020B0503020204020204" pitchFamily="34" charset="0"/>
                  <a:ea typeface="Corbel" panose="020B0503020204020204" pitchFamily="34" charset="0"/>
                  <a:cs typeface="Corbel" panose="020B0503020204020204" pitchFamily="34" charset="0"/>
                  <a:sym typeface="Corbel" panose="020B0503020204020204" pitchFamily="34" charset="0"/>
                </a:rPr>
                <a:t>(a way to test factorization)</a:t>
              </a:r>
            </a:p>
          </p:txBody>
        </p:sp>
        <p:pic>
          <p:nvPicPr>
            <p:cNvPr id="72728" name="Picture 24">
              <a:extLst>
                <a:ext uri="{FF2B5EF4-FFF2-40B4-BE49-F238E27FC236}">
                  <a16:creationId xmlns:a16="http://schemas.microsoft.com/office/drawing/2014/main" id="{4A0E298A-92EC-F040-A4FD-3301391280F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976" cy="2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2733" name="Picture 29">
            <a:extLst>
              <a:ext uri="{FF2B5EF4-FFF2-40B4-BE49-F238E27FC236}">
                <a16:creationId xmlns:a16="http://schemas.microsoft.com/office/drawing/2014/main" id="{6CD91C6A-2745-3B4E-BBA4-02C67BDBE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" y="-3938"/>
            <a:ext cx="18796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15548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4692543"/>
            <a:ext cx="3708066" cy="923330"/>
            <a:chOff x="103218" y="5835543"/>
            <a:chExt cx="3708066" cy="923330"/>
          </a:xfrm>
        </p:grpSpPr>
        <p:sp>
          <p:nvSpPr>
            <p:cNvPr id="16" name="Textfeld 15"/>
            <p:cNvSpPr txBox="1"/>
            <p:nvPr/>
          </p:nvSpPr>
          <p:spPr>
            <a:xfrm>
              <a:off x="103218" y="5835543"/>
              <a:ext cx="370806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Clr>
                  <a:srgbClr val="0432FF"/>
                </a:buClr>
                <a:buFont typeface="Wingdings" pitchFamily="2" charset="2"/>
                <a:buChar char="q"/>
              </a:pPr>
              <a:r>
                <a:rPr lang="en-US" dirty="0">
                  <a:latin typeface="Comic Sans MS" panose="030F0902030302020204" pitchFamily="66" charset="0"/>
                </a:rPr>
                <a:t>can try to look into a possible</a:t>
              </a:r>
            </a:p>
            <a:p>
              <a:pPr>
                <a:buClr>
                  <a:srgbClr val="0432FF"/>
                </a:buClr>
              </a:pPr>
              <a:r>
                <a:rPr lang="en-US" dirty="0">
                  <a:latin typeface="Comic Sans MS" panose="030F0902030302020204" pitchFamily="66" charset="0"/>
                </a:rPr>
                <a:t>                                       </a:t>
              </a:r>
            </a:p>
            <a:p>
              <a:pPr>
                <a:buClr>
                  <a:srgbClr val="0432FF"/>
                </a:buClr>
              </a:pPr>
              <a:r>
                <a:rPr lang="en-US" dirty="0">
                  <a:latin typeface="Comic Sans MS" panose="030F0902030302020204" pitchFamily="66" charset="0"/>
                </a:rPr>
                <a:t>    with K</a:t>
              </a:r>
              <a:r>
                <a:rPr lang="en-US" baseline="30000" dirty="0">
                  <a:latin typeface="Comic Sans MS" panose="030F0902030302020204" pitchFamily="66" charset="0"/>
                </a:rPr>
                <a:t>+/-</a:t>
              </a:r>
              <a:r>
                <a:rPr lang="en-US" dirty="0">
                  <a:latin typeface="Comic Sans MS" panose="030F0902030302020204" pitchFamily="66" charset="0"/>
                </a:rPr>
                <a:t> SIDIS data</a:t>
              </a:r>
            </a:p>
          </p:txBody>
        </p:sp>
        <p:pic>
          <p:nvPicPr>
            <p:cNvPr id="15" name="Bild 14" descr="latex-image-1.pd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66178" y="6201951"/>
              <a:ext cx="1524000" cy="241300"/>
            </a:xfrm>
            <a:prstGeom prst="rect">
              <a:avLst/>
            </a:prstGeom>
          </p:spPr>
        </p:pic>
      </p:grpSp>
      <p:pic>
        <p:nvPicPr>
          <p:cNvPr id="3" name="Bild 2"/>
          <p:cNvPicPr>
            <a:picLocks noChangeAspect="1"/>
          </p:cNvPicPr>
          <p:nvPr/>
        </p:nvPicPr>
        <p:blipFill rotWithShape="1">
          <a:blip r:embed="rId3"/>
          <a:srcRect l="3304" r="3709"/>
          <a:stretch/>
        </p:blipFill>
        <p:spPr>
          <a:xfrm>
            <a:off x="3810362" y="1621801"/>
            <a:ext cx="5302250" cy="506548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3830" y="743206"/>
            <a:ext cx="9004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 current SIDIS data not sensitive to                           </a:t>
            </a:r>
            <a:r>
              <a:rPr lang="en-US" sz="1200" dirty="0">
                <a:latin typeface="Comic Sans MS" panose="030F0902030302020204" pitchFamily="66" charset="0"/>
              </a:rPr>
              <a:t>(known to be sizable for </a:t>
            </a:r>
            <a:r>
              <a:rPr lang="en-US" sz="1200" dirty="0" err="1">
                <a:latin typeface="Comic Sans MS" panose="030F0902030302020204" pitchFamily="66" charset="0"/>
              </a:rPr>
              <a:t>unpol</a:t>
            </a:r>
            <a:r>
              <a:rPr lang="en-US" sz="1200" dirty="0">
                <a:latin typeface="Comic Sans MS" panose="030F0902030302020204" pitchFamily="66" charset="0"/>
              </a:rPr>
              <a:t>. </a:t>
            </a:r>
            <a:r>
              <a:rPr lang="en-US" sz="1200" dirty="0" err="1">
                <a:latin typeface="Comic Sans MS" panose="030F0902030302020204" pitchFamily="66" charset="0"/>
              </a:rPr>
              <a:t>PDFs</a:t>
            </a:r>
            <a:r>
              <a:rPr lang="en-US" sz="1200" dirty="0">
                <a:latin typeface="Comic Sans MS" panose="030F0902030302020204" pitchFamily="66" charset="0"/>
              </a:rPr>
              <a:t>) 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0" y="1140038"/>
            <a:ext cx="9148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dirty="0">
                <a:latin typeface="Comic Sans MS" panose="030F0902030302020204" pitchFamily="66" charset="0"/>
              </a:rPr>
              <a:t> many models predict sizable asymmetry </a:t>
            </a:r>
            <a:r>
              <a:rPr lang="en-US" sz="1200" dirty="0">
                <a:latin typeface="Comic Sans MS" panose="030F0902030302020204" pitchFamily="66" charset="0"/>
              </a:rPr>
              <a:t>[large N</a:t>
            </a:r>
            <a:r>
              <a:rPr lang="en-US" sz="1200" baseline="-25000" dirty="0">
                <a:latin typeface="Comic Sans MS" panose="030F0902030302020204" pitchFamily="66" charset="0"/>
              </a:rPr>
              <a:t>C </a:t>
            </a:r>
            <a:r>
              <a:rPr lang="en-US" sz="1200" dirty="0">
                <a:latin typeface="Comic Sans MS" panose="030F0902030302020204" pitchFamily="66" charset="0"/>
              </a:rPr>
              <a:t>, </a:t>
            </a:r>
            <a:r>
              <a:rPr lang="en-US" sz="1200" dirty="0" err="1">
                <a:latin typeface="Comic Sans MS" panose="030F0902030302020204" pitchFamily="66" charset="0"/>
              </a:rPr>
              <a:t>chiral</a:t>
            </a:r>
            <a:r>
              <a:rPr lang="en-US" sz="1200" dirty="0">
                <a:latin typeface="Comic Sans MS" panose="030F0902030302020204" pitchFamily="66" charset="0"/>
              </a:rPr>
              <a:t> quark </a:t>
            </a:r>
            <a:r>
              <a:rPr lang="en-US" sz="1200" dirty="0" err="1">
                <a:latin typeface="Comic Sans MS" panose="030F0902030302020204" pitchFamily="66" charset="0"/>
              </a:rPr>
              <a:t>soliton</a:t>
            </a:r>
            <a:r>
              <a:rPr lang="en-US" sz="1200" dirty="0">
                <a:latin typeface="Comic Sans MS" panose="030F0902030302020204" pitchFamily="66" charset="0"/>
              </a:rPr>
              <a:t>, meson cloud, Pauli blocking]  </a:t>
            </a:r>
          </a:p>
        </p:txBody>
      </p:sp>
      <p:sp>
        <p:nvSpPr>
          <p:cNvPr id="6" name="Titel 1"/>
          <p:cNvSpPr txBox="1">
            <a:spLocks/>
          </p:cNvSpPr>
          <p:nvPr/>
        </p:nvSpPr>
        <p:spPr>
          <a:xfrm>
            <a:off x="594258" y="-58255"/>
            <a:ext cx="8342917" cy="634852"/>
          </a:xfrm>
          <a:prstGeom prst="rect">
            <a:avLst/>
          </a:prstGeom>
          <a:scene3d>
            <a:camera prst="orthographicFront"/>
            <a:lightRig rig="chilly" dir="t"/>
          </a:scene3d>
          <a:sp3d extrusionH="12700">
            <a:extrusionClr>
              <a:schemeClr val="bg1"/>
            </a:extrusionClr>
          </a:sp3d>
        </p:spPr>
        <p:txBody>
          <a:bodyPr vert="horz" lIns="91440" tIns="45720" rIns="91440" bIns="45720" rtlCol="0" anchor="b">
            <a:noAutofit/>
            <a:sp3d extrusionH="12700">
              <a:extrusionClr>
                <a:schemeClr val="bg1"/>
              </a:extrusion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56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1" i="0" u="none" strike="noStrike" kern="1200" cap="none" spc="0" normalizeH="0" baseline="0" noProof="0" dirty="0">
              <a:ln>
                <a:noFill/>
              </a:ln>
              <a:gradFill>
                <a:gsLst>
                  <a:gs pos="50000">
                    <a:schemeClr val="tx1">
                      <a:lumMod val="65000"/>
                      <a:lumOff val="3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0"/>
              </a:gradFill>
              <a:effectLst>
                <a:outerShdw blurRad="50800" dist="38100" dir="2700000" algn="br">
                  <a:srgbClr val="000000">
                    <a:alpha val="43000"/>
                  </a:srgbClr>
                </a:outerShdw>
              </a:effectLst>
              <a:uLnTx/>
              <a:uFillTx/>
              <a:latin typeface="Comic Sans MS"/>
              <a:ea typeface="+mj-ea"/>
              <a:cs typeface="Comic Sans MS"/>
            </a:endParaRPr>
          </a:p>
        </p:txBody>
      </p:sp>
      <p:pic>
        <p:nvPicPr>
          <p:cNvPr id="10" name="Bild 9" descr="latex-image-1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1279" y="787766"/>
            <a:ext cx="1790700" cy="292100"/>
          </a:xfrm>
          <a:prstGeom prst="rect">
            <a:avLst/>
          </a:prstGeom>
        </p:spPr>
      </p:pic>
      <p:pic>
        <p:nvPicPr>
          <p:cNvPr id="11" name="Picture 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0719" y="2286000"/>
            <a:ext cx="1423356" cy="1118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0" y="1555587"/>
            <a:ext cx="3534942" cy="64633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Thomas, Signal, Cao;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Holtmann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Speth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Fassler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Diakonov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Polyakov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, Weiss; Schafer, Fries; Kumano;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Wakamatsu; Gluck,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Reya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;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Bourrely</a:t>
            </a:r>
            <a:r>
              <a:rPr lang="en-US" sz="11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, </a:t>
            </a:r>
            <a:r>
              <a:rPr lang="en-US" sz="1100" dirty="0" err="1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Soffer</a:t>
            </a:r>
            <a:r>
              <a:rPr lang="en-US" sz="1400" dirty="0">
                <a:solidFill>
                  <a:srgbClr val="0000FF"/>
                </a:solidFill>
                <a:latin typeface="Comic Sans MS" panose="030F0902030302020204" pitchFamily="66" charset="0"/>
                <a:ea typeface="Comic Sans MS" charset="0"/>
                <a:cs typeface="Comic Sans MS" charset="0"/>
              </a:rPr>
              <a:t>, …</a:t>
            </a:r>
            <a:endParaRPr lang="de-DE" sz="1400" dirty="0">
              <a:solidFill>
                <a:srgbClr val="0000FF"/>
              </a:solidFill>
              <a:latin typeface="Comic Sans MS" panose="030F0902030302020204" pitchFamily="66" charset="0"/>
              <a:ea typeface="Comic Sans MS" charset="0"/>
              <a:cs typeface="Comic Sans MS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2326432" y="2219200"/>
            <a:ext cx="652825" cy="49907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feld 13"/>
          <p:cNvSpPr txBox="1"/>
          <p:nvPr/>
        </p:nvSpPr>
        <p:spPr>
          <a:xfrm>
            <a:off x="14622" y="3557921"/>
            <a:ext cx="438774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0432FF"/>
              </a:buClr>
              <a:buFont typeface="Wingdings" pitchFamily="2" charset="2"/>
              <a:buChar char="q"/>
            </a:pPr>
            <a:r>
              <a:rPr lang="en-US" b="1" dirty="0">
                <a:latin typeface="Comic Sans MS" panose="030F0902030302020204" pitchFamily="66" charset="0"/>
              </a:rPr>
              <a:t>can be easily studied at an EIC</a:t>
            </a:r>
          </a:p>
          <a:p>
            <a:pPr>
              <a:buClr>
                <a:srgbClr val="0432FF"/>
              </a:buClr>
            </a:pPr>
            <a:r>
              <a:rPr lang="en-US" sz="2000" dirty="0">
                <a:latin typeface="Comic Sans MS" panose="030F0902030302020204" pitchFamily="66" charset="0"/>
              </a:rPr>
              <a:t>    </a:t>
            </a:r>
            <a:r>
              <a:rPr lang="en-US" sz="1400" dirty="0">
                <a:latin typeface="Comic Sans MS" panose="030F0902030302020204" pitchFamily="66" charset="0"/>
              </a:rPr>
              <a:t>main effect expected to be at not too small x</a:t>
            </a:r>
          </a:p>
          <a:p>
            <a:pPr>
              <a:buClr>
                <a:srgbClr val="0432FF"/>
              </a:buClr>
            </a:pPr>
            <a:r>
              <a:rPr lang="en-US" sz="1400" dirty="0">
                <a:latin typeface="Comic Sans MS" panose="030F0902030302020204" pitchFamily="66" charset="0"/>
                <a:sym typeface="Wingdings"/>
              </a:rPr>
              <a:t>      can test x dependence</a:t>
            </a:r>
            <a:endParaRPr lang="en-US" dirty="0">
              <a:latin typeface="Comic Sans MS" panose="030F0902030302020204" pitchFamily="66" charset="0"/>
            </a:endParaRPr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278B1-1B8B-1E49-8C17-9FA8E63349F3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sz="2400" dirty="0">
                <a:effectLst>
                  <a:outerShdw blurRad="50800" dist="38100" dir="2700000" algn="br">
                    <a:srgbClr val="000000">
                      <a:alpha val="43000"/>
                    </a:srgbClr>
                  </a:outerShdw>
                </a:effectLst>
              </a:rPr>
              <a:t>probing a possible asymmetry in the polarized sea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80193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Proton PDFs at high x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97939"/>
            <a:ext cx="3744632" cy="25949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3435" y="1159812"/>
            <a:ext cx="5422038" cy="1341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783728" y="704194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Baseline: CJ-15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94595" y="3324262"/>
            <a:ext cx="5391805" cy="3433890"/>
            <a:chOff x="94595" y="3324262"/>
            <a:chExt cx="5391805" cy="3433890"/>
          </a:xfrm>
        </p:grpSpPr>
        <p:grpSp>
          <p:nvGrpSpPr>
            <p:cNvPr id="15" name="Group 14"/>
            <p:cNvGrpSpPr/>
            <p:nvPr/>
          </p:nvGrpSpPr>
          <p:grpSpPr>
            <a:xfrm>
              <a:off x="94595" y="3324262"/>
              <a:ext cx="5366384" cy="3433888"/>
              <a:chOff x="94595" y="3324262"/>
              <a:chExt cx="5366384" cy="3433888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/>
              <a:srcRect l="1282" t="3738" r="2762"/>
              <a:stretch/>
            </p:blipFill>
            <p:spPr>
              <a:xfrm>
                <a:off x="94595" y="3324262"/>
                <a:ext cx="5366384" cy="3433888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1387366" y="5906814"/>
                <a:ext cx="525517" cy="49398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969173" y="5880538"/>
              <a:ext cx="2517227" cy="87761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423337" y="3352801"/>
            <a:ext cx="379142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432FF"/>
                </a:solidFill>
                <a:latin typeface="Comic Sans MS" charset="0"/>
                <a:ea typeface="Comic Sans MS" charset="0"/>
                <a:cs typeface="Comic Sans MS" charset="0"/>
              </a:rPr>
              <a:t>Relative error improvement:</a:t>
            </a:r>
          </a:p>
          <a:p>
            <a:endParaRPr lang="en-US" sz="1200" b="1" dirty="0">
              <a:solidFill>
                <a:srgbClr val="0432FF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pseudo-data for 0.01 &lt; x &lt; 0.9 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NC Cross sections on 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  proton target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F</a:t>
            </a:r>
            <a:r>
              <a:rPr lang="en-US" baseline="-25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n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from deuterium with 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  tagged proton spectator 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10x100 GeV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2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at 100 fb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-1</a:t>
            </a: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, </a:t>
            </a:r>
          </a:p>
          <a:p>
            <a:pPr marL="285750" indent="-285750">
              <a:buClr>
                <a:srgbClr val="0432FF"/>
              </a:buClr>
              <a:buFont typeface="Wingdings" charset="2"/>
              <a:buChar char="q"/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energy scan √s=57, 49, 28 GeV</a:t>
            </a:r>
          </a:p>
          <a:p>
            <a:pPr>
              <a:buClr>
                <a:srgbClr val="0432FF"/>
              </a:buClr>
            </a:pPr>
            <a:r>
              <a:rPr lang="en-US" dirty="0">
                <a:latin typeface="Comic Sans MS" charset="0"/>
                <a:ea typeface="Comic Sans MS" charset="0"/>
                <a:cs typeface="Comic Sans MS" charset="0"/>
              </a:rPr>
              <a:t>    at 10 fb</a:t>
            </a:r>
            <a:r>
              <a:rPr lang="en-US" baseline="30000" dirty="0">
                <a:latin typeface="Comic Sans MS" charset="0"/>
                <a:ea typeface="Comic Sans MS" charset="0"/>
                <a:cs typeface="Comic Sans MS" charset="0"/>
              </a:rPr>
              <a:t>-1</a:t>
            </a:r>
          </a:p>
          <a:p>
            <a:pPr>
              <a:buClr>
                <a:srgbClr val="0432FF"/>
              </a:buClr>
            </a:pPr>
            <a:endParaRPr lang="en-US" baseline="30000" dirty="0"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buClr>
                <a:srgbClr val="0432FF"/>
              </a:buClr>
            </a:pPr>
            <a:r>
              <a:rPr lang="en-US" dirty="0">
                <a:solidFill>
                  <a:schemeClr val="bg1"/>
                </a:solidFill>
                <a:latin typeface="Comic Sans MS" charset="0"/>
                <a:ea typeface="Comic Sans MS" charset="0"/>
                <a:cs typeface="Comic Sans MS" charset="0"/>
                <a:sym typeface="Wingdings"/>
              </a:rPr>
              <a:t> more studies in progress</a:t>
            </a:r>
            <a:endParaRPr lang="en-US" baseline="30000" dirty="0">
              <a:solidFill>
                <a:schemeClr val="bg1"/>
              </a:solidFill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0" y="0"/>
            <a:ext cx="1539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A. </a:t>
            </a:r>
            <a:r>
              <a:rPr lang="en-US" sz="1400" dirty="0" err="1">
                <a:latin typeface="Comic Sans MS" charset="0"/>
                <a:ea typeface="Comic Sans MS" charset="0"/>
                <a:cs typeface="Comic Sans MS" charset="0"/>
              </a:rPr>
              <a:t>Accardi</a:t>
            </a:r>
            <a:r>
              <a:rPr lang="en-US" sz="1400" dirty="0">
                <a:latin typeface="Comic Sans MS" charset="0"/>
                <a:ea typeface="Comic Sans MS" charset="0"/>
                <a:cs typeface="Comic Sans MS" charset="0"/>
              </a:rPr>
              <a:t> et al.</a:t>
            </a:r>
          </a:p>
        </p:txBody>
      </p:sp>
    </p:spTree>
    <p:extLst>
      <p:ext uri="{BB962C8B-B14F-4D97-AF65-F5344CB8AC3E}">
        <p14:creationId xmlns:p14="http://schemas.microsoft.com/office/powerpoint/2010/main" val="4215762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Observables: Charge Current in </a:t>
            </a:r>
            <a:r>
              <a:rPr lang="en-US" sz="2400" cap="none" dirty="0" err="1"/>
              <a:t>ep</a:t>
            </a:r>
            <a:r>
              <a:rPr lang="en-US" sz="2400" dirty="0"/>
              <a:t> and </a:t>
            </a:r>
            <a:r>
              <a:rPr lang="en-US" sz="2400" cap="none" dirty="0" err="1"/>
              <a:t>e</a:t>
            </a:r>
            <a:r>
              <a:rPr lang="en-US" sz="2400" dirty="0" err="1"/>
              <a:t>A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8779" y="693537"/>
            <a:ext cx="4446838" cy="13542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W-exchange: </a:t>
            </a:r>
          </a:p>
          <a:p>
            <a:r>
              <a:rPr lang="en-US" dirty="0">
                <a:latin typeface="Comic Sans MS"/>
                <a:cs typeface="Comic Sans MS"/>
              </a:rPr>
              <a:t>direct access to the quark flavor </a:t>
            </a:r>
          </a:p>
          <a:p>
            <a:pPr marL="285750" indent="-285750">
              <a:buFont typeface="Wingdings" charset="0"/>
              <a:buChar char="à"/>
            </a:pPr>
            <a:endParaRPr lang="en-US" sz="1000" dirty="0">
              <a:latin typeface="Comic Sans MS"/>
              <a:cs typeface="Comic Sans MS"/>
            </a:endParaRPr>
          </a:p>
          <a:p>
            <a:pPr>
              <a:spcBef>
                <a:spcPts val="0"/>
              </a:spcBef>
            </a:pPr>
            <a:r>
              <a:rPr lang="en-US" dirty="0" err="1">
                <a:latin typeface="Comic Sans MS"/>
                <a:cs typeface="Comic Sans MS"/>
              </a:rPr>
              <a:t>Ws</a:t>
            </a:r>
            <a:r>
              <a:rPr lang="en-US" dirty="0">
                <a:latin typeface="Comic Sans MS"/>
                <a:cs typeface="Comic Sans MS"/>
              </a:rPr>
              <a:t> are maximally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</a:rPr>
              <a:t>parity violating </a:t>
            </a:r>
          </a:p>
          <a:p>
            <a:pPr>
              <a:spcBef>
                <a:spcPts val="0"/>
              </a:spcBef>
            </a:pP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</a:t>
            </a:r>
            <a:r>
              <a:rPr lang="en-US" dirty="0">
                <a:solidFill>
                  <a:srgbClr val="FF00FF"/>
                </a:solidFill>
                <a:latin typeface="Comic Sans MS"/>
                <a:cs typeface="Comic Sans MS"/>
                <a:sym typeface="Wingding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Ws</a:t>
            </a:r>
            <a:r>
              <a:rPr lang="en-US" dirty="0">
                <a:latin typeface="Comic Sans MS"/>
                <a:cs typeface="Comic Sans MS"/>
              </a:rPr>
              <a:t> couple only to one </a:t>
            </a:r>
            <a:r>
              <a:rPr lang="en-US" dirty="0" err="1">
                <a:latin typeface="Comic Sans MS"/>
                <a:cs typeface="Comic Sans MS"/>
              </a:rPr>
              <a:t>parton</a:t>
            </a:r>
            <a:r>
              <a:rPr lang="en-US" dirty="0">
                <a:latin typeface="Comic Sans MS"/>
                <a:cs typeface="Comic Sans MS"/>
              </a:rPr>
              <a:t> </a:t>
            </a:r>
            <a:r>
              <a:rPr lang="en-US" dirty="0" err="1">
                <a:latin typeface="Comic Sans MS"/>
                <a:cs typeface="Comic Sans MS"/>
              </a:rPr>
              <a:t>helicity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3" name="Picture 2" descr="Elektron-Proton-Kollision_DIS_neutral_und_geladen_RGB_EN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49849" r="8882" b="10648"/>
          <a:stretch/>
        </p:blipFill>
        <p:spPr>
          <a:xfrm>
            <a:off x="5101491" y="645182"/>
            <a:ext cx="4034367" cy="2289776"/>
          </a:xfrm>
          <a:prstGeom prst="rect">
            <a:avLst/>
          </a:prstGeom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/>
          </p:nvPr>
        </p:nvGraphicFramePr>
        <p:xfrm>
          <a:off x="1252538" y="2038366"/>
          <a:ext cx="1943100" cy="868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47" name="Equation" r:id="rId4" imgW="1676400" imgH="749300" progId="Equation.DSMT4">
                  <p:embed/>
                </p:oleObj>
              </mc:Choice>
              <mc:Fallback>
                <p:oleObj name="Equation" r:id="rId4" imgW="1676400" imgH="749300" progId="Equation.DSMT4">
                  <p:embed/>
                  <p:pic>
                    <p:nvPicPr>
                      <p:cNvPr id="11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538" y="2038366"/>
                        <a:ext cx="1943100" cy="868362"/>
                      </a:xfrm>
                      <a:prstGeom prst="rect">
                        <a:avLst/>
                      </a:prstGeom>
                      <a:noFill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90880" y="3058130"/>
            <a:ext cx="439398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0000FF"/>
                </a:solidFill>
                <a:latin typeface="Comic Sans MS"/>
                <a:cs typeface="Comic Sans MS"/>
              </a:rPr>
              <a:t>Complementary to SIDIS:</a:t>
            </a:r>
          </a:p>
          <a:p>
            <a:endParaRPr lang="en-US" sz="1000" u="sng" dirty="0">
              <a:solidFill>
                <a:srgbClr val="0000FF"/>
              </a:solidFill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high Q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  <a:r>
              <a:rPr lang="en-US" dirty="0">
                <a:latin typeface="Comic Sans MS"/>
                <a:cs typeface="Comic Sans MS"/>
              </a:rPr>
              <a:t>-scale:  &gt; 100 GeV</a:t>
            </a:r>
            <a:r>
              <a:rPr lang="en-US" baseline="30000" dirty="0">
                <a:latin typeface="Comic Sans MS"/>
                <a:cs typeface="Comic Sans MS"/>
              </a:rPr>
              <a:t>2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best way to measure at very high x</a:t>
            </a:r>
            <a:endParaRPr lang="en-US" baseline="30000" dirty="0">
              <a:latin typeface="Comic Sans MS"/>
              <a:cs typeface="Comic Sans MS"/>
            </a:endParaRP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extremely clean theoretically </a:t>
            </a:r>
          </a:p>
          <a:p>
            <a:pPr marL="285750" indent="-285750">
              <a:buClr>
                <a:srgbClr val="0000FF"/>
              </a:buClr>
              <a:buFont typeface="Wingdings" charset="2"/>
              <a:buChar char="q"/>
            </a:pPr>
            <a:r>
              <a:rPr lang="en-US" dirty="0">
                <a:latin typeface="Comic Sans MS"/>
                <a:cs typeface="Comic Sans MS"/>
              </a:rPr>
              <a:t>No Fragmentation function 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>
                <a:latin typeface="Comic Sans MS"/>
                <a:cs typeface="Comic Sans MS"/>
                <a:sym typeface="Wingdings"/>
              </a:rPr>
              <a:t>stringent test on theory 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   approach for SIDIS</a:t>
            </a:r>
          </a:p>
          <a:p>
            <a:r>
              <a:rPr lang="en-US" dirty="0">
                <a:latin typeface="Comic Sans MS"/>
                <a:cs typeface="Comic Sans MS"/>
                <a:sym typeface="Wingdings"/>
              </a:rPr>
              <a:t>     </a:t>
            </a:r>
            <a:r>
              <a:rPr lang="en-US" dirty="0">
                <a:solidFill>
                  <a:srgbClr val="0000FF"/>
                </a:solidFill>
                <a:latin typeface="Comic Sans MS"/>
                <a:cs typeface="Comic Sans MS"/>
                <a:sym typeface="Wingdings"/>
              </a:rPr>
              <a:t>UNIVERSALITY of PDFs</a:t>
            </a:r>
          </a:p>
          <a:p>
            <a:endParaRPr lang="en-US" sz="1200" dirty="0">
              <a:solidFill>
                <a:srgbClr val="0000FF"/>
              </a:solidFill>
              <a:latin typeface="Comic Sans MS"/>
              <a:cs typeface="Comic Sans MS"/>
              <a:sym typeface="Wingdings"/>
            </a:endParaRPr>
          </a:p>
          <a:p>
            <a:pPr algn="ctr"/>
            <a:r>
              <a:rPr lang="en-US" sz="2400" dirty="0">
                <a:solidFill>
                  <a:srgbClr val="0000FF"/>
                </a:solidFill>
                <a:latin typeface="Comic Sans MS"/>
                <a:cs typeface="Comic Sans MS"/>
              </a:rPr>
              <a:t>EIC: </a:t>
            </a:r>
          </a:p>
          <a:p>
            <a:r>
              <a:rPr lang="en-US" dirty="0">
                <a:latin typeface="Comic Sans MS"/>
                <a:cs typeface="Comic Sans MS"/>
              </a:rPr>
              <a:t>first time charge current physics </a:t>
            </a:r>
          </a:p>
          <a:p>
            <a:r>
              <a:rPr lang="en-US" dirty="0">
                <a:latin typeface="Comic Sans MS"/>
                <a:cs typeface="Comic Sans MS"/>
              </a:rPr>
              <a:t>in polarized </a:t>
            </a:r>
            <a:r>
              <a:rPr lang="en-US" dirty="0" err="1">
                <a:latin typeface="Comic Sans MS"/>
                <a:cs typeface="Comic Sans MS"/>
              </a:rPr>
              <a:t>ep</a:t>
            </a:r>
            <a:r>
              <a:rPr lang="en-US" dirty="0">
                <a:latin typeface="Comic Sans MS"/>
                <a:cs typeface="Comic Sans MS"/>
              </a:rPr>
              <a:t> and </a:t>
            </a:r>
            <a:r>
              <a:rPr lang="en-US" dirty="0" err="1">
                <a:latin typeface="Comic Sans MS"/>
                <a:cs typeface="Comic Sans MS"/>
              </a:rPr>
              <a:t>eA</a:t>
            </a:r>
            <a:r>
              <a:rPr lang="en-US" dirty="0">
                <a:latin typeface="Comic Sans MS"/>
                <a:cs typeface="Comic Sans MS"/>
              </a:rPr>
              <a:t> collisions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47682" y="3330204"/>
            <a:ext cx="449631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Comic Sans MS"/>
                <a:cs typeface="Comic Sans MS"/>
              </a:rPr>
              <a:t>effective neutron target:</a:t>
            </a:r>
          </a:p>
          <a:p>
            <a:r>
              <a:rPr lang="en-US" dirty="0">
                <a:latin typeface="Comic Sans MS"/>
                <a:cs typeface="Comic Sans MS"/>
              </a:rPr>
              <a:t>(un)polarized Deuterium or /and He-3</a:t>
            </a:r>
          </a:p>
          <a:p>
            <a:r>
              <a:rPr lang="en-US" dirty="0">
                <a:latin typeface="Comic Sans MS"/>
                <a:cs typeface="Comic Sans MS"/>
              </a:rPr>
              <a:t>through tagging the spectator proton(s)</a:t>
            </a:r>
          </a:p>
        </p:txBody>
      </p:sp>
      <p:pic>
        <p:nvPicPr>
          <p:cNvPr id="12" name="图片 4" descr="eD_10x100">
            <a:extLst>
              <a:ext uri="{FF2B5EF4-FFF2-40B4-BE49-F238E27FC236}">
                <a16:creationId xmlns:a16="http://schemas.microsoft.com/office/drawing/2014/main" id="{C92906A8-FAB4-4A77-A1B8-047EFE95553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12" y="4494691"/>
            <a:ext cx="2651760" cy="179832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255598" y="4282609"/>
            <a:ext cx="23908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Comic Sans MS"/>
                <a:cs typeface="Comic Sans MS"/>
              </a:rPr>
              <a:t>Deuterium spectator protons: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25860" y="4743313"/>
            <a:ext cx="1600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mic Sans MS"/>
                <a:cs typeface="Comic Sans MS"/>
              </a:rPr>
              <a:t>10 </a:t>
            </a:r>
            <a:r>
              <a:rPr lang="en-US" sz="1200" b="1" dirty="0" err="1">
                <a:latin typeface="Comic Sans MS"/>
                <a:cs typeface="Comic Sans MS"/>
              </a:rPr>
              <a:t>GeV</a:t>
            </a:r>
            <a:r>
              <a:rPr lang="en-US" sz="1200" b="1" dirty="0">
                <a:latin typeface="Comic Sans MS"/>
                <a:cs typeface="Comic Sans MS"/>
              </a:rPr>
              <a:t> x 100 </a:t>
            </a:r>
            <a:r>
              <a:rPr lang="en-US" sz="1200" b="1" dirty="0" err="1">
                <a:latin typeface="Comic Sans MS"/>
                <a:cs typeface="Comic Sans MS"/>
              </a:rPr>
              <a:t>GeV</a:t>
            </a:r>
            <a:endParaRPr lang="en-US" sz="1200" b="1" dirty="0">
              <a:latin typeface="Comic Sans MS"/>
              <a:cs typeface="Comic Sans M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63196" y="4253534"/>
            <a:ext cx="20306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rgbClr val="0000FF"/>
                </a:solidFill>
                <a:latin typeface="Comic Sans MS"/>
                <a:cs typeface="Comic Sans MS"/>
              </a:rPr>
              <a:t>He-3 spectator protons:</a:t>
            </a:r>
          </a:p>
        </p:txBody>
      </p:sp>
      <p:pic>
        <p:nvPicPr>
          <p:cNvPr id="18" name="图片 2" descr="eHe3_10x166">
            <a:extLst>
              <a:ext uri="{FF2B5EF4-FFF2-40B4-BE49-F238E27FC236}">
                <a16:creationId xmlns:a16="http://schemas.microsoft.com/office/drawing/2014/main" id="{5BDBC9F1-42BB-44F2-8F19-6C4A6E75088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7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376" y="4494691"/>
            <a:ext cx="2651760" cy="179832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46111" y="4689469"/>
            <a:ext cx="1600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Comic Sans MS"/>
                <a:cs typeface="Comic Sans MS"/>
              </a:rPr>
              <a:t>10 </a:t>
            </a:r>
            <a:r>
              <a:rPr lang="en-US" sz="1200" b="1" dirty="0" err="1">
                <a:latin typeface="Comic Sans MS"/>
                <a:cs typeface="Comic Sans MS"/>
              </a:rPr>
              <a:t>GeV</a:t>
            </a:r>
            <a:r>
              <a:rPr lang="en-US" sz="1200" b="1" dirty="0">
                <a:latin typeface="Comic Sans MS"/>
                <a:cs typeface="Comic Sans MS"/>
              </a:rPr>
              <a:t> x 166 </a:t>
            </a:r>
            <a:r>
              <a:rPr lang="en-US" sz="1200" b="1" dirty="0" err="1">
                <a:latin typeface="Comic Sans MS"/>
                <a:cs typeface="Comic Sans MS"/>
              </a:rPr>
              <a:t>GeV</a:t>
            </a:r>
            <a:endParaRPr lang="en-US" sz="12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811000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C2DFF1-6A7E-5841-980E-96BA788216E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Observables: Charge Current in </a:t>
            </a:r>
            <a:r>
              <a:rPr lang="en-US" sz="2400" cap="none" dirty="0" err="1"/>
              <a:t>ep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-1" r="43313"/>
          <a:stretch/>
        </p:blipFill>
        <p:spPr>
          <a:xfrm>
            <a:off x="0" y="440865"/>
            <a:ext cx="5097517" cy="36256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9" t="8661" r="8929" b="1756"/>
          <a:stretch/>
        </p:blipFill>
        <p:spPr>
          <a:xfrm>
            <a:off x="4991652" y="2352264"/>
            <a:ext cx="3953652" cy="40616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0532" y="4272287"/>
            <a:ext cx="4408754" cy="646331"/>
            <a:chOff x="85771" y="4089767"/>
            <a:chExt cx="4870174" cy="646331"/>
          </a:xfrm>
        </p:grpSpPr>
        <p:sp>
          <p:nvSpPr>
            <p:cNvPr id="9" name="TextBox 8"/>
            <p:cNvSpPr txBox="1"/>
            <p:nvPr/>
          </p:nvSpPr>
          <p:spPr>
            <a:xfrm>
              <a:off x="85771" y="4089767"/>
              <a:ext cx="48701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latin typeface="Comic Sans MS"/>
                  <a:cs typeface="Comic Sans MS"/>
                </a:rPr>
                <a:t>EIC has a large kinematic coverage for charge current events (    )</a:t>
              </a:r>
            </a:p>
          </p:txBody>
        </p:sp>
        <p:sp>
          <p:nvSpPr>
            <p:cNvPr id="7" name="Oval 6"/>
            <p:cNvSpPr/>
            <p:nvPr/>
          </p:nvSpPr>
          <p:spPr bwMode="auto">
            <a:xfrm>
              <a:off x="3046414" y="4491634"/>
              <a:ext cx="154609" cy="143565"/>
            </a:xfrm>
            <a:prstGeom prst="ellipse">
              <a:avLst/>
            </a:prstGeom>
            <a:noFill/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omic Sans MS"/>
                <a:ea typeface="ＭＳ Ｐゴシック" pitchFamily="-112" charset="-128"/>
                <a:cs typeface="Comic Sans MS"/>
              </a:endParaRPr>
            </a:p>
          </p:txBody>
        </p:sp>
      </p:grpSp>
      <p:pic>
        <p:nvPicPr>
          <p:cNvPr id="3" name="Picture 2" descr="Elektron-Proton-Kollision_DIS_neutral_und_geladen_RGB_E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" t="49849" r="8882" b="10648"/>
          <a:stretch/>
        </p:blipFill>
        <p:spPr>
          <a:xfrm>
            <a:off x="5626100" y="622300"/>
            <a:ext cx="3073400" cy="1744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0604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3E5C047-C70C-EC49-BBB1-4CEC6B99D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E.C. Aschenauer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E589853-E31B-E748-9126-4516D8C8C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CFNS Workshop on Lattice PDFs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8E86E-BBBA-9E41-A980-5C2878AD4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C5830-40F3-F04E-B2E3-10E6672BA8F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520C81-C746-8F4B-B2EF-FA2C1ED528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CC@EIC: Impact on PDFs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340E85-D3BC-DE4A-9FE4-35E937614D69}"/>
              </a:ext>
            </a:extLst>
          </p:cNvPr>
          <p:cNvSpPr txBox="1"/>
          <p:nvPr/>
        </p:nvSpPr>
        <p:spPr>
          <a:xfrm>
            <a:off x="0" y="656492"/>
            <a:ext cx="87382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Generated 10 fb</a:t>
            </a:r>
            <a:r>
              <a:rPr lang="en-US" baseline="30000" dirty="0">
                <a:latin typeface="Comic Sans MS" panose="030F0902030302020204" pitchFamily="66" charset="0"/>
              </a:rPr>
              <a:t>-1</a:t>
            </a:r>
            <a:r>
              <a:rPr lang="en-US" dirty="0">
                <a:latin typeface="Comic Sans MS" panose="030F0902030302020204" pitchFamily="66" charset="0"/>
              </a:rPr>
              <a:t> worth of ep CC events with DJANGOH for 20 GeV x 250 GeV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E0AC625-ADA9-D349-B569-595D4D7C75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4314"/>
            <a:ext cx="1154121" cy="89486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290794-A2E0-3D45-9D0E-57B9CD51AC07}"/>
              </a:ext>
            </a:extLst>
          </p:cNvPr>
          <p:cNvSpPr txBox="1"/>
          <p:nvPr/>
        </p:nvSpPr>
        <p:spPr>
          <a:xfrm>
            <a:off x="1124607" y="1303282"/>
            <a:ext cx="5933034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>
                <a:latin typeface="Comic Sans MS" panose="030F0902030302020204" pitchFamily="66" charset="0"/>
              </a:rPr>
              <a:t>is used to get the impact on PDFs</a:t>
            </a:r>
          </a:p>
          <a:p>
            <a:pPr algn="l"/>
            <a:endParaRPr lang="en-US" sz="1000" dirty="0">
              <a:latin typeface="Comic Sans MS" panose="030F0902030302020204" pitchFamily="66" charset="0"/>
            </a:endParaRPr>
          </a:p>
          <a:p>
            <a:pPr algn="l"/>
            <a:r>
              <a:rPr lang="en-US" dirty="0">
                <a:latin typeface="Comic Sans MS" panose="030F0902030302020204" pitchFamily="66" charset="0"/>
              </a:rPr>
              <a:t>good agreement between pseudo-data and prediction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FCA679A-936C-B944-BE52-E1F1A0E930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180240"/>
            <a:ext cx="4394200" cy="43053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C3D281-CC72-FB4C-9076-816073C111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3900" y="2142813"/>
            <a:ext cx="4422531" cy="431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7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prism/>
      </p:transition>
    </mc:Choice>
    <mc:Fallback>
      <p:transition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{color}&#10;\begin{document}&#10;\input{coloric}&#10;$$&#10;\blue{ \frac{dg_1}{d\log(Q^2)} \propto \red{-} \Delta g(x,Q^2)}&#10;$$&#10;&#10;&#10;\end{document}&#10;"/>
  <p:tag name="EXTERNALNAME" val="txp_fig"/>
  <p:tag name="BLEND" val="Falsch"/>
  <p:tag name="TRANSPARENT" val="Falsch"/>
  <p:tag name="KEEPFILES" val="Falsch"/>
  <p:tag name="DEBUGPAUSE" val="Falsch"/>
  <p:tag name="RESOLUTION" val="1200"/>
  <p:tag name="TIMEOUT" val="(none)"/>
  <p:tag name="BOXWIDTH" val="502"/>
  <p:tag name="BOXHEIGHT" val="473"/>
  <p:tag name="BOXFONT" val="10"/>
  <p:tag name="BOXWRAP" val="Falsch"/>
  <p:tag name="WORKAROUNDTRANSPARENCYBUG" val="Falsch"/>
  <p:tag name="ALLOWFONTSUBSTITUTION" val="Falsch"/>
  <p:tag name="BITMAPFORMAT" val="png256"/>
  <p:tag name="ORIGWIDTH" val="235"/>
  <p:tag name="PICTUREFILESIZE" val="28440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 algn="l">
          <a:defRPr sz="1200" dirty="0" err="1" smtClean="0">
            <a:latin typeface="Comic Sans MS" panose="030F0902030302020204" pitchFamily="66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EIC_PPT_Template_EditableTextLogos" id="{00FAD509-D349-8A47-998B-D6A9B09DAFE7}" vid="{C82AAD2E-8960-DB40-8700-990D4EEA0AB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5207</TotalTime>
  <Words>3673</Words>
  <Application>Microsoft Macintosh PowerPoint</Application>
  <PresentationFormat>On-screen Show (4:3)</PresentationFormat>
  <Paragraphs>779</Paragraphs>
  <Slides>57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72" baseType="lpstr">
      <vt:lpstr>Arial</vt:lpstr>
      <vt:lpstr>Arial Black</vt:lpstr>
      <vt:lpstr>Bookman Old Style</vt:lpstr>
      <vt:lpstr>Calibri</vt:lpstr>
      <vt:lpstr>Cambria Math</vt:lpstr>
      <vt:lpstr>Comic Sans MS</vt:lpstr>
      <vt:lpstr>Corbel</vt:lpstr>
      <vt:lpstr>Corbel Bold</vt:lpstr>
      <vt:lpstr>Helvetica</vt:lpstr>
      <vt:lpstr>Symbol</vt:lpstr>
      <vt:lpstr>Tahoma</vt:lpstr>
      <vt:lpstr>Times New Roman</vt:lpstr>
      <vt:lpstr>Wingdings</vt:lpstr>
      <vt:lpstr>Office Theme</vt:lpstr>
      <vt:lpstr>Equation</vt:lpstr>
      <vt:lpstr>Measuring PDFs  at an EIC</vt:lpstr>
      <vt:lpstr>The Path to Imaging Quarks and Gluons</vt:lpstr>
      <vt:lpstr>HOW TO ACCESS PARTONS IN DIS</vt:lpstr>
      <vt:lpstr>How to access Gluons in DIS</vt:lpstr>
      <vt:lpstr>PowerPoint Presentation</vt:lpstr>
      <vt:lpstr>Proton PDFs at high x</vt:lpstr>
      <vt:lpstr>Observables: Charge Current in ep and eA</vt:lpstr>
      <vt:lpstr>Observables: Charge Current in ep</vt:lpstr>
      <vt:lpstr>CC@EIC: Impact on PDFs</vt:lpstr>
      <vt:lpstr>Impact of CC@EIC to PDFs</vt:lpstr>
      <vt:lpstr>Access the Flavor Structure: SIDIS </vt:lpstr>
      <vt:lpstr>What can SIDIS@EIC Teach us</vt:lpstr>
      <vt:lpstr>PDFs: flavor separation from SIDIS@EIC </vt:lpstr>
      <vt:lpstr>PDF Constrain from SIDIS@EIC</vt:lpstr>
      <vt:lpstr>PDF Constrain from SIDIS@EIC</vt:lpstr>
      <vt:lpstr>Lesson learnt</vt:lpstr>
      <vt:lpstr>PowerPoint Presentation</vt:lpstr>
      <vt:lpstr>Photon Parton Structure</vt:lpstr>
      <vt:lpstr>Photon Parton Structure</vt:lpstr>
      <vt:lpstr>Photon Parton Structure</vt:lpstr>
      <vt:lpstr>What else can be done</vt:lpstr>
      <vt:lpstr>What we have now: ∫Dg(x)</vt:lpstr>
      <vt:lpstr>Why is separating quark flavors important?</vt:lpstr>
      <vt:lpstr>present vs EIC kinematic coverage</vt:lpstr>
      <vt:lpstr>How to decompose the Spin of the Proton</vt:lpstr>
      <vt:lpstr>What forms the Spin of the Proton</vt:lpstr>
      <vt:lpstr>Where does the Spin of the proton hide</vt:lpstr>
      <vt:lpstr>SIDIS@EIC: HELICITY PDFs</vt:lpstr>
      <vt:lpstr>Observables: Charge Current in polarized ep</vt:lpstr>
      <vt:lpstr>Polarized EW PHYSICS</vt:lpstr>
      <vt:lpstr>Generalized Parton Distributions (GPDs)</vt:lpstr>
      <vt:lpstr>The DVCS Phase Space</vt:lpstr>
      <vt:lpstr>DVCS Asymmetries</vt:lpstr>
      <vt:lpstr>DVCS at eRHIC</vt:lpstr>
      <vt:lpstr>2+1d-Imaging in coordinate space </vt:lpstr>
      <vt:lpstr>Disentangle different GPDs</vt:lpstr>
      <vt:lpstr>What will we learn about 2d+1 structure of the proton</vt:lpstr>
      <vt:lpstr>GPD Hg: J/ψ</vt:lpstr>
      <vt:lpstr>PowerPoint Presentation</vt:lpstr>
      <vt:lpstr>TMDs at STAR</vt:lpstr>
      <vt:lpstr>TMDs @ EIC</vt:lpstr>
      <vt:lpstr>Summary</vt:lpstr>
      <vt:lpstr>PowerPoint Presentation</vt:lpstr>
      <vt:lpstr>s(x) and sbar(x) where do we stand?</vt:lpstr>
      <vt:lpstr>Observables: Charge Current in ep and eA</vt:lpstr>
      <vt:lpstr>What can an EIC Do?</vt:lpstr>
      <vt:lpstr>PDFs: flavor separation from SIDIS@EIC </vt:lpstr>
      <vt:lpstr>Why should we care?</vt:lpstr>
      <vt:lpstr>Q2-Dependence</vt:lpstr>
      <vt:lpstr>What forms the Spin of the Proton</vt:lpstr>
      <vt:lpstr>g1p the way to find the Spin </vt:lpstr>
      <vt:lpstr>scaling violations at small x</vt:lpstr>
      <vt:lpstr>Inclusive Cross-Sections in eA</vt:lpstr>
      <vt:lpstr>Direct Access to Gluons in eA</vt:lpstr>
      <vt:lpstr>EIC: Impact on the Knowledge of 1D Nuclear PDFs</vt:lpstr>
      <vt:lpstr> probes of nucleon helicity structure </vt:lpstr>
      <vt:lpstr>probing a possible asymmetry in the polarized sea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Tiffany Bowman</dc:creator>
  <cp:lastModifiedBy>Aschenauer, Elke</cp:lastModifiedBy>
  <cp:revision>350</cp:revision>
  <dcterms:created xsi:type="dcterms:W3CDTF">2017-08-30T13:34:31Z</dcterms:created>
  <dcterms:modified xsi:type="dcterms:W3CDTF">2019-04-19T13:54:29Z</dcterms:modified>
</cp:coreProperties>
</file>