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44"/>
  </p:notesMasterIdLst>
  <p:sldIdLst>
    <p:sldId id="256" r:id="rId4"/>
    <p:sldId id="415" r:id="rId5"/>
    <p:sldId id="332" r:id="rId6"/>
    <p:sldId id="387" r:id="rId7"/>
    <p:sldId id="375" r:id="rId8"/>
    <p:sldId id="417" r:id="rId9"/>
    <p:sldId id="416" r:id="rId10"/>
    <p:sldId id="419" r:id="rId11"/>
    <p:sldId id="425" r:id="rId12"/>
    <p:sldId id="389" r:id="rId13"/>
    <p:sldId id="422" r:id="rId14"/>
    <p:sldId id="413" r:id="rId15"/>
    <p:sldId id="406" r:id="rId16"/>
    <p:sldId id="383" r:id="rId17"/>
    <p:sldId id="381" r:id="rId18"/>
    <p:sldId id="410" r:id="rId19"/>
    <p:sldId id="423" r:id="rId20"/>
    <p:sldId id="380" r:id="rId21"/>
    <p:sldId id="385" r:id="rId22"/>
    <p:sldId id="386" r:id="rId23"/>
    <p:sldId id="397" r:id="rId24"/>
    <p:sldId id="391" r:id="rId25"/>
    <p:sldId id="424" r:id="rId26"/>
    <p:sldId id="390" r:id="rId27"/>
    <p:sldId id="394" r:id="rId28"/>
    <p:sldId id="395" r:id="rId29"/>
    <p:sldId id="400" r:id="rId30"/>
    <p:sldId id="402" r:id="rId31"/>
    <p:sldId id="407" r:id="rId32"/>
    <p:sldId id="398" r:id="rId33"/>
    <p:sldId id="301" r:id="rId34"/>
    <p:sldId id="300" r:id="rId35"/>
    <p:sldId id="307" r:id="rId36"/>
    <p:sldId id="328" r:id="rId37"/>
    <p:sldId id="399" r:id="rId38"/>
    <p:sldId id="317" r:id="rId39"/>
    <p:sldId id="372" r:id="rId40"/>
    <p:sldId id="354" r:id="rId41"/>
    <p:sldId id="408" r:id="rId42"/>
    <p:sldId id="401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DE2"/>
    <a:srgbClr val="1641E2"/>
    <a:srgbClr val="1F5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4541"/>
  </p:normalViewPr>
  <p:slideViewPr>
    <p:cSldViewPr snapToGrid="0" snapToObjects="1">
      <p:cViewPr varScale="1">
        <p:scale>
          <a:sx n="119" d="100"/>
          <a:sy n="119" d="100"/>
        </p:scale>
        <p:origin x="16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398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38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7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58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42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04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53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34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007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16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8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484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200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070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1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497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734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342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13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6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07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0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311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746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6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9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96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8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9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3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7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1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51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61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468F1D-C824-4D94-806F-0E37604E9C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28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8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15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54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097" cy="456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87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799" y="2130441"/>
            <a:ext cx="7772398" cy="1470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7"/>
            <a:ext cx="6400799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20"/>
            <a:ext cx="8229598" cy="452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10399" y="1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12"/>
            <a:ext cx="7772398" cy="1362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38"/>
            <a:ext cx="7772398" cy="1500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20"/>
            <a:ext cx="4038598" cy="452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198" y="1600220"/>
            <a:ext cx="4038598" cy="452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16" y="1535133"/>
            <a:ext cx="4040187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16" y="2174894"/>
            <a:ext cx="4040187" cy="39512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37" y="1535133"/>
            <a:ext cx="4041774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37" y="2174894"/>
            <a:ext cx="4041774" cy="39512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25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18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75053" y="273069"/>
            <a:ext cx="5111750" cy="5853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18" y="1435125"/>
            <a:ext cx="3008313" cy="4691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2288" y="4800626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92288" y="5367364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2309014" y="-251591"/>
            <a:ext cx="4525969" cy="8229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4732330" y="2171717"/>
            <a:ext cx="5851536" cy="2057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541330" y="190517"/>
            <a:ext cx="5851536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685799" y="2130441"/>
            <a:ext cx="7772399" cy="1470027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371600" y="3886207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0" marR="0" lvl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21"/>
            <a:ext cx="8229599" cy="4525970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143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88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010399" y="1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22313" y="4406913"/>
            <a:ext cx="7772399" cy="1362077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22313" y="2906738"/>
            <a:ext cx="7772399" cy="1500190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b" anchorCtr="0"/>
          <a:lstStyle>
            <a:lvl1pPr marL="0" marR="0" lvl="0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21"/>
            <a:ext cx="4038599" cy="4525970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8199" y="1600221"/>
            <a:ext cx="4038599" cy="4525970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1143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16" y="1535134"/>
            <a:ext cx="4040187" cy="63976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57216" y="2174895"/>
            <a:ext cx="4040187" cy="395129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1397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4645037" y="1535134"/>
            <a:ext cx="4041775" cy="63976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4645037" y="2174895"/>
            <a:ext cx="4041775" cy="395129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651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1397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016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18" y="27305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575053" y="273070"/>
            <a:ext cx="5111750" cy="5853122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143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88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57218" y="1435125"/>
            <a:ext cx="3008313" cy="469107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792288" y="4800626"/>
            <a:ext cx="5486399" cy="566738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399" cy="4114807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1"/>
              </a:buClr>
              <a:buSzPct val="46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500"/>
              </a:spcBef>
              <a:buClr>
                <a:schemeClr val="dk1"/>
              </a:buClr>
              <a:buSzPct val="54166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400"/>
              </a:spcBef>
              <a:buClr>
                <a:schemeClr val="dk1"/>
              </a:buClr>
              <a:buSzPct val="68421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300"/>
              </a:spcBef>
              <a:buClr>
                <a:schemeClr val="dk1"/>
              </a:buClr>
              <a:buSzPct val="812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792288" y="5367365"/>
            <a:ext cx="5486399" cy="804863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309014" y="-251592"/>
            <a:ext cx="4525970" cy="8229599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143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88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 rot="5400000">
            <a:off x="4732331" y="2171717"/>
            <a:ext cx="5851536" cy="2057399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541331" y="190517"/>
            <a:ext cx="5851536" cy="6019799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143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88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8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600"/>
            </a:lvl2pPr>
            <a:lvl3pPr lvl="2" indent="0">
              <a:spcBef>
                <a:spcPts val="0"/>
              </a:spcBef>
              <a:buFont typeface="Arial"/>
              <a:buNone/>
              <a:defRPr sz="1600"/>
            </a:lvl3pPr>
            <a:lvl4pPr lvl="3" indent="0">
              <a:spcBef>
                <a:spcPts val="0"/>
              </a:spcBef>
              <a:buFont typeface="Arial"/>
              <a:buNone/>
              <a:defRPr sz="1600"/>
            </a:lvl4pPr>
            <a:lvl5pPr lvl="4" indent="0">
              <a:spcBef>
                <a:spcPts val="0"/>
              </a:spcBef>
              <a:buFont typeface="Arial"/>
              <a:buNone/>
              <a:defRPr sz="1600"/>
            </a:lvl5pPr>
            <a:lvl6pPr lvl="5" indent="0">
              <a:spcBef>
                <a:spcPts val="0"/>
              </a:spcBef>
              <a:buFont typeface="Arial"/>
              <a:buNone/>
              <a:defRPr sz="1600"/>
            </a:lvl6pPr>
            <a:lvl7pPr lvl="6" indent="0">
              <a:spcBef>
                <a:spcPts val="0"/>
              </a:spcBef>
              <a:buFont typeface="Arial"/>
              <a:buNone/>
              <a:defRPr sz="1600"/>
            </a:lvl7pPr>
            <a:lvl8pPr lvl="7" indent="0">
              <a:spcBef>
                <a:spcPts val="0"/>
              </a:spcBef>
              <a:buFont typeface="Arial"/>
              <a:buNone/>
              <a:defRPr sz="1600"/>
            </a:lvl8pPr>
            <a:lvl9pPr lvl="8" indent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20"/>
            <a:ext cx="8229598" cy="452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3421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81250"/>
              <a:buNone/>
              <a:defRPr sz="1600"/>
            </a:lvl2pPr>
            <a:lvl3pPr lvl="2" indent="0">
              <a:spcBef>
                <a:spcPts val="0"/>
              </a:spcBef>
              <a:buSzPct val="81250"/>
              <a:buNone/>
              <a:defRPr sz="1600"/>
            </a:lvl3pPr>
            <a:lvl4pPr lvl="3" indent="0">
              <a:spcBef>
                <a:spcPts val="0"/>
              </a:spcBef>
              <a:buSzPct val="81250"/>
              <a:buNone/>
              <a:defRPr sz="1600"/>
            </a:lvl4pPr>
            <a:lvl5pPr lvl="4" indent="0">
              <a:spcBef>
                <a:spcPts val="0"/>
              </a:spcBef>
              <a:buSzPct val="81250"/>
              <a:buNone/>
              <a:defRPr sz="1600"/>
            </a:lvl5pPr>
            <a:lvl6pPr lvl="5" indent="0">
              <a:spcBef>
                <a:spcPts val="0"/>
              </a:spcBef>
              <a:buSzPct val="81250"/>
              <a:buNone/>
              <a:defRPr sz="1600"/>
            </a:lvl6pPr>
            <a:lvl7pPr lvl="6" indent="0">
              <a:spcBef>
                <a:spcPts val="0"/>
              </a:spcBef>
              <a:buSzPct val="81250"/>
              <a:buNone/>
              <a:defRPr sz="1600"/>
            </a:lvl7pPr>
            <a:lvl8pPr lvl="7" indent="0">
              <a:spcBef>
                <a:spcPts val="0"/>
              </a:spcBef>
              <a:buSzPct val="81250"/>
              <a:buNone/>
              <a:defRPr sz="1600"/>
            </a:lvl8pPr>
            <a:lvl9pPr lvl="8" indent="0">
              <a:spcBef>
                <a:spcPts val="0"/>
              </a:spcBef>
              <a:buSzPct val="81250"/>
              <a:buNone/>
              <a:defRPr sz="16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21"/>
            <a:ext cx="8229599" cy="4525970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t" anchorCtr="0"/>
          <a:lstStyle>
            <a:lvl1pPr marL="292100" marR="0" lvl="0" indent="-1143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2300" marR="0" lvl="1" indent="-88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marR="0" lvl="2" indent="-635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lvl="3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8200" marR="0" lvl="5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89200" marR="0" lvl="6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0200" marR="0" lvl="7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51200" marR="0" lvl="8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l" rtl="0">
              <a:spcBef>
                <a:spcPts val="0"/>
              </a:spcBef>
              <a:buSzPct val="129999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3275" tIns="83275" rIns="83275" bIns="83275" anchor="ctr" anchorCtr="0"/>
          <a:lstStyle>
            <a:lvl1pPr marL="0" marR="0" lvl="0" indent="0" algn="ctr" rtl="0">
              <a:spcBef>
                <a:spcPts val="0"/>
              </a:spcBef>
              <a:buSzPct val="129999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l" rtl="0">
              <a:spcBef>
                <a:spcPts val="0"/>
              </a:spcBef>
              <a:buSzPct val="86666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letb.2018.11.0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letb.2018.11.06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7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3" Type="http://schemas.openxmlformats.org/officeDocument/2006/relationships/image" Target="../media/image39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15" Type="http://schemas.openxmlformats.org/officeDocument/2006/relationships/image" Target="../media/image320.png"/><Relationship Id="rId4" Type="http://schemas.openxmlformats.org/officeDocument/2006/relationships/image" Target="../media/image40.png"/><Relationship Id="rId1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3" Type="http://schemas.openxmlformats.org/officeDocument/2006/relationships/image" Target="../media/image39.png"/><Relationship Id="rId7" Type="http://schemas.openxmlformats.org/officeDocument/2006/relationships/image" Target="../media/image260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15" Type="http://schemas.openxmlformats.org/officeDocument/2006/relationships/image" Target="../media/image320.png"/><Relationship Id="rId4" Type="http://schemas.openxmlformats.org/officeDocument/2006/relationships/image" Target="../media/image41.png"/><Relationship Id="rId14" Type="http://schemas.openxmlformats.org/officeDocument/2006/relationships/image" Target="../media/image3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1.png"/><Relationship Id="rId4" Type="http://schemas.openxmlformats.org/officeDocument/2006/relationships/image" Target="../media/image4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0" y="12700"/>
            <a:ext cx="9144000" cy="118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375" tIns="91375" rIns="91375" bIns="91375" anchor="b" anchorCtr="0">
            <a:noAutofit/>
          </a:bodyPr>
          <a:lstStyle/>
          <a:p>
            <a:pPr lvl="0">
              <a:buClr>
                <a:srgbClr val="FFB323"/>
              </a:buClr>
              <a:buSzPct val="25000"/>
            </a:pPr>
            <a:r>
              <a:rPr lang="en-US" dirty="0">
                <a:solidFill>
                  <a:srgbClr val="FFC000"/>
                </a:solidFill>
              </a:rPr>
              <a:t>Experimental overview: what do we know about the initial stages of heavy ion collisions</a:t>
            </a:r>
            <a:endParaRPr lang="en" sz="3800" b="0" i="0" u="none" strike="noStrike" cap="none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0" y="4690334"/>
            <a:ext cx="9093300" cy="1893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IS-2019 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28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-US" sz="2800" baseline="30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June 2019</a:t>
            </a:r>
            <a:endParaRPr lang="en" sz="28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http://www.freelogovectors.net/wp-content/uploads/2014/01/Columbia_University_Seal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88" y="2248348"/>
            <a:ext cx="2306376" cy="2306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09"/>
          <p:cNvSpPr txBox="1">
            <a:spLocks/>
          </p:cNvSpPr>
          <p:nvPr/>
        </p:nvSpPr>
        <p:spPr>
          <a:xfrm>
            <a:off x="387900" y="2681446"/>
            <a:ext cx="8520600" cy="2328600"/>
          </a:xfrm>
          <a:prstGeom prst="rect">
            <a:avLst/>
          </a:prstGeom>
          <a:noFill/>
          <a:ln>
            <a:noFill/>
          </a:ln>
        </p:spPr>
        <p:txBody>
          <a:bodyPr lIns="91375" tIns="91375" rIns="91375" bIns="91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7700" marR="0" lvl="5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98700" marR="0" lvl="6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79700" marR="0" lvl="7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60700" marR="0" lvl="8" indent="-127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000" b="1" dirty="0">
                <a:solidFill>
                  <a:schemeClr val="dk1"/>
                </a:solidFill>
              </a:rPr>
              <a:t>Soumya Mohapatra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000" b="1" dirty="0">
                <a:solidFill>
                  <a:schemeClr val="dk1"/>
                </a:solidFill>
              </a:rPr>
              <a:t>(Columbia University)</a:t>
            </a:r>
          </a:p>
          <a:p>
            <a:pPr>
              <a:spcBef>
                <a:spcPts val="0"/>
              </a:spcBef>
              <a:buSzPct val="25000"/>
            </a:pPr>
            <a:endParaRPr lang="en" dirty="0"/>
          </a:p>
        </p:txBody>
      </p:sp>
      <p:pic>
        <p:nvPicPr>
          <p:cNvPr id="7" name="Shape 212" descr="http://www.freelogovectors.net/wp-content/uploads/2014/01/Columbia_University_Seal1.jpg">
            <a:extLst>
              <a:ext uri="{FF2B5EF4-FFF2-40B4-BE49-F238E27FC236}">
                <a16:creationId xmlns:a16="http://schemas.microsoft.com/office/drawing/2014/main" id="{EDD6225E-00C2-F545-A0DB-61E550CBD6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8348"/>
            <a:ext cx="2306376" cy="230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Measure skewness of distributions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1FB3E-EF0B-804E-9A71-55D119A62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278" y="601519"/>
            <a:ext cx="5084707" cy="4798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E5490-92BF-8A4B-B16B-E8EEF04E7388}"/>
              </a:ext>
            </a:extLst>
          </p:cNvPr>
          <p:cNvSpPr/>
          <p:nvPr/>
        </p:nvSpPr>
        <p:spPr>
          <a:xfrm>
            <a:off x="-311972" y="1305429"/>
            <a:ext cx="4647304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Quantify deviations from Bessel-gaussian behavior  by skewness : 𝛾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baseline="-25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Observed to be negative: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Distribution is left-skewed,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This is expected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Well reproduced by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Glauber-IC+USPHydro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8AE7E-DA64-2B41-8A4D-5D3F76F791F8}"/>
              </a:ext>
            </a:extLst>
          </p:cNvPr>
          <p:cNvSpPr txBox="1"/>
          <p:nvPr/>
        </p:nvSpPr>
        <p:spPr>
          <a:xfrm>
            <a:off x="471263" y="700721"/>
            <a:ext cx="344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 arXiv:1804.02944</a:t>
            </a:r>
          </a:p>
        </p:txBody>
      </p:sp>
    </p:spTree>
    <p:extLst>
      <p:ext uri="{BB962C8B-B14F-4D97-AF65-F5344CB8AC3E}">
        <p14:creationId xmlns:p14="http://schemas.microsoft.com/office/powerpoint/2010/main" val="239220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Measure skewness of distributions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E5490-92BF-8A4B-B16B-E8EEF04E7388}"/>
              </a:ext>
            </a:extLst>
          </p:cNvPr>
          <p:cNvSpPr/>
          <p:nvPr/>
        </p:nvSpPr>
        <p:spPr>
          <a:xfrm>
            <a:off x="-311972" y="1305429"/>
            <a:ext cx="4647304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Quantify deviations from Bessel-gaussian behavior  by skewness : 𝛾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baseline="-25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Observed to be negative: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Distribution is left-skewed,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This is expected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Well reproduced by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Glauber-IC+USPHydro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Driven by initial geometry but sensitive to hydro as well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41A65-33A6-CB46-9D07-A9306003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40" y="2066574"/>
            <a:ext cx="5404529" cy="3708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8D0C56-267B-3340-8DE0-4C1EAF0F3DCC}"/>
              </a:ext>
            </a:extLst>
          </p:cNvPr>
          <p:cNvSpPr/>
          <p:nvPr/>
        </p:nvSpPr>
        <p:spPr>
          <a:xfrm>
            <a:off x="4154904" y="700721"/>
            <a:ext cx="4572000" cy="80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 err="1">
                <a:solidFill>
                  <a:srgbClr val="0D5DE2"/>
                </a:solidFill>
              </a:rPr>
              <a:t>Giacalone</a:t>
            </a:r>
            <a:r>
              <a:rPr lang="en-US" sz="2200" dirty="0">
                <a:solidFill>
                  <a:srgbClr val="0D5DE2"/>
                </a:solidFill>
              </a:rPr>
              <a:t> et. al.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0D5DE2"/>
                </a:solidFill>
              </a:rPr>
              <a:t>Phys. Rev. C 95, 014913 (2017)</a:t>
            </a:r>
            <a:endParaRPr lang="en-US" sz="22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5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i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dependence of flow fluctuations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EBB8C-659F-8C40-B396-28E51451B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79"/>
          <a:stretch/>
        </p:blipFill>
        <p:spPr>
          <a:xfrm>
            <a:off x="4126463" y="577502"/>
            <a:ext cx="4944091" cy="4672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D3828-7A8A-F243-973C-C9A3CB89B726}"/>
              </a:ext>
            </a:extLst>
          </p:cNvPr>
          <p:cNvSpPr txBox="1"/>
          <p:nvPr/>
        </p:nvSpPr>
        <p:spPr>
          <a:xfrm>
            <a:off x="6098937" y="6489639"/>
            <a:ext cx="288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 </a:t>
            </a:r>
            <a:r>
              <a:rPr lang="en-US" sz="1800" dirty="0" err="1">
                <a:solidFill>
                  <a:srgbClr val="1641E2"/>
                </a:solidFill>
              </a:rPr>
              <a:t>arXiv</a:t>
            </a:r>
            <a:r>
              <a:rPr lang="en-US" sz="1800" dirty="0">
                <a:solidFill>
                  <a:srgbClr val="1641E2"/>
                </a:solidFill>
              </a:rPr>
              <a:t>: 1904.04808 </a:t>
            </a:r>
          </a:p>
        </p:txBody>
      </p:sp>
      <p:sp>
        <p:nvSpPr>
          <p:cNvPr id="9" name="Shape 222">
            <a:extLst>
              <a:ext uri="{FF2B5EF4-FFF2-40B4-BE49-F238E27FC236}">
                <a16:creationId xmlns:a16="http://schemas.microsoft.com/office/drawing/2014/main" id="{4F1A8F16-37A3-E64B-A8DE-96D9507F5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55979" y="1037777"/>
            <a:ext cx="4788886" cy="5819122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“normalized cumulants”: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{4}=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{4}/(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{2})</a:t>
            </a: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2200" baseline="300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∝ ϵ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then such ratios should be independent of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200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.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2200" baseline="-250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/>
              <a:cs typeface="Times New Roman" charset="0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ATLAS measurements show small but significant </a:t>
            </a:r>
            <a:r>
              <a:rPr lang="en" sz="2200" i="1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p</a:t>
            </a:r>
            <a:r>
              <a:rPr lang="en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T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 dependence of such ratios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22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/>
              <a:cs typeface="Times New Roman" charset="0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Can constrain “intra-event” </a:t>
            </a:r>
            <a:r>
              <a:rPr lang="en" sz="2200" i="1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p</a:t>
            </a:r>
            <a:r>
              <a:rPr lang="en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T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 dependent fluctuations in </a:t>
            </a:r>
            <a:r>
              <a:rPr lang="en" sz="22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v</a:t>
            </a:r>
            <a:r>
              <a:rPr lang="en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n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 and event-plane angles 𝜳</a:t>
            </a:r>
            <a:r>
              <a:rPr lang="en" sz="2200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/>
                <a:cs typeface="Times New Roman" charset="0"/>
                <a:sym typeface="Times New Roman"/>
              </a:rPr>
              <a:t>n.</a:t>
            </a: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821D0-110B-BC44-91C9-80ACEBBCB828}"/>
              </a:ext>
            </a:extLst>
          </p:cNvPr>
          <p:cNvSpPr/>
          <p:nvPr/>
        </p:nvSpPr>
        <p:spPr>
          <a:xfrm>
            <a:off x="4571999" y="5438798"/>
            <a:ext cx="44133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7350" lvl="1">
              <a:spcBef>
                <a:spcPts val="4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Normalized-c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{4}=c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{4}/(c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{2})</a:t>
            </a:r>
            <a:r>
              <a:rPr lang="en-US" sz="2200" baseline="30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56B1F-80B8-1A48-9397-F85C31FE9348}"/>
              </a:ext>
            </a:extLst>
          </p:cNvPr>
          <p:cNvSpPr/>
          <p:nvPr/>
        </p:nvSpPr>
        <p:spPr>
          <a:xfrm>
            <a:off x="205893" y="6243418"/>
            <a:ext cx="27687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Arabinda</a:t>
            </a:r>
            <a:r>
              <a:rPr lang="en-US" sz="1200" dirty="0">
                <a:solidFill>
                  <a:srgbClr val="FF0000"/>
                </a:solidFill>
              </a:rPr>
              <a:t> Behera: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Initial conditions for hydrodynamics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i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dependence of flow fluctuations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EBB8C-659F-8C40-B396-28E51451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788347"/>
            <a:ext cx="9144000" cy="2887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D3828-7A8A-F243-973C-C9A3CB89B726}"/>
              </a:ext>
            </a:extLst>
          </p:cNvPr>
          <p:cNvSpPr txBox="1"/>
          <p:nvPr/>
        </p:nvSpPr>
        <p:spPr>
          <a:xfrm>
            <a:off x="6742746" y="1147694"/>
            <a:ext cx="2121553" cy="64633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</a:t>
            </a:r>
          </a:p>
          <a:p>
            <a:r>
              <a:rPr lang="en-US" sz="1800" dirty="0">
                <a:solidFill>
                  <a:srgbClr val="1641E2"/>
                </a:solidFill>
              </a:rPr>
              <a:t> </a:t>
            </a:r>
            <a:r>
              <a:rPr lang="en-US" sz="1800" dirty="0" err="1">
                <a:solidFill>
                  <a:srgbClr val="1641E2"/>
                </a:solidFill>
              </a:rPr>
              <a:t>arXiv</a:t>
            </a:r>
            <a:r>
              <a:rPr lang="en-US" sz="1800" dirty="0">
                <a:solidFill>
                  <a:srgbClr val="1641E2"/>
                </a:solidFill>
              </a:rPr>
              <a:t>: 1904.04808 </a:t>
            </a:r>
          </a:p>
        </p:txBody>
      </p:sp>
      <p:sp>
        <p:nvSpPr>
          <p:cNvPr id="9" name="Shape 222">
            <a:extLst>
              <a:ext uri="{FF2B5EF4-FFF2-40B4-BE49-F238E27FC236}">
                <a16:creationId xmlns:a16="http://schemas.microsoft.com/office/drawing/2014/main" id="{4F1A8F16-37A3-E64B-A8DE-96D9507F5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49159" y="4081358"/>
            <a:ext cx="9124218" cy="4684326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2</a:t>
            </a:r>
            <a:r>
              <a:rPr lang="en-US" sz="2200" baseline="30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order harmonic: higher </a:t>
            </a:r>
            <a:r>
              <a:rPr lang="en-US" sz="2200" i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interval has smaller |Nc</a:t>
            </a:r>
            <a:r>
              <a:rPr lang="en-US" sz="2200" baseline="-25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{4}|</a:t>
            </a:r>
          </a:p>
          <a:p>
            <a:pPr marL="1060450" lvl="2" indent="-342900"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Larger relative-fluctuations at higher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lang="en-US" sz="2200" baseline="-250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3</a:t>
            </a:r>
            <a:r>
              <a:rPr lang="en-US" sz="2200" baseline="30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order harmonic trend is opposite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4</a:t>
            </a:r>
            <a:r>
              <a:rPr lang="en-US" sz="2200" baseline="30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order harmonic sign flips from central to peripheral events</a:t>
            </a:r>
          </a:p>
          <a:p>
            <a:pPr marL="1060450" lvl="2" indent="-342900"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Non-linear response to ϵ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marL="1060450" lvl="2" indent="-342900"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of sign-change depends on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lang="en-US" sz="2200" baseline="-250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0250" lvl="1" indent="-342900"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 charset="0"/>
                <a:cs typeface="Times New Roman"/>
                <a:sym typeface="Times New Roman"/>
              </a:rPr>
              <a:t>Important to check if existing Hydro models reproduce these trends</a:t>
            </a:r>
            <a:endParaRPr lang="en" sz="2200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1A114-5F39-5C45-9E63-F32A86C1B375}"/>
              </a:ext>
            </a:extLst>
          </p:cNvPr>
          <p:cNvSpPr/>
          <p:nvPr/>
        </p:nvSpPr>
        <p:spPr>
          <a:xfrm>
            <a:off x="278322" y="3564744"/>
            <a:ext cx="2198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7350" lvl="1">
              <a:spcBef>
                <a:spcPts val="4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{4}/(c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{2})</a:t>
            </a:r>
            <a:r>
              <a:rPr lang="en-US" sz="2200" baseline="30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7C4BD-2E7E-E943-A670-E1DCA230F7FB}"/>
              </a:ext>
            </a:extLst>
          </p:cNvPr>
          <p:cNvSpPr/>
          <p:nvPr/>
        </p:nvSpPr>
        <p:spPr>
          <a:xfrm>
            <a:off x="3267936" y="3564744"/>
            <a:ext cx="2198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7350" lvl="1">
              <a:spcBef>
                <a:spcPts val="4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{4}/(c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{2})</a:t>
            </a:r>
            <a:r>
              <a:rPr lang="en-US" sz="2200" baseline="30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942A8-B01B-1344-803E-ABEB0F2F11A3}"/>
              </a:ext>
            </a:extLst>
          </p:cNvPr>
          <p:cNvSpPr/>
          <p:nvPr/>
        </p:nvSpPr>
        <p:spPr>
          <a:xfrm>
            <a:off x="6529296" y="3650471"/>
            <a:ext cx="2198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7350" lvl="1">
              <a:spcBef>
                <a:spcPts val="400"/>
              </a:spcBef>
              <a:buClr>
                <a:srgbClr val="31859C"/>
              </a:buClr>
            </a:pP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{4}/(c</a:t>
            </a:r>
            <a:r>
              <a:rPr lang="en-US" sz="2200" baseline="-25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2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{2})</a:t>
            </a:r>
            <a:r>
              <a:rPr lang="en-US" sz="2200" baseline="30000" dirty="0">
                <a:solidFill>
                  <a:srgbClr val="1641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D26CF-3B5D-B74A-966F-ABDE3ED6181E}"/>
              </a:ext>
            </a:extLst>
          </p:cNvPr>
          <p:cNvSpPr/>
          <p:nvPr/>
        </p:nvSpPr>
        <p:spPr>
          <a:xfrm>
            <a:off x="6419168" y="5809078"/>
            <a:ext cx="27687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Arabinda</a:t>
            </a:r>
            <a:r>
              <a:rPr lang="en-US" sz="1200" dirty="0">
                <a:solidFill>
                  <a:srgbClr val="FF0000"/>
                </a:solidFill>
              </a:rPr>
              <a:t> Behera: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Initial conditions for hydrodynamics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1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Energy dep of identified-particle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36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DE8CE-15EF-4146-BA2D-01E4CC441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12"/>
          <a:stretch/>
        </p:blipFill>
        <p:spPr>
          <a:xfrm>
            <a:off x="18981" y="569054"/>
            <a:ext cx="5787523" cy="5788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4A64D4-00EC-2346-A38B-4D7B57EAB5E1}"/>
              </a:ext>
            </a:extLst>
          </p:cNvPr>
          <p:cNvSpPr txBox="1"/>
          <p:nvPr/>
        </p:nvSpPr>
        <p:spPr>
          <a:xfrm>
            <a:off x="5920003" y="569054"/>
            <a:ext cx="322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arXiv:1805.04390</a:t>
            </a:r>
          </a:p>
        </p:txBody>
      </p:sp>
      <p:sp>
        <p:nvSpPr>
          <p:cNvPr id="19" name="Shape 222">
            <a:extLst>
              <a:ext uri="{FF2B5EF4-FFF2-40B4-BE49-F238E27FC236}">
                <a16:creationId xmlns:a16="http://schemas.microsoft.com/office/drawing/2014/main" id="{22FD9366-FF57-224C-9D18-5A1AD1985D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1637" y="1516177"/>
            <a:ext cx="3780738" cy="4684326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energy dependence observed in inclusive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9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" sz="19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Precise identified particle </a:t>
            </a:r>
            <a:r>
              <a:rPr lang="en" sz="19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</a:t>
            </a:r>
            <a:r>
              <a:rPr lang="en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900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19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also indicate no change within uncertainties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" sz="19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Increased radial flow but no change in anisotropy.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" sz="19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Can provide constraints on the poorly understood </a:t>
            </a:r>
            <a:r>
              <a:rPr lang="en" sz="19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coalesence</a:t>
            </a:r>
            <a:r>
              <a:rPr lang="en" sz="19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/hadronization mechanism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31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XeXe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PbPb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222">
            <a:extLst>
              <a:ext uri="{FF2B5EF4-FFF2-40B4-BE49-F238E27FC236}">
                <a16:creationId xmlns:a16="http://schemas.microsoft.com/office/drawing/2014/main" id="{288E4673-0039-D54F-9CF5-64E2EC3B9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80329" y="606214"/>
            <a:ext cx="5163672" cy="615239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breakthrough at RHIC came from study of </a:t>
            </a:r>
            <a:r>
              <a:rPr lang="en-US" sz="19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Cu+Cu</a:t>
            </a:r>
            <a:r>
              <a:rPr lang="en-US" sz="19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collisions: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of event-by event fluctuations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plane vs  participant-plane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Can </a:t>
            </a:r>
            <a:r>
              <a:rPr lang="en-US" sz="1900" b="0" i="0" u="none" strike="noStrike" cap="none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Xe+Xe</a:t>
            </a: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at LHC have same impact?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Most central </a:t>
            </a:r>
            <a:r>
              <a:rPr lang="en-US" sz="1900" b="0" i="0" u="none" strike="noStrike" cap="none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Xe+Xe</a:t>
            </a: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collisions have larger v</a:t>
            </a:r>
            <a:r>
              <a:rPr lang="en-US" sz="1900" b="0" i="0" u="none" strike="noStrike" cap="none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2</a:t>
            </a: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, v</a:t>
            </a:r>
            <a:r>
              <a:rPr lang="en-US" sz="1900" b="0" i="0" u="none" strike="noStrike" cap="none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and v</a:t>
            </a:r>
            <a:r>
              <a:rPr lang="en-US" sz="1900" b="0" i="0" u="none" strike="noStrike" cap="none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4</a:t>
            </a:r>
            <a:r>
              <a:rPr lang="en-US" sz="1900" b="0" i="0" u="none" strike="noStrike" cap="none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than </a:t>
            </a:r>
            <a:r>
              <a:rPr lang="en-US" sz="1900" b="0" i="0" u="none" strike="noStrike" cap="none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Pb+Pb</a:t>
            </a:r>
            <a:endParaRPr lang="en-US" sz="1900" b="0" i="0" u="none" strike="noStrike" cap="none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Difference decreases for mid-central events.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Eventually </a:t>
            </a:r>
            <a:r>
              <a:rPr lang="en-US" sz="19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Xe+Xe</a:t>
            </a: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US" sz="19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</a:t>
            </a:r>
            <a:r>
              <a:rPr lang="en-US" sz="1900" baseline="-250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</a:t>
            </a: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become smaller</a:t>
            </a: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Hydro calculations qualitatively reproduce trends, but possibility for fine-tuning 𝜂/s and initial state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033FA-2762-B146-B09E-4DAD2868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" y="569054"/>
            <a:ext cx="4090881" cy="6248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6DD324-0931-364A-86C9-03AE18F25DF8}"/>
              </a:ext>
            </a:extLst>
          </p:cNvPr>
          <p:cNvSpPr txBox="1"/>
          <p:nvPr/>
        </p:nvSpPr>
        <p:spPr>
          <a:xfrm>
            <a:off x="662951" y="5955926"/>
            <a:ext cx="436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 : </a:t>
            </a:r>
            <a:r>
              <a:rPr lang="en-US" sz="1800" dirty="0" err="1">
                <a:solidFill>
                  <a:srgbClr val="1641E2"/>
                </a:solidFill>
              </a:rPr>
              <a:t>arXiv</a:t>
            </a:r>
            <a:r>
              <a:rPr lang="en-US" sz="1800" dirty="0">
                <a:solidFill>
                  <a:srgbClr val="1641E2"/>
                </a:solidFill>
              </a:rPr>
              <a:t> 1805.01832</a:t>
            </a:r>
          </a:p>
        </p:txBody>
      </p:sp>
    </p:spTree>
    <p:extLst>
      <p:ext uri="{BB962C8B-B14F-4D97-AF65-F5344CB8AC3E}">
        <p14:creationId xmlns:p14="http://schemas.microsoft.com/office/powerpoint/2010/main" val="291391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D8913-8AB2-C64D-8EB0-F553DC16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595801"/>
            <a:ext cx="9144000" cy="4086351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XeXe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PbPb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: model constraining power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F1BF8-7DA3-2542-A692-EBB6EE7A5D25}"/>
              </a:ext>
            </a:extLst>
          </p:cNvPr>
          <p:cNvSpPr txBox="1"/>
          <p:nvPr/>
        </p:nvSpPr>
        <p:spPr>
          <a:xfrm>
            <a:off x="3565890" y="1494257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641E2"/>
                </a:solidFill>
              </a:rPr>
              <a:t>CMS </a:t>
            </a:r>
            <a:r>
              <a:rPr lang="en-US" sz="2000" dirty="0" err="1">
                <a:solidFill>
                  <a:srgbClr val="1641E2"/>
                </a:solidFill>
              </a:rPr>
              <a:t>arXiv</a:t>
            </a:r>
            <a:r>
              <a:rPr lang="en-US" sz="2000" dirty="0">
                <a:solidFill>
                  <a:srgbClr val="1641E2"/>
                </a:solidFill>
              </a:rPr>
              <a:t> 1901.07997</a:t>
            </a:r>
            <a:endParaRPr lang="en-US" sz="1800" dirty="0">
              <a:solidFill>
                <a:srgbClr val="1641E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1DE6F-4C73-094A-8DD7-9528B6FA7878}"/>
              </a:ext>
            </a:extLst>
          </p:cNvPr>
          <p:cNvSpPr/>
          <p:nvPr/>
        </p:nvSpPr>
        <p:spPr>
          <a:xfrm>
            <a:off x="152400" y="4813933"/>
            <a:ext cx="8342860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Hydro calculations qualitatively reproduce trends, but possibility for fine-tuning 𝜂/s and initial state information.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endParaRPr lang="en-US" sz="1900" dirty="0">
              <a:solidFill>
                <a:srgbClr val="1641E2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For example ~15% of v</a:t>
            </a:r>
            <a:r>
              <a:rPr lang="en-US" sz="1900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2</a:t>
            </a: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in central </a:t>
            </a:r>
            <a:r>
              <a:rPr lang="en-US" sz="19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XeXe</a:t>
            </a: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collisions for model calculation arises from deformation of </a:t>
            </a:r>
            <a:r>
              <a:rPr lang="en-US" sz="19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Xe</a:t>
            </a:r>
            <a:r>
              <a:rPr lang="en-US" sz="19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nucleus</a:t>
            </a:r>
          </a:p>
        </p:txBody>
      </p:sp>
    </p:spTree>
    <p:extLst>
      <p:ext uri="{BB962C8B-B14F-4D97-AF65-F5344CB8AC3E}">
        <p14:creationId xmlns:p14="http://schemas.microsoft.com/office/powerpoint/2010/main" val="168293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669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XeXe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PbPb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36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dependence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745700" y="709875"/>
            <a:ext cx="1071600" cy="46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807343" y="727250"/>
            <a:ext cx="1129800" cy="36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859200" y="970875"/>
            <a:ext cx="5496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793518" y="795675"/>
            <a:ext cx="7818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354825" y="738828"/>
            <a:ext cx="781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16970B-1C94-AB48-A407-811725B70B9A}"/>
              </a:ext>
            </a:extLst>
          </p:cNvPr>
          <p:cNvSpPr/>
          <p:nvPr/>
        </p:nvSpPr>
        <p:spPr>
          <a:xfrm>
            <a:off x="3026457" y="878014"/>
            <a:ext cx="5862500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</a:t>
            </a:r>
            <a:r>
              <a:rPr lang="en-US" sz="2200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values at same centrality very different</a:t>
            </a:r>
          </a:p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but at same </a:t>
            </a:r>
            <a:r>
              <a:rPr lang="en-US" sz="22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</a:t>
            </a:r>
            <a:r>
              <a:rPr lang="en-US" sz="2200" baseline="-250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part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are quite similar.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998B9-6D69-C043-BB3C-5491270C5B36}"/>
              </a:ext>
            </a:extLst>
          </p:cNvPr>
          <p:cNvSpPr txBox="1"/>
          <p:nvPr/>
        </p:nvSpPr>
        <p:spPr>
          <a:xfrm>
            <a:off x="5889278" y="582401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ATLAS-CONF-2018-11</a:t>
            </a:r>
          </a:p>
        </p:txBody>
      </p:sp>
      <p:pic>
        <p:nvPicPr>
          <p:cNvPr id="17" name="Picture 2" descr="https://atlas.web.cern.ch/Atlas/GROUPS/PHYSICS/CONFNOTES/ATLAS-CONF-2018-011/fig_15b.png">
            <a:extLst>
              <a:ext uri="{FF2B5EF4-FFF2-40B4-BE49-F238E27FC236}">
                <a16:creationId xmlns:a16="http://schemas.microsoft.com/office/drawing/2014/main" id="{193EAC3E-1E9A-594B-B073-024E8EB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" y="703570"/>
            <a:ext cx="3402096" cy="3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669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XeXe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PbPb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36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dependence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745700" y="709875"/>
            <a:ext cx="1071600" cy="46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807343" y="727250"/>
            <a:ext cx="1129800" cy="36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859200" y="970875"/>
            <a:ext cx="5496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793518" y="795675"/>
            <a:ext cx="7818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354825" y="738828"/>
            <a:ext cx="781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atlas.web.cern.ch/Atlas/GROUPS/PHYSICS/CONFNOTES/ATLAS-CONF-2018-011/fig_11b.png">
            <a:extLst>
              <a:ext uri="{FF2B5EF4-FFF2-40B4-BE49-F238E27FC236}">
                <a16:creationId xmlns:a16="http://schemas.microsoft.com/office/drawing/2014/main" id="{87082532-DA64-374D-A986-01BC709B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" y="3702521"/>
            <a:ext cx="3352696" cy="31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tlas.web.cern.ch/Atlas/GROUPS/PHYSICS/CONFNOTES/ATLAS-CONF-2018-011/fig_11e.png">
            <a:extLst>
              <a:ext uri="{FF2B5EF4-FFF2-40B4-BE49-F238E27FC236}">
                <a16:creationId xmlns:a16="http://schemas.microsoft.com/office/drawing/2014/main" id="{F2646BDB-7D51-BA4D-97EE-665D34C6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4" y="3745955"/>
            <a:ext cx="3306548" cy="31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16970B-1C94-AB48-A407-811725B70B9A}"/>
              </a:ext>
            </a:extLst>
          </p:cNvPr>
          <p:cNvSpPr/>
          <p:nvPr/>
        </p:nvSpPr>
        <p:spPr>
          <a:xfrm>
            <a:off x="3026457" y="878014"/>
            <a:ext cx="5862500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</a:t>
            </a:r>
            <a:r>
              <a:rPr lang="en-US" sz="2200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values at same centrality very different</a:t>
            </a:r>
          </a:p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but at same </a:t>
            </a:r>
            <a:r>
              <a:rPr lang="en-US" sz="22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</a:t>
            </a:r>
            <a:r>
              <a:rPr lang="en-US" sz="2200" baseline="-25000" dirty="0" err="1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part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are quite similar.</a:t>
            </a:r>
          </a:p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True for both v</a:t>
            </a:r>
            <a:r>
              <a:rPr lang="en-US" sz="2200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{2} and v</a:t>
            </a:r>
            <a:r>
              <a:rPr lang="en-US" sz="2200" baseline="-250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{4}:</a:t>
            </a:r>
          </a:p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Should study dependence on multiplicity</a:t>
            </a:r>
          </a:p>
          <a:p>
            <a:pPr marL="730250" lvl="1" indent="-342900">
              <a:spcBef>
                <a:spcPts val="400"/>
              </a:spcBef>
              <a:buClr>
                <a:srgbClr val="1641E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Good motivation for running O-O in LHC run-3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998B9-6D69-C043-BB3C-5491270C5B36}"/>
              </a:ext>
            </a:extLst>
          </p:cNvPr>
          <p:cNvSpPr txBox="1"/>
          <p:nvPr/>
        </p:nvSpPr>
        <p:spPr>
          <a:xfrm>
            <a:off x="5889278" y="582401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ATLAS-CONF-2018-11</a:t>
            </a:r>
          </a:p>
        </p:txBody>
      </p:sp>
      <p:pic>
        <p:nvPicPr>
          <p:cNvPr id="17" name="Picture 2" descr="https://atlas.web.cern.ch/Atlas/GROUPS/PHYSICS/CONFNOTES/ATLAS-CONF-2018-011/fig_15b.png">
            <a:extLst>
              <a:ext uri="{FF2B5EF4-FFF2-40B4-BE49-F238E27FC236}">
                <a16:creationId xmlns:a16="http://schemas.microsoft.com/office/drawing/2014/main" id="{193EAC3E-1E9A-594B-B073-024E8EB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" y="703570"/>
            <a:ext cx="3402096" cy="3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9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86723-697A-D14B-A217-0FEFB879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569054"/>
            <a:ext cx="9144000" cy="3221605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low across multiple systems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F1BF8-7DA3-2542-A692-EBB6EE7A5D25}"/>
              </a:ext>
            </a:extLst>
          </p:cNvPr>
          <p:cNvSpPr txBox="1"/>
          <p:nvPr/>
        </p:nvSpPr>
        <p:spPr>
          <a:xfrm>
            <a:off x="5815949" y="3731038"/>
            <a:ext cx="345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STAR  arXiv:1901.08155</a:t>
            </a:r>
          </a:p>
        </p:txBody>
      </p:sp>
      <p:sp>
        <p:nvSpPr>
          <p:cNvPr id="15" name="Shape 222">
            <a:extLst>
              <a:ext uri="{FF2B5EF4-FFF2-40B4-BE49-F238E27FC236}">
                <a16:creationId xmlns:a16="http://schemas.microsoft.com/office/drawing/2014/main" id="{15097FF5-1EA9-014C-8F18-E9E300826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99728" y="4100370"/>
            <a:ext cx="9941794" cy="2598923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 of small and large systems at RHIC (200 GeV)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U+U,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Au+Au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Cu+Au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Au+Cu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d+Au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p+Au</a:t>
            </a:r>
            <a:endParaRPr lang="en-US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Multiplicity dependence of  :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1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,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and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2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Nearly identical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1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and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across all systems but very different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2</a:t>
            </a:r>
            <a:endParaRPr lang="en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1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, 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3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driven by fluctuations : which are identical/similar at same &lt;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</a:t>
            </a:r>
            <a:r>
              <a:rPr lang="en" baseline="-2500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ch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&gt;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</a:t>
            </a:r>
            <a:r>
              <a:rPr lang="en" baseline="-25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2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has average-geometry component.</a:t>
            </a:r>
          </a:p>
          <a:p>
            <a:pPr marL="730250" lvl="1" indent="-342900">
              <a:spcBef>
                <a:spcPts val="400"/>
              </a:spcBef>
              <a:buClr>
                <a:srgbClr val="31859C"/>
              </a:buClr>
              <a:buFont typeface="Wingdings" pitchFamily="2" charset="2"/>
              <a:buChar char="§"/>
            </a:pPr>
            <a:endParaRPr lang="en" sz="20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-US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387350" lvl="1" indent="0">
              <a:spcBef>
                <a:spcPts val="400"/>
              </a:spcBef>
              <a:buClr>
                <a:srgbClr val="31859C"/>
              </a:buClr>
              <a:buNone/>
            </a:pP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C020D-66AB-E04D-A958-9F9321A1BE51}"/>
              </a:ext>
            </a:extLst>
          </p:cNvPr>
          <p:cNvSpPr/>
          <p:nvPr/>
        </p:nvSpPr>
        <p:spPr>
          <a:xfrm>
            <a:off x="1173839" y="58992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49EF5-3C17-684B-B527-8D73C26E41EB}"/>
              </a:ext>
            </a:extLst>
          </p:cNvPr>
          <p:cNvSpPr/>
          <p:nvPr/>
        </p:nvSpPr>
        <p:spPr>
          <a:xfrm>
            <a:off x="3801793" y="614886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1C2D0-4371-4542-ACFB-C4470C7F2FAC}"/>
              </a:ext>
            </a:extLst>
          </p:cNvPr>
          <p:cNvSpPr/>
          <p:nvPr/>
        </p:nvSpPr>
        <p:spPr>
          <a:xfrm>
            <a:off x="6429747" y="55204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" y="693907"/>
            <a:ext cx="9143999" cy="5761578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t" anchorCtr="0">
            <a:noAutofit/>
          </a:bodyPr>
          <a:lstStyle/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Main tool: Flow and Correlation measurements</a:t>
            </a: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Very sensitive to initial collision geometry and its fluctuations</a:t>
            </a:r>
            <a:endParaRPr lang="en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hydrodynamic response </a:t>
            </a: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    “Double edged sword”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 Sensitivity to both =&gt; difficult to constrain either</a:t>
            </a: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    How to proceed?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6884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5211" tIns="32596" rIns="65211" bIns="32596" anchor="t" anchorCtr="0">
            <a:noAutofit/>
          </a:bodyPr>
          <a:lstStyle/>
          <a:p>
            <a:pPr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Understanding the initial stages of a HI collision</a:t>
            </a:r>
            <a:endParaRPr lang="en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7543383" y="846510"/>
            <a:ext cx="1600617" cy="273915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>
            <a:hlinkClick r:id="rId3"/>
            <a:extLst>
              <a:ext uri="{FF2B5EF4-FFF2-40B4-BE49-F238E27FC236}">
                <a16:creationId xmlns:a16="http://schemas.microsoft.com/office/drawing/2014/main" id="{4BB8F299-2CAE-D041-933F-DA25C36D8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098" y="3558909"/>
            <a:ext cx="138600" cy="23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7859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6349B-797F-F745-BA2D-4A164336356F}"/>
                  </a:ext>
                </a:extLst>
              </p:cNvPr>
              <p:cNvSpPr/>
              <p:nvPr/>
            </p:nvSpPr>
            <p:spPr>
              <a:xfrm>
                <a:off x="-7620" y="4884149"/>
                <a:ext cx="9273540" cy="1836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30250" lvl="1" indent="-342900">
                  <a:spcBef>
                    <a:spcPts val="400"/>
                  </a:spcBef>
                  <a:buClr>
                    <a:srgbClr val="31859C"/>
                  </a:buClr>
                  <a:buFont typeface="Wingdings" pitchFamily="2" charset="2"/>
                  <a:buChar char="§"/>
                </a:pP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Acoustic description of flow (R. Lacey et. al.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arXiv:1804.04618)</a:t>
                </a:r>
              </a:p>
              <a:p>
                <a:pPr marL="730250" lvl="1" indent="-342900">
                  <a:spcBef>
                    <a:spcPts val="400"/>
                  </a:spcBef>
                  <a:buClr>
                    <a:srgbClr val="31859C"/>
                  </a:buClr>
                  <a:buFont typeface="Wingdings" pitchFamily="2" charset="2"/>
                  <a:buChar char="§"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Times New Roman"/>
                </a:endParaRPr>
              </a:p>
              <a:p>
                <a:pPr marL="730250" lvl="1" indent="-342900">
                  <a:spcBef>
                    <a:spcPts val="400"/>
                  </a:spcBef>
                  <a:buClr>
                    <a:srgbClr val="31859C"/>
                  </a:buClr>
                  <a:buFont typeface="Wingdings" pitchFamily="2" charset="2"/>
                  <a:buChar char="§"/>
                </a:pPr>
                <a:endParaRPr lang="en" sz="2000" dirty="0">
                  <a:solidFill>
                    <a:schemeClr val="accent6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/>
                </a:endParaRPr>
              </a:p>
              <a:p>
                <a:pPr marL="730250" lvl="1" indent="-342900">
                  <a:spcBef>
                    <a:spcPts val="400"/>
                  </a:spcBef>
                  <a:buClr>
                    <a:srgbClr val="31859C"/>
                  </a:buClr>
                  <a:buFont typeface="Wingdings" pitchFamily="2" charset="2"/>
                  <a:buChar char="§"/>
                </a:pP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v</a:t>
                </a:r>
                <a:r>
                  <a:rPr lang="en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2</a:t>
                </a: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/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ea typeface="Times New Roman" charset="0"/>
                    <a:cs typeface="Times New Roman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𝜖</m:t>
                    </m:r>
                  </m:oMath>
                </a14:m>
                <a:r>
                  <a:rPr lang="en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2</a:t>
                </a: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 ratio described across all systems</a:t>
                </a:r>
              </a:p>
              <a:p>
                <a:pPr marL="730250" lvl="1" indent="-342900">
                  <a:spcBef>
                    <a:spcPts val="400"/>
                  </a:spcBef>
                  <a:buClr>
                    <a:srgbClr val="31859C"/>
                  </a:buClr>
                  <a:buFont typeface="Wingdings" pitchFamily="2" charset="2"/>
                  <a:buChar char="§"/>
                </a:pP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Perhaps acoustic model can also describe the </a:t>
                </a:r>
                <a:r>
                  <a:rPr lang="en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v</a:t>
                </a:r>
                <a:r>
                  <a:rPr lang="en" sz="20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n</a:t>
                </a: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(</a:t>
                </a:r>
                <a:r>
                  <a:rPr lang="en" sz="2000" i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p</a:t>
                </a:r>
                <a:r>
                  <a:rPr lang="en" sz="20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T</a:t>
                </a:r>
                <a:r>
                  <a:rPr lang="e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Times New Roman"/>
                  </a:rPr>
                  <a:t>) power-law and shape scaling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6349B-797F-F745-BA2D-4A1643363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" y="4884149"/>
                <a:ext cx="9273540" cy="1836400"/>
              </a:xfrm>
              <a:prstGeom prst="rect">
                <a:avLst/>
              </a:prstGeom>
              <a:blipFill>
                <a:blip r:embed="rId3"/>
                <a:stretch>
                  <a:fillRect t="-1379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98CDD3C-C132-A24F-B90C-67DA9E582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09" y="569054"/>
            <a:ext cx="6258951" cy="4155463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Fits to “Acoustic flow” model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F1BF8-7DA3-2542-A692-EBB6EE7A5D25}"/>
              </a:ext>
            </a:extLst>
          </p:cNvPr>
          <p:cNvSpPr txBox="1"/>
          <p:nvPr/>
        </p:nvSpPr>
        <p:spPr>
          <a:xfrm>
            <a:off x="2004648" y="973613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STAR Collaboration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arXiv:1901.08155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B5F17-ED2D-8246-86B0-B32FAD465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808" y="5269997"/>
            <a:ext cx="4739053" cy="7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https://atlas.web.cern.ch/Atlas/GROUPS/PHYSICS/PAPERS/HION-2015-09/figaux_01d.png"/>
          <p:cNvPicPr preferRelativeResize="0"/>
          <p:nvPr/>
        </p:nvPicPr>
        <p:blipFill rotWithShape="1">
          <a:blip r:embed="rId3">
            <a:alphaModFix/>
          </a:blip>
          <a:srcRect l="7195" t="5515" r="1497" b="11914"/>
          <a:stretch/>
        </p:blipFill>
        <p:spPr>
          <a:xfrm>
            <a:off x="5765007" y="848375"/>
            <a:ext cx="3385475" cy="29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https://atlas.web.cern.ch/Atlas/GROUPS/PHYSICS/PAPERS/HION-2012-13/fig_02.png"/>
          <p:cNvPicPr preferRelativeResize="0"/>
          <p:nvPr/>
        </p:nvPicPr>
        <p:blipFill rotWithShape="1">
          <a:blip r:embed="rId4">
            <a:alphaModFix/>
          </a:blip>
          <a:srcRect l="49814" t="2108" b="50078"/>
          <a:stretch/>
        </p:blipFill>
        <p:spPr>
          <a:xfrm>
            <a:off x="2745699" y="758275"/>
            <a:ext cx="3082561" cy="29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Screen Shot 2015-09-03 at 11.04.56 AM.png"/>
          <p:cNvPicPr preferRelativeResize="0"/>
          <p:nvPr/>
        </p:nvPicPr>
        <p:blipFill rotWithShape="1">
          <a:blip r:embed="rId5">
            <a:alphaModFix/>
          </a:blip>
          <a:srcRect l="8642"/>
          <a:stretch/>
        </p:blipFill>
        <p:spPr>
          <a:xfrm>
            <a:off x="814" y="740775"/>
            <a:ext cx="2742000" cy="27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5020" y="4242020"/>
            <a:ext cx="9009300" cy="242502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they produced from the same or different mechanisms?</a:t>
            </a:r>
          </a:p>
          <a:p>
            <a:pPr indent="-234950">
              <a:spcBef>
                <a:spcPts val="400"/>
              </a:spcBef>
              <a:buClrTx/>
              <a:buFont typeface="Noto Sans Symbols"/>
              <a:buChar char="▪"/>
            </a:pPr>
            <a:r>
              <a:rPr lang="en" sz="2400" b="0" i="0" u="none" strike="noStrike" cap="none" dirty="0">
                <a:solidFill>
                  <a:srgbClr val="1F5A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hydro, w</a:t>
            </a:r>
            <a:r>
              <a:rPr lang="en" sz="2400" dirty="0">
                <a:solidFill>
                  <a:srgbClr val="1F5A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 are the implications?</a:t>
            </a:r>
          </a:p>
          <a:p>
            <a:pPr lvl="1" indent="-234950">
              <a:spcBef>
                <a:spcPts val="400"/>
              </a:spcBef>
              <a:buClrTx/>
              <a:buFont typeface="Noto Sans Symbols"/>
              <a:buChar char="▪"/>
            </a:pPr>
            <a:r>
              <a:rPr lang="en" sz="19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small can the smallest droplet of QGP be?</a:t>
            </a:r>
            <a:endParaRPr lang="en" sz="19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spcBef>
                <a:spcPts val="500"/>
              </a:spcBef>
              <a:spcAft>
                <a:spcPts val="0"/>
              </a:spcAft>
              <a:buClrTx/>
              <a:buSzPct val="100000"/>
              <a:buFont typeface="Noto Sans Symbols"/>
              <a:buChar char="▪"/>
            </a:pPr>
            <a:r>
              <a:rPr lang="en" sz="2400" b="0" i="0" u="none" strike="noStrike" cap="none" dirty="0">
                <a:solidFill>
                  <a:srgbClr val="1F5A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different mechanis</a:t>
            </a:r>
            <a:r>
              <a:rPr lang="en" sz="2400" dirty="0">
                <a:solidFill>
                  <a:srgbClr val="1F5A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</a:t>
            </a:r>
            <a:endParaRPr lang="en" sz="2400" b="0" i="0" u="none" strike="noStrike" cap="none" dirty="0">
              <a:solidFill>
                <a:srgbClr val="1F5A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2300" marR="0" lvl="1" indent="-234950" algn="l" rtl="0">
              <a:spcBef>
                <a:spcPts val="400"/>
              </a:spcBef>
              <a:spcAft>
                <a:spcPts val="0"/>
              </a:spcAft>
              <a:buClrTx/>
              <a:buSzPct val="100000"/>
              <a:buFont typeface="Noto Sans Symbols"/>
              <a:buChar char="▪"/>
            </a:pPr>
            <a:r>
              <a:rPr lang="en" sz="19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we established this?</a:t>
            </a:r>
          </a:p>
          <a:p>
            <a:pPr marL="292100" marR="0" lvl="0" indent="-292100" algn="l" rtl="0"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700102" y="3500100"/>
            <a:ext cx="1612800" cy="421800"/>
          </a:xfrm>
          <a:prstGeom prst="rect">
            <a:avLst/>
          </a:prstGeom>
          <a:noFill/>
          <a:ln>
            <a:noFill/>
          </a:ln>
        </p:spPr>
        <p:txBody>
          <a:bodyPr lIns="82875" tIns="41450" rIns="82875" bIns="4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2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n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ridge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996128" y="3500100"/>
            <a:ext cx="1782000" cy="421800"/>
          </a:xfrm>
          <a:prstGeom prst="rect">
            <a:avLst/>
          </a:prstGeom>
          <a:noFill/>
          <a:ln>
            <a:noFill/>
          </a:ln>
        </p:spPr>
        <p:txBody>
          <a:bodyPr lIns="82875" tIns="41450" rIns="82875" bIns="4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A+A ridge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910974" y="3576300"/>
            <a:ext cx="1782000" cy="421800"/>
          </a:xfrm>
          <a:prstGeom prst="rect">
            <a:avLst/>
          </a:prstGeom>
          <a:noFill/>
          <a:ln>
            <a:noFill/>
          </a:ln>
        </p:spPr>
        <p:txBody>
          <a:bodyPr lIns="82875" tIns="41450" rIns="82875" bIns="4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200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+A</a:t>
            </a:r>
            <a:r>
              <a:rPr lang="en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ridge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Ridges in A+A, </a:t>
            </a:r>
            <a:r>
              <a:rPr lang="en" sz="3600" i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+A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3600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</a:p>
        </p:txBody>
      </p:sp>
      <p:sp>
        <p:nvSpPr>
          <p:cNvPr id="228" name="Shape 228"/>
          <p:cNvSpPr/>
          <p:nvPr/>
        </p:nvSpPr>
        <p:spPr>
          <a:xfrm>
            <a:off x="2745700" y="709875"/>
            <a:ext cx="1071600" cy="46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807343" y="727250"/>
            <a:ext cx="1129800" cy="36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859200" y="970875"/>
            <a:ext cx="5496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793518" y="795675"/>
            <a:ext cx="781800" cy="30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745700" y="1794025"/>
            <a:ext cx="228900" cy="74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354825" y="738828"/>
            <a:ext cx="781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95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5020" y="4181057"/>
                <a:ext cx="5228500" cy="2425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6450" tIns="38225" rIns="76450" bIns="38225" anchor="t" anchorCtr="0">
                <a:noAutofit/>
              </a:bodyPr>
              <a:lstStyle/>
              <a:p>
                <a:pPr marL="342900" indent="-342900">
                  <a:spcBef>
                    <a:spcPts val="0"/>
                  </a:spcBef>
                  <a:buClrTx/>
                  <a:buFont typeface="Wingdings" pitchFamily="2" charset="2"/>
                  <a:buChar char="§"/>
                </a:pPr>
                <a:r>
                  <a:rPr lang="en" sz="2400" b="0" i="0" u="none" strike="noStrike" cap="none" dirty="0">
                    <a:solidFill>
                      <a:srgbClr val="0D5DE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Is anisotropy geometry driven?</a:t>
                </a: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lang="en" sz="2000" b="0" i="0" u="none" strike="noStrike" cap="none" baseline="30000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nd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and 3</a:t>
                </a:r>
                <a:r>
                  <a:rPr lang="en" sz="2000" b="0" i="0" u="none" strike="noStrike" cap="none" baseline="30000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rd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order eccentricities in central p/d/</a:t>
                </a:r>
                <a:r>
                  <a:rPr lang="en" sz="2000" b="0" i="0" u="none" strike="noStrike" cap="none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He+Au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collisions from </a:t>
                </a:r>
                <a:r>
                  <a:rPr lang="en" sz="2000" b="0" i="0" u="none" strike="noStrike" cap="none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Galuber</a:t>
                </a:r>
                <a:endParaRPr lang="en" sz="20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𝜖</m:t>
                    </m:r>
                  </m:oMath>
                </a14:m>
                <a:r>
                  <a:rPr lang="en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: </a:t>
                </a:r>
                <a:r>
                  <a:rPr lang="en-US" sz="2000" i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p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&lt; 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d+A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~ 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He+A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𝜖</m:t>
                    </m:r>
                    <m:r>
                      <a:rPr lang="en-US" sz="2000" b="0" i="0" baseline="-250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: </a:t>
                </a:r>
                <a:r>
                  <a:rPr lang="en-US" sz="2000" i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p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 ~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d+A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&lt;  He +A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:endParaRPr sz="2000" b="0" i="0" u="none" strike="noStrike" cap="none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020" y="4181057"/>
                <a:ext cx="5228500" cy="2425025"/>
              </a:xfrm>
              <a:prstGeom prst="rect">
                <a:avLst/>
              </a:prstGeom>
              <a:blipFill>
                <a:blip r:embed="rId3"/>
                <a:stretch>
                  <a:fillRect l="-1453" t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henix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small system results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5189-8623-8744-981E-FB28C315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2" y="569054"/>
            <a:ext cx="3295651" cy="3603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1E58AF-09DE-3C49-AB4A-09B44245F1C1}"/>
              </a:ext>
            </a:extLst>
          </p:cNvPr>
          <p:cNvSpPr txBox="1"/>
          <p:nvPr/>
        </p:nvSpPr>
        <p:spPr>
          <a:xfrm>
            <a:off x="3518263" y="717225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PHENIX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arXiv:1805.02973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1261EA-BA5F-FE4A-BDF9-A64C88AD9F68}"/>
              </a:ext>
            </a:extLst>
          </p:cNvPr>
          <p:cNvSpPr/>
          <p:nvPr/>
        </p:nvSpPr>
        <p:spPr>
          <a:xfrm>
            <a:off x="4008120" y="6208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Qiao</a:t>
            </a:r>
            <a:r>
              <a:rPr lang="en-US" sz="1200" dirty="0">
                <a:solidFill>
                  <a:srgbClr val="FF0000"/>
                </a:solidFill>
              </a:rPr>
              <a:t> Xu: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Collectivity in small systems 2</a:t>
            </a:r>
          </a:p>
        </p:txBody>
      </p:sp>
    </p:spTree>
    <p:extLst>
      <p:ext uri="{BB962C8B-B14F-4D97-AF65-F5344CB8AC3E}">
        <p14:creationId xmlns:p14="http://schemas.microsoft.com/office/powerpoint/2010/main" val="211835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5020" y="4181057"/>
                <a:ext cx="5228500" cy="2425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6450" tIns="38225" rIns="76450" bIns="38225" anchor="t" anchorCtr="0">
                <a:noAutofit/>
              </a:bodyPr>
              <a:lstStyle/>
              <a:p>
                <a:pPr marL="342900" indent="-342900">
                  <a:spcBef>
                    <a:spcPts val="0"/>
                  </a:spcBef>
                  <a:buClrTx/>
                  <a:buFont typeface="Wingdings" pitchFamily="2" charset="2"/>
                  <a:buChar char="§"/>
                </a:pPr>
                <a:r>
                  <a:rPr lang="en" sz="2400" b="0" i="0" u="none" strike="noStrike" cap="none" dirty="0">
                    <a:solidFill>
                      <a:srgbClr val="0D5DE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Is anisotropy geometry driven?</a:t>
                </a: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lang="en" sz="2000" b="0" i="0" u="none" strike="noStrike" cap="none" baseline="30000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nd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and 3</a:t>
                </a:r>
                <a:r>
                  <a:rPr lang="en" sz="2000" b="0" i="0" u="none" strike="noStrike" cap="none" baseline="30000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rd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order eccentricities in central p/d/</a:t>
                </a:r>
                <a:r>
                  <a:rPr lang="en" sz="2000" b="0" i="0" u="none" strike="noStrike" cap="none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He+Au</a:t>
                </a:r>
                <a:r>
                  <a:rPr lang="en" sz="2000" b="0" i="0" u="none" strike="noStrike" cap="none" dirty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collisions from </a:t>
                </a:r>
                <a:r>
                  <a:rPr lang="en" sz="2000" b="0" i="0" u="none" strike="noStrike" cap="none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Galuber</a:t>
                </a:r>
                <a:endParaRPr lang="en" sz="20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𝜖</m:t>
                    </m:r>
                  </m:oMath>
                </a14:m>
                <a:r>
                  <a:rPr lang="en" sz="2000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: </a:t>
                </a:r>
                <a:r>
                  <a:rPr lang="en-US" sz="2000" i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p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&lt; 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d+A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~ 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He+A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𝜖</m:t>
                    </m:r>
                    <m:r>
                      <a:rPr lang="en-US" sz="2000" b="0" i="0" baseline="-250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: </a:t>
                </a:r>
                <a:r>
                  <a:rPr lang="en-US" sz="2000" i="1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p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 ~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d+A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Times New Roman"/>
                  </a:rPr>
                  <a:t> &lt;  He +A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lvl="1" indent="-234950">
                  <a:spcBef>
                    <a:spcPts val="400"/>
                  </a:spcBef>
                  <a:buClrTx/>
                  <a:buFont typeface="Noto Sans Symbols"/>
                  <a:buChar char="▪"/>
                </a:pPr>
                <a:endParaRPr sz="2000" b="0" i="0" u="none" strike="noStrike" cap="none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020" y="4181057"/>
                <a:ext cx="5228500" cy="2425025"/>
              </a:xfrm>
              <a:prstGeom prst="rect">
                <a:avLst/>
              </a:prstGeom>
              <a:blipFill>
                <a:blip r:embed="rId3"/>
                <a:stretch>
                  <a:fillRect l="-1453" t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henix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small system results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5189-8623-8744-981E-FB28C315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2" y="569054"/>
            <a:ext cx="3295651" cy="360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83CD3-AE4F-594D-B73A-A2AA6FB6C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82" y="601519"/>
            <a:ext cx="3904418" cy="6097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2D96EE-72B5-DD47-8383-132AB1F20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39" y="5982789"/>
            <a:ext cx="2833217" cy="875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1E58AF-09DE-3C49-AB4A-09B44245F1C1}"/>
              </a:ext>
            </a:extLst>
          </p:cNvPr>
          <p:cNvSpPr txBox="1"/>
          <p:nvPr/>
        </p:nvSpPr>
        <p:spPr>
          <a:xfrm>
            <a:off x="3518263" y="717225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PHENIX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arXiv:1805.02973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1261EA-BA5F-FE4A-BDF9-A64C88AD9F68}"/>
              </a:ext>
            </a:extLst>
          </p:cNvPr>
          <p:cNvSpPr/>
          <p:nvPr/>
        </p:nvSpPr>
        <p:spPr>
          <a:xfrm>
            <a:off x="4008120" y="6208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Qiao</a:t>
            </a:r>
            <a:r>
              <a:rPr lang="en-US" sz="1200" dirty="0">
                <a:solidFill>
                  <a:srgbClr val="FF0000"/>
                </a:solidFill>
              </a:rPr>
              <a:t> Xu: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Collectivity in small systems 2</a:t>
            </a:r>
          </a:p>
        </p:txBody>
      </p:sp>
    </p:spTree>
    <p:extLst>
      <p:ext uri="{BB962C8B-B14F-4D97-AF65-F5344CB8AC3E}">
        <p14:creationId xmlns:p14="http://schemas.microsoft.com/office/powerpoint/2010/main" val="278322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-1" y="4380880"/>
            <a:ext cx="8064137" cy="1854457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 calculations reproduce trends in all three systems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SONIC              :p-value = 0.9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EBE-VISHNU  :p-value = 0.1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AMPT               :p-value ~0 (not shown)</a:t>
            </a:r>
            <a:endParaRPr lang="en" sz="2000" b="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Calculations are not adjusted to fit data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hey are p</a:t>
            </a:r>
            <a:r>
              <a:rPr lang="en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redictions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Comparison to models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23CAC-3621-444D-885E-FCA2700624A1}"/>
              </a:ext>
            </a:extLst>
          </p:cNvPr>
          <p:cNvSpPr txBox="1"/>
          <p:nvPr/>
        </p:nvSpPr>
        <p:spPr>
          <a:xfrm>
            <a:off x="6822039" y="6035985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PHENIX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arXiv:1805.02973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6DE95-0719-E147-A74E-F9CCA864D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574889"/>
            <a:ext cx="9144000" cy="3543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AD7B-485D-BF43-BEA6-EB77C3A40CEB}"/>
              </a:ext>
            </a:extLst>
          </p:cNvPr>
          <p:cNvSpPr/>
          <p:nvPr/>
        </p:nvSpPr>
        <p:spPr>
          <a:xfrm>
            <a:off x="6955682" y="5265840"/>
            <a:ext cx="224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Qiao</a:t>
            </a:r>
            <a:r>
              <a:rPr lang="en-US" sz="1200" dirty="0">
                <a:solidFill>
                  <a:srgbClr val="FF0000"/>
                </a:solidFill>
              </a:rPr>
              <a:t> Xu: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Collectivity in small systems 2</a:t>
            </a:r>
          </a:p>
        </p:txBody>
      </p:sp>
    </p:spTree>
    <p:extLst>
      <p:ext uri="{BB962C8B-B14F-4D97-AF65-F5344CB8AC3E}">
        <p14:creationId xmlns:p14="http://schemas.microsoft.com/office/powerpoint/2010/main" val="353041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-1" y="3797404"/>
            <a:ext cx="8064137" cy="2934322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correlations arising from coherent scattering from color domains?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Coherent scattering from individual domains would imply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endParaRPr lang="en" sz="2400" b="0" i="0" u="none" strike="noStrike" cap="none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consistent with what is observed in data.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possible to draw this conclusion with just </a:t>
            </a:r>
            <a:r>
              <a:rPr lang="en" sz="2400" b="0" i="1" u="none" strike="noStrike" cap="none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 b="0" i="0" u="none" strike="noStrike" cap="none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+A</a:t>
            </a: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</a:t>
            </a:r>
            <a:r>
              <a:rPr lang="en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d+A</a:t>
            </a:r>
            <a:r>
              <a:rPr lang="en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000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He+A to show this</a:t>
            </a:r>
            <a:endParaRPr lang="en" sz="20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endParaRPr lang="en" sz="2400" b="0" i="0" u="none" strike="noStrike" cap="none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Color-domain (CGC) picture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30A3D-602C-5941-B1F8-A0D1E559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2" y="5040414"/>
            <a:ext cx="4285789" cy="611447"/>
          </a:xfrm>
          <a:prstGeom prst="rect">
            <a:avLst/>
          </a:prstGeom>
        </p:spPr>
      </p:pic>
      <p:pic>
        <p:nvPicPr>
          <p:cNvPr id="1026" name="Picture 2" descr="data:image/jpeg;base64,/9j/4AAQSkZJRgABAQAAAQABAAD/2wCEAAkGBxMTEhUSExMWFRUXGBoYFRgYFRgYGRsXGBgYGRoYGxgZHSggGholHhcXIjEiJSkrLi4uFx8zODMsNygtLi4BCgoKDg0OGxAQGy0mICUtLS0wLS0tLy4vLy8tLS0tLy0tLS0tLS0tLS0tLS0tLS0tLS0tKy0tLS0tLS0tLS0tLf/AABEIAM4A9QMBEQACEQEDEQH/xAAbAAEAAgMBAQAAAAAAAAAAAAAABAUCAwYHAf/EAEcQAAIBAgMEBgcFBgUCBgMAAAECAwARBBIhBTFRYQYTQXGBkSIyQlJykqEjYoKx0TOissHC8BQVJFOD0uFEc5Ozw+IWNEP/xAAbAQEAAgMBAQAAAAAAAAAAAAAAAgMBBAUGB//EAD0RAAIBAgMECAMGBgICAwAAAAABAgMRBCExBRJBURMiYXGBkaGxMsHRBhRCUuHwIyQzYpLxgsJyshU0ov/aAAwDAQACEQMRAD8A9xoBQCgFAKAUAoBQCgFAKAUAoBQCgFAKAUAoBQCgFAKAUAoBQCgFAKAUAoBQCgFAKAUBAxW2YIzZpUBG8A3I7wtyKkot6IGiLpLhW3Sgd6uo82ArLpy5AsoZlcZlYMDuKkEeYqANlAKAUAoBQCgFAKAUAoBQCgFAKAUAoBQCgFAKAUAoBQCgFAKAh7T2lHAmeQ9wG9jwA/sVmMXJ2QOE2tt+ae4vkT3FP8R3t+XKtqFJLUwc/icSVeONQCWJJ5RqPSbzKqPi5VNvNIEqpA34PFvE2aNip7bdvIjcR31GUVLUHedHtvriBlYBZQLkdhHvL+nZz31qTpuJkuqgBQCgFAKAUAoBQCgFAKAUAoBQCgFAKAUAoBQCgFAKAUBHx+MWGNpHOg8yewDmTpWUm3ZA812ntB55DI/gOxRwH69tbkIKKBEqZgrtk/aF8R2PpH/5S3yn8RLP3MvCoRzzBufEMZljW1lXPIeRuEXvJDHuTnWb9awJdSBsgmZGV1NmU3U8D/fZ2isNJqzB6bsjHieJZBpf1hwYaEf32WrRlHddjJMrAFAKAUAoBQCgFAKAUAoBQCgFAKAUAoBQCgFAKAUAoDgumO0+sl6pT6EZt3vuJ8PV+bjWzRhZXBz9XmCBtdiVWFTZpTluN4jGsjcvR0B4stQny5glySLGhY2VEW54BVH8gKk7JAjbJiYIXcWeU53HC4AVPwqFHeCe2sRWV2DW32uIA9iDU85XHoj8KEn/AJF4VjWXcZLB3AFyQBxJsKmYOo6DYzLI8R3OMw+JdD4kfwVr148TJ21a4FAaDjI/eHhr523VrTxuGpy3Z1Ip8nJL5klFvgbI5AwuCCORvV8ZRkrxd0RM6kBQGuaZVF2IA5/lzNYbS1MpN5IhS7WHsqTzPoj9fpVEsTBaZl8cNN65EdtpydmUeBP1uPyqp4p8EWrCrizW2Ok9+3gv8xUPvMyX3aBrh2k7qHSXMrAFWXIQQRcEECxBHbT7zUCw8DaNoSj2ge9f0tWVip9g+6w7TYu1HG9VPiV/WprF80QeF5M3ptZfaVhz0I+mv0q2OJgyp4eaJcOKRvVYE8Nx8jrVsZKWjKpRcdUbqkRFAKAUAoBQCgIe2Mb1MLydoHo/EdF+pFZiruwPLyeOp41vmBQFds77R3n7P2cXwKfSb8TX7wq1CObuZPm0PtJEg7NJJfgU+iv4nHiEaks2kYJeNxIjRpDrlF7DeTuCjmSQPGpN2Vwa9mYYxxgMbuSWkPF2N28L6DkBWIqyBpxg6yZIvZS0sneD9kvzAt/xjjWHm7GS92LPkxETffUeDHKfoxpUV4swens1hc7hWiZKmeYvv9XsXjzP6V4LbG3aleTpUHaC4rWXjy7OPHkbVOklmzGvNFx8trcGx4jf/wBxyNbeExtbCS3qUrdnB96/bIyipalhg8Vm0OjfQjiK+h7L2pTx1O6yktV812GpODixj8X1Y01Y+qPzJ5D9K6NSooK5mnTc3YpXYk5mNzxP5DgOQrnTnKbuzoQhGCsj5UCYoCglvjmKg2wamzkf+IYb0B/2Ad59s6erfNb8Hf7fqVfHlw9yy2ntBMOgOUsxISKNAMzvbRFG7cLk7gASbAVCMXJk5S3Ubdn9b1a9dk6w3LZL5RckhQTqbCwzaXtewvasStfIzG9sz4MdGZTADeQJnYAE5VJsMx3KTrYHU5WtuNZ3Xa43lexJqJkx0YDcQdR2jvrOaGTJEOKddzEjg3pD9R51dDETjrmUTw8JaZFjh9pqdG9A8zdfm/W1bdOvGZqzoygTquKRQCgFAKA5Xp5ibJHH7zFj3KLW82+lXUFncHGVtGCo6SxyOixRvkaRstrbxa7Xa/oqFDE6a6Dtquom1ZAlbNTqcNGJCFyRrnN9BZRfXhvqUerHMGOx1JUzMLNKc9jvCWtGvKy2J5s1Yhz5mT5P9pOsfsxWkfm5uI18PSbwSjzlYE2eZUVnY2VQWY8ABc1JuyMEXZMTBC7izyHO44XACp+FQo7weNYisrsE9GsQeBv5VmWgPTdpSbk46nuG4eJ/I14/7R410MN0cdZ5eHH6eJdRjd3IlfPjbMFlUkgEEr6wBFxcXFx2aEGpOnJJSayehi5nUTJ8N9CNCNQef9/nWzg8VUwtaNWnqvVcV++8xKKkrM146bO4P3BpwOZrj6CvossRHEU4VYaNX/fdozGGja/M0VWbJ9oDhRtXE43GHCFVjwgzmR42ZutVCFKCWygAsQrBRfRxm0rZ3YwhvcTX3pTnu8DpNq7cw2EVUZlDGyxQpYux0VVRBuubAE2A4iqo05T08y2U4xyGydnPnOIxFjOwsFBukKHXqkPadBmfexHYAoGJSVt1ae4jF6vU+7V2iwYYeABsQ4vrqkSXt1sluzQhV3sRYWAYhGK1eglLgtSRsrZqwJlUlmY5pHbV5HO92PadALbgAALAAViUt5mYx3UVuJlbGO0MbFcOpKzyqbGRho0ETDcOx3G7VRrcrNLcV3qRd5Oy0LaSSKCIk5Yoo15Kqoo4dgA7KrzkyeUUatk4mSVTI8fVqxvEpvnyWFjIPZYm5y9gIB1vWZJLJGItvNmzEY6NZI4ifTkvlUAk2UXZjbco0GY6XYDeRRRbVzLkk7FjhMY0em9OHaPh/Tyt230sQ1lLQ16tBSziXcbhgCDcHdW8nc0XkZVkCgFAcJ05kviFXsEY8yzX+gFbNBZMHO1eYK/B/aSvN7KXij8D9o3iwC/8fOoLN3MkDpRgWxBSBXZSQzEexZRozaXJzFQBfidbVGrHeyBYY/aEeGiDSHcAAo3sQNwH92qUpKKzA2Ev2KyH1pftX73AIHcq5VHJRSGlzBjtD7SRIOzSSX4FPor+JwO8I1JZuwLKpg+otyBxIHnWJaMHoOPBcyAMUJBVWFrrYWuAwIuGJOoIr5f9ocSpY+zV1BJW4Pi9M+NvA3KS6pTpsST2sdim7/8ADr/BCprnffqf4aFNf5P3kyW6+bKbF9AUlxYxT4if0UVVCyFZDYknNKLMF1tlW27frat+nt6VLC9BCnHNt5rqruj835EXTvK9y5Tozhxv65vjxWJf6NIa0P8A5TEcN1d0IL/qS3F+2TsBs2KG/VoFzWzbyTa9rknmfOtatiata3SSvb98CSilobZYiTpqd9uPEd9gD+G3bXpfs5iHOM8M+HWj7Nez8zG9uSvwNINd42SixU7Yt2giYrAhK4iVTYsRvgiYdvY7j1fVHpXK2Jbiu9f3mVt7zstCfisRDhYQxAREARFRdTuCRoo3kmwCiopObJNqKKTCdFVkxCY+ZVSYNn6tAuUDKQquw/aSAkMX4gAaAXtdW0dxaFapXlvPUkdL8ZiAohwbgYhgWy5AxEY3uWJtGL6AlWuSABvIxSjHWWhmrKVrR1N/RDZrQ4ZOtJaeQCSd2N2MjDcT25RZRwC1GrLelloZpxtHPUo59vYjFY04BIzDEM3XSh7uUSwZUZPRRizKhsSy5j6pFWqnGEN96lbnKU9xLI6qWaDCxDM0cMSAKLkKoA0Cj9KoSlN5ZsubjBZlbhImxbLiJQRApDYeIixYjVZ5Qe3tRD6vrH0rBZt7mS1IpOTu9CftfafUhVVesmkJEUYNixG8k+yi72bsHEkAxhHe7iUpW7zHZGzDFmkkbrJ5LdbJaw03Ig9mNbmy8yTckkpSvktDEY2zepY1AmTdlT2fJ2Ncjkw1PmL+XOtzCz/CzUxMPxFxW4aYoBQHnvTH/wDab4V/Ktqh8IOY2riCqWT9o5CR/E3tcwoDMeSmrJPIwb8NAsaKi6KoAF+AG8n+dZSsgRNkDPmxB3ykZOUS36seNy/46jHPMGvaMKzSrCVBVR1ktx2ahEvzILf8fOklvOxk34rFR4aEFiQqKFUb2NhYAcTYVltRQI/RybrYziCLNKxNt9lQlFUHgAL97Go03db3MFrVhgm7Ehz4iFfvqfBTmP0U1Co7RYO1U314knzN/wCdfHdpTc8ZVb/NL0djfh8KKl8XjvZwsH4sWw0/DA1TVLAr4qsvCC+ckYvLkUW3JdsddD/h0hW4brBnaSGwtlLs8aMDqdEuT2jQV0sJDZKoz6ZyaytlaXbZJv1yIS6S+RdiHaBA+2wqnt/00r9//wDda52/gE/gm/8AlFf9WT63YS8Bh8QrXmnjkFtyQGPXTW5kc8fOqa9TDSVqUGn2yv8AJGUnxJxa1m9038Bv+lx41ZsvEdBi6c+2z7nk/cTV4tEnHbOvdk3nevYf0P5/WvplWgp5rUopV3HJ6FPhsMsSiJEEaoAAgFsoG6w4c60Zxkn1jdhKLXVK/D7NZpziJyrMpYYdBcpGh0z6gXlYb29kHKO0scklZBRd7sz2xtIxZY416yeS4iS9hpbM7n2Y1uLnmALkgUjG+b0EpWyWplsnZohDFm6yVzmlkIsWbsAHsoNyr2DiSSUpX7jMY2ImOxbzyNhoGKhdMRMPYuL9Uh/3iCNfYBB3kCspKK3n4EW952RYwYaKFAFVY0jUgbgFTebk9mlyT3motuTJpKKOU2r0eXajLO69XEpUREr6csedS7NfVUZQQg0OuY9gq6NR0lYplT6R3L/pHjWiiyxMFmc5IFyByz23BSQLAaljooBJqunG7z0LJuystSt6D7LnRJJsWxfEyOylmN7RoxVVXsCEhnFgAcw0qdaadlHQhRjJZy1OnqguFAb8At5U5XJ7rEfmR51sYZXncoxDShYvq6BzxQCgOC6bx2xIPYY1PjdgfyHnW1QeQOOw/wBpO0nsxXjTm5sZG8LKng9TWcr8gfdrnNlw43yk5uUS26w+Nwne4pLPLmYJs0qopZiFVQST2BQLn6VLRAibIiYIZHFnlOdh7twAqfhUKO8E9tYisrviDHahzsmHHt+lJ/5SEXH4iVXuLcKxLPIE2CFUGVQALk2G70iWP1JqSVgZ1kHSdB8LmmaTsRbD4m0/IN5iqK7ySMl9HuHdXx3Gf/Zqf+Uvdm/HRFditrMrFVwuIksbXURAHuMki6VZTwkJpOVWEe+/yTMOXYUPSTpPjIkjaHAyhjIFySdU+cEE2UQSswYWvexAAN+NdPA7MwlWUo1ayaSveO8rd7lFL9ohKcloi0wu0cc8ascFGjEekr4q1j3pE1aVTDYGE3Hpm1zUPq0STlbQk4SbGFh1kOHRL+kUxEkjWt2AwqL351TVhg4xfRzm3wvFJf8AszK3uJaGtEkWeDa6L3C/eNDX13D1elowqc0n5o0GrOx9nw6uLML8OI7iNR4Va4pqzCk4u6K6bZbD1GvybQ+Y/TxrVnhU/hNmGJf4iFLGy+spXmRp8w0+ta8qM46o2Y1YS4mINVFhowODSFBHGuVF3DU6k3JJOpYkkknUkkmsttu7MJJaEHHbPeeXLLYYZLHIDcyvv+04Rrp6PtHfoLGakorLUi4tvPQlbU2gsKZyGYkhURRdnc7kUcTY6nQAEmwBNRjHeZmUt1EbZOzWDHETkNiHFjbVYkvfqo7+zexLb2IubAKBmUsrLQxGPF6lpUCYoDOGJn0QX5+yO8/yFzyq2FGU9CqdWMC5wWEEY4sd5/kOA/WuhTpqCsjQqVHN3ZJqZAUAoDk+nuG9GKXgSh/ELj+E+dXUHnYHHAcK2jBX7MBdnnPtHJHyjQmx/E2Zu7LwqEc7sDaP2jpB2ftJfgU+iv4nt3hWpLN2MlgTxqZgr9kDPmxB3y2ycolv1Y8bl/x1COefMyWFTMAmgPR+jOz+pgUEWZvTfkTbTwAA7wa0akt53MmtRbTgSPI2/lXyjaUNzGVV/dL1dzeh8KImO2nFCQJGILXygKzE2tfRQeIqqhhate/Rq9u1L3aMuSWpW4jpRFlbq0nZgDl/0eKyk9gLiEgDn2VuUtl1XNKo4pcevC/gt7Ui5or+jXTpcXHnTCYkW3kIrITwWS4Bt4Vs47Ybws92VWHi2n4rMjGrvcC0/wA6mO7Z+KPMthQPriL/AErT+5UV8WIh4b7/AOhLefIt4mJUEgqSASpsSDwJFxccq0JpKTSd1z5kyz2d+zHe38Rr6fsiW9gaT/tXpkaVT4mSa6JAUBHnx0SGzyIp4M4B+pqUYSloiudWnD45Jd7saUGHlJymNj2lGF/NTeoTpfmXmidKupLqSv3MxbZSdjOO4g/xAmqXh6b4F6xE0azsk9jjxS/9VQeFjwZYsVLijH/KW/3F+Q/9VR+6dpn712eo/wApb/cX5D/1Vn7ouY+9dhmuyeLn8IA/O9SWFjxIvFS4I3x7NjG8ZviNx5bvpVsaUI6IqlVnLVksCrCs+0AoBQCgIe1sEJoXj94aHgw1U+YFZi7O4PMHUgkEWIJBB7CNCPOt5O6uYPlZBEwOGZTI72zuxOhuAi6IoNuGp5s1RiuLMmna5zZYBvlJzcolt1h8bhO9xWJcuZgsAKmBQF90T2T1snWMPs4zf4n3he4aE+A7aprTsrIyd/WqCpnWzsOdx4i/53r519o6PR45y/Mk/l8jbou8TCuEWmEygqwYZlIIIte4tqLdvdU6e9vLddnfIMr9l7awsq/YzRMq6EKwBXkV3r3ECtnEYLFUpfxYSu+xu/jxIqUXobJ9tYZLl8RClt+aVF/M1CGCxM3aNOT8GZ3lzJeHnSRQ6MrowurKQykcQRoRVE6cqcnCas1wYTuWmzv2Y72/iNfTdjx3cDSX9vvmadT4mYbS2jHAuZz3AesTwA/sV16VKVSW7E1MViqWGp9JUdl79iOL2nt+aXS+RPdU/m28/Qcq7NHA04ZyzZ4vG7er121T6kezXxf0Kq1btsrI4jbbu8yHsSZmhjZmu6jKzbjnQlGOm45lNU0evTW9nz8Mjdxi6DFSdLq53VsrJq69Gdn0f6RNmEUxuDorneD2Bj2jnv48RzsXglFb9PxR6LZG23UkqOIefB8+x9vJ/M66uYeoFAKAUAoBQCgFAKAUAoDkul+xCScRGL/7ijl7Y8ND3A8aupVLZMHH1tGBQEaHCkSvKxuWCqv3UUXt3lixJ+HhWEs7gk1kFlsTYz4htNEB9N+HIcW/Lt7L11Kij3g9FwmGWNFjQWVRYD+95O+9abd9TJuoCv2ilmVuPonw1H9VeV+1OG3qMKy/C7Puf6r1L6DzsVe0NnRzACTNYG4yySJrzyMLjka8dQxNSg24Wz5pP3T9DYaTIb9GcIR6UCP8d3/iJrYW1MVe++13WXsiO5EhbG6DYHDjSBJGO95VV2J5AjKg5KAKvxe28ZiH8biuUcv1fizEacUXkWAiX1YkXuRR+QrnyxFaXxTb72ydkb6pbbzZk34jHrh4Fdt5AsvaWOtvz8K+vbPwsuip0VqopeSOPjcXTw0HVqPL3fJHCY3FvK5dzcnyA7AB2CvU0aMaUd1HzvG42ri6m/PwXBfv1I0t8py+tY5e+2n1qyV7ZGtT3d9b2l1fuNOzsT1kUcnvorfMoP8AOsUp78FLmizFUehrTp8m15Mj7J0aeO1sszEd0irLfzdvKq6OTlHk/fP5l+N60aVTnBf/AJbj7JFgRV5onfdGMeZYRmN2T0W523Hy+oNedxdHoqjS01R9G2TjPvWGU3qsn3r6rMt61jpCgFAKAUAoBQCgFAKAUBzu2OiqSEvEerY6kW9Anu9k8x5VbCq45A5ufo1ilP7PMOKspHkSD9KuVaJggYnAyR6OuU8Cy3+W9x5VJTT0LqWHq1fgVzZhEQG8is/3Q2QeLAEkd1qw956ZHQhsmq/iaXqdDB0ryAKuHVVGgAewH7lVdD2ln/w7/P6fqTYOl0Z9eN17iGH8j9Ki6Mimeyqy+FplvgtqQy+pICeG5vlOtVuLWpo1KFSl8asb8TFmUr5d41H1rXxNCNelKlPSSt++4ri7O5S4gOUIjKo+4F1LqCDrdQyk9u4ivls6P3eu6ddPquzs7eTaevcbyd1dFamExvtYqH8GFYfxTtV7rYL8NKXjP6RRG0uZQ4fovjv8XLN/j3iiYj0UCkucoDN1bgxR3N9wYnebE10qm1MF91jT6FSklxvl2XXWeXarEFCW9e5fJsWT2sbim7/8Ov8ABCK5rx1O2VCC/wAvnJk9182TcJgxGpUyOwY3LSPmIFtdTuAAJq/AQeOxlOG6kk7uytks8+/QxNqEW7nO7Z2iZ5C3sDRBwXjbid/kOyvteEw6pQz1ep8w2ttB4ut1fgWn18fYo9qylBG4JAEqBrdokPV2PK7qfAVbWbjZ9q9cvma2DgpucGrtwlbvit7LtsmvEnVcaZX7E0jKH2JJE/CHYp+4VqjD5RceTa9cvQ3toWdVTX4oxfjZJ+qZ8j9HFOL6PEjAc42ZWPk8flRZVn2pen+0Zn1sHF/lm14SSa9Uywq80Doehc9pmTsZL+KnT6M1czacOrGXbY9P9ma1qk6XNX8svmdpXHPYigFAKAUAoBQCgFAKAUAoDk9vdIySY4DYbmcbzyXl97y41fTpXzZ2MFs7eSnV04L6nM/2avO3GKirIUJCgIeK2nGhylrv7iAu/flW5A5nSsOSRTOvCDs3nyWb8jdhJWYZmjMZvoGKlrdhOUkA8r1lZrMzFucetG3Y7HQbM6SSx2D3kTmfTHcx3+PmKqlRT0OfidmQnnTyfLh+h0LSpIvXRHMvtjtBHaRvBtvHCx7/ACX2g2Q68empLrrVc19Vw56cjkJSpS3JqxiDXgS8UAoCh6S7SVAkV7NNcLv1UAsfmym3EI3Gvpf2O2T0K+8VVaUtF2a+uvgjzX2jxco4d06fHXsV0n5tpeLOT2mSrQODYCXK3MOjoB8xSvd1cnF9vvkeJwiUoVYNfhuv+LT9rn3bkZbDyhfWCFl+JfSX6gVnEJum7cjGz5qOJpuWl0n3PJ+jJcUgZQw3EAjuOtWxd1c1ZwcJOL4O3kQcF6M+IT3url+Zer/+H61TTyqSXc/l8jdxHWw1GfLej5Pe/wCwx/oz4d+JeLwdM/5xKPGlTKpB9681f5DDdbD1odkZf4u3tJlhV5oFp0Za2Ki55gfkb+dq08er0H4Ha2BJrGxXNNel/keg1wD3woBQCgFAKAUAoBQCgFAc/wBLdpFEESmzPvPaE7fE7vOraULvM6GzsMqtTelojja2T0phLIFBZiFA3kkADvJppqRlJRV2zncT0nJnWOGMuh3yHMqFiPRs+U2Ti1j5VU6mdkc+eObqqNNXXPh5207Sz/wEkn7aY29yK8a9xe+dvAqOVT3W9WbHRTn/AFJeCy9dfbuN32GGT2IlJ5Lcn6sx8TWco9hP+FRXBI1xY93I6uFslxd5Lx6duVCC5PxBRzrG83oiMa05vqRy5vLyWvmkWFSNkkYDGvC+dDY9o7COBFRlBSWZr4jDQrxtLwfI7DAuk6Z4jlPtIew+G7v3HgNa8ttT7PUcTJzj1Zc1o+9fNeNzztSM8PLcmbf8O/ufVf1rzj+zGMTsnHvu/oOmibYsCT69re6O3vP8vrXZ2d9nKdCSqV3vNcOC+vouwqnWbyR5r0uxnWOJ94WaMryQt1V/kcnxNfQ4Uuiox53T88vRM8DWxX3rG1Yp5OMor/it5ebjfxIu3x/p5GtcoBION4mEgt4pWxiP6bfLPyzObs1/zMF+bq/5K3zJ+h5g/lV2qNJ3i+1Ff0fP+nRb36u8R74mMf8ATVOG/ppcsvLI3dpL+alL81pf5JS+Z9m0xMZ7HjdT8SlGX6GSksqqfNP9+4p2lg5rjGUX4NNP1sVvTTAyPDnjkZChu1mIBXtOh0K3vfhcVRjqUpQ3ou1v36G9sLE06dfo6kU1LTLjy7npbnZnQRoFAUbgAB3DSt2KsrI4s5OUnJ8Sz6Ni+Ki72+kb1qY9/wAB+HudbYKvjodz9meh1wD6AKAUAoBQCgFAKAUAoBQHmfSrayid2Yk+kURVVnY5PRNlUE2vc33DNW1C0Yno8Hu0KEb6vP8AfhYp+txEnqqsC8Xs8nginKveWPdUus+w2d6tPRbq7c35aevgZxbIjuGfNM43NIc1jxVbBEPwgUUFxzMxw8L3lm+b+mi8EasftpVDCIGeQexGC1j99hcJ468AaOdtCNXEqKagt58l8+RC2O+Lmj+1YwEE5rR+mbkkZS4yqoGlrMdBrUY7zWeRTQdepHrvd8M/XL3LXCbNijOYLd+12Jd/ma5tyGlTUUjahQhB3Sz5vN+bPmJ2pGjZLl39xAXfxC+qObWFHJaCdeEXbV8lmzPBzSsSXjEa29EFwz/iC+iPBjRX4macpyfWVl6/T1JVZLSXsvHtBIHXUbmX3l4d/A/96jOO8jVxeGVeFuPA9Dw8yuodTdWFweRrTPKyi4uz1IPSLE9Xh5D2kZR3t6Nx3Xv4Vdh6e/VjE0doYjoMNOotUsu95L1PMdrwF4JUG8owXk1jY+dq9BWjvU5Jcj59gqip4inJ6Jq/dx9DbC4ljDezIgPg63/I1KLU4d6IVIyoVmuMX7M0bDcnDxZtWChW+JPRb6qahh3emr/uxbtCKjiZ20buu55r0Zjs3R50Olpcy90iKx/ez+VYpZSlHt919bksX1qdKa/LZ/8AFte1ir6Xxz/YvE5UCQKbAXVpLxhwf+Qg88pFa+NVTquD4+V8r+p0dizw7VSnVjd2b70utZrwuvFF7jcOJI3jO50ZfmBFbdSG9Bx7LHHw9Z060avJp+TMNl4jrIYpO1kVj3lQSPOlKW9BS7CWMpdFXnT5Nr1Ok6IR3xF/dRj+S/1GtPaUrU0u07P2ap3xMpco+7X6ndVxD2woBQCgFAKAUAoBQCgFAeXM9yTx189a3o6I9hSVoRXYitbGyObRQm27PLeNfBbZ28gDxqN29EVurOWUI+LyX1+XafP8rL/t5Gk+4Ps4/kU3YcmLU3b/ABDoHL+o79mi8vq2TCY4k9iNFHJVA/IVLJIt6lOPBLyKLbO2piFGEhkkFwWkyELYHVUJGt92YaDsud1cpt/CjRxGKqNJUIt9tvbv5k+PBPKA00rWOvVoDEvc2ucns1YDlUrN6s2FSlUV5yfcsv1/ehPw2GSNcsaqi8FAA+lSSS0L4QjBWirG2hM1xTqxIVg2U2axBsbA2NtxsRpzpcipJ6M2UJHT9Dcfq0BP3k/qH1v81UVo53ODtXD2kqq45P8Af70NvTiayRpxYt8ot/VWzs2N6jfJHh/tJV3cNGHOXov1scjXbPEFdsHSEJu6tnj8I3ZB+6AfGqMP/TtyuvJ2N7aOeIc/zJS/ySb9T5slgpli3ZZnIHESBZiRyvIaxRaTlHtfrn8yeNjKcadXnBX8G4fIrYNmFNo5y5KNE7opYmzBlVgL9gEhtwzkCqI0XHE3vk03+/P1N+pjVV2Xu2tJSSbS1WbXi93Pna5bbbjLYeUL6wQsvxKMy/UCtmum6btyOXs+ajiYOWl0n3PJ+jJcUgYBhuIBHcdati7q5qzg4ScXwdvIhbF0Rk9yWRfAuXUfKy1TQyTjyb/fkbm0OtUjU/NGL8bWfqmd50Hg0kk4kKPAXP8AEPKubtKd5qPL5npvs1R3aM6n5nbwX6tnUVzT0goBQCgFAKAUAoBQCgFAeYTplZl91iPIkfyrdjoj19CW9Si+xexHxM4RSxDNu0VSxNzYWA7/AA7ay3YnOW6r+xCzYmTcFgXi1pJPlByKfFu6o9Z9hRetPTqrzf0XqZwbJjDB2vK43PIc5B+6PVT8IFFFak44eCe883zef6LwsT6mXkLHbWhhZEkcKWva5AsACSxJ3DS3Mm1RcktSipiKdNqMnqav8xd/2MRI9+S8aeAIzt4LY8axvN6Ij00p/wBOPi8l9fTxH+WM/wC3lZ/uJeOPyBzMOTMRypu31Y6By/qSv2LJfV+LZOggVFCooVRuCgADwFSSS0L4wjFWirI2UJG/A4nqpEk91gT8O5voSKjNXjY18VS6SlKPYXXTd7yRjgpPzH/61tbMWUn3fM+S/aeWdJf+XyOcrqnlDn9j7VVsTPAoa5cyarbIAkasDxOfXTT0t9aVGunVlBc792nzO3jsDOOFp15NZJRyzvm2n/j7WMdm7HSHHSOu54roOF3GcDkCFt8VqxSoKniG1xWXnmSxePniNnQjLVSs3zyy8db91yy2jpLh3++yHudG/qVKvq5Tg+23mvrY0ML1qNaH9qku+LXybJ9qvZpJ2zRX7AP+nRfcvEe+JjH/AEVRh/6aXLLyyN3aS/mZS/NaX+SUvmMIcuInX3hHL5qYz/7Q86xB7tSS7n8vkZrJzw1KXJyj67y/9j1bYeD6qBEO+12+JtSPC9vCuDXqdJUcj3+Bw/3fDwpcln36v1J9VG0KAUAoBQCgFAKAUAoBQHA9JcNkxD8Gs48d/wC8GrapO8T0mzKm/QS5ZFXVh0RQEHEbVjVigJkcexGM7DvtonexArDkiiWIhF7qzfJZ/wCvE12xMnu4deVpJfP1EPz1jrPsI/xp/wBq839F6mj/APGcOZBKesaQEHOZXzXG46EDwAtWOjje5D7jS3t93vzuy3MgvluL2vbtsNL92tTNreV7EF9roSViDTMNCIwCAeDSEhFPIm/Ko7y4ZlLxMXlDrPs+unqY9RiJPXcQr7sXpP4yOLDuVb86Wk9TG7Vn8TsuS1839PEnYaAIoUXsPeZmPHVmJJ8aklYvjFRVkbKySLPbzllw7HtgS/eL3+tbOzst5dp8f+1sN2vBct5eqKmumeSKvqFTGBwtjLCwJ5xsn1If9wcK1t1Rr35r2sdLpJ1MA4N5QmsuySfzXqbMd6M+HfiZIvmTrPzhHnUqmVSD716X+RDD9bDVoct2Xk932kNv6QM/+2Vl/wDSdXP0U+dMR8DfLPyzGzc8QofmvH/JNe5Y1eaFrFfsy4fEJwlzL8MiK38eeqKOUpR7fdfW5vYvrU6M+cbPvi2vaxb7A2U0uOie140jfre8MjRjxIfwvWpj5uGa4po62waEa91L8ElLxs172fgem1xj2goBQCgFAKAUAoBQCgFAKAoOl+BzxCQb473+A7/KwPcDVlKVmdDZtfo6u69JZePA4yts9KR8Zg1kADFrA3IDMoPJspFxy3VFq5XUpqeT97GzD4dEUKiqijcFAA8hWUktDMIRgrRVkYYvGxxAGR1W+gudSeAG8nkKw2lqYqVYU/idiJ/jZpP2UWUe/NdR3iMeme5slYu3ovMq6WpP4I27X9NfOxWw9F2Mxmmn67No6NGQpHYLB7WHYCCOVQ6LO7dzWjgJdJv1J719VbL3OiRQBYAADcALAeAq06CSSsiFNtaMEol5XG9IxmIPBj6qfiIqO+uBTLEQTtHN8ln58F4swyYiTeywLwS0knzMMinkFbvp1n2EbVp6vdXZm/PReT7yyqZtFxtuH/T4R+zIR8wDL9Aau2fL+JKP7y/2fKvthTu1U5SkvP8A0UldY8OQNqaPA+7LLlPdIjIB8xTyqitlKMu33y97G9g+tCrT5xv4xaftc+bc0jDj2JI3/CHXP+4WpiMo35NP1z9Bs+0qrg/xRlHxcXb1sTcRCHVkO5gVPcRarZR3otGrSqdHOM1wafkRtjzF4Imb1ii5viAsw8wahQk5U03yL8dTVPE1IrS7t3ar0MViIxJYAkPEo0BIzRu1hf3iJd3bl5VB9Wo3wt7f7LF/Ewsaazkpuy4veS0XfH1PT+j2zepisfXbV+/sXuA+t+NcPE1ulnvcOB7rZuCWEoKnx1ff+mhaVQb4oBQCgFAKAUAoBQCgFAKA+Mt9KA8/25swwSWHqNqh5dqnmPytzrbpz3kemwGK6aFn8S/dyuqZvkTF4eRyAsvVpbXKozk399rgC33b86w03xKakJyeUrLs18/0GE2dHGcyr6R3uxLOe92ux7r0UUhToQg7pZ89X5m3FYpI1zSOqLxYgC/DXt5VltLUnOpGCvJ2IMuPlkBGHiO7SSa8aX4hSM7fKAeNR3m9EUSrVJr+FHxeS8tfQr9j7CmGcYqTrQWzWWRrEnQ51yrmG7QkjQCwtUIwf4jXw+EqK6rO/HX30+nYdDDEqKFVQqjcFAAHcBVp0IxUVaKsiPi9pRRnKzXc7kUF3PMItzbna1YckiudeEHZvPks35HzByzSN+xyKdFDODIWJsPRW6qD8ROu4VjeerIdLNJzlG0UvH6ep6LtvZ2bC9WouY1BT8At5kXHjVeGq9HVUmeF2ph3isPOHF5rvWfrocGK9GfNSBt8f6eRrXKASAc4iJB9VqjEL+G3yz8sze2a/wCZhH83V/yVvmb8fAJYZI+x0ZfmUj+dTqR36bXNFOHqOhXhP8sk/JjZuJ6yGOT30VvmUGlKe/BS5oYul0VedPk2vUw2ZhzGrKd3WSMuvsu5ceWa3hWKMXFNPm/e5LGVY1Zqa/LFPvSt8js+imxbkTyDTfGD2/f/AE8+BrmY7Fb38OOnH6Hp9hbKdP8AmKqz/CuXb3vh2enW1zD04oBQCgFAKAUAoBQCgFAKAUAoCNtDBJMhRxodx7QewjnWU2ndFlKrKnJSjqcDtLZ7wPkcfCw3MOI4HiOzyJ24TUj0+FxUK8brXiiJUzaIE0c7sQHWJL6FRnkI43YZU7rN31B7z7DXlGrJ2vZdmb+i9TPC7LjRs9sz++5LvrwZtQOQsKyopEoUIRd9XzebJUkgUEsQAN5JsB4mslraWbKDbO2pGjIwcbysdOsCnIvNSdHPC1xx4GuU211Tn4jFTcbUE2+dsl9SVhsNLMgaaR0BGsSAxkcme+cnfqpUGspNrMthCpVjeba7Fl5vXysWGEwccQtGioDqbC1zxJ7TzNTSS0NiFOMFaKsdJ0T2fnl60j0Y93N7aDw3/LVNaXA5m1MSox6JavXu/U7Wtc4JwvSXY5iYyKPs2N/hJ7DwF93lwv2sDilJdHLXh2nitubKlTm8RSXVeb7Hz7n6PwKN0BBU7iLHuNdBq6seehJxkpLhmQthuTh4rm7BQrH7yeg31U1Vh3emvLyyNraEUsTO2jd13PNe5t2ZhmjQIbGzPltf1S7FB35So7xSmujhaXC/lf6GMTP7xW3qad2llxvZJ+budjsLo0TaScWG8Rnt5ty+758K5uKx291afn9D0uythdG1VxCz4R5d/N9h1tcw9QKAUAoBQCgFAKAUAoBQCgFAKAUAoDRjMIkqlHUMp/u4PYedZTazROFSUJb0XZnHbV6OSRXZLyJyHpDvA3948hWxGqnqdzDbThPq1Mnz4foUUsoVS2pABJCgsdOwAak8qtvlc6bmlHe9syB12Ik9RBCvvSek/hGpsO8t4VG8n2FO9Vn8K3V25vyX18DKPZCXDSFpmGoMhDAHiqABFPMC9FFcczKw0dZ9Z9v00XkWFTLxWDJYbH2Q8509FL+k/wDJeJ+g7eBhOoomhi8dCirLOXL6neYTDLGgRBZRuH97zWq3fM83OcpycpPNm6sET4ygggi4OhB4UBRYvorCxuhaPkNV8ju8CBW5Tx1WCtr3nGxGwcJWe8k4v+36ZrysQsH0HijBAkfKWZiAADd2LHU37SeztqSx84q0UvXiVT2BRqSUqk5OyS4LJKy4ci8wGx4YdUT0veOreZ3eFq1qlepU+JnTw2Bw+GX8KKXbx83mT6qNsUAoBQCgFAKAUAoBQCgFAKAUAoBQCgFAKAgY/Y8MuroM3vD0W8xv8b1KMnHQvpYmrS+B/QpMR0Q9yXwZb/vC35VYqz4o6ENrTXxxT7svqQ26KYjsMR73Yf0Gp9MjYW1qXGL9DZF0SmPrPGvdmb6ELesOsuCIy2vD8MX+/MtMF0WhTVyZDwOi/KN/cSarlVkzRrbRrVMk7Ls+peooAAAsBuAqs0D7QCgFAKAUAoBQCgFAKAUAoBQCgFAKAUAoBQCgFAKAUAoBQCgFAKAUAoBQCgFAKAUAoBQCgFAKAUAoBQCgFAKAUAoBQH//2Q==">
            <a:extLst>
              <a:ext uri="{FF2B5EF4-FFF2-40B4-BE49-F238E27FC236}">
                <a16:creationId xmlns:a16="http://schemas.microsoft.com/office/drawing/2014/main" id="{DEC59050-4C3F-BE4B-8CC3-236CBDB2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5337">
            <a:off x="156892" y="999288"/>
            <a:ext cx="2122712" cy="17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9D282-9B3D-E946-95AD-ADB28239F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60" y="845178"/>
            <a:ext cx="5859051" cy="19510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597DBA-CF6B-4B4D-80CE-E72605C642FB}"/>
              </a:ext>
            </a:extLst>
          </p:cNvPr>
          <p:cNvCxnSpPr>
            <a:cxnSpLocks/>
          </p:cNvCxnSpPr>
          <p:nvPr/>
        </p:nvCxnSpPr>
        <p:spPr>
          <a:xfrm flipV="1">
            <a:off x="487680" y="2629989"/>
            <a:ext cx="1018903" cy="1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C6226-D685-AF46-ADEE-75425F01288F}"/>
              </a:ext>
            </a:extLst>
          </p:cNvPr>
          <p:cNvSpPr/>
          <p:nvPr/>
        </p:nvSpPr>
        <p:spPr>
          <a:xfrm>
            <a:off x="0" y="2697046"/>
            <a:ext cx="2209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ize~1/Q</a:t>
            </a:r>
            <a:r>
              <a:rPr lang="en" sz="220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~0.2fm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42922-50E2-1345-A3D9-699D6A7E3C11}"/>
              </a:ext>
            </a:extLst>
          </p:cNvPr>
          <p:cNvSpPr txBox="1"/>
          <p:nvPr/>
        </p:nvSpPr>
        <p:spPr>
          <a:xfrm>
            <a:off x="3108960" y="1199256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/>
              <a:t>p</a:t>
            </a:r>
            <a:r>
              <a:rPr lang="en-US" sz="2200" dirty="0" err="1"/>
              <a:t>+A</a:t>
            </a:r>
            <a:endParaRPr lang="en-US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D9F63-8058-ED4F-BEC7-DA16B20ECD41}"/>
              </a:ext>
            </a:extLst>
          </p:cNvPr>
          <p:cNvSpPr txBox="1"/>
          <p:nvPr/>
        </p:nvSpPr>
        <p:spPr>
          <a:xfrm>
            <a:off x="5638312" y="1092350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d+A</a:t>
            </a:r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16BB50-5ACA-D648-B100-EB476EE147B6}"/>
              </a:ext>
            </a:extLst>
          </p:cNvPr>
          <p:cNvSpPr txBox="1"/>
          <p:nvPr/>
        </p:nvSpPr>
        <p:spPr>
          <a:xfrm>
            <a:off x="7770321" y="629734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/>
              <a:t>3</a:t>
            </a:r>
            <a:r>
              <a:rPr lang="en-US" sz="2200" dirty="0"/>
              <a:t>He+A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7DAEF-A78C-5544-8848-2F5BA56B12F1}"/>
              </a:ext>
            </a:extLst>
          </p:cNvPr>
          <p:cNvSpPr txBox="1"/>
          <p:nvPr/>
        </p:nvSpPr>
        <p:spPr>
          <a:xfrm>
            <a:off x="6659151" y="3374022"/>
            <a:ext cx="265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Julia </a:t>
            </a:r>
            <a:r>
              <a:rPr lang="en-US" dirty="0" err="1"/>
              <a:t>Velkovska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7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-1" y="4380880"/>
            <a:ext cx="8064137" cy="1854457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 better and better from </a:t>
            </a:r>
            <a:r>
              <a:rPr lang="en" sz="2400" b="0" i="0" u="none" strike="noStrike" cap="none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p+A</a:t>
            </a:r>
            <a:r>
              <a:rPr lang="en" sz="2400" b="0" i="0" u="none" strike="noStrike" cap="none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" sz="2400" b="0" i="0" u="none" strike="noStrike" cap="none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d+A</a:t>
            </a: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" sz="2400" baseline="30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He+A </a:t>
            </a:r>
            <a:endParaRPr lang="en" sz="2400" b="0" i="0" u="none" strike="noStrike" cap="none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Trends qualitatively reproduced by SONIC and AMPT model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Constituent quark scaling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23CAC-3621-444D-885E-FCA2700624A1}"/>
              </a:ext>
            </a:extLst>
          </p:cNvPr>
          <p:cNvSpPr txBox="1"/>
          <p:nvPr/>
        </p:nvSpPr>
        <p:spPr>
          <a:xfrm>
            <a:off x="6770077" y="6168125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PHENIX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arXiv:1710.09736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EB045-42C1-6749-91A9-72071FC6E12E}"/>
              </a:ext>
            </a:extLst>
          </p:cNvPr>
          <p:cNvSpPr txBox="1"/>
          <p:nvPr/>
        </p:nvSpPr>
        <p:spPr>
          <a:xfrm>
            <a:off x="0" y="6073170"/>
            <a:ext cx="651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talks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Sanghoon</a:t>
            </a:r>
            <a:r>
              <a:rPr lang="en-US" sz="1200" dirty="0">
                <a:solidFill>
                  <a:srgbClr val="FF0000"/>
                </a:solidFill>
              </a:rPr>
              <a:t>: Phenix Overview talk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Qiao</a:t>
            </a:r>
            <a:r>
              <a:rPr lang="en-US" sz="1200" dirty="0">
                <a:solidFill>
                  <a:srgbClr val="FF0000"/>
                </a:solidFill>
              </a:rPr>
              <a:t> Xu: Collectivity in small systems 2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F29F5-BA6F-AF4D-90E6-237FC7E4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601519"/>
            <a:ext cx="9144000" cy="37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8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8E4A6-E24D-DA46-9DCE-68A61B78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709874"/>
            <a:ext cx="4933183" cy="4872619"/>
          </a:xfrm>
          <a:prstGeom prst="rect">
            <a:avLst/>
          </a:prstGeom>
        </p:spPr>
      </p:pic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57737" y="519374"/>
            <a:ext cx="4819063" cy="589666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Anisotropies well described by Hydro, not so well by CGC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this mean gluon saturations models are incorrect?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at all!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Multiplicity distributions at mid-rapidity in </a:t>
            </a:r>
            <a:r>
              <a:rPr lang="en" sz="2400" i="1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+Pb</a:t>
            </a: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(|</a:t>
            </a:r>
            <a:r>
              <a:rPr lang="en" sz="2400" i="1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ƞ</a:t>
            </a: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|&lt;1) well reproduced by KLN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Saturation models might be more accurate in  describing initial entropy and eccentricities.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24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need hydro to generate final anisotropies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" sz="24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Importance of saturation models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34FFC-2748-8947-9146-1C75708870E3}"/>
              </a:ext>
            </a:extLst>
          </p:cNvPr>
          <p:cNvSpPr txBox="1"/>
          <p:nvPr/>
        </p:nvSpPr>
        <p:spPr>
          <a:xfrm>
            <a:off x="6307950" y="1113185"/>
            <a:ext cx="235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CMS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arXiv:1710.09355</a:t>
            </a:r>
          </a:p>
        </p:txBody>
      </p:sp>
    </p:spTree>
    <p:extLst>
      <p:ext uri="{BB962C8B-B14F-4D97-AF65-F5344CB8AC3E}">
        <p14:creationId xmlns:p14="http://schemas.microsoft.com/office/powerpoint/2010/main" val="107978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90F5C-D880-304A-9E0F-839760F6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363"/>
            <a:ext cx="3281602" cy="358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58B92-3D43-5141-807D-0A8F77C0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430" y="601519"/>
            <a:ext cx="3495387" cy="5983751"/>
          </a:xfrm>
          <a:prstGeom prst="rect">
            <a:avLst/>
          </a:prstGeom>
        </p:spPr>
      </p:pic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9267" y="3882778"/>
            <a:ext cx="5262810" cy="2695208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Precise measurements of v</a:t>
            </a:r>
            <a:r>
              <a:rPr lang="en" sz="19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{4}, v</a:t>
            </a:r>
            <a:r>
              <a:rPr lang="en" sz="19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{6}, and v</a:t>
            </a:r>
            <a:r>
              <a:rPr lang="en" sz="19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{8} now available</a:t>
            </a:r>
            <a:endParaRPr lang="en" sz="1900" b="0" i="0" u="none" strike="noStrike" cap="none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" sz="19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to see difference between higher order-cumulants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19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900" dirty="0" err="1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uch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stronger constraints on initial geometry.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" sz="1900" dirty="0">
              <a:solidFill>
                <a:srgbClr val="0D5DE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Caveat : non-flow correlations might still be present, especially in v</a:t>
            </a:r>
            <a:r>
              <a:rPr lang="en" sz="19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 and v</a:t>
            </a:r>
            <a:r>
              <a:rPr lang="en" sz="19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Non-gaussian fluctuations in </a:t>
            </a:r>
            <a:r>
              <a:rPr lang="en-US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p+Pb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34FFC-2748-8947-9146-1C75708870E3}"/>
              </a:ext>
            </a:extLst>
          </p:cNvPr>
          <p:cNvSpPr txBox="1"/>
          <p:nvPr/>
        </p:nvSpPr>
        <p:spPr>
          <a:xfrm>
            <a:off x="3591699" y="780762"/>
            <a:ext cx="283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CMS 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arXiv:1904.11519v1</a:t>
            </a:r>
          </a:p>
        </p:txBody>
      </p:sp>
    </p:spTree>
    <p:extLst>
      <p:ext uri="{BB962C8B-B14F-4D97-AF65-F5344CB8AC3E}">
        <p14:creationId xmlns:p14="http://schemas.microsoft.com/office/powerpoint/2010/main" val="884411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39061" y="4488794"/>
            <a:ext cx="8865875" cy="2247285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t" anchorCtr="0">
            <a:noAutofit/>
          </a:bodyPr>
          <a:lstStyle/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 in v</a:t>
            </a:r>
            <a:r>
              <a:rPr lang="en" sz="20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{2} and v</a:t>
            </a:r>
            <a:r>
              <a:rPr lang="en" sz="20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 between ATLAS and CMS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 values much flatter with multiplicity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due to difference in </a:t>
            </a:r>
            <a:r>
              <a:rPr lang="en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Detector!</a:t>
            </a:r>
          </a:p>
          <a:p>
            <a:pPr marL="673100" lvl="1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00" b="0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</a:t>
            </a:r>
            <a:r>
              <a:rPr lang="en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due to difference in measurement methods (More on this later)</a:t>
            </a:r>
          </a:p>
          <a:p>
            <a:pPr marL="342900" indent="-342900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careful when interpreting % level differences between v</a:t>
            </a:r>
            <a:r>
              <a:rPr lang="en" sz="20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{4}, v</a:t>
            </a:r>
            <a:r>
              <a:rPr lang="en" sz="20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{6}, and v</a:t>
            </a:r>
            <a:r>
              <a:rPr lang="en" sz="2000" baseline="-25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dirty="0">
                <a:solidFill>
                  <a:srgbClr val="0D5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{8}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Non-gaussian fluctuations in </a:t>
            </a:r>
            <a:r>
              <a:rPr lang="en-US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p+Pb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7A461-0A65-834F-BAFD-0F44F4AECBBD}"/>
              </a:ext>
            </a:extLst>
          </p:cNvPr>
          <p:cNvGrpSpPr/>
          <p:nvPr/>
        </p:nvGrpSpPr>
        <p:grpSpPr>
          <a:xfrm>
            <a:off x="5127748" y="1032879"/>
            <a:ext cx="3825423" cy="3315094"/>
            <a:chOff x="5811573" y="1985067"/>
            <a:chExt cx="3332427" cy="28878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B4AC0F-4CF3-0043-9124-31DB2B8B1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566"/>
            <a:stretch/>
          </p:blipFill>
          <p:spPr>
            <a:xfrm>
              <a:off x="6178164" y="1985067"/>
              <a:ext cx="2965836" cy="288786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ED126D-A4A3-E144-A729-919C502B2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5382"/>
            <a:stretch/>
          </p:blipFill>
          <p:spPr>
            <a:xfrm>
              <a:off x="5811573" y="1985067"/>
              <a:ext cx="422250" cy="288786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9CDCA-6ADC-1A4C-A788-ABC169CA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1" y="569053"/>
            <a:ext cx="3543637" cy="38681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CE904-C064-4A46-9EF8-26E1F03D85E6}"/>
              </a:ext>
            </a:extLst>
          </p:cNvPr>
          <p:cNvCxnSpPr>
            <a:cxnSpLocks/>
          </p:cNvCxnSpPr>
          <p:nvPr/>
        </p:nvCxnSpPr>
        <p:spPr>
          <a:xfrm>
            <a:off x="1319917" y="2359040"/>
            <a:ext cx="7521936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757FF-98BD-7046-BA5C-C6AD43AEA5A1}"/>
              </a:ext>
            </a:extLst>
          </p:cNvPr>
          <p:cNvCxnSpPr>
            <a:cxnSpLocks/>
          </p:cNvCxnSpPr>
          <p:nvPr/>
        </p:nvCxnSpPr>
        <p:spPr>
          <a:xfrm>
            <a:off x="1749287" y="2800167"/>
            <a:ext cx="7036596" cy="1"/>
          </a:xfrm>
          <a:prstGeom prst="line">
            <a:avLst/>
          </a:prstGeom>
          <a:ln w="25400">
            <a:solidFill>
              <a:srgbClr val="1641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4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" y="693907"/>
            <a:ext cx="9143999" cy="5761578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t" anchorCtr="0">
            <a:noAutofit/>
          </a:bodyPr>
          <a:lstStyle/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Main tool: Flow and Correlation measurements</a:t>
            </a: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Very sensitive to initial collision geometry and its fluctuations</a:t>
            </a:r>
            <a:endParaRPr lang="en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hydrodynamic response </a:t>
            </a: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    “Double edged sword”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 Sensitivity to both =&gt; difficult to constrain either</a:t>
            </a: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    How to proceed?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Times New Roman"/>
            </a:endParaRP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More careful look at previous measurements</a:t>
            </a:r>
            <a:endParaRPr lang="en-US" sz="1800" dirty="0">
              <a:solidFill>
                <a:srgbClr val="1641E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85774" indent="-342900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Measure new observables:  </a:t>
            </a:r>
          </a:p>
          <a:p>
            <a:pPr marL="630318" lvl="1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That are more sensitive to initial conditions than to response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vice-versa</a:t>
            </a:r>
          </a:p>
          <a:p>
            <a:pPr marL="630318" lvl="1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sz="19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correlations, symmetric &amp; asymmetric cumulants + …</a:t>
            </a:r>
          </a:p>
          <a:p>
            <a:pPr marL="300118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Measure across different systems</a:t>
            </a:r>
          </a:p>
          <a:p>
            <a:pPr marL="630318" lvl="1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Xe+Xe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 (LHC),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Cu+Au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Cu+Cu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, U+U (RHIC)</a:t>
            </a:r>
            <a:endParaRPr lang="en-US" sz="19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300118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Correlation in Small systems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Times New Roman"/>
            </a:endParaRPr>
          </a:p>
          <a:p>
            <a:pPr marL="630318" lvl="1" indent="-257244">
              <a:spcBef>
                <a:spcPts val="300"/>
              </a:spcBef>
              <a:buClr>
                <a:srgbClr val="31859C"/>
              </a:buClr>
              <a:buFont typeface="Wingdings" pitchFamily="2" charset="2"/>
              <a:buChar char="§"/>
            </a:pPr>
            <a:r>
              <a:rPr lang="en-US" sz="19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+A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d+A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9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He+A, 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pp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endParaRPr lang="en-US" sz="1500" dirty="0"/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+ Many other measurements: </a:t>
            </a:r>
            <a:r>
              <a:rPr lang="en-US" sz="2200" dirty="0" err="1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Femtoscopy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, HF flow, v</a:t>
            </a:r>
            <a:r>
              <a:rPr lang="en-US" sz="2200" baseline="-250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200" dirty="0">
              <a:solidFill>
                <a:srgbClr val="1641E2"/>
              </a:solidFill>
            </a:endParaRPr>
          </a:p>
          <a:p>
            <a:pPr marL="42874" indent="0">
              <a:spcBef>
                <a:spcPts val="300"/>
              </a:spcBef>
              <a:buClr>
                <a:srgbClr val="31859C"/>
              </a:buClr>
              <a:buNone/>
            </a:pPr>
            <a:r>
              <a:rPr lang="en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6884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5211" tIns="32596" rIns="65211" bIns="32596" anchor="t" anchorCtr="0">
            <a:noAutofit/>
          </a:bodyPr>
          <a:lstStyle/>
          <a:p>
            <a:pPr algn="ctr">
              <a:buSzPct val="25000"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Understanding the initial stages of a HI collision</a:t>
            </a:r>
            <a:endParaRPr lang="en" sz="36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7543383" y="846510"/>
            <a:ext cx="1600617" cy="273915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>
            <a:hlinkClick r:id="rId3"/>
            <a:extLst>
              <a:ext uri="{FF2B5EF4-FFF2-40B4-BE49-F238E27FC236}">
                <a16:creationId xmlns:a16="http://schemas.microsoft.com/office/drawing/2014/main" id="{4BB8F299-2CAE-D041-933F-DA25C36D8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098" y="3558909"/>
            <a:ext cx="138600" cy="23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58286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Azimuthal anisotropies in </a:t>
            </a:r>
            <a:r>
              <a:rPr lang="en-US" sz="3600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collisions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745700" y="709875"/>
            <a:ext cx="1071600" cy="46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807343" y="727250"/>
            <a:ext cx="1129800" cy="36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918050" y="740775"/>
            <a:ext cx="781800" cy="2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354825" y="738828"/>
            <a:ext cx="781800" cy="21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atlas.web.cern.ch/Atlas/GROUPS/PHYSICS/PAPERS/HION-2016-01/fig_17.png">
            <a:extLst>
              <a:ext uri="{FF2B5EF4-FFF2-40B4-BE49-F238E27FC236}">
                <a16:creationId xmlns:a16="http://schemas.microsoft.com/office/drawing/2014/main" id="{A4F47589-0DA8-454D-95C6-2DBCF001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11" y="587736"/>
            <a:ext cx="4421389" cy="31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351">
            <a:extLst>
              <a:ext uri="{FF2B5EF4-FFF2-40B4-BE49-F238E27FC236}">
                <a16:creationId xmlns:a16="http://schemas.microsoft.com/office/drawing/2014/main" id="{F2474BA7-D55B-F54F-AE21-1451833E8A2F}"/>
              </a:ext>
            </a:extLst>
          </p:cNvPr>
          <p:cNvSpPr txBox="1"/>
          <p:nvPr/>
        </p:nvSpPr>
        <p:spPr>
          <a:xfrm>
            <a:off x="0" y="4078556"/>
            <a:ext cx="9049200" cy="2600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Consistent values for </a:t>
            </a:r>
            <a:r>
              <a:rPr lang="en-US" sz="2200" i="1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pp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v</a:t>
            </a:r>
            <a:r>
              <a:rPr lang="en-US" sz="2200" baseline="-250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between 5.02 </a:t>
            </a:r>
            <a:r>
              <a:rPr lang="en-US" sz="2200" dirty="0" err="1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TeV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and 13 </a:t>
            </a:r>
            <a:r>
              <a:rPr lang="en-US" sz="2200" dirty="0" err="1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TeV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collisions.</a:t>
            </a:r>
          </a:p>
          <a:p>
            <a:pPr marL="457200" indent="-342900"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No dependence of v</a:t>
            </a:r>
            <a:r>
              <a:rPr lang="en-US" sz="2200" baseline="-250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(or v</a:t>
            </a:r>
            <a:r>
              <a:rPr lang="en-US" sz="2200" baseline="-250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and v</a:t>
            </a:r>
            <a:r>
              <a:rPr lang="en-US" sz="2200" baseline="-250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 on collision energy</a:t>
            </a:r>
          </a:p>
          <a:p>
            <a:pPr marL="914400" lvl="1" indent="-342900"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Similar to A+A and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+A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collisions</a:t>
            </a:r>
          </a:p>
          <a:p>
            <a:pPr marL="914400" lvl="1" indent="-342900">
              <a:buSzPct val="100000"/>
              <a:buFont typeface="Wingdings" charset="2"/>
              <a:buChar char="§"/>
            </a:pP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shape of v</a:t>
            </a:r>
            <a:r>
              <a:rPr lang="en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between </a:t>
            </a:r>
            <a:r>
              <a:rPr lang="en" sz="2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</a:t>
            </a:r>
            <a:r>
              <a:rPr lang="en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A+A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457200" lvl="0" indent="-342900"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Indicates similar origin?</a:t>
            </a:r>
          </a:p>
          <a:p>
            <a:pPr marL="457200" lvl="0" indent="-342900">
              <a:buClr>
                <a:srgbClr val="0000FF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1641E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Extensive studies, based on multi-particle cumulants done in last two years to investigate this</a:t>
            </a:r>
          </a:p>
          <a:p>
            <a:pPr marL="457200" lvl="1" indent="-342900">
              <a:buClr>
                <a:srgbClr val="0000FF"/>
              </a:buClr>
              <a:buSzPct val="100000"/>
              <a:buFont typeface="Wingdings" charset="2"/>
              <a:buChar char="§"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571500" lvl="1">
              <a:buClr>
                <a:srgbClr val="FF0000"/>
              </a:buClr>
              <a:buSzPct val="100000"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457200" lvl="0" indent="-355600" rtl="0">
              <a:spcBef>
                <a:spcPts val="0"/>
              </a:spcBef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355600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lvl="1">
              <a:buClr>
                <a:schemeClr val="accent5">
                  <a:lumMod val="50000"/>
                </a:schemeClr>
              </a:buClr>
              <a:buSzPct val="100000"/>
            </a:pPr>
            <a:endParaRPr lang="en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A5BF4-ADAE-0548-B01F-9EB81EA93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054"/>
            <a:ext cx="4716768" cy="3229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E1F4E6-D842-D74F-9B77-64FBCDB5FE2E}"/>
              </a:ext>
            </a:extLst>
          </p:cNvPr>
          <p:cNvSpPr/>
          <p:nvPr/>
        </p:nvSpPr>
        <p:spPr>
          <a:xfrm>
            <a:off x="5911742" y="6211669"/>
            <a:ext cx="313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Related talks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Blair Seidlitz: Collectivity in small systems 1</a:t>
            </a:r>
          </a:p>
          <a:p>
            <a:r>
              <a:rPr lang="en-US" sz="1200" dirty="0">
                <a:solidFill>
                  <a:srgbClr val="FF0000"/>
                </a:solidFill>
              </a:rPr>
              <a:t>Kurt Hill : Collectivity in small systems 1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1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558407"/>
            <a:ext cx="9144000" cy="427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“standard cumulant”, non-flow sources contribute to four-particle correlation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solidFill>
                          <a:srgbClr val="0D5DE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dirty="0">
                  <a:solidFill>
                    <a:srgbClr val="0D5DE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  <a:blipFill>
                <a:blip r:embed="rId4"/>
                <a:stretch>
                  <a:fillRect l="-571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984" y="5959578"/>
            <a:ext cx="8894039" cy="76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90181" y="2403852"/>
                <a:ext cx="2985433" cy="6254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81" y="2403852"/>
                <a:ext cx="2985433" cy="6254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9845" y="5760720"/>
                <a:ext cx="5684315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non</m:t>
                          </m:r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flow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45" y="5760720"/>
                <a:ext cx="568431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9041" y="5365217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1" y="5365217"/>
                <a:ext cx="83924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2516" y="4352696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16" y="4352696"/>
                <a:ext cx="839243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2311623" y="2716599"/>
            <a:ext cx="2949314" cy="12898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11623" y="2773804"/>
            <a:ext cx="3662159" cy="14377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17591" y="2778674"/>
            <a:ext cx="819126" cy="12277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17591" y="2776239"/>
            <a:ext cx="1565754" cy="17765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>
              <a:buSzPct val="25000"/>
            </a:pPr>
            <a:r>
              <a:rPr lang="en-US" sz="32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Multi-particle correlation measurements</a:t>
            </a:r>
            <a:endParaRPr lang="en" sz="32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466">
            <a:extLst>
              <a:ext uri="{FF2B5EF4-FFF2-40B4-BE49-F238E27FC236}">
                <a16:creationId xmlns:a16="http://schemas.microsoft.com/office/drawing/2014/main" id="{02DED269-8836-CA46-9420-E4D19D71ED74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589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0"/>
            <a:ext cx="9144000" cy="427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“standard cumulant”, non-flow sources contribute to four-particle correlation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D5DE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“subevent” method, particles are correlated across all subevents (long-range).</a:t>
                </a:r>
              </a:p>
              <a:p>
                <a:pPr lvl="1"/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subevent cumulant can further suppress away-side jet contribution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  <a:blipFill>
                <a:blip r:embed="rId4"/>
                <a:stretch>
                  <a:fillRect l="-571" t="-2222" r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036" y="5365217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6" y="5365217"/>
                <a:ext cx="83924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92511" y="4352696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11" y="4352696"/>
                <a:ext cx="83924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56773" y="5760720"/>
                <a:ext cx="4230452" cy="4874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73" y="5760720"/>
                <a:ext cx="4230452" cy="487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19686" y="6418914"/>
            <a:ext cx="487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J. Jia et. al. Phys. Rev. C 96, 034906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78695" y="4644540"/>
                <a:ext cx="397866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95" y="4644540"/>
                <a:ext cx="39786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22195" y="4782131"/>
                <a:ext cx="37221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95" y="4782131"/>
                <a:ext cx="372218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88164" y="4722674"/>
                <a:ext cx="401071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charset="0"/>
                        </a:rPr>
                        <m:t>𝒂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64" y="4722674"/>
                <a:ext cx="401071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0176" y="2403852"/>
                <a:ext cx="2985433" cy="6254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76" y="2403852"/>
                <a:ext cx="2985433" cy="62549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4847573" y="2716601"/>
            <a:ext cx="413359" cy="16360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11618" y="2773804"/>
            <a:ext cx="3662159" cy="14377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47573" y="2778675"/>
            <a:ext cx="789139" cy="21440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383340" y="2776239"/>
            <a:ext cx="474658" cy="18709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Subevent </a:t>
            </a:r>
            <a:r>
              <a:rPr lang="en-US" sz="3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cumulants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466">
            <a:extLst>
              <a:ext uri="{FF2B5EF4-FFF2-40B4-BE49-F238E27FC236}">
                <a16:creationId xmlns:a16="http://schemas.microsoft.com/office/drawing/2014/main" id="{0CCD7FF4-A2BD-9649-94EE-700830D29F2F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240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0"/>
            <a:ext cx="9144000" cy="427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“standard cumulant”, non-flow sources contribute to four-particle correlation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D5D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solidFill>
                          <a:srgbClr val="0D5DE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dirty="0">
                  <a:solidFill>
                    <a:srgbClr val="0D5DE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“subevent” method, particles are correlated across all subevents (long-range).</a:t>
                </a:r>
              </a:p>
              <a:p>
                <a:pPr lvl="1"/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subevent </a:t>
                </a:r>
                <a:r>
                  <a:rPr lang="en-US" sz="2000" dirty="0" err="1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cumulant</a:t>
                </a:r>
                <a:r>
                  <a:rPr lang="en-US" sz="2000" dirty="0">
                    <a:solidFill>
                      <a:srgbClr val="0D5D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further suppress away-side jet contribution;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method validated in PYTHIA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check data-driven way.</a:t>
                </a:r>
                <a:endParaRPr lang="en-US" sz="20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0" y="601250"/>
                <a:ext cx="8894039" cy="2265256"/>
              </a:xfrm>
              <a:prstGeom prst="rect">
                <a:avLst/>
              </a:prstGeom>
              <a:blipFill>
                <a:blip r:embed="rId4"/>
                <a:stretch>
                  <a:fillRect l="-571" t="-2222" r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036" y="5365217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6" y="5365217"/>
                <a:ext cx="83924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92511" y="4352696"/>
                <a:ext cx="839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11" y="4352696"/>
                <a:ext cx="83924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56773" y="5760720"/>
                <a:ext cx="4230452" cy="4874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73" y="5760720"/>
                <a:ext cx="4230452" cy="487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78695" y="4644540"/>
                <a:ext cx="397866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95" y="4644540"/>
                <a:ext cx="39786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22195" y="4782131"/>
                <a:ext cx="372218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95" y="4782131"/>
                <a:ext cx="372218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88164" y="4722674"/>
                <a:ext cx="401071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charset="0"/>
                        </a:rPr>
                        <m:t>𝒂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64" y="4722674"/>
                <a:ext cx="401071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0176" y="2403852"/>
                <a:ext cx="2985433" cy="6254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76" y="2403852"/>
                <a:ext cx="2985433" cy="62549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4847573" y="2716601"/>
            <a:ext cx="413359" cy="16360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11618" y="2773804"/>
            <a:ext cx="3662159" cy="14377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47573" y="2778675"/>
            <a:ext cx="789139" cy="21440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383340" y="2776239"/>
            <a:ext cx="474658" cy="18709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40148" y="2843242"/>
            <a:ext cx="4681525" cy="2989731"/>
            <a:chOff x="4140148" y="2843242"/>
            <a:chExt cx="4681525" cy="298973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148" y="2843242"/>
              <a:ext cx="4681525" cy="2989731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571999" y="5041957"/>
              <a:ext cx="1077519" cy="276999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6% flow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3035" y="4398289"/>
              <a:ext cx="1077519" cy="276999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1F5A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4% flow</a:t>
              </a:r>
            </a:p>
          </p:txBody>
        </p:sp>
      </p:grpSp>
      <p:sp>
        <p:nvSpPr>
          <p:cNvPr id="34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Subevent cumulants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290A7-8FCD-D041-8B57-BBD95C684677}"/>
              </a:ext>
            </a:extLst>
          </p:cNvPr>
          <p:cNvSpPr/>
          <p:nvPr/>
        </p:nvSpPr>
        <p:spPr>
          <a:xfrm>
            <a:off x="4408950" y="6488668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J. Jia et. </a:t>
            </a:r>
            <a:r>
              <a:rPr lang="en-US" sz="1800" dirty="0" err="1">
                <a:solidFill>
                  <a:srgbClr val="1641E2"/>
                </a:solidFill>
              </a:rPr>
              <a:t>al.Phys</a:t>
            </a:r>
            <a:r>
              <a:rPr lang="en-US" sz="1800" dirty="0">
                <a:solidFill>
                  <a:srgbClr val="1641E2"/>
                </a:solidFill>
              </a:rPr>
              <a:t>. Rev. C 96, 034906 (2017)</a:t>
            </a:r>
          </a:p>
        </p:txBody>
      </p:sp>
      <p:sp>
        <p:nvSpPr>
          <p:cNvPr id="23" name="Shape 466">
            <a:extLst>
              <a:ext uri="{FF2B5EF4-FFF2-40B4-BE49-F238E27FC236}">
                <a16:creationId xmlns:a16="http://schemas.microsoft.com/office/drawing/2014/main" id="{63B4D208-58B4-194A-B46B-37267A3EC1A7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7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4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from multi-particle Cumulants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9708" y="4768906"/>
            <a:ext cx="8770932" cy="198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4-particle cumulant c</a:t>
            </a:r>
            <a:r>
              <a:rPr lang="en-US" sz="2200" baseline="-25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{4} indicates no-collectivity in </a:t>
            </a:r>
            <a:r>
              <a:rPr lang="en-US" sz="2200" i="1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any multiplicity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+Pb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with ~80 and fewer tracks</a:t>
            </a:r>
          </a:p>
          <a:p>
            <a:pPr>
              <a:buFont typeface="Wingdings" charset="2"/>
              <a:buChar char="§"/>
            </a:pPr>
            <a:r>
              <a:rPr lang="en-US" sz="2200" i="1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from standard cumulants show energy dependence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such dependence was seen in the Template (or 2PC) v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Wingdings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indicate non-collectivity in pp?</a:t>
            </a:r>
          </a:p>
        </p:txBody>
      </p:sp>
      <p:sp>
        <p:nvSpPr>
          <p:cNvPr id="9" name="Shape 466">
            <a:extLst>
              <a:ext uri="{FF2B5EF4-FFF2-40B4-BE49-F238E27FC236}">
                <a16:creationId xmlns:a16="http://schemas.microsoft.com/office/drawing/2014/main" id="{C3A61A71-4F85-B848-A7BE-0C491CF18E7C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9CE25-FD7A-F54A-B0F9-5A4DDC8F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03"/>
          <a:stretch/>
        </p:blipFill>
        <p:spPr>
          <a:xfrm>
            <a:off x="-12246" y="627067"/>
            <a:ext cx="4855179" cy="4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48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4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from multi-particle Cumulants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6729" y="4868061"/>
            <a:ext cx="8720091" cy="1989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Nope!</a:t>
            </a:r>
          </a:p>
          <a:p>
            <a:pPr>
              <a:buFont typeface="Wingdings" charset="2"/>
              <a:buChar char="§"/>
            </a:pP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culprit is non-flow contribution in standard cumulant measurements</a:t>
            </a:r>
          </a:p>
          <a:p>
            <a:pPr>
              <a:buFont typeface="Wingdings" charset="2"/>
              <a:buChar char="§"/>
            </a:pP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Sub-event cumulants yield negative c</a:t>
            </a:r>
            <a:r>
              <a:rPr lang="en-US" sz="2200" baseline="-25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{4} values down to the lowest measured multiplicity</a:t>
            </a:r>
          </a:p>
        </p:txBody>
      </p:sp>
      <p:sp>
        <p:nvSpPr>
          <p:cNvPr id="9" name="Shape 466">
            <a:extLst>
              <a:ext uri="{FF2B5EF4-FFF2-40B4-BE49-F238E27FC236}">
                <a16:creationId xmlns:a16="http://schemas.microsoft.com/office/drawing/2014/main" id="{C3A61A71-4F85-B848-A7BE-0C491CF18E7C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9CE25-FD7A-F54A-B0F9-5A4DDC8F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46" y="627067"/>
            <a:ext cx="9144000" cy="4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0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375B99-B118-C645-9BC2-CBB6381B6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304"/>
            <a:ext cx="9144000" cy="2937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81334" y="4239177"/>
                <a:ext cx="8261526" cy="26188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1641E2"/>
                    </a:solidFill>
                    <a:latin typeface="Cambria Math" charset="0"/>
                    <a:cs typeface="Times New Roman" panose="02020603050405020304" pitchFamily="18" charset="0"/>
                  </a:rPr>
                  <a:t> in</a:t>
                </a:r>
                <a:r>
                  <a:rPr lang="en-US" sz="2200" i="1" dirty="0">
                    <a:solidFill>
                      <a:srgbClr val="1641E2"/>
                    </a:solidFill>
                    <a:latin typeface="Cambria Math" charset="0"/>
                    <a:cs typeface="Times New Roman" panose="02020603050405020304" pitchFamily="18" charset="0"/>
                  </a:rPr>
                  <a:t> pp 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mbria Math" charset="0"/>
                    <a:cs typeface="Times New Roman" panose="02020603050405020304" pitchFamily="18" charset="0"/>
                  </a:rPr>
                  <a:t>Consistent with no. multiplicity dependence (For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  <a:latin typeface="Cambria Math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Cambria Math" charset="0"/>
                    <a:cs typeface="Times New Roman" panose="02020603050405020304" pitchFamily="18" charset="0"/>
                  </a:rPr>
                  <a:t>ch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mbria Math" charset="0"/>
                    <a:cs typeface="Times New Roman" panose="02020603050405020304" pitchFamily="18" charset="0"/>
                  </a:rPr>
                  <a:t>&gt;50)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mbria Math" charset="0"/>
                    <a:cs typeface="Times New Roman" panose="02020603050405020304" pitchFamily="18" charset="0"/>
                  </a:rPr>
                  <a:t>No dependence on collision energy</a:t>
                </a:r>
              </a:p>
              <a:p>
                <a:pPr marL="342900" lvl="1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Cambria Math" charset="0"/>
                  <a:cs typeface="Times New Roman" panose="02020603050405020304" pitchFamily="18" charset="0"/>
                </a:endParaRPr>
              </a:p>
              <a:p>
                <a:pPr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200" b="0" i="0" smtClean="0">
                        <a:solidFill>
                          <a:srgbClr val="1641E2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1641E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(template fit): 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 presence of  fluctuations</a:t>
                </a:r>
              </a:p>
              <a:p>
                <a:pPr marL="342900" lvl="1" indent="0">
                  <a:buNone/>
                </a:pPr>
                <a:endParaRPr lang="en-US" sz="19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sz="2200" i="1" dirty="0" err="1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err="1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+Pb</a:t>
                </a:r>
                <a:r>
                  <a:rPr lang="en-US" sz="2200" dirty="0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sz="2200" baseline="-25000" dirty="0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1641E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{4} also has negligible multiplicity dep</a:t>
                </a:r>
              </a:p>
              <a:p>
                <a:pPr>
                  <a:buFont typeface="Wingdings" charset="2"/>
                  <a:buChar char="§"/>
                </a:pPr>
                <a:endParaRPr lang="en-US" sz="2200" dirty="0">
                  <a:solidFill>
                    <a:srgbClr val="1641E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4" y="4239177"/>
                <a:ext cx="8261526" cy="2618823"/>
              </a:xfrm>
              <a:prstGeom prst="rect">
                <a:avLst/>
              </a:prstGeom>
              <a:blipFill>
                <a:blip r:embed="rId4"/>
                <a:stretch>
                  <a:fillRect l="-613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30434" y="12704"/>
            <a:ext cx="5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52003" y="3450250"/>
                <a:ext cx="3431977" cy="135421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template fit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peripheral sub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33CC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3 subevent</a:t>
                </a: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03" y="3450250"/>
                <a:ext cx="3431977" cy="1354217"/>
              </a:xfrm>
              <a:prstGeom prst="rect">
                <a:avLst/>
              </a:prstGeom>
              <a:blipFill>
                <a:blip r:embed="rId5"/>
                <a:stretch>
                  <a:fillRect t="-2804"/>
                </a:stretch>
              </a:blipFill>
              <a:ln w="127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hape 357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400" baseline="-250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{4}: Multiplicity dependence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466">
            <a:extLst>
              <a:ext uri="{FF2B5EF4-FFF2-40B4-BE49-F238E27FC236}">
                <a16:creationId xmlns:a16="http://schemas.microsoft.com/office/drawing/2014/main" id="{10A9709F-0C68-DE4F-B692-EE6ABA34CD17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676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75874B-8DE2-A34F-AC06-54AFAD9C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" y="714172"/>
            <a:ext cx="9144000" cy="2991255"/>
          </a:xfrm>
          <a:prstGeom prst="rect">
            <a:avLst/>
          </a:prstGeom>
        </p:spPr>
      </p:pic>
      <p:sp>
        <p:nvSpPr>
          <p:cNvPr id="14" name="Shape 357"/>
          <p:cNvSpPr txBox="1"/>
          <p:nvPr/>
        </p:nvSpPr>
        <p:spPr>
          <a:xfrm>
            <a:off x="1" y="0"/>
            <a:ext cx="9144000" cy="4460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54577" tIns="27288" rIns="54577" bIns="27288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55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Symmetric cumulants: </a:t>
            </a:r>
            <a:r>
              <a:rPr lang="en-US" sz="255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551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55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551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55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correlations</a:t>
            </a:r>
            <a:endParaRPr lang="en" sz="2551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66">
            <a:extLst>
              <a:ext uri="{FF2B5EF4-FFF2-40B4-BE49-F238E27FC236}">
                <a16:creationId xmlns:a16="http://schemas.microsoft.com/office/drawing/2014/main" id="{A6E67EB2-4C25-AC4C-8499-EC6C81C121F1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27F35-7A08-0341-8104-8449928CE6BB}"/>
              </a:ext>
            </a:extLst>
          </p:cNvPr>
          <p:cNvSpPr txBox="1"/>
          <p:nvPr/>
        </p:nvSpPr>
        <p:spPr>
          <a:xfrm>
            <a:off x="-831" y="4244692"/>
            <a:ext cx="8166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different order harmonic flows using symmetric cumulants in </a:t>
            </a:r>
            <a:r>
              <a:rPr lang="en-US" sz="2000" i="1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+Pb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Pb+Pb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</a:p>
          <a:p>
            <a:endParaRPr lang="en-US" sz="2000" dirty="0">
              <a:solidFill>
                <a:srgbClr val="1641E2"/>
              </a:solidFill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Pb+Pb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central </a:t>
            </a:r>
            <a:r>
              <a:rPr lang="en-US" sz="2000" i="1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+Pb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anti-correlated, 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correlated.</a:t>
            </a:r>
          </a:p>
          <a:p>
            <a:endParaRPr lang="en-US" sz="2000" dirty="0">
              <a:solidFill>
                <a:srgbClr val="1641E2"/>
              </a:solidFill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most multiplicities in </a:t>
            </a:r>
            <a:r>
              <a:rPr lang="en-US" sz="2000" i="1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peripheral </a:t>
            </a:r>
            <a:r>
              <a:rPr lang="en-US" sz="2000" i="1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+Pb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--v</a:t>
            </a:r>
            <a:r>
              <a:rPr lang="en-US" sz="2000" baseline="-25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correlated: is there any “physics” behind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7AD77-0A34-A14D-B057-9436128C3C06}"/>
              </a:ext>
            </a:extLst>
          </p:cNvPr>
          <p:cNvSpPr txBox="1"/>
          <p:nvPr/>
        </p:nvSpPr>
        <p:spPr>
          <a:xfrm>
            <a:off x="6595482" y="3474594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41E2"/>
                </a:solidFill>
              </a:rPr>
              <a:t>v</a:t>
            </a:r>
            <a:r>
              <a:rPr lang="en-US" sz="2400" baseline="-25000" dirty="0">
                <a:solidFill>
                  <a:srgbClr val="1641E2"/>
                </a:solidFill>
              </a:rPr>
              <a:t>2</a:t>
            </a:r>
            <a:r>
              <a:rPr lang="en-US" sz="2400" dirty="0">
                <a:solidFill>
                  <a:srgbClr val="1641E2"/>
                </a:solidFill>
              </a:rPr>
              <a:t>-v</a:t>
            </a:r>
            <a:r>
              <a:rPr lang="en-US" sz="2400" baseline="-25000" dirty="0">
                <a:solidFill>
                  <a:srgbClr val="1641E2"/>
                </a:solidFill>
              </a:rPr>
              <a:t>3</a:t>
            </a:r>
            <a:r>
              <a:rPr lang="en-US" sz="2400" dirty="0">
                <a:solidFill>
                  <a:srgbClr val="1641E2"/>
                </a:solidFill>
              </a:rPr>
              <a:t> correlation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B7F91-4830-A34A-B527-787274C3A5C6}"/>
              </a:ext>
            </a:extLst>
          </p:cNvPr>
          <p:cNvSpPr txBox="1"/>
          <p:nvPr/>
        </p:nvSpPr>
        <p:spPr>
          <a:xfrm>
            <a:off x="6595482" y="3856791"/>
            <a:ext cx="265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-v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correlation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9474F-267A-9B45-B707-EFF463497003}"/>
              </a:ext>
            </a:extLst>
          </p:cNvPr>
          <p:cNvSpPr/>
          <p:nvPr/>
        </p:nvSpPr>
        <p:spPr>
          <a:xfrm>
            <a:off x="222843" y="3624822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solidFill>
                  <a:srgbClr val="0D5DE2"/>
                </a:solidFill>
              </a:rPr>
              <a:t>Phys. Rev. Lett. 120, 092301 (2018)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CAAB2-F68E-3647-9C9D-CFA9BE93D70A}"/>
              </a:ext>
            </a:extLst>
          </p:cNvPr>
          <p:cNvSpPr/>
          <p:nvPr/>
        </p:nvSpPr>
        <p:spPr>
          <a:xfrm>
            <a:off x="1055623" y="457727"/>
            <a:ext cx="7031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pp                 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+Pb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Pb+Pb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4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6618" y="866111"/>
            <a:ext cx="376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4" name="Shape 357"/>
          <p:cNvSpPr txBox="1"/>
          <p:nvPr/>
        </p:nvSpPr>
        <p:spPr>
          <a:xfrm>
            <a:off x="1" y="0"/>
            <a:ext cx="9144000" cy="5691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54577" tIns="27288" rIns="54577" bIns="27288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Symmetric cumulants: </a:t>
            </a:r>
            <a:r>
              <a:rPr lang="en-US" sz="3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4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34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correlations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66">
            <a:extLst>
              <a:ext uri="{FF2B5EF4-FFF2-40B4-BE49-F238E27FC236}">
                <a16:creationId xmlns:a16="http://schemas.microsoft.com/office/drawing/2014/main" id="{A6E67EB2-4C25-AC4C-8499-EC6C81C121F1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C4E-1736-E549-B32B-7D459F5FA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74" b="1730"/>
          <a:stretch/>
        </p:blipFill>
        <p:spPr>
          <a:xfrm>
            <a:off x="173659" y="569162"/>
            <a:ext cx="8283692" cy="388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27F35-7A08-0341-8104-8449928CE6BB}"/>
              </a:ext>
            </a:extLst>
          </p:cNvPr>
          <p:cNvSpPr txBox="1"/>
          <p:nvPr/>
        </p:nvSpPr>
        <p:spPr>
          <a:xfrm>
            <a:off x="173659" y="4527196"/>
            <a:ext cx="8969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Measurements re-done using sub-event cumulants to suppress non-flow.</a:t>
            </a:r>
          </a:p>
          <a:p>
            <a:endParaRPr lang="en-US" sz="2000" dirty="0">
              <a:solidFill>
                <a:srgbClr val="1641E2"/>
              </a:solidFill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1641E2"/>
                </a:solidFill>
              </a:rPr>
              <a:t>Across all systems and multiplicities: v</a:t>
            </a:r>
            <a:r>
              <a:rPr lang="en-US" sz="2000" baseline="-25000" dirty="0">
                <a:solidFill>
                  <a:srgbClr val="1641E2"/>
                </a:solidFill>
              </a:rPr>
              <a:t>2</a:t>
            </a:r>
            <a:r>
              <a:rPr lang="en-US" sz="2000" dirty="0">
                <a:solidFill>
                  <a:srgbClr val="1641E2"/>
                </a:solidFill>
              </a:rPr>
              <a:t>--v</a:t>
            </a:r>
            <a:r>
              <a:rPr lang="en-US" sz="2000" baseline="-25000" dirty="0">
                <a:solidFill>
                  <a:srgbClr val="1641E2"/>
                </a:solidFill>
              </a:rPr>
              <a:t>3</a:t>
            </a:r>
            <a:r>
              <a:rPr lang="en-US" sz="2000" dirty="0">
                <a:solidFill>
                  <a:srgbClr val="1641E2"/>
                </a:solidFill>
              </a:rPr>
              <a:t> anti correlated, v</a:t>
            </a:r>
            <a:r>
              <a:rPr lang="en-US" sz="2000" baseline="-25000" dirty="0">
                <a:solidFill>
                  <a:srgbClr val="1641E2"/>
                </a:solidFill>
              </a:rPr>
              <a:t>2</a:t>
            </a:r>
            <a:r>
              <a:rPr lang="en-US" sz="2000" dirty="0">
                <a:solidFill>
                  <a:srgbClr val="1641E2"/>
                </a:solidFill>
              </a:rPr>
              <a:t>--v</a:t>
            </a:r>
            <a:r>
              <a:rPr lang="en-US" sz="2000" baseline="-25000" dirty="0">
                <a:solidFill>
                  <a:srgbClr val="1641E2"/>
                </a:solidFill>
              </a:rPr>
              <a:t>4</a:t>
            </a:r>
            <a:r>
              <a:rPr lang="en-US" sz="2000" dirty="0">
                <a:solidFill>
                  <a:srgbClr val="1641E2"/>
                </a:solidFill>
              </a:rPr>
              <a:t> correlated.</a:t>
            </a:r>
          </a:p>
          <a:p>
            <a:endParaRPr lang="en-US" sz="2000" dirty="0">
              <a:solidFill>
                <a:srgbClr val="1641E2"/>
              </a:solidFill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1641E2"/>
                </a:solidFill>
              </a:rPr>
              <a:t>Global (anti)correlations.</a:t>
            </a:r>
          </a:p>
          <a:p>
            <a:pPr marL="520700" lvl="1" indent="-23495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present between particles selected from different |eta| ranges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2D8D-BA9D-7D46-ACA3-838E7E0B29D7}"/>
              </a:ext>
            </a:extLst>
          </p:cNvPr>
          <p:cNvSpPr/>
          <p:nvPr/>
        </p:nvSpPr>
        <p:spPr>
          <a:xfrm>
            <a:off x="5979031" y="496779"/>
            <a:ext cx="316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74">
              <a:spcBef>
                <a:spcPts val="300"/>
              </a:spcBef>
              <a:buClr>
                <a:srgbClr val="31859C"/>
              </a:buClr>
            </a:pPr>
            <a:r>
              <a:rPr lang="en-US" sz="1800" u="sng" dirty="0">
                <a:solidFill>
                  <a:srgbClr val="0D5DE2"/>
                </a:solidFill>
              </a:rPr>
              <a:t>Phys. Lett. B 789 (2019) 444</a:t>
            </a:r>
            <a:endParaRPr lang="en-US" sz="1650" u="sng" dirty="0">
              <a:solidFill>
                <a:srgbClr val="0D5DE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7AD77-0A34-A14D-B057-9436128C3C06}"/>
              </a:ext>
            </a:extLst>
          </p:cNvPr>
          <p:cNvSpPr txBox="1"/>
          <p:nvPr/>
        </p:nvSpPr>
        <p:spPr>
          <a:xfrm>
            <a:off x="2827530" y="105077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-v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B7F91-4830-A34A-B527-787274C3A5C6}"/>
              </a:ext>
            </a:extLst>
          </p:cNvPr>
          <p:cNvSpPr txBox="1"/>
          <p:nvPr/>
        </p:nvSpPr>
        <p:spPr>
          <a:xfrm>
            <a:off x="7211371" y="105077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-v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9677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0" y="24"/>
            <a:ext cx="91440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72750" tIns="36375" rIns="72750" bIns="36375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Final Thoughts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4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7010399" y="1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76450" tIns="38225" rIns="76450" bIns="382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" sz="1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B0D71-E244-7543-B955-7BD71E3CD094}"/>
              </a:ext>
            </a:extLst>
          </p:cNvPr>
          <p:cNvSpPr txBox="1"/>
          <p:nvPr/>
        </p:nvSpPr>
        <p:spPr>
          <a:xfrm>
            <a:off x="0" y="648822"/>
            <a:ext cx="896951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measurements covering small and large systems performed at RHIC and at the LHC in the last few years.</a:t>
            </a:r>
          </a:p>
          <a:p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have become quite precise:</a:t>
            </a:r>
          </a:p>
          <a:p>
            <a:pPr marL="576263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in interpreting result in many cases is not experimental precision </a:t>
            </a:r>
          </a:p>
          <a:p>
            <a:pPr marL="576263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bias introduced by the measurement technique itself</a:t>
            </a:r>
          </a:p>
          <a:p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establish collective flow like behavior in </a:t>
            </a:r>
            <a:r>
              <a:rPr lang="en-US" sz="2000" dirty="0" err="1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small+large</a:t>
            </a: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systems: </a:t>
            </a:r>
            <a:r>
              <a:rPr lang="en-US" sz="2000" i="1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/d/</a:t>
            </a:r>
            <a:r>
              <a:rPr lang="en-US" sz="2000" baseline="30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He+A</a:t>
            </a:r>
          </a:p>
          <a:p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in </a:t>
            </a:r>
            <a:r>
              <a:rPr lang="en-US" sz="2000" i="1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qualitatively and in many cases quantitatively similar to </a:t>
            </a:r>
            <a:r>
              <a:rPr lang="en-US" sz="2000" i="1" dirty="0" err="1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A+A collisions.</a:t>
            </a:r>
          </a:p>
          <a:p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way reduces importance of saturation models in describing initial conditions</a:t>
            </a:r>
          </a:p>
          <a:p>
            <a:pPr marL="257244" indent="-257244">
              <a:buFont typeface="Wingdings" pitchFamily="2" charset="2"/>
              <a:buChar char="§"/>
            </a:pPr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other measurements will be presented at this conference:</a:t>
            </a:r>
          </a:p>
          <a:p>
            <a:pPr marL="458788" indent="-225425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Heavy-flavor flow,</a:t>
            </a:r>
          </a:p>
          <a:p>
            <a:pPr marL="458788" indent="-225425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flow </a:t>
            </a:r>
          </a:p>
          <a:p>
            <a:pPr marL="458788" indent="-225425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HBT</a:t>
            </a:r>
          </a:p>
          <a:p>
            <a:pPr marL="458788" indent="-225425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probes + many others</a:t>
            </a:r>
          </a:p>
          <a:p>
            <a:pPr marL="458788" indent="-225425">
              <a:buFont typeface="Wingdings" pitchFamily="2" charset="2"/>
              <a:buChar char="§"/>
            </a:pPr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lvl="1" indent="-257244">
              <a:buFont typeface="Wingdings" pitchFamily="2" charset="2"/>
              <a:buChar char="§"/>
            </a:pPr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244" indent="-257244">
              <a:buFont typeface="Wingdings" pitchFamily="2" charset="2"/>
              <a:buChar char="§"/>
            </a:pPr>
            <a:endParaRPr lang="en-US" sz="2000" dirty="0">
              <a:solidFill>
                <a:srgbClr val="0D5D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EE334-AEAA-2845-9B54-1FCDB5014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14"/>
          <a:stretch/>
        </p:blipFill>
        <p:spPr>
          <a:xfrm>
            <a:off x="3055172" y="569054"/>
            <a:ext cx="6058469" cy="5463269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Scaling behavior in 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3600" baseline="-250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{2}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B1AE4-6A78-3B4B-92BF-20D3A19A1B25}"/>
              </a:ext>
            </a:extLst>
          </p:cNvPr>
          <p:cNvSpPr txBox="1"/>
          <p:nvPr/>
        </p:nvSpPr>
        <p:spPr>
          <a:xfrm>
            <a:off x="6868187" y="621166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arXiv:1804.02944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3D16A-306E-DE40-A9D4-FD75AB866C59}"/>
              </a:ext>
            </a:extLst>
          </p:cNvPr>
          <p:cNvSpPr txBox="1"/>
          <p:nvPr/>
        </p:nvSpPr>
        <p:spPr>
          <a:xfrm>
            <a:off x="-343732" y="611964"/>
            <a:ext cx="353875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Observe scaling :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2200" i="1" baseline="30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en-US" sz="2200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is constant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independent of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Also observe that at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low-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)~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i="1" baseline="30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/3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However scaling works out to higher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values and is more precise than this power law behavior 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DBF10-4B3D-3146-9D73-2D9722F0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30" t="74921" r="18285" b="6404"/>
          <a:stretch/>
        </p:blipFill>
        <p:spPr>
          <a:xfrm>
            <a:off x="7638527" y="4032567"/>
            <a:ext cx="1475114" cy="16286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82D40B-B21E-0440-9C75-FE700EE3D083}"/>
              </a:ext>
            </a:extLst>
          </p:cNvPr>
          <p:cNvSpPr/>
          <p:nvPr/>
        </p:nvSpPr>
        <p:spPr>
          <a:xfrm>
            <a:off x="-408534" y="4853348"/>
            <a:ext cx="36035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Viscous hydro calculations (shaded bands) reproduce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Scaling over 0.5-3 GeV range.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27DF4-8C8A-4F46-82DB-D1D5F2B317D1}"/>
              </a:ext>
            </a:extLst>
          </p:cNvPr>
          <p:cNvSpPr/>
          <p:nvPr/>
        </p:nvSpPr>
        <p:spPr>
          <a:xfrm>
            <a:off x="-408535" y="6467938"/>
            <a:ext cx="64220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Scaling works even well outside hydro regime.</a:t>
            </a:r>
          </a:p>
        </p:txBody>
      </p:sp>
    </p:spTree>
    <p:extLst>
      <p:ext uri="{BB962C8B-B14F-4D97-AF65-F5344CB8AC3E}">
        <p14:creationId xmlns:p14="http://schemas.microsoft.com/office/powerpoint/2010/main" val="2284872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F446F-E662-5F44-8F9C-A1B47F76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6" y="446066"/>
            <a:ext cx="8861609" cy="438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6618" y="866111"/>
            <a:ext cx="376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4" name="Shape 357"/>
          <p:cNvSpPr txBox="1"/>
          <p:nvPr/>
        </p:nvSpPr>
        <p:spPr>
          <a:xfrm>
            <a:off x="1" y="-1"/>
            <a:ext cx="9144000" cy="5701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54577" tIns="27288" rIns="54577" bIns="27288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Symmetric cumulants: standard vs sub-event</a:t>
            </a:r>
            <a:endParaRPr lang="en" sz="3400" baseline="-25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66">
            <a:extLst>
              <a:ext uri="{FF2B5EF4-FFF2-40B4-BE49-F238E27FC236}">
                <a16:creationId xmlns:a16="http://schemas.microsoft.com/office/drawing/2014/main" id="{A6E67EB2-4C25-AC4C-8499-EC6C81C121F1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40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27F35-7A08-0341-8104-8449928CE6BB}"/>
              </a:ext>
            </a:extLst>
          </p:cNvPr>
          <p:cNvSpPr txBox="1"/>
          <p:nvPr/>
        </p:nvSpPr>
        <p:spPr>
          <a:xfrm>
            <a:off x="87245" y="4642616"/>
            <a:ext cx="8969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1641E2"/>
              </a:solidFill>
            </a:endParaRPr>
          </a:p>
          <a:p>
            <a:pPr marL="257244" indent="-257244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by side comparison of difference</a:t>
            </a:r>
          </a:p>
          <a:p>
            <a:pPr marL="520700" lvl="1" indent="-23495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for 8.16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+Pb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</a:t>
            </a:r>
          </a:p>
          <a:p>
            <a:pPr marL="285750" indent="-279400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SC(2,3) differences are small for &gt;100 tracks</a:t>
            </a:r>
          </a:p>
          <a:p>
            <a:pPr marL="285750" indent="-279400">
              <a:buFont typeface="Wingdings" pitchFamily="2" charset="2"/>
              <a:buChar char="§"/>
            </a:pPr>
            <a:r>
              <a:rPr lang="en-US" sz="2000" dirty="0">
                <a:solidFill>
                  <a:srgbClr val="0D5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SC(2,4) difference persists to higher multiplicities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98C98-C046-C141-90C4-B6B73C487ADF}"/>
              </a:ext>
            </a:extLst>
          </p:cNvPr>
          <p:cNvSpPr/>
          <p:nvPr/>
        </p:nvSpPr>
        <p:spPr>
          <a:xfrm>
            <a:off x="1497770" y="2663005"/>
            <a:ext cx="283475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74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CMS: </a:t>
            </a:r>
            <a:r>
              <a:rPr lang="en-US" sz="2000" dirty="0" err="1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solidFill>
                  <a:srgbClr val="164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1905.09935 </a:t>
            </a:r>
          </a:p>
          <a:p>
            <a:pPr marL="42874">
              <a:spcBef>
                <a:spcPts val="300"/>
              </a:spcBef>
              <a:buClr>
                <a:srgbClr val="31859C"/>
              </a:buClr>
            </a:pPr>
            <a:endParaRPr lang="en-US" sz="1650" u="sng" dirty="0">
              <a:solidFill>
                <a:srgbClr val="0D5D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0C830-A293-D44F-A9C2-ADBA1D3D5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47" b="49515"/>
          <a:stretch/>
        </p:blipFill>
        <p:spPr>
          <a:xfrm>
            <a:off x="3228591" y="769774"/>
            <a:ext cx="2978571" cy="2737219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Universal shape in hydro response? 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B1AE4-6A78-3B4B-92BF-20D3A19A1B25}"/>
              </a:ext>
            </a:extLst>
          </p:cNvPr>
          <p:cNvSpPr txBox="1"/>
          <p:nvPr/>
        </p:nvSpPr>
        <p:spPr>
          <a:xfrm>
            <a:off x="7040264" y="243331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arXiv:1808.03951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C8E91-E61E-394B-B566-0FE0FCD87013}"/>
              </a:ext>
            </a:extLst>
          </p:cNvPr>
          <p:cNvSpPr/>
          <p:nvPr/>
        </p:nvSpPr>
        <p:spPr>
          <a:xfrm>
            <a:off x="-334123" y="769774"/>
            <a:ext cx="3733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Shape of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) changes across different centralities</a:t>
            </a:r>
          </a:p>
        </p:txBody>
      </p:sp>
    </p:spTree>
    <p:extLst>
      <p:ext uri="{BB962C8B-B14F-4D97-AF65-F5344CB8AC3E}">
        <p14:creationId xmlns:p14="http://schemas.microsoft.com/office/powerpoint/2010/main" val="55969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0C830-A293-D44F-A9C2-ADBA1D3D5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19"/>
          <a:stretch/>
        </p:blipFill>
        <p:spPr>
          <a:xfrm>
            <a:off x="3228591" y="769774"/>
            <a:ext cx="5915409" cy="2758734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Universal shape in hydro response? 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B1AE4-6A78-3B4B-92BF-20D3A19A1B25}"/>
              </a:ext>
            </a:extLst>
          </p:cNvPr>
          <p:cNvSpPr txBox="1"/>
          <p:nvPr/>
        </p:nvSpPr>
        <p:spPr>
          <a:xfrm>
            <a:off x="7040264" y="243331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arXiv:1808.03951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C8E91-E61E-394B-B566-0FE0FCD87013}"/>
              </a:ext>
            </a:extLst>
          </p:cNvPr>
          <p:cNvSpPr/>
          <p:nvPr/>
        </p:nvSpPr>
        <p:spPr>
          <a:xfrm>
            <a:off x="-334123" y="769774"/>
            <a:ext cx="373354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Shape of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) changes across different centralities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Identical shape of v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across different centralities up to overall scaling along axes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87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0C830-A293-D44F-A9C2-ADBA1D3D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91" y="769774"/>
            <a:ext cx="5915409" cy="5421910"/>
          </a:xfrm>
          <a:prstGeom prst="rect">
            <a:avLst/>
          </a:prstGeom>
        </p:spPr>
      </p:pic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lvl="0" algn="ctr">
              <a:buSzPct val="25000"/>
            </a:pP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Universal shape in hydro response? 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B1AE4-6A78-3B4B-92BF-20D3A19A1B25}"/>
              </a:ext>
            </a:extLst>
          </p:cNvPr>
          <p:cNvSpPr txBox="1"/>
          <p:nvPr/>
        </p:nvSpPr>
        <p:spPr>
          <a:xfrm>
            <a:off x="7040264" y="243331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ATLAS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arXiv:1808.03951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C8E91-E61E-394B-B566-0FE0FCD87013}"/>
              </a:ext>
            </a:extLst>
          </p:cNvPr>
          <p:cNvSpPr/>
          <p:nvPr/>
        </p:nvSpPr>
        <p:spPr>
          <a:xfrm>
            <a:off x="-334123" y="769774"/>
            <a:ext cx="3733540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Shape of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2200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) changes across different centralities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Identical shape of v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across different centralities up to overall scaling along axes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Scaling also  holds for v</a:t>
            </a:r>
            <a:r>
              <a:rPr lang="en-US" sz="2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3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Origin of such scaling is unclear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Only two free parameters that determine what changes from one centrality to another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3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igher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order cumulants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912FA-5CD5-9F44-BA24-93AE26B2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3" y="636274"/>
            <a:ext cx="3639047" cy="3379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5221E-9A31-8347-83E1-D7713D051DEA}"/>
              </a:ext>
            </a:extLst>
          </p:cNvPr>
          <p:cNvSpPr txBox="1"/>
          <p:nvPr/>
        </p:nvSpPr>
        <p:spPr>
          <a:xfrm>
            <a:off x="3406140" y="636274"/>
            <a:ext cx="564642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Very precise measurements of higher order flow.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For  Bessel-Gaussian fluctuations: 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{4}=v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{6}=v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{8}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See deviations of  up to 2% that increase from central → mid-central→ peripheral.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No dependence on collision energy!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C6F57-A1B0-5C4F-B160-C2E20C8C48B8}"/>
              </a:ext>
            </a:extLst>
          </p:cNvPr>
          <p:cNvSpPr/>
          <p:nvPr/>
        </p:nvSpPr>
        <p:spPr>
          <a:xfrm>
            <a:off x="-290460" y="3963760"/>
            <a:ext cx="602428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Measurements are now precise enough to observe small deviations from gaussian behavior!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469AB-4E4C-FD42-8E27-DE930C0DB3F3}"/>
              </a:ext>
            </a:extLst>
          </p:cNvPr>
          <p:cNvSpPr txBox="1"/>
          <p:nvPr/>
        </p:nvSpPr>
        <p:spPr>
          <a:xfrm>
            <a:off x="7045187" y="369257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arXiv:1804.02944</a:t>
            </a:r>
          </a:p>
        </p:txBody>
      </p:sp>
    </p:spTree>
    <p:extLst>
      <p:ext uri="{BB962C8B-B14F-4D97-AF65-F5344CB8AC3E}">
        <p14:creationId xmlns:p14="http://schemas.microsoft.com/office/powerpoint/2010/main" val="324991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2"/>
            <a:ext cx="9143999" cy="569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36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igher</a:t>
            </a:r>
            <a:r>
              <a:rPr lang="en" sz="36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order cumulants</a:t>
            </a:r>
            <a:endParaRPr lang="en" sz="3600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66">
            <a:extLst>
              <a:ext uri="{FF2B5EF4-FFF2-40B4-BE49-F238E27FC236}">
                <a16:creationId xmlns:a16="http://schemas.microsoft.com/office/drawing/2014/main" id="{B3C14CE3-E259-5349-99A2-5D8EFFCD1912}"/>
              </a:ext>
            </a:extLst>
          </p:cNvPr>
          <p:cNvSpPr txBox="1">
            <a:spLocks/>
          </p:cNvSpPr>
          <p:nvPr/>
        </p:nvSpPr>
        <p:spPr>
          <a:xfrm>
            <a:off x="7542552" y="32467"/>
            <a:ext cx="1600617" cy="273896"/>
          </a:xfrm>
          <a:prstGeom prst="rect">
            <a:avLst/>
          </a:prstGeom>
          <a:noFill/>
          <a:ln>
            <a:noFill/>
          </a:ln>
        </p:spPr>
        <p:txBody>
          <a:bodyPr lIns="57352" tIns="28676" rIns="57352" bIns="2867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" sz="18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912FA-5CD5-9F44-BA24-93AE26B2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3" y="636274"/>
            <a:ext cx="3639047" cy="3379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5221E-9A31-8347-83E1-D7713D051DEA}"/>
              </a:ext>
            </a:extLst>
          </p:cNvPr>
          <p:cNvSpPr txBox="1"/>
          <p:nvPr/>
        </p:nvSpPr>
        <p:spPr>
          <a:xfrm>
            <a:off x="3406140" y="636274"/>
            <a:ext cx="564642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Very precise measurements of higher order flow.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For  Bessel-Gaussian fluctuations: 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{4}=v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{6}=v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{8}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See deviations of  up to 2% that increase from central → mid-central→ peripheral.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No dependence on collision energy!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7BE27-15CB-8642-869F-5295F60E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709" y="3284906"/>
            <a:ext cx="3871134" cy="3582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7C6F57-A1B0-5C4F-B160-C2E20C8C48B8}"/>
              </a:ext>
            </a:extLst>
          </p:cNvPr>
          <p:cNvSpPr/>
          <p:nvPr/>
        </p:nvSpPr>
        <p:spPr>
          <a:xfrm>
            <a:off x="-290460" y="3963760"/>
            <a:ext cx="6024286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Measurements are now precise enough to observe small deviations from gaussian behavior!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Also see 0.05% difference between 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{6} and 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{8}.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Tighter constraint on models!</a:t>
            </a:r>
          </a:p>
          <a:p>
            <a:pPr marL="373074" lvl="1">
              <a:spcBef>
                <a:spcPts val="300"/>
              </a:spcBef>
              <a:buClr>
                <a:srgbClr val="31859C"/>
              </a:buClr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469AB-4E4C-FD42-8E27-DE930C0DB3F3}"/>
              </a:ext>
            </a:extLst>
          </p:cNvPr>
          <p:cNvSpPr txBox="1"/>
          <p:nvPr/>
        </p:nvSpPr>
        <p:spPr>
          <a:xfrm>
            <a:off x="7045187" y="369257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641E2"/>
                </a:solidFill>
              </a:rPr>
              <a:t>ALICE</a:t>
            </a:r>
          </a:p>
          <a:p>
            <a:r>
              <a:rPr lang="en-US" sz="1800" dirty="0">
                <a:solidFill>
                  <a:srgbClr val="1641E2"/>
                </a:solidFill>
              </a:rPr>
              <a:t>arXiv:1804.02944</a:t>
            </a:r>
          </a:p>
        </p:txBody>
      </p:sp>
    </p:spTree>
    <p:extLst>
      <p:ext uri="{BB962C8B-B14F-4D97-AF65-F5344CB8AC3E}">
        <p14:creationId xmlns:p14="http://schemas.microsoft.com/office/powerpoint/2010/main" val="41958398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2603</Words>
  <Application>Microsoft Macintosh PowerPoint</Application>
  <PresentationFormat>On-screen Show (4:3)</PresentationFormat>
  <Paragraphs>507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Noto Sans Symbols</vt:lpstr>
      <vt:lpstr>Times New Roman</vt:lpstr>
      <vt:lpstr>Wingdings</vt:lpstr>
      <vt:lpstr>simple-light-2</vt:lpstr>
      <vt:lpstr>Office Theme</vt:lpstr>
      <vt:lpstr>Office Theme</vt:lpstr>
      <vt:lpstr>Experimental overview: what do we know about the initial stages of heavy ion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measurements of azimuthal anisotropies in pp and p+Pb collisions</dc:title>
  <cp:lastModifiedBy>Microsoft Office User</cp:lastModifiedBy>
  <cp:revision>172</cp:revision>
  <cp:lastPrinted>2019-06-04T11:17:40Z</cp:lastPrinted>
  <dcterms:modified xsi:type="dcterms:W3CDTF">2019-06-24T11:48:06Z</dcterms:modified>
</cp:coreProperties>
</file>