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  <p:sldMasterId id="2147483709" r:id="rId2"/>
  </p:sldMasterIdLst>
  <p:notesMasterIdLst>
    <p:notesMasterId r:id="rId31"/>
  </p:notesMasterIdLst>
  <p:sldIdLst>
    <p:sldId id="256" r:id="rId3"/>
    <p:sldId id="290" r:id="rId4"/>
    <p:sldId id="291" r:id="rId5"/>
    <p:sldId id="294" r:id="rId6"/>
    <p:sldId id="293" r:id="rId7"/>
    <p:sldId id="302" r:id="rId8"/>
    <p:sldId id="295" r:id="rId9"/>
    <p:sldId id="286" r:id="rId10"/>
    <p:sldId id="288" r:id="rId11"/>
    <p:sldId id="306" r:id="rId12"/>
    <p:sldId id="303" r:id="rId13"/>
    <p:sldId id="298" r:id="rId14"/>
    <p:sldId id="301" r:id="rId15"/>
    <p:sldId id="300" r:id="rId16"/>
    <p:sldId id="299" r:id="rId17"/>
    <p:sldId id="272" r:id="rId18"/>
    <p:sldId id="305" r:id="rId19"/>
    <p:sldId id="304" r:id="rId20"/>
    <p:sldId id="266" r:id="rId21"/>
    <p:sldId id="258" r:id="rId22"/>
    <p:sldId id="259" r:id="rId23"/>
    <p:sldId id="279" r:id="rId24"/>
    <p:sldId id="265" r:id="rId25"/>
    <p:sldId id="285" r:id="rId26"/>
    <p:sldId id="264" r:id="rId27"/>
    <p:sldId id="276" r:id="rId28"/>
    <p:sldId id="283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7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99DCE-8D79-40A2-B0EE-F12713F1B977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855D-DED2-4626-8EC8-9ED76A1CA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7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FE424-ACAC-4EB4-ADEC-0D3B33EE7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6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FE424-ACAC-4EB4-ADEC-0D3B33EE7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FE424-ACAC-4EB4-ADEC-0D3B33EE7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8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FE424-ACAC-4EB4-ADEC-0D3B33EE7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5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FE424-ACAC-4EB4-ADEC-0D3B33EE7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75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37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55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0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3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7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2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4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1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9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7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0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8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9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9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55EAE-96DA-4615-B6C0-FFC64833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BD4ED-D178-4267-A8A3-70865281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phenix.bnl.gov/web/system/files/eic-sphenix-loi-draft-2018-09-14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43" y="3203058"/>
            <a:ext cx="8740876" cy="66055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RHIC/LHC Forward Physics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 and Upgrades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7677" y="3860505"/>
            <a:ext cx="6858000" cy="1241822"/>
          </a:xfrm>
        </p:spPr>
        <p:txBody>
          <a:bodyPr/>
          <a:lstStyle/>
          <a:p>
            <a:r>
              <a:rPr lang="en-US" dirty="0" smtClean="0"/>
              <a:t>John Lajoie</a:t>
            </a:r>
          </a:p>
          <a:p>
            <a:r>
              <a:rPr lang="en-US" i="1" dirty="0" smtClean="0"/>
              <a:t>Iowa State University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02" y="4971337"/>
            <a:ext cx="1309304" cy="936233"/>
          </a:xfrm>
          <a:prstGeom prst="rect">
            <a:avLst/>
          </a:prstGeom>
        </p:spPr>
      </p:pic>
      <p:pic>
        <p:nvPicPr>
          <p:cNvPr id="1026" name="Picture 2" descr="Image result for doe office of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31" y="5106413"/>
            <a:ext cx="2057400" cy="66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itial stage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" y="37330"/>
            <a:ext cx="9234232" cy="20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01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RHIC Forward Hardware Development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81730" y="1420761"/>
            <a:ext cx="4047941" cy="4060722"/>
            <a:chOff x="181730" y="1420761"/>
            <a:chExt cx="4047941" cy="40607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730" y="1725991"/>
              <a:ext cx="3533450" cy="26624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310" y="3545335"/>
              <a:ext cx="2756361" cy="19361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1730" y="1420761"/>
              <a:ext cx="3702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HCAL Prototypes (STAR and </a:t>
              </a:r>
              <a:r>
                <a:rPr lang="en-US" dirty="0" err="1" smtClean="0"/>
                <a:t>sPHENIX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59578" y="1155291"/>
            <a:ext cx="3640757" cy="2930392"/>
            <a:chOff x="3959578" y="1155291"/>
            <a:chExt cx="3640757" cy="29303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6378" y="1472857"/>
              <a:ext cx="3513957" cy="26128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959578" y="1155291"/>
              <a:ext cx="3424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sTGC</a:t>
              </a:r>
              <a:r>
                <a:rPr lang="en-US" dirty="0" smtClean="0"/>
                <a:t> Development (SDU, China)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8691" y="3206733"/>
            <a:ext cx="2659626" cy="3212518"/>
            <a:chOff x="668691" y="3206733"/>
            <a:chExt cx="2659626" cy="32125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466" y="3206733"/>
              <a:ext cx="2178080" cy="297391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8691" y="6049919"/>
              <a:ext cx="2659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STAR </a:t>
              </a:r>
              <a:r>
                <a:rPr lang="en-US" dirty="0" err="1" smtClean="0"/>
                <a:t>fEMC</a:t>
              </a:r>
              <a:r>
                <a:rPr lang="en-US" dirty="0" smtClean="0"/>
                <a:t> Prototypes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9213" y="2388414"/>
            <a:ext cx="7414246" cy="2716515"/>
            <a:chOff x="1019213" y="2388414"/>
            <a:chExt cx="7414246" cy="27165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213" y="2388414"/>
              <a:ext cx="7414246" cy="27165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530387" y="4470328"/>
              <a:ext cx="303069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STAR Si tracker design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60026" y="2687895"/>
            <a:ext cx="3126658" cy="3904635"/>
            <a:chOff x="5860026" y="2687895"/>
            <a:chExt cx="3126658" cy="3904635"/>
          </a:xfrm>
        </p:grpSpPr>
        <p:sp>
          <p:nvSpPr>
            <p:cNvPr id="24" name="Rectangle 23"/>
            <p:cNvSpPr/>
            <p:nvPr/>
          </p:nvSpPr>
          <p:spPr>
            <a:xfrm>
              <a:off x="5860026" y="2687896"/>
              <a:ext cx="3126658" cy="3904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936590" y="2687895"/>
              <a:ext cx="3050094" cy="3811930"/>
              <a:chOff x="5936590" y="2687895"/>
              <a:chExt cx="3050094" cy="3811930"/>
            </a:xfrm>
            <a:solidFill>
              <a:schemeClr val="bg1"/>
            </a:solidFill>
          </p:grpSpPr>
          <p:grpSp>
            <p:nvGrpSpPr>
              <p:cNvPr id="3" name="Group 2"/>
              <p:cNvGrpSpPr/>
              <p:nvPr/>
            </p:nvGrpSpPr>
            <p:grpSpPr>
              <a:xfrm>
                <a:off x="5936590" y="3039447"/>
                <a:ext cx="2834399" cy="3460378"/>
                <a:chOff x="5680951" y="2587163"/>
                <a:chExt cx="2834399" cy="3460378"/>
              </a:xfrm>
              <a:grpFill/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0951" y="2587163"/>
                  <a:ext cx="2558482" cy="237913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9857" y="4828421"/>
                  <a:ext cx="1625493" cy="121912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6925" y="4459947"/>
                  <a:ext cx="1123836" cy="1292697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6012426" y="2687895"/>
                <a:ext cx="2974258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sPHENIX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fEMC</a:t>
                </a:r>
                <a:r>
                  <a:rPr lang="en-US" dirty="0" smtClean="0"/>
                  <a:t> Prototype</a:t>
                </a:r>
                <a:endParaRPr lang="en-US" dirty="0"/>
              </a:p>
            </p:txBody>
          </p:sp>
        </p:grp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1506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4" y="1243781"/>
            <a:ext cx="3908937" cy="517668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nPDF’s</a:t>
            </a:r>
            <a:r>
              <a:rPr lang="en-US" dirty="0" smtClean="0"/>
              <a:t> are a phenomenological construct that encode information about the measured ratio of hard processes in </a:t>
            </a:r>
            <a:r>
              <a:rPr lang="en-US" dirty="0" err="1" smtClean="0"/>
              <a:t>p+A</a:t>
            </a:r>
            <a:r>
              <a:rPr lang="en-US" dirty="0" smtClean="0"/>
              <a:t>/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Works in a collinear factorization framework (DGLAP)</a:t>
            </a:r>
          </a:p>
          <a:p>
            <a:pPr lvl="1"/>
            <a:r>
              <a:rPr lang="en-US" dirty="0" smtClean="0"/>
              <a:t>Dependent on parametrization </a:t>
            </a:r>
          </a:p>
          <a:p>
            <a:pPr lvl="1"/>
            <a:r>
              <a:rPr lang="en-US" dirty="0" smtClean="0"/>
              <a:t>Assumptions made about flavor symmetry, nuclear density/centrality dependence</a:t>
            </a:r>
          </a:p>
          <a:p>
            <a:pPr lvl="1"/>
            <a:r>
              <a:rPr lang="en-US" dirty="0" smtClean="0"/>
              <a:t>Depend on what data is included</a:t>
            </a:r>
          </a:p>
          <a:p>
            <a:r>
              <a:rPr lang="en-US" dirty="0" smtClean="0"/>
              <a:t>They tell us nothing about the underlying microscopic mechanism </a:t>
            </a:r>
          </a:p>
          <a:p>
            <a:r>
              <a:rPr lang="en-US" dirty="0" smtClean="0"/>
              <a:t>Need a wide variety of data in x, Q</a:t>
            </a:r>
            <a:r>
              <a:rPr lang="en-US" baseline="30000" dirty="0" smtClean="0"/>
              <a:t>2</a:t>
            </a:r>
            <a:r>
              <a:rPr lang="en-US" dirty="0" smtClean="0"/>
              <a:t>, A, centrality…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97950" y="992164"/>
            <a:ext cx="4017400" cy="2724327"/>
            <a:chOff x="3243723" y="554731"/>
            <a:chExt cx="5389920" cy="3536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3723" y="554731"/>
              <a:ext cx="5389920" cy="35362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6982" y="1319691"/>
              <a:ext cx="1206399" cy="88961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11" y="3682930"/>
            <a:ext cx="5014760" cy="2211509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704644" y="5855018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err="1">
                <a:solidFill>
                  <a:prstClr val="black"/>
                </a:solidFill>
                <a:latin typeface="Calibri"/>
              </a:rPr>
              <a:t>Eskola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,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Paukkunen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Paakkinen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and Salgado, </a:t>
            </a:r>
            <a:br>
              <a:rPr lang="en-US" sz="900" dirty="0">
                <a:solidFill>
                  <a:prstClr val="black"/>
                </a:solidFill>
                <a:latin typeface="Calibri"/>
              </a:rPr>
            </a:br>
            <a:r>
              <a:rPr lang="en-US" sz="900" dirty="0">
                <a:solidFill>
                  <a:prstClr val="black"/>
                </a:solidFill>
                <a:latin typeface="Calibri"/>
              </a:rPr>
              <a:t>Eur. Phys. J. C (2017) 77:136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7086" y="715165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Maria </a:t>
            </a:r>
            <a:r>
              <a:rPr lang="en-US" sz="1200" dirty="0" err="1" smtClean="0">
                <a:solidFill>
                  <a:srgbClr val="C00000"/>
                </a:solidFill>
              </a:rPr>
              <a:t>Zurita</a:t>
            </a:r>
            <a:r>
              <a:rPr lang="en-US" sz="1200" dirty="0" smtClean="0">
                <a:solidFill>
                  <a:srgbClr val="C00000"/>
                </a:solidFill>
              </a:rPr>
              <a:t> (Monday)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313"/>
            <a:ext cx="7886700" cy="898319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r>
              <a:rPr lang="en-US" b="1" dirty="0" smtClean="0">
                <a:solidFill>
                  <a:schemeClr val="accent1"/>
                </a:solidFill>
              </a:rPr>
              <a:t> at the LHC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53066"/>
            <a:ext cx="3424803" cy="3093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11799"/>
            <a:ext cx="3384650" cy="317993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054218" y="2576508"/>
            <a:ext cx="476864" cy="476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8"/>
          <p:cNvSpPr txBox="1"/>
          <p:nvPr/>
        </p:nvSpPr>
        <p:spPr>
          <a:xfrm>
            <a:off x="220270" y="1210623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err="1">
                <a:solidFill>
                  <a:prstClr val="black"/>
                </a:solidFill>
                <a:latin typeface="Calibri"/>
              </a:rPr>
              <a:t>Eskola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,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Paukkunen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Paakkinen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and Salgado, </a:t>
            </a:r>
            <a:br>
              <a:rPr lang="en-US" sz="900" dirty="0">
                <a:solidFill>
                  <a:prstClr val="black"/>
                </a:solidFill>
                <a:latin typeface="Calibri"/>
              </a:rPr>
            </a:br>
            <a:r>
              <a:rPr lang="en-US" sz="900" dirty="0">
                <a:solidFill>
                  <a:prstClr val="black"/>
                </a:solidFill>
                <a:latin typeface="Calibri"/>
              </a:rPr>
              <a:t>Eur. Phys. J. C (2017) 77:136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624" y="4899067"/>
            <a:ext cx="754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DGLAP evolution suppresses </a:t>
            </a:r>
            <a:r>
              <a:rPr lang="en-US" dirty="0" err="1" smtClean="0"/>
              <a:t>nPDF</a:t>
            </a:r>
            <a:r>
              <a:rPr lang="en-US" dirty="0" smtClean="0"/>
              <a:t> effects – but high statistics for clean probes!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4458" y="5521376"/>
            <a:ext cx="761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Dijets</a:t>
            </a:r>
            <a:r>
              <a:rPr lang="en-US" dirty="0" smtClean="0"/>
              <a:t>, W/Z and photons assumed to be the “key” measurements at the LHC.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9067" y="919597"/>
            <a:ext cx="7736668" cy="3674033"/>
            <a:chOff x="189067" y="919597"/>
            <a:chExt cx="7736668" cy="36740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0" y="1177632"/>
              <a:ext cx="7297085" cy="34159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9067" y="919597"/>
              <a:ext cx="2496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</a:rPr>
                <a:t>see talk by Jing Wang (Monday)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90799" y="1247478"/>
            <a:ext cx="5109658" cy="3300153"/>
            <a:chOff x="3990799" y="1247478"/>
            <a:chExt cx="5109658" cy="33001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0799" y="1492558"/>
              <a:ext cx="4054891" cy="305507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717971" y="1247478"/>
              <a:ext cx="1382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arXiv</a:t>
              </a:r>
              <a:r>
                <a:rPr lang="en-US" sz="1200" dirty="0" smtClean="0"/>
                <a:t>: 1812.05438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313"/>
            <a:ext cx="7886700" cy="898319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r>
              <a:rPr lang="en-US" b="1" dirty="0" smtClean="0">
                <a:solidFill>
                  <a:schemeClr val="accent1"/>
                </a:solidFill>
              </a:rPr>
              <a:t> – Lots of new LHC data!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46068" y="3088964"/>
            <a:ext cx="5266474" cy="3027403"/>
            <a:chOff x="446068" y="3088964"/>
            <a:chExt cx="5266474" cy="3027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53" y="3088964"/>
              <a:ext cx="5203289" cy="27504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068" y="5839368"/>
              <a:ext cx="2496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</a:rPr>
                <a:t>see talk by Jing Wang (Monday)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80357" y="1742341"/>
            <a:ext cx="5994481" cy="4695335"/>
            <a:chOff x="2780357" y="1742341"/>
            <a:chExt cx="5994481" cy="4695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0357" y="1742341"/>
              <a:ext cx="3378960" cy="259236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943051" y="3877112"/>
              <a:ext cx="5831787" cy="2560564"/>
              <a:chOff x="2943051" y="3877112"/>
              <a:chExt cx="5831787" cy="256056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051" y="3877112"/>
                <a:ext cx="5831787" cy="245711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159317" y="5976011"/>
                <a:ext cx="2496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C00000"/>
                    </a:solidFill>
                  </a:rPr>
                  <a:t>see talk by </a:t>
                </a:r>
                <a:r>
                  <a:rPr lang="en-US" sz="1200" dirty="0" err="1" smtClean="0">
                    <a:solidFill>
                      <a:srgbClr val="C00000"/>
                    </a:solidFill>
                  </a:rPr>
                  <a:t>Jiangyong</a:t>
                </a:r>
                <a:r>
                  <a:rPr lang="en-US" sz="1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200" dirty="0" err="1" smtClean="0">
                    <a:solidFill>
                      <a:srgbClr val="C00000"/>
                    </a:solidFill>
                  </a:rPr>
                  <a:t>Jia</a:t>
                </a:r>
                <a:r>
                  <a:rPr lang="en-US" sz="1200" dirty="0" smtClean="0">
                    <a:solidFill>
                      <a:srgbClr val="C00000"/>
                    </a:solidFill>
                  </a:rPr>
                  <a:t> (Monday),</a:t>
                </a:r>
              </a:p>
              <a:p>
                <a:r>
                  <a:rPr lang="en-US" sz="1200" dirty="0" smtClean="0">
                    <a:solidFill>
                      <a:srgbClr val="C00000"/>
                    </a:solidFill>
                  </a:rPr>
                  <a:t>Dennis </a:t>
                </a:r>
                <a:r>
                  <a:rPr lang="en-US" sz="1200" dirty="0" err="1" smtClean="0">
                    <a:solidFill>
                      <a:srgbClr val="C00000"/>
                    </a:solidFill>
                  </a:rPr>
                  <a:t>Perepelitsa</a:t>
                </a:r>
                <a:r>
                  <a:rPr lang="en-US" sz="1200" dirty="0" smtClean="0">
                    <a:solidFill>
                      <a:srgbClr val="C00000"/>
                    </a:solidFill>
                  </a:rPr>
                  <a:t> (Wednesday)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632"/>
            <a:ext cx="3739577" cy="3064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313"/>
            <a:ext cx="7886700" cy="898319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r>
              <a:rPr lang="en-US" b="1" dirty="0" smtClean="0">
                <a:solidFill>
                  <a:schemeClr val="accent1"/>
                </a:solidFill>
              </a:rPr>
              <a:t> – D</a:t>
            </a:r>
            <a:r>
              <a:rPr lang="en-US" b="1" baseline="30000" dirty="0" smtClean="0">
                <a:solidFill>
                  <a:schemeClr val="accent1"/>
                </a:solidFill>
              </a:rPr>
              <a:t>0</a:t>
            </a:r>
            <a:r>
              <a:rPr lang="en-US" b="1" dirty="0" smtClean="0">
                <a:solidFill>
                  <a:schemeClr val="accent1"/>
                </a:solidFill>
              </a:rPr>
              <a:t> in </a:t>
            </a:r>
            <a:r>
              <a:rPr lang="en-US" b="1" dirty="0" err="1" smtClean="0">
                <a:solidFill>
                  <a:schemeClr val="accent1"/>
                </a:solidFill>
              </a:rPr>
              <a:t>LHCb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9648" y="4407094"/>
            <a:ext cx="425235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LHCb</a:t>
            </a:r>
            <a:r>
              <a:rPr lang="en-US" dirty="0" smtClean="0"/>
              <a:t> D</a:t>
            </a:r>
            <a:r>
              <a:rPr lang="en-US" baseline="30000" dirty="0" smtClean="0"/>
              <a:t>0</a:t>
            </a:r>
            <a:r>
              <a:rPr lang="en-US" dirty="0" smtClean="0"/>
              <a:t> data and improved theory provides significant new constraints on the gluon </a:t>
            </a:r>
            <a:r>
              <a:rPr lang="en-US" dirty="0" err="1" smtClean="0"/>
              <a:t>nPDF</a:t>
            </a:r>
            <a:r>
              <a:rPr lang="en-US" dirty="0" smtClean="0"/>
              <a:t> in </a:t>
            </a:r>
            <a:r>
              <a:rPr lang="en-US" dirty="0" err="1" smtClean="0"/>
              <a:t>Pb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First real constraint on gluons at low-x!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711678" y="1071743"/>
            <a:ext cx="5363086" cy="2586424"/>
            <a:chOff x="1314296" y="2391084"/>
            <a:chExt cx="6689520" cy="33792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4296" y="2668402"/>
              <a:ext cx="6689520" cy="31019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87710" y="2391084"/>
              <a:ext cx="160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arXiv</a:t>
              </a:r>
              <a:r>
                <a:rPr lang="en-US" sz="1200" dirty="0" smtClean="0"/>
                <a:t> 1906.3943</a:t>
              </a:r>
              <a:endParaRPr lang="en-US" sz="1200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3711678" y="2856271"/>
            <a:ext cx="270387" cy="343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185" y="3924559"/>
            <a:ext cx="3384047" cy="2705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18765" y="3729081"/>
            <a:ext cx="1283933" cy="28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 1906.02512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19648" y="6048897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</a:t>
            </a:r>
            <a:r>
              <a:rPr lang="en-US" sz="1200" dirty="0" err="1" smtClean="0">
                <a:solidFill>
                  <a:srgbClr val="C00000"/>
                </a:solidFill>
              </a:rPr>
              <a:t>Burkhard</a:t>
            </a:r>
            <a:r>
              <a:rPr lang="en-US" sz="1200" dirty="0" smtClean="0">
                <a:solidFill>
                  <a:srgbClr val="C00000"/>
                </a:solidFill>
              </a:rPr>
              <a:t> Schmidt (Monday)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503" y="3112502"/>
            <a:ext cx="774413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Are we done with </a:t>
            </a:r>
            <a:r>
              <a:rPr lang="en-US" sz="5400" dirty="0" err="1" smtClean="0"/>
              <a:t>nPDF’s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8402" y="3116988"/>
            <a:ext cx="3908956" cy="2942724"/>
            <a:chOff x="108215" y="3115342"/>
            <a:chExt cx="3908956" cy="29427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42" y="3161244"/>
              <a:ext cx="3862429" cy="289682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44521" y="3517485"/>
              <a:ext cx="1968857" cy="925162"/>
              <a:chOff x="3984616" y="1779963"/>
              <a:chExt cx="3582338" cy="155427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03616" y="2101970"/>
                <a:ext cx="2518397" cy="42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DY Pairs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3989671" y="2255859"/>
                <a:ext cx="622330" cy="0"/>
              </a:xfrm>
              <a:prstGeom prst="line">
                <a:avLst/>
              </a:prstGeom>
              <a:ln w="2222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989671" y="2525022"/>
                <a:ext cx="62233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703619" y="1779963"/>
                <a:ext cx="1663097" cy="42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All Pairs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989671" y="2818462"/>
                <a:ext cx="617275" cy="0"/>
              </a:xfrm>
              <a:prstGeom prst="line">
                <a:avLst/>
              </a:prstGeom>
              <a:ln w="222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703616" y="2370745"/>
                <a:ext cx="2863338" cy="42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MB Backgrounds 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3984616" y="1945935"/>
                <a:ext cx="62233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687697" y="2660688"/>
                <a:ext cx="2408596" cy="42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J/</a:t>
                </a:r>
                <a:r>
                  <a:rPr lang="en-US" sz="1050" dirty="0">
                    <a:latin typeface="Symbol" panose="05050102010706020507" pitchFamily="18" charset="2"/>
                  </a:rPr>
                  <a:t>Y</a:t>
                </a:r>
                <a:r>
                  <a:rPr lang="en-US" sz="1050" dirty="0"/>
                  <a:t> and </a:t>
                </a:r>
                <a:r>
                  <a:rPr lang="en-US" sz="1050" dirty="0">
                    <a:latin typeface="Symbol" panose="05050102010706020507" pitchFamily="18" charset="2"/>
                  </a:rPr>
                  <a:t>Y</a:t>
                </a:r>
                <a:r>
                  <a:rPr lang="en-US" sz="1050" dirty="0"/>
                  <a:t>’ Pairs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994726" y="3061546"/>
                <a:ext cx="617275" cy="0"/>
              </a:xfrm>
              <a:prstGeom prst="line">
                <a:avLst/>
              </a:prstGeom>
              <a:ln w="22225">
                <a:solidFill>
                  <a:srgbClr val="CB05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4703619" y="2907657"/>
                <a:ext cx="2518397" cy="42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Upsilon Pairs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556597" y="3115342"/>
              <a:ext cx="174600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accent1"/>
                  </a:solidFill>
                </a:rPr>
                <a:t>Full G4 Simulation: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-703642" y="4184297"/>
              <a:ext cx="1931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Counts Per Bin /50 </a:t>
              </a:r>
              <a:r>
                <a:rPr lang="en-US" sz="1400" dirty="0" err="1"/>
                <a:t>pb</a:t>
              </a:r>
              <a:r>
                <a:rPr lang="en-US" sz="1400" baseline="30000" dirty="0"/>
                <a:t>=1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92" y="349051"/>
            <a:ext cx="7886700" cy="80491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Future </a:t>
            </a:r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r>
              <a:rPr lang="en-US" b="1" dirty="0" smtClean="0">
                <a:solidFill>
                  <a:schemeClr val="accent1"/>
                </a:solidFill>
              </a:rPr>
              <a:t> at RHIC (</a:t>
            </a:r>
            <a:r>
              <a:rPr lang="en-US" b="1" dirty="0" err="1" smtClean="0">
                <a:solidFill>
                  <a:schemeClr val="accent1"/>
                </a:solidFill>
              </a:rPr>
              <a:t>sPHENIX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4" y="1012803"/>
            <a:ext cx="4208299" cy="3575547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19773603">
            <a:off x="3840277" y="3135829"/>
            <a:ext cx="595111" cy="724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3389281" y="2196079"/>
            <a:ext cx="869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Include </a:t>
            </a:r>
            <a:br>
              <a:rPr lang="en-US" sz="1200" dirty="0"/>
            </a:br>
            <a:r>
              <a:rPr lang="en-US" sz="1200" dirty="0"/>
              <a:t>pseudo data in EPPS16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8534" y="4588350"/>
            <a:ext cx="4314188" cy="71558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Pseudo data included with statistical uncertainties </a:t>
            </a:r>
            <a:r>
              <a:rPr lang="en-US" sz="1350" u="sng" dirty="0"/>
              <a:t>and</a:t>
            </a:r>
            <a:r>
              <a:rPr lang="en-US" sz="1350" dirty="0"/>
              <a:t> a </a:t>
            </a:r>
            <a:r>
              <a:rPr lang="en-US" sz="1350" dirty="0" smtClean="0"/>
              <a:t>10% </a:t>
            </a:r>
            <a:r>
              <a:rPr lang="en-US" sz="1350" dirty="0"/>
              <a:t>normalization systematic error – the normalization error defeats the power of the data!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322052"/>
              </p:ext>
            </p:extLst>
          </p:nvPr>
        </p:nvGraphicFramePr>
        <p:xfrm>
          <a:off x="4875579" y="5328266"/>
          <a:ext cx="3830885" cy="1194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3" name="Equation" r:id="rId5" imgW="2933640" imgH="914400" progId="Equation.DSMT4">
                  <p:embed/>
                </p:oleObj>
              </mc:Choice>
              <mc:Fallback>
                <p:oleObj name="Equation" r:id="rId5" imgW="2933640" imgH="914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5579" y="5328266"/>
                        <a:ext cx="3830885" cy="1194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6671187" y="5925287"/>
            <a:ext cx="644013" cy="587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14129" y="1256601"/>
            <a:ext cx="2746128" cy="1754326"/>
            <a:chOff x="548332" y="1079319"/>
            <a:chExt cx="2746128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548332" y="1079319"/>
              <a:ext cx="2746128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u="sng" dirty="0"/>
                <a:t>Assumptions:</a:t>
              </a:r>
              <a:r>
                <a:rPr lang="en-US" sz="135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50" dirty="0"/>
                <a:t>Forward EM and HAD calorimetry (1.4&lt;</a:t>
              </a:r>
              <a:r>
                <a:rPr lang="en-US" sz="1350" dirty="0">
                  <a:latin typeface="Symbol" panose="05050102010706020507" pitchFamily="18" charset="2"/>
                </a:rPr>
                <a:t>h</a:t>
              </a:r>
              <a:r>
                <a:rPr lang="en-US" sz="1350" dirty="0"/>
                <a:t>&lt;4.0</a:t>
              </a:r>
              <a:r>
                <a:rPr lang="en-US" sz="1350" dirty="0" smtClean="0"/>
                <a:t>)</a:t>
              </a:r>
              <a:endParaRPr lang="en-US" sz="13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50" dirty="0"/>
                <a:t>Low-mass tracking with good momentum resolution</a:t>
              </a:r>
              <a:r>
                <a:rPr lang="en-US" sz="1350" dirty="0" smtClean="0"/>
                <a:t>:</a:t>
              </a:r>
            </a:p>
            <a:p>
              <a:endParaRPr lang="en-US" sz="135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50" dirty="0"/>
                <a:t>197pb</a:t>
              </a:r>
              <a:r>
                <a:rPr lang="en-US" sz="1350" baseline="30000" dirty="0"/>
                <a:t>-1</a:t>
              </a:r>
              <a:r>
                <a:rPr lang="en-US" sz="1350" dirty="0"/>
                <a:t> of </a:t>
              </a:r>
              <a:r>
                <a:rPr lang="en-US" sz="1350" dirty="0" err="1"/>
                <a:t>p+p</a:t>
              </a:r>
              <a:r>
                <a:rPr lang="en-US" sz="1350" dirty="0"/>
                <a:t> sampled </a:t>
              </a:r>
              <a:r>
                <a:rPr lang="en-US" sz="1350" dirty="0" err="1" smtClean="0"/>
                <a:t>lumi</a:t>
              </a:r>
              <a:r>
                <a:rPr lang="en-US" sz="1350" dirty="0" smtClean="0"/>
                <a:t>., 330nb</a:t>
              </a:r>
              <a:r>
                <a:rPr lang="en-US" sz="1350" baseline="30000" dirty="0" smtClean="0"/>
                <a:t>-1</a:t>
              </a:r>
              <a:r>
                <a:rPr lang="en-US" sz="1350" dirty="0" smtClean="0"/>
                <a:t> </a:t>
              </a:r>
              <a:r>
                <a:rPr lang="en-US" sz="1350" dirty="0"/>
                <a:t>of </a:t>
              </a:r>
              <a:r>
                <a:rPr lang="en-US" sz="1350" dirty="0" err="1"/>
                <a:t>p+Au</a:t>
              </a:r>
              <a:r>
                <a:rPr lang="en-US" sz="1350" dirty="0"/>
                <a:t> sampled </a:t>
              </a:r>
              <a:r>
                <a:rPr lang="en-US" sz="1350" dirty="0" err="1"/>
                <a:t>lumi</a:t>
              </a:r>
              <a:r>
                <a:rPr lang="en-US" sz="1350" dirty="0"/>
                <a:t>.</a:t>
              </a: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9534785"/>
                </p:ext>
              </p:extLst>
            </p:nvPr>
          </p:nvGraphicFramePr>
          <p:xfrm>
            <a:off x="885741" y="2147322"/>
            <a:ext cx="2071310" cy="236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4" name="Equation" r:id="rId7" imgW="2209680" imgH="253800" progId="Equation.DSMT4">
                    <p:embed/>
                  </p:oleObj>
                </mc:Choice>
                <mc:Fallback>
                  <p:oleObj name="Equation" r:id="rId7" imgW="2209680" imgH="25380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85741" y="2147322"/>
                          <a:ext cx="2071310" cy="2369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Box 26"/>
          <p:cNvSpPr txBox="1"/>
          <p:nvPr/>
        </p:nvSpPr>
        <p:spPr>
          <a:xfrm>
            <a:off x="2017648" y="6069648"/>
            <a:ext cx="1892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ccess down to x~10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278705" y="5802247"/>
            <a:ext cx="2411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Invariant Mass (GeV)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220748"/>
            <a:ext cx="7886700" cy="764381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 </a:t>
            </a:r>
            <a:r>
              <a:rPr lang="en-US" b="1" dirty="0" err="1" smtClean="0">
                <a:solidFill>
                  <a:schemeClr val="accent1"/>
                </a:solidFill>
              </a:rPr>
              <a:t>Multiobservable</a:t>
            </a:r>
            <a:r>
              <a:rPr lang="en-US" b="1" dirty="0" smtClean="0">
                <a:solidFill>
                  <a:schemeClr val="accent1"/>
                </a:solidFill>
              </a:rPr>
              <a:t> Approach (I)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954873" y="857122"/>
            <a:ext cx="3476822" cy="3164941"/>
            <a:chOff x="3954873" y="857122"/>
            <a:chExt cx="3476822" cy="3164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4873" y="1183244"/>
              <a:ext cx="3476822" cy="283881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64290" y="857122"/>
              <a:ext cx="211661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Central (|</a:t>
              </a:r>
              <a:r>
                <a:rPr lang="en-US" sz="1350" dirty="0">
                  <a:latin typeface="Symbol" panose="05050102010706020507" pitchFamily="18" charset="2"/>
                </a:rPr>
                <a:t>h</a:t>
              </a:r>
              <a:r>
                <a:rPr lang="en-US" sz="1350" dirty="0"/>
                <a:t>|&lt;1) </a:t>
              </a:r>
              <a:r>
                <a:rPr lang="en-US" sz="1350" dirty="0" err="1" smtClean="0"/>
                <a:t>gamma+jet</a:t>
              </a:r>
              <a:endParaRPr lang="en-US" sz="135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4966" y="1489575"/>
            <a:ext cx="3829907" cy="4726206"/>
            <a:chOff x="124966" y="1489575"/>
            <a:chExt cx="3829907" cy="4726206"/>
          </a:xfrm>
        </p:grpSpPr>
        <p:sp>
          <p:nvSpPr>
            <p:cNvPr id="11" name="TextBox 10"/>
            <p:cNvSpPr txBox="1"/>
            <p:nvPr/>
          </p:nvSpPr>
          <p:spPr>
            <a:xfrm>
              <a:off x="124966" y="1489575"/>
              <a:ext cx="382990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Central (|</a:t>
              </a:r>
              <a:r>
                <a:rPr lang="en-US" sz="1350" dirty="0">
                  <a:latin typeface="Symbol" panose="05050102010706020507" pitchFamily="18" charset="2"/>
                </a:rPr>
                <a:t>h</a:t>
              </a:r>
              <a:r>
                <a:rPr lang="en-US" sz="1350" dirty="0"/>
                <a:t>|&lt;1) + Forward </a:t>
              </a:r>
              <a:r>
                <a:rPr lang="en-US" sz="1350" dirty="0" err="1"/>
                <a:t>dijets</a:t>
              </a:r>
              <a:r>
                <a:rPr lang="en-US" sz="1350" dirty="0"/>
                <a:t> (1.6&lt;</a:t>
              </a:r>
              <a:r>
                <a:rPr lang="en-US" sz="1350" dirty="0">
                  <a:latin typeface="Symbol" panose="05050102010706020507" pitchFamily="18" charset="2"/>
                </a:rPr>
                <a:t>h</a:t>
              </a:r>
              <a:r>
                <a:rPr lang="en-US" sz="1350" dirty="0"/>
                <a:t>&lt;3.6)</a:t>
              </a:r>
              <a:br>
                <a:rPr lang="en-US" sz="1350" dirty="0"/>
              </a:br>
              <a:r>
                <a:rPr lang="en-US" sz="1350" dirty="0"/>
                <a:t>(used primarily to fix normalization)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313" y="1960996"/>
              <a:ext cx="3537550" cy="425478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195418" y="1455935"/>
            <a:ext cx="4619337" cy="5265541"/>
            <a:chOff x="4195418" y="1455935"/>
            <a:chExt cx="4619337" cy="5265541"/>
          </a:xfrm>
        </p:grpSpPr>
        <p:sp>
          <p:nvSpPr>
            <p:cNvPr id="12" name="TextBox 11"/>
            <p:cNvSpPr txBox="1"/>
            <p:nvPr/>
          </p:nvSpPr>
          <p:spPr>
            <a:xfrm>
              <a:off x="4195418" y="4298398"/>
              <a:ext cx="330041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Forward DY </a:t>
              </a:r>
              <a:r>
                <a:rPr lang="en-US" sz="1350" dirty="0" smtClean="0"/>
                <a:t/>
              </a:r>
              <a:br>
                <a:rPr lang="en-US" sz="1350" dirty="0" smtClean="0"/>
              </a:br>
              <a:r>
                <a:rPr lang="en-US" sz="1350" dirty="0" smtClean="0"/>
                <a:t>(</a:t>
              </a:r>
              <a:r>
                <a:rPr lang="en-US" sz="1350" dirty="0"/>
                <a:t>same pseudo data as </a:t>
              </a:r>
              <a:r>
                <a:rPr lang="en-US" sz="1350" dirty="0" smtClean="0"/>
                <a:t/>
              </a:r>
              <a:br>
                <a:rPr lang="en-US" sz="1350" dirty="0" smtClean="0"/>
              </a:br>
              <a:r>
                <a:rPr lang="en-US" sz="1350" dirty="0" smtClean="0"/>
                <a:t>before)</a:t>
              </a:r>
            </a:p>
            <a:p>
              <a:endParaRPr lang="en-US" sz="1350" dirty="0"/>
            </a:p>
            <a:p>
              <a:r>
                <a:rPr lang="en-US" sz="1350" dirty="0" smtClean="0"/>
                <a:t>(Central DY not shown)</a:t>
              </a:r>
              <a:endParaRPr lang="en-US" sz="135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8635" y="1455935"/>
              <a:ext cx="2766120" cy="526554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074606" y="6009067"/>
            <a:ext cx="2748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 1904.09921v2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14313" y="929329"/>
            <a:ext cx="4086225" cy="5078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Can we use multiple datasets (with similar systematics) to overcome the normalization limitation?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7475"/>
            <a:ext cx="7886700" cy="82457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 </a:t>
            </a:r>
            <a:r>
              <a:rPr lang="en-US" b="1" dirty="0" err="1" smtClean="0">
                <a:solidFill>
                  <a:schemeClr val="accent1"/>
                </a:solidFill>
              </a:rPr>
              <a:t>Multiobservable</a:t>
            </a:r>
            <a:r>
              <a:rPr lang="en-US" b="1" dirty="0" smtClean="0">
                <a:solidFill>
                  <a:schemeClr val="accent1"/>
                </a:solidFill>
              </a:rPr>
              <a:t> Approach (II)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0" y="1118086"/>
            <a:ext cx="3196570" cy="5172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4892" y="6184834"/>
            <a:ext cx="2748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 1904.09921v2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64" y="4200140"/>
            <a:ext cx="2857791" cy="14288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7339" y="3704200"/>
            <a:ext cx="2829238" cy="1746211"/>
            <a:chOff x="6394655" y="3655049"/>
            <a:chExt cx="2829238" cy="17462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655" y="4258360"/>
              <a:ext cx="2034091" cy="11429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8337755" y="3851140"/>
              <a:ext cx="457200" cy="47582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337755" y="4200140"/>
              <a:ext cx="571500" cy="12682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793718" y="3655049"/>
              <a:ext cx="26000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l</a:t>
              </a:r>
              <a:r>
                <a:rPr lang="en-US" sz="1350" baseline="30000" dirty="0">
                  <a:solidFill>
                    <a:prstClr val="black"/>
                  </a:solidFill>
                  <a:latin typeface="Calibri"/>
                </a:rPr>
                <a:t>-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41443" y="4031899"/>
              <a:ext cx="28245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l</a:t>
              </a:r>
              <a:r>
                <a:rPr lang="en-US" sz="1350" baseline="30000" dirty="0">
                  <a:solidFill>
                    <a:prstClr val="black"/>
                  </a:solidFill>
                  <a:latin typeface="Calibri"/>
                </a:rPr>
                <a:t>+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00168" y="3893574"/>
            <a:ext cx="60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18284" y="3879959"/>
            <a:ext cx="73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NLO: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29866" y="5566270"/>
            <a:ext cx="276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~15-40% of cross section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65" y="1182889"/>
            <a:ext cx="3294902" cy="265359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4572000" y="1479603"/>
            <a:ext cx="2802194" cy="390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54117" y="1110271"/>
            <a:ext cx="1163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Indirect (LO) by scale evolution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917568" y="3089634"/>
            <a:ext cx="1477087" cy="97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00167" y="2914300"/>
            <a:ext cx="132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Direct (NLO) contribution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315497" y="5211097"/>
            <a:ext cx="1438620" cy="884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13564" y="5964083"/>
            <a:ext cx="333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50% reduction in gluon </a:t>
            </a:r>
            <a:r>
              <a:rPr lang="en-US" sz="1400" dirty="0" err="1" smtClean="0"/>
              <a:t>nPDF</a:t>
            </a:r>
            <a:r>
              <a:rPr lang="en-US" sz="1400" dirty="0" smtClean="0"/>
              <a:t> uncertainties!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3571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Other </a:t>
            </a:r>
            <a:r>
              <a:rPr lang="en-US" b="1" dirty="0" err="1" smtClean="0">
                <a:solidFill>
                  <a:schemeClr val="accent1"/>
                </a:solidFill>
              </a:rPr>
              <a:t>nPDF</a:t>
            </a:r>
            <a:r>
              <a:rPr lang="en-US" b="1" dirty="0" smtClean="0">
                <a:solidFill>
                  <a:schemeClr val="accent1"/>
                </a:solidFill>
              </a:rPr>
              <a:t> benefits at RHIC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587"/>
            <a:ext cx="4918515" cy="3411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552" y="1619646"/>
            <a:ext cx="3952567" cy="29562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3522" y="4570304"/>
            <a:ext cx="2748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 1904.09921v2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22610" y="4942027"/>
            <a:ext cx="752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Mass-number (A) dependence is not well-constrained between </a:t>
            </a:r>
            <a:r>
              <a:rPr lang="en-US" dirty="0" err="1" smtClean="0"/>
              <a:t>nPDF</a:t>
            </a:r>
            <a:r>
              <a:rPr lang="en-US" dirty="0" smtClean="0"/>
              <a:t> models.  Light ion data at RHIC should have the power to improve this. </a:t>
            </a:r>
          </a:p>
          <a:p>
            <a:endParaRPr lang="en-US" dirty="0"/>
          </a:p>
          <a:p>
            <a:r>
              <a:rPr lang="en-US" dirty="0" smtClean="0"/>
              <a:t>Test isospin asymmetry with (</a:t>
            </a:r>
            <a:r>
              <a:rPr lang="en-US" dirty="0" err="1" smtClean="0"/>
              <a:t>p+Ru</a:t>
            </a:r>
            <a:r>
              <a:rPr lang="en-US" dirty="0" smtClean="0"/>
              <a:t>)/(</a:t>
            </a:r>
            <a:r>
              <a:rPr lang="en-US" dirty="0" err="1" smtClean="0"/>
              <a:t>p+Zr</a:t>
            </a:r>
            <a:r>
              <a:rPr lang="en-US" dirty="0" smtClean="0"/>
              <a:t>) ratios.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584679" y="2939845"/>
            <a:ext cx="665747" cy="5288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66618" y="1443951"/>
            <a:ext cx="352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Prediction for </a:t>
            </a:r>
            <a:r>
              <a:rPr lang="en-US" dirty="0" err="1" smtClean="0"/>
              <a:t>Dijets</a:t>
            </a:r>
            <a:r>
              <a:rPr lang="en-US" dirty="0" smtClean="0"/>
              <a:t> at RHIC: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igures/fractions_trk_jets_sig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89" y="1355881"/>
            <a:ext cx="2441448" cy="23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igures/fractions_trk_jets_sign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90" y="3679770"/>
            <a:ext cx="2437823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90" y="319161"/>
            <a:ext cx="7631984" cy="7244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Unresolved Mysteries…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7979" y="5021275"/>
            <a:ext cx="32582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5B9BD5"/>
                </a:solidFill>
                <a:latin typeface="Calibri" panose="020F0502020204030204"/>
              </a:rPr>
              <a:t>A cut on the charge of the leading hadron changes the composition of the jet sample</a:t>
            </a:r>
          </a:p>
          <a:p>
            <a:r>
              <a:rPr lang="en-US" sz="1350" b="1" dirty="0">
                <a:solidFill>
                  <a:srgbClr val="5B9BD5"/>
                </a:solidFill>
                <a:latin typeface="Calibri" panose="020F0502020204030204"/>
              </a:rPr>
              <a:t>(Pythia simulation).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1749" y="3564353"/>
            <a:ext cx="1949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Jets with negative hadron z&gt;0.5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38076" y="1169098"/>
            <a:ext cx="19127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Jets with positive hadron z&gt;0.5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87" y="2110515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AnDY</a:t>
            </a:r>
            <a:r>
              <a:rPr lang="en-US" sz="9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: Phys. Lett. B750 (2015) 660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" y="2363650"/>
            <a:ext cx="3860677" cy="270247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0133884">
            <a:off x="3776019" y="2883054"/>
            <a:ext cx="252413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ight Arrow 18"/>
          <p:cNvSpPr/>
          <p:nvPr/>
        </p:nvSpPr>
        <p:spPr>
          <a:xfrm rot="2097747">
            <a:off x="3768641" y="3290950"/>
            <a:ext cx="252413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126" name="Picture 6" descr="https://writelatex.s3.amazonaws.com/cxcvbnpkqsdx/uploads/14270/13015281/1.png?X-Amz-Expires=14400&amp;X-Amz-Date=20180612T191701Z&amp;X-Amz-Algorithm=AWS4-HMAC-SHA256&amp;X-Amz-Credential=AKIAJF667VKUK4OW3LCA/20180612/us-east-1/s3/aws4_request&amp;X-Amz-SignedHeaders=host&amp;X-Amz-Signature=b8fb2ef78b3c3d37b47faac3d5c92afc2798f8cc97261f57c2c1440ee5734e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85" y="1732761"/>
            <a:ext cx="4265738" cy="37786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57350" y="1169098"/>
            <a:ext cx="5399422" cy="5218407"/>
            <a:chOff x="1657350" y="1169098"/>
            <a:chExt cx="5399422" cy="52184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7350" y="1169098"/>
              <a:ext cx="5399422" cy="521840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755058" y="6007510"/>
              <a:ext cx="21397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arXiv</a:t>
              </a:r>
              <a:r>
                <a:rPr lang="en-US" sz="1200" dirty="0" smtClean="0"/>
                <a:t>: 1903.07422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314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5" y="365126"/>
            <a:ext cx="8750789" cy="96743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The Big Picture at LHC/RHIC/EIC…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2" descr="http://hep.itp.tuwien.ac.at/~ipp/imagesphysics01/Q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5" y="2396372"/>
            <a:ext cx="2714162" cy="16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tons consist of two &quot;up&quot; and one &quot;down&quot; quark linked by gluon chains but contribute only a quarter of the total proton spin (large black arrow) (Credit: RIKEN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43" y="1868378"/>
            <a:ext cx="2100988" cy="26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nspirehep.net/record/1185583/files/Figures_pha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83" y="2163163"/>
            <a:ext cx="2616360" cy="214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7586" y="5082951"/>
            <a:ext cx="797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How do collective, many-body phenomena arise from first-principles QCD?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0317" y="2013122"/>
            <a:ext cx="1300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A+A Collisions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6490" y="1845156"/>
            <a:ext cx="1300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p+A</a:t>
            </a:r>
            <a:r>
              <a:rPr lang="en-US" sz="1350" dirty="0"/>
              <a:t> Collisions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736260"/>
              </p:ext>
            </p:extLst>
          </p:nvPr>
        </p:nvGraphicFramePr>
        <p:xfrm>
          <a:off x="3805688" y="4467977"/>
          <a:ext cx="1417113" cy="24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Equation" r:id="rId6" imgW="1320480" imgH="228600" progId="Equation.DSMT4">
                  <p:embed/>
                </p:oleObj>
              </mc:Choice>
              <mc:Fallback>
                <p:oleObj name="Equation" r:id="rId6" imgW="132048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05688" y="4467977"/>
                        <a:ext cx="1417113" cy="245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57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Summary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94" y="1189703"/>
            <a:ext cx="8333453" cy="53146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Upgrades in capabilities and data at the LHC and RHIC coming soon…</a:t>
            </a:r>
          </a:p>
          <a:p>
            <a:pPr lvl="1"/>
            <a:r>
              <a:rPr lang="en-US" dirty="0" smtClean="0"/>
              <a:t>LHC:</a:t>
            </a:r>
          </a:p>
          <a:p>
            <a:pPr lvl="2"/>
            <a:r>
              <a:rPr lang="en-US" dirty="0" smtClean="0"/>
              <a:t>HL-LHC, increase in statistics, possible O+O (</a:t>
            </a:r>
            <a:r>
              <a:rPr lang="en-US" dirty="0" err="1" smtClean="0"/>
              <a:t>p+O</a:t>
            </a:r>
            <a:r>
              <a:rPr lang="en-US" dirty="0" smtClean="0"/>
              <a:t>), </a:t>
            </a:r>
            <a:r>
              <a:rPr lang="en-US" dirty="0" err="1" smtClean="0"/>
              <a:t>FoCAL</a:t>
            </a:r>
            <a:r>
              <a:rPr lang="en-US" dirty="0" smtClean="0"/>
              <a:t>(?)</a:t>
            </a:r>
          </a:p>
          <a:p>
            <a:pPr lvl="1"/>
            <a:r>
              <a:rPr lang="en-US" dirty="0" smtClean="0"/>
              <a:t>RHIC upgrades</a:t>
            </a:r>
          </a:p>
          <a:p>
            <a:pPr lvl="2"/>
            <a:r>
              <a:rPr lang="en-US" dirty="0" smtClean="0"/>
              <a:t>Both STAR and </a:t>
            </a:r>
            <a:r>
              <a:rPr lang="en-US" dirty="0" err="1" smtClean="0"/>
              <a:t>sPHENIX</a:t>
            </a:r>
            <a:r>
              <a:rPr lang="en-US" dirty="0" smtClean="0"/>
              <a:t> working to add forward instrumentation</a:t>
            </a:r>
          </a:p>
          <a:p>
            <a:pPr lvl="3"/>
            <a:r>
              <a:rPr lang="en-US" dirty="0" err="1" smtClean="0"/>
              <a:t>fSTAR</a:t>
            </a:r>
            <a:r>
              <a:rPr lang="en-US" dirty="0" smtClean="0"/>
              <a:t> first run in 2022, </a:t>
            </a:r>
            <a:r>
              <a:rPr lang="en-US" dirty="0" err="1" smtClean="0"/>
              <a:t>sPHENIX</a:t>
            </a:r>
            <a:r>
              <a:rPr lang="en-US" dirty="0" smtClean="0"/>
              <a:t> in 2023</a:t>
            </a:r>
          </a:p>
          <a:p>
            <a:pPr lvl="2"/>
            <a:r>
              <a:rPr lang="en-US" dirty="0" smtClean="0"/>
              <a:t>Broad program in Cold QCD and spin </a:t>
            </a:r>
          </a:p>
          <a:p>
            <a:pPr lvl="2"/>
            <a:r>
              <a:rPr lang="en-US" dirty="0" smtClean="0"/>
              <a:t>Will enhance the planned A+A program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nvestment could be recovered for a future EIC detector</a:t>
            </a:r>
            <a:endParaRPr lang="en-US" dirty="0"/>
          </a:p>
          <a:p>
            <a:r>
              <a:rPr lang="en-US" dirty="0" smtClean="0"/>
              <a:t>An era of </a:t>
            </a:r>
            <a:r>
              <a:rPr lang="en-US" i="1" dirty="0" smtClean="0"/>
              <a:t>high-precision </a:t>
            </a:r>
            <a:r>
              <a:rPr lang="en-US" i="1" dirty="0" err="1" smtClean="0"/>
              <a:t>nPDF’s</a:t>
            </a:r>
            <a:r>
              <a:rPr lang="en-US" i="1" dirty="0" smtClean="0"/>
              <a:t> </a:t>
            </a:r>
            <a:r>
              <a:rPr lang="en-US" dirty="0" smtClean="0"/>
              <a:t>is available </a:t>
            </a:r>
          </a:p>
          <a:p>
            <a:pPr lvl="1"/>
            <a:r>
              <a:rPr lang="en-US" dirty="0" err="1" smtClean="0"/>
              <a:t>Multiobservable</a:t>
            </a:r>
            <a:r>
              <a:rPr lang="en-US" dirty="0" smtClean="0"/>
              <a:t> approach with multiple measurements from the same detector can limit systematics</a:t>
            </a:r>
          </a:p>
          <a:p>
            <a:pPr lvl="1"/>
            <a:r>
              <a:rPr lang="en-US" dirty="0" smtClean="0"/>
              <a:t>Test A-dependence, isospin, centrality, spin …</a:t>
            </a:r>
          </a:p>
          <a:p>
            <a:pPr lvl="1"/>
            <a:r>
              <a:rPr lang="en-US" dirty="0" smtClean="0"/>
              <a:t>RHIC and LHC data permit tests of evolution</a:t>
            </a:r>
          </a:p>
          <a:p>
            <a:pPr lvl="1"/>
            <a:r>
              <a:rPr lang="en-US" dirty="0" smtClean="0"/>
              <a:t>Allows tests of universality with EIC data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594" y="2703040"/>
            <a:ext cx="7886700" cy="99417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BACKUP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92" y="370346"/>
            <a:ext cx="7886700" cy="72788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What about A+A?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014" y="1691240"/>
            <a:ext cx="2793291" cy="272678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 flipH="1">
            <a:off x="644679" y="4413799"/>
            <a:ext cx="2724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Due to causality, correlations that are widely separated in rapidity probe the </a:t>
            </a:r>
            <a:r>
              <a:rPr lang="en-US" sz="1050" u="sng" dirty="0"/>
              <a:t>earliest times</a:t>
            </a:r>
            <a:r>
              <a:rPr lang="en-US" sz="105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014" y="5086939"/>
            <a:ext cx="287463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Adding forward capabilities at RHIC will enable a new, complementary physics program to study the initial conditions in HI collisions. </a:t>
            </a:r>
          </a:p>
        </p:txBody>
      </p:sp>
      <p:grpSp>
        <p:nvGrpSpPr>
          <p:cNvPr id="10" name="Group"/>
          <p:cNvGrpSpPr/>
          <p:nvPr/>
        </p:nvGrpSpPr>
        <p:grpSpPr>
          <a:xfrm>
            <a:off x="3672348" y="1263846"/>
            <a:ext cx="4458929" cy="3149953"/>
            <a:chOff x="0" y="0"/>
            <a:chExt cx="6965950" cy="4256185"/>
          </a:xfrm>
        </p:grpSpPr>
        <p:pic>
          <p:nvPicPr>
            <p:cNvPr id="11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3900" r="3417" b="2836"/>
            <a:stretch>
              <a:fillRect/>
            </a:stretch>
          </p:blipFill>
          <p:spPr>
            <a:xfrm>
              <a:off x="0" y="0"/>
              <a:ext cx="6965950" cy="4256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Wei Li QM17"/>
            <p:cNvSpPr/>
            <p:nvPr/>
          </p:nvSpPr>
          <p:spPr>
            <a:xfrm>
              <a:off x="597279" y="357619"/>
              <a:ext cx="2096874" cy="215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825" dirty="0"/>
                <a:t>Wei Li QM17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88091" y="5461047"/>
            <a:ext cx="26867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De-correlation of the event plane can result from quantum fluctuations in the initial state. </a:t>
            </a:r>
          </a:p>
          <a:p>
            <a:pPr algn="ctr"/>
            <a:endParaRPr lang="en-US" sz="1050" dirty="0"/>
          </a:p>
          <a:p>
            <a:pPr algn="ctr"/>
            <a:r>
              <a:rPr lang="en-US" sz="1050" dirty="0"/>
              <a:t>Need to understand this to be able to extract </a:t>
            </a:r>
            <a:r>
              <a:rPr lang="en-US" sz="1050" dirty="0">
                <a:latin typeface="Symbol" panose="05050102010706020507" pitchFamily="18" charset="2"/>
              </a:rPr>
              <a:t>h</a:t>
            </a:r>
            <a:r>
              <a:rPr lang="en-US" sz="1050" dirty="0"/>
              <a:t>/s(T) from hydrodynamic models.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09707" y="3007174"/>
            <a:ext cx="4036583" cy="1876899"/>
            <a:chOff x="1918580" y="4113292"/>
            <a:chExt cx="4036583" cy="1876899"/>
          </a:xfrm>
        </p:grpSpPr>
        <p:sp>
          <p:nvSpPr>
            <p:cNvPr id="24" name="fig : Schenke, Schlichting 1605.07158"/>
            <p:cNvSpPr/>
            <p:nvPr/>
          </p:nvSpPr>
          <p:spPr>
            <a:xfrm rot="19999755">
              <a:off x="4282633" y="5569764"/>
              <a:ext cx="1360950" cy="1808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 algn="l">
                <a:defRPr sz="2000">
                  <a:solidFill>
                    <a:srgbClr val="A6AAA9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675" dirty="0" err="1"/>
                <a:t>Schenke</a:t>
              </a:r>
              <a:r>
                <a:rPr sz="675" dirty="0"/>
                <a:t>, </a:t>
              </a:r>
              <a:r>
                <a:rPr sz="675" dirty="0" err="1"/>
                <a:t>Schlichting</a:t>
              </a:r>
              <a:r>
                <a:rPr sz="675" dirty="0"/>
                <a:t> 1605.07158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918580" y="4113292"/>
              <a:ext cx="4036583" cy="1876899"/>
              <a:chOff x="4143032" y="2721563"/>
              <a:chExt cx="4036583" cy="1876899"/>
            </a:xfrm>
          </p:grpSpPr>
          <p:pic>
            <p:nvPicPr>
              <p:cNvPr id="26" name="pasted-image.pdf" descr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0036921">
                <a:off x="4179282" y="3507932"/>
                <a:ext cx="4000333" cy="10905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143032" y="3932897"/>
                <a:ext cx="66367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y=-2.4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06880" y="3317152"/>
                <a:ext cx="66367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y=0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67311" y="2721563"/>
                <a:ext cx="66367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y=+2.4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98917" y="1271349"/>
            <a:ext cx="25064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PRC 83, 034911 (2011)</a:t>
            </a:r>
          </a:p>
        </p:txBody>
      </p:sp>
    </p:spTree>
    <p:extLst>
      <p:ext uri="{BB962C8B-B14F-4D97-AF65-F5344CB8AC3E}">
        <p14:creationId xmlns:p14="http://schemas.microsoft.com/office/powerpoint/2010/main" val="3258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29" y="402217"/>
            <a:ext cx="8795877" cy="724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Fragmentation in a Nuclear Environment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7" y="1468870"/>
            <a:ext cx="4559300" cy="1888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1774" y="1642142"/>
            <a:ext cx="3045448" cy="715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Hadron production in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e+A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suppressed compared to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e+p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– must be a fragmentation effect!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011" y="4241169"/>
            <a:ext cx="1587500" cy="15019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33358" y="3141927"/>
            <a:ext cx="31835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Kaufmann, Mukherjee and </a:t>
            </a:r>
            <a:r>
              <a:rPr lang="en-US" sz="825" dirty="0" err="1">
                <a:solidFill>
                  <a:prstClr val="black"/>
                </a:solidFill>
                <a:latin typeface="Calibri" panose="020F0502020204030204"/>
              </a:rPr>
              <a:t>VogelsangPhys.Rev.D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 92 5, 054015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668" y="4061798"/>
            <a:ext cx="1785564" cy="715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Access fragmentation</a:t>
            </a:r>
          </a:p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functions (FF) through </a:t>
            </a:r>
          </a:p>
          <a:p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p+p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(A) -&gt; (jet 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629" y="3357445"/>
            <a:ext cx="3883167" cy="25215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71090" y="2346495"/>
            <a:ext cx="4859345" cy="2607176"/>
            <a:chOff x="-206272" y="10492"/>
            <a:chExt cx="6479126" cy="34762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272" y="10492"/>
              <a:ext cx="6269712" cy="34762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52117" y="610180"/>
              <a:ext cx="212073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Important measurement for SIDIS at the EIC!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4129" y="5772754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Ivan </a:t>
            </a:r>
            <a:r>
              <a:rPr lang="en-US" sz="1200" dirty="0" err="1" smtClean="0">
                <a:solidFill>
                  <a:srgbClr val="C00000"/>
                </a:solidFill>
              </a:rPr>
              <a:t>Vitev</a:t>
            </a:r>
            <a:r>
              <a:rPr lang="en-US" sz="1200" dirty="0" smtClean="0">
                <a:solidFill>
                  <a:srgbClr val="C00000"/>
                </a:solidFill>
              </a:rPr>
              <a:t> (Wednesday)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6"/>
            <a:ext cx="7886700" cy="6738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Jet Substructure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32" y="2066938"/>
            <a:ext cx="2460956" cy="2962262"/>
          </a:xfrm>
          <a:prstGeom prst="rect">
            <a:avLst/>
          </a:prstGeom>
        </p:spPr>
      </p:pic>
      <p:pic>
        <p:nvPicPr>
          <p:cNvPr id="6146" name="Picture 2" descr="https://lh3.googleusercontent.com/w2MrNkXDje_8w3GcIttPeagoFHsyCJnhvybZx5T02b7SMJ9vBOhb8YLRLbcuoqq9s_I1UfsaYMKteA8BmayIMxXgn0wGGZfzrvLkWEBdp43elRkjgcDWWZavVgVLfg3P0sXNjyW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215595"/>
            <a:ext cx="4631341" cy="30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96088" y="1052512"/>
            <a:ext cx="16482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CMS PAS HIN-16-006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335635"/>
              </p:ext>
            </p:extLst>
          </p:nvPr>
        </p:nvGraphicFramePr>
        <p:xfrm>
          <a:off x="2302177" y="2781109"/>
          <a:ext cx="1607852" cy="76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" name="Equation" r:id="rId5" imgW="965160" imgH="457200" progId="Equation.DSMT4">
                  <p:embed/>
                </p:oleObj>
              </mc:Choice>
              <mc:Fallback>
                <p:oleObj name="Equation" r:id="rId5" imgW="9651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2177" y="2781109"/>
                        <a:ext cx="1607852" cy="761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30727" y="4392052"/>
            <a:ext cx="5836883" cy="1131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Soft-drop grooming combined with a Cambridge-Aachen type decomposition of a jet found with an anti-</a:t>
            </a:r>
            <a:r>
              <a:rPr lang="en-US" sz="1350" dirty="0" err="1"/>
              <a:t>k</a:t>
            </a:r>
            <a:r>
              <a:rPr lang="en-US" sz="1350" baseline="-25000" dirty="0" err="1"/>
              <a:t>T</a:t>
            </a:r>
            <a:r>
              <a:rPr lang="en-US" sz="1350" dirty="0"/>
              <a:t> algorithm – provides detailed information about the first </a:t>
            </a:r>
            <a:r>
              <a:rPr lang="en-US" sz="1350" dirty="0" err="1"/>
              <a:t>parton</a:t>
            </a:r>
            <a:r>
              <a:rPr lang="en-US" sz="1350" dirty="0"/>
              <a:t> splitting! </a:t>
            </a:r>
          </a:p>
          <a:p>
            <a:endParaRPr lang="en-US" sz="1350" dirty="0"/>
          </a:p>
          <a:p>
            <a:r>
              <a:rPr lang="en-US" sz="1350" dirty="0"/>
              <a:t>An excellent way to study cold QCD effects in fragmentation </a:t>
            </a:r>
            <a:r>
              <a:rPr lang="en-US" sz="1350" u="sng" dirty="0"/>
              <a:t>in detail</a:t>
            </a:r>
            <a:r>
              <a:rPr lang="en-US" sz="1350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40" y="563838"/>
            <a:ext cx="5915025" cy="70442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Diffraction/UPC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726969"/>
            <a:ext cx="5825752" cy="1360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4" y="3313463"/>
            <a:ext cx="2865905" cy="213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3604" y="1147048"/>
            <a:ext cx="36151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Data taken in 2015/17 by STAR will elucidate the 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diffractive contribution to A</a:t>
            </a:r>
            <a:r>
              <a:rPr lang="en-US" sz="1350" baseline="-25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at RHIC.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085" y="4332800"/>
            <a:ext cx="4589930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UPC collisions in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p+A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will allow study of: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gluon spatial distribution in nuclei (“proton shine”)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gluon helicity flip Generalized Parton Distribution (GPD)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(“A-shine”)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Requires Roman Pots, good t-acceptance and high luminosity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1019325"/>
            <a:ext cx="5915025" cy="62162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Forward Tracking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3898" y="1698358"/>
            <a:ext cx="6411731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350" b="1" dirty="0">
                <a:solidFill>
                  <a:srgbClr val="5B9BD5"/>
                </a:solidFill>
                <a:latin typeface="Calibri" panose="020F0502020204030204"/>
              </a:rPr>
              <a:t>G4 Simulation and (PH)</a:t>
            </a:r>
            <a:r>
              <a:rPr lang="en-US" sz="1350" b="1" dirty="0" err="1">
                <a:solidFill>
                  <a:srgbClr val="5B9BD5"/>
                </a:solidFill>
                <a:latin typeface="Calibri" panose="020F0502020204030204"/>
              </a:rPr>
              <a:t>GenFit</a:t>
            </a:r>
            <a:r>
              <a:rPr lang="en-US" sz="1350" b="1" dirty="0">
                <a:solidFill>
                  <a:srgbClr val="5B9BD5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 extract (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Reco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True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)/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True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vs.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True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(right plot)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For each slice of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True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fit with Gaussian, extract mean as offset, sigma as resolution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7672" y="5350589"/>
            <a:ext cx="197369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Tracking simulations by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Haiwang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Yu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86" y="2368900"/>
            <a:ext cx="3782962" cy="2873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11" y="2661224"/>
            <a:ext cx="2414292" cy="2485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9289" y="3264924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</a:rPr>
              <a:t>h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=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340" y="5281340"/>
            <a:ext cx="326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9BD5"/>
                </a:solidFill>
                <a:latin typeface="Calibri" panose="020F0502020204030204"/>
              </a:rPr>
              <a:t>Excellent momentum resolution!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6360"/>
            <a:ext cx="6857999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5" y="365126"/>
            <a:ext cx="8750789" cy="96743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The Big Picture at RHIC (and the EIC…)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718869" y="1622009"/>
            <a:ext cx="3186732" cy="1816286"/>
            <a:chOff x="7047674" y="3857850"/>
            <a:chExt cx="4248976" cy="24217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3587" y="4186410"/>
              <a:ext cx="4183063" cy="20931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47674" y="5014767"/>
              <a:ext cx="19216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Factorization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10695" y="5821217"/>
              <a:ext cx="19216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Universality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53401" y="3857850"/>
              <a:ext cx="311785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Two Pillars of QCD: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48483" y="1651884"/>
            <a:ext cx="2401402" cy="1960901"/>
            <a:chOff x="354314" y="3877226"/>
            <a:chExt cx="3201869" cy="2614535"/>
          </a:xfrm>
        </p:grpSpPr>
        <p:sp>
          <p:nvSpPr>
            <p:cNvPr id="24" name="TextBox 23"/>
            <p:cNvSpPr txBox="1"/>
            <p:nvPr/>
          </p:nvSpPr>
          <p:spPr>
            <a:xfrm>
              <a:off x="1704975" y="6091652"/>
              <a:ext cx="7891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pQCD</a:t>
              </a:r>
              <a:endParaRPr lang="en-US" sz="1350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54314" y="4254500"/>
              <a:ext cx="3201869" cy="1915592"/>
              <a:chOff x="354314" y="4254500"/>
              <a:chExt cx="3201869" cy="1915592"/>
            </a:xfrm>
          </p:grpSpPr>
          <p:pic>
            <p:nvPicPr>
              <p:cNvPr id="20" name="Picture 19" descr="factorisation.png"/>
              <p:cNvPicPr>
                <a:picLocks noChangeAspect="1"/>
              </p:cNvPicPr>
              <p:nvPr/>
            </p:nvPicPr>
            <p:blipFill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314" y="4529756"/>
                <a:ext cx="3201869" cy="1369053"/>
              </a:xfrm>
              <a:prstGeom prst="rect">
                <a:avLst/>
              </a:prstGeom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1981200" y="5492750"/>
                <a:ext cx="38100" cy="677342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927100" y="4254500"/>
                <a:ext cx="777875" cy="27549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36" idx="2"/>
              </p:cNvCxnSpPr>
              <p:nvPr/>
            </p:nvCxnSpPr>
            <p:spPr>
              <a:xfrm>
                <a:off x="1801666" y="4277336"/>
                <a:ext cx="930319" cy="385959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64945" y="3877226"/>
              <a:ext cx="22734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Long-distance physics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20739" y="1651884"/>
            <a:ext cx="3076115" cy="2051596"/>
            <a:chOff x="3383989" y="3877226"/>
            <a:chExt cx="4101486" cy="2735461"/>
          </a:xfrm>
        </p:grpSpPr>
        <p:pic>
          <p:nvPicPr>
            <p:cNvPr id="21" name="Picture 20" descr="Screen shot 2013-02-09 at 3.52.4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74" t="8671"/>
            <a:stretch/>
          </p:blipFill>
          <p:spPr>
            <a:xfrm>
              <a:off x="5575512" y="4843497"/>
              <a:ext cx="1909963" cy="1769190"/>
            </a:xfrm>
            <a:prstGeom prst="rect">
              <a:avLst/>
            </a:prstGeom>
          </p:spPr>
        </p:pic>
        <p:pic>
          <p:nvPicPr>
            <p:cNvPr id="38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717" y="3934636"/>
              <a:ext cx="1978795" cy="1551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606446" y="3877226"/>
              <a:ext cx="15141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Extract PDF’s </a:t>
              </a:r>
              <a:br>
                <a:rPr lang="en-US" sz="1350" i="1" dirty="0"/>
              </a:br>
              <a:r>
                <a:rPr lang="en-US" sz="1350" i="1" dirty="0"/>
                <a:t>from Hera..</a:t>
              </a:r>
            </a:p>
          </p:txBody>
        </p:sp>
        <p:sp>
          <p:nvSpPr>
            <p:cNvPr id="46" name="Bent-Up Arrow 45"/>
            <p:cNvSpPr/>
            <p:nvPr/>
          </p:nvSpPr>
          <p:spPr>
            <a:xfrm rot="5400000">
              <a:off x="4936959" y="5466296"/>
              <a:ext cx="647700" cy="730250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83989" y="5583006"/>
              <a:ext cx="153691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/>
                <a:t>Calculate cross sections at LHC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92631" y="3940840"/>
            <a:ext cx="7680342" cy="2237346"/>
            <a:chOff x="992631" y="3940840"/>
            <a:chExt cx="7680342" cy="2237346"/>
          </a:xfrm>
        </p:grpSpPr>
        <p:grpSp>
          <p:nvGrpSpPr>
            <p:cNvPr id="6" name="Group 5"/>
            <p:cNvGrpSpPr/>
            <p:nvPr/>
          </p:nvGrpSpPr>
          <p:grpSpPr>
            <a:xfrm>
              <a:off x="992631" y="3940840"/>
              <a:ext cx="7680342" cy="2237346"/>
              <a:chOff x="992631" y="3940840"/>
              <a:chExt cx="7680342" cy="2237346"/>
            </a:xfrm>
          </p:grpSpPr>
          <p:pic>
            <p:nvPicPr>
              <p:cNvPr id="8196" name="Picture 4" descr="Image result for Acropolis ruins fallen colum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631" y="3940840"/>
                <a:ext cx="3375307" cy="2237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675239" y="4160473"/>
                <a:ext cx="399773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Advances in QCD theory over the past two decades have pushed us away from a simple collinear factorization approach and towards extreme regimes that </a:t>
                </a:r>
                <a:r>
                  <a:rPr lang="en-US" dirty="0" err="1" smtClean="0"/>
                  <a:t>challenege</a:t>
                </a:r>
                <a:r>
                  <a:rPr lang="en-US" dirty="0" smtClean="0"/>
                  <a:t> our underlying assumptions. </a:t>
                </a:r>
                <a:endParaRPr lang="en-US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806460" y="3960735"/>
              <a:ext cx="2001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Factorization Breaking….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109" y="835667"/>
            <a:ext cx="3094321" cy="3977736"/>
            <a:chOff x="104867" y="950838"/>
            <a:chExt cx="3094321" cy="3977736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4867" y="950838"/>
              <a:ext cx="3094321" cy="3977736"/>
            </a:xfrm>
            <a:prstGeom prst="rect">
              <a:avLst/>
            </a:prstGeom>
            <a:effec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38" y="1020773"/>
              <a:ext cx="2982496" cy="37021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38" y="176622"/>
            <a:ext cx="7167563" cy="65904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Plans for Forward Physics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941" y="1088460"/>
            <a:ext cx="5343228" cy="52791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Total Elastic/Inelastic Cross Section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Diffraction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Coherent Central Production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Cosmic Rays</a:t>
            </a:r>
          </a:p>
          <a:p>
            <a:pPr lvl="1"/>
            <a:r>
              <a:rPr lang="en-US" b="1" dirty="0" err="1" smtClean="0">
                <a:solidFill>
                  <a:schemeClr val="accent1"/>
                </a:solidFill>
              </a:rPr>
              <a:t>nPDF’s</a:t>
            </a:r>
            <a:r>
              <a:rPr lang="en-US" b="1" dirty="0" smtClean="0">
                <a:solidFill>
                  <a:schemeClr val="accent1"/>
                </a:solidFill>
              </a:rPr>
              <a:t> and </a:t>
            </a:r>
            <a:r>
              <a:rPr lang="en-US" b="1" dirty="0" err="1" smtClean="0">
                <a:solidFill>
                  <a:schemeClr val="accent1"/>
                </a:solidFill>
              </a:rPr>
              <a:t>nFF’s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1"/>
            <a:r>
              <a:rPr lang="en-US" b="1" dirty="0" err="1" smtClean="0">
                <a:solidFill>
                  <a:schemeClr val="accent1"/>
                </a:solidFill>
              </a:rPr>
              <a:t>Ultraperipheral</a:t>
            </a:r>
            <a:r>
              <a:rPr lang="en-US" b="1" dirty="0" smtClean="0">
                <a:solidFill>
                  <a:schemeClr val="accent1"/>
                </a:solidFill>
              </a:rPr>
              <a:t> Collisions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A+A Collisions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Polarized Measurements (RHIC)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96011" y="3153211"/>
            <a:ext cx="2917684" cy="3703320"/>
            <a:chOff x="1600753" y="2906220"/>
            <a:chExt cx="2917684" cy="37033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507" y="2941188"/>
              <a:ext cx="2740176" cy="3633385"/>
            </a:xfrm>
            <a:prstGeom prst="rect">
              <a:avLst/>
            </a:prstGeom>
          </p:spPr>
        </p:pic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00753" y="2906220"/>
              <a:ext cx="2917684" cy="3703320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4186326" y="3067638"/>
            <a:ext cx="2947682" cy="2613804"/>
            <a:chOff x="4395019" y="2984089"/>
            <a:chExt cx="2947682" cy="2613804"/>
          </a:xfrm>
        </p:grpSpPr>
        <p:sp>
          <p:nvSpPr>
            <p:cNvPr id="5" name="Oval 4"/>
            <p:cNvSpPr/>
            <p:nvPr/>
          </p:nvSpPr>
          <p:spPr>
            <a:xfrm>
              <a:off x="4395019" y="2984089"/>
              <a:ext cx="1052052" cy="49161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4969020" y="3540255"/>
              <a:ext cx="552091" cy="1375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395019" y="4951562"/>
              <a:ext cx="29476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bulk of the physics portion of this talk…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85039" y="6456110"/>
            <a:ext cx="169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1611.05079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734162" y="931792"/>
            <a:ext cx="169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arXiv</a:t>
            </a:r>
            <a:r>
              <a:rPr lang="en-US" sz="1200" dirty="0" smtClean="0">
                <a:solidFill>
                  <a:schemeClr val="bg1"/>
                </a:solidFill>
              </a:rPr>
              <a:t>: 1602.03922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91" y="365126"/>
            <a:ext cx="8499895" cy="7557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Forward Facilities/Upgrades at the LHC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3" name="Picture 2" descr="Image result for lhc aerial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8" y="1238864"/>
            <a:ext cx="68580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647520" y="3214903"/>
            <a:ext cx="2403595" cy="2003777"/>
            <a:chOff x="6647520" y="3214903"/>
            <a:chExt cx="2403595" cy="2003777"/>
          </a:xfrm>
        </p:grpSpPr>
        <p:pic>
          <p:nvPicPr>
            <p:cNvPr id="8198" name="Picture 6" descr="Image result for alice lh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520" y="3584235"/>
              <a:ext cx="2403595" cy="163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647520" y="3214903"/>
              <a:ext cx="20588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ALICE (</a:t>
              </a:r>
              <a:r>
                <a:rPr lang="en-US" dirty="0" err="1" smtClean="0"/>
                <a:t>FoCAL</a:t>
              </a:r>
              <a:r>
                <a:rPr lang="en-US" dirty="0" smtClean="0"/>
                <a:t> – LS3)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71682" y="1489487"/>
            <a:ext cx="3107364" cy="1666422"/>
            <a:chOff x="5371682" y="1489487"/>
            <a:chExt cx="3107364" cy="1666422"/>
          </a:xfrm>
        </p:grpSpPr>
        <p:pic>
          <p:nvPicPr>
            <p:cNvPr id="8200" name="Picture 8" descr="Image result for ATLAS LHC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682" y="1812170"/>
              <a:ext cx="1788244" cy="1343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371682" y="1489487"/>
              <a:ext cx="17882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 (</a:t>
              </a:r>
              <a:r>
                <a:rPr lang="en-US" dirty="0" err="1" smtClean="0"/>
                <a:t>LHCf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pic>
          <p:nvPicPr>
            <p:cNvPr id="8202" name="Picture 10" descr="https://cds.cern.ch/record/1123365/files/bul-pho-2008-075.jpg?subformat=icon-6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832" y="2053090"/>
              <a:ext cx="1604214" cy="967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-72700" y="2736341"/>
            <a:ext cx="2909413" cy="2200367"/>
            <a:chOff x="-72700" y="2736341"/>
            <a:chExt cx="2909413" cy="2200367"/>
          </a:xfrm>
        </p:grpSpPr>
        <p:pic>
          <p:nvPicPr>
            <p:cNvPr id="8196" name="Picture 4" descr="Image result for CMS-TOTE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78" y="3426870"/>
              <a:ext cx="1976671" cy="148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72700" y="4290377"/>
              <a:ext cx="1921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CMS</a:t>
              </a:r>
            </a:p>
            <a:p>
              <a:r>
                <a:rPr lang="en-US" dirty="0"/>
                <a:t>(</a:t>
              </a:r>
              <a:r>
                <a:rPr lang="en-US" dirty="0" smtClean="0"/>
                <a:t>TOTEM, CASTOR)</a:t>
              </a:r>
              <a:endParaRPr lang="en-US" dirty="0"/>
            </a:p>
          </p:txBody>
        </p:sp>
        <p:pic>
          <p:nvPicPr>
            <p:cNvPr id="8206" name="Picture 14" descr="Image result for LHC CM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736341"/>
              <a:ext cx="2208063" cy="1153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2866198" y="4183626"/>
            <a:ext cx="31019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Future improvements at the LHC (Run-3) will be mostly </a:t>
            </a:r>
            <a:r>
              <a:rPr lang="en-US" i="1" dirty="0" smtClean="0"/>
              <a:t>quantitative</a:t>
            </a:r>
            <a:r>
              <a:rPr lang="en-US" dirty="0" smtClean="0"/>
              <a:t> (reduced statistics and systematics).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31085" y="1858819"/>
            <a:ext cx="1782221" cy="1401255"/>
            <a:chOff x="2866197" y="1998314"/>
            <a:chExt cx="1782221" cy="1401255"/>
          </a:xfrm>
        </p:grpSpPr>
        <p:pic>
          <p:nvPicPr>
            <p:cNvPr id="22" name="Picture 2" descr="Image result for LHC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198" y="1998314"/>
              <a:ext cx="1782220" cy="140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866197" y="1998314"/>
              <a:ext cx="7029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LHCb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127" y="6169007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Martin </a:t>
            </a:r>
            <a:r>
              <a:rPr lang="en-US" sz="1200" dirty="0" err="1" smtClean="0">
                <a:solidFill>
                  <a:srgbClr val="C00000"/>
                </a:solidFill>
              </a:rPr>
              <a:t>Rybar</a:t>
            </a:r>
            <a:r>
              <a:rPr lang="en-US" sz="1200" dirty="0" smtClean="0">
                <a:solidFill>
                  <a:srgbClr val="C00000"/>
                </a:solidFill>
              </a:rPr>
              <a:t> </a:t>
            </a:r>
            <a:r>
              <a:rPr lang="en-US" sz="1200" smtClean="0">
                <a:solidFill>
                  <a:srgbClr val="C00000"/>
                </a:solidFill>
              </a:rPr>
              <a:t>(Thursday)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421"/>
            <a:ext cx="7886700" cy="76781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ALICE </a:t>
            </a:r>
            <a:r>
              <a:rPr lang="en-US" b="1" dirty="0" err="1" smtClean="0">
                <a:solidFill>
                  <a:schemeClr val="accent1"/>
                </a:solidFill>
              </a:rPr>
              <a:t>FoCAL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21" y="871526"/>
            <a:ext cx="6939401" cy="238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95" y="3033259"/>
            <a:ext cx="3329411" cy="3175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23" y="3260311"/>
            <a:ext cx="3816720" cy="1908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645" y="5397910"/>
            <a:ext cx="562896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Decision later this year – Installation during LS3 (2024-26) for use in LHC Run-4.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37" y="300020"/>
            <a:ext cx="7886700" cy="785248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Cosmic Ray Physics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466" y="4279427"/>
            <a:ext cx="5232238" cy="2490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3" y="1108066"/>
            <a:ext cx="4352266" cy="3171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29" y="521725"/>
            <a:ext cx="3913833" cy="2743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782" y="4942095"/>
            <a:ext cx="3100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Excess of muons and muon “bundles” at highest cosmic ray energies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9050" y="1066618"/>
            <a:ext cx="169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1611.05079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1744" y="4057430"/>
            <a:ext cx="1690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1902.08124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223" y="6014520"/>
            <a:ext cx="324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also talk by Pasquale Di </a:t>
            </a:r>
            <a:r>
              <a:rPr lang="en-US" sz="1200" dirty="0" err="1" smtClean="0">
                <a:solidFill>
                  <a:srgbClr val="C00000"/>
                </a:solidFill>
              </a:rPr>
              <a:t>Nezza</a:t>
            </a:r>
            <a:r>
              <a:rPr lang="en-US" sz="1200" dirty="0" smtClean="0">
                <a:solidFill>
                  <a:srgbClr val="C00000"/>
                </a:solidFill>
              </a:rPr>
              <a:t> (Wednesday,</a:t>
            </a:r>
          </a:p>
          <a:p>
            <a:r>
              <a:rPr lang="en-US" sz="1200" dirty="0" smtClean="0">
                <a:solidFill>
                  <a:srgbClr val="C00000"/>
                </a:solidFill>
              </a:rPr>
              <a:t>LHC </a:t>
            </a:r>
            <a:r>
              <a:rPr lang="en-US" sz="1200" dirty="0" err="1" smtClean="0">
                <a:solidFill>
                  <a:srgbClr val="C00000"/>
                </a:solidFill>
              </a:rPr>
              <a:t>p+He</a:t>
            </a:r>
            <a:r>
              <a:rPr lang="en-US" sz="1200" dirty="0" smtClean="0">
                <a:solidFill>
                  <a:srgbClr val="C00000"/>
                </a:solidFill>
              </a:rPr>
              <a:t> antiprotons)</a:t>
            </a:r>
            <a:endParaRPr lang="en-US" sz="12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5782" y="3338001"/>
            <a:ext cx="8223948" cy="2970358"/>
            <a:chOff x="628650" y="3310500"/>
            <a:chExt cx="8223948" cy="29703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4279427"/>
              <a:ext cx="5382636" cy="20014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18184" y="3310500"/>
              <a:ext cx="40344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Strong need for </a:t>
              </a:r>
              <a:r>
                <a:rPr lang="en-US" dirty="0" err="1" smtClean="0"/>
                <a:t>p+O</a:t>
              </a:r>
              <a:r>
                <a:rPr lang="en-US" dirty="0" smtClean="0"/>
                <a:t> collisions to further constrain models for cosmic ray air showers!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60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age result for RHIC 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" y="1575683"/>
            <a:ext cx="8988165" cy="41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57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Forward </a:t>
            </a:r>
            <a:r>
              <a:rPr lang="en-US" b="1" dirty="0" err="1" smtClean="0">
                <a:solidFill>
                  <a:schemeClr val="accent1"/>
                </a:solidFill>
              </a:rPr>
              <a:t>Facilties</a:t>
            </a:r>
            <a:r>
              <a:rPr lang="en-US" b="1" dirty="0" smtClean="0">
                <a:solidFill>
                  <a:schemeClr val="accent1"/>
                </a:solidFill>
              </a:rPr>
              <a:t>/Upgrades at RHIC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928" y="2628700"/>
            <a:ext cx="2729134" cy="2147417"/>
            <a:chOff x="51928" y="2628700"/>
            <a:chExt cx="2729134" cy="2147417"/>
          </a:xfrm>
        </p:grpSpPr>
        <p:sp>
          <p:nvSpPr>
            <p:cNvPr id="8" name="TextBox 7"/>
            <p:cNvSpPr txBox="1"/>
            <p:nvPr/>
          </p:nvSpPr>
          <p:spPr>
            <a:xfrm>
              <a:off x="404424" y="2628700"/>
              <a:ext cx="2376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sPHENIX</a:t>
              </a:r>
              <a:r>
                <a:rPr lang="en-US" dirty="0" smtClean="0"/>
                <a:t> (plus forward)</a:t>
              </a:r>
              <a:endParaRPr lang="en-US" dirty="0"/>
            </a:p>
          </p:txBody>
        </p:sp>
        <p:pic>
          <p:nvPicPr>
            <p:cNvPr id="14" name="Model_sPHENIX_EIC.jpg" descr="Model_sPHENIX_EIC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1535" t="9819" r="18334" b="8045"/>
            <a:stretch>
              <a:fillRect/>
            </a:stretch>
          </p:blipFill>
          <p:spPr>
            <a:xfrm>
              <a:off x="51928" y="3040769"/>
              <a:ext cx="2634122" cy="173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7" extrusionOk="0">
                  <a:moveTo>
                    <a:pt x="3391" y="4"/>
                  </a:moveTo>
                  <a:cubicBezTo>
                    <a:pt x="2903" y="-15"/>
                    <a:pt x="2800" y="31"/>
                    <a:pt x="2745" y="114"/>
                  </a:cubicBezTo>
                  <a:cubicBezTo>
                    <a:pt x="2712" y="164"/>
                    <a:pt x="3139" y="4917"/>
                    <a:pt x="3378" y="7182"/>
                  </a:cubicBezTo>
                  <a:cubicBezTo>
                    <a:pt x="3407" y="7452"/>
                    <a:pt x="3431" y="7502"/>
                    <a:pt x="3543" y="7522"/>
                  </a:cubicBezTo>
                  <a:cubicBezTo>
                    <a:pt x="3879" y="7581"/>
                    <a:pt x="3942" y="8683"/>
                    <a:pt x="3638" y="9207"/>
                  </a:cubicBezTo>
                  <a:cubicBezTo>
                    <a:pt x="3513" y="9422"/>
                    <a:pt x="3475" y="9452"/>
                    <a:pt x="3414" y="9375"/>
                  </a:cubicBezTo>
                  <a:cubicBezTo>
                    <a:pt x="3373" y="9324"/>
                    <a:pt x="3320" y="9205"/>
                    <a:pt x="3297" y="9110"/>
                  </a:cubicBezTo>
                  <a:cubicBezTo>
                    <a:pt x="3273" y="9015"/>
                    <a:pt x="3221" y="8938"/>
                    <a:pt x="3180" y="8938"/>
                  </a:cubicBezTo>
                  <a:cubicBezTo>
                    <a:pt x="3127" y="8938"/>
                    <a:pt x="321" y="12066"/>
                    <a:pt x="12" y="12471"/>
                  </a:cubicBezTo>
                  <a:cubicBezTo>
                    <a:pt x="4" y="12482"/>
                    <a:pt x="0" y="12508"/>
                    <a:pt x="0" y="12547"/>
                  </a:cubicBezTo>
                  <a:cubicBezTo>
                    <a:pt x="3" y="12820"/>
                    <a:pt x="204" y="13724"/>
                    <a:pt x="423" y="14411"/>
                  </a:cubicBezTo>
                  <a:cubicBezTo>
                    <a:pt x="600" y="14961"/>
                    <a:pt x="755" y="15319"/>
                    <a:pt x="972" y="15670"/>
                  </a:cubicBezTo>
                  <a:cubicBezTo>
                    <a:pt x="1455" y="16453"/>
                    <a:pt x="1589" y="16524"/>
                    <a:pt x="3648" y="17102"/>
                  </a:cubicBezTo>
                  <a:cubicBezTo>
                    <a:pt x="4617" y="17374"/>
                    <a:pt x="6136" y="17801"/>
                    <a:pt x="7024" y="18051"/>
                  </a:cubicBezTo>
                  <a:cubicBezTo>
                    <a:pt x="7911" y="18302"/>
                    <a:pt x="10354" y="18989"/>
                    <a:pt x="12452" y="19580"/>
                  </a:cubicBezTo>
                  <a:lnTo>
                    <a:pt x="16267" y="20653"/>
                  </a:lnTo>
                  <a:lnTo>
                    <a:pt x="16316" y="20459"/>
                  </a:lnTo>
                  <a:cubicBezTo>
                    <a:pt x="16342" y="20353"/>
                    <a:pt x="16443" y="19656"/>
                    <a:pt x="16539" y="18911"/>
                  </a:cubicBezTo>
                  <a:cubicBezTo>
                    <a:pt x="16636" y="18166"/>
                    <a:pt x="16735" y="17523"/>
                    <a:pt x="16760" y="17484"/>
                  </a:cubicBezTo>
                  <a:cubicBezTo>
                    <a:pt x="16866" y="17313"/>
                    <a:pt x="16900" y="17573"/>
                    <a:pt x="16854" y="18199"/>
                  </a:cubicBezTo>
                  <a:cubicBezTo>
                    <a:pt x="16730" y="19903"/>
                    <a:pt x="16702" y="20707"/>
                    <a:pt x="16766" y="20768"/>
                  </a:cubicBezTo>
                  <a:cubicBezTo>
                    <a:pt x="16914" y="20910"/>
                    <a:pt x="16913" y="20915"/>
                    <a:pt x="17073" y="19476"/>
                  </a:cubicBezTo>
                  <a:cubicBezTo>
                    <a:pt x="17450" y="16104"/>
                    <a:pt x="18591" y="2876"/>
                    <a:pt x="18591" y="1880"/>
                  </a:cubicBezTo>
                  <a:cubicBezTo>
                    <a:pt x="18591" y="1647"/>
                    <a:pt x="18404" y="1647"/>
                    <a:pt x="18368" y="1880"/>
                  </a:cubicBezTo>
                  <a:cubicBezTo>
                    <a:pt x="18354" y="1973"/>
                    <a:pt x="18280" y="2838"/>
                    <a:pt x="18205" y="3802"/>
                  </a:cubicBezTo>
                  <a:cubicBezTo>
                    <a:pt x="18078" y="5425"/>
                    <a:pt x="17990" y="5966"/>
                    <a:pt x="17957" y="5324"/>
                  </a:cubicBezTo>
                  <a:cubicBezTo>
                    <a:pt x="17949" y="5179"/>
                    <a:pt x="17918" y="4986"/>
                    <a:pt x="17887" y="4895"/>
                  </a:cubicBezTo>
                  <a:cubicBezTo>
                    <a:pt x="17846" y="4772"/>
                    <a:pt x="17847" y="4442"/>
                    <a:pt x="17889" y="3641"/>
                  </a:cubicBezTo>
                  <a:cubicBezTo>
                    <a:pt x="17941" y="2643"/>
                    <a:pt x="17963" y="1638"/>
                    <a:pt x="17933" y="1635"/>
                  </a:cubicBezTo>
                  <a:cubicBezTo>
                    <a:pt x="17927" y="1634"/>
                    <a:pt x="14633" y="1249"/>
                    <a:pt x="10615" y="780"/>
                  </a:cubicBezTo>
                  <a:cubicBezTo>
                    <a:pt x="6091" y="251"/>
                    <a:pt x="4206" y="36"/>
                    <a:pt x="3391" y="4"/>
                  </a:cubicBezTo>
                  <a:close/>
                  <a:moveTo>
                    <a:pt x="19078" y="1847"/>
                  </a:moveTo>
                  <a:cubicBezTo>
                    <a:pt x="19018" y="1846"/>
                    <a:pt x="18983" y="1848"/>
                    <a:pt x="18978" y="1854"/>
                  </a:cubicBezTo>
                  <a:cubicBezTo>
                    <a:pt x="18960" y="1879"/>
                    <a:pt x="18888" y="2559"/>
                    <a:pt x="18819" y="3366"/>
                  </a:cubicBezTo>
                  <a:cubicBezTo>
                    <a:pt x="18750" y="4174"/>
                    <a:pt x="18547" y="6540"/>
                    <a:pt x="18369" y="8624"/>
                  </a:cubicBezTo>
                  <a:cubicBezTo>
                    <a:pt x="18190" y="10708"/>
                    <a:pt x="17933" y="13554"/>
                    <a:pt x="17797" y="14948"/>
                  </a:cubicBezTo>
                  <a:cubicBezTo>
                    <a:pt x="17548" y="17493"/>
                    <a:pt x="17385" y="19354"/>
                    <a:pt x="17322" y="20349"/>
                  </a:cubicBezTo>
                  <a:lnTo>
                    <a:pt x="17289" y="20885"/>
                  </a:lnTo>
                  <a:lnTo>
                    <a:pt x="17778" y="21018"/>
                  </a:lnTo>
                  <a:cubicBezTo>
                    <a:pt x="18048" y="21092"/>
                    <a:pt x="18592" y="21246"/>
                    <a:pt x="18988" y="21361"/>
                  </a:cubicBezTo>
                  <a:cubicBezTo>
                    <a:pt x="19384" y="21476"/>
                    <a:pt x="19745" y="21574"/>
                    <a:pt x="19791" y="21577"/>
                  </a:cubicBezTo>
                  <a:cubicBezTo>
                    <a:pt x="19892" y="21585"/>
                    <a:pt x="20029" y="21066"/>
                    <a:pt x="20233" y="19890"/>
                  </a:cubicBezTo>
                  <a:cubicBezTo>
                    <a:pt x="20583" y="17877"/>
                    <a:pt x="20585" y="17836"/>
                    <a:pt x="20536" y="14762"/>
                  </a:cubicBezTo>
                  <a:lnTo>
                    <a:pt x="20491" y="11985"/>
                  </a:lnTo>
                  <a:lnTo>
                    <a:pt x="21052" y="7194"/>
                  </a:lnTo>
                  <a:cubicBezTo>
                    <a:pt x="21360" y="4559"/>
                    <a:pt x="21600" y="2332"/>
                    <a:pt x="21585" y="2245"/>
                  </a:cubicBezTo>
                  <a:cubicBezTo>
                    <a:pt x="21564" y="2123"/>
                    <a:pt x="21518" y="2087"/>
                    <a:pt x="21378" y="2084"/>
                  </a:cubicBezTo>
                  <a:cubicBezTo>
                    <a:pt x="21279" y="2081"/>
                    <a:pt x="20706" y="2019"/>
                    <a:pt x="20105" y="1944"/>
                  </a:cubicBezTo>
                  <a:cubicBezTo>
                    <a:pt x="19655" y="1889"/>
                    <a:pt x="19257" y="1852"/>
                    <a:pt x="19078" y="1847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6644005" y="4931026"/>
            <a:ext cx="2122181" cy="1381135"/>
            <a:chOff x="6644005" y="4931026"/>
            <a:chExt cx="2122181" cy="13811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005" y="4931026"/>
              <a:ext cx="2105040" cy="13811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96525" y="4977859"/>
              <a:ext cx="1069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RHICf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11191" y="2969560"/>
            <a:ext cx="4468193" cy="2652033"/>
            <a:chOff x="3170568" y="3148888"/>
            <a:chExt cx="4468193" cy="2652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690" y="3148888"/>
              <a:ext cx="2476071" cy="1677338"/>
            </a:xfrm>
            <a:prstGeom prst="rect">
              <a:avLst/>
            </a:prstGeom>
          </p:spPr>
        </p:pic>
        <p:pic>
          <p:nvPicPr>
            <p:cNvPr id="16" name="Picture 4" descr="Image result for RHIC forward STA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568" y="3543642"/>
              <a:ext cx="2303487" cy="1806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E0521B-CE25-0B4C-9843-BBE1EFDD1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003" t="1600" r="6378" b="1219"/>
            <a:stretch/>
          </p:blipFill>
          <p:spPr>
            <a:xfrm rot="5400000">
              <a:off x="5040404" y="4488496"/>
              <a:ext cx="1276788" cy="1348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15761" y="3543642"/>
              <a:ext cx="19380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STAR (</a:t>
              </a:r>
              <a:r>
                <a:rPr lang="en-US" dirty="0" err="1" smtClean="0"/>
                <a:t>fSTAR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5EAE-96DA-4615-B6C0-FFC64833B9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27" y="1140381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Daniel Brandenburg (Wednesday)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43" y="321324"/>
            <a:ext cx="7886700" cy="68744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STAR Forward Implementation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1760546"/>
            <a:ext cx="4724400" cy="3200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0521B-CE25-0B4C-9843-BBE1EFDD1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3" t="1600" r="6378" b="1219"/>
          <a:stretch/>
        </p:blipFill>
        <p:spPr>
          <a:xfrm rot="5400000">
            <a:off x="5437681" y="2943751"/>
            <a:ext cx="2417736" cy="255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6994" y="1834865"/>
            <a:ext cx="3113545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200" b="1" u="sng" dirty="0">
                <a:solidFill>
                  <a:srgbClr val="0432FF"/>
                </a:solidFill>
              </a:rPr>
              <a:t>4 </a:t>
            </a:r>
            <a:r>
              <a:rPr lang="en-US" sz="1200" b="1" u="sng" dirty="0" err="1">
                <a:solidFill>
                  <a:srgbClr val="0432FF"/>
                </a:solidFill>
              </a:rPr>
              <a:t>sTGC</a:t>
            </a:r>
            <a:r>
              <a:rPr lang="en-US" sz="1200" b="1" u="sng" dirty="0">
                <a:solidFill>
                  <a:srgbClr val="0432FF"/>
                </a:solidFill>
              </a:rPr>
              <a:t> disks:</a:t>
            </a:r>
            <a:r>
              <a:rPr lang="en-US" sz="1200" b="1" dirty="0">
                <a:solidFill>
                  <a:srgbClr val="0432FF"/>
                </a:solidFill>
              </a:rPr>
              <a:t> </a:t>
            </a:r>
            <a:r>
              <a:rPr lang="en-US" sz="1200" dirty="0"/>
              <a:t>at 270, 300, 330, 360 cm from IP </a:t>
            </a:r>
          </a:p>
          <a:p>
            <a:pPr>
              <a:buClr>
                <a:srgbClr val="0432FF"/>
              </a:buClr>
            </a:pPr>
            <a:r>
              <a:rPr lang="en-US" sz="1200" dirty="0"/>
              <a:t>                      (outside Magnet)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50" dirty="0"/>
              <a:t>Position resolution: ~100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50" dirty="0"/>
              <a:t>Material budget: ~0.5% per layer, 2 layers / disk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50" dirty="0"/>
              <a:t>Readout: reuse current STAR TPC electronics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50" dirty="0"/>
              <a:t>1</a:t>
            </a:r>
            <a:r>
              <a:rPr lang="en-US" sz="1050" baseline="30000" dirty="0"/>
              <a:t>st</a:t>
            </a:r>
            <a:r>
              <a:rPr lang="en-US" sz="1050" dirty="0"/>
              <a:t> </a:t>
            </a:r>
            <a:r>
              <a:rPr lang="en-US" sz="1050" dirty="0" err="1"/>
              <a:t>sTGC</a:t>
            </a:r>
            <a:r>
              <a:rPr lang="en-US" sz="1050" dirty="0"/>
              <a:t> prototype to be installed in STAR in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E0BF06-14F9-DD4E-834B-052686A648B2}"/>
              </a:ext>
            </a:extLst>
          </p:cNvPr>
          <p:cNvSpPr txBox="1"/>
          <p:nvPr/>
        </p:nvSpPr>
        <p:spPr>
          <a:xfrm>
            <a:off x="4663564" y="1042313"/>
            <a:ext cx="2826736" cy="7617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u="sng" dirty="0">
                <a:solidFill>
                  <a:srgbClr val="0432FF"/>
                </a:solidFill>
              </a:rPr>
              <a:t>3 Silicon disks: </a:t>
            </a:r>
            <a:r>
              <a:rPr lang="en-US" sz="1200" dirty="0"/>
              <a:t>at 90, 140, 187 cm from IP</a:t>
            </a:r>
          </a:p>
          <a:p>
            <a:r>
              <a:rPr lang="en-US" sz="1050" dirty="0"/>
              <a:t>Built on successful experience with STAR IST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50" dirty="0"/>
              <a:t>Single-sided double-metal mini-strip sensors</a:t>
            </a:r>
          </a:p>
          <a:p>
            <a:pPr marL="557213" lvl="1" indent="-214313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050" dirty="0"/>
              <a:t>Granularity: fine in </a:t>
            </a:r>
            <a:r>
              <a:rPr lang="en-US" sz="1050" dirty="0">
                <a:latin typeface="Symbol" panose="05050102010706020507" pitchFamily="18" charset="2"/>
              </a:rPr>
              <a:t>f</a:t>
            </a:r>
            <a:r>
              <a:rPr lang="en-US" sz="1050" dirty="0"/>
              <a:t> and coarse in R</a:t>
            </a:r>
            <a:endParaRPr lang="en-US" sz="1050" dirty="0">
              <a:sym typeface="Wingdings" pitchFamily="2" charset="2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943725" y="2971800"/>
            <a:ext cx="942975" cy="13954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95888" y="1897571"/>
            <a:ext cx="1450661" cy="2214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0120" y="5354852"/>
            <a:ext cx="5110163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Substantial re-use of existing equipment and infrastructure. Extensive R&amp;D program underway, leverages STAR and EIC detector R&amp;D.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8659" y="5374893"/>
            <a:ext cx="26502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Momentum resolution: 20-30% </a:t>
            </a:r>
          </a:p>
          <a:p>
            <a:r>
              <a:rPr lang="en-US" sz="1200" dirty="0"/>
              <a:t>for 0.2 &lt; </a:t>
            </a:r>
            <a:r>
              <a:rPr lang="en-US" sz="1200" dirty="0" err="1"/>
              <a:t>p</a:t>
            </a:r>
            <a:r>
              <a:rPr lang="en-US" sz="1200" baseline="-25000" dirty="0" err="1"/>
              <a:t>T</a:t>
            </a:r>
            <a:r>
              <a:rPr lang="en-US" sz="1200" dirty="0"/>
              <a:t> &lt; 2 </a:t>
            </a:r>
            <a:r>
              <a:rPr lang="en-US" sz="1200" dirty="0" err="1"/>
              <a:t>GeV</a:t>
            </a:r>
            <a:r>
              <a:rPr lang="en-US" sz="1200" dirty="0"/>
              <a:t>/c</a:t>
            </a:r>
          </a:p>
          <a:p>
            <a:r>
              <a:rPr lang="en-US" sz="1200" dirty="0"/>
              <a:t>track finding efficiency: 80%@100 </a:t>
            </a:r>
            <a:r>
              <a:rPr lang="en-US" sz="1200" dirty="0" err="1"/>
              <a:t>tr</a:t>
            </a:r>
            <a:r>
              <a:rPr lang="en-US" sz="1200" dirty="0"/>
              <a:t>/</a:t>
            </a:r>
            <a:r>
              <a:rPr lang="en-US" sz="1200" dirty="0" err="1"/>
              <a:t>ev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284839" y="16075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7672" y="1417380"/>
            <a:ext cx="8331200" cy="4673600"/>
            <a:chOff x="497964" y="1548990"/>
            <a:chExt cx="8331200" cy="4673600"/>
          </a:xfrm>
        </p:grpSpPr>
        <p:grpSp>
          <p:nvGrpSpPr>
            <p:cNvPr id="5" name="Group 4"/>
            <p:cNvGrpSpPr/>
            <p:nvPr/>
          </p:nvGrpSpPr>
          <p:grpSpPr>
            <a:xfrm>
              <a:off x="497964" y="1548990"/>
              <a:ext cx="8331200" cy="4673600"/>
              <a:chOff x="451161" y="1420380"/>
              <a:chExt cx="8331200" cy="46736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BA922AE-171E-814D-BEDC-B1ACC774D34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161" y="1420380"/>
                <a:ext cx="8331200" cy="467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224B35B7-C265-D44B-8230-FD81723FC064}"/>
                  </a:ext>
                </a:extLst>
              </p:cNvPr>
              <p:cNvSpPr txBox="1"/>
              <p:nvPr/>
            </p:nvSpPr>
            <p:spPr>
              <a:xfrm>
                <a:off x="451161" y="2121666"/>
                <a:ext cx="8263801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/>
                  <a:t>A five-member review panel (S. </a:t>
                </a:r>
                <a:r>
                  <a:rPr lang="en-US" dirty="0" err="1"/>
                  <a:t>Boose</a:t>
                </a:r>
                <a:r>
                  <a:rPr lang="en-US" dirty="0"/>
                  <a:t>, C. Miraval, G. van </a:t>
                </a:r>
                <a:r>
                  <a:rPr lang="en-US" dirty="0" err="1"/>
                  <a:t>Nieuwenhuizen</a:t>
                </a:r>
                <a:r>
                  <a:rPr lang="en-US" dirty="0"/>
                  <a:t>, </a:t>
                </a:r>
              </a:p>
              <a:p>
                <a:pPr marL="342900" indent="-342900" algn="ctr">
                  <a:buAutoNum type="alphaUcPeriod"/>
                </a:pPr>
                <a:r>
                  <a:rPr lang="en-US" dirty="0" err="1"/>
                  <a:t>Tricoli</a:t>
                </a:r>
                <a:r>
                  <a:rPr lang="en-US" dirty="0"/>
                  <a:t>, and chaired by G. Young) conducted a review of the resource </a:t>
                </a:r>
              </a:p>
              <a:p>
                <a:pPr algn="ctr"/>
                <a:r>
                  <a:rPr lang="en-US" dirty="0"/>
                  <a:t>requirements for the proposed forward upgrades to the STAR detector on </a:t>
                </a:r>
              </a:p>
              <a:p>
                <a:pPr algn="ctr"/>
                <a:r>
                  <a:rPr lang="en-US" dirty="0"/>
                  <a:t>November 19, 2018. The panel noted good progress on the proposed concept </a:t>
                </a:r>
              </a:p>
              <a:p>
                <a:pPr algn="ctr"/>
                <a:r>
                  <a:rPr lang="en-US" dirty="0"/>
                  <a:t>for a cold-QCD experiment to run in late 2021 at RHIC, with plausible plans for </a:t>
                </a:r>
              </a:p>
              <a:p>
                <a:pPr algn="ctr"/>
                <a:r>
                  <a:rPr lang="en-US" dirty="0"/>
                  <a:t>funding and conservative designs for all detector components, electronics, and </a:t>
                </a:r>
              </a:p>
              <a:p>
                <a:pPr algn="ctr"/>
                <a:r>
                  <a:rPr lang="en-US" dirty="0"/>
                  <a:t>support infrastructure. The panel opined that the major project risks are </a:t>
                </a:r>
              </a:p>
              <a:p>
                <a:pPr algn="ctr"/>
                <a:r>
                  <a:rPr lang="en-US" dirty="0"/>
                  <a:t>identified and that the experiment appears positioned to be ready for first </a:t>
                </a:r>
              </a:p>
              <a:p>
                <a:pPr algn="ctr"/>
                <a:r>
                  <a:rPr lang="en-US" dirty="0"/>
                  <a:t>operation in 2021, with the caveat that the critical path, which is the silicon </a:t>
                </a:r>
              </a:p>
              <a:p>
                <a:pPr algn="ctr"/>
                <a:r>
                  <a:rPr lang="en-US" dirty="0"/>
                  <a:t>detector, presently has very little float. BNL management has begun </a:t>
                </a:r>
              </a:p>
              <a:p>
                <a:pPr algn="ctr"/>
                <a:r>
                  <a:rPr lang="en-US" dirty="0"/>
                  <a:t>discussions with ONP about the implementation of the proposed upgrade. </a:t>
                </a:r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F7B066C3-8C5D-CF4A-BCE6-0AFAEE8A39D0}"/>
                  </a:ext>
                </a:extLst>
              </p:cNvPr>
              <p:cNvSpPr txBox="1"/>
              <p:nvPr/>
            </p:nvSpPr>
            <p:spPr>
              <a:xfrm>
                <a:off x="3282639" y="1601266"/>
                <a:ext cx="21088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400" b="1" dirty="0" smtClean="0">
                    <a:solidFill>
                      <a:srgbClr val="0432FF"/>
                    </a:solidFill>
                    <a:cs typeface="Times New Roman" panose="02020603050405020304" pitchFamily="18" charset="0"/>
                  </a:rPr>
                  <a:t>Status of </a:t>
                </a:r>
                <a:r>
                  <a:rPr lang="en-US" sz="2400" b="1" dirty="0" err="1" smtClean="0">
                    <a:solidFill>
                      <a:srgbClr val="0432FF"/>
                    </a:solidFill>
                    <a:cs typeface="Times New Roman" panose="02020603050405020304" pitchFamily="18" charset="0"/>
                  </a:rPr>
                  <a:t>fSTAR</a:t>
                </a:r>
                <a:endParaRPr lang="en-US" sz="2400" b="1" dirty="0">
                  <a:solidFill>
                    <a:srgbClr val="0432FF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flipH="1">
              <a:off x="802835" y="5501203"/>
              <a:ext cx="4452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r>
                <a:rPr lang="en-US" sz="1200" dirty="0" smtClean="0"/>
                <a:t>rom ECA, BNL 2019 PAC presentation</a:t>
              </a:r>
              <a:endParaRPr lang="en-US" sz="1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94682" y="3037599"/>
            <a:ext cx="42073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June 2019 : NSF indicates they will fund the HCAL NSF MRI.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6" y="357484"/>
            <a:ext cx="7886700" cy="740201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sPHENIX</a:t>
            </a:r>
            <a:r>
              <a:rPr lang="en-US" b="1" dirty="0" smtClean="0">
                <a:solidFill>
                  <a:schemeClr val="accent1"/>
                </a:solidFill>
              </a:rPr>
              <a:t> Forward Implementation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50690" y="1923649"/>
            <a:ext cx="3886200" cy="3263504"/>
          </a:xfrm>
        </p:spPr>
        <p:txBody>
          <a:bodyPr>
            <a:norm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 smtClean="0"/>
              <a:t>Solenoid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 smtClean="0"/>
              <a:t>Silicon strip tracking</a:t>
            </a:r>
          </a:p>
          <a:p>
            <a:pPr lvl="1"/>
            <a:r>
              <a:rPr lang="en-US" dirty="0" smtClean="0"/>
              <a:t>TPC</a:t>
            </a:r>
          </a:p>
          <a:p>
            <a:pPr lvl="1"/>
            <a:r>
              <a:rPr lang="en-US" dirty="0" smtClean="0"/>
              <a:t>MAPS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6/28/2018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Initial Stages 2019</a:t>
            </a:r>
            <a:endParaRPr lang="en-US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550690" y="1865432"/>
            <a:ext cx="4224600" cy="326350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EIC-</a:t>
            </a:r>
            <a:r>
              <a:rPr lang="en-US" sz="2100" dirty="0" err="1"/>
              <a:t>sPHENIX</a:t>
            </a:r>
            <a:r>
              <a:rPr lang="en-US" sz="2100" dirty="0"/>
              <a:t> detector</a:t>
            </a:r>
          </a:p>
          <a:p>
            <a:pPr lvl="1"/>
            <a:r>
              <a:rPr lang="en-US" sz="1800" dirty="0" err="1"/>
              <a:t>HCal</a:t>
            </a:r>
            <a:r>
              <a:rPr lang="en-US" sz="1800" dirty="0"/>
              <a:t>/Flux return</a:t>
            </a:r>
          </a:p>
          <a:p>
            <a:pPr lvl="1"/>
            <a:r>
              <a:rPr lang="en-US" sz="1800" dirty="0"/>
              <a:t>Solenoid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Extended</a:t>
            </a:r>
            <a:r>
              <a:rPr lang="en-US" sz="1800" dirty="0"/>
              <a:t> Central </a:t>
            </a:r>
            <a:r>
              <a:rPr lang="en-US" sz="1800" dirty="0" err="1"/>
              <a:t>EMCal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Central hadron PID</a:t>
            </a:r>
          </a:p>
          <a:p>
            <a:pPr lvl="1"/>
            <a:r>
              <a:rPr lang="en-US" sz="1800" dirty="0"/>
              <a:t>TPC</a:t>
            </a:r>
          </a:p>
          <a:p>
            <a:pPr lvl="1"/>
            <a:r>
              <a:rPr lang="en-US" sz="1800" dirty="0"/>
              <a:t>MAPS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Forward and backward tracking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Forward and backward hadron PID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Backward crystal </a:t>
            </a:r>
            <a:r>
              <a:rPr lang="en-US" sz="1800" dirty="0" err="1">
                <a:solidFill>
                  <a:srgbClr val="0070C0"/>
                </a:solidFill>
              </a:rPr>
              <a:t>EMCal</a:t>
            </a:r>
            <a:endParaRPr lang="en-US" sz="1800" dirty="0">
              <a:solidFill>
                <a:srgbClr val="0070C0"/>
              </a:solidFill>
            </a:endParaRP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Forward </a:t>
            </a:r>
            <a:r>
              <a:rPr lang="en-US" sz="1800" dirty="0" err="1">
                <a:solidFill>
                  <a:srgbClr val="0070C0"/>
                </a:solidFill>
              </a:rPr>
              <a:t>EMCal</a:t>
            </a:r>
            <a:endParaRPr lang="en-US" sz="1800" dirty="0">
              <a:solidFill>
                <a:srgbClr val="0070C0"/>
              </a:solidFill>
            </a:endParaRP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Forward </a:t>
            </a:r>
            <a:r>
              <a:rPr lang="en-US" sz="1800" dirty="0" err="1">
                <a:solidFill>
                  <a:srgbClr val="0070C0"/>
                </a:solidFill>
              </a:rPr>
              <a:t>HCal</a:t>
            </a:r>
            <a:endParaRPr lang="en-US" sz="1800" dirty="0">
              <a:solidFill>
                <a:srgbClr val="0070C0"/>
              </a:solidFill>
            </a:endParaRP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9" name="Model_sPHENIX.jpg" descr="Model_sPHENIX.jpg"/>
          <p:cNvPicPr>
            <a:picLocks noChangeAspect="1"/>
          </p:cNvPicPr>
          <p:nvPr/>
        </p:nvPicPr>
        <p:blipFill>
          <a:blip r:embed="rId2">
            <a:extLst/>
          </a:blip>
          <a:srcRect l="11487" t="9616" r="27993" b="10936"/>
          <a:stretch>
            <a:fillRect/>
          </a:stretch>
        </p:blipFill>
        <p:spPr>
          <a:xfrm>
            <a:off x="73674" y="1871698"/>
            <a:ext cx="3796252" cy="2803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4144" y="6"/>
                </a:moveTo>
                <a:cubicBezTo>
                  <a:pt x="3707" y="-13"/>
                  <a:pt x="3502" y="14"/>
                  <a:pt x="3338" y="81"/>
                </a:cubicBezTo>
                <a:cubicBezTo>
                  <a:pt x="3100" y="177"/>
                  <a:pt x="3099" y="-58"/>
                  <a:pt x="3344" y="2204"/>
                </a:cubicBezTo>
                <a:cubicBezTo>
                  <a:pt x="3442" y="3103"/>
                  <a:pt x="3614" y="4710"/>
                  <a:pt x="3727" y="5775"/>
                </a:cubicBezTo>
                <a:cubicBezTo>
                  <a:pt x="3840" y="6841"/>
                  <a:pt x="3947" y="7734"/>
                  <a:pt x="3965" y="7761"/>
                </a:cubicBezTo>
                <a:cubicBezTo>
                  <a:pt x="3983" y="7787"/>
                  <a:pt x="4054" y="7814"/>
                  <a:pt x="4124" y="7821"/>
                </a:cubicBezTo>
                <a:cubicBezTo>
                  <a:pt x="4491" y="7859"/>
                  <a:pt x="4534" y="9144"/>
                  <a:pt x="4184" y="9617"/>
                </a:cubicBezTo>
                <a:cubicBezTo>
                  <a:pt x="4026" y="9831"/>
                  <a:pt x="3953" y="9796"/>
                  <a:pt x="3847" y="9452"/>
                </a:cubicBezTo>
                <a:cubicBezTo>
                  <a:pt x="3808" y="9325"/>
                  <a:pt x="3756" y="9255"/>
                  <a:pt x="3698" y="9255"/>
                </a:cubicBezTo>
                <a:cubicBezTo>
                  <a:pt x="3625" y="9255"/>
                  <a:pt x="314" y="12556"/>
                  <a:pt x="56" y="12886"/>
                </a:cubicBezTo>
                <a:cubicBezTo>
                  <a:pt x="-23" y="12986"/>
                  <a:pt x="-22" y="13007"/>
                  <a:pt x="84" y="13498"/>
                </a:cubicBezTo>
                <a:cubicBezTo>
                  <a:pt x="583" y="15800"/>
                  <a:pt x="1380" y="17024"/>
                  <a:pt x="2562" y="17300"/>
                </a:cubicBezTo>
                <a:cubicBezTo>
                  <a:pt x="2773" y="17349"/>
                  <a:pt x="6192" y="18210"/>
                  <a:pt x="14605" y="20331"/>
                </a:cubicBezTo>
                <a:cubicBezTo>
                  <a:pt x="16822" y="20890"/>
                  <a:pt x="18692" y="21350"/>
                  <a:pt x="18760" y="21353"/>
                </a:cubicBezTo>
                <a:cubicBezTo>
                  <a:pt x="18916" y="21362"/>
                  <a:pt x="18929" y="21317"/>
                  <a:pt x="19106" y="20165"/>
                </a:cubicBezTo>
                <a:cubicBezTo>
                  <a:pt x="19743" y="16030"/>
                  <a:pt x="20806" y="4892"/>
                  <a:pt x="20807" y="2341"/>
                </a:cubicBezTo>
                <a:cubicBezTo>
                  <a:pt x="20808" y="1730"/>
                  <a:pt x="20802" y="1690"/>
                  <a:pt x="20718" y="1690"/>
                </a:cubicBezTo>
                <a:cubicBezTo>
                  <a:pt x="20629" y="1690"/>
                  <a:pt x="7922" y="380"/>
                  <a:pt x="6341" y="208"/>
                </a:cubicBezTo>
                <a:cubicBezTo>
                  <a:pt x="5250" y="89"/>
                  <a:pt x="4581" y="24"/>
                  <a:pt x="4144" y="6"/>
                </a:cubicBezTo>
                <a:close/>
                <a:moveTo>
                  <a:pt x="21445" y="1750"/>
                </a:moveTo>
                <a:cubicBezTo>
                  <a:pt x="21331" y="1750"/>
                  <a:pt x="21307" y="1778"/>
                  <a:pt x="21283" y="1946"/>
                </a:cubicBezTo>
                <a:cubicBezTo>
                  <a:pt x="21250" y="2166"/>
                  <a:pt x="20532" y="10365"/>
                  <a:pt x="20454" y="11406"/>
                </a:cubicBezTo>
                <a:cubicBezTo>
                  <a:pt x="20427" y="11773"/>
                  <a:pt x="20384" y="12155"/>
                  <a:pt x="20359" y="12254"/>
                </a:cubicBezTo>
                <a:cubicBezTo>
                  <a:pt x="20334" y="12353"/>
                  <a:pt x="20182" y="13427"/>
                  <a:pt x="20021" y="14642"/>
                </a:cubicBezTo>
                <a:cubicBezTo>
                  <a:pt x="19860" y="15857"/>
                  <a:pt x="19710" y="16947"/>
                  <a:pt x="19688" y="17063"/>
                </a:cubicBezTo>
                <a:cubicBezTo>
                  <a:pt x="19620" y="17425"/>
                  <a:pt x="19375" y="20698"/>
                  <a:pt x="19375" y="21254"/>
                </a:cubicBezTo>
                <a:cubicBezTo>
                  <a:pt x="19375" y="21519"/>
                  <a:pt x="19383" y="21542"/>
                  <a:pt x="19484" y="21542"/>
                </a:cubicBezTo>
                <a:cubicBezTo>
                  <a:pt x="19544" y="21542"/>
                  <a:pt x="19605" y="21517"/>
                  <a:pt x="19618" y="21488"/>
                </a:cubicBezTo>
                <a:cubicBezTo>
                  <a:pt x="19781" y="21131"/>
                  <a:pt x="21326" y="5709"/>
                  <a:pt x="21547" y="2220"/>
                </a:cubicBezTo>
                <a:lnTo>
                  <a:pt x="21577" y="1750"/>
                </a:lnTo>
                <a:lnTo>
                  <a:pt x="21445" y="17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Model_sPHENIX_EIC.jpg" descr="Model_sPHENIX_EIC.jpg"/>
          <p:cNvPicPr>
            <a:picLocks noChangeAspect="1"/>
          </p:cNvPicPr>
          <p:nvPr/>
        </p:nvPicPr>
        <p:blipFill>
          <a:blip r:embed="rId3">
            <a:extLst/>
          </a:blip>
          <a:srcRect l="11535" t="9819" r="18334" b="8045"/>
          <a:stretch>
            <a:fillRect/>
          </a:stretch>
        </p:blipFill>
        <p:spPr>
          <a:xfrm>
            <a:off x="51928" y="1871296"/>
            <a:ext cx="4409290" cy="2904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extrusionOk="0">
                <a:moveTo>
                  <a:pt x="3391" y="4"/>
                </a:moveTo>
                <a:cubicBezTo>
                  <a:pt x="2903" y="-15"/>
                  <a:pt x="2800" y="31"/>
                  <a:pt x="2745" y="114"/>
                </a:cubicBezTo>
                <a:cubicBezTo>
                  <a:pt x="2712" y="164"/>
                  <a:pt x="3139" y="4917"/>
                  <a:pt x="3378" y="7182"/>
                </a:cubicBezTo>
                <a:cubicBezTo>
                  <a:pt x="3407" y="7452"/>
                  <a:pt x="3431" y="7502"/>
                  <a:pt x="3543" y="7522"/>
                </a:cubicBezTo>
                <a:cubicBezTo>
                  <a:pt x="3879" y="7581"/>
                  <a:pt x="3942" y="8683"/>
                  <a:pt x="3638" y="9207"/>
                </a:cubicBezTo>
                <a:cubicBezTo>
                  <a:pt x="3513" y="9422"/>
                  <a:pt x="3475" y="9452"/>
                  <a:pt x="3414" y="9375"/>
                </a:cubicBezTo>
                <a:cubicBezTo>
                  <a:pt x="3373" y="9324"/>
                  <a:pt x="3320" y="9205"/>
                  <a:pt x="3297" y="9110"/>
                </a:cubicBezTo>
                <a:cubicBezTo>
                  <a:pt x="3273" y="9015"/>
                  <a:pt x="3221" y="8938"/>
                  <a:pt x="3180" y="8938"/>
                </a:cubicBezTo>
                <a:cubicBezTo>
                  <a:pt x="3127" y="8938"/>
                  <a:pt x="321" y="12066"/>
                  <a:pt x="12" y="12471"/>
                </a:cubicBezTo>
                <a:cubicBezTo>
                  <a:pt x="4" y="12482"/>
                  <a:pt x="0" y="12508"/>
                  <a:pt x="0" y="12547"/>
                </a:cubicBezTo>
                <a:cubicBezTo>
                  <a:pt x="3" y="12820"/>
                  <a:pt x="204" y="13724"/>
                  <a:pt x="423" y="14411"/>
                </a:cubicBezTo>
                <a:cubicBezTo>
                  <a:pt x="600" y="14961"/>
                  <a:pt x="755" y="15319"/>
                  <a:pt x="972" y="15670"/>
                </a:cubicBezTo>
                <a:cubicBezTo>
                  <a:pt x="1455" y="16453"/>
                  <a:pt x="1589" y="16524"/>
                  <a:pt x="3648" y="17102"/>
                </a:cubicBezTo>
                <a:cubicBezTo>
                  <a:pt x="4617" y="17374"/>
                  <a:pt x="6136" y="17801"/>
                  <a:pt x="7024" y="18051"/>
                </a:cubicBezTo>
                <a:cubicBezTo>
                  <a:pt x="7911" y="18302"/>
                  <a:pt x="10354" y="18989"/>
                  <a:pt x="12452" y="19580"/>
                </a:cubicBezTo>
                <a:lnTo>
                  <a:pt x="16267" y="20653"/>
                </a:lnTo>
                <a:lnTo>
                  <a:pt x="16316" y="20459"/>
                </a:lnTo>
                <a:cubicBezTo>
                  <a:pt x="16342" y="20353"/>
                  <a:pt x="16443" y="19656"/>
                  <a:pt x="16539" y="18911"/>
                </a:cubicBezTo>
                <a:cubicBezTo>
                  <a:pt x="16636" y="18166"/>
                  <a:pt x="16735" y="17523"/>
                  <a:pt x="16760" y="17484"/>
                </a:cubicBezTo>
                <a:cubicBezTo>
                  <a:pt x="16866" y="17313"/>
                  <a:pt x="16900" y="17573"/>
                  <a:pt x="16854" y="18199"/>
                </a:cubicBezTo>
                <a:cubicBezTo>
                  <a:pt x="16730" y="19903"/>
                  <a:pt x="16702" y="20707"/>
                  <a:pt x="16766" y="20768"/>
                </a:cubicBezTo>
                <a:cubicBezTo>
                  <a:pt x="16914" y="20910"/>
                  <a:pt x="16913" y="20915"/>
                  <a:pt x="17073" y="19476"/>
                </a:cubicBezTo>
                <a:cubicBezTo>
                  <a:pt x="17450" y="16104"/>
                  <a:pt x="18591" y="2876"/>
                  <a:pt x="18591" y="1880"/>
                </a:cubicBezTo>
                <a:cubicBezTo>
                  <a:pt x="18591" y="1647"/>
                  <a:pt x="18404" y="1647"/>
                  <a:pt x="18368" y="1880"/>
                </a:cubicBezTo>
                <a:cubicBezTo>
                  <a:pt x="18354" y="1973"/>
                  <a:pt x="18280" y="2838"/>
                  <a:pt x="18205" y="3802"/>
                </a:cubicBezTo>
                <a:cubicBezTo>
                  <a:pt x="18078" y="5425"/>
                  <a:pt x="17990" y="5966"/>
                  <a:pt x="17957" y="5324"/>
                </a:cubicBezTo>
                <a:cubicBezTo>
                  <a:pt x="17949" y="5179"/>
                  <a:pt x="17918" y="4986"/>
                  <a:pt x="17887" y="4895"/>
                </a:cubicBezTo>
                <a:cubicBezTo>
                  <a:pt x="17846" y="4772"/>
                  <a:pt x="17847" y="4442"/>
                  <a:pt x="17889" y="3641"/>
                </a:cubicBezTo>
                <a:cubicBezTo>
                  <a:pt x="17941" y="2643"/>
                  <a:pt x="17963" y="1638"/>
                  <a:pt x="17933" y="1635"/>
                </a:cubicBezTo>
                <a:cubicBezTo>
                  <a:pt x="17927" y="1634"/>
                  <a:pt x="14633" y="1249"/>
                  <a:pt x="10615" y="780"/>
                </a:cubicBezTo>
                <a:cubicBezTo>
                  <a:pt x="6091" y="251"/>
                  <a:pt x="4206" y="36"/>
                  <a:pt x="3391" y="4"/>
                </a:cubicBezTo>
                <a:close/>
                <a:moveTo>
                  <a:pt x="19078" y="1847"/>
                </a:moveTo>
                <a:cubicBezTo>
                  <a:pt x="19018" y="1846"/>
                  <a:pt x="18983" y="1848"/>
                  <a:pt x="18978" y="1854"/>
                </a:cubicBezTo>
                <a:cubicBezTo>
                  <a:pt x="18960" y="1879"/>
                  <a:pt x="18888" y="2559"/>
                  <a:pt x="18819" y="3366"/>
                </a:cubicBezTo>
                <a:cubicBezTo>
                  <a:pt x="18750" y="4174"/>
                  <a:pt x="18547" y="6540"/>
                  <a:pt x="18369" y="8624"/>
                </a:cubicBezTo>
                <a:cubicBezTo>
                  <a:pt x="18190" y="10708"/>
                  <a:pt x="17933" y="13554"/>
                  <a:pt x="17797" y="14948"/>
                </a:cubicBezTo>
                <a:cubicBezTo>
                  <a:pt x="17548" y="17493"/>
                  <a:pt x="17385" y="19354"/>
                  <a:pt x="17322" y="20349"/>
                </a:cubicBezTo>
                <a:lnTo>
                  <a:pt x="17289" y="20885"/>
                </a:lnTo>
                <a:lnTo>
                  <a:pt x="17778" y="21018"/>
                </a:lnTo>
                <a:cubicBezTo>
                  <a:pt x="18048" y="21092"/>
                  <a:pt x="18592" y="21246"/>
                  <a:pt x="18988" y="21361"/>
                </a:cubicBezTo>
                <a:cubicBezTo>
                  <a:pt x="19384" y="21476"/>
                  <a:pt x="19745" y="21574"/>
                  <a:pt x="19791" y="21577"/>
                </a:cubicBezTo>
                <a:cubicBezTo>
                  <a:pt x="19892" y="21585"/>
                  <a:pt x="20029" y="21066"/>
                  <a:pt x="20233" y="19890"/>
                </a:cubicBezTo>
                <a:cubicBezTo>
                  <a:pt x="20583" y="17877"/>
                  <a:pt x="20585" y="17836"/>
                  <a:pt x="20536" y="14762"/>
                </a:cubicBezTo>
                <a:lnTo>
                  <a:pt x="20491" y="11985"/>
                </a:lnTo>
                <a:lnTo>
                  <a:pt x="21052" y="7194"/>
                </a:lnTo>
                <a:cubicBezTo>
                  <a:pt x="21360" y="4559"/>
                  <a:pt x="21600" y="2332"/>
                  <a:pt x="21585" y="2245"/>
                </a:cubicBezTo>
                <a:cubicBezTo>
                  <a:pt x="21564" y="2123"/>
                  <a:pt x="21518" y="2087"/>
                  <a:pt x="21378" y="2084"/>
                </a:cubicBezTo>
                <a:cubicBezTo>
                  <a:pt x="21279" y="2081"/>
                  <a:pt x="20706" y="2019"/>
                  <a:pt x="20105" y="1944"/>
                </a:cubicBezTo>
                <a:cubicBezTo>
                  <a:pt x="19655" y="1889"/>
                  <a:pt x="19257" y="1852"/>
                  <a:pt x="19078" y="18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5053012" y="1117933"/>
            <a:ext cx="389321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A next-generation state-of-the-art jet detector for A+A physics at RHIC. Successful P</a:t>
            </a:r>
            <a:r>
              <a:rPr lang="en-US" sz="1350" dirty="0" smtClean="0"/>
              <a:t>D-2/3b </a:t>
            </a:r>
            <a:r>
              <a:rPr lang="en-US" sz="1350" dirty="0"/>
              <a:t>review!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8429" y="1060405"/>
            <a:ext cx="3762375" cy="7309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A solid foundation for EIC </a:t>
            </a:r>
            <a:r>
              <a:rPr lang="en-US" sz="1350" dirty="0" smtClean="0"/>
              <a:t>physics!!</a:t>
            </a:r>
            <a:br>
              <a:rPr lang="en-US" sz="1350" dirty="0" smtClean="0"/>
            </a:br>
            <a:r>
              <a:rPr lang="en-US" sz="1400" dirty="0">
                <a:hlinkClick r:id="rId4"/>
              </a:rPr>
              <a:t>https://www.sphenix.bnl.gov/web/system/files/eic-sphenix-loi-draft-2018-09-14.pdf</a:t>
            </a:r>
            <a:endParaRPr lang="en-US" sz="1350" dirty="0"/>
          </a:p>
        </p:txBody>
      </p:sp>
      <p:grpSp>
        <p:nvGrpSpPr>
          <p:cNvPr id="6" name="Group 5"/>
          <p:cNvGrpSpPr/>
          <p:nvPr/>
        </p:nvGrpSpPr>
        <p:grpSpPr>
          <a:xfrm>
            <a:off x="240166" y="3557958"/>
            <a:ext cx="7975300" cy="2431796"/>
            <a:chOff x="240166" y="3557958"/>
            <a:chExt cx="7975300" cy="2431796"/>
          </a:xfrm>
        </p:grpSpPr>
        <p:sp>
          <p:nvSpPr>
            <p:cNvPr id="12" name="Rectangle 11"/>
            <p:cNvSpPr/>
            <p:nvPr/>
          </p:nvSpPr>
          <p:spPr>
            <a:xfrm>
              <a:off x="5252910" y="4313377"/>
              <a:ext cx="1501852" cy="5648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52909" y="3557958"/>
              <a:ext cx="862142" cy="2913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" name="Straight Arrow Connector 15"/>
            <p:cNvCxnSpPr>
              <a:endCxn id="13" idx="1"/>
            </p:cNvCxnSpPr>
            <p:nvPr/>
          </p:nvCxnSpPr>
          <p:spPr>
            <a:xfrm flipV="1">
              <a:off x="3223260" y="3703644"/>
              <a:ext cx="2029649" cy="19105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23260" y="4647946"/>
              <a:ext cx="2029649" cy="9787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40166" y="5274173"/>
              <a:ext cx="2983093" cy="7155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Cold QCD program enabled by early realization of some EIC-</a:t>
              </a:r>
              <a:r>
                <a:rPr lang="en-US" sz="1350" dirty="0" err="1"/>
                <a:t>sPHENIX</a:t>
              </a:r>
              <a:r>
                <a:rPr lang="en-US" sz="1350" dirty="0"/>
                <a:t> detector components!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53324" y="3557958"/>
              <a:ext cx="862142" cy="2913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72116" y="5669725"/>
            <a:ext cx="295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</a:t>
            </a:r>
            <a:r>
              <a:rPr lang="en-US" sz="1200" dirty="0" smtClean="0">
                <a:solidFill>
                  <a:srgbClr val="C00000"/>
                </a:solidFill>
              </a:rPr>
              <a:t>ee talk by </a:t>
            </a:r>
            <a:r>
              <a:rPr lang="en-US" sz="1200" dirty="0" err="1" smtClean="0">
                <a:solidFill>
                  <a:srgbClr val="C00000"/>
                </a:solidFill>
              </a:rPr>
              <a:t>Rosi</a:t>
            </a:r>
            <a:r>
              <a:rPr lang="en-US" sz="1200" dirty="0" smtClean="0">
                <a:solidFill>
                  <a:srgbClr val="C00000"/>
                </a:solidFill>
              </a:rPr>
              <a:t> Reed (Wednesday)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D4ED-D178-4267-A8A3-708652810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1737</Words>
  <Application>Microsoft Office PowerPoint</Application>
  <PresentationFormat>On-screen Show (4:3)</PresentationFormat>
  <Paragraphs>327</Paragraphs>
  <Slides>28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Helvetica Neue Medium</vt:lpstr>
      <vt:lpstr>Symbol</vt:lpstr>
      <vt:lpstr>Times New Roman</vt:lpstr>
      <vt:lpstr>Wingdings</vt:lpstr>
      <vt:lpstr>Office Theme</vt:lpstr>
      <vt:lpstr>1_Office Theme</vt:lpstr>
      <vt:lpstr>Equation</vt:lpstr>
      <vt:lpstr>RHIC/LHC Forward Physics  and Upgrades</vt:lpstr>
      <vt:lpstr>The Big Picture at LHC/RHIC/EIC…</vt:lpstr>
      <vt:lpstr>Plans for Forward Physics</vt:lpstr>
      <vt:lpstr>Forward Facilities/Upgrades at the LHC</vt:lpstr>
      <vt:lpstr>ALICE FoCAL</vt:lpstr>
      <vt:lpstr>Cosmic Ray Physics </vt:lpstr>
      <vt:lpstr>Forward Facilties/Upgrades at RHIC</vt:lpstr>
      <vt:lpstr>STAR Forward Implementation</vt:lpstr>
      <vt:lpstr>sPHENIX Forward Implementation</vt:lpstr>
      <vt:lpstr>RHIC Forward Hardware Development</vt:lpstr>
      <vt:lpstr>nPDF’s</vt:lpstr>
      <vt:lpstr>nPDF’s at the LHC</vt:lpstr>
      <vt:lpstr>nPDF’s – Lots of new LHC data!</vt:lpstr>
      <vt:lpstr>nPDF’s – D0 in LHCb</vt:lpstr>
      <vt:lpstr>Future nPDF’s at RHIC (sPHENIX)</vt:lpstr>
      <vt:lpstr>A Multiobservable Approach (I)</vt:lpstr>
      <vt:lpstr>A Multiobservable Approach (II)</vt:lpstr>
      <vt:lpstr>Other nPDF benefits at RHIC</vt:lpstr>
      <vt:lpstr>Unresolved Mysteries…</vt:lpstr>
      <vt:lpstr>Summary</vt:lpstr>
      <vt:lpstr>BACKUP</vt:lpstr>
      <vt:lpstr>What about A+A? </vt:lpstr>
      <vt:lpstr>Fragmentation in a Nuclear Environment</vt:lpstr>
      <vt:lpstr>Jet Substructure</vt:lpstr>
      <vt:lpstr>Diffraction/UPC</vt:lpstr>
      <vt:lpstr>Forward Tracking</vt:lpstr>
      <vt:lpstr>PowerPoint Presentation</vt:lpstr>
      <vt:lpstr>The Big Picture at RHIC (and the EIC…)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 Cold QCD @ RHIC</dc:title>
  <dc:creator>John Lajoie</dc:creator>
  <cp:lastModifiedBy>Lajoie Admin [PHYSA]</cp:lastModifiedBy>
  <cp:revision>374</cp:revision>
  <dcterms:created xsi:type="dcterms:W3CDTF">2018-06-11T16:01:41Z</dcterms:created>
  <dcterms:modified xsi:type="dcterms:W3CDTF">2019-06-28T09:45:58Z</dcterms:modified>
</cp:coreProperties>
</file>