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0" r:id="rId1"/>
  </p:sldMasterIdLst>
  <p:notesMasterIdLst>
    <p:notesMasterId r:id="rId71"/>
  </p:notesMasterIdLst>
  <p:handoutMasterIdLst>
    <p:handoutMasterId r:id="rId72"/>
  </p:handoutMasterIdLst>
  <p:sldIdLst>
    <p:sldId id="477" r:id="rId2"/>
    <p:sldId id="1013" r:id="rId3"/>
    <p:sldId id="1014" r:id="rId4"/>
    <p:sldId id="785" r:id="rId5"/>
    <p:sldId id="967" r:id="rId6"/>
    <p:sldId id="985" r:id="rId7"/>
    <p:sldId id="986" r:id="rId8"/>
    <p:sldId id="968" r:id="rId9"/>
    <p:sldId id="928" r:id="rId10"/>
    <p:sldId id="933" r:id="rId11"/>
    <p:sldId id="937" r:id="rId12"/>
    <p:sldId id="991" r:id="rId13"/>
    <p:sldId id="994" r:id="rId14"/>
    <p:sldId id="995" r:id="rId15"/>
    <p:sldId id="996" r:id="rId16"/>
    <p:sldId id="923" r:id="rId17"/>
    <p:sldId id="1003" r:id="rId18"/>
    <p:sldId id="969" r:id="rId19"/>
    <p:sldId id="925" r:id="rId20"/>
    <p:sldId id="970" r:id="rId21"/>
    <p:sldId id="962" r:id="rId22"/>
    <p:sldId id="964" r:id="rId23"/>
    <p:sldId id="942" r:id="rId24"/>
    <p:sldId id="943" r:id="rId25"/>
    <p:sldId id="965" r:id="rId26"/>
    <p:sldId id="966" r:id="rId27"/>
    <p:sldId id="971" r:id="rId28"/>
    <p:sldId id="945" r:id="rId29"/>
    <p:sldId id="947" r:id="rId30"/>
    <p:sldId id="948" r:id="rId31"/>
    <p:sldId id="949" r:id="rId32"/>
    <p:sldId id="950" r:id="rId33"/>
    <p:sldId id="951" r:id="rId34"/>
    <p:sldId id="952" r:id="rId35"/>
    <p:sldId id="987" r:id="rId36"/>
    <p:sldId id="944" r:id="rId37"/>
    <p:sldId id="972" r:id="rId38"/>
    <p:sldId id="1007" r:id="rId39"/>
    <p:sldId id="983" r:id="rId40"/>
    <p:sldId id="953" r:id="rId41"/>
    <p:sldId id="954" r:id="rId42"/>
    <p:sldId id="976" r:id="rId43"/>
    <p:sldId id="977" r:id="rId44"/>
    <p:sldId id="973" r:id="rId45"/>
    <p:sldId id="1004" r:id="rId46"/>
    <p:sldId id="1008" r:id="rId47"/>
    <p:sldId id="956" r:id="rId48"/>
    <p:sldId id="959" r:id="rId49"/>
    <p:sldId id="957" r:id="rId50"/>
    <p:sldId id="958" r:id="rId51"/>
    <p:sldId id="978" r:id="rId52"/>
    <p:sldId id="960" r:id="rId53"/>
    <p:sldId id="979" r:id="rId54"/>
    <p:sldId id="980" r:id="rId55"/>
    <p:sldId id="981" r:id="rId56"/>
    <p:sldId id="982" r:id="rId57"/>
    <p:sldId id="1009" r:id="rId58"/>
    <p:sldId id="1010" r:id="rId59"/>
    <p:sldId id="1011" r:id="rId60"/>
    <p:sldId id="1012" r:id="rId61"/>
    <p:sldId id="924" r:id="rId62"/>
    <p:sldId id="999" r:id="rId63"/>
    <p:sldId id="930" r:id="rId64"/>
    <p:sldId id="1000" r:id="rId65"/>
    <p:sldId id="975" r:id="rId66"/>
    <p:sldId id="1001" r:id="rId67"/>
    <p:sldId id="1002" r:id="rId68"/>
    <p:sldId id="807" r:id="rId69"/>
    <p:sldId id="927" r:id="rId70"/>
  </p:sldIdLst>
  <p:sldSz cx="9144000" cy="6858000" type="screen4x3"/>
  <p:notesSz cx="7315200" cy="9601200"/>
  <p:defaultTextStyle>
    <a:defPPr>
      <a:defRPr lang="en-US"/>
    </a:defPPr>
    <a:lvl1pPr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1pPr>
    <a:lvl2pPr marL="4572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2pPr>
    <a:lvl3pPr marL="9144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3pPr>
    <a:lvl4pPr marL="13716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4pPr>
    <a:lvl5pPr marL="18288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5pPr>
    <a:lvl6pPr marL="2286000" algn="l" defTabSz="914400" rtl="0" eaLnBrk="1" latinLnBrk="0" hangingPunct="1">
      <a:defRPr kumimoji="1" sz="2200" i="1" kern="1200">
        <a:solidFill>
          <a:schemeClr val="tx1"/>
        </a:solidFill>
        <a:latin typeface="Tahoma" pitchFamily="34" charset="0"/>
        <a:ea typeface="+mn-ea"/>
        <a:cs typeface="+mn-cs"/>
      </a:defRPr>
    </a:lvl6pPr>
    <a:lvl7pPr marL="2743200" algn="l" defTabSz="914400" rtl="0" eaLnBrk="1" latinLnBrk="0" hangingPunct="1">
      <a:defRPr kumimoji="1" sz="2200" i="1" kern="1200">
        <a:solidFill>
          <a:schemeClr val="tx1"/>
        </a:solidFill>
        <a:latin typeface="Tahoma" pitchFamily="34" charset="0"/>
        <a:ea typeface="+mn-ea"/>
        <a:cs typeface="+mn-cs"/>
      </a:defRPr>
    </a:lvl7pPr>
    <a:lvl8pPr marL="3200400" algn="l" defTabSz="914400" rtl="0" eaLnBrk="1" latinLnBrk="0" hangingPunct="1">
      <a:defRPr kumimoji="1" sz="2200" i="1" kern="1200">
        <a:solidFill>
          <a:schemeClr val="tx1"/>
        </a:solidFill>
        <a:latin typeface="Tahoma" pitchFamily="34" charset="0"/>
        <a:ea typeface="+mn-ea"/>
        <a:cs typeface="+mn-cs"/>
      </a:defRPr>
    </a:lvl8pPr>
    <a:lvl9pPr marL="3657600" algn="l" defTabSz="914400" rtl="0" eaLnBrk="1" latinLnBrk="0" hangingPunct="1">
      <a:defRPr kumimoji="1" sz="2200" i="1"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showAnimation="0"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CC6600"/>
    <a:srgbClr val="FFFF66"/>
    <a:srgbClr val="66CCFF"/>
    <a:srgbClr val="333300"/>
    <a:srgbClr val="FFFF99"/>
    <a:srgbClr val="3399FF"/>
    <a:srgbClr val="FF0066"/>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61" autoAdjust="0"/>
    <p:restoredTop sz="87659" autoAdjust="0"/>
  </p:normalViewPr>
  <p:slideViewPr>
    <p:cSldViewPr>
      <p:cViewPr varScale="1">
        <p:scale>
          <a:sx n="94" d="100"/>
          <a:sy n="94" d="100"/>
        </p:scale>
        <p:origin x="376" y="144"/>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77" d="100"/>
        <a:sy n="77"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2738" name="Rectangle 2"/>
          <p:cNvSpPr>
            <a:spLocks noGrp="1" noChangeArrowheads="1"/>
          </p:cNvSpPr>
          <p:nvPr>
            <p:ph type="hdr" sz="quarter"/>
          </p:nvPr>
        </p:nvSpPr>
        <p:spPr bwMode="auto">
          <a:xfrm>
            <a:off x="2" y="2"/>
            <a:ext cx="3170255" cy="480060"/>
          </a:xfrm>
          <a:prstGeom prst="rect">
            <a:avLst/>
          </a:prstGeom>
          <a:noFill/>
          <a:ln w="9525">
            <a:noFill/>
            <a:miter lim="800000"/>
            <a:headEnd/>
            <a:tailEnd/>
          </a:ln>
          <a:effectLst/>
        </p:spPr>
        <p:txBody>
          <a:bodyPr vert="horz" wrap="square" lIns="95711" tIns="47856" rIns="95711" bIns="47856" numCol="1" anchor="t" anchorCtr="0" compatLnSpc="1">
            <a:prstTxWarp prst="textNoShape">
              <a:avLst/>
            </a:prstTxWarp>
          </a:bodyPr>
          <a:lstStyle>
            <a:lvl1pPr algn="l">
              <a:buFontTx/>
              <a:buNone/>
              <a:defRPr kumimoji="0" sz="1400" i="0"/>
            </a:lvl1pPr>
          </a:lstStyle>
          <a:p>
            <a:r>
              <a:rPr lang="en-US"/>
              <a:t>William A. Zajc</a:t>
            </a:r>
          </a:p>
        </p:txBody>
      </p:sp>
      <p:sp>
        <p:nvSpPr>
          <p:cNvPr id="372739" name="Rectangle 3"/>
          <p:cNvSpPr>
            <a:spLocks noGrp="1" noChangeArrowheads="1"/>
          </p:cNvSpPr>
          <p:nvPr>
            <p:ph type="dt" sz="quarter" idx="1"/>
          </p:nvPr>
        </p:nvSpPr>
        <p:spPr bwMode="auto">
          <a:xfrm>
            <a:off x="4144946" y="2"/>
            <a:ext cx="3170254" cy="480060"/>
          </a:xfrm>
          <a:prstGeom prst="rect">
            <a:avLst/>
          </a:prstGeom>
          <a:noFill/>
          <a:ln w="9525">
            <a:noFill/>
            <a:miter lim="800000"/>
            <a:headEnd/>
            <a:tailEnd/>
          </a:ln>
          <a:effectLst/>
        </p:spPr>
        <p:txBody>
          <a:bodyPr vert="horz" wrap="square" lIns="95711" tIns="47856" rIns="95711" bIns="47856" numCol="1" anchor="t" anchorCtr="0" compatLnSpc="1">
            <a:prstTxWarp prst="textNoShape">
              <a:avLst/>
            </a:prstTxWarp>
          </a:bodyPr>
          <a:lstStyle>
            <a:lvl1pPr algn="r">
              <a:buFontTx/>
              <a:buNone/>
              <a:defRPr kumimoji="0" sz="1400" i="0"/>
            </a:lvl1pPr>
          </a:lstStyle>
          <a:p>
            <a:endParaRPr lang="en-US"/>
          </a:p>
        </p:txBody>
      </p:sp>
      <p:sp>
        <p:nvSpPr>
          <p:cNvPr id="372740" name="Rectangle 4"/>
          <p:cNvSpPr>
            <a:spLocks noGrp="1" noChangeArrowheads="1"/>
          </p:cNvSpPr>
          <p:nvPr>
            <p:ph type="ftr" sz="quarter" idx="2"/>
          </p:nvPr>
        </p:nvSpPr>
        <p:spPr bwMode="auto">
          <a:xfrm>
            <a:off x="2" y="9121142"/>
            <a:ext cx="3170255" cy="480060"/>
          </a:xfrm>
          <a:prstGeom prst="rect">
            <a:avLst/>
          </a:prstGeom>
          <a:noFill/>
          <a:ln w="9525">
            <a:noFill/>
            <a:miter lim="800000"/>
            <a:headEnd/>
            <a:tailEnd/>
          </a:ln>
          <a:effectLst/>
        </p:spPr>
        <p:txBody>
          <a:bodyPr vert="horz" wrap="square" lIns="95711" tIns="47856" rIns="95711" bIns="47856" numCol="1" anchor="b" anchorCtr="0" compatLnSpc="1">
            <a:prstTxWarp prst="textNoShape">
              <a:avLst/>
            </a:prstTxWarp>
          </a:bodyPr>
          <a:lstStyle>
            <a:lvl1pPr algn="l">
              <a:buFontTx/>
              <a:buNone/>
              <a:defRPr kumimoji="0" sz="1400" i="0"/>
            </a:lvl1pPr>
          </a:lstStyle>
          <a:p>
            <a:r>
              <a:rPr lang="en-US"/>
              <a:t>Imaging the Final-State Phase Space</a:t>
            </a:r>
          </a:p>
        </p:txBody>
      </p:sp>
      <p:sp>
        <p:nvSpPr>
          <p:cNvPr id="372741" name="Rectangle 5"/>
          <p:cNvSpPr>
            <a:spLocks noGrp="1" noChangeArrowheads="1"/>
          </p:cNvSpPr>
          <p:nvPr>
            <p:ph type="sldNum" sz="quarter" idx="3"/>
          </p:nvPr>
        </p:nvSpPr>
        <p:spPr bwMode="auto">
          <a:xfrm>
            <a:off x="4144946" y="9121142"/>
            <a:ext cx="3170254" cy="480060"/>
          </a:xfrm>
          <a:prstGeom prst="rect">
            <a:avLst/>
          </a:prstGeom>
          <a:noFill/>
          <a:ln w="9525">
            <a:noFill/>
            <a:miter lim="800000"/>
            <a:headEnd/>
            <a:tailEnd/>
          </a:ln>
          <a:effectLst/>
        </p:spPr>
        <p:txBody>
          <a:bodyPr vert="horz" wrap="square" lIns="95711" tIns="47856" rIns="95711" bIns="47856" numCol="1" anchor="b" anchorCtr="0" compatLnSpc="1">
            <a:prstTxWarp prst="textNoShape">
              <a:avLst/>
            </a:prstTxWarp>
          </a:bodyPr>
          <a:lstStyle>
            <a:lvl1pPr algn="r">
              <a:buFontTx/>
              <a:buNone/>
              <a:defRPr kumimoji="0" sz="1400" i="0"/>
            </a:lvl1pPr>
          </a:lstStyle>
          <a:p>
            <a:fld id="{081A1F56-BE78-437D-9594-2B7B368780F6}" type="slidenum">
              <a:rPr lang="en-US"/>
              <a:pPr/>
              <a:t>‹#›</a:t>
            </a:fld>
            <a:endParaRPr lang="en-US"/>
          </a:p>
        </p:txBody>
      </p:sp>
    </p:spTree>
    <p:extLst>
      <p:ext uri="{BB962C8B-B14F-4D97-AF65-F5344CB8AC3E}">
        <p14:creationId xmlns:p14="http://schemas.microsoft.com/office/powerpoint/2010/main" val="25758987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504" name="Rectangle 8"/>
          <p:cNvSpPr>
            <a:spLocks noGrp="1" noChangeArrowheads="1"/>
          </p:cNvSpPr>
          <p:nvPr>
            <p:ph type="hdr" sz="quarter"/>
          </p:nvPr>
        </p:nvSpPr>
        <p:spPr bwMode="auto">
          <a:xfrm>
            <a:off x="2" y="2"/>
            <a:ext cx="3170255" cy="480060"/>
          </a:xfrm>
          <a:prstGeom prst="rect">
            <a:avLst/>
          </a:prstGeom>
          <a:noFill/>
          <a:ln w="9525">
            <a:noFill/>
            <a:miter lim="800000"/>
            <a:headEnd/>
            <a:tailEnd/>
          </a:ln>
          <a:effectLst/>
        </p:spPr>
        <p:txBody>
          <a:bodyPr vert="horz" wrap="square" lIns="95711" tIns="47856" rIns="95711" bIns="47856" numCol="1" anchor="t" anchorCtr="0" compatLnSpc="1">
            <a:prstTxWarp prst="textNoShape">
              <a:avLst/>
            </a:prstTxWarp>
          </a:bodyPr>
          <a:lstStyle>
            <a:lvl1pPr algn="l">
              <a:defRPr kumimoji="0" sz="1400" i="0"/>
            </a:lvl1pPr>
          </a:lstStyle>
          <a:p>
            <a:endParaRPr lang="en-US"/>
          </a:p>
        </p:txBody>
      </p:sp>
      <p:sp>
        <p:nvSpPr>
          <p:cNvPr id="362505" name="Rectangle 9"/>
          <p:cNvSpPr>
            <a:spLocks noGrp="1" noRot="1" noChangeAspect="1" noChangeArrowheads="1"/>
          </p:cNvSpPr>
          <p:nvPr>
            <p:ph type="sldImg" idx="2"/>
          </p:nvPr>
        </p:nvSpPr>
        <p:spPr bwMode="auto">
          <a:xfrm>
            <a:off x="1271588" y="722313"/>
            <a:ext cx="4797425" cy="3598862"/>
          </a:xfrm>
          <a:prstGeom prst="rect">
            <a:avLst/>
          </a:prstGeom>
          <a:noFill/>
          <a:ln w="9525">
            <a:solidFill>
              <a:srgbClr val="000000"/>
            </a:solidFill>
            <a:miter lim="800000"/>
            <a:headEnd/>
            <a:tailEnd/>
          </a:ln>
        </p:spPr>
      </p:sp>
      <p:sp>
        <p:nvSpPr>
          <p:cNvPr id="362506" name="Rectangle 10"/>
          <p:cNvSpPr>
            <a:spLocks noGrp="1" noChangeArrowheads="1"/>
          </p:cNvSpPr>
          <p:nvPr>
            <p:ph type="body" sz="quarter" idx="3"/>
          </p:nvPr>
        </p:nvSpPr>
        <p:spPr bwMode="auto">
          <a:xfrm>
            <a:off x="974691" y="4560571"/>
            <a:ext cx="5365821" cy="4318884"/>
          </a:xfrm>
          <a:prstGeom prst="rect">
            <a:avLst/>
          </a:prstGeom>
          <a:noFill/>
          <a:ln w="9525">
            <a:noFill/>
            <a:miter lim="800000"/>
            <a:headEnd/>
            <a:tailEnd/>
          </a:ln>
          <a:effectLst/>
        </p:spPr>
        <p:txBody>
          <a:bodyPr vert="horz" wrap="square" lIns="95711" tIns="47856" rIns="95711" bIns="47856" numCol="1" anchor="t" anchorCtr="0" compatLnSpc="1">
            <a:prstTxWarp prst="textNoShape">
              <a:avLst/>
            </a:prstTxWarp>
          </a:body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
        <p:nvSpPr>
          <p:cNvPr id="362507" name="Rectangle 11"/>
          <p:cNvSpPr>
            <a:spLocks noGrp="1" noChangeArrowheads="1"/>
          </p:cNvSpPr>
          <p:nvPr>
            <p:ph type="dt" idx="1"/>
          </p:nvPr>
        </p:nvSpPr>
        <p:spPr bwMode="auto">
          <a:xfrm>
            <a:off x="4144946" y="2"/>
            <a:ext cx="3170254" cy="480060"/>
          </a:xfrm>
          <a:prstGeom prst="rect">
            <a:avLst/>
          </a:prstGeom>
          <a:noFill/>
          <a:ln w="9525">
            <a:noFill/>
            <a:miter lim="800000"/>
            <a:headEnd/>
            <a:tailEnd/>
          </a:ln>
          <a:effectLst/>
        </p:spPr>
        <p:txBody>
          <a:bodyPr vert="horz" wrap="square" lIns="95711" tIns="47856" rIns="95711" bIns="47856" numCol="1" anchor="t" anchorCtr="0" compatLnSpc="1">
            <a:prstTxWarp prst="textNoShape">
              <a:avLst/>
            </a:prstTxWarp>
          </a:bodyPr>
          <a:lstStyle>
            <a:lvl1pPr algn="r">
              <a:defRPr kumimoji="0" sz="1400" i="0"/>
            </a:lvl1pPr>
          </a:lstStyle>
          <a:p>
            <a:endParaRPr lang="en-US"/>
          </a:p>
        </p:txBody>
      </p:sp>
      <p:sp>
        <p:nvSpPr>
          <p:cNvPr id="362508" name="Rectangle 12"/>
          <p:cNvSpPr>
            <a:spLocks noGrp="1" noChangeArrowheads="1"/>
          </p:cNvSpPr>
          <p:nvPr>
            <p:ph type="ftr" sz="quarter" idx="4"/>
          </p:nvPr>
        </p:nvSpPr>
        <p:spPr bwMode="auto">
          <a:xfrm>
            <a:off x="2" y="9121142"/>
            <a:ext cx="3170255" cy="480060"/>
          </a:xfrm>
          <a:prstGeom prst="rect">
            <a:avLst/>
          </a:prstGeom>
          <a:noFill/>
          <a:ln w="9525">
            <a:noFill/>
            <a:miter lim="800000"/>
            <a:headEnd/>
            <a:tailEnd/>
          </a:ln>
          <a:effectLst/>
        </p:spPr>
        <p:txBody>
          <a:bodyPr vert="horz" wrap="square" lIns="95711" tIns="47856" rIns="95711" bIns="47856" numCol="1" anchor="b" anchorCtr="0" compatLnSpc="1">
            <a:prstTxWarp prst="textNoShape">
              <a:avLst/>
            </a:prstTxWarp>
          </a:bodyPr>
          <a:lstStyle>
            <a:lvl1pPr algn="l">
              <a:defRPr kumimoji="0" sz="1400" i="0"/>
            </a:lvl1pPr>
          </a:lstStyle>
          <a:p>
            <a:endParaRPr lang="en-US"/>
          </a:p>
        </p:txBody>
      </p:sp>
      <p:sp>
        <p:nvSpPr>
          <p:cNvPr id="362509" name="Rectangle 13"/>
          <p:cNvSpPr>
            <a:spLocks noGrp="1" noChangeArrowheads="1"/>
          </p:cNvSpPr>
          <p:nvPr>
            <p:ph type="sldNum" sz="quarter" idx="5"/>
          </p:nvPr>
        </p:nvSpPr>
        <p:spPr bwMode="auto">
          <a:xfrm>
            <a:off x="4144946" y="9121142"/>
            <a:ext cx="3170254" cy="480060"/>
          </a:xfrm>
          <a:prstGeom prst="rect">
            <a:avLst/>
          </a:prstGeom>
          <a:noFill/>
          <a:ln w="9525">
            <a:noFill/>
            <a:miter lim="800000"/>
            <a:headEnd/>
            <a:tailEnd/>
          </a:ln>
          <a:effectLst/>
        </p:spPr>
        <p:txBody>
          <a:bodyPr vert="horz" wrap="square" lIns="95711" tIns="47856" rIns="95711" bIns="47856" numCol="1" anchor="b" anchorCtr="0" compatLnSpc="1">
            <a:prstTxWarp prst="textNoShape">
              <a:avLst/>
            </a:prstTxWarp>
          </a:bodyPr>
          <a:lstStyle>
            <a:lvl1pPr algn="r">
              <a:defRPr kumimoji="0" sz="1400" i="0"/>
            </a:lvl1pPr>
          </a:lstStyle>
          <a:p>
            <a:fld id="{4019369D-C755-4A6B-BECB-722EF723125B}" type="slidenum">
              <a:rPr lang="en-US"/>
              <a:pPr/>
              <a:t>‹#›</a:t>
            </a:fld>
            <a:endParaRPr lang="en-US"/>
          </a:p>
        </p:txBody>
      </p:sp>
    </p:spTree>
    <p:extLst>
      <p:ext uri="{BB962C8B-B14F-4D97-AF65-F5344CB8AC3E}">
        <p14:creationId xmlns:p14="http://schemas.microsoft.com/office/powerpoint/2010/main" val="31546695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22313"/>
            <a:ext cx="4797425" cy="35988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7C50EE-9AA5-4C65-8007-0D659FEC23C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22313"/>
            <a:ext cx="4797425" cy="3598862"/>
          </a:xfrm>
        </p:spPr>
      </p:sp>
      <p:sp>
        <p:nvSpPr>
          <p:cNvPr id="3" name="Notes Placeholder 2"/>
          <p:cNvSpPr>
            <a:spLocks noGrp="1"/>
          </p:cNvSpPr>
          <p:nvPr>
            <p:ph type="body" idx="1"/>
          </p:nvPr>
        </p:nvSpPr>
        <p:spPr/>
        <p:txBody>
          <a:bodyPr/>
          <a:lstStyle/>
          <a:p>
            <a:r>
              <a:rPr lang="en-US" dirty="0"/>
              <a:t>Eric </a:t>
            </a:r>
            <a:r>
              <a:rPr lang="en-US" dirty="0" err="1"/>
              <a:t>Maskin</a:t>
            </a:r>
            <a:r>
              <a:rPr lang="en-US" dirty="0"/>
              <a:t>, 2007 Economics, foundations of mechanism design theory</a:t>
            </a:r>
          </a:p>
          <a:p>
            <a:r>
              <a:rPr lang="en-US" dirty="0"/>
              <a:t>Rich Roberts, 1993 Medicine, introns and gene-splicing</a:t>
            </a:r>
          </a:p>
          <a:p>
            <a:r>
              <a:rPr lang="en-US" dirty="0"/>
              <a:t>Dudley </a:t>
            </a:r>
            <a:r>
              <a:rPr lang="en-US" dirty="0" err="1"/>
              <a:t>Herschbach</a:t>
            </a:r>
            <a:r>
              <a:rPr lang="en-US" dirty="0"/>
              <a:t>, 1986 Chemistry, crossed molecular beams for elucidating</a:t>
            </a:r>
            <a:r>
              <a:rPr lang="en-US" sz="1200" b="0" i="0" kern="1200" dirty="0">
                <a:solidFill>
                  <a:schemeClr val="tx1"/>
                </a:solidFill>
                <a:effectLst/>
                <a:latin typeface="Times New Roman" pitchFamily="18" charset="0"/>
                <a:ea typeface="+mn-ea"/>
                <a:cs typeface="+mn-cs"/>
              </a:rPr>
              <a:t> the dynamics of chemical elementary processes</a:t>
            </a:r>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59</a:t>
            </a:fld>
            <a:endParaRPr lang="en-US"/>
          </a:p>
        </p:txBody>
      </p:sp>
    </p:spTree>
    <p:extLst>
      <p:ext uri="{BB962C8B-B14F-4D97-AF65-F5344CB8AC3E}">
        <p14:creationId xmlns:p14="http://schemas.microsoft.com/office/powerpoint/2010/main" val="497148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22313"/>
            <a:ext cx="4797425" cy="3598862"/>
          </a:xfrm>
        </p:spPr>
      </p:sp>
      <p:sp>
        <p:nvSpPr>
          <p:cNvPr id="3" name="Notes Placeholder 2"/>
          <p:cNvSpPr>
            <a:spLocks noGrp="1"/>
          </p:cNvSpPr>
          <p:nvPr>
            <p:ph type="body" idx="1"/>
          </p:nvPr>
        </p:nvSpPr>
        <p:spPr/>
        <p:txBody>
          <a:bodyPr/>
          <a:lstStyle/>
          <a:p>
            <a:r>
              <a:rPr lang="en-US" dirty="0"/>
              <a:t>Eric </a:t>
            </a:r>
            <a:r>
              <a:rPr lang="en-US" dirty="0" err="1"/>
              <a:t>Maskin</a:t>
            </a:r>
            <a:r>
              <a:rPr lang="en-US" dirty="0"/>
              <a:t>, 2007 Economics, foundations of mechanism design theory</a:t>
            </a:r>
          </a:p>
          <a:p>
            <a:r>
              <a:rPr lang="en-US" dirty="0"/>
              <a:t>Rich Roberts, 1993 Medicine, introns and gene-splicing</a:t>
            </a:r>
          </a:p>
          <a:p>
            <a:r>
              <a:rPr lang="en-US" dirty="0"/>
              <a:t>Dudley </a:t>
            </a:r>
            <a:r>
              <a:rPr lang="en-US" dirty="0" err="1"/>
              <a:t>Herschbach</a:t>
            </a:r>
            <a:r>
              <a:rPr lang="en-US" dirty="0"/>
              <a:t>, 1986 Chemistry, crossed molecular beams for elucidating</a:t>
            </a:r>
            <a:r>
              <a:rPr lang="en-US" sz="1200" b="0" i="0" kern="1200" dirty="0">
                <a:solidFill>
                  <a:schemeClr val="tx1"/>
                </a:solidFill>
                <a:effectLst/>
                <a:latin typeface="Times New Roman" pitchFamily="18" charset="0"/>
                <a:ea typeface="+mn-ea"/>
                <a:cs typeface="+mn-cs"/>
              </a:rPr>
              <a:t> the dynamics of chemical elementary processes</a:t>
            </a:r>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60</a:t>
            </a:fld>
            <a:endParaRPr lang="en-US"/>
          </a:p>
        </p:txBody>
      </p:sp>
    </p:spTree>
    <p:extLst>
      <p:ext uri="{BB962C8B-B14F-4D97-AF65-F5344CB8AC3E}">
        <p14:creationId xmlns:p14="http://schemas.microsoft.com/office/powerpoint/2010/main" val="792930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22313"/>
            <a:ext cx="4797425" cy="35988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66</a:t>
            </a:fld>
            <a:endParaRPr lang="en-US"/>
          </a:p>
        </p:txBody>
      </p:sp>
    </p:spTree>
    <p:extLst>
      <p:ext uri="{BB962C8B-B14F-4D97-AF65-F5344CB8AC3E}">
        <p14:creationId xmlns:p14="http://schemas.microsoft.com/office/powerpoint/2010/main" val="1615216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22313"/>
            <a:ext cx="4797425" cy="35988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67</a:t>
            </a:fld>
            <a:endParaRPr lang="en-US"/>
          </a:p>
        </p:txBody>
      </p:sp>
    </p:spTree>
    <p:extLst>
      <p:ext uri="{BB962C8B-B14F-4D97-AF65-F5344CB8AC3E}">
        <p14:creationId xmlns:p14="http://schemas.microsoft.com/office/powerpoint/2010/main" val="125862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22313"/>
            <a:ext cx="4797425" cy="35988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7C50EE-9AA5-4C65-8007-0D659FEC23C6}" type="slidenum">
              <a:rPr lang="en-US" smtClean="0"/>
              <a:pPr/>
              <a:t>2</a:t>
            </a:fld>
            <a:endParaRPr lang="en-US"/>
          </a:p>
        </p:txBody>
      </p:sp>
    </p:spTree>
    <p:extLst>
      <p:ext uri="{BB962C8B-B14F-4D97-AF65-F5344CB8AC3E}">
        <p14:creationId xmlns:p14="http://schemas.microsoft.com/office/powerpoint/2010/main" val="1631170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22313"/>
            <a:ext cx="4797425" cy="35988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7C50EE-9AA5-4C65-8007-0D659FEC23C6}" type="slidenum">
              <a:rPr lang="en-US" smtClean="0"/>
              <a:pPr/>
              <a:t>3</a:t>
            </a:fld>
            <a:endParaRPr lang="en-US"/>
          </a:p>
        </p:txBody>
      </p:sp>
    </p:spTree>
    <p:extLst>
      <p:ext uri="{BB962C8B-B14F-4D97-AF65-F5344CB8AC3E}">
        <p14:creationId xmlns:p14="http://schemas.microsoft.com/office/powerpoint/2010/main" val="4098870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22313"/>
            <a:ext cx="4797425" cy="35988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19</a:t>
            </a:fld>
            <a:endParaRPr lang="en-US"/>
          </a:p>
        </p:txBody>
      </p:sp>
    </p:spTree>
    <p:extLst>
      <p:ext uri="{BB962C8B-B14F-4D97-AF65-F5344CB8AC3E}">
        <p14:creationId xmlns:p14="http://schemas.microsoft.com/office/powerpoint/2010/main" val="1233700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22313"/>
            <a:ext cx="4797425" cy="35988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20</a:t>
            </a:fld>
            <a:endParaRPr lang="en-US"/>
          </a:p>
        </p:txBody>
      </p:sp>
    </p:spTree>
    <p:extLst>
      <p:ext uri="{BB962C8B-B14F-4D97-AF65-F5344CB8AC3E}">
        <p14:creationId xmlns:p14="http://schemas.microsoft.com/office/powerpoint/2010/main" val="2237322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22313"/>
            <a:ext cx="4797425" cy="35988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21</a:t>
            </a:fld>
            <a:endParaRPr lang="en-US"/>
          </a:p>
        </p:txBody>
      </p:sp>
    </p:spTree>
    <p:extLst>
      <p:ext uri="{BB962C8B-B14F-4D97-AF65-F5344CB8AC3E}">
        <p14:creationId xmlns:p14="http://schemas.microsoft.com/office/powerpoint/2010/main" val="4180259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22313"/>
            <a:ext cx="4797425" cy="35988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22</a:t>
            </a:fld>
            <a:endParaRPr lang="en-US"/>
          </a:p>
        </p:txBody>
      </p:sp>
    </p:spTree>
    <p:extLst>
      <p:ext uri="{BB962C8B-B14F-4D97-AF65-F5344CB8AC3E}">
        <p14:creationId xmlns:p14="http://schemas.microsoft.com/office/powerpoint/2010/main" val="2262332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22313"/>
            <a:ext cx="4797425" cy="35988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57</a:t>
            </a:fld>
            <a:endParaRPr lang="en-US"/>
          </a:p>
        </p:txBody>
      </p:sp>
    </p:spTree>
    <p:extLst>
      <p:ext uri="{BB962C8B-B14F-4D97-AF65-F5344CB8AC3E}">
        <p14:creationId xmlns:p14="http://schemas.microsoft.com/office/powerpoint/2010/main" val="2877526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22313"/>
            <a:ext cx="4797425" cy="35988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58</a:t>
            </a:fld>
            <a:endParaRPr lang="en-US"/>
          </a:p>
        </p:txBody>
      </p:sp>
    </p:spTree>
    <p:extLst>
      <p:ext uri="{BB962C8B-B14F-4D97-AF65-F5344CB8AC3E}">
        <p14:creationId xmlns:p14="http://schemas.microsoft.com/office/powerpoint/2010/main" val="872414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20500"/>
            <a:ext cx="7772400" cy="1470025"/>
          </a:xfrm>
        </p:spPr>
        <p:txBody>
          <a:bodyPr/>
          <a:lstStyle/>
          <a:p>
            <a:r>
              <a:rPr lang="en-US"/>
              <a:t>Click to edit Master title style</a:t>
            </a:r>
          </a:p>
        </p:txBody>
      </p:sp>
      <p:sp>
        <p:nvSpPr>
          <p:cNvPr id="3" name="Subtitle 2"/>
          <p:cNvSpPr>
            <a:spLocks noGrp="1"/>
          </p:cNvSpPr>
          <p:nvPr>
            <p:ph type="subTitle" idx="1"/>
          </p:nvPr>
        </p:nvSpPr>
        <p:spPr>
          <a:xfrm>
            <a:off x="1475656" y="5041819"/>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6" name="Slide Number Placeholder 5"/>
          <p:cNvSpPr>
            <a:spLocks noGrp="1"/>
          </p:cNvSpPr>
          <p:nvPr>
            <p:ph type="sldNum" sz="quarter" idx="12"/>
          </p:nvPr>
        </p:nvSpPr>
        <p:spPr/>
        <p:txBody>
          <a:bodyPr/>
          <a:lstStyle>
            <a:lvl1pPr>
              <a:defRPr/>
            </a:lvl1pPr>
          </a:lstStyle>
          <a:p>
            <a:fld id="{99517998-6E04-4259-BF41-3F02D7F669FE}" type="slidenum">
              <a:rPr lang="en-US"/>
              <a:pPr/>
              <a:t>‹#›</a:t>
            </a:fld>
            <a:endParaRPr lang="en-US"/>
          </a:p>
        </p:txBody>
      </p:sp>
      <p:pic>
        <p:nvPicPr>
          <p:cNvPr id="4" name="Picture 3">
            <a:extLst>
              <a:ext uri="{FF2B5EF4-FFF2-40B4-BE49-F238E27FC236}">
                <a16:creationId xmlns:a16="http://schemas.microsoft.com/office/drawing/2014/main" id="{289E7683-3621-0F49-9B1A-B7F26976DA64}"/>
              </a:ext>
            </a:extLst>
          </p:cNvPr>
          <p:cNvPicPr>
            <a:picLocks noChangeAspect="1"/>
          </p:cNvPicPr>
          <p:nvPr userDrawn="1"/>
        </p:nvPicPr>
        <p:blipFill>
          <a:blip r:embed="rId2"/>
          <a:stretch>
            <a:fillRect/>
          </a:stretch>
        </p:blipFill>
        <p:spPr>
          <a:xfrm>
            <a:off x="-508" y="8620"/>
            <a:ext cx="9144000" cy="1582220"/>
          </a:xfrm>
          <a:prstGeom prst="rect">
            <a:avLst/>
          </a:prstGeom>
        </p:spPr>
      </p:pic>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effectLs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0" y="-5680"/>
            <a:ext cx="9144508" cy="914400"/>
          </a:xfrm>
        </p:spPr>
        <p:txBody>
          <a:bodyPr/>
          <a:lstStyle/>
          <a:p>
            <a:r>
              <a:rPr lang="en-US" dirty="0"/>
              <a:t>Click to edit Master title style</a:t>
            </a:r>
          </a:p>
        </p:txBody>
      </p:sp>
      <p:sp>
        <p:nvSpPr>
          <p:cNvPr id="6" name="Slide Number Placeholder 5"/>
          <p:cNvSpPr>
            <a:spLocks noGrp="1"/>
          </p:cNvSpPr>
          <p:nvPr>
            <p:ph type="sldNum" sz="quarter" idx="12"/>
          </p:nvPr>
        </p:nvSpPr>
        <p:spPr>
          <a:xfrm>
            <a:off x="7275512" y="-16532"/>
            <a:ext cx="1905000" cy="457200"/>
          </a:xfrm>
        </p:spPr>
        <p:txBody>
          <a:bodyPr/>
          <a:lstStyle>
            <a:lvl1pPr>
              <a:defRPr/>
            </a:lvl1pPr>
          </a:lstStyle>
          <a:p>
            <a:fld id="{A2D2CA8A-49B1-44D0-B863-6C6BFD9BB9EC}" type="slidenum">
              <a:rPr lang="en-US"/>
              <a:pPr/>
              <a:t>‹#›</a:t>
            </a:fld>
            <a:endParaRPr lang="en-US"/>
          </a:p>
        </p:txBody>
      </p:sp>
      <p:sp>
        <p:nvSpPr>
          <p:cNvPr id="7" name="Date Placeholder 4">
            <a:extLst>
              <a:ext uri="{FF2B5EF4-FFF2-40B4-BE49-F238E27FC236}">
                <a16:creationId xmlns:a16="http://schemas.microsoft.com/office/drawing/2014/main" id="{AC405081-2CFB-5A42-914E-B72C63AC64E4}"/>
              </a:ext>
            </a:extLst>
          </p:cNvPr>
          <p:cNvSpPr>
            <a:spLocks noGrp="1"/>
          </p:cNvSpPr>
          <p:nvPr>
            <p:ph type="dt" sz="half" idx="10"/>
          </p:nvPr>
        </p:nvSpPr>
        <p:spPr>
          <a:xfrm>
            <a:off x="-684584" y="6686500"/>
            <a:ext cx="1905000" cy="342900"/>
          </a:xfrm>
          <a:prstGeom prst="rect">
            <a:avLst/>
          </a:prstGeom>
        </p:spPr>
        <p:txBody>
          <a:bodyPr/>
          <a:lstStyle>
            <a:lvl1pPr>
              <a:buNone/>
              <a:defRPr sz="600" i="0" baseline="0"/>
            </a:lvl1pPr>
          </a:lstStyle>
          <a:p>
            <a:r>
              <a:rPr lang="en-US"/>
              <a:t>06-Jun-19</a:t>
            </a:r>
            <a:endParaRPr lang="en-US" dirty="0"/>
          </a:p>
        </p:txBody>
      </p:sp>
      <p:sp>
        <p:nvSpPr>
          <p:cNvPr id="8" name="Date Placeholder 4">
            <a:extLst>
              <a:ext uri="{FF2B5EF4-FFF2-40B4-BE49-F238E27FC236}">
                <a16:creationId xmlns:a16="http://schemas.microsoft.com/office/drawing/2014/main" id="{BD3F46C4-760F-5D49-8EFD-4A9C4D9C5369}"/>
              </a:ext>
            </a:extLst>
          </p:cNvPr>
          <p:cNvSpPr txBox="1">
            <a:spLocks/>
          </p:cNvSpPr>
          <p:nvPr userDrawn="1"/>
        </p:nvSpPr>
        <p:spPr>
          <a:xfrm>
            <a:off x="7959588" y="6669360"/>
            <a:ext cx="1905000" cy="342900"/>
          </a:xfrm>
          <a:prstGeom prst="rect">
            <a:avLst/>
          </a:prstGeom>
        </p:spPr>
        <p:txBody>
          <a:bodyPr/>
          <a:lstStyle>
            <a:defPPr>
              <a:defRPr lang="en-US"/>
            </a:defPPr>
            <a:lvl1pPr algn="ctr" rtl="0" eaLnBrk="0" fontAlgn="base" hangingPunct="0">
              <a:spcBef>
                <a:spcPct val="20000"/>
              </a:spcBef>
              <a:spcAft>
                <a:spcPct val="0"/>
              </a:spcAft>
              <a:buNone/>
              <a:defRPr kumimoji="1" sz="1000" i="0" kern="1200" baseline="0">
                <a:solidFill>
                  <a:schemeClr val="tx1"/>
                </a:solidFill>
                <a:latin typeface="Tahoma" pitchFamily="34" charset="0"/>
                <a:ea typeface="+mn-ea"/>
                <a:cs typeface="+mn-cs"/>
              </a:defRPr>
            </a:lvl1pPr>
            <a:lvl2pPr marL="4572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2pPr>
            <a:lvl3pPr marL="9144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3pPr>
            <a:lvl4pPr marL="13716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4pPr>
            <a:lvl5pPr marL="18288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5pPr>
            <a:lvl6pPr marL="2286000" algn="l" defTabSz="914400" rtl="0" eaLnBrk="1" latinLnBrk="0" hangingPunct="1">
              <a:defRPr kumimoji="1" sz="2200" i="1" kern="1200">
                <a:solidFill>
                  <a:schemeClr val="tx1"/>
                </a:solidFill>
                <a:latin typeface="Tahoma" pitchFamily="34" charset="0"/>
                <a:ea typeface="+mn-ea"/>
                <a:cs typeface="+mn-cs"/>
              </a:defRPr>
            </a:lvl6pPr>
            <a:lvl7pPr marL="2743200" algn="l" defTabSz="914400" rtl="0" eaLnBrk="1" latinLnBrk="0" hangingPunct="1">
              <a:defRPr kumimoji="1" sz="2200" i="1" kern="1200">
                <a:solidFill>
                  <a:schemeClr val="tx1"/>
                </a:solidFill>
                <a:latin typeface="Tahoma" pitchFamily="34" charset="0"/>
                <a:ea typeface="+mn-ea"/>
                <a:cs typeface="+mn-cs"/>
              </a:defRPr>
            </a:lvl7pPr>
            <a:lvl8pPr marL="3200400" algn="l" defTabSz="914400" rtl="0" eaLnBrk="1" latinLnBrk="0" hangingPunct="1">
              <a:defRPr kumimoji="1" sz="2200" i="1" kern="1200">
                <a:solidFill>
                  <a:schemeClr val="tx1"/>
                </a:solidFill>
                <a:latin typeface="Tahoma" pitchFamily="34" charset="0"/>
                <a:ea typeface="+mn-ea"/>
                <a:cs typeface="+mn-cs"/>
              </a:defRPr>
            </a:lvl8pPr>
            <a:lvl9pPr marL="3657600" algn="l" defTabSz="914400" rtl="0" eaLnBrk="1" latinLnBrk="0" hangingPunct="1">
              <a:defRPr kumimoji="1" sz="2200" i="1" kern="1200">
                <a:solidFill>
                  <a:schemeClr val="tx1"/>
                </a:solidFill>
                <a:latin typeface="Tahoma" pitchFamily="34" charset="0"/>
                <a:ea typeface="+mn-ea"/>
                <a:cs typeface="+mn-cs"/>
              </a:defRPr>
            </a:lvl9pPr>
          </a:lstStyle>
          <a:p>
            <a:r>
              <a:rPr lang="en-US" sz="600" baseline="0" dirty="0"/>
              <a:t>W.A. Zajc</a:t>
            </a: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0" y="-5680"/>
            <a:ext cx="9144000" cy="914400"/>
          </a:xfrm>
          <a:prstGeom prst="rect">
            <a:avLst/>
          </a:prstGeom>
          <a:gradFill flip="none" rotWithShape="1">
            <a:gsLst>
              <a:gs pos="46000">
                <a:srgbClr val="0000FF"/>
              </a:gs>
              <a:gs pos="100000">
                <a:schemeClr val="accent6"/>
              </a:gs>
              <a:gs pos="100000">
                <a:schemeClr val="accent1">
                  <a:tint val="23500"/>
                  <a:satMod val="160000"/>
                </a:schemeClr>
              </a:gs>
            </a:gsLst>
            <a:lin ang="10800000" scaled="1"/>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5811" name="Rectangle 3"/>
          <p:cNvSpPr>
            <a:spLocks noGrp="1" noChangeArrowheads="1"/>
          </p:cNvSpPr>
          <p:nvPr>
            <p:ph type="body" idx="1"/>
          </p:nvPr>
        </p:nvSpPr>
        <p:spPr bwMode="auto">
          <a:xfrm>
            <a:off x="0" y="990600"/>
            <a:ext cx="9144000" cy="5867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5814" name="Rectangle 6"/>
          <p:cNvSpPr>
            <a:spLocks noGrp="1" noChangeArrowheads="1"/>
          </p:cNvSpPr>
          <p:nvPr>
            <p:ph type="sldNum" sz="quarter" idx="4"/>
          </p:nvPr>
        </p:nvSpPr>
        <p:spPr bwMode="auto">
          <a:xfrm>
            <a:off x="7275512" y="-16532"/>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050" i="0">
                <a:solidFill>
                  <a:schemeClr val="bg1"/>
                </a:solidFill>
                <a:latin typeface="Times New Roman" pitchFamily="18" charset="0"/>
              </a:defRPr>
            </a:lvl1pPr>
          </a:lstStyle>
          <a:p>
            <a:fld id="{9F18BF22-0F7D-4B69-A753-258E117336BD}" type="slidenum">
              <a:rPr lang="en-US" smtClean="0"/>
              <a:pPr/>
              <a:t>‹#›</a:t>
            </a:fld>
            <a:endParaRPr lang="en-US" dirty="0"/>
          </a:p>
        </p:txBody>
      </p:sp>
      <p:sp>
        <p:nvSpPr>
          <p:cNvPr id="6" name="Date Placeholder 4">
            <a:extLst>
              <a:ext uri="{FF2B5EF4-FFF2-40B4-BE49-F238E27FC236}">
                <a16:creationId xmlns:a16="http://schemas.microsoft.com/office/drawing/2014/main" id="{3C0B0F1E-3D2E-4340-8444-D6091E7AFE67}"/>
              </a:ext>
            </a:extLst>
          </p:cNvPr>
          <p:cNvSpPr>
            <a:spLocks noGrp="1"/>
          </p:cNvSpPr>
          <p:nvPr>
            <p:ph type="dt" sz="half" idx="2"/>
          </p:nvPr>
        </p:nvSpPr>
        <p:spPr>
          <a:xfrm>
            <a:off x="-684584" y="6686500"/>
            <a:ext cx="1905000" cy="342900"/>
          </a:xfrm>
          <a:prstGeom prst="rect">
            <a:avLst/>
          </a:prstGeom>
        </p:spPr>
        <p:txBody>
          <a:bodyPr/>
          <a:lstStyle>
            <a:lvl1pPr>
              <a:buNone/>
              <a:defRPr sz="600" i="0" baseline="0"/>
            </a:lvl1pPr>
          </a:lstStyle>
          <a:p>
            <a:r>
              <a:rPr lang="en-US"/>
              <a:t>06-Jun-19</a:t>
            </a:r>
            <a:endParaRPr lang="en-US" dirty="0"/>
          </a:p>
        </p:txBody>
      </p:sp>
      <p:sp>
        <p:nvSpPr>
          <p:cNvPr id="7" name="Date Placeholder 4">
            <a:extLst>
              <a:ext uri="{FF2B5EF4-FFF2-40B4-BE49-F238E27FC236}">
                <a16:creationId xmlns:a16="http://schemas.microsoft.com/office/drawing/2014/main" id="{6A5F07CD-EC7E-B747-A4F9-CE463CD494F7}"/>
              </a:ext>
            </a:extLst>
          </p:cNvPr>
          <p:cNvSpPr txBox="1">
            <a:spLocks/>
          </p:cNvSpPr>
          <p:nvPr userDrawn="1"/>
        </p:nvSpPr>
        <p:spPr>
          <a:xfrm>
            <a:off x="7959588" y="6669360"/>
            <a:ext cx="1905000" cy="342900"/>
          </a:xfrm>
          <a:prstGeom prst="rect">
            <a:avLst/>
          </a:prstGeom>
        </p:spPr>
        <p:txBody>
          <a:bodyPr/>
          <a:lstStyle>
            <a:defPPr>
              <a:defRPr lang="en-US"/>
            </a:defPPr>
            <a:lvl1pPr algn="ctr" rtl="0" eaLnBrk="0" fontAlgn="base" hangingPunct="0">
              <a:spcBef>
                <a:spcPct val="20000"/>
              </a:spcBef>
              <a:spcAft>
                <a:spcPct val="0"/>
              </a:spcAft>
              <a:buNone/>
              <a:defRPr kumimoji="1" sz="1000" i="0" kern="1200" baseline="0">
                <a:solidFill>
                  <a:schemeClr val="tx1"/>
                </a:solidFill>
                <a:latin typeface="Tahoma" pitchFamily="34" charset="0"/>
                <a:ea typeface="+mn-ea"/>
                <a:cs typeface="+mn-cs"/>
              </a:defRPr>
            </a:lvl1pPr>
            <a:lvl2pPr marL="4572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2pPr>
            <a:lvl3pPr marL="9144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3pPr>
            <a:lvl4pPr marL="13716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4pPr>
            <a:lvl5pPr marL="18288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5pPr>
            <a:lvl6pPr marL="2286000" algn="l" defTabSz="914400" rtl="0" eaLnBrk="1" latinLnBrk="0" hangingPunct="1">
              <a:defRPr kumimoji="1" sz="2200" i="1" kern="1200">
                <a:solidFill>
                  <a:schemeClr val="tx1"/>
                </a:solidFill>
                <a:latin typeface="Tahoma" pitchFamily="34" charset="0"/>
                <a:ea typeface="+mn-ea"/>
                <a:cs typeface="+mn-cs"/>
              </a:defRPr>
            </a:lvl6pPr>
            <a:lvl7pPr marL="2743200" algn="l" defTabSz="914400" rtl="0" eaLnBrk="1" latinLnBrk="0" hangingPunct="1">
              <a:defRPr kumimoji="1" sz="2200" i="1" kern="1200">
                <a:solidFill>
                  <a:schemeClr val="tx1"/>
                </a:solidFill>
                <a:latin typeface="Tahoma" pitchFamily="34" charset="0"/>
                <a:ea typeface="+mn-ea"/>
                <a:cs typeface="+mn-cs"/>
              </a:defRPr>
            </a:lvl7pPr>
            <a:lvl8pPr marL="3200400" algn="l" defTabSz="914400" rtl="0" eaLnBrk="1" latinLnBrk="0" hangingPunct="1">
              <a:defRPr kumimoji="1" sz="2200" i="1" kern="1200">
                <a:solidFill>
                  <a:schemeClr val="tx1"/>
                </a:solidFill>
                <a:latin typeface="Tahoma" pitchFamily="34" charset="0"/>
                <a:ea typeface="+mn-ea"/>
                <a:cs typeface="+mn-cs"/>
              </a:defRPr>
            </a:lvl8pPr>
            <a:lvl9pPr marL="3657600" algn="l" defTabSz="914400" rtl="0" eaLnBrk="1" latinLnBrk="0" hangingPunct="1">
              <a:defRPr kumimoji="1" sz="2200" i="1" kern="1200">
                <a:solidFill>
                  <a:schemeClr val="tx1"/>
                </a:solidFill>
                <a:latin typeface="Tahoma" pitchFamily="34" charset="0"/>
                <a:ea typeface="+mn-ea"/>
                <a:cs typeface="+mn-cs"/>
              </a:defRPr>
            </a:lvl9pPr>
          </a:lstStyle>
          <a:p>
            <a:r>
              <a:rPr lang="en-US" sz="600" baseline="0" dirty="0"/>
              <a:t>W.A. Zajc</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fade/>
  </p:transition>
  <p:hf hdr="0" ftr="0"/>
  <p:txStyles>
    <p:titleStyle>
      <a:lvl1pPr algn="ctr" rtl="0" eaLnBrk="0" fontAlgn="base" hangingPunct="0">
        <a:spcBef>
          <a:spcPct val="0"/>
        </a:spcBef>
        <a:spcAft>
          <a:spcPct val="0"/>
        </a:spcAft>
        <a:defRPr sz="2700" b="0">
          <a:solidFill>
            <a:schemeClr val="bg1"/>
          </a:solidFill>
          <a:latin typeface="+mj-lt"/>
          <a:ea typeface="+mj-ea"/>
          <a:cs typeface="+mj-cs"/>
        </a:defRPr>
      </a:lvl1pPr>
      <a:lvl2pPr algn="ctr" rtl="0" eaLnBrk="0" fontAlgn="base" hangingPunct="0">
        <a:spcBef>
          <a:spcPct val="0"/>
        </a:spcBef>
        <a:spcAft>
          <a:spcPct val="0"/>
        </a:spcAft>
        <a:defRPr sz="2100" b="1">
          <a:solidFill>
            <a:srgbClr val="006600"/>
          </a:solidFill>
          <a:latin typeface="Arial" charset="0"/>
        </a:defRPr>
      </a:lvl2pPr>
      <a:lvl3pPr algn="ctr" rtl="0" eaLnBrk="0" fontAlgn="base" hangingPunct="0">
        <a:spcBef>
          <a:spcPct val="0"/>
        </a:spcBef>
        <a:spcAft>
          <a:spcPct val="0"/>
        </a:spcAft>
        <a:defRPr sz="2100" b="1">
          <a:solidFill>
            <a:srgbClr val="006600"/>
          </a:solidFill>
          <a:latin typeface="Arial" charset="0"/>
        </a:defRPr>
      </a:lvl3pPr>
      <a:lvl4pPr algn="ctr" rtl="0" eaLnBrk="0" fontAlgn="base" hangingPunct="0">
        <a:spcBef>
          <a:spcPct val="0"/>
        </a:spcBef>
        <a:spcAft>
          <a:spcPct val="0"/>
        </a:spcAft>
        <a:defRPr sz="2100" b="1">
          <a:solidFill>
            <a:srgbClr val="006600"/>
          </a:solidFill>
          <a:latin typeface="Arial" charset="0"/>
        </a:defRPr>
      </a:lvl4pPr>
      <a:lvl5pPr algn="ctr" rtl="0" eaLnBrk="0" fontAlgn="base" hangingPunct="0">
        <a:spcBef>
          <a:spcPct val="0"/>
        </a:spcBef>
        <a:spcAft>
          <a:spcPct val="0"/>
        </a:spcAft>
        <a:defRPr sz="2100" b="1">
          <a:solidFill>
            <a:srgbClr val="006600"/>
          </a:solidFill>
          <a:latin typeface="Arial" charset="0"/>
        </a:defRPr>
      </a:lvl5pPr>
      <a:lvl6pPr marL="342900" algn="ctr" rtl="0" eaLnBrk="0" fontAlgn="base" hangingPunct="0">
        <a:spcBef>
          <a:spcPct val="0"/>
        </a:spcBef>
        <a:spcAft>
          <a:spcPct val="0"/>
        </a:spcAft>
        <a:defRPr sz="2100" b="1">
          <a:solidFill>
            <a:srgbClr val="006600"/>
          </a:solidFill>
          <a:latin typeface="Arial" charset="0"/>
        </a:defRPr>
      </a:lvl6pPr>
      <a:lvl7pPr marL="685800" algn="ctr" rtl="0" eaLnBrk="0" fontAlgn="base" hangingPunct="0">
        <a:spcBef>
          <a:spcPct val="0"/>
        </a:spcBef>
        <a:spcAft>
          <a:spcPct val="0"/>
        </a:spcAft>
        <a:defRPr sz="2100" b="1">
          <a:solidFill>
            <a:srgbClr val="006600"/>
          </a:solidFill>
          <a:latin typeface="Arial" charset="0"/>
        </a:defRPr>
      </a:lvl7pPr>
      <a:lvl8pPr marL="1028700" algn="ctr" rtl="0" eaLnBrk="0" fontAlgn="base" hangingPunct="0">
        <a:spcBef>
          <a:spcPct val="0"/>
        </a:spcBef>
        <a:spcAft>
          <a:spcPct val="0"/>
        </a:spcAft>
        <a:defRPr sz="2100" b="1">
          <a:solidFill>
            <a:srgbClr val="006600"/>
          </a:solidFill>
          <a:latin typeface="Arial" charset="0"/>
        </a:defRPr>
      </a:lvl8pPr>
      <a:lvl9pPr marL="1371600" algn="ctr" rtl="0" eaLnBrk="0" fontAlgn="base" hangingPunct="0">
        <a:spcBef>
          <a:spcPct val="0"/>
        </a:spcBef>
        <a:spcAft>
          <a:spcPct val="0"/>
        </a:spcAft>
        <a:defRPr sz="2100" b="1">
          <a:solidFill>
            <a:srgbClr val="006600"/>
          </a:solidFill>
          <a:latin typeface="Arial" charset="0"/>
        </a:defRPr>
      </a:lvl9pPr>
    </p:titleStyle>
    <p:bodyStyle>
      <a:lvl1pPr marL="257175" indent="-257175" algn="l" rtl="0" eaLnBrk="0" fontAlgn="base" hangingPunct="0">
        <a:spcBef>
          <a:spcPct val="20000"/>
        </a:spcBef>
        <a:spcAft>
          <a:spcPct val="0"/>
        </a:spcAft>
        <a:buSzPct val="50000"/>
        <a:buFont typeface="Monotype Sorts" pitchFamily="2" charset="2"/>
        <a:buChar char="l"/>
        <a:defRPr sz="2400" b="0">
          <a:solidFill>
            <a:srgbClr val="0000CC"/>
          </a:solidFill>
          <a:effectLst/>
          <a:latin typeface="+mn-lt"/>
          <a:ea typeface="+mn-ea"/>
          <a:cs typeface="+mn-cs"/>
        </a:defRPr>
      </a:lvl1pPr>
      <a:lvl2pPr marL="557213" indent="-214313" algn="l" rtl="0" eaLnBrk="0" fontAlgn="base" hangingPunct="0">
        <a:spcBef>
          <a:spcPct val="20000"/>
        </a:spcBef>
        <a:spcAft>
          <a:spcPct val="0"/>
        </a:spcAft>
        <a:buFont typeface="Marlett" pitchFamily="2" charset="2"/>
        <a:buChar char="4"/>
        <a:defRPr sz="2100" b="0">
          <a:solidFill>
            <a:srgbClr val="FF0000"/>
          </a:solidFill>
          <a:latin typeface="+mn-lt"/>
        </a:defRPr>
      </a:lvl2pPr>
      <a:lvl3pPr marL="857250" indent="-171450" algn="l" rtl="0" eaLnBrk="0" fontAlgn="base" hangingPunct="0">
        <a:spcBef>
          <a:spcPct val="20000"/>
        </a:spcBef>
        <a:spcAft>
          <a:spcPct val="0"/>
        </a:spcAft>
        <a:buSzPct val="75000"/>
        <a:buFont typeface="Monotype Sorts" pitchFamily="2" charset="2"/>
        <a:buChar char="o"/>
        <a:defRPr sz="1500" b="0">
          <a:solidFill>
            <a:srgbClr val="333300"/>
          </a:solidFill>
          <a:latin typeface="+mn-lt"/>
        </a:defRPr>
      </a:lvl3pPr>
      <a:lvl4pPr marL="1200150" indent="-171450" algn="l" rtl="0" eaLnBrk="0" fontAlgn="base" hangingPunct="0">
        <a:spcBef>
          <a:spcPct val="20000"/>
        </a:spcBef>
        <a:spcAft>
          <a:spcPct val="0"/>
        </a:spcAft>
        <a:buFont typeface="CommonBullets" pitchFamily="34" charset="2"/>
        <a:buChar char="u"/>
        <a:defRPr sz="1200" b="0">
          <a:solidFill>
            <a:srgbClr val="CC3300"/>
          </a:solidFill>
          <a:latin typeface="+mn-lt"/>
        </a:defRPr>
      </a:lvl4pPr>
      <a:lvl5pPr marL="1543050" indent="-171450" algn="l" rtl="0" eaLnBrk="0" fontAlgn="base" hangingPunct="0">
        <a:spcBef>
          <a:spcPct val="20000"/>
        </a:spcBef>
        <a:spcAft>
          <a:spcPct val="0"/>
        </a:spcAft>
        <a:buChar char="–"/>
        <a:defRPr sz="825" b="0">
          <a:solidFill>
            <a:srgbClr val="FF0066"/>
          </a:solidFill>
          <a:effectLst>
            <a:outerShdw blurRad="38100" dist="38100" dir="2700000" algn="tl">
              <a:srgbClr val="C0C0C0"/>
            </a:outerShdw>
          </a:effectLst>
          <a:latin typeface="+mn-lt"/>
        </a:defRPr>
      </a:lvl5pPr>
      <a:lvl6pPr marL="1885950" indent="-171450" algn="l" rtl="0" eaLnBrk="0" fontAlgn="base" hangingPunct="0">
        <a:spcBef>
          <a:spcPct val="20000"/>
        </a:spcBef>
        <a:spcAft>
          <a:spcPct val="0"/>
        </a:spcAft>
        <a:buChar char="–"/>
        <a:defRPr sz="750" b="1">
          <a:solidFill>
            <a:srgbClr val="FF0066"/>
          </a:solidFill>
          <a:effectLst>
            <a:outerShdw blurRad="38100" dist="38100" dir="2700000" algn="tl">
              <a:srgbClr val="C0C0C0"/>
            </a:outerShdw>
          </a:effectLst>
          <a:latin typeface="+mn-lt"/>
        </a:defRPr>
      </a:lvl6pPr>
      <a:lvl7pPr marL="2228850" indent="-171450" algn="l" rtl="0" eaLnBrk="0" fontAlgn="base" hangingPunct="0">
        <a:spcBef>
          <a:spcPct val="20000"/>
        </a:spcBef>
        <a:spcAft>
          <a:spcPct val="0"/>
        </a:spcAft>
        <a:buChar char="–"/>
        <a:defRPr sz="750" b="1">
          <a:solidFill>
            <a:srgbClr val="FF0066"/>
          </a:solidFill>
          <a:effectLst>
            <a:outerShdw blurRad="38100" dist="38100" dir="2700000" algn="tl">
              <a:srgbClr val="C0C0C0"/>
            </a:outerShdw>
          </a:effectLst>
          <a:latin typeface="+mn-lt"/>
        </a:defRPr>
      </a:lvl7pPr>
      <a:lvl8pPr marL="2571750" indent="-171450" algn="l" rtl="0" eaLnBrk="0" fontAlgn="base" hangingPunct="0">
        <a:spcBef>
          <a:spcPct val="20000"/>
        </a:spcBef>
        <a:spcAft>
          <a:spcPct val="0"/>
        </a:spcAft>
        <a:buChar char="–"/>
        <a:defRPr sz="750" b="1">
          <a:solidFill>
            <a:srgbClr val="FF0066"/>
          </a:solidFill>
          <a:effectLst>
            <a:outerShdw blurRad="38100" dist="38100" dir="2700000" algn="tl">
              <a:srgbClr val="C0C0C0"/>
            </a:outerShdw>
          </a:effectLst>
          <a:latin typeface="+mn-lt"/>
        </a:defRPr>
      </a:lvl8pPr>
      <a:lvl9pPr marL="2914650" indent="-171450" algn="l" rtl="0" eaLnBrk="0" fontAlgn="base" hangingPunct="0">
        <a:spcBef>
          <a:spcPct val="20000"/>
        </a:spcBef>
        <a:spcAft>
          <a:spcPct val="0"/>
        </a:spcAft>
        <a:buChar char="–"/>
        <a:defRPr sz="750" b="1">
          <a:solidFill>
            <a:srgbClr val="FF0066"/>
          </a:solidFill>
          <a:effectLst>
            <a:outerShdw blurRad="38100" dist="38100" dir="2700000" algn="tl">
              <a:srgbClr val="C0C0C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inspirehep.net/search?ln=en&amp;p=find+t+glauber+modeling+and+topcite+500%2B&amp;of=hb&amp;action_search=Search&amp;sf=earliestdate&amp;so=d"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semanticscholar.org/paper/Glauber-Modeling-in-High-Energy-Nuclear-Collisions-Miller-Reygers/905789bb99c11bd2f635a7aef0f404dfffe2fa53/figure/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semanticscholar.org/paper/Glauber-Modeling-in-High-Energy-Nuclear-Collisions-Miller-Reygers/905789bb99c11bd2f635a7aef0f404dfffe2fa53/figure/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thecrimson.com/article/1985/2/5/young-students-take-science-course-pthis/" TargetMode="External"/><Relationship Id="rId4" Type="http://schemas.openxmlformats.org/officeDocument/2006/relationships/image" Target="../media/image12.tiff"/></Relationships>
</file>

<file path=ppt/slides/_rels/slide21.xml.rels><?xml version="1.0" encoding="UTF-8" standalone="yes"?>
<Relationships xmlns="http://schemas.openxmlformats.org/package/2006/relationships"><Relationship Id="rId3" Type="http://schemas.openxmlformats.org/officeDocument/2006/relationships/hyperlink" Target="https://www.semanticscholar.org/paper/Glauber-Modeling-in-High-Energy-Nuclear-Collisions-Miller-Reygers/905789bb99c11bd2f635a7aef0f404dfffe2fa53/figure/1" TargetMode="External"/><Relationship Id="rId7"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semanticscholar.org/paper/Glauber-Modeling-in-High-Energy-Nuclear-Collisions-Miller-Reygers/905789bb99c11bd2f635a7aef0f404dfffe2fa53/figure/2" TargetMode="External"/><Relationship Id="rId5" Type="http://schemas.openxmlformats.org/officeDocument/2006/relationships/hyperlink" Target="https://www.thecrimson.com/article/1985/2/5/young-students-take-science-course-pthis/" TargetMode="External"/><Relationship Id="rId4" Type="http://schemas.openxmlformats.org/officeDocument/2006/relationships/image" Target="../media/image12.tiff"/></Relationships>
</file>

<file path=ppt/slides/_rels/slide22.xml.rels><?xml version="1.0" encoding="UTF-8" standalone="yes"?>
<Relationships xmlns="http://schemas.openxmlformats.org/package/2006/relationships"><Relationship Id="rId3" Type="http://schemas.openxmlformats.org/officeDocument/2006/relationships/hyperlink" Target="https://www.semanticscholar.org/paper/Glauber-Modeling-in-High-Energy-Nuclear-Collisions-Miller-Reygers/905789bb99c11bd2f635a7aef0f404dfffe2fa53/figure/1" TargetMode="External"/><Relationship Id="rId7"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semanticscholar.org/paper/Glauber-Modeling-in-High-Energy-Nuclear-Collisions-Miller-Reygers/905789bb99c11bd2f635a7aef0f404dfffe2fa53/figure/2" TargetMode="External"/><Relationship Id="rId5" Type="http://schemas.openxmlformats.org/officeDocument/2006/relationships/hyperlink" Target="https://www.thecrimson.com/article/1985/2/5/young-students-take-science-course-pthis/" TargetMode="External"/><Relationship Id="rId4" Type="http://schemas.openxmlformats.org/officeDocument/2006/relationships/image" Target="../media/image12.tiff"/></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journals.aps.org/pr/abstract/10.1103/PhysRev.131.2766"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scholar.google.com/scholar?cites=14423751054501270697&amp;as_sdt=5,33&amp;sciodt=0,33&amp;hl=en" TargetMode="External"/><Relationship Id="rId2" Type="http://schemas.openxmlformats.org/officeDocument/2006/relationships/hyperlink" Target="https://journals.aps.org/pr/abstract/10.1103/PhysRev.131.2766"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journals.aps.org/pr/abstract/10.1103/PhysRev.177.1882" TargetMode="External"/><Relationship Id="rId3" Type="http://schemas.openxmlformats.org/officeDocument/2006/relationships/hyperlink" Target="https://scholar.google.com/scholar?cites=14423751054501270697&amp;as_sdt=5,33&amp;sciodt=0,33&amp;hl=en" TargetMode="External"/><Relationship Id="rId7" Type="http://schemas.openxmlformats.org/officeDocument/2006/relationships/hyperlink" Target="https://scholar.google.com/scholar?cites=1102215972330213063&amp;as_sdt=5,33&amp;sciodt=0,33&amp;hl=en" TargetMode="External"/><Relationship Id="rId12" Type="http://schemas.openxmlformats.org/officeDocument/2006/relationships/hyperlink" Target="https://scholar.google.com/scholar?cites=9636457918532410001&amp;as_sdt=5,33&amp;sciodt=0,33&amp;hl=en" TargetMode="External"/><Relationship Id="rId2" Type="http://schemas.openxmlformats.org/officeDocument/2006/relationships/hyperlink" Target="https://journals.aps.org/pr/abstract/10.1103/PhysRev.131.2766" TargetMode="External"/><Relationship Id="rId1" Type="http://schemas.openxmlformats.org/officeDocument/2006/relationships/slideLayout" Target="../slideLayouts/slideLayout2.xml"/><Relationship Id="rId6" Type="http://schemas.openxmlformats.org/officeDocument/2006/relationships/hyperlink" Target="https://journals.aps.org/prl/abstract/10.1103/PhysRevLett.10.84" TargetMode="External"/><Relationship Id="rId11" Type="http://schemas.openxmlformats.org/officeDocument/2006/relationships/hyperlink" Target="https://journals.aps.org/pr/abstract/10.1103/PhysRev.177.1857" TargetMode="External"/><Relationship Id="rId5" Type="http://schemas.openxmlformats.org/officeDocument/2006/relationships/hyperlink" Target="https://scholar.google.com/scholar?cites=11826546063968613920&amp;as_sdt=5,33&amp;sciodt=0,33&amp;hl=en" TargetMode="External"/><Relationship Id="rId10" Type="http://schemas.openxmlformats.org/officeDocument/2006/relationships/hyperlink" Target="https://scholar.google.com/scholar?cites=14955471043132947279&amp;as_sdt=5,33&amp;sciodt=0,33&amp;hl=en" TargetMode="External"/><Relationship Id="rId4" Type="http://schemas.openxmlformats.org/officeDocument/2006/relationships/hyperlink" Target="https://journals.aps.org/pr/abstract/10.1103/PhysRev.130.2529" TargetMode="External"/><Relationship Id="rId9" Type="http://schemas.openxmlformats.org/officeDocument/2006/relationships/hyperlink" Target="https://scholar.google.com/citations?user=BThu4V4AAAAJ&amp;hl=en&amp;oi=sra"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journals.aps.org/pr/abstract/10.1103/PhysRev.177.1882" TargetMode="External"/><Relationship Id="rId13" Type="http://schemas.openxmlformats.org/officeDocument/2006/relationships/hyperlink" Target="https://www.thecrimson.com/article/1985/2/5/young-students-take-science-course-pthis/" TargetMode="External"/><Relationship Id="rId3" Type="http://schemas.openxmlformats.org/officeDocument/2006/relationships/hyperlink" Target="https://scholar.google.com/scholar?cites=14423751054501270697&amp;as_sdt=5,33&amp;sciodt=0,33&amp;hl=en" TargetMode="External"/><Relationship Id="rId7" Type="http://schemas.openxmlformats.org/officeDocument/2006/relationships/hyperlink" Target="https://scholar.google.com/scholar?cites=1102215972330213063&amp;as_sdt=5,33&amp;sciodt=0,33&amp;hl=en" TargetMode="External"/><Relationship Id="rId12" Type="http://schemas.openxmlformats.org/officeDocument/2006/relationships/hyperlink" Target="https://scholar.google.com/scholar?cites=9636457918532410001&amp;as_sdt=5,33&amp;sciodt=0,33&amp;hl=en" TargetMode="External"/><Relationship Id="rId2" Type="http://schemas.openxmlformats.org/officeDocument/2006/relationships/hyperlink" Target="https://journals.aps.org/pr/abstract/10.1103/PhysRev.131.2766" TargetMode="External"/><Relationship Id="rId1" Type="http://schemas.openxmlformats.org/officeDocument/2006/relationships/slideLayout" Target="../slideLayouts/slideLayout2.xml"/><Relationship Id="rId6" Type="http://schemas.openxmlformats.org/officeDocument/2006/relationships/hyperlink" Target="https://journals.aps.org/prl/abstract/10.1103/PhysRevLett.10.84" TargetMode="External"/><Relationship Id="rId11" Type="http://schemas.openxmlformats.org/officeDocument/2006/relationships/hyperlink" Target="https://journals.aps.org/pr/abstract/10.1103/PhysRev.177.1857" TargetMode="External"/><Relationship Id="rId5" Type="http://schemas.openxmlformats.org/officeDocument/2006/relationships/hyperlink" Target="https://scholar.google.com/scholar?cites=11826546063968613920&amp;as_sdt=5,33&amp;sciodt=0,33&amp;hl=en" TargetMode="External"/><Relationship Id="rId10" Type="http://schemas.openxmlformats.org/officeDocument/2006/relationships/hyperlink" Target="https://scholar.google.com/scholar?cites=14955471043132947279&amp;as_sdt=5,33&amp;sciodt=0,33&amp;hl=en" TargetMode="External"/><Relationship Id="rId4" Type="http://schemas.openxmlformats.org/officeDocument/2006/relationships/hyperlink" Target="https://journals.aps.org/pr/abstract/10.1103/PhysRev.130.2529" TargetMode="External"/><Relationship Id="rId9" Type="http://schemas.openxmlformats.org/officeDocument/2006/relationships/hyperlink" Target="https://scholar.google.com/citations?user=BThu4V4AAAAJ&amp;hl=en&amp;oi=sra"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journals.aps.org/pr/abstract/10.1103/PhysRev.177.1882" TargetMode="External"/><Relationship Id="rId3" Type="http://schemas.openxmlformats.org/officeDocument/2006/relationships/hyperlink" Target="https://scholar.google.com/scholar?cites=14423751054501270697&amp;as_sdt=5,33&amp;sciodt=0,33&amp;hl=en" TargetMode="External"/><Relationship Id="rId7" Type="http://schemas.openxmlformats.org/officeDocument/2006/relationships/hyperlink" Target="https://scholar.google.com/scholar?cites=1102215972330213063&amp;as_sdt=5,33&amp;sciodt=0,33&amp;hl=en" TargetMode="External"/><Relationship Id="rId12" Type="http://schemas.openxmlformats.org/officeDocument/2006/relationships/hyperlink" Target="https://scholar.google.com/scholar?cites=9636457918532410001&amp;as_sdt=5,33&amp;sciodt=0,33&amp;hl=en" TargetMode="External"/><Relationship Id="rId2" Type="http://schemas.openxmlformats.org/officeDocument/2006/relationships/hyperlink" Target="https://journals.aps.org/pr/abstract/10.1103/PhysRev.131.2766" TargetMode="External"/><Relationship Id="rId1" Type="http://schemas.openxmlformats.org/officeDocument/2006/relationships/slideLayout" Target="../slideLayouts/slideLayout2.xml"/><Relationship Id="rId6" Type="http://schemas.openxmlformats.org/officeDocument/2006/relationships/hyperlink" Target="https://journals.aps.org/prl/abstract/10.1103/PhysRevLett.10.84" TargetMode="External"/><Relationship Id="rId11" Type="http://schemas.openxmlformats.org/officeDocument/2006/relationships/hyperlink" Target="https://journals.aps.org/pr/abstract/10.1103/PhysRev.177.1857" TargetMode="External"/><Relationship Id="rId5" Type="http://schemas.openxmlformats.org/officeDocument/2006/relationships/hyperlink" Target="https://scholar.google.com/scholar?cites=11826546063968613920&amp;as_sdt=5,33&amp;sciodt=0,33&amp;hl=en" TargetMode="External"/><Relationship Id="rId10" Type="http://schemas.openxmlformats.org/officeDocument/2006/relationships/hyperlink" Target="https://scholar.google.com/scholar?cites=14955471043132947279&amp;as_sdt=5,33&amp;sciodt=0,33&amp;hl=en" TargetMode="External"/><Relationship Id="rId4" Type="http://schemas.openxmlformats.org/officeDocument/2006/relationships/hyperlink" Target="https://journals.aps.org/pr/abstract/10.1103/PhysRev.130.2529" TargetMode="External"/><Relationship Id="rId9" Type="http://schemas.openxmlformats.org/officeDocument/2006/relationships/hyperlink" Target="https://scholar.google.com/citations?user=BThu4V4AAAAJ&amp;hl=en&amp;oi=sra"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hyperlink" Target="https://scholar.google.com/scholar?cites=14423751054501270697&amp;as_sdt=5,33&amp;sciodt=0,33&amp;hl=en" TargetMode="External"/><Relationship Id="rId2" Type="http://schemas.openxmlformats.org/officeDocument/2006/relationships/hyperlink" Target="https://journals.aps.org/pr/abstract/10.1103/PhysRev.131.2766"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scholar.google.com/scholar?cites=14423751054501270697&amp;as_sdt=5,33&amp;sciodt=0,33&amp;hl=en" TargetMode="External"/><Relationship Id="rId2" Type="http://schemas.openxmlformats.org/officeDocument/2006/relationships/hyperlink" Target="https://journals.aps.org/pr/abstract/10.1103/PhysRev.131.2766"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hyperlink" Target="https://scholar.google.com/scholar?cites=14423751054501270697&amp;as_sdt=5,33&amp;sciodt=0,33&amp;hl=en" TargetMode="External"/><Relationship Id="rId2" Type="http://schemas.openxmlformats.org/officeDocument/2006/relationships/hyperlink" Target="https://journals.aps.org/pr/abstract/10.1103/PhysRev.131.2766"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hyperlink" Target="https://scholar.google.com/scholar?cites=14423751054501270697&amp;as_sdt=5,33&amp;sciodt=0,33&amp;hl=en" TargetMode="External"/><Relationship Id="rId2" Type="http://schemas.openxmlformats.org/officeDocument/2006/relationships/hyperlink" Target="https://journals.aps.org/pr/abstract/10.1103/PhysRev.131.2766"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nobelprize.org/prizes/physics/2005/summary/"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livescience.com/27398-nobel-dna-discovery-for-sale.html"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4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tiff"/><Relationship Id="rId4" Type="http://schemas.openxmlformats.org/officeDocument/2006/relationships/hyperlink" Target="https://www.livescience.com/27398-nobel-dna-discovery-for-sale.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scholar.google.com/scholar?cites=10607785030351582649&amp;as_sdt=5,33&amp;sciodt=0,33&amp;hl=en"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bit-player.org/2019/glaubers-dynamics" TargetMode="External"/><Relationship Id="rId2" Type="http://schemas.openxmlformats.org/officeDocument/2006/relationships/hyperlink" Target="https://scholar.google.com/scholar?cites=9376251676877884755&amp;as_sdt=5,33&amp;sciodt=0,33&amp;hl=en"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hyperlink" Target="http://bit-player.org/2019/glaubers-dynamics" TargetMode="External"/><Relationship Id="rId2" Type="http://schemas.openxmlformats.org/officeDocument/2006/relationships/hyperlink" Target="https://scholar.google.com/scholar?cites=9376251676877884755&amp;as_sdt=5,33&amp;sciodt=0,33&amp;hl=en" TargetMode="External"/><Relationship Id="rId1" Type="http://schemas.openxmlformats.org/officeDocument/2006/relationships/slideLayout" Target="../slideLayouts/slideLayout2.xml"/><Relationship Id="rId5" Type="http://schemas.openxmlformats.org/officeDocument/2006/relationships/hyperlink" Target="https://www.thecrimson.com/article/1985/2/5/young-students-take-science-course-pthis/" TargetMode="Externa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hyperlink" Target="http://qm2005.kfki.hu/archive/plenary/glauber/photos/qm2005_1727im07.html" TargetMode="External"/><Relationship Id="rId2" Type="http://schemas.openxmlformats.org/officeDocument/2006/relationships/image" Target="../media/image32.tiff"/><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4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hyperlink" Target="http://qm2005.kfki.hu/archive/photos1/Visegrad/knights/Knights_01.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hyperlink" Target="http://qm2005.kfki.hu/archive/photos1/Visegrad/ceremonie/ceremonie_23.html"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hyperlink" Target="http://qm2005.kfki.hu/archive/photos1/Visegrad/ceremonie/ceremonie_49.html"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hyperlink" Target="http://qm2005.kfki.hu/archive/photos1/Visegrad/ceremonie/ceremonie_57.html"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hyperlink" Target="http://qm2005.kfki.hu/archive/photos1/Visegrad/ceremonie/ceremonie_58.html"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hyperlink" Target="http://qm2005.kfki.hu/archive/photos1/Visegrad/ceremonie/ceremonie_59.html"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hyperlink" Target="http://qm2005.kfki.hu/archive/photos1/Visegrad/ceremonie/feast_62.html"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improbable.com/2018/12/27/sad-news-roy-glauber-paper-airplane-sweeper-and-physicist-of-light-is-gon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tiff"/></Relationships>
</file>

<file path=ppt/slides/_rels/slide58.xml.rels><?xml version="1.0" encoding="UTF-8" standalone="yes"?>
<Relationships xmlns="http://schemas.openxmlformats.org/package/2006/relationships"><Relationship Id="rId3" Type="http://schemas.openxmlformats.org/officeDocument/2006/relationships/hyperlink" Target="https://www.improbable.com/2018/12/27/sad-news-roy-glauber-paper-airplane-sweeper-and-physicist-of-light-is-gon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3.tiff"/></Relationships>
</file>

<file path=ppt/slides/_rels/slide59.xml.rels><?xml version="1.0" encoding="UTF-8" standalone="yes"?>
<Relationships xmlns="http://schemas.openxmlformats.org/package/2006/relationships"><Relationship Id="rId3" Type="http://schemas.openxmlformats.org/officeDocument/2006/relationships/hyperlink" Target="https://www.improbable.com/2018/12/27/sad-news-roy-glauber-paper-airplane-sweeper-and-physicist-of-light-is-gon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6.xml.rels><?xml version="1.0" encoding="UTF-8" standalone="yes"?>
<Relationships xmlns="http://schemas.openxmlformats.org/package/2006/relationships"><Relationship Id="rId2" Type="http://schemas.openxmlformats.org/officeDocument/2006/relationships/hyperlink" Target="https://www.nobelprize.org/prizes/physics/2005/glauber/biographical/"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improbable.com/2018/12/27/sad-news-roy-glauber-paper-airplane-sweeper-and-physicist-of-light-is-gon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inspirehep.net/search?ln=en&amp;p=refersto%3Arecid%3A40816&amp;sf=earliestdate"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nobelprize.org/prizes/physics/2005/glauber/biographical/" TargetMode="External"/><Relationship Id="rId2" Type="http://schemas.openxmlformats.org/officeDocument/2006/relationships/hyperlink" Target="http://inspirehep.net/search?ln=en&amp;p=refersto%3Arecid%3A40816&amp;sf=earliestdate"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nobelprize.org/prizes/physics/2005/glauber/biographical/" TargetMode="External"/><Relationship Id="rId2" Type="http://schemas.openxmlformats.org/officeDocument/2006/relationships/hyperlink" Target="https://www.nobelprize.org/prizes/physics/2005/glauber/lecture/"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www.nobelprize.org/prizes/physics/2005/glauber/speech/"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physics.harvard.edu/Displays/slideshows/Glauber90.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tiff"/><Relationship Id="rId5" Type="http://schemas.openxmlformats.org/officeDocument/2006/relationships/hyperlink" Target="https://physicsworld.com/a/quantum-optics-pioneer-roy-glauber-dies-at-93/" TargetMode="External"/><Relationship Id="rId4" Type="http://schemas.openxmlformats.org/officeDocument/2006/relationships/image" Target="../media/image48.tiff"/></Relationships>
</file>

<file path=ppt/slides/_rels/slide67.xml.rels><?xml version="1.0" encoding="UTF-8" standalone="yes"?>
<Relationships xmlns="http://schemas.openxmlformats.org/package/2006/relationships"><Relationship Id="rId3" Type="http://schemas.openxmlformats.org/officeDocument/2006/relationships/hyperlink" Target="https://www.physics.harvard.edu/Displays/slideshows/Glauber90.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semanticscholar.org/topic/Glauber/300299"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nobelprize.org/prizes/physics/2005/glauber/biographica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5676" y="2315413"/>
            <a:ext cx="5829300" cy="1102519"/>
          </a:xfrm>
        </p:spPr>
        <p:txBody>
          <a:bodyPr>
            <a:normAutofit/>
          </a:bodyPr>
          <a:lstStyle/>
          <a:p>
            <a:r>
              <a:rPr lang="en-US" dirty="0"/>
              <a:t>A Tribute to Roy Glauber </a:t>
            </a:r>
            <a:br>
              <a:rPr lang="en-US" dirty="0"/>
            </a:br>
            <a:endParaRPr lang="en-US" dirty="0"/>
          </a:p>
        </p:txBody>
      </p:sp>
      <p:sp>
        <p:nvSpPr>
          <p:cNvPr id="3" name="Subtitle 2"/>
          <p:cNvSpPr>
            <a:spLocks noGrp="1"/>
          </p:cNvSpPr>
          <p:nvPr>
            <p:ph type="subTitle" idx="1"/>
          </p:nvPr>
        </p:nvSpPr>
        <p:spPr>
          <a:xfrm>
            <a:off x="1655676" y="3557550"/>
            <a:ext cx="6021669" cy="1437624"/>
          </a:xfrm>
        </p:spPr>
        <p:txBody>
          <a:bodyPr>
            <a:normAutofit fontScale="85000" lnSpcReduction="20000"/>
          </a:bodyPr>
          <a:lstStyle/>
          <a:p>
            <a:r>
              <a:rPr lang="en-US" sz="1200" dirty="0"/>
              <a:t>presented at</a:t>
            </a:r>
            <a:br>
              <a:rPr lang="en-US" sz="1200" dirty="0"/>
            </a:br>
            <a:br>
              <a:rPr lang="en-US" sz="1200" dirty="0"/>
            </a:br>
            <a:r>
              <a:rPr lang="en-US" sz="1800" dirty="0"/>
              <a:t>Initial Stages 2019</a:t>
            </a:r>
            <a:br>
              <a:rPr lang="en-US" sz="1800" dirty="0"/>
            </a:br>
            <a:br>
              <a:rPr lang="en-US" sz="1800" dirty="0"/>
            </a:br>
            <a:r>
              <a:rPr lang="en-US" sz="1200" dirty="0"/>
              <a:t>Columbia University</a:t>
            </a:r>
          </a:p>
          <a:p>
            <a:r>
              <a:rPr lang="en-US" sz="1200" dirty="0"/>
              <a:t>June 27</a:t>
            </a:r>
            <a:r>
              <a:rPr lang="en-US" sz="1200" baseline="30000" dirty="0"/>
              <a:t>th</a:t>
            </a:r>
            <a:r>
              <a:rPr lang="en-US" sz="1200" dirty="0"/>
              <a:t>, 2019</a:t>
            </a:r>
            <a:br>
              <a:rPr lang="en-US" sz="1200" dirty="0"/>
            </a:br>
            <a:br>
              <a:rPr lang="en-US" sz="1200" dirty="0"/>
            </a:br>
            <a:r>
              <a:rPr lang="en-US" sz="1050" dirty="0"/>
              <a:t>W.A. Zajc</a:t>
            </a:r>
            <a:br>
              <a:rPr lang="en-US" sz="1050" dirty="0"/>
            </a:br>
            <a:r>
              <a:rPr lang="en-US" sz="1050" dirty="0"/>
              <a:t>Columbia University</a:t>
            </a:r>
          </a:p>
        </p:txBody>
      </p:sp>
      <p:sp>
        <p:nvSpPr>
          <p:cNvPr id="6" name="TextBox 5">
            <a:extLst>
              <a:ext uri="{FF2B5EF4-FFF2-40B4-BE49-F238E27FC236}">
                <a16:creationId xmlns:a16="http://schemas.microsoft.com/office/drawing/2014/main" id="{EDB91290-D64E-8C4A-ADD1-9E64E65892B5}"/>
              </a:ext>
            </a:extLst>
          </p:cNvPr>
          <p:cNvSpPr txBox="1"/>
          <p:nvPr/>
        </p:nvSpPr>
        <p:spPr>
          <a:xfrm>
            <a:off x="2514601" y="5265205"/>
            <a:ext cx="4235210" cy="507831"/>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a:buNone/>
            </a:pPr>
            <a:r>
              <a:rPr lang="en-US" sz="1350" i="0" dirty="0">
                <a:latin typeface="Times New Roman" pitchFamily="18" charset="0"/>
              </a:rPr>
              <a:t>This work was supported by the United States Department of Energy Grant DOE-FG02-86ER-40281</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5458B7-77B0-2648-8343-4D5D2B2E0A21}"/>
              </a:ext>
            </a:extLst>
          </p:cNvPr>
          <p:cNvSpPr>
            <a:spLocks noGrp="1"/>
          </p:cNvSpPr>
          <p:nvPr>
            <p:ph idx="1"/>
          </p:nvPr>
        </p:nvSpPr>
        <p:spPr>
          <a:xfrm>
            <a:off x="0" y="1600200"/>
            <a:ext cx="2610285" cy="4400550"/>
          </a:xfrm>
        </p:spPr>
        <p:txBody>
          <a:bodyPr/>
          <a:lstStyle/>
          <a:p>
            <a:r>
              <a:rPr lang="en-US" dirty="0" err="1"/>
              <a:t>inSPIRE</a:t>
            </a:r>
            <a:r>
              <a:rPr lang="en-US" dirty="0"/>
              <a:t> reports 430 records with “Glauber” in the title.</a:t>
            </a:r>
          </a:p>
          <a:p>
            <a:endParaRPr lang="en-US" dirty="0"/>
          </a:p>
          <a:p>
            <a:r>
              <a:rPr lang="en-US" dirty="0"/>
              <a:t>Roy was wryly amused by this.</a:t>
            </a:r>
          </a:p>
        </p:txBody>
      </p:sp>
      <p:sp>
        <p:nvSpPr>
          <p:cNvPr id="3" name="Title 2">
            <a:extLst>
              <a:ext uri="{FF2B5EF4-FFF2-40B4-BE49-F238E27FC236}">
                <a16:creationId xmlns:a16="http://schemas.microsoft.com/office/drawing/2014/main" id="{E28627FF-5736-C549-8982-7BDBC323F3E1}"/>
              </a:ext>
            </a:extLst>
          </p:cNvPr>
          <p:cNvSpPr>
            <a:spLocks noGrp="1"/>
          </p:cNvSpPr>
          <p:nvPr>
            <p:ph type="title"/>
          </p:nvPr>
        </p:nvSpPr>
        <p:spPr/>
        <p:txBody>
          <a:bodyPr/>
          <a:lstStyle/>
          <a:p>
            <a:r>
              <a:rPr lang="en-US" dirty="0"/>
              <a:t>Evidence For That Statement</a:t>
            </a:r>
          </a:p>
        </p:txBody>
      </p:sp>
      <p:sp>
        <p:nvSpPr>
          <p:cNvPr id="4" name="Slide Number Placeholder 3">
            <a:extLst>
              <a:ext uri="{FF2B5EF4-FFF2-40B4-BE49-F238E27FC236}">
                <a16:creationId xmlns:a16="http://schemas.microsoft.com/office/drawing/2014/main" id="{740356C7-5C21-6D4D-B30B-5812E4595A92}"/>
              </a:ext>
            </a:extLst>
          </p:cNvPr>
          <p:cNvSpPr>
            <a:spLocks noGrp="1"/>
          </p:cNvSpPr>
          <p:nvPr>
            <p:ph type="sldNum" sz="quarter" idx="12"/>
          </p:nvPr>
        </p:nvSpPr>
        <p:spPr/>
        <p:txBody>
          <a:bodyPr/>
          <a:lstStyle/>
          <a:p>
            <a:fld id="{A2D2CA8A-49B1-44D0-B863-6C6BFD9BB9EC}" type="slidenum">
              <a:rPr lang="en-US" smtClean="0"/>
              <a:pPr/>
              <a:t>10</a:t>
            </a:fld>
            <a:endParaRPr lang="en-US"/>
          </a:p>
        </p:txBody>
      </p:sp>
      <p:sp>
        <p:nvSpPr>
          <p:cNvPr id="5" name="Date Placeholder 4">
            <a:extLst>
              <a:ext uri="{FF2B5EF4-FFF2-40B4-BE49-F238E27FC236}">
                <a16:creationId xmlns:a16="http://schemas.microsoft.com/office/drawing/2014/main" id="{9E1FCACF-FE3F-C145-AB7E-B6A179AAAD1F}"/>
              </a:ext>
            </a:extLst>
          </p:cNvPr>
          <p:cNvSpPr>
            <a:spLocks noGrp="1"/>
          </p:cNvSpPr>
          <p:nvPr>
            <p:ph type="dt" sz="half" idx="10"/>
          </p:nvPr>
        </p:nvSpPr>
        <p:spPr/>
        <p:txBody>
          <a:bodyPr/>
          <a:lstStyle/>
          <a:p>
            <a:r>
              <a:rPr lang="en-US"/>
              <a:t>06-Jun-19</a:t>
            </a:r>
            <a:endParaRPr lang="en-US" dirty="0"/>
          </a:p>
        </p:txBody>
      </p:sp>
      <p:pic>
        <p:nvPicPr>
          <p:cNvPr id="6" name="Picture 5">
            <a:extLst>
              <a:ext uri="{FF2B5EF4-FFF2-40B4-BE49-F238E27FC236}">
                <a16:creationId xmlns:a16="http://schemas.microsoft.com/office/drawing/2014/main" id="{70EAEC30-C9A2-9D4A-A434-797F03D55325}"/>
              </a:ext>
            </a:extLst>
          </p:cNvPr>
          <p:cNvPicPr>
            <a:picLocks noChangeAspect="1"/>
          </p:cNvPicPr>
          <p:nvPr/>
        </p:nvPicPr>
        <p:blipFill>
          <a:blip r:embed="rId2"/>
          <a:stretch>
            <a:fillRect/>
          </a:stretch>
        </p:blipFill>
        <p:spPr>
          <a:xfrm>
            <a:off x="2610285" y="1568990"/>
            <a:ext cx="6498219" cy="4431760"/>
          </a:xfrm>
          <a:prstGeom prst="rect">
            <a:avLst/>
          </a:prstGeom>
        </p:spPr>
      </p:pic>
      <p:sp>
        <p:nvSpPr>
          <p:cNvPr id="7" name="Oval 6">
            <a:extLst>
              <a:ext uri="{FF2B5EF4-FFF2-40B4-BE49-F238E27FC236}">
                <a16:creationId xmlns:a16="http://schemas.microsoft.com/office/drawing/2014/main" id="{AE698FA6-7436-E84F-B17B-AE33C4F71F33}"/>
              </a:ext>
            </a:extLst>
          </p:cNvPr>
          <p:cNvSpPr/>
          <p:nvPr/>
        </p:nvSpPr>
        <p:spPr>
          <a:xfrm>
            <a:off x="3113838" y="3347991"/>
            <a:ext cx="783087" cy="405045"/>
          </a:xfrm>
          <a:prstGeom prst="ellipse">
            <a:avLst/>
          </a:prstGeom>
          <a:ln w="25400">
            <a:solidFill>
              <a:srgbClr val="FF0000">
                <a:alpha val="75000"/>
              </a:srgbClr>
            </a:solidFill>
          </a:ln>
        </p:spPr>
        <p:txBody>
          <a:bodyPr vert="horz" wrap="none" lIns="68580" tIns="34290" rIns="68580" bIns="34290" numCol="1" rtlCol="0" anchor="ctr" anchorCtr="0" compatLnSpc="1">
            <a:prstTxWarp prst="textNoShape">
              <a:avLst/>
            </a:prstTxWarp>
          </a:bodyPr>
          <a:lstStyle/>
          <a:p>
            <a:pPr defTabSz="685800"/>
            <a:endParaRPr lang="en-US" sz="1650"/>
          </a:p>
        </p:txBody>
      </p:sp>
    </p:spTree>
    <p:extLst>
      <p:ext uri="{BB962C8B-B14F-4D97-AF65-F5344CB8AC3E}">
        <p14:creationId xmlns:p14="http://schemas.microsoft.com/office/powerpoint/2010/main" val="2035863775"/>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D03A63-011F-D14A-9F4D-1EA4612BD23F}"/>
              </a:ext>
            </a:extLst>
          </p:cNvPr>
          <p:cNvSpPr>
            <a:spLocks noGrp="1"/>
          </p:cNvSpPr>
          <p:nvPr>
            <p:ph idx="1"/>
          </p:nvPr>
        </p:nvSpPr>
        <p:spPr>
          <a:xfrm>
            <a:off x="0" y="1600200"/>
            <a:ext cx="2843808" cy="4400550"/>
          </a:xfrm>
        </p:spPr>
        <p:txBody>
          <a:bodyPr/>
          <a:lstStyle/>
          <a:p>
            <a:r>
              <a:rPr lang="en-US" dirty="0"/>
              <a:t>( According to</a:t>
            </a:r>
            <a:br>
              <a:rPr lang="en-US" dirty="0"/>
            </a:br>
            <a:r>
              <a:rPr lang="en-US" dirty="0"/>
              <a:t>    </a:t>
            </a:r>
            <a:r>
              <a:rPr lang="en-US" dirty="0" err="1"/>
              <a:t>inSPIRE</a:t>
            </a:r>
            <a:r>
              <a:rPr lang="en-US" dirty="0"/>
              <a:t>     )</a:t>
            </a:r>
          </a:p>
          <a:p>
            <a:endParaRPr lang="en-US" dirty="0"/>
          </a:p>
          <a:p>
            <a:r>
              <a:rPr lang="en-US" dirty="0"/>
              <a:t>“Our” Glauber paper </a:t>
            </a:r>
            <a:br>
              <a:rPr lang="en-US" dirty="0"/>
            </a:br>
            <a:r>
              <a:rPr lang="en-US" i="1" dirty="0">
                <a:solidFill>
                  <a:srgbClr val="FF0000"/>
                </a:solidFill>
              </a:rPr>
              <a:t>High-Energy Scattering of Protons by Nuclei</a:t>
            </a:r>
            <a:br>
              <a:rPr lang="en-US" dirty="0"/>
            </a:br>
            <a:r>
              <a:rPr lang="en-US" dirty="0"/>
              <a:t>has been cited 699 times.</a:t>
            </a:r>
          </a:p>
        </p:txBody>
      </p:sp>
      <p:sp>
        <p:nvSpPr>
          <p:cNvPr id="3" name="Title 2">
            <a:extLst>
              <a:ext uri="{FF2B5EF4-FFF2-40B4-BE49-F238E27FC236}">
                <a16:creationId xmlns:a16="http://schemas.microsoft.com/office/drawing/2014/main" id="{BF85D6A9-013C-1049-9BCA-91E395FC7D88}"/>
              </a:ext>
            </a:extLst>
          </p:cNvPr>
          <p:cNvSpPr>
            <a:spLocks noGrp="1"/>
          </p:cNvSpPr>
          <p:nvPr>
            <p:ph type="title"/>
          </p:nvPr>
        </p:nvSpPr>
        <p:spPr/>
        <p:txBody>
          <a:bodyPr/>
          <a:lstStyle/>
          <a:p>
            <a:r>
              <a:rPr lang="en-US" dirty="0"/>
              <a:t>Roy’s Renowned Papers</a:t>
            </a:r>
          </a:p>
        </p:txBody>
      </p:sp>
      <p:sp>
        <p:nvSpPr>
          <p:cNvPr id="4" name="Slide Number Placeholder 3">
            <a:extLst>
              <a:ext uri="{FF2B5EF4-FFF2-40B4-BE49-F238E27FC236}">
                <a16:creationId xmlns:a16="http://schemas.microsoft.com/office/drawing/2014/main" id="{E0ED33F5-D4C9-5449-AE90-FA2C0B6F066E}"/>
              </a:ext>
            </a:extLst>
          </p:cNvPr>
          <p:cNvSpPr>
            <a:spLocks noGrp="1"/>
          </p:cNvSpPr>
          <p:nvPr>
            <p:ph type="sldNum" sz="quarter" idx="12"/>
          </p:nvPr>
        </p:nvSpPr>
        <p:spPr/>
        <p:txBody>
          <a:bodyPr/>
          <a:lstStyle/>
          <a:p>
            <a:fld id="{A2D2CA8A-49B1-44D0-B863-6C6BFD9BB9EC}" type="slidenum">
              <a:rPr lang="en-US" smtClean="0"/>
              <a:pPr/>
              <a:t>11</a:t>
            </a:fld>
            <a:endParaRPr lang="en-US"/>
          </a:p>
        </p:txBody>
      </p:sp>
      <p:sp>
        <p:nvSpPr>
          <p:cNvPr id="5" name="Date Placeholder 4">
            <a:extLst>
              <a:ext uri="{FF2B5EF4-FFF2-40B4-BE49-F238E27FC236}">
                <a16:creationId xmlns:a16="http://schemas.microsoft.com/office/drawing/2014/main" id="{C5C3FF05-CD40-EE45-B118-01D4446EE256}"/>
              </a:ext>
            </a:extLst>
          </p:cNvPr>
          <p:cNvSpPr>
            <a:spLocks noGrp="1"/>
          </p:cNvSpPr>
          <p:nvPr>
            <p:ph type="dt" sz="half" idx="10"/>
          </p:nvPr>
        </p:nvSpPr>
        <p:spPr/>
        <p:txBody>
          <a:bodyPr/>
          <a:lstStyle/>
          <a:p>
            <a:r>
              <a:rPr lang="en-US"/>
              <a:t>06-Jun-19</a:t>
            </a:r>
            <a:endParaRPr lang="en-US" dirty="0"/>
          </a:p>
        </p:txBody>
      </p:sp>
      <p:pic>
        <p:nvPicPr>
          <p:cNvPr id="6" name="Picture 5">
            <a:extLst>
              <a:ext uri="{FF2B5EF4-FFF2-40B4-BE49-F238E27FC236}">
                <a16:creationId xmlns:a16="http://schemas.microsoft.com/office/drawing/2014/main" id="{2B4C24F1-1CFB-1D4D-AAAD-3986E5898CA7}"/>
              </a:ext>
            </a:extLst>
          </p:cNvPr>
          <p:cNvPicPr>
            <a:picLocks noChangeAspect="1"/>
          </p:cNvPicPr>
          <p:nvPr/>
        </p:nvPicPr>
        <p:blipFill>
          <a:blip r:embed="rId2"/>
          <a:stretch>
            <a:fillRect/>
          </a:stretch>
        </p:blipFill>
        <p:spPr>
          <a:xfrm>
            <a:off x="3005826" y="1562297"/>
            <a:ext cx="6099469" cy="4438453"/>
          </a:xfrm>
          <a:prstGeom prst="rect">
            <a:avLst/>
          </a:prstGeom>
        </p:spPr>
      </p:pic>
      <p:sp>
        <p:nvSpPr>
          <p:cNvPr id="7" name="Oval 6">
            <a:extLst>
              <a:ext uri="{FF2B5EF4-FFF2-40B4-BE49-F238E27FC236}">
                <a16:creationId xmlns:a16="http://schemas.microsoft.com/office/drawing/2014/main" id="{9D9A4008-FD3F-8843-9DDB-C61B551275A7}"/>
              </a:ext>
            </a:extLst>
          </p:cNvPr>
          <p:cNvSpPr/>
          <p:nvPr/>
        </p:nvSpPr>
        <p:spPr>
          <a:xfrm>
            <a:off x="4004937" y="4320099"/>
            <a:ext cx="1431159" cy="567063"/>
          </a:xfrm>
          <a:prstGeom prst="ellipse">
            <a:avLst/>
          </a:prstGeom>
          <a:ln w="25400">
            <a:solidFill>
              <a:srgbClr val="FF0000">
                <a:alpha val="75000"/>
              </a:srgbClr>
            </a:solidFill>
          </a:ln>
        </p:spPr>
        <p:txBody>
          <a:bodyPr vert="horz" wrap="none" lIns="68580" tIns="34290" rIns="68580" bIns="34290" numCol="1" rtlCol="0" anchor="ctr" anchorCtr="0" compatLnSpc="1">
            <a:prstTxWarp prst="textNoShape">
              <a:avLst/>
            </a:prstTxWarp>
          </a:bodyPr>
          <a:lstStyle/>
          <a:p>
            <a:pPr defTabSz="685800"/>
            <a:endParaRPr lang="en-US" sz="1650"/>
          </a:p>
        </p:txBody>
      </p:sp>
    </p:spTree>
    <p:extLst>
      <p:ext uri="{BB962C8B-B14F-4D97-AF65-F5344CB8AC3E}">
        <p14:creationId xmlns:p14="http://schemas.microsoft.com/office/powerpoint/2010/main" val="37299343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3AA86745-47A9-AB40-99D5-A984CBAF2257}"/>
              </a:ext>
            </a:extLst>
          </p:cNvPr>
          <p:cNvSpPr>
            <a:spLocks noGrp="1"/>
          </p:cNvSpPr>
          <p:nvPr>
            <p:ph idx="1"/>
          </p:nvPr>
        </p:nvSpPr>
        <p:spPr>
          <a:xfrm>
            <a:off x="268069" y="1573565"/>
            <a:ext cx="5357048" cy="4400550"/>
          </a:xfrm>
        </p:spPr>
        <p:txBody>
          <a:bodyPr/>
          <a:lstStyle/>
          <a:p>
            <a:r>
              <a:rPr lang="en-US" dirty="0"/>
              <a:t>Actually, it’s not really in </a:t>
            </a:r>
            <a:br>
              <a:rPr lang="en-US" dirty="0"/>
            </a:br>
            <a:r>
              <a:rPr lang="en-US" dirty="0"/>
              <a:t>the </a:t>
            </a:r>
            <a:r>
              <a:rPr lang="en-US" dirty="0" err="1"/>
              <a:t>eikonal</a:t>
            </a:r>
            <a:r>
              <a:rPr lang="en-US" dirty="0"/>
              <a:t> approximation</a:t>
            </a:r>
          </a:p>
          <a:p>
            <a:pPr lvl="1"/>
            <a:r>
              <a:rPr lang="en-US" dirty="0"/>
              <a:t>“multiple-diffraction theory”</a:t>
            </a:r>
          </a:p>
          <a:p>
            <a:r>
              <a:rPr lang="en-US" dirty="0"/>
              <a:t>Nor is it a Monte Carlo</a:t>
            </a:r>
          </a:p>
          <a:p>
            <a:r>
              <a:rPr lang="en-US" dirty="0"/>
              <a:t>But we see familiar objects:</a:t>
            </a:r>
          </a:p>
          <a:p>
            <a:pPr lvl="1"/>
            <a:endParaRPr lang="en-US" dirty="0"/>
          </a:p>
        </p:txBody>
      </p:sp>
      <p:sp>
        <p:nvSpPr>
          <p:cNvPr id="3" name="Title 2">
            <a:extLst>
              <a:ext uri="{FF2B5EF4-FFF2-40B4-BE49-F238E27FC236}">
                <a16:creationId xmlns:a16="http://schemas.microsoft.com/office/drawing/2014/main" id="{17E39FB0-46A1-4E4F-B674-DF04BFB7E514}"/>
              </a:ext>
            </a:extLst>
          </p:cNvPr>
          <p:cNvSpPr>
            <a:spLocks noGrp="1"/>
          </p:cNvSpPr>
          <p:nvPr>
            <p:ph type="title"/>
          </p:nvPr>
        </p:nvSpPr>
        <p:spPr/>
        <p:txBody>
          <a:bodyPr/>
          <a:lstStyle/>
          <a:p>
            <a:r>
              <a:rPr lang="en-US" dirty="0"/>
              <a:t>The First “Glauber” calculation</a:t>
            </a:r>
          </a:p>
        </p:txBody>
      </p:sp>
      <p:sp>
        <p:nvSpPr>
          <p:cNvPr id="4" name="Slide Number Placeholder 3">
            <a:extLst>
              <a:ext uri="{FF2B5EF4-FFF2-40B4-BE49-F238E27FC236}">
                <a16:creationId xmlns:a16="http://schemas.microsoft.com/office/drawing/2014/main" id="{EB231517-3E17-C949-8605-2AF2445F09E6}"/>
              </a:ext>
            </a:extLst>
          </p:cNvPr>
          <p:cNvSpPr>
            <a:spLocks noGrp="1"/>
          </p:cNvSpPr>
          <p:nvPr>
            <p:ph type="sldNum" sz="quarter" idx="12"/>
          </p:nvPr>
        </p:nvSpPr>
        <p:spPr/>
        <p:txBody>
          <a:bodyPr/>
          <a:lstStyle/>
          <a:p>
            <a:fld id="{A2D2CA8A-49B1-44D0-B863-6C6BFD9BB9EC}" type="slidenum">
              <a:rPr lang="en-US" smtClean="0"/>
              <a:pPr/>
              <a:t>12</a:t>
            </a:fld>
            <a:endParaRPr lang="en-US"/>
          </a:p>
        </p:txBody>
      </p:sp>
      <p:sp>
        <p:nvSpPr>
          <p:cNvPr id="5" name="Date Placeholder 4">
            <a:extLst>
              <a:ext uri="{FF2B5EF4-FFF2-40B4-BE49-F238E27FC236}">
                <a16:creationId xmlns:a16="http://schemas.microsoft.com/office/drawing/2014/main" id="{9178EF66-B0D1-814A-8513-019A40F5363C}"/>
              </a:ext>
            </a:extLst>
          </p:cNvPr>
          <p:cNvSpPr>
            <a:spLocks noGrp="1"/>
          </p:cNvSpPr>
          <p:nvPr>
            <p:ph type="dt" sz="half" idx="10"/>
          </p:nvPr>
        </p:nvSpPr>
        <p:spPr/>
        <p:txBody>
          <a:bodyPr/>
          <a:lstStyle/>
          <a:p>
            <a:r>
              <a:rPr lang="en-US"/>
              <a:t>06-Jun-19</a:t>
            </a:r>
            <a:endParaRPr lang="en-US" dirty="0"/>
          </a:p>
        </p:txBody>
      </p:sp>
      <p:pic>
        <p:nvPicPr>
          <p:cNvPr id="8" name="Picture 7">
            <a:extLst>
              <a:ext uri="{FF2B5EF4-FFF2-40B4-BE49-F238E27FC236}">
                <a16:creationId xmlns:a16="http://schemas.microsoft.com/office/drawing/2014/main" id="{BBAD1845-2F34-2D4A-A476-5C04AC215061}"/>
              </a:ext>
            </a:extLst>
          </p:cNvPr>
          <p:cNvPicPr>
            <a:picLocks noChangeAspect="1"/>
          </p:cNvPicPr>
          <p:nvPr/>
        </p:nvPicPr>
        <p:blipFill>
          <a:blip r:embed="rId2"/>
          <a:stretch>
            <a:fillRect/>
          </a:stretch>
        </p:blipFill>
        <p:spPr>
          <a:xfrm>
            <a:off x="5040052" y="999731"/>
            <a:ext cx="3996444" cy="5858715"/>
          </a:xfrm>
          <a:prstGeom prst="rect">
            <a:avLst/>
          </a:prstGeom>
        </p:spPr>
      </p:pic>
    </p:spTree>
    <p:extLst>
      <p:ext uri="{BB962C8B-B14F-4D97-AF65-F5344CB8AC3E}">
        <p14:creationId xmlns:p14="http://schemas.microsoft.com/office/powerpoint/2010/main" val="352673883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3AA86745-47A9-AB40-99D5-A984CBAF2257}"/>
              </a:ext>
            </a:extLst>
          </p:cNvPr>
          <p:cNvSpPr>
            <a:spLocks noGrp="1"/>
          </p:cNvSpPr>
          <p:nvPr>
            <p:ph idx="1"/>
          </p:nvPr>
        </p:nvSpPr>
        <p:spPr>
          <a:xfrm>
            <a:off x="268069" y="1573565"/>
            <a:ext cx="5357048" cy="4400550"/>
          </a:xfrm>
        </p:spPr>
        <p:txBody>
          <a:bodyPr/>
          <a:lstStyle/>
          <a:p>
            <a:r>
              <a:rPr lang="en-US" dirty="0"/>
              <a:t>Actually, it’s not really in </a:t>
            </a:r>
            <a:br>
              <a:rPr lang="en-US" dirty="0"/>
            </a:br>
            <a:r>
              <a:rPr lang="en-US" dirty="0"/>
              <a:t>the </a:t>
            </a:r>
            <a:r>
              <a:rPr lang="en-US" dirty="0" err="1"/>
              <a:t>eikonal</a:t>
            </a:r>
            <a:r>
              <a:rPr lang="en-US" dirty="0"/>
              <a:t> approximation</a:t>
            </a:r>
          </a:p>
          <a:p>
            <a:pPr lvl="1"/>
            <a:r>
              <a:rPr lang="en-US" dirty="0"/>
              <a:t>“multiple-diffraction theory”</a:t>
            </a:r>
          </a:p>
          <a:p>
            <a:r>
              <a:rPr lang="en-US" dirty="0"/>
              <a:t>Nor is it a Monte Carlo</a:t>
            </a:r>
          </a:p>
          <a:p>
            <a:r>
              <a:rPr lang="en-US" dirty="0"/>
              <a:t>But we see familiar objects:</a:t>
            </a:r>
          </a:p>
          <a:p>
            <a:pPr lvl="1"/>
            <a:r>
              <a:rPr lang="en-US" dirty="0"/>
              <a:t>Thickness function</a:t>
            </a:r>
            <a:br>
              <a:rPr lang="en-US" dirty="0"/>
            </a:br>
            <a:endParaRPr lang="en-US" dirty="0"/>
          </a:p>
          <a:p>
            <a:pPr lvl="6"/>
            <a:endParaRPr lang="en-US" dirty="0"/>
          </a:p>
          <a:p>
            <a:pPr lvl="1"/>
            <a:r>
              <a:rPr lang="en-US" dirty="0"/>
              <a:t>Probability of n wounded nucleons</a:t>
            </a:r>
          </a:p>
          <a:p>
            <a:pPr lvl="1"/>
            <a:endParaRPr lang="en-US" dirty="0"/>
          </a:p>
        </p:txBody>
      </p:sp>
      <p:sp>
        <p:nvSpPr>
          <p:cNvPr id="3" name="Title 2">
            <a:extLst>
              <a:ext uri="{FF2B5EF4-FFF2-40B4-BE49-F238E27FC236}">
                <a16:creationId xmlns:a16="http://schemas.microsoft.com/office/drawing/2014/main" id="{17E39FB0-46A1-4E4F-B674-DF04BFB7E514}"/>
              </a:ext>
            </a:extLst>
          </p:cNvPr>
          <p:cNvSpPr>
            <a:spLocks noGrp="1"/>
          </p:cNvSpPr>
          <p:nvPr>
            <p:ph type="title"/>
          </p:nvPr>
        </p:nvSpPr>
        <p:spPr/>
        <p:txBody>
          <a:bodyPr/>
          <a:lstStyle/>
          <a:p>
            <a:r>
              <a:rPr lang="en-US" dirty="0"/>
              <a:t>The First “Glauber” calculation</a:t>
            </a:r>
          </a:p>
        </p:txBody>
      </p:sp>
      <p:sp>
        <p:nvSpPr>
          <p:cNvPr id="4" name="Slide Number Placeholder 3">
            <a:extLst>
              <a:ext uri="{FF2B5EF4-FFF2-40B4-BE49-F238E27FC236}">
                <a16:creationId xmlns:a16="http://schemas.microsoft.com/office/drawing/2014/main" id="{EB231517-3E17-C949-8605-2AF2445F09E6}"/>
              </a:ext>
            </a:extLst>
          </p:cNvPr>
          <p:cNvSpPr>
            <a:spLocks noGrp="1"/>
          </p:cNvSpPr>
          <p:nvPr>
            <p:ph type="sldNum" sz="quarter" idx="12"/>
          </p:nvPr>
        </p:nvSpPr>
        <p:spPr/>
        <p:txBody>
          <a:bodyPr/>
          <a:lstStyle/>
          <a:p>
            <a:fld id="{A2D2CA8A-49B1-44D0-B863-6C6BFD9BB9EC}" type="slidenum">
              <a:rPr lang="en-US" smtClean="0"/>
              <a:pPr/>
              <a:t>13</a:t>
            </a:fld>
            <a:endParaRPr lang="en-US"/>
          </a:p>
        </p:txBody>
      </p:sp>
      <p:sp>
        <p:nvSpPr>
          <p:cNvPr id="5" name="Date Placeholder 4">
            <a:extLst>
              <a:ext uri="{FF2B5EF4-FFF2-40B4-BE49-F238E27FC236}">
                <a16:creationId xmlns:a16="http://schemas.microsoft.com/office/drawing/2014/main" id="{9178EF66-B0D1-814A-8513-019A40F5363C}"/>
              </a:ext>
            </a:extLst>
          </p:cNvPr>
          <p:cNvSpPr>
            <a:spLocks noGrp="1"/>
          </p:cNvSpPr>
          <p:nvPr>
            <p:ph type="dt" sz="half" idx="10"/>
          </p:nvPr>
        </p:nvSpPr>
        <p:spPr/>
        <p:txBody>
          <a:bodyPr/>
          <a:lstStyle/>
          <a:p>
            <a:r>
              <a:rPr lang="en-US"/>
              <a:t>06-Jun-19</a:t>
            </a:r>
            <a:endParaRPr lang="en-US" dirty="0"/>
          </a:p>
        </p:txBody>
      </p:sp>
      <p:pic>
        <p:nvPicPr>
          <p:cNvPr id="8" name="Content Placeholder 6">
            <a:extLst>
              <a:ext uri="{FF2B5EF4-FFF2-40B4-BE49-F238E27FC236}">
                <a16:creationId xmlns:a16="http://schemas.microsoft.com/office/drawing/2014/main" id="{013A5818-5BAC-F64C-94ED-397D4C50FD0B}"/>
              </a:ext>
            </a:extLst>
          </p:cNvPr>
          <p:cNvPicPr>
            <a:picLocks noChangeAspect="1"/>
          </p:cNvPicPr>
          <p:nvPr/>
        </p:nvPicPr>
        <p:blipFill>
          <a:blip r:embed="rId2"/>
          <a:stretch>
            <a:fillRect/>
          </a:stretch>
        </p:blipFill>
        <p:spPr bwMode="auto">
          <a:xfrm>
            <a:off x="872589" y="4017150"/>
            <a:ext cx="2133036" cy="464967"/>
          </a:xfrm>
          <a:prstGeom prst="rect">
            <a:avLst/>
          </a:prstGeom>
          <a:noFill/>
          <a:ln w="9525">
            <a:noFill/>
            <a:miter lim="800000"/>
            <a:headEnd/>
            <a:tailEnd/>
          </a:ln>
          <a:effectLst/>
        </p:spPr>
      </p:pic>
      <p:pic>
        <p:nvPicPr>
          <p:cNvPr id="9" name="Picture 8">
            <a:extLst>
              <a:ext uri="{FF2B5EF4-FFF2-40B4-BE49-F238E27FC236}">
                <a16:creationId xmlns:a16="http://schemas.microsoft.com/office/drawing/2014/main" id="{DD5922CD-D5EF-2841-9E3E-36E63EB3BB4E}"/>
              </a:ext>
            </a:extLst>
          </p:cNvPr>
          <p:cNvPicPr>
            <a:picLocks noChangeAspect="1"/>
          </p:cNvPicPr>
          <p:nvPr/>
        </p:nvPicPr>
        <p:blipFill>
          <a:blip r:embed="rId3"/>
          <a:stretch>
            <a:fillRect/>
          </a:stretch>
        </p:blipFill>
        <p:spPr>
          <a:xfrm>
            <a:off x="1069198" y="4828755"/>
            <a:ext cx="3035610" cy="463452"/>
          </a:xfrm>
          <a:prstGeom prst="rect">
            <a:avLst/>
          </a:prstGeom>
        </p:spPr>
      </p:pic>
      <p:pic>
        <p:nvPicPr>
          <p:cNvPr id="10" name="Picture 9">
            <a:extLst>
              <a:ext uri="{FF2B5EF4-FFF2-40B4-BE49-F238E27FC236}">
                <a16:creationId xmlns:a16="http://schemas.microsoft.com/office/drawing/2014/main" id="{934547AE-25BB-8948-B274-D76F0323C15B}"/>
              </a:ext>
            </a:extLst>
          </p:cNvPr>
          <p:cNvPicPr>
            <a:picLocks noChangeAspect="1"/>
          </p:cNvPicPr>
          <p:nvPr/>
        </p:nvPicPr>
        <p:blipFill>
          <a:blip r:embed="rId4"/>
          <a:stretch>
            <a:fillRect/>
          </a:stretch>
        </p:blipFill>
        <p:spPr>
          <a:xfrm>
            <a:off x="5040052" y="999731"/>
            <a:ext cx="3996444" cy="5858715"/>
          </a:xfrm>
          <a:prstGeom prst="rect">
            <a:avLst/>
          </a:prstGeom>
        </p:spPr>
      </p:pic>
    </p:spTree>
    <p:extLst>
      <p:ext uri="{BB962C8B-B14F-4D97-AF65-F5344CB8AC3E}">
        <p14:creationId xmlns:p14="http://schemas.microsoft.com/office/powerpoint/2010/main" val="880890104"/>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E39FB0-46A1-4E4F-B674-DF04BFB7E514}"/>
              </a:ext>
            </a:extLst>
          </p:cNvPr>
          <p:cNvSpPr>
            <a:spLocks noGrp="1"/>
          </p:cNvSpPr>
          <p:nvPr>
            <p:ph type="title"/>
          </p:nvPr>
        </p:nvSpPr>
        <p:spPr/>
        <p:txBody>
          <a:bodyPr/>
          <a:lstStyle/>
          <a:p>
            <a:r>
              <a:rPr lang="en-US" dirty="0"/>
              <a:t>The First “Glauber” calculation</a:t>
            </a:r>
          </a:p>
        </p:txBody>
      </p:sp>
      <p:sp>
        <p:nvSpPr>
          <p:cNvPr id="4" name="Slide Number Placeholder 3">
            <a:extLst>
              <a:ext uri="{FF2B5EF4-FFF2-40B4-BE49-F238E27FC236}">
                <a16:creationId xmlns:a16="http://schemas.microsoft.com/office/drawing/2014/main" id="{EB231517-3E17-C949-8605-2AF2445F09E6}"/>
              </a:ext>
            </a:extLst>
          </p:cNvPr>
          <p:cNvSpPr>
            <a:spLocks noGrp="1"/>
          </p:cNvSpPr>
          <p:nvPr>
            <p:ph type="sldNum" sz="quarter" idx="12"/>
          </p:nvPr>
        </p:nvSpPr>
        <p:spPr/>
        <p:txBody>
          <a:bodyPr/>
          <a:lstStyle/>
          <a:p>
            <a:fld id="{A2D2CA8A-49B1-44D0-B863-6C6BFD9BB9EC}" type="slidenum">
              <a:rPr lang="en-US" smtClean="0"/>
              <a:pPr/>
              <a:t>14</a:t>
            </a:fld>
            <a:endParaRPr lang="en-US"/>
          </a:p>
        </p:txBody>
      </p:sp>
      <p:sp>
        <p:nvSpPr>
          <p:cNvPr id="5" name="Date Placeholder 4">
            <a:extLst>
              <a:ext uri="{FF2B5EF4-FFF2-40B4-BE49-F238E27FC236}">
                <a16:creationId xmlns:a16="http://schemas.microsoft.com/office/drawing/2014/main" id="{9178EF66-B0D1-814A-8513-019A40F5363C}"/>
              </a:ext>
            </a:extLst>
          </p:cNvPr>
          <p:cNvSpPr>
            <a:spLocks noGrp="1"/>
          </p:cNvSpPr>
          <p:nvPr>
            <p:ph type="dt" sz="half" idx="10"/>
          </p:nvPr>
        </p:nvSpPr>
        <p:spPr/>
        <p:txBody>
          <a:bodyPr/>
          <a:lstStyle/>
          <a:p>
            <a:r>
              <a:rPr lang="en-US"/>
              <a:t>06-Jun-19</a:t>
            </a:r>
            <a:endParaRPr lang="en-US" dirty="0"/>
          </a:p>
        </p:txBody>
      </p:sp>
      <p:pic>
        <p:nvPicPr>
          <p:cNvPr id="8" name="Content Placeholder 6">
            <a:extLst>
              <a:ext uri="{FF2B5EF4-FFF2-40B4-BE49-F238E27FC236}">
                <a16:creationId xmlns:a16="http://schemas.microsoft.com/office/drawing/2014/main" id="{013A5818-5BAC-F64C-94ED-397D4C50FD0B}"/>
              </a:ext>
            </a:extLst>
          </p:cNvPr>
          <p:cNvPicPr>
            <a:picLocks noChangeAspect="1"/>
          </p:cNvPicPr>
          <p:nvPr/>
        </p:nvPicPr>
        <p:blipFill>
          <a:blip r:embed="rId2"/>
          <a:stretch>
            <a:fillRect/>
          </a:stretch>
        </p:blipFill>
        <p:spPr bwMode="auto">
          <a:xfrm>
            <a:off x="872589" y="4017150"/>
            <a:ext cx="2133036" cy="464967"/>
          </a:xfrm>
          <a:prstGeom prst="rect">
            <a:avLst/>
          </a:prstGeom>
          <a:noFill/>
          <a:ln w="9525">
            <a:noFill/>
            <a:miter lim="800000"/>
            <a:headEnd/>
            <a:tailEnd/>
          </a:ln>
          <a:effectLst/>
        </p:spPr>
      </p:pic>
      <p:pic>
        <p:nvPicPr>
          <p:cNvPr id="9" name="Picture 8">
            <a:extLst>
              <a:ext uri="{FF2B5EF4-FFF2-40B4-BE49-F238E27FC236}">
                <a16:creationId xmlns:a16="http://schemas.microsoft.com/office/drawing/2014/main" id="{DD5922CD-D5EF-2841-9E3E-36E63EB3BB4E}"/>
              </a:ext>
            </a:extLst>
          </p:cNvPr>
          <p:cNvPicPr>
            <a:picLocks noChangeAspect="1"/>
          </p:cNvPicPr>
          <p:nvPr/>
        </p:nvPicPr>
        <p:blipFill>
          <a:blip r:embed="rId3"/>
          <a:stretch>
            <a:fillRect/>
          </a:stretch>
        </p:blipFill>
        <p:spPr>
          <a:xfrm>
            <a:off x="1069198" y="4828755"/>
            <a:ext cx="3035610" cy="463452"/>
          </a:xfrm>
          <a:prstGeom prst="rect">
            <a:avLst/>
          </a:prstGeom>
        </p:spPr>
      </p:pic>
      <p:pic>
        <p:nvPicPr>
          <p:cNvPr id="11" name="Picture 10">
            <a:extLst>
              <a:ext uri="{FF2B5EF4-FFF2-40B4-BE49-F238E27FC236}">
                <a16:creationId xmlns:a16="http://schemas.microsoft.com/office/drawing/2014/main" id="{774DC78A-A7A1-9347-A9AB-A5F5E66A64FD}"/>
              </a:ext>
            </a:extLst>
          </p:cNvPr>
          <p:cNvPicPr>
            <a:picLocks noChangeAspect="1"/>
          </p:cNvPicPr>
          <p:nvPr/>
        </p:nvPicPr>
        <p:blipFill>
          <a:blip r:embed="rId4"/>
          <a:stretch>
            <a:fillRect/>
          </a:stretch>
        </p:blipFill>
        <p:spPr>
          <a:xfrm>
            <a:off x="5053998" y="1564263"/>
            <a:ext cx="3892488" cy="4430022"/>
          </a:xfrm>
          <a:prstGeom prst="rect">
            <a:avLst/>
          </a:prstGeom>
        </p:spPr>
      </p:pic>
      <p:sp>
        <p:nvSpPr>
          <p:cNvPr id="7" name="Content Placeholder 1">
            <a:extLst>
              <a:ext uri="{FF2B5EF4-FFF2-40B4-BE49-F238E27FC236}">
                <a16:creationId xmlns:a16="http://schemas.microsoft.com/office/drawing/2014/main" id="{3AA86745-47A9-AB40-99D5-A984CBAF2257}"/>
              </a:ext>
            </a:extLst>
          </p:cNvPr>
          <p:cNvSpPr>
            <a:spLocks noGrp="1"/>
          </p:cNvSpPr>
          <p:nvPr>
            <p:ph idx="1"/>
          </p:nvPr>
        </p:nvSpPr>
        <p:spPr>
          <a:xfrm>
            <a:off x="268069" y="1573565"/>
            <a:ext cx="5357048" cy="4400550"/>
          </a:xfrm>
        </p:spPr>
        <p:txBody>
          <a:bodyPr/>
          <a:lstStyle/>
          <a:p>
            <a:r>
              <a:rPr lang="en-US" dirty="0"/>
              <a:t>Actually, it’s not really in </a:t>
            </a:r>
            <a:br>
              <a:rPr lang="en-US" dirty="0"/>
            </a:br>
            <a:r>
              <a:rPr lang="en-US" dirty="0"/>
              <a:t>the </a:t>
            </a:r>
            <a:r>
              <a:rPr lang="en-US" dirty="0" err="1"/>
              <a:t>eikonal</a:t>
            </a:r>
            <a:r>
              <a:rPr lang="en-US" dirty="0"/>
              <a:t> approximation</a:t>
            </a:r>
          </a:p>
          <a:p>
            <a:pPr lvl="1"/>
            <a:r>
              <a:rPr lang="en-US" dirty="0"/>
              <a:t>“multiple-diffraction theory”</a:t>
            </a:r>
          </a:p>
          <a:p>
            <a:r>
              <a:rPr lang="en-US" dirty="0"/>
              <a:t>Nor is it a Monte Carlo</a:t>
            </a:r>
          </a:p>
          <a:p>
            <a:r>
              <a:rPr lang="en-US" dirty="0"/>
              <a:t>But we see familiar objects:</a:t>
            </a:r>
          </a:p>
          <a:p>
            <a:pPr lvl="1"/>
            <a:r>
              <a:rPr lang="en-US" dirty="0"/>
              <a:t>Thickness function</a:t>
            </a:r>
            <a:br>
              <a:rPr lang="en-US" dirty="0"/>
            </a:br>
            <a:endParaRPr lang="en-US" dirty="0"/>
          </a:p>
          <a:p>
            <a:pPr lvl="6"/>
            <a:endParaRPr lang="en-US" dirty="0"/>
          </a:p>
          <a:p>
            <a:pPr lvl="1"/>
            <a:r>
              <a:rPr lang="en-US" dirty="0"/>
              <a:t>Probability of n wounded nucleons</a:t>
            </a:r>
          </a:p>
          <a:p>
            <a:pPr lvl="1"/>
            <a:endParaRPr lang="en-US" dirty="0"/>
          </a:p>
          <a:p>
            <a:pPr lvl="4"/>
            <a:endParaRPr lang="en-US" dirty="0"/>
          </a:p>
          <a:p>
            <a:pPr lvl="1"/>
            <a:r>
              <a:rPr lang="en-US" dirty="0" err="1"/>
              <a:t>p+Pb</a:t>
            </a:r>
            <a:r>
              <a:rPr lang="en-US" dirty="0"/>
              <a:t> collisions (at √</a:t>
            </a:r>
            <a:r>
              <a:rPr lang="en-US" dirty="0" err="1"/>
              <a:t>s</a:t>
            </a:r>
            <a:r>
              <a:rPr lang="en-US" baseline="-25000" dirty="0" err="1"/>
              <a:t>NN</a:t>
            </a:r>
            <a:r>
              <a:rPr lang="en-US" dirty="0"/>
              <a:t> = 6.17 GeV)</a:t>
            </a:r>
          </a:p>
          <a:p>
            <a:pPr lvl="1"/>
            <a:endParaRPr lang="en-US" dirty="0"/>
          </a:p>
        </p:txBody>
      </p:sp>
    </p:spTree>
    <p:extLst>
      <p:ext uri="{BB962C8B-B14F-4D97-AF65-F5344CB8AC3E}">
        <p14:creationId xmlns:p14="http://schemas.microsoft.com/office/powerpoint/2010/main" val="105166781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E39FB0-46A1-4E4F-B674-DF04BFB7E514}"/>
              </a:ext>
            </a:extLst>
          </p:cNvPr>
          <p:cNvSpPr>
            <a:spLocks noGrp="1"/>
          </p:cNvSpPr>
          <p:nvPr>
            <p:ph type="title"/>
          </p:nvPr>
        </p:nvSpPr>
        <p:spPr/>
        <p:txBody>
          <a:bodyPr/>
          <a:lstStyle/>
          <a:p>
            <a:r>
              <a:rPr lang="en-US" dirty="0"/>
              <a:t>The First “Glauber” calculation</a:t>
            </a:r>
          </a:p>
        </p:txBody>
      </p:sp>
      <p:sp>
        <p:nvSpPr>
          <p:cNvPr id="4" name="Slide Number Placeholder 3">
            <a:extLst>
              <a:ext uri="{FF2B5EF4-FFF2-40B4-BE49-F238E27FC236}">
                <a16:creationId xmlns:a16="http://schemas.microsoft.com/office/drawing/2014/main" id="{EB231517-3E17-C949-8605-2AF2445F09E6}"/>
              </a:ext>
            </a:extLst>
          </p:cNvPr>
          <p:cNvSpPr>
            <a:spLocks noGrp="1"/>
          </p:cNvSpPr>
          <p:nvPr>
            <p:ph type="sldNum" sz="quarter" idx="12"/>
          </p:nvPr>
        </p:nvSpPr>
        <p:spPr/>
        <p:txBody>
          <a:bodyPr/>
          <a:lstStyle/>
          <a:p>
            <a:fld id="{A2D2CA8A-49B1-44D0-B863-6C6BFD9BB9EC}" type="slidenum">
              <a:rPr lang="en-US" smtClean="0"/>
              <a:pPr/>
              <a:t>15</a:t>
            </a:fld>
            <a:endParaRPr lang="en-US"/>
          </a:p>
        </p:txBody>
      </p:sp>
      <p:sp>
        <p:nvSpPr>
          <p:cNvPr id="5" name="Date Placeholder 4">
            <a:extLst>
              <a:ext uri="{FF2B5EF4-FFF2-40B4-BE49-F238E27FC236}">
                <a16:creationId xmlns:a16="http://schemas.microsoft.com/office/drawing/2014/main" id="{9178EF66-B0D1-814A-8513-019A40F5363C}"/>
              </a:ext>
            </a:extLst>
          </p:cNvPr>
          <p:cNvSpPr>
            <a:spLocks noGrp="1"/>
          </p:cNvSpPr>
          <p:nvPr>
            <p:ph type="dt" sz="half" idx="10"/>
          </p:nvPr>
        </p:nvSpPr>
        <p:spPr/>
        <p:txBody>
          <a:bodyPr/>
          <a:lstStyle/>
          <a:p>
            <a:r>
              <a:rPr lang="en-US"/>
              <a:t>06-Jun-19</a:t>
            </a:r>
            <a:endParaRPr lang="en-US" dirty="0"/>
          </a:p>
        </p:txBody>
      </p:sp>
      <p:pic>
        <p:nvPicPr>
          <p:cNvPr id="8" name="Content Placeholder 6">
            <a:extLst>
              <a:ext uri="{FF2B5EF4-FFF2-40B4-BE49-F238E27FC236}">
                <a16:creationId xmlns:a16="http://schemas.microsoft.com/office/drawing/2014/main" id="{013A5818-5BAC-F64C-94ED-397D4C50FD0B}"/>
              </a:ext>
            </a:extLst>
          </p:cNvPr>
          <p:cNvPicPr>
            <a:picLocks noChangeAspect="1"/>
          </p:cNvPicPr>
          <p:nvPr/>
        </p:nvPicPr>
        <p:blipFill>
          <a:blip r:embed="rId2"/>
          <a:stretch>
            <a:fillRect/>
          </a:stretch>
        </p:blipFill>
        <p:spPr bwMode="auto">
          <a:xfrm>
            <a:off x="872589" y="4017150"/>
            <a:ext cx="2133036" cy="464967"/>
          </a:xfrm>
          <a:prstGeom prst="rect">
            <a:avLst/>
          </a:prstGeom>
          <a:noFill/>
          <a:ln w="9525">
            <a:noFill/>
            <a:miter lim="800000"/>
            <a:headEnd/>
            <a:tailEnd/>
          </a:ln>
          <a:effectLst/>
        </p:spPr>
      </p:pic>
      <p:pic>
        <p:nvPicPr>
          <p:cNvPr id="9" name="Picture 8">
            <a:extLst>
              <a:ext uri="{FF2B5EF4-FFF2-40B4-BE49-F238E27FC236}">
                <a16:creationId xmlns:a16="http://schemas.microsoft.com/office/drawing/2014/main" id="{DD5922CD-D5EF-2841-9E3E-36E63EB3BB4E}"/>
              </a:ext>
            </a:extLst>
          </p:cNvPr>
          <p:cNvPicPr>
            <a:picLocks noChangeAspect="1"/>
          </p:cNvPicPr>
          <p:nvPr/>
        </p:nvPicPr>
        <p:blipFill>
          <a:blip r:embed="rId3"/>
          <a:stretch>
            <a:fillRect/>
          </a:stretch>
        </p:blipFill>
        <p:spPr>
          <a:xfrm>
            <a:off x="1069198" y="4828755"/>
            <a:ext cx="3035610" cy="463452"/>
          </a:xfrm>
          <a:prstGeom prst="rect">
            <a:avLst/>
          </a:prstGeom>
        </p:spPr>
      </p:pic>
      <p:pic>
        <p:nvPicPr>
          <p:cNvPr id="10" name="Picture 9">
            <a:extLst>
              <a:ext uri="{FF2B5EF4-FFF2-40B4-BE49-F238E27FC236}">
                <a16:creationId xmlns:a16="http://schemas.microsoft.com/office/drawing/2014/main" id="{7AFEE818-B99B-AC45-B5CD-DFBE8B2483CE}"/>
              </a:ext>
            </a:extLst>
          </p:cNvPr>
          <p:cNvPicPr>
            <a:picLocks noChangeAspect="1"/>
          </p:cNvPicPr>
          <p:nvPr/>
        </p:nvPicPr>
        <p:blipFill>
          <a:blip r:embed="rId4"/>
          <a:stretch>
            <a:fillRect/>
          </a:stretch>
        </p:blipFill>
        <p:spPr>
          <a:xfrm>
            <a:off x="5085057" y="1573932"/>
            <a:ext cx="3957315" cy="4447356"/>
          </a:xfrm>
          <a:prstGeom prst="rect">
            <a:avLst/>
          </a:prstGeom>
        </p:spPr>
      </p:pic>
      <p:sp>
        <p:nvSpPr>
          <p:cNvPr id="7" name="Content Placeholder 1">
            <a:extLst>
              <a:ext uri="{FF2B5EF4-FFF2-40B4-BE49-F238E27FC236}">
                <a16:creationId xmlns:a16="http://schemas.microsoft.com/office/drawing/2014/main" id="{3AA86745-47A9-AB40-99D5-A984CBAF2257}"/>
              </a:ext>
            </a:extLst>
          </p:cNvPr>
          <p:cNvSpPr>
            <a:spLocks noGrp="1"/>
          </p:cNvSpPr>
          <p:nvPr>
            <p:ph idx="1"/>
          </p:nvPr>
        </p:nvSpPr>
        <p:spPr>
          <a:xfrm>
            <a:off x="268069" y="1573565"/>
            <a:ext cx="5357048" cy="4400550"/>
          </a:xfrm>
        </p:spPr>
        <p:txBody>
          <a:bodyPr/>
          <a:lstStyle/>
          <a:p>
            <a:r>
              <a:rPr lang="en-US" dirty="0"/>
              <a:t>Actually, it’s not really in </a:t>
            </a:r>
            <a:br>
              <a:rPr lang="en-US" dirty="0"/>
            </a:br>
            <a:r>
              <a:rPr lang="en-US" dirty="0"/>
              <a:t>the </a:t>
            </a:r>
            <a:r>
              <a:rPr lang="en-US" dirty="0" err="1"/>
              <a:t>eikonal</a:t>
            </a:r>
            <a:r>
              <a:rPr lang="en-US" dirty="0"/>
              <a:t> approximation</a:t>
            </a:r>
          </a:p>
          <a:p>
            <a:pPr lvl="1"/>
            <a:r>
              <a:rPr lang="en-US" dirty="0"/>
              <a:t>“multiple-diffraction theory”</a:t>
            </a:r>
          </a:p>
          <a:p>
            <a:r>
              <a:rPr lang="en-US" dirty="0"/>
              <a:t>Nor is it a Monte Carlo</a:t>
            </a:r>
          </a:p>
          <a:p>
            <a:r>
              <a:rPr lang="en-US" dirty="0"/>
              <a:t>But we see familiar objects:</a:t>
            </a:r>
          </a:p>
          <a:p>
            <a:pPr lvl="1"/>
            <a:r>
              <a:rPr lang="en-US" dirty="0"/>
              <a:t>Thickness function</a:t>
            </a:r>
            <a:br>
              <a:rPr lang="en-US" dirty="0"/>
            </a:br>
            <a:endParaRPr lang="en-US" dirty="0"/>
          </a:p>
          <a:p>
            <a:pPr lvl="6"/>
            <a:endParaRPr lang="en-US" dirty="0"/>
          </a:p>
          <a:p>
            <a:pPr lvl="1"/>
            <a:r>
              <a:rPr lang="en-US" dirty="0"/>
              <a:t>Probability of n wounded nucleons</a:t>
            </a:r>
          </a:p>
          <a:p>
            <a:pPr lvl="1"/>
            <a:endParaRPr lang="en-US" dirty="0"/>
          </a:p>
          <a:p>
            <a:pPr lvl="4"/>
            <a:endParaRPr lang="en-US" dirty="0"/>
          </a:p>
          <a:p>
            <a:pPr lvl="1"/>
            <a:r>
              <a:rPr lang="en-US" dirty="0" err="1"/>
              <a:t>p+U</a:t>
            </a:r>
            <a:r>
              <a:rPr lang="en-US" dirty="0"/>
              <a:t>   collisions (at √</a:t>
            </a:r>
            <a:r>
              <a:rPr lang="en-US" dirty="0" err="1"/>
              <a:t>s</a:t>
            </a:r>
            <a:r>
              <a:rPr lang="en-US" baseline="-25000" dirty="0" err="1"/>
              <a:t>NN</a:t>
            </a:r>
            <a:r>
              <a:rPr lang="en-US" dirty="0"/>
              <a:t> = 6.17 GeV)</a:t>
            </a:r>
          </a:p>
          <a:p>
            <a:pPr lvl="1"/>
            <a:endParaRPr lang="en-US" dirty="0"/>
          </a:p>
        </p:txBody>
      </p:sp>
    </p:spTree>
    <p:extLst>
      <p:ext uri="{BB962C8B-B14F-4D97-AF65-F5344CB8AC3E}">
        <p14:creationId xmlns:p14="http://schemas.microsoft.com/office/powerpoint/2010/main" val="406660525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79242DD-8286-3B4E-AB3F-A11AD9BD75AA}"/>
              </a:ext>
            </a:extLst>
          </p:cNvPr>
          <p:cNvPicPr>
            <a:picLocks noGrp="1" noChangeAspect="1"/>
          </p:cNvPicPr>
          <p:nvPr>
            <p:ph idx="1"/>
          </p:nvPr>
        </p:nvPicPr>
        <p:blipFill rotWithShape="1">
          <a:blip r:embed="rId2"/>
          <a:srcRect t="2222"/>
          <a:stretch/>
        </p:blipFill>
        <p:spPr>
          <a:xfrm>
            <a:off x="1493659" y="1600935"/>
            <a:ext cx="6248633" cy="4582371"/>
          </a:xfrm>
          <a:prstGeom prst="rect">
            <a:avLst/>
          </a:prstGeom>
        </p:spPr>
      </p:pic>
      <p:sp>
        <p:nvSpPr>
          <p:cNvPr id="3" name="Title 2">
            <a:extLst>
              <a:ext uri="{FF2B5EF4-FFF2-40B4-BE49-F238E27FC236}">
                <a16:creationId xmlns:a16="http://schemas.microsoft.com/office/drawing/2014/main" id="{79D8692E-F93E-4644-881F-693EC548E817}"/>
              </a:ext>
            </a:extLst>
          </p:cNvPr>
          <p:cNvSpPr>
            <a:spLocks noGrp="1"/>
          </p:cNvSpPr>
          <p:nvPr>
            <p:ph type="title"/>
          </p:nvPr>
        </p:nvSpPr>
        <p:spPr/>
        <p:txBody>
          <a:bodyPr/>
          <a:lstStyle/>
          <a:p>
            <a:r>
              <a:rPr lang="en-US" dirty="0"/>
              <a:t>References to Roy’s “Glauber Modeling” Paper</a:t>
            </a:r>
          </a:p>
        </p:txBody>
      </p:sp>
      <p:sp>
        <p:nvSpPr>
          <p:cNvPr id="4" name="Slide Number Placeholder 3">
            <a:extLst>
              <a:ext uri="{FF2B5EF4-FFF2-40B4-BE49-F238E27FC236}">
                <a16:creationId xmlns:a16="http://schemas.microsoft.com/office/drawing/2014/main" id="{061C7B4C-EE81-3F4C-B811-AE8ED52171A2}"/>
              </a:ext>
            </a:extLst>
          </p:cNvPr>
          <p:cNvSpPr>
            <a:spLocks noGrp="1"/>
          </p:cNvSpPr>
          <p:nvPr>
            <p:ph type="sldNum" sz="quarter" idx="12"/>
          </p:nvPr>
        </p:nvSpPr>
        <p:spPr/>
        <p:txBody>
          <a:bodyPr/>
          <a:lstStyle/>
          <a:p>
            <a:fld id="{A2D2CA8A-49B1-44D0-B863-6C6BFD9BB9EC}" type="slidenum">
              <a:rPr lang="en-US" smtClean="0"/>
              <a:pPr/>
              <a:t>16</a:t>
            </a:fld>
            <a:endParaRPr lang="en-US"/>
          </a:p>
        </p:txBody>
      </p:sp>
      <p:sp>
        <p:nvSpPr>
          <p:cNvPr id="5" name="Date Placeholder 4">
            <a:extLst>
              <a:ext uri="{FF2B5EF4-FFF2-40B4-BE49-F238E27FC236}">
                <a16:creationId xmlns:a16="http://schemas.microsoft.com/office/drawing/2014/main" id="{C96407F4-EB61-6A4E-AE55-AF1F5219541B}"/>
              </a:ext>
            </a:extLst>
          </p:cNvPr>
          <p:cNvSpPr>
            <a:spLocks noGrp="1"/>
          </p:cNvSpPr>
          <p:nvPr>
            <p:ph type="dt" sz="half" idx="10"/>
          </p:nvPr>
        </p:nvSpPr>
        <p:spPr/>
        <p:txBody>
          <a:bodyPr/>
          <a:lstStyle/>
          <a:p>
            <a:r>
              <a:rPr lang="en-US"/>
              <a:t>06-Jun-19</a:t>
            </a:r>
            <a:endParaRPr lang="en-US" dirty="0"/>
          </a:p>
        </p:txBody>
      </p:sp>
    </p:spTree>
    <p:extLst>
      <p:ext uri="{BB962C8B-B14F-4D97-AF65-F5344CB8AC3E}">
        <p14:creationId xmlns:p14="http://schemas.microsoft.com/office/powerpoint/2010/main" val="344857174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79242DD-8286-3B4E-AB3F-A11AD9BD75AA}"/>
              </a:ext>
            </a:extLst>
          </p:cNvPr>
          <p:cNvPicPr>
            <a:picLocks noGrp="1" noChangeAspect="1"/>
          </p:cNvPicPr>
          <p:nvPr>
            <p:ph idx="1"/>
          </p:nvPr>
        </p:nvPicPr>
        <p:blipFill rotWithShape="1">
          <a:blip r:embed="rId2"/>
          <a:srcRect t="2222"/>
          <a:stretch/>
        </p:blipFill>
        <p:spPr>
          <a:xfrm>
            <a:off x="1493659" y="1600935"/>
            <a:ext cx="6248633" cy="4582371"/>
          </a:xfrm>
          <a:prstGeom prst="rect">
            <a:avLst/>
          </a:prstGeom>
        </p:spPr>
      </p:pic>
      <p:sp>
        <p:nvSpPr>
          <p:cNvPr id="3" name="Title 2">
            <a:extLst>
              <a:ext uri="{FF2B5EF4-FFF2-40B4-BE49-F238E27FC236}">
                <a16:creationId xmlns:a16="http://schemas.microsoft.com/office/drawing/2014/main" id="{79D8692E-F93E-4644-881F-693EC548E817}"/>
              </a:ext>
            </a:extLst>
          </p:cNvPr>
          <p:cNvSpPr>
            <a:spLocks noGrp="1"/>
          </p:cNvSpPr>
          <p:nvPr>
            <p:ph type="title"/>
          </p:nvPr>
        </p:nvSpPr>
        <p:spPr/>
        <p:txBody>
          <a:bodyPr/>
          <a:lstStyle/>
          <a:p>
            <a:r>
              <a:rPr lang="en-US" dirty="0"/>
              <a:t>References to Roy’s “Glauber Modeling” Paper</a:t>
            </a:r>
          </a:p>
        </p:txBody>
      </p:sp>
      <p:sp>
        <p:nvSpPr>
          <p:cNvPr id="4" name="Slide Number Placeholder 3">
            <a:extLst>
              <a:ext uri="{FF2B5EF4-FFF2-40B4-BE49-F238E27FC236}">
                <a16:creationId xmlns:a16="http://schemas.microsoft.com/office/drawing/2014/main" id="{061C7B4C-EE81-3F4C-B811-AE8ED52171A2}"/>
              </a:ext>
            </a:extLst>
          </p:cNvPr>
          <p:cNvSpPr>
            <a:spLocks noGrp="1"/>
          </p:cNvSpPr>
          <p:nvPr>
            <p:ph type="sldNum" sz="quarter" idx="12"/>
          </p:nvPr>
        </p:nvSpPr>
        <p:spPr/>
        <p:txBody>
          <a:bodyPr/>
          <a:lstStyle/>
          <a:p>
            <a:fld id="{A2D2CA8A-49B1-44D0-B863-6C6BFD9BB9EC}" type="slidenum">
              <a:rPr lang="en-US" smtClean="0"/>
              <a:pPr/>
              <a:t>17</a:t>
            </a:fld>
            <a:endParaRPr lang="en-US"/>
          </a:p>
        </p:txBody>
      </p:sp>
      <p:sp>
        <p:nvSpPr>
          <p:cNvPr id="5" name="Date Placeholder 4">
            <a:extLst>
              <a:ext uri="{FF2B5EF4-FFF2-40B4-BE49-F238E27FC236}">
                <a16:creationId xmlns:a16="http://schemas.microsoft.com/office/drawing/2014/main" id="{C96407F4-EB61-6A4E-AE55-AF1F5219541B}"/>
              </a:ext>
            </a:extLst>
          </p:cNvPr>
          <p:cNvSpPr>
            <a:spLocks noGrp="1"/>
          </p:cNvSpPr>
          <p:nvPr>
            <p:ph type="dt" sz="half" idx="10"/>
          </p:nvPr>
        </p:nvSpPr>
        <p:spPr/>
        <p:txBody>
          <a:bodyPr/>
          <a:lstStyle/>
          <a:p>
            <a:r>
              <a:rPr lang="en-US"/>
              <a:t>06-Jun-19</a:t>
            </a:r>
            <a:endParaRPr lang="en-US" dirty="0"/>
          </a:p>
        </p:txBody>
      </p:sp>
      <p:cxnSp>
        <p:nvCxnSpPr>
          <p:cNvPr id="7" name="Straight Connector 6">
            <a:extLst>
              <a:ext uri="{FF2B5EF4-FFF2-40B4-BE49-F238E27FC236}">
                <a16:creationId xmlns:a16="http://schemas.microsoft.com/office/drawing/2014/main" id="{3566B2EC-F625-4D47-A40E-681AD824448B}"/>
              </a:ext>
            </a:extLst>
          </p:cNvPr>
          <p:cNvCxnSpPr/>
          <p:nvPr/>
        </p:nvCxnSpPr>
        <p:spPr bwMode="auto">
          <a:xfrm>
            <a:off x="5436096" y="1600935"/>
            <a:ext cx="0" cy="3934299"/>
          </a:xfrm>
          <a:prstGeom prst="line">
            <a:avLst/>
          </a:prstGeom>
          <a:solidFill>
            <a:srgbClr val="FFFFFF"/>
          </a:solidFill>
          <a:ln w="38100" cap="flat" cmpd="sng" algn="ctr">
            <a:solidFill>
              <a:srgbClr val="FF0000"/>
            </a:solidFill>
            <a:prstDash val="sysDot"/>
            <a:round/>
            <a:headEnd type="none" w="med" len="med"/>
            <a:tailEnd type="none" w="med" len="med"/>
          </a:ln>
          <a:effectLst/>
        </p:spPr>
      </p:cxnSp>
    </p:spTree>
    <p:extLst>
      <p:ext uri="{BB962C8B-B14F-4D97-AF65-F5344CB8AC3E}">
        <p14:creationId xmlns:p14="http://schemas.microsoft.com/office/powerpoint/2010/main" val="198796813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8182F18-1F9A-C744-915C-B1A60B635D4E}"/>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79D8692E-F93E-4644-881F-693EC548E817}"/>
              </a:ext>
            </a:extLst>
          </p:cNvPr>
          <p:cNvSpPr>
            <a:spLocks noGrp="1"/>
          </p:cNvSpPr>
          <p:nvPr>
            <p:ph type="title"/>
          </p:nvPr>
        </p:nvSpPr>
        <p:spPr/>
        <p:txBody>
          <a:bodyPr/>
          <a:lstStyle/>
          <a:p>
            <a:r>
              <a:rPr lang="en-US" dirty="0"/>
              <a:t>The Now-Standard Reference on “Glauber Modeling”</a:t>
            </a:r>
          </a:p>
        </p:txBody>
      </p:sp>
      <p:sp>
        <p:nvSpPr>
          <p:cNvPr id="4" name="Slide Number Placeholder 3">
            <a:extLst>
              <a:ext uri="{FF2B5EF4-FFF2-40B4-BE49-F238E27FC236}">
                <a16:creationId xmlns:a16="http://schemas.microsoft.com/office/drawing/2014/main" id="{061C7B4C-EE81-3F4C-B811-AE8ED52171A2}"/>
              </a:ext>
            </a:extLst>
          </p:cNvPr>
          <p:cNvSpPr>
            <a:spLocks noGrp="1"/>
          </p:cNvSpPr>
          <p:nvPr>
            <p:ph type="sldNum" sz="quarter" idx="12"/>
          </p:nvPr>
        </p:nvSpPr>
        <p:spPr/>
        <p:txBody>
          <a:bodyPr/>
          <a:lstStyle/>
          <a:p>
            <a:fld id="{A2D2CA8A-49B1-44D0-B863-6C6BFD9BB9EC}" type="slidenum">
              <a:rPr lang="en-US" smtClean="0"/>
              <a:pPr/>
              <a:t>18</a:t>
            </a:fld>
            <a:endParaRPr lang="en-US"/>
          </a:p>
        </p:txBody>
      </p:sp>
      <p:sp>
        <p:nvSpPr>
          <p:cNvPr id="5" name="Date Placeholder 4">
            <a:extLst>
              <a:ext uri="{FF2B5EF4-FFF2-40B4-BE49-F238E27FC236}">
                <a16:creationId xmlns:a16="http://schemas.microsoft.com/office/drawing/2014/main" id="{C96407F4-EB61-6A4E-AE55-AF1F5219541B}"/>
              </a:ext>
            </a:extLst>
          </p:cNvPr>
          <p:cNvSpPr>
            <a:spLocks noGrp="1"/>
          </p:cNvSpPr>
          <p:nvPr>
            <p:ph type="dt" sz="half" idx="10"/>
          </p:nvPr>
        </p:nvSpPr>
        <p:spPr/>
        <p:txBody>
          <a:bodyPr/>
          <a:lstStyle/>
          <a:p>
            <a:r>
              <a:rPr lang="en-US"/>
              <a:t>06-Jun-19</a:t>
            </a:r>
            <a:endParaRPr lang="en-US" dirty="0"/>
          </a:p>
        </p:txBody>
      </p:sp>
      <p:pic>
        <p:nvPicPr>
          <p:cNvPr id="7" name="Picture 6">
            <a:hlinkClick r:id="rId2"/>
            <a:extLst>
              <a:ext uri="{FF2B5EF4-FFF2-40B4-BE49-F238E27FC236}">
                <a16:creationId xmlns:a16="http://schemas.microsoft.com/office/drawing/2014/main" id="{AEDADDED-99C5-834E-94AF-E9B75E3D7570}"/>
              </a:ext>
            </a:extLst>
          </p:cNvPr>
          <p:cNvPicPr>
            <a:picLocks noChangeAspect="1"/>
          </p:cNvPicPr>
          <p:nvPr/>
        </p:nvPicPr>
        <p:blipFill rotWithShape="1">
          <a:blip r:embed="rId3"/>
          <a:srcRect t="46256"/>
          <a:stretch/>
        </p:blipFill>
        <p:spPr>
          <a:xfrm>
            <a:off x="84198" y="1546929"/>
            <a:ext cx="9059802" cy="4326734"/>
          </a:xfrm>
          <a:prstGeom prst="rect">
            <a:avLst/>
          </a:prstGeom>
        </p:spPr>
      </p:pic>
      <p:sp>
        <p:nvSpPr>
          <p:cNvPr id="9" name="Oval 8">
            <a:extLst>
              <a:ext uri="{FF2B5EF4-FFF2-40B4-BE49-F238E27FC236}">
                <a16:creationId xmlns:a16="http://schemas.microsoft.com/office/drawing/2014/main" id="{E2607D76-0465-3642-890A-EADE59747737}"/>
              </a:ext>
            </a:extLst>
          </p:cNvPr>
          <p:cNvSpPr/>
          <p:nvPr/>
        </p:nvSpPr>
        <p:spPr>
          <a:xfrm>
            <a:off x="1628673" y="3426764"/>
            <a:ext cx="2511279" cy="567063"/>
          </a:xfrm>
          <a:prstGeom prst="ellipse">
            <a:avLst/>
          </a:prstGeom>
          <a:ln w="25400">
            <a:solidFill>
              <a:srgbClr val="FF0000">
                <a:alpha val="75000"/>
              </a:srgbClr>
            </a:solidFill>
          </a:ln>
        </p:spPr>
        <p:txBody>
          <a:bodyPr vert="horz" wrap="none" lIns="68580" tIns="34290" rIns="68580" bIns="34290" numCol="1" rtlCol="0" anchor="ctr" anchorCtr="0" compatLnSpc="1">
            <a:prstTxWarp prst="textNoShape">
              <a:avLst/>
            </a:prstTxWarp>
          </a:bodyPr>
          <a:lstStyle/>
          <a:p>
            <a:pPr defTabSz="685800"/>
            <a:endParaRPr lang="en-US" sz="1650"/>
          </a:p>
        </p:txBody>
      </p:sp>
    </p:spTree>
    <p:extLst>
      <p:ext uri="{BB962C8B-B14F-4D97-AF65-F5344CB8AC3E}">
        <p14:creationId xmlns:p14="http://schemas.microsoft.com/office/powerpoint/2010/main" val="812864149"/>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019924-74A6-5042-A16E-058FDBAC47C2}"/>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CC099528-B8F4-1C4C-8DC8-4BF47842CFA0}"/>
              </a:ext>
            </a:extLst>
          </p:cNvPr>
          <p:cNvSpPr>
            <a:spLocks noGrp="1"/>
          </p:cNvSpPr>
          <p:nvPr>
            <p:ph type="title"/>
          </p:nvPr>
        </p:nvSpPr>
        <p:spPr/>
        <p:txBody>
          <a:bodyPr/>
          <a:lstStyle/>
          <a:p>
            <a:r>
              <a:rPr lang="en-US" dirty="0"/>
              <a:t>The Iconic </a:t>
            </a:r>
            <a:r>
              <a:rPr lang="en-US" dirty="0" err="1"/>
              <a:t>Eikonal</a:t>
            </a:r>
            <a:r>
              <a:rPr lang="en-US" dirty="0"/>
              <a:t> Glauber Modeling</a:t>
            </a:r>
          </a:p>
        </p:txBody>
      </p:sp>
      <p:sp>
        <p:nvSpPr>
          <p:cNvPr id="4" name="Slide Number Placeholder 3">
            <a:extLst>
              <a:ext uri="{FF2B5EF4-FFF2-40B4-BE49-F238E27FC236}">
                <a16:creationId xmlns:a16="http://schemas.microsoft.com/office/drawing/2014/main" id="{115F8158-F1B6-4B4A-AFB7-D1E6538C3A1E}"/>
              </a:ext>
            </a:extLst>
          </p:cNvPr>
          <p:cNvSpPr>
            <a:spLocks noGrp="1"/>
          </p:cNvSpPr>
          <p:nvPr>
            <p:ph type="sldNum" sz="quarter" idx="12"/>
          </p:nvPr>
        </p:nvSpPr>
        <p:spPr/>
        <p:txBody>
          <a:bodyPr/>
          <a:lstStyle/>
          <a:p>
            <a:fld id="{A2D2CA8A-49B1-44D0-B863-6C6BFD9BB9EC}" type="slidenum">
              <a:rPr lang="en-US" smtClean="0"/>
              <a:pPr/>
              <a:t>19</a:t>
            </a:fld>
            <a:endParaRPr lang="en-US"/>
          </a:p>
        </p:txBody>
      </p:sp>
      <p:sp>
        <p:nvSpPr>
          <p:cNvPr id="5" name="Date Placeholder 4">
            <a:extLst>
              <a:ext uri="{FF2B5EF4-FFF2-40B4-BE49-F238E27FC236}">
                <a16:creationId xmlns:a16="http://schemas.microsoft.com/office/drawing/2014/main" id="{2121D461-3EBA-2240-8739-311DDC97C4E4}"/>
              </a:ext>
            </a:extLst>
          </p:cNvPr>
          <p:cNvSpPr>
            <a:spLocks noGrp="1"/>
          </p:cNvSpPr>
          <p:nvPr>
            <p:ph type="dt" sz="half" idx="10"/>
          </p:nvPr>
        </p:nvSpPr>
        <p:spPr/>
        <p:txBody>
          <a:bodyPr/>
          <a:lstStyle/>
          <a:p>
            <a:r>
              <a:rPr lang="en-US"/>
              <a:t>06-Jun-19</a:t>
            </a:r>
            <a:endParaRPr lang="en-US" dirty="0"/>
          </a:p>
        </p:txBody>
      </p:sp>
      <p:pic>
        <p:nvPicPr>
          <p:cNvPr id="6" name="Picture 5">
            <a:hlinkClick r:id="rId3"/>
            <a:extLst>
              <a:ext uri="{FF2B5EF4-FFF2-40B4-BE49-F238E27FC236}">
                <a16:creationId xmlns:a16="http://schemas.microsoft.com/office/drawing/2014/main" id="{E58A2F28-FDE9-E943-B0B9-0DEDB5A425B0}"/>
              </a:ext>
            </a:extLst>
          </p:cNvPr>
          <p:cNvPicPr>
            <a:picLocks noChangeAspect="1"/>
          </p:cNvPicPr>
          <p:nvPr/>
        </p:nvPicPr>
        <p:blipFill rotWithShape="1">
          <a:blip r:embed="rId4"/>
          <a:srcRect r="11905"/>
          <a:stretch/>
        </p:blipFill>
        <p:spPr>
          <a:xfrm>
            <a:off x="710571" y="1646802"/>
            <a:ext cx="8055387" cy="4239654"/>
          </a:xfrm>
          <a:prstGeom prst="rect">
            <a:avLst/>
          </a:prstGeom>
        </p:spPr>
      </p:pic>
    </p:spTree>
    <p:extLst>
      <p:ext uri="{BB962C8B-B14F-4D97-AF65-F5344CB8AC3E}">
        <p14:creationId xmlns:p14="http://schemas.microsoft.com/office/powerpoint/2010/main" val="106469777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5676" y="2315413"/>
            <a:ext cx="5829300" cy="1102519"/>
          </a:xfrm>
        </p:spPr>
        <p:txBody>
          <a:bodyPr>
            <a:normAutofit/>
          </a:bodyPr>
          <a:lstStyle/>
          <a:p>
            <a:r>
              <a:rPr lang="en-US" dirty="0"/>
              <a:t>The Incredible Lightness of Being</a:t>
            </a:r>
            <a:br>
              <a:rPr lang="en-US" dirty="0"/>
            </a:br>
            <a:endParaRPr lang="en-US" dirty="0"/>
          </a:p>
        </p:txBody>
      </p:sp>
      <p:sp>
        <p:nvSpPr>
          <p:cNvPr id="3" name="Subtitle 2"/>
          <p:cNvSpPr>
            <a:spLocks noGrp="1"/>
          </p:cNvSpPr>
          <p:nvPr>
            <p:ph type="subTitle" idx="1"/>
          </p:nvPr>
        </p:nvSpPr>
        <p:spPr>
          <a:xfrm>
            <a:off x="1655676" y="3557550"/>
            <a:ext cx="6021669" cy="1437624"/>
          </a:xfrm>
        </p:spPr>
        <p:txBody>
          <a:bodyPr>
            <a:normAutofit fontScale="85000" lnSpcReduction="20000"/>
          </a:bodyPr>
          <a:lstStyle/>
          <a:p>
            <a:r>
              <a:rPr lang="en-US" sz="1200" dirty="0"/>
              <a:t>presented at</a:t>
            </a:r>
            <a:br>
              <a:rPr lang="en-US" sz="1200" dirty="0"/>
            </a:br>
            <a:br>
              <a:rPr lang="en-US" sz="1200" dirty="0"/>
            </a:br>
            <a:r>
              <a:rPr lang="en-US" sz="1800" dirty="0"/>
              <a:t>Initial Stages 2019</a:t>
            </a:r>
            <a:br>
              <a:rPr lang="en-US" sz="1800" dirty="0"/>
            </a:br>
            <a:br>
              <a:rPr lang="en-US" sz="1800" dirty="0"/>
            </a:br>
            <a:r>
              <a:rPr lang="en-US" sz="1200" dirty="0"/>
              <a:t>Columbia University</a:t>
            </a:r>
          </a:p>
          <a:p>
            <a:r>
              <a:rPr lang="en-US" sz="1200" dirty="0"/>
              <a:t>June 27</a:t>
            </a:r>
            <a:r>
              <a:rPr lang="en-US" sz="1200" baseline="30000" dirty="0"/>
              <a:t>th</a:t>
            </a:r>
            <a:r>
              <a:rPr lang="en-US" sz="1200" dirty="0"/>
              <a:t>, 2019</a:t>
            </a:r>
            <a:br>
              <a:rPr lang="en-US" sz="1200" dirty="0"/>
            </a:br>
            <a:br>
              <a:rPr lang="en-US" sz="1200" dirty="0"/>
            </a:br>
            <a:r>
              <a:rPr lang="en-US" sz="1050" dirty="0"/>
              <a:t>W.A. Zajc</a:t>
            </a:r>
            <a:br>
              <a:rPr lang="en-US" sz="1050" dirty="0"/>
            </a:br>
            <a:r>
              <a:rPr lang="en-US" sz="1050" dirty="0"/>
              <a:t>Columbia University</a:t>
            </a:r>
          </a:p>
        </p:txBody>
      </p:sp>
      <p:sp>
        <p:nvSpPr>
          <p:cNvPr id="6" name="TextBox 5">
            <a:extLst>
              <a:ext uri="{FF2B5EF4-FFF2-40B4-BE49-F238E27FC236}">
                <a16:creationId xmlns:a16="http://schemas.microsoft.com/office/drawing/2014/main" id="{EDB91290-D64E-8C4A-ADD1-9E64E65892B5}"/>
              </a:ext>
            </a:extLst>
          </p:cNvPr>
          <p:cNvSpPr txBox="1"/>
          <p:nvPr/>
        </p:nvSpPr>
        <p:spPr>
          <a:xfrm>
            <a:off x="2514601" y="5265205"/>
            <a:ext cx="4235210" cy="507831"/>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a:buNone/>
            </a:pPr>
            <a:r>
              <a:rPr lang="en-US" sz="1350" i="0" dirty="0">
                <a:latin typeface="Times New Roman" pitchFamily="18" charset="0"/>
              </a:rPr>
              <a:t>This work was supported by the United States Department of Energy Grant DOE-FG02-86ER-40281</a:t>
            </a:r>
          </a:p>
        </p:txBody>
      </p:sp>
    </p:spTree>
    <p:extLst>
      <p:ext uri="{BB962C8B-B14F-4D97-AF65-F5344CB8AC3E}">
        <p14:creationId xmlns:p14="http://schemas.microsoft.com/office/powerpoint/2010/main" val="3062421577"/>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019924-74A6-5042-A16E-058FDBAC47C2}"/>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CC099528-B8F4-1C4C-8DC8-4BF47842CFA0}"/>
              </a:ext>
            </a:extLst>
          </p:cNvPr>
          <p:cNvSpPr>
            <a:spLocks noGrp="1"/>
          </p:cNvSpPr>
          <p:nvPr>
            <p:ph type="title"/>
          </p:nvPr>
        </p:nvSpPr>
        <p:spPr/>
        <p:txBody>
          <a:bodyPr/>
          <a:lstStyle/>
          <a:p>
            <a:r>
              <a:rPr lang="en-US" dirty="0"/>
              <a:t>The Iconic </a:t>
            </a:r>
            <a:r>
              <a:rPr lang="en-US" dirty="0" err="1"/>
              <a:t>Eikonal</a:t>
            </a:r>
            <a:r>
              <a:rPr lang="en-US" dirty="0"/>
              <a:t> Glauber Modeling</a:t>
            </a:r>
          </a:p>
        </p:txBody>
      </p:sp>
      <p:sp>
        <p:nvSpPr>
          <p:cNvPr id="4" name="Slide Number Placeholder 3">
            <a:extLst>
              <a:ext uri="{FF2B5EF4-FFF2-40B4-BE49-F238E27FC236}">
                <a16:creationId xmlns:a16="http://schemas.microsoft.com/office/drawing/2014/main" id="{115F8158-F1B6-4B4A-AFB7-D1E6538C3A1E}"/>
              </a:ext>
            </a:extLst>
          </p:cNvPr>
          <p:cNvSpPr>
            <a:spLocks noGrp="1"/>
          </p:cNvSpPr>
          <p:nvPr>
            <p:ph type="sldNum" sz="quarter" idx="12"/>
          </p:nvPr>
        </p:nvSpPr>
        <p:spPr/>
        <p:txBody>
          <a:bodyPr/>
          <a:lstStyle/>
          <a:p>
            <a:fld id="{A2D2CA8A-49B1-44D0-B863-6C6BFD9BB9EC}" type="slidenum">
              <a:rPr lang="en-US" smtClean="0"/>
              <a:pPr/>
              <a:t>20</a:t>
            </a:fld>
            <a:endParaRPr lang="en-US"/>
          </a:p>
        </p:txBody>
      </p:sp>
      <p:sp>
        <p:nvSpPr>
          <p:cNvPr id="5" name="Date Placeholder 4">
            <a:extLst>
              <a:ext uri="{FF2B5EF4-FFF2-40B4-BE49-F238E27FC236}">
                <a16:creationId xmlns:a16="http://schemas.microsoft.com/office/drawing/2014/main" id="{2121D461-3EBA-2240-8739-311DDC97C4E4}"/>
              </a:ext>
            </a:extLst>
          </p:cNvPr>
          <p:cNvSpPr>
            <a:spLocks noGrp="1"/>
          </p:cNvSpPr>
          <p:nvPr>
            <p:ph type="dt" sz="half" idx="10"/>
          </p:nvPr>
        </p:nvSpPr>
        <p:spPr/>
        <p:txBody>
          <a:bodyPr/>
          <a:lstStyle/>
          <a:p>
            <a:r>
              <a:rPr lang="en-US"/>
              <a:t>06-Jun-19</a:t>
            </a:r>
            <a:endParaRPr lang="en-US" dirty="0"/>
          </a:p>
        </p:txBody>
      </p:sp>
      <p:pic>
        <p:nvPicPr>
          <p:cNvPr id="6" name="Picture 5">
            <a:hlinkClick r:id="rId3"/>
            <a:extLst>
              <a:ext uri="{FF2B5EF4-FFF2-40B4-BE49-F238E27FC236}">
                <a16:creationId xmlns:a16="http://schemas.microsoft.com/office/drawing/2014/main" id="{E58A2F28-FDE9-E943-B0B9-0DEDB5A425B0}"/>
              </a:ext>
            </a:extLst>
          </p:cNvPr>
          <p:cNvPicPr>
            <a:picLocks noChangeAspect="1"/>
          </p:cNvPicPr>
          <p:nvPr/>
        </p:nvPicPr>
        <p:blipFill rotWithShape="1">
          <a:blip r:embed="rId4"/>
          <a:srcRect r="11905"/>
          <a:stretch/>
        </p:blipFill>
        <p:spPr>
          <a:xfrm>
            <a:off x="710571" y="1646802"/>
            <a:ext cx="8055387" cy="4239654"/>
          </a:xfrm>
          <a:prstGeom prst="rect">
            <a:avLst/>
          </a:prstGeom>
        </p:spPr>
      </p:pic>
      <p:sp>
        <p:nvSpPr>
          <p:cNvPr id="8" name="TextBox 7">
            <a:hlinkClick r:id="rId5"/>
            <a:extLst>
              <a:ext uri="{FF2B5EF4-FFF2-40B4-BE49-F238E27FC236}">
                <a16:creationId xmlns:a16="http://schemas.microsoft.com/office/drawing/2014/main" id="{8256B20E-1BBF-8C42-BDCB-EFFDA9ECC112}"/>
              </a:ext>
            </a:extLst>
          </p:cNvPr>
          <p:cNvSpPr txBox="1"/>
          <p:nvPr/>
        </p:nvSpPr>
        <p:spPr>
          <a:xfrm>
            <a:off x="2897814" y="1556666"/>
            <a:ext cx="3780420" cy="600164"/>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3000000" scaled="0"/>
            <a:tileRect/>
          </a:gradFill>
          <a:scene3d>
            <a:camera prst="orthographicFront"/>
            <a:lightRig rig="threePt" dir="t"/>
          </a:scene3d>
          <a:sp3d>
            <a:bevelT w="165100" prst="coolSlant"/>
          </a:sp3d>
        </p:spPr>
        <p:txBody>
          <a:bodyPr wrap="square" rtlCol="0">
            <a:spAutoFit/>
          </a:bodyPr>
          <a:lstStyle/>
          <a:p>
            <a:pPr>
              <a:buNone/>
            </a:pPr>
            <a:r>
              <a:rPr lang="en-US" sz="1650" i="0" dirty="0"/>
              <a:t>“</a:t>
            </a:r>
            <a:r>
              <a:rPr lang="en-US" sz="1650" dirty="0"/>
              <a:t>Light always goes in straight lines – except when it doesn’t</a:t>
            </a:r>
            <a:r>
              <a:rPr lang="en-US" sz="1650" i="0" dirty="0"/>
              <a:t>.” – Roy Glauber</a:t>
            </a:r>
          </a:p>
        </p:txBody>
      </p:sp>
    </p:spTree>
    <p:extLst>
      <p:ext uri="{BB962C8B-B14F-4D97-AF65-F5344CB8AC3E}">
        <p14:creationId xmlns:p14="http://schemas.microsoft.com/office/powerpoint/2010/main" val="10499735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019924-74A6-5042-A16E-058FDBAC47C2}"/>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CC099528-B8F4-1C4C-8DC8-4BF47842CFA0}"/>
              </a:ext>
            </a:extLst>
          </p:cNvPr>
          <p:cNvSpPr>
            <a:spLocks noGrp="1"/>
          </p:cNvSpPr>
          <p:nvPr>
            <p:ph type="title"/>
          </p:nvPr>
        </p:nvSpPr>
        <p:spPr/>
        <p:txBody>
          <a:bodyPr/>
          <a:lstStyle/>
          <a:p>
            <a:r>
              <a:rPr lang="en-US" dirty="0"/>
              <a:t>The Iconic </a:t>
            </a:r>
            <a:r>
              <a:rPr lang="en-US" dirty="0" err="1"/>
              <a:t>Eikonal</a:t>
            </a:r>
            <a:r>
              <a:rPr lang="en-US" dirty="0"/>
              <a:t> Glauber Modeling</a:t>
            </a:r>
          </a:p>
        </p:txBody>
      </p:sp>
      <p:sp>
        <p:nvSpPr>
          <p:cNvPr id="4" name="Slide Number Placeholder 3">
            <a:extLst>
              <a:ext uri="{FF2B5EF4-FFF2-40B4-BE49-F238E27FC236}">
                <a16:creationId xmlns:a16="http://schemas.microsoft.com/office/drawing/2014/main" id="{115F8158-F1B6-4B4A-AFB7-D1E6538C3A1E}"/>
              </a:ext>
            </a:extLst>
          </p:cNvPr>
          <p:cNvSpPr>
            <a:spLocks noGrp="1"/>
          </p:cNvSpPr>
          <p:nvPr>
            <p:ph type="sldNum" sz="quarter" idx="12"/>
          </p:nvPr>
        </p:nvSpPr>
        <p:spPr/>
        <p:txBody>
          <a:bodyPr/>
          <a:lstStyle/>
          <a:p>
            <a:fld id="{A2D2CA8A-49B1-44D0-B863-6C6BFD9BB9EC}" type="slidenum">
              <a:rPr lang="en-US" smtClean="0"/>
              <a:pPr/>
              <a:t>21</a:t>
            </a:fld>
            <a:endParaRPr lang="en-US"/>
          </a:p>
        </p:txBody>
      </p:sp>
      <p:sp>
        <p:nvSpPr>
          <p:cNvPr id="5" name="Date Placeholder 4">
            <a:extLst>
              <a:ext uri="{FF2B5EF4-FFF2-40B4-BE49-F238E27FC236}">
                <a16:creationId xmlns:a16="http://schemas.microsoft.com/office/drawing/2014/main" id="{2121D461-3EBA-2240-8739-311DDC97C4E4}"/>
              </a:ext>
            </a:extLst>
          </p:cNvPr>
          <p:cNvSpPr>
            <a:spLocks noGrp="1"/>
          </p:cNvSpPr>
          <p:nvPr>
            <p:ph type="dt" sz="half" idx="10"/>
          </p:nvPr>
        </p:nvSpPr>
        <p:spPr/>
        <p:txBody>
          <a:bodyPr/>
          <a:lstStyle/>
          <a:p>
            <a:r>
              <a:rPr lang="en-US"/>
              <a:t>06-Jun-19</a:t>
            </a:r>
            <a:endParaRPr lang="en-US" dirty="0"/>
          </a:p>
        </p:txBody>
      </p:sp>
      <p:pic>
        <p:nvPicPr>
          <p:cNvPr id="6" name="Picture 5">
            <a:hlinkClick r:id="rId3"/>
            <a:extLst>
              <a:ext uri="{FF2B5EF4-FFF2-40B4-BE49-F238E27FC236}">
                <a16:creationId xmlns:a16="http://schemas.microsoft.com/office/drawing/2014/main" id="{E58A2F28-FDE9-E943-B0B9-0DEDB5A425B0}"/>
              </a:ext>
            </a:extLst>
          </p:cNvPr>
          <p:cNvPicPr>
            <a:picLocks noChangeAspect="1"/>
          </p:cNvPicPr>
          <p:nvPr/>
        </p:nvPicPr>
        <p:blipFill rotWithShape="1">
          <a:blip r:embed="rId4"/>
          <a:srcRect r="11905"/>
          <a:stretch/>
        </p:blipFill>
        <p:spPr>
          <a:xfrm>
            <a:off x="710571" y="1646802"/>
            <a:ext cx="8055387" cy="4239654"/>
          </a:xfrm>
          <a:prstGeom prst="rect">
            <a:avLst/>
          </a:prstGeom>
          <a:solidFill>
            <a:schemeClr val="bg1"/>
          </a:solidFill>
        </p:spPr>
      </p:pic>
      <p:sp>
        <p:nvSpPr>
          <p:cNvPr id="8" name="TextBox 7">
            <a:hlinkClick r:id="rId5"/>
            <a:extLst>
              <a:ext uri="{FF2B5EF4-FFF2-40B4-BE49-F238E27FC236}">
                <a16:creationId xmlns:a16="http://schemas.microsoft.com/office/drawing/2014/main" id="{8256B20E-1BBF-8C42-BDCB-EFFDA9ECC112}"/>
              </a:ext>
            </a:extLst>
          </p:cNvPr>
          <p:cNvSpPr txBox="1"/>
          <p:nvPr/>
        </p:nvSpPr>
        <p:spPr>
          <a:xfrm>
            <a:off x="2897814" y="1556666"/>
            <a:ext cx="3780420" cy="600164"/>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3000000" scaled="0"/>
            <a:tileRect/>
          </a:gradFill>
          <a:scene3d>
            <a:camera prst="orthographicFront"/>
            <a:lightRig rig="threePt" dir="t"/>
          </a:scene3d>
          <a:sp3d>
            <a:bevelT w="165100" prst="coolSlant"/>
          </a:sp3d>
        </p:spPr>
        <p:txBody>
          <a:bodyPr wrap="square" rtlCol="0">
            <a:spAutoFit/>
          </a:bodyPr>
          <a:lstStyle/>
          <a:p>
            <a:pPr>
              <a:buNone/>
            </a:pPr>
            <a:r>
              <a:rPr lang="en-US" sz="1650" i="0" dirty="0"/>
              <a:t>“</a:t>
            </a:r>
            <a:r>
              <a:rPr lang="en-US" sz="1650" dirty="0"/>
              <a:t>Light always goes in straight lines – except when it doesn’t</a:t>
            </a:r>
            <a:r>
              <a:rPr lang="en-US" sz="1650" i="0" dirty="0"/>
              <a:t>.” – Roy Glauber</a:t>
            </a:r>
          </a:p>
        </p:txBody>
      </p:sp>
      <p:sp>
        <p:nvSpPr>
          <p:cNvPr id="7" name="Rectangle 6">
            <a:extLst>
              <a:ext uri="{FF2B5EF4-FFF2-40B4-BE49-F238E27FC236}">
                <a16:creationId xmlns:a16="http://schemas.microsoft.com/office/drawing/2014/main" id="{D84AB19B-09C3-844E-92D9-4FDBEA68CC2A}"/>
              </a:ext>
            </a:extLst>
          </p:cNvPr>
          <p:cNvSpPr/>
          <p:nvPr/>
        </p:nvSpPr>
        <p:spPr>
          <a:xfrm>
            <a:off x="413539" y="2510898"/>
            <a:ext cx="4617104" cy="3489852"/>
          </a:xfrm>
          <a:prstGeom prst="rect">
            <a:avLst/>
          </a:prstGeom>
          <a:solidFill>
            <a:schemeClr val="bg1"/>
          </a:solidFill>
          <a:ln w="25400">
            <a:noFill/>
          </a:ln>
        </p:spPr>
        <p:txBody>
          <a:bodyPr vert="horz" wrap="none" lIns="68580" tIns="34290" rIns="68580" bIns="34290" numCol="1" rtlCol="0" anchor="ctr" anchorCtr="0" compatLnSpc="1">
            <a:prstTxWarp prst="textNoShape">
              <a:avLst/>
            </a:prstTxWarp>
          </a:bodyPr>
          <a:lstStyle/>
          <a:p>
            <a:pPr defTabSz="685800"/>
            <a:endParaRPr lang="en-US" sz="1650"/>
          </a:p>
        </p:txBody>
      </p:sp>
      <p:pic>
        <p:nvPicPr>
          <p:cNvPr id="10" name="Picture 9">
            <a:hlinkClick r:id="rId6"/>
            <a:extLst>
              <a:ext uri="{FF2B5EF4-FFF2-40B4-BE49-F238E27FC236}">
                <a16:creationId xmlns:a16="http://schemas.microsoft.com/office/drawing/2014/main" id="{921279A2-2010-954E-89FA-AC0CB3E2193F}"/>
              </a:ext>
            </a:extLst>
          </p:cNvPr>
          <p:cNvPicPr>
            <a:picLocks noChangeAspect="1"/>
          </p:cNvPicPr>
          <p:nvPr/>
        </p:nvPicPr>
        <p:blipFill rotWithShape="1">
          <a:blip r:embed="rId7"/>
          <a:srcRect l="47637" t="7550" r="-2805" b="1252"/>
          <a:stretch/>
        </p:blipFill>
        <p:spPr>
          <a:xfrm>
            <a:off x="278523" y="2386152"/>
            <a:ext cx="4067535" cy="3608368"/>
          </a:xfrm>
          <a:prstGeom prst="rect">
            <a:avLst/>
          </a:prstGeom>
        </p:spPr>
      </p:pic>
    </p:spTree>
    <p:extLst>
      <p:ext uri="{BB962C8B-B14F-4D97-AF65-F5344CB8AC3E}">
        <p14:creationId xmlns:p14="http://schemas.microsoft.com/office/powerpoint/2010/main" val="17101808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019924-74A6-5042-A16E-058FDBAC47C2}"/>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CC099528-B8F4-1C4C-8DC8-4BF47842CFA0}"/>
              </a:ext>
            </a:extLst>
          </p:cNvPr>
          <p:cNvSpPr>
            <a:spLocks noGrp="1"/>
          </p:cNvSpPr>
          <p:nvPr>
            <p:ph type="title"/>
          </p:nvPr>
        </p:nvSpPr>
        <p:spPr/>
        <p:txBody>
          <a:bodyPr/>
          <a:lstStyle/>
          <a:p>
            <a:r>
              <a:rPr lang="en-US" dirty="0"/>
              <a:t>The Iconic </a:t>
            </a:r>
            <a:r>
              <a:rPr lang="en-US" dirty="0" err="1"/>
              <a:t>Eikonal</a:t>
            </a:r>
            <a:r>
              <a:rPr lang="en-US" dirty="0"/>
              <a:t> Glauber Modeling</a:t>
            </a:r>
          </a:p>
        </p:txBody>
      </p:sp>
      <p:sp>
        <p:nvSpPr>
          <p:cNvPr id="4" name="Slide Number Placeholder 3">
            <a:extLst>
              <a:ext uri="{FF2B5EF4-FFF2-40B4-BE49-F238E27FC236}">
                <a16:creationId xmlns:a16="http://schemas.microsoft.com/office/drawing/2014/main" id="{115F8158-F1B6-4B4A-AFB7-D1E6538C3A1E}"/>
              </a:ext>
            </a:extLst>
          </p:cNvPr>
          <p:cNvSpPr>
            <a:spLocks noGrp="1"/>
          </p:cNvSpPr>
          <p:nvPr>
            <p:ph type="sldNum" sz="quarter" idx="12"/>
          </p:nvPr>
        </p:nvSpPr>
        <p:spPr/>
        <p:txBody>
          <a:bodyPr/>
          <a:lstStyle/>
          <a:p>
            <a:fld id="{A2D2CA8A-49B1-44D0-B863-6C6BFD9BB9EC}" type="slidenum">
              <a:rPr lang="en-US" smtClean="0"/>
              <a:pPr/>
              <a:t>22</a:t>
            </a:fld>
            <a:endParaRPr lang="en-US"/>
          </a:p>
        </p:txBody>
      </p:sp>
      <p:sp>
        <p:nvSpPr>
          <p:cNvPr id="5" name="Date Placeholder 4">
            <a:extLst>
              <a:ext uri="{FF2B5EF4-FFF2-40B4-BE49-F238E27FC236}">
                <a16:creationId xmlns:a16="http://schemas.microsoft.com/office/drawing/2014/main" id="{2121D461-3EBA-2240-8739-311DDC97C4E4}"/>
              </a:ext>
            </a:extLst>
          </p:cNvPr>
          <p:cNvSpPr>
            <a:spLocks noGrp="1"/>
          </p:cNvSpPr>
          <p:nvPr>
            <p:ph type="dt" sz="half" idx="10"/>
          </p:nvPr>
        </p:nvSpPr>
        <p:spPr/>
        <p:txBody>
          <a:bodyPr/>
          <a:lstStyle/>
          <a:p>
            <a:r>
              <a:rPr lang="en-US"/>
              <a:t>06-Jun-19</a:t>
            </a:r>
            <a:endParaRPr lang="en-US" dirty="0"/>
          </a:p>
        </p:txBody>
      </p:sp>
      <p:pic>
        <p:nvPicPr>
          <p:cNvPr id="6" name="Picture 5">
            <a:hlinkClick r:id="rId3"/>
            <a:extLst>
              <a:ext uri="{FF2B5EF4-FFF2-40B4-BE49-F238E27FC236}">
                <a16:creationId xmlns:a16="http://schemas.microsoft.com/office/drawing/2014/main" id="{E58A2F28-FDE9-E943-B0B9-0DEDB5A425B0}"/>
              </a:ext>
            </a:extLst>
          </p:cNvPr>
          <p:cNvPicPr>
            <a:picLocks noChangeAspect="1"/>
          </p:cNvPicPr>
          <p:nvPr/>
        </p:nvPicPr>
        <p:blipFill rotWithShape="1">
          <a:blip r:embed="rId4"/>
          <a:srcRect r="11905"/>
          <a:stretch/>
        </p:blipFill>
        <p:spPr>
          <a:xfrm>
            <a:off x="710571" y="1646802"/>
            <a:ext cx="8055387" cy="4239654"/>
          </a:xfrm>
          <a:prstGeom prst="rect">
            <a:avLst/>
          </a:prstGeom>
          <a:solidFill>
            <a:schemeClr val="bg1"/>
          </a:solidFill>
        </p:spPr>
      </p:pic>
      <p:sp>
        <p:nvSpPr>
          <p:cNvPr id="8" name="TextBox 7">
            <a:hlinkClick r:id="rId5"/>
            <a:extLst>
              <a:ext uri="{FF2B5EF4-FFF2-40B4-BE49-F238E27FC236}">
                <a16:creationId xmlns:a16="http://schemas.microsoft.com/office/drawing/2014/main" id="{8256B20E-1BBF-8C42-BDCB-EFFDA9ECC112}"/>
              </a:ext>
            </a:extLst>
          </p:cNvPr>
          <p:cNvSpPr txBox="1"/>
          <p:nvPr/>
        </p:nvSpPr>
        <p:spPr>
          <a:xfrm>
            <a:off x="2897814" y="1556666"/>
            <a:ext cx="3780420" cy="600164"/>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3000000" scaled="0"/>
            <a:tileRect/>
          </a:gradFill>
          <a:scene3d>
            <a:camera prst="orthographicFront"/>
            <a:lightRig rig="threePt" dir="t"/>
          </a:scene3d>
          <a:sp3d>
            <a:bevelT w="165100" prst="coolSlant"/>
          </a:sp3d>
        </p:spPr>
        <p:txBody>
          <a:bodyPr wrap="square" rtlCol="0">
            <a:spAutoFit/>
          </a:bodyPr>
          <a:lstStyle/>
          <a:p>
            <a:pPr>
              <a:buNone/>
            </a:pPr>
            <a:r>
              <a:rPr lang="en-US" sz="1650" i="0" dirty="0"/>
              <a:t>“</a:t>
            </a:r>
            <a:r>
              <a:rPr lang="en-US" sz="1650" dirty="0"/>
              <a:t>Light always goes in straight lines – except when it doesn’t</a:t>
            </a:r>
            <a:r>
              <a:rPr lang="en-US" sz="1650" i="0" dirty="0"/>
              <a:t>.” – Roy Glauber</a:t>
            </a:r>
          </a:p>
        </p:txBody>
      </p:sp>
      <p:sp>
        <p:nvSpPr>
          <p:cNvPr id="7" name="Rectangle 6">
            <a:extLst>
              <a:ext uri="{FF2B5EF4-FFF2-40B4-BE49-F238E27FC236}">
                <a16:creationId xmlns:a16="http://schemas.microsoft.com/office/drawing/2014/main" id="{D84AB19B-09C3-844E-92D9-4FDBEA68CC2A}"/>
              </a:ext>
            </a:extLst>
          </p:cNvPr>
          <p:cNvSpPr/>
          <p:nvPr/>
        </p:nvSpPr>
        <p:spPr>
          <a:xfrm>
            <a:off x="413538" y="2510898"/>
            <a:ext cx="8352420" cy="3489852"/>
          </a:xfrm>
          <a:prstGeom prst="rect">
            <a:avLst/>
          </a:prstGeom>
          <a:solidFill>
            <a:schemeClr val="bg1"/>
          </a:solidFill>
          <a:ln w="25400">
            <a:noFill/>
          </a:ln>
        </p:spPr>
        <p:txBody>
          <a:bodyPr vert="horz" wrap="none" lIns="68580" tIns="34290" rIns="68580" bIns="34290" numCol="1" rtlCol="0" anchor="ctr" anchorCtr="0" compatLnSpc="1">
            <a:prstTxWarp prst="textNoShape">
              <a:avLst/>
            </a:prstTxWarp>
          </a:bodyPr>
          <a:lstStyle/>
          <a:p>
            <a:pPr defTabSz="685800"/>
            <a:endParaRPr lang="en-US" sz="1650"/>
          </a:p>
        </p:txBody>
      </p:sp>
      <p:pic>
        <p:nvPicPr>
          <p:cNvPr id="9" name="Picture 8">
            <a:hlinkClick r:id="rId6"/>
            <a:extLst>
              <a:ext uri="{FF2B5EF4-FFF2-40B4-BE49-F238E27FC236}">
                <a16:creationId xmlns:a16="http://schemas.microsoft.com/office/drawing/2014/main" id="{F56FE760-FD07-8847-BFF9-E5F254B0B0A8}"/>
              </a:ext>
            </a:extLst>
          </p:cNvPr>
          <p:cNvPicPr>
            <a:picLocks noChangeAspect="1"/>
          </p:cNvPicPr>
          <p:nvPr/>
        </p:nvPicPr>
        <p:blipFill rotWithShape="1">
          <a:blip r:embed="rId7"/>
          <a:srcRect t="8388" r="46752"/>
          <a:stretch/>
        </p:blipFill>
        <p:spPr>
          <a:xfrm>
            <a:off x="5157369" y="2375883"/>
            <a:ext cx="3977934" cy="3672643"/>
          </a:xfrm>
          <a:prstGeom prst="rect">
            <a:avLst/>
          </a:prstGeom>
        </p:spPr>
      </p:pic>
      <p:pic>
        <p:nvPicPr>
          <p:cNvPr id="10" name="Picture 9">
            <a:hlinkClick r:id="rId6"/>
            <a:extLst>
              <a:ext uri="{FF2B5EF4-FFF2-40B4-BE49-F238E27FC236}">
                <a16:creationId xmlns:a16="http://schemas.microsoft.com/office/drawing/2014/main" id="{921279A2-2010-954E-89FA-AC0CB3E2193F}"/>
              </a:ext>
            </a:extLst>
          </p:cNvPr>
          <p:cNvPicPr>
            <a:picLocks noChangeAspect="1"/>
          </p:cNvPicPr>
          <p:nvPr/>
        </p:nvPicPr>
        <p:blipFill rotWithShape="1">
          <a:blip r:embed="rId7"/>
          <a:srcRect l="47637" t="7550" r="-2805" b="1252"/>
          <a:stretch/>
        </p:blipFill>
        <p:spPr>
          <a:xfrm>
            <a:off x="278523" y="2386152"/>
            <a:ext cx="4067535" cy="3608368"/>
          </a:xfrm>
          <a:prstGeom prst="rect">
            <a:avLst/>
          </a:prstGeom>
        </p:spPr>
      </p:pic>
    </p:spTree>
    <p:extLst>
      <p:ext uri="{BB962C8B-B14F-4D97-AF65-F5344CB8AC3E}">
        <p14:creationId xmlns:p14="http://schemas.microsoft.com/office/powerpoint/2010/main" val="1426178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D03A63-011F-D14A-9F4D-1EA4612BD23F}"/>
              </a:ext>
            </a:extLst>
          </p:cNvPr>
          <p:cNvSpPr>
            <a:spLocks noGrp="1"/>
          </p:cNvSpPr>
          <p:nvPr>
            <p:ph idx="1"/>
          </p:nvPr>
        </p:nvSpPr>
        <p:spPr>
          <a:xfrm>
            <a:off x="0" y="1600200"/>
            <a:ext cx="2843808" cy="4400550"/>
          </a:xfrm>
        </p:spPr>
        <p:txBody>
          <a:bodyPr/>
          <a:lstStyle/>
          <a:p>
            <a:r>
              <a:rPr lang="en-US" dirty="0"/>
              <a:t>( According to</a:t>
            </a:r>
            <a:br>
              <a:rPr lang="en-US" dirty="0"/>
            </a:br>
            <a:r>
              <a:rPr lang="en-US" dirty="0"/>
              <a:t>    </a:t>
            </a:r>
            <a:r>
              <a:rPr lang="en-US" dirty="0" err="1"/>
              <a:t>inSPIRE</a:t>
            </a:r>
            <a:r>
              <a:rPr lang="en-US" dirty="0"/>
              <a:t>     )</a:t>
            </a:r>
          </a:p>
          <a:p>
            <a:endParaRPr lang="en-US" dirty="0"/>
          </a:p>
          <a:p>
            <a:r>
              <a:rPr lang="en-US" dirty="0"/>
              <a:t>“Other” Glauber paper </a:t>
            </a:r>
            <a:br>
              <a:rPr lang="en-US" dirty="0"/>
            </a:br>
            <a:r>
              <a:rPr lang="en-US" i="1" dirty="0">
                <a:solidFill>
                  <a:srgbClr val="FF0000"/>
                </a:solidFill>
              </a:rPr>
              <a:t>Coherent and Incoherent States of the Radiation Field</a:t>
            </a:r>
            <a:br>
              <a:rPr lang="en-US" dirty="0"/>
            </a:br>
            <a:r>
              <a:rPr lang="en-US" dirty="0"/>
              <a:t>has been cited 842 times.</a:t>
            </a:r>
          </a:p>
        </p:txBody>
      </p:sp>
      <p:sp>
        <p:nvSpPr>
          <p:cNvPr id="3" name="Title 2">
            <a:extLst>
              <a:ext uri="{FF2B5EF4-FFF2-40B4-BE49-F238E27FC236}">
                <a16:creationId xmlns:a16="http://schemas.microsoft.com/office/drawing/2014/main" id="{BF85D6A9-013C-1049-9BCA-91E395FC7D88}"/>
              </a:ext>
            </a:extLst>
          </p:cNvPr>
          <p:cNvSpPr>
            <a:spLocks noGrp="1"/>
          </p:cNvSpPr>
          <p:nvPr>
            <p:ph type="title"/>
          </p:nvPr>
        </p:nvSpPr>
        <p:spPr/>
        <p:txBody>
          <a:bodyPr/>
          <a:lstStyle/>
          <a:p>
            <a:r>
              <a:rPr lang="en-US" dirty="0"/>
              <a:t>Roy’s “Other” Renowned Paper</a:t>
            </a:r>
          </a:p>
        </p:txBody>
      </p:sp>
      <p:sp>
        <p:nvSpPr>
          <p:cNvPr id="4" name="Slide Number Placeholder 3">
            <a:extLst>
              <a:ext uri="{FF2B5EF4-FFF2-40B4-BE49-F238E27FC236}">
                <a16:creationId xmlns:a16="http://schemas.microsoft.com/office/drawing/2014/main" id="{E0ED33F5-D4C9-5449-AE90-FA2C0B6F066E}"/>
              </a:ext>
            </a:extLst>
          </p:cNvPr>
          <p:cNvSpPr>
            <a:spLocks noGrp="1"/>
          </p:cNvSpPr>
          <p:nvPr>
            <p:ph type="sldNum" sz="quarter" idx="12"/>
          </p:nvPr>
        </p:nvSpPr>
        <p:spPr/>
        <p:txBody>
          <a:bodyPr/>
          <a:lstStyle/>
          <a:p>
            <a:fld id="{A2D2CA8A-49B1-44D0-B863-6C6BFD9BB9EC}" type="slidenum">
              <a:rPr lang="en-US" smtClean="0"/>
              <a:pPr/>
              <a:t>23</a:t>
            </a:fld>
            <a:endParaRPr lang="en-US"/>
          </a:p>
        </p:txBody>
      </p:sp>
      <p:sp>
        <p:nvSpPr>
          <p:cNvPr id="5" name="Date Placeholder 4">
            <a:extLst>
              <a:ext uri="{FF2B5EF4-FFF2-40B4-BE49-F238E27FC236}">
                <a16:creationId xmlns:a16="http://schemas.microsoft.com/office/drawing/2014/main" id="{C5C3FF05-CD40-EE45-B118-01D4446EE256}"/>
              </a:ext>
            </a:extLst>
          </p:cNvPr>
          <p:cNvSpPr>
            <a:spLocks noGrp="1"/>
          </p:cNvSpPr>
          <p:nvPr>
            <p:ph type="dt" sz="half" idx="10"/>
          </p:nvPr>
        </p:nvSpPr>
        <p:spPr/>
        <p:txBody>
          <a:bodyPr/>
          <a:lstStyle/>
          <a:p>
            <a:r>
              <a:rPr lang="en-US"/>
              <a:t>06-Jun-19</a:t>
            </a:r>
            <a:endParaRPr lang="en-US" dirty="0"/>
          </a:p>
        </p:txBody>
      </p:sp>
      <p:pic>
        <p:nvPicPr>
          <p:cNvPr id="6" name="Picture 5">
            <a:extLst>
              <a:ext uri="{FF2B5EF4-FFF2-40B4-BE49-F238E27FC236}">
                <a16:creationId xmlns:a16="http://schemas.microsoft.com/office/drawing/2014/main" id="{2B4C24F1-1CFB-1D4D-AAAD-3986E5898CA7}"/>
              </a:ext>
            </a:extLst>
          </p:cNvPr>
          <p:cNvPicPr>
            <a:picLocks noChangeAspect="1"/>
          </p:cNvPicPr>
          <p:nvPr/>
        </p:nvPicPr>
        <p:blipFill>
          <a:blip r:embed="rId2"/>
          <a:stretch>
            <a:fillRect/>
          </a:stretch>
        </p:blipFill>
        <p:spPr>
          <a:xfrm>
            <a:off x="3005826" y="1562297"/>
            <a:ext cx="6099469" cy="4438453"/>
          </a:xfrm>
          <a:prstGeom prst="rect">
            <a:avLst/>
          </a:prstGeom>
        </p:spPr>
      </p:pic>
      <p:sp>
        <p:nvSpPr>
          <p:cNvPr id="7" name="Oval 6">
            <a:extLst>
              <a:ext uri="{FF2B5EF4-FFF2-40B4-BE49-F238E27FC236}">
                <a16:creationId xmlns:a16="http://schemas.microsoft.com/office/drawing/2014/main" id="{9D9A4008-FD3F-8843-9DDB-C61B551275A7}"/>
              </a:ext>
            </a:extLst>
          </p:cNvPr>
          <p:cNvSpPr/>
          <p:nvPr/>
        </p:nvSpPr>
        <p:spPr>
          <a:xfrm>
            <a:off x="3815916" y="5319210"/>
            <a:ext cx="1431159" cy="567063"/>
          </a:xfrm>
          <a:prstGeom prst="ellipse">
            <a:avLst/>
          </a:prstGeom>
          <a:ln w="25400">
            <a:solidFill>
              <a:srgbClr val="FF0000">
                <a:alpha val="75000"/>
              </a:srgbClr>
            </a:solidFill>
          </a:ln>
        </p:spPr>
        <p:txBody>
          <a:bodyPr vert="horz" wrap="none" lIns="68580" tIns="34290" rIns="68580" bIns="34290" numCol="1" rtlCol="0" anchor="ctr" anchorCtr="0" compatLnSpc="1">
            <a:prstTxWarp prst="textNoShape">
              <a:avLst/>
            </a:prstTxWarp>
          </a:bodyPr>
          <a:lstStyle/>
          <a:p>
            <a:pPr defTabSz="685800"/>
            <a:endParaRPr lang="en-US" sz="1650"/>
          </a:p>
        </p:txBody>
      </p:sp>
    </p:spTree>
    <p:extLst>
      <p:ext uri="{BB962C8B-B14F-4D97-AF65-F5344CB8AC3E}">
        <p14:creationId xmlns:p14="http://schemas.microsoft.com/office/powerpoint/2010/main" val="690237769"/>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BA23C-003B-994B-80AA-77FAB4FF3912}"/>
              </a:ext>
            </a:extLst>
          </p:cNvPr>
          <p:cNvSpPr>
            <a:spLocks noGrp="1"/>
          </p:cNvSpPr>
          <p:nvPr>
            <p:ph idx="1"/>
          </p:nvPr>
        </p:nvSpPr>
        <p:spPr/>
        <p:txBody>
          <a:bodyPr/>
          <a:lstStyle/>
          <a:p>
            <a:r>
              <a:rPr lang="en-US" dirty="0">
                <a:hlinkClick r:id="rId2"/>
              </a:rPr>
              <a:t>Coherent and incoherent states of the radiation field</a:t>
            </a:r>
            <a:r>
              <a:rPr lang="en-US" dirty="0"/>
              <a:t>, RJ </a:t>
            </a:r>
            <a:r>
              <a:rPr lang="en-US" b="1" dirty="0"/>
              <a:t>Glauber</a:t>
            </a:r>
            <a:r>
              <a:rPr lang="en-US" dirty="0"/>
              <a:t> - Physical Review, 1963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A365588B-3D97-1E4F-B31F-8F033878AD6B}"/>
              </a:ext>
            </a:extLst>
          </p:cNvPr>
          <p:cNvSpPr>
            <a:spLocks noGrp="1"/>
          </p:cNvSpPr>
          <p:nvPr>
            <p:ph type="title"/>
          </p:nvPr>
        </p:nvSpPr>
        <p:spPr/>
        <p:txBody>
          <a:bodyPr/>
          <a:lstStyle/>
          <a:p>
            <a:r>
              <a:rPr lang="en-US" dirty="0"/>
              <a:t>Let’s Be a Little More Careful – Ask Google Scholar</a:t>
            </a:r>
          </a:p>
        </p:txBody>
      </p:sp>
      <p:sp>
        <p:nvSpPr>
          <p:cNvPr id="4" name="Slide Number Placeholder 3">
            <a:extLst>
              <a:ext uri="{FF2B5EF4-FFF2-40B4-BE49-F238E27FC236}">
                <a16:creationId xmlns:a16="http://schemas.microsoft.com/office/drawing/2014/main" id="{04929C9C-50F6-4340-ADFB-7A991BA80C16}"/>
              </a:ext>
            </a:extLst>
          </p:cNvPr>
          <p:cNvSpPr>
            <a:spLocks noGrp="1"/>
          </p:cNvSpPr>
          <p:nvPr>
            <p:ph type="sldNum" sz="quarter" idx="12"/>
          </p:nvPr>
        </p:nvSpPr>
        <p:spPr/>
        <p:txBody>
          <a:bodyPr/>
          <a:lstStyle/>
          <a:p>
            <a:fld id="{A2D2CA8A-49B1-44D0-B863-6C6BFD9BB9EC}" type="slidenum">
              <a:rPr lang="en-US" smtClean="0"/>
              <a:pPr/>
              <a:t>24</a:t>
            </a:fld>
            <a:endParaRPr lang="en-US"/>
          </a:p>
        </p:txBody>
      </p:sp>
      <p:sp>
        <p:nvSpPr>
          <p:cNvPr id="5" name="Date Placeholder 4">
            <a:extLst>
              <a:ext uri="{FF2B5EF4-FFF2-40B4-BE49-F238E27FC236}">
                <a16:creationId xmlns:a16="http://schemas.microsoft.com/office/drawing/2014/main" id="{00D3B8AC-F4A8-FD4C-9DDA-40D9DD096A2F}"/>
              </a:ext>
            </a:extLst>
          </p:cNvPr>
          <p:cNvSpPr>
            <a:spLocks noGrp="1"/>
          </p:cNvSpPr>
          <p:nvPr>
            <p:ph type="dt" sz="half" idx="10"/>
          </p:nvPr>
        </p:nvSpPr>
        <p:spPr/>
        <p:txBody>
          <a:bodyPr/>
          <a:lstStyle/>
          <a:p>
            <a:r>
              <a:rPr lang="en-US"/>
              <a:t>06-Jun-19</a:t>
            </a:r>
            <a:endParaRPr lang="en-US" dirty="0"/>
          </a:p>
        </p:txBody>
      </p:sp>
    </p:spTree>
    <p:extLst>
      <p:ext uri="{BB962C8B-B14F-4D97-AF65-F5344CB8AC3E}">
        <p14:creationId xmlns:p14="http://schemas.microsoft.com/office/powerpoint/2010/main" val="2698022250"/>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BA23C-003B-994B-80AA-77FAB4FF3912}"/>
              </a:ext>
            </a:extLst>
          </p:cNvPr>
          <p:cNvSpPr>
            <a:spLocks noGrp="1"/>
          </p:cNvSpPr>
          <p:nvPr>
            <p:ph idx="1"/>
          </p:nvPr>
        </p:nvSpPr>
        <p:spPr/>
        <p:txBody>
          <a:bodyPr/>
          <a:lstStyle/>
          <a:p>
            <a:r>
              <a:rPr lang="en-US" dirty="0">
                <a:hlinkClick r:id="rId2"/>
              </a:rPr>
              <a:t>Coherent and incoherent states of the radiation field</a:t>
            </a:r>
            <a:r>
              <a:rPr lang="en-US" dirty="0"/>
              <a:t>, RJ </a:t>
            </a:r>
            <a:r>
              <a:rPr lang="en-US" b="1" dirty="0"/>
              <a:t>Glauber</a:t>
            </a:r>
            <a:r>
              <a:rPr lang="en-US" dirty="0"/>
              <a:t> - Physical Review, 1963                    </a:t>
            </a:r>
            <a:r>
              <a:rPr lang="en-US" dirty="0">
                <a:hlinkClick r:id="rId3"/>
              </a:rPr>
              <a:t>Cited by 6755</a:t>
            </a:r>
            <a:r>
              <a:rPr lang="en-US" dirty="0"/>
              <a:t>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A365588B-3D97-1E4F-B31F-8F033878AD6B}"/>
              </a:ext>
            </a:extLst>
          </p:cNvPr>
          <p:cNvSpPr>
            <a:spLocks noGrp="1"/>
          </p:cNvSpPr>
          <p:nvPr>
            <p:ph type="title"/>
          </p:nvPr>
        </p:nvSpPr>
        <p:spPr/>
        <p:txBody>
          <a:bodyPr/>
          <a:lstStyle/>
          <a:p>
            <a:r>
              <a:rPr lang="en-US" dirty="0"/>
              <a:t>Let’s Be a Little More Careful – Ask Google Scholar</a:t>
            </a:r>
          </a:p>
        </p:txBody>
      </p:sp>
      <p:sp>
        <p:nvSpPr>
          <p:cNvPr id="4" name="Slide Number Placeholder 3">
            <a:extLst>
              <a:ext uri="{FF2B5EF4-FFF2-40B4-BE49-F238E27FC236}">
                <a16:creationId xmlns:a16="http://schemas.microsoft.com/office/drawing/2014/main" id="{04929C9C-50F6-4340-ADFB-7A991BA80C16}"/>
              </a:ext>
            </a:extLst>
          </p:cNvPr>
          <p:cNvSpPr>
            <a:spLocks noGrp="1"/>
          </p:cNvSpPr>
          <p:nvPr>
            <p:ph type="sldNum" sz="quarter" idx="12"/>
          </p:nvPr>
        </p:nvSpPr>
        <p:spPr/>
        <p:txBody>
          <a:bodyPr/>
          <a:lstStyle/>
          <a:p>
            <a:fld id="{A2D2CA8A-49B1-44D0-B863-6C6BFD9BB9EC}" type="slidenum">
              <a:rPr lang="en-US" smtClean="0"/>
              <a:pPr/>
              <a:t>25</a:t>
            </a:fld>
            <a:endParaRPr lang="en-US"/>
          </a:p>
        </p:txBody>
      </p:sp>
      <p:sp>
        <p:nvSpPr>
          <p:cNvPr id="5" name="Date Placeholder 4">
            <a:extLst>
              <a:ext uri="{FF2B5EF4-FFF2-40B4-BE49-F238E27FC236}">
                <a16:creationId xmlns:a16="http://schemas.microsoft.com/office/drawing/2014/main" id="{00D3B8AC-F4A8-FD4C-9DDA-40D9DD096A2F}"/>
              </a:ext>
            </a:extLst>
          </p:cNvPr>
          <p:cNvSpPr>
            <a:spLocks noGrp="1"/>
          </p:cNvSpPr>
          <p:nvPr>
            <p:ph type="dt" sz="half" idx="10"/>
          </p:nvPr>
        </p:nvSpPr>
        <p:spPr/>
        <p:txBody>
          <a:bodyPr/>
          <a:lstStyle/>
          <a:p>
            <a:r>
              <a:rPr lang="en-US"/>
              <a:t>06-Jun-19</a:t>
            </a:r>
            <a:endParaRPr lang="en-US" dirty="0"/>
          </a:p>
        </p:txBody>
      </p:sp>
    </p:spTree>
    <p:extLst>
      <p:ext uri="{BB962C8B-B14F-4D97-AF65-F5344CB8AC3E}">
        <p14:creationId xmlns:p14="http://schemas.microsoft.com/office/powerpoint/2010/main" val="936981946"/>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BA23C-003B-994B-80AA-77FAB4FF3912}"/>
              </a:ext>
            </a:extLst>
          </p:cNvPr>
          <p:cNvSpPr>
            <a:spLocks noGrp="1"/>
          </p:cNvSpPr>
          <p:nvPr>
            <p:ph idx="1"/>
          </p:nvPr>
        </p:nvSpPr>
        <p:spPr/>
        <p:txBody>
          <a:bodyPr/>
          <a:lstStyle/>
          <a:p>
            <a:r>
              <a:rPr lang="en-US" dirty="0">
                <a:hlinkClick r:id="rId2"/>
              </a:rPr>
              <a:t>Coherent and incoherent states of the radiation field</a:t>
            </a:r>
            <a:r>
              <a:rPr lang="en-US" dirty="0"/>
              <a:t>, RJ </a:t>
            </a:r>
            <a:r>
              <a:rPr lang="en-US" b="1" dirty="0"/>
              <a:t>Glauber</a:t>
            </a:r>
            <a:r>
              <a:rPr lang="en-US" dirty="0"/>
              <a:t> - Physical Review, 1963                    </a:t>
            </a:r>
            <a:r>
              <a:rPr lang="en-US" dirty="0">
                <a:hlinkClick r:id="rId3"/>
              </a:rPr>
              <a:t>Cited by 6755</a:t>
            </a:r>
            <a:r>
              <a:rPr lang="en-US" dirty="0"/>
              <a:t> </a:t>
            </a:r>
          </a:p>
          <a:p>
            <a:r>
              <a:rPr lang="en-US" dirty="0">
                <a:hlinkClick r:id="rId4"/>
              </a:rPr>
              <a:t>The quantum theory of optical coherence</a:t>
            </a:r>
            <a:r>
              <a:rPr lang="en-US" dirty="0"/>
              <a:t>,</a:t>
            </a:r>
            <a:br>
              <a:rPr lang="en-US" dirty="0"/>
            </a:br>
            <a:r>
              <a:rPr lang="en-US" dirty="0"/>
              <a:t>RJ </a:t>
            </a:r>
            <a:r>
              <a:rPr lang="en-US" b="1" dirty="0"/>
              <a:t>Glauber</a:t>
            </a:r>
            <a:r>
              <a:rPr lang="en-US" dirty="0"/>
              <a:t> - Physical Review, 1963                    </a:t>
            </a:r>
            <a:r>
              <a:rPr lang="en-US" dirty="0">
                <a:hlinkClick r:id="rId5"/>
              </a:rPr>
              <a:t>Cited by 4057</a:t>
            </a:r>
            <a:endParaRPr lang="en-US" dirty="0"/>
          </a:p>
          <a:p>
            <a:r>
              <a:rPr lang="en-US" dirty="0">
                <a:hlinkClick r:id="rId6"/>
              </a:rPr>
              <a:t>Photon correlations</a:t>
            </a:r>
            <a:r>
              <a:rPr lang="en-US" dirty="0"/>
              <a:t>,</a:t>
            </a:r>
          </a:p>
          <a:p>
            <a:pPr marL="0" indent="0">
              <a:buNone/>
            </a:pPr>
            <a:r>
              <a:rPr lang="en-US" dirty="0"/>
              <a:t>   RJ </a:t>
            </a:r>
            <a:r>
              <a:rPr lang="en-US" b="1" dirty="0"/>
              <a:t>Glauber</a:t>
            </a:r>
            <a:r>
              <a:rPr lang="en-US" dirty="0"/>
              <a:t> - Physical Review Letters, 1963        </a:t>
            </a:r>
            <a:r>
              <a:rPr lang="en-US" dirty="0">
                <a:hlinkClick r:id="rId7"/>
              </a:rPr>
              <a:t>Cited by 1446</a:t>
            </a:r>
            <a:endParaRPr lang="en-US" dirty="0"/>
          </a:p>
          <a:p>
            <a:r>
              <a:rPr lang="en-US" dirty="0">
                <a:hlinkClick r:id="rId8"/>
              </a:rPr>
              <a:t>Density operators and quasiprobability distributions</a:t>
            </a:r>
            <a:r>
              <a:rPr lang="en-US" dirty="0"/>
              <a:t>,</a:t>
            </a:r>
            <a:br>
              <a:rPr lang="en-US" dirty="0"/>
            </a:br>
            <a:r>
              <a:rPr lang="en-US" u="sng" dirty="0">
                <a:hlinkClick r:id="rId9"/>
              </a:rPr>
              <a:t>KE Cahill</a:t>
            </a:r>
            <a:r>
              <a:rPr lang="en-US" dirty="0"/>
              <a:t>, RJ </a:t>
            </a:r>
            <a:r>
              <a:rPr lang="en-US" b="1" dirty="0"/>
              <a:t>Glauber</a:t>
            </a:r>
            <a:r>
              <a:rPr lang="en-US" dirty="0"/>
              <a:t> - Physical Review, 1969   </a:t>
            </a:r>
            <a:r>
              <a:rPr lang="en-US" dirty="0">
                <a:hlinkClick r:id="rId10"/>
              </a:rPr>
              <a:t>Cited by 1113</a:t>
            </a:r>
            <a:endParaRPr lang="en-US" dirty="0"/>
          </a:p>
          <a:p>
            <a:r>
              <a:rPr lang="en-US" dirty="0">
                <a:hlinkClick r:id="rId11"/>
              </a:rPr>
              <a:t>Ordered expansions in boson amplitude operators</a:t>
            </a:r>
            <a:r>
              <a:rPr lang="en-US" dirty="0"/>
              <a:t>,</a:t>
            </a:r>
            <a:br>
              <a:rPr lang="en-US" dirty="0"/>
            </a:br>
            <a:r>
              <a:rPr lang="en-US" u="sng" dirty="0">
                <a:hlinkClick r:id="rId9"/>
              </a:rPr>
              <a:t>KE Cahill</a:t>
            </a:r>
            <a:r>
              <a:rPr lang="en-US" dirty="0"/>
              <a:t>, RJ </a:t>
            </a:r>
            <a:r>
              <a:rPr lang="en-US" b="1" dirty="0"/>
              <a:t>Glauber</a:t>
            </a:r>
            <a:r>
              <a:rPr lang="en-US" dirty="0"/>
              <a:t> - Physical Review, 1969   </a:t>
            </a:r>
            <a:r>
              <a:rPr lang="en-US" dirty="0">
                <a:hlinkClick r:id="rId12"/>
              </a:rPr>
              <a:t>Cited by 1030</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A365588B-3D97-1E4F-B31F-8F033878AD6B}"/>
              </a:ext>
            </a:extLst>
          </p:cNvPr>
          <p:cNvSpPr>
            <a:spLocks noGrp="1"/>
          </p:cNvSpPr>
          <p:nvPr>
            <p:ph type="title"/>
          </p:nvPr>
        </p:nvSpPr>
        <p:spPr/>
        <p:txBody>
          <a:bodyPr/>
          <a:lstStyle/>
          <a:p>
            <a:r>
              <a:rPr lang="en-US" dirty="0"/>
              <a:t>Let’s Be a Little More Careful – Ask Google Scholar</a:t>
            </a:r>
          </a:p>
        </p:txBody>
      </p:sp>
      <p:sp>
        <p:nvSpPr>
          <p:cNvPr id="4" name="Slide Number Placeholder 3">
            <a:extLst>
              <a:ext uri="{FF2B5EF4-FFF2-40B4-BE49-F238E27FC236}">
                <a16:creationId xmlns:a16="http://schemas.microsoft.com/office/drawing/2014/main" id="{04929C9C-50F6-4340-ADFB-7A991BA80C16}"/>
              </a:ext>
            </a:extLst>
          </p:cNvPr>
          <p:cNvSpPr>
            <a:spLocks noGrp="1"/>
          </p:cNvSpPr>
          <p:nvPr>
            <p:ph type="sldNum" sz="quarter" idx="12"/>
          </p:nvPr>
        </p:nvSpPr>
        <p:spPr/>
        <p:txBody>
          <a:bodyPr/>
          <a:lstStyle/>
          <a:p>
            <a:fld id="{A2D2CA8A-49B1-44D0-B863-6C6BFD9BB9EC}" type="slidenum">
              <a:rPr lang="en-US" smtClean="0"/>
              <a:pPr/>
              <a:t>26</a:t>
            </a:fld>
            <a:endParaRPr lang="en-US"/>
          </a:p>
        </p:txBody>
      </p:sp>
      <p:sp>
        <p:nvSpPr>
          <p:cNvPr id="5" name="Date Placeholder 4">
            <a:extLst>
              <a:ext uri="{FF2B5EF4-FFF2-40B4-BE49-F238E27FC236}">
                <a16:creationId xmlns:a16="http://schemas.microsoft.com/office/drawing/2014/main" id="{00D3B8AC-F4A8-FD4C-9DDA-40D9DD096A2F}"/>
              </a:ext>
            </a:extLst>
          </p:cNvPr>
          <p:cNvSpPr>
            <a:spLocks noGrp="1"/>
          </p:cNvSpPr>
          <p:nvPr>
            <p:ph type="dt" sz="half" idx="10"/>
          </p:nvPr>
        </p:nvSpPr>
        <p:spPr/>
        <p:txBody>
          <a:bodyPr/>
          <a:lstStyle/>
          <a:p>
            <a:r>
              <a:rPr lang="en-US"/>
              <a:t>06-Jun-19</a:t>
            </a:r>
            <a:endParaRPr lang="en-US" dirty="0"/>
          </a:p>
        </p:txBody>
      </p:sp>
    </p:spTree>
    <p:extLst>
      <p:ext uri="{BB962C8B-B14F-4D97-AF65-F5344CB8AC3E}">
        <p14:creationId xmlns:p14="http://schemas.microsoft.com/office/powerpoint/2010/main" val="3994975817"/>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BA23C-003B-994B-80AA-77FAB4FF3912}"/>
              </a:ext>
            </a:extLst>
          </p:cNvPr>
          <p:cNvSpPr>
            <a:spLocks noGrp="1"/>
          </p:cNvSpPr>
          <p:nvPr>
            <p:ph idx="1"/>
          </p:nvPr>
        </p:nvSpPr>
        <p:spPr/>
        <p:txBody>
          <a:bodyPr/>
          <a:lstStyle/>
          <a:p>
            <a:r>
              <a:rPr lang="en-US" dirty="0">
                <a:hlinkClick r:id="rId2"/>
              </a:rPr>
              <a:t>Coherent and incoherent states of the radiation field</a:t>
            </a:r>
            <a:r>
              <a:rPr lang="en-US" dirty="0"/>
              <a:t>, RJ </a:t>
            </a:r>
            <a:r>
              <a:rPr lang="en-US" b="1" dirty="0"/>
              <a:t>Glauber</a:t>
            </a:r>
            <a:r>
              <a:rPr lang="en-US" dirty="0"/>
              <a:t> - Physical Review, 1963                    </a:t>
            </a:r>
            <a:r>
              <a:rPr lang="en-US" dirty="0">
                <a:hlinkClick r:id="rId3"/>
              </a:rPr>
              <a:t>Cited by 6755</a:t>
            </a:r>
            <a:r>
              <a:rPr lang="en-US" dirty="0"/>
              <a:t> </a:t>
            </a:r>
          </a:p>
          <a:p>
            <a:r>
              <a:rPr lang="en-US" dirty="0">
                <a:hlinkClick r:id="rId4"/>
              </a:rPr>
              <a:t>The quantum theory of optical coherence</a:t>
            </a:r>
            <a:r>
              <a:rPr lang="en-US" dirty="0"/>
              <a:t>,</a:t>
            </a:r>
            <a:br>
              <a:rPr lang="en-US" dirty="0"/>
            </a:br>
            <a:r>
              <a:rPr lang="en-US" dirty="0"/>
              <a:t>RJ </a:t>
            </a:r>
            <a:r>
              <a:rPr lang="en-US" b="1" dirty="0"/>
              <a:t>Glauber</a:t>
            </a:r>
            <a:r>
              <a:rPr lang="en-US" dirty="0"/>
              <a:t> - Physical Review, 1963                    </a:t>
            </a:r>
            <a:r>
              <a:rPr lang="en-US" dirty="0">
                <a:hlinkClick r:id="rId5"/>
              </a:rPr>
              <a:t>Cited by 4057</a:t>
            </a:r>
            <a:endParaRPr lang="en-US" dirty="0"/>
          </a:p>
          <a:p>
            <a:r>
              <a:rPr lang="en-US" dirty="0">
                <a:hlinkClick r:id="rId6"/>
              </a:rPr>
              <a:t>Photon correlations</a:t>
            </a:r>
            <a:r>
              <a:rPr lang="en-US" dirty="0"/>
              <a:t>,</a:t>
            </a:r>
          </a:p>
          <a:p>
            <a:pPr marL="0" indent="0">
              <a:buNone/>
            </a:pPr>
            <a:r>
              <a:rPr lang="en-US" dirty="0"/>
              <a:t>   RJ </a:t>
            </a:r>
            <a:r>
              <a:rPr lang="en-US" b="1" dirty="0"/>
              <a:t>Glauber</a:t>
            </a:r>
            <a:r>
              <a:rPr lang="en-US" dirty="0"/>
              <a:t> - Physical Review Letters, 1963        </a:t>
            </a:r>
            <a:r>
              <a:rPr lang="en-US" dirty="0">
                <a:hlinkClick r:id="rId7"/>
              </a:rPr>
              <a:t>Cited by 1446</a:t>
            </a:r>
            <a:endParaRPr lang="en-US" dirty="0"/>
          </a:p>
          <a:p>
            <a:r>
              <a:rPr lang="en-US" dirty="0">
                <a:hlinkClick r:id="rId8"/>
              </a:rPr>
              <a:t>Density operators and quasiprobability distributions</a:t>
            </a:r>
            <a:r>
              <a:rPr lang="en-US" dirty="0"/>
              <a:t>,</a:t>
            </a:r>
            <a:br>
              <a:rPr lang="en-US" dirty="0"/>
            </a:br>
            <a:r>
              <a:rPr lang="en-US" u="sng" dirty="0">
                <a:hlinkClick r:id="rId9"/>
              </a:rPr>
              <a:t>KE Cahill</a:t>
            </a:r>
            <a:r>
              <a:rPr lang="en-US" dirty="0"/>
              <a:t>, RJ </a:t>
            </a:r>
            <a:r>
              <a:rPr lang="en-US" b="1" dirty="0"/>
              <a:t>Glauber</a:t>
            </a:r>
            <a:r>
              <a:rPr lang="en-US" dirty="0"/>
              <a:t> - Physical Review, 1969   </a:t>
            </a:r>
            <a:r>
              <a:rPr lang="en-US" dirty="0">
                <a:hlinkClick r:id="rId10"/>
              </a:rPr>
              <a:t>Cited by 1113</a:t>
            </a:r>
            <a:endParaRPr lang="en-US" dirty="0"/>
          </a:p>
          <a:p>
            <a:r>
              <a:rPr lang="en-US" dirty="0">
                <a:hlinkClick r:id="rId11"/>
              </a:rPr>
              <a:t>Ordered expansions in boson amplitude operators</a:t>
            </a:r>
            <a:r>
              <a:rPr lang="en-US" dirty="0"/>
              <a:t>,</a:t>
            </a:r>
            <a:br>
              <a:rPr lang="en-US" dirty="0"/>
            </a:br>
            <a:r>
              <a:rPr lang="en-US" u="sng" dirty="0">
                <a:hlinkClick r:id="rId9"/>
              </a:rPr>
              <a:t>KE Cahill</a:t>
            </a:r>
            <a:r>
              <a:rPr lang="en-US" dirty="0"/>
              <a:t>, RJ </a:t>
            </a:r>
            <a:r>
              <a:rPr lang="en-US" b="1" dirty="0"/>
              <a:t>Glauber</a:t>
            </a:r>
            <a:r>
              <a:rPr lang="en-US" dirty="0"/>
              <a:t> - Physical Review, 1969   </a:t>
            </a:r>
            <a:r>
              <a:rPr lang="en-US" dirty="0">
                <a:hlinkClick r:id="rId12"/>
              </a:rPr>
              <a:t>Cited by 1030</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A365588B-3D97-1E4F-B31F-8F033878AD6B}"/>
              </a:ext>
            </a:extLst>
          </p:cNvPr>
          <p:cNvSpPr>
            <a:spLocks noGrp="1"/>
          </p:cNvSpPr>
          <p:nvPr>
            <p:ph type="title"/>
          </p:nvPr>
        </p:nvSpPr>
        <p:spPr/>
        <p:txBody>
          <a:bodyPr/>
          <a:lstStyle/>
          <a:p>
            <a:r>
              <a:rPr lang="en-US" dirty="0"/>
              <a:t>Let’s Be a Little More Careful – Ask Google Scholar</a:t>
            </a:r>
          </a:p>
        </p:txBody>
      </p:sp>
      <p:sp>
        <p:nvSpPr>
          <p:cNvPr id="4" name="Slide Number Placeholder 3">
            <a:extLst>
              <a:ext uri="{FF2B5EF4-FFF2-40B4-BE49-F238E27FC236}">
                <a16:creationId xmlns:a16="http://schemas.microsoft.com/office/drawing/2014/main" id="{04929C9C-50F6-4340-ADFB-7A991BA80C16}"/>
              </a:ext>
            </a:extLst>
          </p:cNvPr>
          <p:cNvSpPr>
            <a:spLocks noGrp="1"/>
          </p:cNvSpPr>
          <p:nvPr>
            <p:ph type="sldNum" sz="quarter" idx="12"/>
          </p:nvPr>
        </p:nvSpPr>
        <p:spPr/>
        <p:txBody>
          <a:bodyPr/>
          <a:lstStyle/>
          <a:p>
            <a:fld id="{A2D2CA8A-49B1-44D0-B863-6C6BFD9BB9EC}" type="slidenum">
              <a:rPr lang="en-US" smtClean="0"/>
              <a:pPr/>
              <a:t>27</a:t>
            </a:fld>
            <a:endParaRPr lang="en-US"/>
          </a:p>
        </p:txBody>
      </p:sp>
      <p:sp>
        <p:nvSpPr>
          <p:cNvPr id="5" name="Date Placeholder 4">
            <a:extLst>
              <a:ext uri="{FF2B5EF4-FFF2-40B4-BE49-F238E27FC236}">
                <a16:creationId xmlns:a16="http://schemas.microsoft.com/office/drawing/2014/main" id="{00D3B8AC-F4A8-FD4C-9DDA-40D9DD096A2F}"/>
              </a:ext>
            </a:extLst>
          </p:cNvPr>
          <p:cNvSpPr>
            <a:spLocks noGrp="1"/>
          </p:cNvSpPr>
          <p:nvPr>
            <p:ph type="dt" sz="half" idx="10"/>
          </p:nvPr>
        </p:nvSpPr>
        <p:spPr/>
        <p:txBody>
          <a:bodyPr/>
          <a:lstStyle/>
          <a:p>
            <a:r>
              <a:rPr lang="en-US"/>
              <a:t>06-Jun-19</a:t>
            </a:r>
            <a:endParaRPr lang="en-US" dirty="0"/>
          </a:p>
        </p:txBody>
      </p:sp>
      <p:sp>
        <p:nvSpPr>
          <p:cNvPr id="6" name="TextBox 5">
            <a:hlinkClick r:id="rId13"/>
            <a:extLst>
              <a:ext uri="{FF2B5EF4-FFF2-40B4-BE49-F238E27FC236}">
                <a16:creationId xmlns:a16="http://schemas.microsoft.com/office/drawing/2014/main" id="{FF794B81-4A6A-3F40-9FC7-02D9A5470367}"/>
              </a:ext>
            </a:extLst>
          </p:cNvPr>
          <p:cNvSpPr txBox="1"/>
          <p:nvPr/>
        </p:nvSpPr>
        <p:spPr>
          <a:xfrm>
            <a:off x="3167844" y="2528900"/>
            <a:ext cx="3780420" cy="600164"/>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3000000" scaled="0"/>
            <a:tileRect/>
          </a:gradFill>
          <a:scene3d>
            <a:camera prst="orthographicFront"/>
            <a:lightRig rig="threePt" dir="t"/>
          </a:scene3d>
          <a:sp3d>
            <a:bevelT w="165100" prst="coolSlant"/>
          </a:sp3d>
        </p:spPr>
        <p:txBody>
          <a:bodyPr wrap="square" rtlCol="0">
            <a:spAutoFit/>
          </a:bodyPr>
          <a:lstStyle/>
          <a:p>
            <a:pPr>
              <a:buNone/>
            </a:pPr>
            <a:r>
              <a:rPr lang="en-US" sz="1650" i="0" dirty="0"/>
              <a:t>“</a:t>
            </a:r>
            <a:r>
              <a:rPr lang="en-US" sz="1650" dirty="0"/>
              <a:t>Studying light is easy because it’s cheap stuff</a:t>
            </a:r>
            <a:r>
              <a:rPr lang="en-US" sz="1650" i="0" dirty="0"/>
              <a:t>.” – Roy Glauber</a:t>
            </a:r>
          </a:p>
        </p:txBody>
      </p:sp>
    </p:spTree>
    <p:extLst>
      <p:ext uri="{BB962C8B-B14F-4D97-AF65-F5344CB8AC3E}">
        <p14:creationId xmlns:p14="http://schemas.microsoft.com/office/powerpoint/2010/main" val="294366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BA23C-003B-994B-80AA-77FAB4FF3912}"/>
              </a:ext>
            </a:extLst>
          </p:cNvPr>
          <p:cNvSpPr>
            <a:spLocks noGrp="1"/>
          </p:cNvSpPr>
          <p:nvPr>
            <p:ph idx="1"/>
          </p:nvPr>
        </p:nvSpPr>
        <p:spPr/>
        <p:txBody>
          <a:bodyPr/>
          <a:lstStyle/>
          <a:p>
            <a:r>
              <a:rPr lang="en-US" dirty="0">
                <a:solidFill>
                  <a:schemeClr val="bg1">
                    <a:lumMod val="75000"/>
                  </a:schemeClr>
                </a:solidFill>
                <a:hlinkClick r:id="rId2">
                  <a:extLst>
                    <a:ext uri="{A12FA001-AC4F-418D-AE19-62706E023703}">
                      <ahyp:hlinkClr xmlns:ahyp="http://schemas.microsoft.com/office/drawing/2018/hyperlinkcolor" val="tx"/>
                    </a:ext>
                  </a:extLst>
                </a:hlinkClick>
              </a:rPr>
              <a:t>Coherent and incoherent states of the radiation field</a:t>
            </a:r>
            <a:r>
              <a:rPr lang="en-US" dirty="0">
                <a:solidFill>
                  <a:schemeClr val="bg1">
                    <a:lumMod val="75000"/>
                  </a:schemeClr>
                </a:solidFill>
              </a:rPr>
              <a:t>, RJ </a:t>
            </a:r>
            <a:r>
              <a:rPr lang="en-US" b="1" dirty="0">
                <a:solidFill>
                  <a:schemeClr val="bg1">
                    <a:lumMod val="75000"/>
                  </a:schemeClr>
                </a:solidFill>
              </a:rPr>
              <a:t>Glauber</a:t>
            </a:r>
            <a:r>
              <a:rPr lang="en-US" dirty="0">
                <a:solidFill>
                  <a:schemeClr val="bg1">
                    <a:lumMod val="75000"/>
                  </a:schemeClr>
                </a:solidFill>
              </a:rPr>
              <a:t> - Physical Review, 1963                    </a:t>
            </a:r>
            <a:r>
              <a:rPr lang="en-US" dirty="0">
                <a:solidFill>
                  <a:schemeClr val="bg1">
                    <a:lumMod val="75000"/>
                  </a:schemeClr>
                </a:solidFill>
                <a:hlinkClick r:id="rId3">
                  <a:extLst>
                    <a:ext uri="{A12FA001-AC4F-418D-AE19-62706E023703}">
                      <ahyp:hlinkClr xmlns:ahyp="http://schemas.microsoft.com/office/drawing/2018/hyperlinkcolor" val="tx"/>
                    </a:ext>
                  </a:extLst>
                </a:hlinkClick>
              </a:rPr>
              <a:t>Cited by 6755</a:t>
            </a:r>
            <a:r>
              <a:rPr lang="en-US" dirty="0">
                <a:solidFill>
                  <a:schemeClr val="bg1">
                    <a:lumMod val="75000"/>
                  </a:schemeClr>
                </a:solidFill>
              </a:rPr>
              <a:t> </a:t>
            </a:r>
          </a:p>
          <a:p>
            <a:r>
              <a:rPr lang="en-US" dirty="0">
                <a:solidFill>
                  <a:schemeClr val="bg1">
                    <a:lumMod val="75000"/>
                  </a:schemeClr>
                </a:solidFill>
                <a:hlinkClick r:id="rId4">
                  <a:extLst>
                    <a:ext uri="{A12FA001-AC4F-418D-AE19-62706E023703}">
                      <ahyp:hlinkClr xmlns:ahyp="http://schemas.microsoft.com/office/drawing/2018/hyperlinkcolor" val="tx"/>
                    </a:ext>
                  </a:extLst>
                </a:hlinkClick>
              </a:rPr>
              <a:t>The quantum theory of optical coherence</a:t>
            </a:r>
            <a:r>
              <a:rPr lang="en-US" dirty="0">
                <a:solidFill>
                  <a:schemeClr val="bg1">
                    <a:lumMod val="75000"/>
                  </a:schemeClr>
                </a:solidFill>
              </a:rPr>
              <a:t>,</a:t>
            </a:r>
            <a:br>
              <a:rPr lang="en-US" dirty="0">
                <a:solidFill>
                  <a:schemeClr val="bg1">
                    <a:lumMod val="75000"/>
                  </a:schemeClr>
                </a:solidFill>
              </a:rPr>
            </a:br>
            <a:r>
              <a:rPr lang="en-US" dirty="0">
                <a:solidFill>
                  <a:schemeClr val="bg1">
                    <a:lumMod val="75000"/>
                  </a:schemeClr>
                </a:solidFill>
              </a:rPr>
              <a:t>RJ </a:t>
            </a:r>
            <a:r>
              <a:rPr lang="en-US" b="1" dirty="0">
                <a:solidFill>
                  <a:schemeClr val="bg1">
                    <a:lumMod val="75000"/>
                  </a:schemeClr>
                </a:solidFill>
              </a:rPr>
              <a:t>Glauber</a:t>
            </a:r>
            <a:r>
              <a:rPr lang="en-US" dirty="0">
                <a:solidFill>
                  <a:schemeClr val="bg1">
                    <a:lumMod val="75000"/>
                  </a:schemeClr>
                </a:solidFill>
              </a:rPr>
              <a:t> - Physical Review, 1963                    </a:t>
            </a:r>
            <a:r>
              <a:rPr lang="en-US" dirty="0">
                <a:solidFill>
                  <a:schemeClr val="bg1">
                    <a:lumMod val="75000"/>
                  </a:schemeClr>
                </a:solidFill>
                <a:hlinkClick r:id="rId5">
                  <a:extLst>
                    <a:ext uri="{A12FA001-AC4F-418D-AE19-62706E023703}">
                      <ahyp:hlinkClr xmlns:ahyp="http://schemas.microsoft.com/office/drawing/2018/hyperlinkcolor" val="tx"/>
                    </a:ext>
                  </a:extLst>
                </a:hlinkClick>
              </a:rPr>
              <a:t>Cited by 4057</a:t>
            </a:r>
            <a:endParaRPr lang="en-US" dirty="0">
              <a:solidFill>
                <a:schemeClr val="bg1">
                  <a:lumMod val="75000"/>
                </a:schemeClr>
              </a:solidFill>
            </a:endParaRPr>
          </a:p>
          <a:p>
            <a:r>
              <a:rPr lang="en-US" dirty="0">
                <a:hlinkClick r:id="rId6"/>
              </a:rPr>
              <a:t>Photon correlations</a:t>
            </a:r>
            <a:r>
              <a:rPr lang="en-US" dirty="0"/>
              <a:t>,</a:t>
            </a:r>
          </a:p>
          <a:p>
            <a:pPr marL="0" indent="0">
              <a:buNone/>
            </a:pPr>
            <a:r>
              <a:rPr lang="en-US" dirty="0"/>
              <a:t>   RJ </a:t>
            </a:r>
            <a:r>
              <a:rPr lang="en-US" b="1" dirty="0"/>
              <a:t>Glauber</a:t>
            </a:r>
            <a:r>
              <a:rPr lang="en-US" dirty="0"/>
              <a:t> - Physical Review Letters, 1963        </a:t>
            </a:r>
            <a:r>
              <a:rPr lang="en-US" dirty="0">
                <a:hlinkClick r:id="rId7"/>
              </a:rPr>
              <a:t>Cited by 1446</a:t>
            </a:r>
            <a:endParaRPr lang="en-US" dirty="0"/>
          </a:p>
          <a:p>
            <a:r>
              <a:rPr lang="en-US" dirty="0">
                <a:solidFill>
                  <a:schemeClr val="bg1">
                    <a:lumMod val="75000"/>
                  </a:schemeClr>
                </a:solidFill>
                <a:hlinkClick r:id="rId8">
                  <a:extLst>
                    <a:ext uri="{A12FA001-AC4F-418D-AE19-62706E023703}">
                      <ahyp:hlinkClr xmlns:ahyp="http://schemas.microsoft.com/office/drawing/2018/hyperlinkcolor" val="tx"/>
                    </a:ext>
                  </a:extLst>
                </a:hlinkClick>
              </a:rPr>
              <a:t>Density operators and quasiprobability distributions</a:t>
            </a:r>
            <a:r>
              <a:rPr lang="en-US" dirty="0">
                <a:solidFill>
                  <a:schemeClr val="bg1">
                    <a:lumMod val="75000"/>
                  </a:schemeClr>
                </a:solidFill>
              </a:rPr>
              <a:t>,</a:t>
            </a:r>
            <a:br>
              <a:rPr lang="en-US" dirty="0">
                <a:solidFill>
                  <a:schemeClr val="bg1">
                    <a:lumMod val="75000"/>
                  </a:schemeClr>
                </a:solidFill>
              </a:rPr>
            </a:br>
            <a:r>
              <a:rPr lang="en-US" u="sng" dirty="0">
                <a:solidFill>
                  <a:schemeClr val="bg1">
                    <a:lumMod val="75000"/>
                  </a:schemeClr>
                </a:solidFill>
                <a:hlinkClick r:id="rId9">
                  <a:extLst>
                    <a:ext uri="{A12FA001-AC4F-418D-AE19-62706E023703}">
                      <ahyp:hlinkClr xmlns:ahyp="http://schemas.microsoft.com/office/drawing/2018/hyperlinkcolor" val="tx"/>
                    </a:ext>
                  </a:extLst>
                </a:hlinkClick>
              </a:rPr>
              <a:t>KE Cahill</a:t>
            </a:r>
            <a:r>
              <a:rPr lang="en-US" dirty="0">
                <a:solidFill>
                  <a:schemeClr val="bg1">
                    <a:lumMod val="75000"/>
                  </a:schemeClr>
                </a:solidFill>
              </a:rPr>
              <a:t>, RJ </a:t>
            </a:r>
            <a:r>
              <a:rPr lang="en-US" b="1" dirty="0">
                <a:solidFill>
                  <a:schemeClr val="bg1">
                    <a:lumMod val="75000"/>
                  </a:schemeClr>
                </a:solidFill>
              </a:rPr>
              <a:t>Glauber</a:t>
            </a:r>
            <a:r>
              <a:rPr lang="en-US" dirty="0">
                <a:solidFill>
                  <a:schemeClr val="bg1">
                    <a:lumMod val="75000"/>
                  </a:schemeClr>
                </a:solidFill>
              </a:rPr>
              <a:t> - Physical Review, 1969   </a:t>
            </a:r>
            <a:r>
              <a:rPr lang="en-US" dirty="0">
                <a:solidFill>
                  <a:schemeClr val="bg1">
                    <a:lumMod val="75000"/>
                  </a:schemeClr>
                </a:solidFill>
                <a:hlinkClick r:id="rId10">
                  <a:extLst>
                    <a:ext uri="{A12FA001-AC4F-418D-AE19-62706E023703}">
                      <ahyp:hlinkClr xmlns:ahyp="http://schemas.microsoft.com/office/drawing/2018/hyperlinkcolor" val="tx"/>
                    </a:ext>
                  </a:extLst>
                </a:hlinkClick>
              </a:rPr>
              <a:t>Cited by 1113</a:t>
            </a:r>
            <a:endParaRPr lang="en-US" dirty="0">
              <a:solidFill>
                <a:schemeClr val="bg1">
                  <a:lumMod val="75000"/>
                </a:schemeClr>
              </a:solidFill>
            </a:endParaRPr>
          </a:p>
          <a:p>
            <a:r>
              <a:rPr lang="en-US" dirty="0">
                <a:solidFill>
                  <a:schemeClr val="bg1">
                    <a:lumMod val="75000"/>
                  </a:schemeClr>
                </a:solidFill>
                <a:hlinkClick r:id="rId11">
                  <a:extLst>
                    <a:ext uri="{A12FA001-AC4F-418D-AE19-62706E023703}">
                      <ahyp:hlinkClr xmlns:ahyp="http://schemas.microsoft.com/office/drawing/2018/hyperlinkcolor" val="tx"/>
                    </a:ext>
                  </a:extLst>
                </a:hlinkClick>
              </a:rPr>
              <a:t>Ordered expansions in boson amplitude operators</a:t>
            </a:r>
            <a:r>
              <a:rPr lang="en-US" dirty="0">
                <a:solidFill>
                  <a:schemeClr val="bg1">
                    <a:lumMod val="75000"/>
                  </a:schemeClr>
                </a:solidFill>
              </a:rPr>
              <a:t>,</a:t>
            </a:r>
            <a:br>
              <a:rPr lang="en-US" dirty="0">
                <a:solidFill>
                  <a:schemeClr val="bg1">
                    <a:lumMod val="75000"/>
                  </a:schemeClr>
                </a:solidFill>
              </a:rPr>
            </a:br>
            <a:r>
              <a:rPr lang="en-US" u="sng" dirty="0">
                <a:solidFill>
                  <a:schemeClr val="bg1">
                    <a:lumMod val="75000"/>
                  </a:schemeClr>
                </a:solidFill>
                <a:hlinkClick r:id="rId9">
                  <a:extLst>
                    <a:ext uri="{A12FA001-AC4F-418D-AE19-62706E023703}">
                      <ahyp:hlinkClr xmlns:ahyp="http://schemas.microsoft.com/office/drawing/2018/hyperlinkcolor" val="tx"/>
                    </a:ext>
                  </a:extLst>
                </a:hlinkClick>
              </a:rPr>
              <a:t>KE Cahill</a:t>
            </a:r>
            <a:r>
              <a:rPr lang="en-US" dirty="0">
                <a:solidFill>
                  <a:schemeClr val="bg1">
                    <a:lumMod val="75000"/>
                  </a:schemeClr>
                </a:solidFill>
              </a:rPr>
              <a:t>, RJ </a:t>
            </a:r>
            <a:r>
              <a:rPr lang="en-US" b="1" dirty="0">
                <a:solidFill>
                  <a:schemeClr val="bg1">
                    <a:lumMod val="75000"/>
                  </a:schemeClr>
                </a:solidFill>
              </a:rPr>
              <a:t>Glauber</a:t>
            </a:r>
            <a:r>
              <a:rPr lang="en-US" dirty="0">
                <a:solidFill>
                  <a:schemeClr val="bg1">
                    <a:lumMod val="75000"/>
                  </a:schemeClr>
                </a:solidFill>
              </a:rPr>
              <a:t> - Physical Review, 1969   </a:t>
            </a:r>
            <a:r>
              <a:rPr lang="en-US" dirty="0">
                <a:solidFill>
                  <a:schemeClr val="bg1">
                    <a:lumMod val="75000"/>
                  </a:schemeClr>
                </a:solidFill>
                <a:hlinkClick r:id="rId12">
                  <a:extLst>
                    <a:ext uri="{A12FA001-AC4F-418D-AE19-62706E023703}">
                      <ahyp:hlinkClr xmlns:ahyp="http://schemas.microsoft.com/office/drawing/2018/hyperlinkcolor" val="tx"/>
                    </a:ext>
                  </a:extLst>
                </a:hlinkClick>
              </a:rPr>
              <a:t>Cited by 1030</a:t>
            </a:r>
            <a:endParaRPr lang="en-US" dirty="0">
              <a:solidFill>
                <a:schemeClr val="bg1">
                  <a:lumMod val="75000"/>
                </a:schemeClr>
              </a:solidFill>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A365588B-3D97-1E4F-B31F-8F033878AD6B}"/>
              </a:ext>
            </a:extLst>
          </p:cNvPr>
          <p:cNvSpPr>
            <a:spLocks noGrp="1"/>
          </p:cNvSpPr>
          <p:nvPr>
            <p:ph type="title"/>
          </p:nvPr>
        </p:nvSpPr>
        <p:spPr/>
        <p:txBody>
          <a:bodyPr/>
          <a:lstStyle/>
          <a:p>
            <a:r>
              <a:rPr lang="en-US" dirty="0"/>
              <a:t>Most Directly Relevant to HB-T Measurements</a:t>
            </a:r>
          </a:p>
        </p:txBody>
      </p:sp>
      <p:sp>
        <p:nvSpPr>
          <p:cNvPr id="4" name="Slide Number Placeholder 3">
            <a:extLst>
              <a:ext uri="{FF2B5EF4-FFF2-40B4-BE49-F238E27FC236}">
                <a16:creationId xmlns:a16="http://schemas.microsoft.com/office/drawing/2014/main" id="{04929C9C-50F6-4340-ADFB-7A991BA80C16}"/>
              </a:ext>
            </a:extLst>
          </p:cNvPr>
          <p:cNvSpPr>
            <a:spLocks noGrp="1"/>
          </p:cNvSpPr>
          <p:nvPr>
            <p:ph type="sldNum" sz="quarter" idx="12"/>
          </p:nvPr>
        </p:nvSpPr>
        <p:spPr/>
        <p:txBody>
          <a:bodyPr/>
          <a:lstStyle/>
          <a:p>
            <a:fld id="{A2D2CA8A-49B1-44D0-B863-6C6BFD9BB9EC}" type="slidenum">
              <a:rPr lang="en-US" smtClean="0"/>
              <a:pPr/>
              <a:t>28</a:t>
            </a:fld>
            <a:endParaRPr lang="en-US" dirty="0"/>
          </a:p>
        </p:txBody>
      </p:sp>
      <p:sp>
        <p:nvSpPr>
          <p:cNvPr id="5" name="Date Placeholder 4">
            <a:extLst>
              <a:ext uri="{FF2B5EF4-FFF2-40B4-BE49-F238E27FC236}">
                <a16:creationId xmlns:a16="http://schemas.microsoft.com/office/drawing/2014/main" id="{00D3B8AC-F4A8-FD4C-9DDA-40D9DD096A2F}"/>
              </a:ext>
            </a:extLst>
          </p:cNvPr>
          <p:cNvSpPr>
            <a:spLocks noGrp="1"/>
          </p:cNvSpPr>
          <p:nvPr>
            <p:ph type="dt" sz="half" idx="10"/>
          </p:nvPr>
        </p:nvSpPr>
        <p:spPr/>
        <p:txBody>
          <a:bodyPr/>
          <a:lstStyle/>
          <a:p>
            <a:r>
              <a:rPr lang="en-US"/>
              <a:t>06-Jun-19</a:t>
            </a:r>
            <a:endParaRPr lang="en-US" dirty="0"/>
          </a:p>
        </p:txBody>
      </p:sp>
    </p:spTree>
    <p:extLst>
      <p:ext uri="{BB962C8B-B14F-4D97-AF65-F5344CB8AC3E}">
        <p14:creationId xmlns:p14="http://schemas.microsoft.com/office/powerpoint/2010/main" val="239239213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6E4A1-B308-5B4C-98CC-F42C41A682B5}"/>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67C8B18A-E633-4E46-ADB2-494A95D14A19}"/>
              </a:ext>
            </a:extLst>
          </p:cNvPr>
          <p:cNvSpPr>
            <a:spLocks noGrp="1"/>
          </p:cNvSpPr>
          <p:nvPr>
            <p:ph type="title"/>
          </p:nvPr>
        </p:nvSpPr>
        <p:spPr/>
        <p:txBody>
          <a:bodyPr/>
          <a:lstStyle/>
          <a:p>
            <a:r>
              <a:rPr lang="en-US" dirty="0"/>
              <a:t>Photon Correlations, Roy J. Glauber, PRL </a:t>
            </a:r>
            <a:r>
              <a:rPr lang="en-US" b="1" dirty="0"/>
              <a:t>10</a:t>
            </a:r>
            <a:r>
              <a:rPr lang="en-US" dirty="0"/>
              <a:t>, 84 (1963) </a:t>
            </a:r>
          </a:p>
        </p:txBody>
      </p:sp>
      <p:sp>
        <p:nvSpPr>
          <p:cNvPr id="4" name="Slide Number Placeholder 3">
            <a:extLst>
              <a:ext uri="{FF2B5EF4-FFF2-40B4-BE49-F238E27FC236}">
                <a16:creationId xmlns:a16="http://schemas.microsoft.com/office/drawing/2014/main" id="{E557C414-3029-DA4D-B69D-08F3AFEE3927}"/>
              </a:ext>
            </a:extLst>
          </p:cNvPr>
          <p:cNvSpPr>
            <a:spLocks noGrp="1"/>
          </p:cNvSpPr>
          <p:nvPr>
            <p:ph type="sldNum" sz="quarter" idx="12"/>
          </p:nvPr>
        </p:nvSpPr>
        <p:spPr/>
        <p:txBody>
          <a:bodyPr/>
          <a:lstStyle/>
          <a:p>
            <a:fld id="{A2D2CA8A-49B1-44D0-B863-6C6BFD9BB9EC}" type="slidenum">
              <a:rPr lang="en-US" smtClean="0"/>
              <a:pPr/>
              <a:t>29</a:t>
            </a:fld>
            <a:endParaRPr lang="en-US"/>
          </a:p>
        </p:txBody>
      </p:sp>
      <p:sp>
        <p:nvSpPr>
          <p:cNvPr id="5" name="Date Placeholder 4">
            <a:extLst>
              <a:ext uri="{FF2B5EF4-FFF2-40B4-BE49-F238E27FC236}">
                <a16:creationId xmlns:a16="http://schemas.microsoft.com/office/drawing/2014/main" id="{2129AF15-9E1A-D24B-A207-5617025AFC09}"/>
              </a:ext>
            </a:extLst>
          </p:cNvPr>
          <p:cNvSpPr>
            <a:spLocks noGrp="1"/>
          </p:cNvSpPr>
          <p:nvPr>
            <p:ph type="dt" sz="half" idx="10"/>
          </p:nvPr>
        </p:nvSpPr>
        <p:spPr/>
        <p:txBody>
          <a:bodyPr/>
          <a:lstStyle/>
          <a:p>
            <a:r>
              <a:rPr lang="en-US"/>
              <a:t>06-Jun-19</a:t>
            </a:r>
            <a:endParaRPr lang="en-US" dirty="0"/>
          </a:p>
        </p:txBody>
      </p:sp>
      <p:pic>
        <p:nvPicPr>
          <p:cNvPr id="9" name="Picture 8">
            <a:extLst>
              <a:ext uri="{FF2B5EF4-FFF2-40B4-BE49-F238E27FC236}">
                <a16:creationId xmlns:a16="http://schemas.microsoft.com/office/drawing/2014/main" id="{CCF151E7-8EAE-2141-89D9-4D90DC825B39}"/>
              </a:ext>
            </a:extLst>
          </p:cNvPr>
          <p:cNvPicPr>
            <a:picLocks noChangeAspect="1"/>
          </p:cNvPicPr>
          <p:nvPr/>
        </p:nvPicPr>
        <p:blipFill>
          <a:blip r:embed="rId2"/>
          <a:stretch>
            <a:fillRect/>
          </a:stretch>
        </p:blipFill>
        <p:spPr>
          <a:xfrm>
            <a:off x="77232" y="1538790"/>
            <a:ext cx="9058275" cy="4743450"/>
          </a:xfrm>
          <a:prstGeom prst="rect">
            <a:avLst/>
          </a:prstGeom>
        </p:spPr>
      </p:pic>
    </p:spTree>
    <p:extLst>
      <p:ext uri="{BB962C8B-B14F-4D97-AF65-F5344CB8AC3E}">
        <p14:creationId xmlns:p14="http://schemas.microsoft.com/office/powerpoint/2010/main" val="4527736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5676" y="2315413"/>
            <a:ext cx="5829300" cy="1102519"/>
          </a:xfrm>
        </p:spPr>
        <p:txBody>
          <a:bodyPr>
            <a:normAutofit/>
          </a:bodyPr>
          <a:lstStyle/>
          <a:p>
            <a:r>
              <a:rPr lang="en-US" dirty="0"/>
              <a:t>The Incredible Lightness of Being</a:t>
            </a:r>
            <a:br>
              <a:rPr lang="en-US" dirty="0"/>
            </a:br>
            <a:r>
              <a:rPr lang="en-US" dirty="0"/>
              <a:t>Roy Glauber</a:t>
            </a:r>
          </a:p>
        </p:txBody>
      </p:sp>
      <p:sp>
        <p:nvSpPr>
          <p:cNvPr id="3" name="Subtitle 2"/>
          <p:cNvSpPr>
            <a:spLocks noGrp="1"/>
          </p:cNvSpPr>
          <p:nvPr>
            <p:ph type="subTitle" idx="1"/>
          </p:nvPr>
        </p:nvSpPr>
        <p:spPr>
          <a:xfrm>
            <a:off x="1655676" y="3557550"/>
            <a:ext cx="6021669" cy="1437624"/>
          </a:xfrm>
        </p:spPr>
        <p:txBody>
          <a:bodyPr>
            <a:normAutofit fontScale="85000" lnSpcReduction="20000"/>
          </a:bodyPr>
          <a:lstStyle/>
          <a:p>
            <a:r>
              <a:rPr lang="en-US" sz="1200" dirty="0"/>
              <a:t>presented at</a:t>
            </a:r>
            <a:br>
              <a:rPr lang="en-US" sz="1200" dirty="0"/>
            </a:br>
            <a:br>
              <a:rPr lang="en-US" sz="1200" dirty="0"/>
            </a:br>
            <a:r>
              <a:rPr lang="en-US" sz="1800" dirty="0"/>
              <a:t>Initial Stages 2019</a:t>
            </a:r>
            <a:br>
              <a:rPr lang="en-US" sz="1800" dirty="0"/>
            </a:br>
            <a:br>
              <a:rPr lang="en-US" sz="1800" dirty="0"/>
            </a:br>
            <a:r>
              <a:rPr lang="en-US" sz="1200" dirty="0"/>
              <a:t>Columbia University</a:t>
            </a:r>
          </a:p>
          <a:p>
            <a:r>
              <a:rPr lang="en-US" sz="1200" dirty="0"/>
              <a:t>June 27</a:t>
            </a:r>
            <a:r>
              <a:rPr lang="en-US" sz="1200" baseline="30000" dirty="0"/>
              <a:t>th</a:t>
            </a:r>
            <a:r>
              <a:rPr lang="en-US" sz="1200" dirty="0"/>
              <a:t>, 2019</a:t>
            </a:r>
            <a:br>
              <a:rPr lang="en-US" sz="1200" dirty="0"/>
            </a:br>
            <a:br>
              <a:rPr lang="en-US" sz="1200" dirty="0"/>
            </a:br>
            <a:r>
              <a:rPr lang="en-US" sz="1050" dirty="0"/>
              <a:t>W.A. Zajc</a:t>
            </a:r>
            <a:br>
              <a:rPr lang="en-US" sz="1050" dirty="0"/>
            </a:br>
            <a:r>
              <a:rPr lang="en-US" sz="1050" dirty="0"/>
              <a:t>Columbia University</a:t>
            </a:r>
          </a:p>
        </p:txBody>
      </p:sp>
      <p:sp>
        <p:nvSpPr>
          <p:cNvPr id="6" name="TextBox 5">
            <a:extLst>
              <a:ext uri="{FF2B5EF4-FFF2-40B4-BE49-F238E27FC236}">
                <a16:creationId xmlns:a16="http://schemas.microsoft.com/office/drawing/2014/main" id="{EDB91290-D64E-8C4A-ADD1-9E64E65892B5}"/>
              </a:ext>
            </a:extLst>
          </p:cNvPr>
          <p:cNvSpPr txBox="1"/>
          <p:nvPr/>
        </p:nvSpPr>
        <p:spPr>
          <a:xfrm>
            <a:off x="2514601" y="5265205"/>
            <a:ext cx="4235210" cy="507831"/>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a:buNone/>
            </a:pPr>
            <a:r>
              <a:rPr lang="en-US" sz="1350" i="0" dirty="0">
                <a:latin typeface="Times New Roman" pitchFamily="18" charset="0"/>
              </a:rPr>
              <a:t>This work was supported by the United States Department of Energy Grant DOE-FG02-86ER-40281</a:t>
            </a:r>
          </a:p>
        </p:txBody>
      </p:sp>
    </p:spTree>
    <p:extLst>
      <p:ext uri="{BB962C8B-B14F-4D97-AF65-F5344CB8AC3E}">
        <p14:creationId xmlns:p14="http://schemas.microsoft.com/office/powerpoint/2010/main" val="102402471"/>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6E4A1-B308-5B4C-98CC-F42C41A682B5}"/>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67C8B18A-E633-4E46-ADB2-494A95D14A19}"/>
              </a:ext>
            </a:extLst>
          </p:cNvPr>
          <p:cNvSpPr>
            <a:spLocks noGrp="1"/>
          </p:cNvSpPr>
          <p:nvPr>
            <p:ph type="title"/>
          </p:nvPr>
        </p:nvSpPr>
        <p:spPr/>
        <p:txBody>
          <a:bodyPr/>
          <a:lstStyle/>
          <a:p>
            <a:r>
              <a:rPr lang="en-US" dirty="0"/>
              <a:t>Photon Correlations, Roy J. Glauber, PRL </a:t>
            </a:r>
            <a:r>
              <a:rPr lang="en-US" b="1" dirty="0"/>
              <a:t>10</a:t>
            </a:r>
            <a:r>
              <a:rPr lang="en-US" dirty="0"/>
              <a:t>, 84 (1963) </a:t>
            </a:r>
          </a:p>
        </p:txBody>
      </p:sp>
      <p:sp>
        <p:nvSpPr>
          <p:cNvPr id="4" name="Slide Number Placeholder 3">
            <a:extLst>
              <a:ext uri="{FF2B5EF4-FFF2-40B4-BE49-F238E27FC236}">
                <a16:creationId xmlns:a16="http://schemas.microsoft.com/office/drawing/2014/main" id="{E557C414-3029-DA4D-B69D-08F3AFEE3927}"/>
              </a:ext>
            </a:extLst>
          </p:cNvPr>
          <p:cNvSpPr>
            <a:spLocks noGrp="1"/>
          </p:cNvSpPr>
          <p:nvPr>
            <p:ph type="sldNum" sz="quarter" idx="12"/>
          </p:nvPr>
        </p:nvSpPr>
        <p:spPr/>
        <p:txBody>
          <a:bodyPr/>
          <a:lstStyle/>
          <a:p>
            <a:fld id="{A2D2CA8A-49B1-44D0-B863-6C6BFD9BB9EC}" type="slidenum">
              <a:rPr lang="en-US" smtClean="0"/>
              <a:pPr/>
              <a:t>30</a:t>
            </a:fld>
            <a:endParaRPr lang="en-US"/>
          </a:p>
        </p:txBody>
      </p:sp>
      <p:sp>
        <p:nvSpPr>
          <p:cNvPr id="5" name="Date Placeholder 4">
            <a:extLst>
              <a:ext uri="{FF2B5EF4-FFF2-40B4-BE49-F238E27FC236}">
                <a16:creationId xmlns:a16="http://schemas.microsoft.com/office/drawing/2014/main" id="{2129AF15-9E1A-D24B-A207-5617025AFC09}"/>
              </a:ext>
            </a:extLst>
          </p:cNvPr>
          <p:cNvSpPr>
            <a:spLocks noGrp="1"/>
          </p:cNvSpPr>
          <p:nvPr>
            <p:ph type="dt" sz="half" idx="10"/>
          </p:nvPr>
        </p:nvSpPr>
        <p:spPr/>
        <p:txBody>
          <a:bodyPr/>
          <a:lstStyle/>
          <a:p>
            <a:r>
              <a:rPr lang="en-US"/>
              <a:t>06-Jun-19</a:t>
            </a:r>
            <a:endParaRPr lang="en-US" dirty="0"/>
          </a:p>
        </p:txBody>
      </p:sp>
      <p:pic>
        <p:nvPicPr>
          <p:cNvPr id="6" name="Picture 5">
            <a:extLst>
              <a:ext uri="{FF2B5EF4-FFF2-40B4-BE49-F238E27FC236}">
                <a16:creationId xmlns:a16="http://schemas.microsoft.com/office/drawing/2014/main" id="{9884AAB2-C147-1940-B0E8-699E9AA53195}"/>
              </a:ext>
            </a:extLst>
          </p:cNvPr>
          <p:cNvPicPr>
            <a:picLocks noChangeAspect="1"/>
          </p:cNvPicPr>
          <p:nvPr/>
        </p:nvPicPr>
        <p:blipFill>
          <a:blip r:embed="rId2"/>
          <a:stretch>
            <a:fillRect/>
          </a:stretch>
        </p:blipFill>
        <p:spPr>
          <a:xfrm>
            <a:off x="86757" y="1538790"/>
            <a:ext cx="9048750" cy="4762500"/>
          </a:xfrm>
          <a:prstGeom prst="rect">
            <a:avLst/>
          </a:prstGeom>
        </p:spPr>
      </p:pic>
    </p:spTree>
    <p:extLst>
      <p:ext uri="{BB962C8B-B14F-4D97-AF65-F5344CB8AC3E}">
        <p14:creationId xmlns:p14="http://schemas.microsoft.com/office/powerpoint/2010/main" val="2833381877"/>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6E4A1-B308-5B4C-98CC-F42C41A682B5}"/>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67C8B18A-E633-4E46-ADB2-494A95D14A19}"/>
              </a:ext>
            </a:extLst>
          </p:cNvPr>
          <p:cNvSpPr>
            <a:spLocks noGrp="1"/>
          </p:cNvSpPr>
          <p:nvPr>
            <p:ph type="title"/>
          </p:nvPr>
        </p:nvSpPr>
        <p:spPr/>
        <p:txBody>
          <a:bodyPr/>
          <a:lstStyle/>
          <a:p>
            <a:r>
              <a:rPr lang="en-US" dirty="0"/>
              <a:t>Photon Correlations, Roy J. Glauber, PRL </a:t>
            </a:r>
            <a:r>
              <a:rPr lang="en-US" b="1" dirty="0"/>
              <a:t>10</a:t>
            </a:r>
            <a:r>
              <a:rPr lang="en-US" dirty="0"/>
              <a:t>, 84 (1963) </a:t>
            </a:r>
          </a:p>
        </p:txBody>
      </p:sp>
      <p:sp>
        <p:nvSpPr>
          <p:cNvPr id="4" name="Slide Number Placeholder 3">
            <a:extLst>
              <a:ext uri="{FF2B5EF4-FFF2-40B4-BE49-F238E27FC236}">
                <a16:creationId xmlns:a16="http://schemas.microsoft.com/office/drawing/2014/main" id="{E557C414-3029-DA4D-B69D-08F3AFEE3927}"/>
              </a:ext>
            </a:extLst>
          </p:cNvPr>
          <p:cNvSpPr>
            <a:spLocks noGrp="1"/>
          </p:cNvSpPr>
          <p:nvPr>
            <p:ph type="sldNum" sz="quarter" idx="12"/>
          </p:nvPr>
        </p:nvSpPr>
        <p:spPr/>
        <p:txBody>
          <a:bodyPr/>
          <a:lstStyle/>
          <a:p>
            <a:fld id="{A2D2CA8A-49B1-44D0-B863-6C6BFD9BB9EC}" type="slidenum">
              <a:rPr lang="en-US" smtClean="0"/>
              <a:pPr/>
              <a:t>31</a:t>
            </a:fld>
            <a:endParaRPr lang="en-US"/>
          </a:p>
        </p:txBody>
      </p:sp>
      <p:sp>
        <p:nvSpPr>
          <p:cNvPr id="5" name="Date Placeholder 4">
            <a:extLst>
              <a:ext uri="{FF2B5EF4-FFF2-40B4-BE49-F238E27FC236}">
                <a16:creationId xmlns:a16="http://schemas.microsoft.com/office/drawing/2014/main" id="{2129AF15-9E1A-D24B-A207-5617025AFC09}"/>
              </a:ext>
            </a:extLst>
          </p:cNvPr>
          <p:cNvSpPr>
            <a:spLocks noGrp="1"/>
          </p:cNvSpPr>
          <p:nvPr>
            <p:ph type="dt" sz="half" idx="10"/>
          </p:nvPr>
        </p:nvSpPr>
        <p:spPr/>
        <p:txBody>
          <a:bodyPr/>
          <a:lstStyle/>
          <a:p>
            <a:r>
              <a:rPr lang="en-US"/>
              <a:t>06-Jun-19</a:t>
            </a:r>
            <a:endParaRPr lang="en-US" dirty="0"/>
          </a:p>
        </p:txBody>
      </p:sp>
      <p:pic>
        <p:nvPicPr>
          <p:cNvPr id="7" name="Picture 6">
            <a:extLst>
              <a:ext uri="{FF2B5EF4-FFF2-40B4-BE49-F238E27FC236}">
                <a16:creationId xmlns:a16="http://schemas.microsoft.com/office/drawing/2014/main" id="{5D9B4E88-3F5C-4C41-8692-4EB58EAE8D4C}"/>
              </a:ext>
            </a:extLst>
          </p:cNvPr>
          <p:cNvPicPr>
            <a:picLocks noChangeAspect="1"/>
          </p:cNvPicPr>
          <p:nvPr/>
        </p:nvPicPr>
        <p:blipFill>
          <a:blip r:embed="rId2"/>
          <a:stretch>
            <a:fillRect/>
          </a:stretch>
        </p:blipFill>
        <p:spPr>
          <a:xfrm>
            <a:off x="62499" y="1528818"/>
            <a:ext cx="9096375" cy="4762500"/>
          </a:xfrm>
          <a:prstGeom prst="rect">
            <a:avLst/>
          </a:prstGeom>
        </p:spPr>
      </p:pic>
    </p:spTree>
    <p:extLst>
      <p:ext uri="{BB962C8B-B14F-4D97-AF65-F5344CB8AC3E}">
        <p14:creationId xmlns:p14="http://schemas.microsoft.com/office/powerpoint/2010/main" val="1256744154"/>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6E4A1-B308-5B4C-98CC-F42C41A682B5}"/>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67C8B18A-E633-4E46-ADB2-494A95D14A19}"/>
              </a:ext>
            </a:extLst>
          </p:cNvPr>
          <p:cNvSpPr>
            <a:spLocks noGrp="1"/>
          </p:cNvSpPr>
          <p:nvPr>
            <p:ph type="title"/>
          </p:nvPr>
        </p:nvSpPr>
        <p:spPr/>
        <p:txBody>
          <a:bodyPr/>
          <a:lstStyle/>
          <a:p>
            <a:r>
              <a:rPr lang="en-US" dirty="0"/>
              <a:t>Photon Correlations, Roy J. Glauber, PRL </a:t>
            </a:r>
            <a:r>
              <a:rPr lang="en-US" b="1" dirty="0"/>
              <a:t>10</a:t>
            </a:r>
            <a:r>
              <a:rPr lang="en-US" dirty="0"/>
              <a:t>, 84 (1963) </a:t>
            </a:r>
          </a:p>
        </p:txBody>
      </p:sp>
      <p:sp>
        <p:nvSpPr>
          <p:cNvPr id="4" name="Slide Number Placeholder 3">
            <a:extLst>
              <a:ext uri="{FF2B5EF4-FFF2-40B4-BE49-F238E27FC236}">
                <a16:creationId xmlns:a16="http://schemas.microsoft.com/office/drawing/2014/main" id="{E557C414-3029-DA4D-B69D-08F3AFEE3927}"/>
              </a:ext>
            </a:extLst>
          </p:cNvPr>
          <p:cNvSpPr>
            <a:spLocks noGrp="1"/>
          </p:cNvSpPr>
          <p:nvPr>
            <p:ph type="sldNum" sz="quarter" idx="12"/>
          </p:nvPr>
        </p:nvSpPr>
        <p:spPr/>
        <p:txBody>
          <a:bodyPr/>
          <a:lstStyle/>
          <a:p>
            <a:fld id="{A2D2CA8A-49B1-44D0-B863-6C6BFD9BB9EC}" type="slidenum">
              <a:rPr lang="en-US" smtClean="0"/>
              <a:pPr/>
              <a:t>32</a:t>
            </a:fld>
            <a:endParaRPr lang="en-US"/>
          </a:p>
        </p:txBody>
      </p:sp>
      <p:sp>
        <p:nvSpPr>
          <p:cNvPr id="5" name="Date Placeholder 4">
            <a:extLst>
              <a:ext uri="{FF2B5EF4-FFF2-40B4-BE49-F238E27FC236}">
                <a16:creationId xmlns:a16="http://schemas.microsoft.com/office/drawing/2014/main" id="{2129AF15-9E1A-D24B-A207-5617025AFC09}"/>
              </a:ext>
            </a:extLst>
          </p:cNvPr>
          <p:cNvSpPr>
            <a:spLocks noGrp="1"/>
          </p:cNvSpPr>
          <p:nvPr>
            <p:ph type="dt" sz="half" idx="10"/>
          </p:nvPr>
        </p:nvSpPr>
        <p:spPr/>
        <p:txBody>
          <a:bodyPr/>
          <a:lstStyle/>
          <a:p>
            <a:r>
              <a:rPr lang="en-US"/>
              <a:t>06-Jun-19</a:t>
            </a:r>
            <a:endParaRPr lang="en-US" dirty="0"/>
          </a:p>
        </p:txBody>
      </p:sp>
      <p:pic>
        <p:nvPicPr>
          <p:cNvPr id="6" name="Picture 5">
            <a:extLst>
              <a:ext uri="{FF2B5EF4-FFF2-40B4-BE49-F238E27FC236}">
                <a16:creationId xmlns:a16="http://schemas.microsoft.com/office/drawing/2014/main" id="{95140C5E-08A0-494E-814F-98420DA3B969}"/>
              </a:ext>
            </a:extLst>
          </p:cNvPr>
          <p:cNvPicPr>
            <a:picLocks noChangeAspect="1"/>
          </p:cNvPicPr>
          <p:nvPr/>
        </p:nvPicPr>
        <p:blipFill>
          <a:blip r:embed="rId2"/>
          <a:stretch>
            <a:fillRect/>
          </a:stretch>
        </p:blipFill>
        <p:spPr>
          <a:xfrm>
            <a:off x="67707" y="1538343"/>
            <a:ext cx="9067800" cy="4752975"/>
          </a:xfrm>
          <a:prstGeom prst="rect">
            <a:avLst/>
          </a:prstGeom>
        </p:spPr>
      </p:pic>
    </p:spTree>
    <p:extLst>
      <p:ext uri="{BB962C8B-B14F-4D97-AF65-F5344CB8AC3E}">
        <p14:creationId xmlns:p14="http://schemas.microsoft.com/office/powerpoint/2010/main" val="3493124605"/>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6E4A1-B308-5B4C-98CC-F42C41A682B5}"/>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67C8B18A-E633-4E46-ADB2-494A95D14A19}"/>
              </a:ext>
            </a:extLst>
          </p:cNvPr>
          <p:cNvSpPr>
            <a:spLocks noGrp="1"/>
          </p:cNvSpPr>
          <p:nvPr>
            <p:ph type="title"/>
          </p:nvPr>
        </p:nvSpPr>
        <p:spPr/>
        <p:txBody>
          <a:bodyPr/>
          <a:lstStyle/>
          <a:p>
            <a:r>
              <a:rPr lang="en-US" dirty="0"/>
              <a:t>Photon Correlations, Roy J. Glauber, PRL </a:t>
            </a:r>
            <a:r>
              <a:rPr lang="en-US" b="1" dirty="0"/>
              <a:t>10</a:t>
            </a:r>
            <a:r>
              <a:rPr lang="en-US" dirty="0"/>
              <a:t>, 84 (1963) </a:t>
            </a:r>
          </a:p>
        </p:txBody>
      </p:sp>
      <p:sp>
        <p:nvSpPr>
          <p:cNvPr id="4" name="Slide Number Placeholder 3">
            <a:extLst>
              <a:ext uri="{FF2B5EF4-FFF2-40B4-BE49-F238E27FC236}">
                <a16:creationId xmlns:a16="http://schemas.microsoft.com/office/drawing/2014/main" id="{E557C414-3029-DA4D-B69D-08F3AFEE3927}"/>
              </a:ext>
            </a:extLst>
          </p:cNvPr>
          <p:cNvSpPr>
            <a:spLocks noGrp="1"/>
          </p:cNvSpPr>
          <p:nvPr>
            <p:ph type="sldNum" sz="quarter" idx="12"/>
          </p:nvPr>
        </p:nvSpPr>
        <p:spPr/>
        <p:txBody>
          <a:bodyPr/>
          <a:lstStyle/>
          <a:p>
            <a:fld id="{A2D2CA8A-49B1-44D0-B863-6C6BFD9BB9EC}" type="slidenum">
              <a:rPr lang="en-US" smtClean="0"/>
              <a:pPr/>
              <a:t>33</a:t>
            </a:fld>
            <a:endParaRPr lang="en-US"/>
          </a:p>
        </p:txBody>
      </p:sp>
      <p:sp>
        <p:nvSpPr>
          <p:cNvPr id="5" name="Date Placeholder 4">
            <a:extLst>
              <a:ext uri="{FF2B5EF4-FFF2-40B4-BE49-F238E27FC236}">
                <a16:creationId xmlns:a16="http://schemas.microsoft.com/office/drawing/2014/main" id="{2129AF15-9E1A-D24B-A207-5617025AFC09}"/>
              </a:ext>
            </a:extLst>
          </p:cNvPr>
          <p:cNvSpPr>
            <a:spLocks noGrp="1"/>
          </p:cNvSpPr>
          <p:nvPr>
            <p:ph type="dt" sz="half" idx="10"/>
          </p:nvPr>
        </p:nvSpPr>
        <p:spPr/>
        <p:txBody>
          <a:bodyPr/>
          <a:lstStyle/>
          <a:p>
            <a:r>
              <a:rPr lang="en-US"/>
              <a:t>06-Jun-19</a:t>
            </a:r>
            <a:endParaRPr lang="en-US" dirty="0"/>
          </a:p>
        </p:txBody>
      </p:sp>
      <p:pic>
        <p:nvPicPr>
          <p:cNvPr id="7" name="Picture 6">
            <a:extLst>
              <a:ext uri="{FF2B5EF4-FFF2-40B4-BE49-F238E27FC236}">
                <a16:creationId xmlns:a16="http://schemas.microsoft.com/office/drawing/2014/main" id="{C1CCBAA3-2EEB-BA46-A613-6A194D0911C0}"/>
              </a:ext>
            </a:extLst>
          </p:cNvPr>
          <p:cNvPicPr>
            <a:picLocks noChangeAspect="1"/>
          </p:cNvPicPr>
          <p:nvPr/>
        </p:nvPicPr>
        <p:blipFill>
          <a:blip r:embed="rId2"/>
          <a:stretch>
            <a:fillRect/>
          </a:stretch>
        </p:blipFill>
        <p:spPr>
          <a:xfrm>
            <a:off x="62499" y="1528818"/>
            <a:ext cx="9048750" cy="4762500"/>
          </a:xfrm>
          <a:prstGeom prst="rect">
            <a:avLst/>
          </a:prstGeom>
        </p:spPr>
      </p:pic>
    </p:spTree>
    <p:extLst>
      <p:ext uri="{BB962C8B-B14F-4D97-AF65-F5344CB8AC3E}">
        <p14:creationId xmlns:p14="http://schemas.microsoft.com/office/powerpoint/2010/main" val="3141072901"/>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6E4A1-B308-5B4C-98CC-F42C41A682B5}"/>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67C8B18A-E633-4E46-ADB2-494A95D14A19}"/>
              </a:ext>
            </a:extLst>
          </p:cNvPr>
          <p:cNvSpPr>
            <a:spLocks noGrp="1"/>
          </p:cNvSpPr>
          <p:nvPr>
            <p:ph type="title"/>
          </p:nvPr>
        </p:nvSpPr>
        <p:spPr/>
        <p:txBody>
          <a:bodyPr/>
          <a:lstStyle/>
          <a:p>
            <a:r>
              <a:rPr lang="en-US" dirty="0"/>
              <a:t>Photon Correlations, Roy J. Glauber, PRL </a:t>
            </a:r>
            <a:r>
              <a:rPr lang="en-US" b="1" dirty="0"/>
              <a:t>10</a:t>
            </a:r>
            <a:r>
              <a:rPr lang="en-US" dirty="0"/>
              <a:t>, 84 (1963) </a:t>
            </a:r>
          </a:p>
        </p:txBody>
      </p:sp>
      <p:sp>
        <p:nvSpPr>
          <p:cNvPr id="4" name="Slide Number Placeholder 3">
            <a:extLst>
              <a:ext uri="{FF2B5EF4-FFF2-40B4-BE49-F238E27FC236}">
                <a16:creationId xmlns:a16="http://schemas.microsoft.com/office/drawing/2014/main" id="{E557C414-3029-DA4D-B69D-08F3AFEE3927}"/>
              </a:ext>
            </a:extLst>
          </p:cNvPr>
          <p:cNvSpPr>
            <a:spLocks noGrp="1"/>
          </p:cNvSpPr>
          <p:nvPr>
            <p:ph type="sldNum" sz="quarter" idx="12"/>
          </p:nvPr>
        </p:nvSpPr>
        <p:spPr/>
        <p:txBody>
          <a:bodyPr/>
          <a:lstStyle/>
          <a:p>
            <a:fld id="{A2D2CA8A-49B1-44D0-B863-6C6BFD9BB9EC}" type="slidenum">
              <a:rPr lang="en-US" smtClean="0"/>
              <a:pPr/>
              <a:t>34</a:t>
            </a:fld>
            <a:endParaRPr lang="en-US"/>
          </a:p>
        </p:txBody>
      </p:sp>
      <p:sp>
        <p:nvSpPr>
          <p:cNvPr id="5" name="Date Placeholder 4">
            <a:extLst>
              <a:ext uri="{FF2B5EF4-FFF2-40B4-BE49-F238E27FC236}">
                <a16:creationId xmlns:a16="http://schemas.microsoft.com/office/drawing/2014/main" id="{2129AF15-9E1A-D24B-A207-5617025AFC09}"/>
              </a:ext>
            </a:extLst>
          </p:cNvPr>
          <p:cNvSpPr>
            <a:spLocks noGrp="1"/>
          </p:cNvSpPr>
          <p:nvPr>
            <p:ph type="dt" sz="half" idx="10"/>
          </p:nvPr>
        </p:nvSpPr>
        <p:spPr/>
        <p:txBody>
          <a:bodyPr/>
          <a:lstStyle/>
          <a:p>
            <a:r>
              <a:rPr lang="en-US"/>
              <a:t>06-Jun-19</a:t>
            </a:r>
            <a:endParaRPr lang="en-US" dirty="0"/>
          </a:p>
        </p:txBody>
      </p:sp>
      <p:pic>
        <p:nvPicPr>
          <p:cNvPr id="6" name="Picture 5">
            <a:extLst>
              <a:ext uri="{FF2B5EF4-FFF2-40B4-BE49-F238E27FC236}">
                <a16:creationId xmlns:a16="http://schemas.microsoft.com/office/drawing/2014/main" id="{E037E885-58FE-9E42-B437-12A0D1019A31}"/>
              </a:ext>
            </a:extLst>
          </p:cNvPr>
          <p:cNvPicPr>
            <a:picLocks noChangeAspect="1"/>
          </p:cNvPicPr>
          <p:nvPr/>
        </p:nvPicPr>
        <p:blipFill>
          <a:blip r:embed="rId2"/>
          <a:stretch>
            <a:fillRect/>
          </a:stretch>
        </p:blipFill>
        <p:spPr>
          <a:xfrm>
            <a:off x="62499" y="1528818"/>
            <a:ext cx="9067800" cy="4762500"/>
          </a:xfrm>
          <a:prstGeom prst="rect">
            <a:avLst/>
          </a:prstGeom>
        </p:spPr>
      </p:pic>
    </p:spTree>
    <p:extLst>
      <p:ext uri="{BB962C8B-B14F-4D97-AF65-F5344CB8AC3E}">
        <p14:creationId xmlns:p14="http://schemas.microsoft.com/office/powerpoint/2010/main" val="4009979005"/>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9FE7693-3070-E740-9883-3FAAF09ACAE2}"/>
              </a:ext>
            </a:extLst>
          </p:cNvPr>
          <p:cNvPicPr>
            <a:picLocks noGrp="1" noChangeAspect="1"/>
          </p:cNvPicPr>
          <p:nvPr>
            <p:ph idx="1"/>
          </p:nvPr>
        </p:nvPicPr>
        <p:blipFill>
          <a:blip r:embed="rId2"/>
          <a:stretch>
            <a:fillRect/>
          </a:stretch>
        </p:blipFill>
        <p:spPr>
          <a:xfrm>
            <a:off x="4516908" y="2440995"/>
            <a:ext cx="4213554" cy="2743200"/>
          </a:xfrm>
          <a:prstGeom prst="rect">
            <a:avLst/>
          </a:prstGeom>
        </p:spPr>
      </p:pic>
      <p:sp>
        <p:nvSpPr>
          <p:cNvPr id="3" name="Title 2">
            <a:extLst>
              <a:ext uri="{FF2B5EF4-FFF2-40B4-BE49-F238E27FC236}">
                <a16:creationId xmlns:a16="http://schemas.microsoft.com/office/drawing/2014/main" id="{D5B2FF59-BD8E-834F-896F-72FDFB99EDCD}"/>
              </a:ext>
            </a:extLst>
          </p:cNvPr>
          <p:cNvSpPr>
            <a:spLocks noGrp="1"/>
          </p:cNvSpPr>
          <p:nvPr>
            <p:ph type="title"/>
          </p:nvPr>
        </p:nvSpPr>
        <p:spPr/>
        <p:txBody>
          <a:bodyPr/>
          <a:lstStyle/>
          <a:p>
            <a:r>
              <a:rPr lang="en-US" dirty="0"/>
              <a:t>The Essential Point</a:t>
            </a:r>
          </a:p>
        </p:txBody>
      </p:sp>
      <p:sp>
        <p:nvSpPr>
          <p:cNvPr id="4" name="Slide Number Placeholder 3">
            <a:extLst>
              <a:ext uri="{FF2B5EF4-FFF2-40B4-BE49-F238E27FC236}">
                <a16:creationId xmlns:a16="http://schemas.microsoft.com/office/drawing/2014/main" id="{AF354034-5EFC-4D4D-9DA4-736234EC3A97}"/>
              </a:ext>
            </a:extLst>
          </p:cNvPr>
          <p:cNvSpPr>
            <a:spLocks noGrp="1"/>
          </p:cNvSpPr>
          <p:nvPr>
            <p:ph type="sldNum" sz="quarter" idx="12"/>
          </p:nvPr>
        </p:nvSpPr>
        <p:spPr/>
        <p:txBody>
          <a:bodyPr/>
          <a:lstStyle/>
          <a:p>
            <a:fld id="{A2D2CA8A-49B1-44D0-B863-6C6BFD9BB9EC}" type="slidenum">
              <a:rPr lang="en-US" smtClean="0"/>
              <a:pPr/>
              <a:t>35</a:t>
            </a:fld>
            <a:endParaRPr lang="en-US"/>
          </a:p>
        </p:txBody>
      </p:sp>
      <p:sp>
        <p:nvSpPr>
          <p:cNvPr id="5" name="Date Placeholder 4">
            <a:extLst>
              <a:ext uri="{FF2B5EF4-FFF2-40B4-BE49-F238E27FC236}">
                <a16:creationId xmlns:a16="http://schemas.microsoft.com/office/drawing/2014/main" id="{37F4DC47-CBBE-2C49-AC20-6C9781D12E59}"/>
              </a:ext>
            </a:extLst>
          </p:cNvPr>
          <p:cNvSpPr>
            <a:spLocks noGrp="1"/>
          </p:cNvSpPr>
          <p:nvPr>
            <p:ph type="dt" sz="half" idx="10"/>
          </p:nvPr>
        </p:nvSpPr>
        <p:spPr/>
        <p:txBody>
          <a:bodyPr/>
          <a:lstStyle/>
          <a:p>
            <a:r>
              <a:rPr lang="en-US"/>
              <a:t>06-Jun-19</a:t>
            </a:r>
            <a:endParaRPr lang="en-US" dirty="0"/>
          </a:p>
        </p:txBody>
      </p:sp>
      <p:pic>
        <p:nvPicPr>
          <p:cNvPr id="6" name="Picture 5">
            <a:extLst>
              <a:ext uri="{FF2B5EF4-FFF2-40B4-BE49-F238E27FC236}">
                <a16:creationId xmlns:a16="http://schemas.microsoft.com/office/drawing/2014/main" id="{688765D9-AF83-0941-BA0C-ACBDF6B43C1D}"/>
              </a:ext>
            </a:extLst>
          </p:cNvPr>
          <p:cNvPicPr>
            <a:picLocks noChangeAspect="1"/>
          </p:cNvPicPr>
          <p:nvPr/>
        </p:nvPicPr>
        <p:blipFill>
          <a:blip r:embed="rId3"/>
          <a:stretch>
            <a:fillRect/>
          </a:stretch>
        </p:blipFill>
        <p:spPr>
          <a:xfrm>
            <a:off x="278523" y="2440995"/>
            <a:ext cx="4213555" cy="2743200"/>
          </a:xfrm>
          <a:prstGeom prst="rect">
            <a:avLst/>
          </a:prstGeom>
        </p:spPr>
      </p:pic>
      <p:pic>
        <p:nvPicPr>
          <p:cNvPr id="14" name="Picture 13">
            <a:extLst>
              <a:ext uri="{FF2B5EF4-FFF2-40B4-BE49-F238E27FC236}">
                <a16:creationId xmlns:a16="http://schemas.microsoft.com/office/drawing/2014/main" id="{33CA5D2A-8775-4E45-87B0-CA78DC74AB2A}"/>
              </a:ext>
            </a:extLst>
          </p:cNvPr>
          <p:cNvPicPr>
            <a:picLocks noChangeAspect="1"/>
          </p:cNvPicPr>
          <p:nvPr/>
        </p:nvPicPr>
        <p:blipFill>
          <a:blip r:embed="rId4"/>
          <a:stretch>
            <a:fillRect/>
          </a:stretch>
        </p:blipFill>
        <p:spPr>
          <a:xfrm>
            <a:off x="5371148" y="1558760"/>
            <a:ext cx="2505075" cy="885825"/>
          </a:xfrm>
          <a:prstGeom prst="rect">
            <a:avLst/>
          </a:prstGeom>
        </p:spPr>
      </p:pic>
      <p:pic>
        <p:nvPicPr>
          <p:cNvPr id="15" name="Picture 14">
            <a:extLst>
              <a:ext uri="{FF2B5EF4-FFF2-40B4-BE49-F238E27FC236}">
                <a16:creationId xmlns:a16="http://schemas.microsoft.com/office/drawing/2014/main" id="{9FCD161F-F31F-6043-90D1-62DD345DBBFC}"/>
              </a:ext>
            </a:extLst>
          </p:cNvPr>
          <p:cNvPicPr>
            <a:picLocks noChangeAspect="1"/>
          </p:cNvPicPr>
          <p:nvPr/>
        </p:nvPicPr>
        <p:blipFill>
          <a:blip r:embed="rId5"/>
          <a:stretch>
            <a:fillRect/>
          </a:stretch>
        </p:blipFill>
        <p:spPr>
          <a:xfrm>
            <a:off x="1147050" y="1675842"/>
            <a:ext cx="2476500" cy="781050"/>
          </a:xfrm>
          <a:prstGeom prst="rect">
            <a:avLst/>
          </a:prstGeom>
        </p:spPr>
      </p:pic>
      <p:sp>
        <p:nvSpPr>
          <p:cNvPr id="16" name="Line Callout 2 15">
            <a:extLst>
              <a:ext uri="{FF2B5EF4-FFF2-40B4-BE49-F238E27FC236}">
                <a16:creationId xmlns:a16="http://schemas.microsoft.com/office/drawing/2014/main" id="{F47F19E9-C4D5-C140-87F0-F3354DD52082}"/>
              </a:ext>
            </a:extLst>
          </p:cNvPr>
          <p:cNvSpPr/>
          <p:nvPr/>
        </p:nvSpPr>
        <p:spPr>
          <a:xfrm>
            <a:off x="6300192" y="5292207"/>
            <a:ext cx="1576031" cy="579918"/>
          </a:xfrm>
          <a:prstGeom prst="borderCallout2">
            <a:avLst>
              <a:gd name="adj1" fmla="val 58918"/>
              <a:gd name="adj2" fmla="val -1719"/>
              <a:gd name="adj3" fmla="val 58918"/>
              <a:gd name="adj4" fmla="val -15932"/>
              <a:gd name="adj5" fmla="val 42636"/>
              <a:gd name="adj6" fmla="val -48762"/>
            </a:avLst>
          </a:prstGeom>
          <a:ln w="25400">
            <a:solidFill>
              <a:srgbClr val="FF0000">
                <a:alpha val="75000"/>
              </a:srgbClr>
            </a:solidFill>
          </a:ln>
        </p:spPr>
        <p:txBody>
          <a:bodyPr vert="horz" wrap="none" lIns="68580" tIns="34290" rIns="68580" bIns="34290" numCol="1" rtlCol="0" anchor="ctr" anchorCtr="0" compatLnSpc="1">
            <a:prstTxWarp prst="textNoShape">
              <a:avLst/>
            </a:prstTxWarp>
          </a:bodyPr>
          <a:lstStyle/>
          <a:p>
            <a:pPr defTabSz="685800"/>
            <a:endParaRPr lang="en-US" sz="1650"/>
          </a:p>
        </p:txBody>
      </p:sp>
      <p:sp>
        <p:nvSpPr>
          <p:cNvPr id="17" name="TextBox 16">
            <a:extLst>
              <a:ext uri="{FF2B5EF4-FFF2-40B4-BE49-F238E27FC236}">
                <a16:creationId xmlns:a16="http://schemas.microsoft.com/office/drawing/2014/main" id="{A8B7EA23-2F48-C34B-AFFF-66CDD3D74329}"/>
              </a:ext>
            </a:extLst>
          </p:cNvPr>
          <p:cNvSpPr txBox="1"/>
          <p:nvPr/>
        </p:nvSpPr>
        <p:spPr>
          <a:xfrm>
            <a:off x="6326785" y="5319210"/>
            <a:ext cx="1534844" cy="415498"/>
          </a:xfrm>
          <a:prstGeom prst="rect">
            <a:avLst/>
          </a:prstGeom>
          <a:noFill/>
        </p:spPr>
        <p:txBody>
          <a:bodyPr wrap="none" rtlCol="0">
            <a:spAutoFit/>
          </a:bodyPr>
          <a:lstStyle/>
          <a:p>
            <a:pPr>
              <a:buNone/>
            </a:pPr>
            <a:r>
              <a:rPr lang="en-US" sz="2100" i="0" dirty="0"/>
              <a:t>Wave noise</a:t>
            </a:r>
          </a:p>
        </p:txBody>
      </p:sp>
      <p:sp>
        <p:nvSpPr>
          <p:cNvPr id="18" name="Line Callout 2 17">
            <a:extLst>
              <a:ext uri="{FF2B5EF4-FFF2-40B4-BE49-F238E27FC236}">
                <a16:creationId xmlns:a16="http://schemas.microsoft.com/office/drawing/2014/main" id="{815736B7-9BE9-CE44-8928-7C94AA396699}"/>
              </a:ext>
            </a:extLst>
          </p:cNvPr>
          <p:cNvSpPr/>
          <p:nvPr/>
        </p:nvSpPr>
        <p:spPr>
          <a:xfrm>
            <a:off x="413656" y="5292207"/>
            <a:ext cx="1431041" cy="579918"/>
          </a:xfrm>
          <a:prstGeom prst="borderCallout2">
            <a:avLst>
              <a:gd name="adj1" fmla="val 62532"/>
              <a:gd name="adj2" fmla="val 101646"/>
              <a:gd name="adj3" fmla="val 60614"/>
              <a:gd name="adj4" fmla="val 224977"/>
              <a:gd name="adj5" fmla="val 40988"/>
              <a:gd name="adj6" fmla="val 244650"/>
            </a:avLst>
          </a:prstGeom>
          <a:ln w="25400">
            <a:solidFill>
              <a:srgbClr val="FF0000">
                <a:alpha val="75000"/>
              </a:srgbClr>
            </a:solidFill>
          </a:ln>
        </p:spPr>
        <p:txBody>
          <a:bodyPr vert="horz" wrap="none" lIns="68580" tIns="34290" rIns="68580" bIns="34290" numCol="1" rtlCol="0" anchor="ctr" anchorCtr="0" compatLnSpc="1">
            <a:prstTxWarp prst="textNoShape">
              <a:avLst/>
            </a:prstTxWarp>
          </a:bodyPr>
          <a:lstStyle/>
          <a:p>
            <a:pPr defTabSz="685800"/>
            <a:endParaRPr lang="en-US" sz="1650"/>
          </a:p>
        </p:txBody>
      </p:sp>
      <p:sp>
        <p:nvSpPr>
          <p:cNvPr id="19" name="TextBox 18">
            <a:extLst>
              <a:ext uri="{FF2B5EF4-FFF2-40B4-BE49-F238E27FC236}">
                <a16:creationId xmlns:a16="http://schemas.microsoft.com/office/drawing/2014/main" id="{E47B8326-DE5E-564E-B122-6B561BE5D93A}"/>
              </a:ext>
            </a:extLst>
          </p:cNvPr>
          <p:cNvSpPr txBox="1"/>
          <p:nvPr/>
        </p:nvSpPr>
        <p:spPr>
          <a:xfrm>
            <a:off x="378000" y="5342728"/>
            <a:ext cx="1529122" cy="415498"/>
          </a:xfrm>
          <a:prstGeom prst="rect">
            <a:avLst/>
          </a:prstGeom>
          <a:noFill/>
        </p:spPr>
        <p:txBody>
          <a:bodyPr wrap="square" rtlCol="0">
            <a:spAutoFit/>
          </a:bodyPr>
          <a:lstStyle/>
          <a:p>
            <a:pPr>
              <a:buNone/>
            </a:pPr>
            <a:r>
              <a:rPr lang="en-US" sz="2100" i="0" dirty="0"/>
              <a:t>Shot noise</a:t>
            </a:r>
          </a:p>
        </p:txBody>
      </p:sp>
      <p:sp>
        <p:nvSpPr>
          <p:cNvPr id="20" name="TextBox 19">
            <a:extLst>
              <a:ext uri="{FF2B5EF4-FFF2-40B4-BE49-F238E27FC236}">
                <a16:creationId xmlns:a16="http://schemas.microsoft.com/office/drawing/2014/main" id="{A1E094A7-4B5B-7C4C-9FCE-A13B131749AF}"/>
              </a:ext>
            </a:extLst>
          </p:cNvPr>
          <p:cNvSpPr txBox="1"/>
          <p:nvPr/>
        </p:nvSpPr>
        <p:spPr>
          <a:xfrm>
            <a:off x="2357754" y="2591907"/>
            <a:ext cx="1566174" cy="369332"/>
          </a:xfrm>
          <a:prstGeom prst="rect">
            <a:avLst/>
          </a:prstGeom>
          <a:noFill/>
        </p:spPr>
        <p:txBody>
          <a:bodyPr wrap="square" rtlCol="0">
            <a:spAutoFit/>
          </a:bodyPr>
          <a:lstStyle/>
          <a:p>
            <a:pPr>
              <a:buNone/>
            </a:pPr>
            <a:r>
              <a:rPr lang="en-US" sz="1800" i="0" dirty="0">
                <a:solidFill>
                  <a:srgbClr val="FF0000"/>
                </a:solidFill>
              </a:rPr>
              <a:t>LASER</a:t>
            </a:r>
          </a:p>
        </p:txBody>
      </p:sp>
      <p:sp>
        <p:nvSpPr>
          <p:cNvPr id="21" name="TextBox 20">
            <a:extLst>
              <a:ext uri="{FF2B5EF4-FFF2-40B4-BE49-F238E27FC236}">
                <a16:creationId xmlns:a16="http://schemas.microsoft.com/office/drawing/2014/main" id="{2AE9A605-A805-DC4F-9434-AC32B10F1C8E}"/>
              </a:ext>
            </a:extLst>
          </p:cNvPr>
          <p:cNvSpPr txBox="1"/>
          <p:nvPr/>
        </p:nvSpPr>
        <p:spPr>
          <a:xfrm>
            <a:off x="6273190" y="2505851"/>
            <a:ext cx="1866029" cy="369332"/>
          </a:xfrm>
          <a:prstGeom prst="rect">
            <a:avLst/>
          </a:prstGeom>
          <a:noFill/>
        </p:spPr>
        <p:txBody>
          <a:bodyPr wrap="square" rtlCol="0">
            <a:spAutoFit/>
          </a:bodyPr>
          <a:lstStyle/>
          <a:p>
            <a:pPr>
              <a:buNone/>
            </a:pPr>
            <a:r>
              <a:rPr lang="en-US" sz="1800" i="0" dirty="0">
                <a:solidFill>
                  <a:srgbClr val="FF0000"/>
                </a:solidFill>
              </a:rPr>
              <a:t>Thermal Source</a:t>
            </a:r>
          </a:p>
        </p:txBody>
      </p:sp>
      <p:pic>
        <p:nvPicPr>
          <p:cNvPr id="23" name="Picture 22">
            <a:extLst>
              <a:ext uri="{FF2B5EF4-FFF2-40B4-BE49-F238E27FC236}">
                <a16:creationId xmlns:a16="http://schemas.microsoft.com/office/drawing/2014/main" id="{6919D3F9-16D0-9744-956D-FC36E56C690E}"/>
              </a:ext>
            </a:extLst>
          </p:cNvPr>
          <p:cNvPicPr>
            <a:picLocks noChangeAspect="1"/>
          </p:cNvPicPr>
          <p:nvPr/>
        </p:nvPicPr>
        <p:blipFill>
          <a:blip r:embed="rId6"/>
          <a:stretch>
            <a:fillRect/>
          </a:stretch>
        </p:blipFill>
        <p:spPr>
          <a:xfrm>
            <a:off x="2266578" y="5198715"/>
            <a:ext cx="3314700" cy="390525"/>
          </a:xfrm>
          <a:prstGeom prst="rect">
            <a:avLst/>
          </a:prstGeom>
        </p:spPr>
      </p:pic>
      <p:pic>
        <p:nvPicPr>
          <p:cNvPr id="24" name="Picture 23">
            <a:extLst>
              <a:ext uri="{FF2B5EF4-FFF2-40B4-BE49-F238E27FC236}">
                <a16:creationId xmlns:a16="http://schemas.microsoft.com/office/drawing/2014/main" id="{DC8926AC-BFA2-4D47-9830-21FC538851A1}"/>
              </a:ext>
            </a:extLst>
          </p:cNvPr>
          <p:cNvPicPr>
            <a:picLocks noChangeAspect="1"/>
          </p:cNvPicPr>
          <p:nvPr/>
        </p:nvPicPr>
        <p:blipFill>
          <a:blip r:embed="rId7"/>
          <a:stretch>
            <a:fillRect/>
          </a:stretch>
        </p:blipFill>
        <p:spPr>
          <a:xfrm>
            <a:off x="8838474" y="4347102"/>
            <a:ext cx="190500" cy="219075"/>
          </a:xfrm>
          <a:prstGeom prst="rect">
            <a:avLst/>
          </a:prstGeom>
        </p:spPr>
      </p:pic>
      <p:pic>
        <p:nvPicPr>
          <p:cNvPr id="25" name="Picture 24">
            <a:extLst>
              <a:ext uri="{FF2B5EF4-FFF2-40B4-BE49-F238E27FC236}">
                <a16:creationId xmlns:a16="http://schemas.microsoft.com/office/drawing/2014/main" id="{2574951C-B941-974B-9E75-284D43647626}"/>
              </a:ext>
            </a:extLst>
          </p:cNvPr>
          <p:cNvPicPr>
            <a:picLocks noChangeAspect="1"/>
          </p:cNvPicPr>
          <p:nvPr/>
        </p:nvPicPr>
        <p:blipFill>
          <a:blip r:embed="rId7"/>
          <a:stretch>
            <a:fillRect/>
          </a:stretch>
        </p:blipFill>
        <p:spPr>
          <a:xfrm>
            <a:off x="4516908" y="4347102"/>
            <a:ext cx="190500" cy="219075"/>
          </a:xfrm>
          <a:prstGeom prst="rect">
            <a:avLst/>
          </a:prstGeom>
        </p:spPr>
      </p:pic>
    </p:spTree>
    <p:extLst>
      <p:ext uri="{BB962C8B-B14F-4D97-AF65-F5344CB8AC3E}">
        <p14:creationId xmlns:p14="http://schemas.microsoft.com/office/powerpoint/2010/main" val="745780420"/>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BA23C-003B-994B-80AA-77FAB4FF3912}"/>
              </a:ext>
            </a:extLst>
          </p:cNvPr>
          <p:cNvSpPr>
            <a:spLocks noGrp="1"/>
          </p:cNvSpPr>
          <p:nvPr>
            <p:ph idx="1"/>
          </p:nvPr>
        </p:nvSpPr>
        <p:spPr/>
        <p:txBody>
          <a:bodyPr/>
          <a:lstStyle/>
          <a:p>
            <a:r>
              <a:rPr lang="en-US" dirty="0">
                <a:hlinkClick r:id="rId2"/>
              </a:rPr>
              <a:t>Coherent and incoherent states of the radiation field</a:t>
            </a:r>
            <a:r>
              <a:rPr lang="en-US" dirty="0"/>
              <a:t>, RJ </a:t>
            </a:r>
            <a:r>
              <a:rPr lang="en-US" b="1" dirty="0"/>
              <a:t>Glauber</a:t>
            </a:r>
            <a:r>
              <a:rPr lang="en-US" dirty="0"/>
              <a:t> - Physical Review </a:t>
            </a:r>
            <a:r>
              <a:rPr lang="en-US" b="1" dirty="0"/>
              <a:t>131</a:t>
            </a:r>
            <a:r>
              <a:rPr lang="en-US" dirty="0"/>
              <a:t>, 2766 (1963)  </a:t>
            </a:r>
            <a:r>
              <a:rPr lang="en-US" dirty="0">
                <a:hlinkClick r:id="rId3"/>
              </a:rPr>
              <a:t>Cited by 6755</a:t>
            </a:r>
            <a:r>
              <a:rPr lang="en-US" dirty="0"/>
              <a:t> </a:t>
            </a:r>
          </a:p>
          <a:p>
            <a:endParaRPr lang="en-US" dirty="0"/>
          </a:p>
          <a:p>
            <a:r>
              <a:rPr lang="en-US" dirty="0"/>
              <a:t>Development of the</a:t>
            </a:r>
            <a:br>
              <a:rPr lang="en-US" dirty="0"/>
            </a:br>
            <a:r>
              <a:rPr lang="en-US" dirty="0"/>
              <a:t>complete quantum</a:t>
            </a:r>
            <a:br>
              <a:rPr lang="en-US" dirty="0"/>
            </a:br>
            <a:r>
              <a:rPr lang="en-US" dirty="0"/>
              <a:t>theory of higher-order</a:t>
            </a:r>
            <a:br>
              <a:rPr lang="en-US" dirty="0"/>
            </a:br>
            <a:r>
              <a:rPr lang="en-US" dirty="0"/>
              <a:t>coherence of EM field</a:t>
            </a:r>
            <a:br>
              <a:rPr lang="en-US" dirty="0"/>
            </a:br>
            <a:br>
              <a:rPr lang="en-US" dirty="0"/>
            </a:br>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A365588B-3D97-1E4F-B31F-8F033878AD6B}"/>
              </a:ext>
            </a:extLst>
          </p:cNvPr>
          <p:cNvSpPr>
            <a:spLocks noGrp="1"/>
          </p:cNvSpPr>
          <p:nvPr>
            <p:ph type="title"/>
          </p:nvPr>
        </p:nvSpPr>
        <p:spPr/>
        <p:txBody>
          <a:bodyPr/>
          <a:lstStyle/>
          <a:p>
            <a:r>
              <a:rPr lang="en-US" dirty="0"/>
              <a:t>Roy’s Magnus Opus</a:t>
            </a:r>
          </a:p>
        </p:txBody>
      </p:sp>
      <p:sp>
        <p:nvSpPr>
          <p:cNvPr id="4" name="Slide Number Placeholder 3">
            <a:extLst>
              <a:ext uri="{FF2B5EF4-FFF2-40B4-BE49-F238E27FC236}">
                <a16:creationId xmlns:a16="http://schemas.microsoft.com/office/drawing/2014/main" id="{04929C9C-50F6-4340-ADFB-7A991BA80C16}"/>
              </a:ext>
            </a:extLst>
          </p:cNvPr>
          <p:cNvSpPr>
            <a:spLocks noGrp="1"/>
          </p:cNvSpPr>
          <p:nvPr>
            <p:ph type="sldNum" sz="quarter" idx="12"/>
          </p:nvPr>
        </p:nvSpPr>
        <p:spPr/>
        <p:txBody>
          <a:bodyPr/>
          <a:lstStyle/>
          <a:p>
            <a:fld id="{A2D2CA8A-49B1-44D0-B863-6C6BFD9BB9EC}" type="slidenum">
              <a:rPr lang="en-US" smtClean="0"/>
              <a:pPr/>
              <a:t>36</a:t>
            </a:fld>
            <a:endParaRPr lang="en-US"/>
          </a:p>
        </p:txBody>
      </p:sp>
      <p:sp>
        <p:nvSpPr>
          <p:cNvPr id="5" name="Date Placeholder 4">
            <a:extLst>
              <a:ext uri="{FF2B5EF4-FFF2-40B4-BE49-F238E27FC236}">
                <a16:creationId xmlns:a16="http://schemas.microsoft.com/office/drawing/2014/main" id="{00D3B8AC-F4A8-FD4C-9DDA-40D9DD096A2F}"/>
              </a:ext>
            </a:extLst>
          </p:cNvPr>
          <p:cNvSpPr>
            <a:spLocks noGrp="1"/>
          </p:cNvSpPr>
          <p:nvPr>
            <p:ph type="dt" sz="half" idx="10"/>
          </p:nvPr>
        </p:nvSpPr>
        <p:spPr/>
        <p:txBody>
          <a:bodyPr/>
          <a:lstStyle/>
          <a:p>
            <a:r>
              <a:rPr lang="en-US"/>
              <a:t>06-Jun-19</a:t>
            </a:r>
            <a:endParaRPr lang="en-US" dirty="0"/>
          </a:p>
        </p:txBody>
      </p:sp>
    </p:spTree>
    <p:extLst>
      <p:ext uri="{BB962C8B-B14F-4D97-AF65-F5344CB8AC3E}">
        <p14:creationId xmlns:p14="http://schemas.microsoft.com/office/powerpoint/2010/main" val="2219502918"/>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BA23C-003B-994B-80AA-77FAB4FF3912}"/>
              </a:ext>
            </a:extLst>
          </p:cNvPr>
          <p:cNvSpPr>
            <a:spLocks noGrp="1"/>
          </p:cNvSpPr>
          <p:nvPr>
            <p:ph idx="1"/>
          </p:nvPr>
        </p:nvSpPr>
        <p:spPr/>
        <p:txBody>
          <a:bodyPr/>
          <a:lstStyle/>
          <a:p>
            <a:r>
              <a:rPr lang="en-US" dirty="0">
                <a:hlinkClick r:id="rId2"/>
              </a:rPr>
              <a:t>Coherent and incoherent states of the radiation field</a:t>
            </a:r>
            <a:r>
              <a:rPr lang="en-US" dirty="0"/>
              <a:t>, RJ </a:t>
            </a:r>
            <a:r>
              <a:rPr lang="en-US" b="1" dirty="0"/>
              <a:t>Glauber</a:t>
            </a:r>
            <a:r>
              <a:rPr lang="en-US" dirty="0"/>
              <a:t> - Physical Review </a:t>
            </a:r>
            <a:r>
              <a:rPr lang="en-US" b="1" dirty="0"/>
              <a:t>131</a:t>
            </a:r>
            <a:r>
              <a:rPr lang="en-US" dirty="0"/>
              <a:t>, 2766 (1963)  </a:t>
            </a:r>
            <a:r>
              <a:rPr lang="en-US" dirty="0">
                <a:hlinkClick r:id="rId3"/>
              </a:rPr>
              <a:t>Cited by 6755</a:t>
            </a:r>
            <a:r>
              <a:rPr lang="en-US" dirty="0"/>
              <a:t> </a:t>
            </a:r>
          </a:p>
          <a:p>
            <a:endParaRPr lang="en-US" dirty="0"/>
          </a:p>
          <a:p>
            <a:r>
              <a:rPr lang="en-US" dirty="0"/>
              <a:t>Development of the</a:t>
            </a:r>
            <a:br>
              <a:rPr lang="en-US" dirty="0"/>
            </a:br>
            <a:r>
              <a:rPr lang="en-US" dirty="0"/>
              <a:t>complete quantum</a:t>
            </a:r>
            <a:br>
              <a:rPr lang="en-US" dirty="0"/>
            </a:br>
            <a:r>
              <a:rPr lang="en-US" dirty="0"/>
              <a:t>theory of higher-order</a:t>
            </a:r>
            <a:br>
              <a:rPr lang="en-US" dirty="0"/>
            </a:br>
            <a:r>
              <a:rPr lang="en-US" dirty="0"/>
              <a:t>coherence of EM field</a:t>
            </a:r>
            <a:br>
              <a:rPr lang="en-US" dirty="0"/>
            </a:br>
            <a:br>
              <a:rPr lang="en-US" dirty="0"/>
            </a:b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A365588B-3D97-1E4F-B31F-8F033878AD6B}"/>
              </a:ext>
            </a:extLst>
          </p:cNvPr>
          <p:cNvSpPr>
            <a:spLocks noGrp="1"/>
          </p:cNvSpPr>
          <p:nvPr>
            <p:ph type="title"/>
          </p:nvPr>
        </p:nvSpPr>
        <p:spPr/>
        <p:txBody>
          <a:bodyPr/>
          <a:lstStyle/>
          <a:p>
            <a:r>
              <a:rPr lang="en-US" dirty="0"/>
              <a:t>Roy’s Magnus Opus</a:t>
            </a:r>
          </a:p>
        </p:txBody>
      </p:sp>
      <p:sp>
        <p:nvSpPr>
          <p:cNvPr id="4" name="Slide Number Placeholder 3">
            <a:extLst>
              <a:ext uri="{FF2B5EF4-FFF2-40B4-BE49-F238E27FC236}">
                <a16:creationId xmlns:a16="http://schemas.microsoft.com/office/drawing/2014/main" id="{04929C9C-50F6-4340-ADFB-7A991BA80C16}"/>
              </a:ext>
            </a:extLst>
          </p:cNvPr>
          <p:cNvSpPr>
            <a:spLocks noGrp="1"/>
          </p:cNvSpPr>
          <p:nvPr>
            <p:ph type="sldNum" sz="quarter" idx="12"/>
          </p:nvPr>
        </p:nvSpPr>
        <p:spPr/>
        <p:txBody>
          <a:bodyPr/>
          <a:lstStyle/>
          <a:p>
            <a:fld id="{A2D2CA8A-49B1-44D0-B863-6C6BFD9BB9EC}" type="slidenum">
              <a:rPr lang="en-US" smtClean="0"/>
              <a:pPr/>
              <a:t>37</a:t>
            </a:fld>
            <a:endParaRPr lang="en-US"/>
          </a:p>
        </p:txBody>
      </p:sp>
      <p:sp>
        <p:nvSpPr>
          <p:cNvPr id="5" name="Date Placeholder 4">
            <a:extLst>
              <a:ext uri="{FF2B5EF4-FFF2-40B4-BE49-F238E27FC236}">
                <a16:creationId xmlns:a16="http://schemas.microsoft.com/office/drawing/2014/main" id="{00D3B8AC-F4A8-FD4C-9DDA-40D9DD096A2F}"/>
              </a:ext>
            </a:extLst>
          </p:cNvPr>
          <p:cNvSpPr>
            <a:spLocks noGrp="1"/>
          </p:cNvSpPr>
          <p:nvPr>
            <p:ph type="dt" sz="half" idx="10"/>
          </p:nvPr>
        </p:nvSpPr>
        <p:spPr/>
        <p:txBody>
          <a:bodyPr/>
          <a:lstStyle/>
          <a:p>
            <a:r>
              <a:rPr lang="en-US"/>
              <a:t>06-Jun-19</a:t>
            </a:r>
            <a:endParaRPr lang="en-US" dirty="0"/>
          </a:p>
        </p:txBody>
      </p:sp>
      <p:pic>
        <p:nvPicPr>
          <p:cNvPr id="6" name="Picture 5">
            <a:extLst>
              <a:ext uri="{FF2B5EF4-FFF2-40B4-BE49-F238E27FC236}">
                <a16:creationId xmlns:a16="http://schemas.microsoft.com/office/drawing/2014/main" id="{84C08DEA-D2EF-2F42-A533-5CDD34673AB1}"/>
              </a:ext>
            </a:extLst>
          </p:cNvPr>
          <p:cNvPicPr>
            <a:picLocks noChangeAspect="1"/>
          </p:cNvPicPr>
          <p:nvPr/>
        </p:nvPicPr>
        <p:blipFill>
          <a:blip r:embed="rId4"/>
          <a:stretch>
            <a:fillRect/>
          </a:stretch>
        </p:blipFill>
        <p:spPr>
          <a:xfrm>
            <a:off x="3410871" y="2469011"/>
            <a:ext cx="4271722" cy="3531739"/>
          </a:xfrm>
          <a:prstGeom prst="rect">
            <a:avLst/>
          </a:prstGeom>
        </p:spPr>
      </p:pic>
    </p:spTree>
    <p:extLst>
      <p:ext uri="{BB962C8B-B14F-4D97-AF65-F5344CB8AC3E}">
        <p14:creationId xmlns:p14="http://schemas.microsoft.com/office/powerpoint/2010/main" val="1963147980"/>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BA23C-003B-994B-80AA-77FAB4FF3912}"/>
              </a:ext>
            </a:extLst>
          </p:cNvPr>
          <p:cNvSpPr>
            <a:spLocks noGrp="1"/>
          </p:cNvSpPr>
          <p:nvPr>
            <p:ph idx="1"/>
          </p:nvPr>
        </p:nvSpPr>
        <p:spPr/>
        <p:txBody>
          <a:bodyPr/>
          <a:lstStyle/>
          <a:p>
            <a:r>
              <a:rPr lang="en-US" dirty="0">
                <a:hlinkClick r:id="rId2"/>
              </a:rPr>
              <a:t>Coherent and incoherent states of the radiation field</a:t>
            </a:r>
            <a:r>
              <a:rPr lang="en-US" dirty="0"/>
              <a:t>, RJ </a:t>
            </a:r>
            <a:r>
              <a:rPr lang="en-US" b="1" dirty="0"/>
              <a:t>Glauber</a:t>
            </a:r>
            <a:r>
              <a:rPr lang="en-US" dirty="0"/>
              <a:t> - Physical Review </a:t>
            </a:r>
            <a:r>
              <a:rPr lang="en-US" b="1" dirty="0"/>
              <a:t>131</a:t>
            </a:r>
            <a:r>
              <a:rPr lang="en-US" dirty="0"/>
              <a:t>, 2766 (1963)  </a:t>
            </a:r>
            <a:r>
              <a:rPr lang="en-US" dirty="0">
                <a:hlinkClick r:id="rId3"/>
              </a:rPr>
              <a:t>Cited by 6755</a:t>
            </a:r>
            <a:r>
              <a:rPr lang="en-US" dirty="0"/>
              <a:t> </a:t>
            </a:r>
          </a:p>
          <a:p>
            <a:endParaRPr lang="en-US" dirty="0"/>
          </a:p>
          <a:p>
            <a:r>
              <a:rPr lang="en-US" dirty="0"/>
              <a:t>Development of the</a:t>
            </a:r>
            <a:br>
              <a:rPr lang="en-US" dirty="0"/>
            </a:br>
            <a:r>
              <a:rPr lang="en-US" dirty="0"/>
              <a:t>complete quantum</a:t>
            </a:r>
            <a:br>
              <a:rPr lang="en-US" dirty="0"/>
            </a:br>
            <a:r>
              <a:rPr lang="en-US" dirty="0"/>
              <a:t>theory of higher-order</a:t>
            </a:r>
            <a:br>
              <a:rPr lang="en-US" dirty="0"/>
            </a:br>
            <a:r>
              <a:rPr lang="en-US" dirty="0"/>
              <a:t>coherence of EM field</a:t>
            </a:r>
            <a:br>
              <a:rPr lang="en-US" dirty="0"/>
            </a:br>
            <a:br>
              <a:rPr lang="en-US" dirty="0"/>
            </a:b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A365588B-3D97-1E4F-B31F-8F033878AD6B}"/>
              </a:ext>
            </a:extLst>
          </p:cNvPr>
          <p:cNvSpPr>
            <a:spLocks noGrp="1"/>
          </p:cNvSpPr>
          <p:nvPr>
            <p:ph type="title"/>
          </p:nvPr>
        </p:nvSpPr>
        <p:spPr/>
        <p:txBody>
          <a:bodyPr/>
          <a:lstStyle/>
          <a:p>
            <a:r>
              <a:rPr lang="en-US" dirty="0"/>
              <a:t>Roy’s Magnus Opus</a:t>
            </a:r>
          </a:p>
        </p:txBody>
      </p:sp>
      <p:sp>
        <p:nvSpPr>
          <p:cNvPr id="4" name="Slide Number Placeholder 3">
            <a:extLst>
              <a:ext uri="{FF2B5EF4-FFF2-40B4-BE49-F238E27FC236}">
                <a16:creationId xmlns:a16="http://schemas.microsoft.com/office/drawing/2014/main" id="{04929C9C-50F6-4340-ADFB-7A991BA80C16}"/>
              </a:ext>
            </a:extLst>
          </p:cNvPr>
          <p:cNvSpPr>
            <a:spLocks noGrp="1"/>
          </p:cNvSpPr>
          <p:nvPr>
            <p:ph type="sldNum" sz="quarter" idx="12"/>
          </p:nvPr>
        </p:nvSpPr>
        <p:spPr/>
        <p:txBody>
          <a:bodyPr/>
          <a:lstStyle/>
          <a:p>
            <a:fld id="{A2D2CA8A-49B1-44D0-B863-6C6BFD9BB9EC}" type="slidenum">
              <a:rPr lang="en-US" smtClean="0"/>
              <a:pPr/>
              <a:t>38</a:t>
            </a:fld>
            <a:endParaRPr lang="en-US"/>
          </a:p>
        </p:txBody>
      </p:sp>
      <p:sp>
        <p:nvSpPr>
          <p:cNvPr id="5" name="Date Placeholder 4">
            <a:extLst>
              <a:ext uri="{FF2B5EF4-FFF2-40B4-BE49-F238E27FC236}">
                <a16:creationId xmlns:a16="http://schemas.microsoft.com/office/drawing/2014/main" id="{00D3B8AC-F4A8-FD4C-9DDA-40D9DD096A2F}"/>
              </a:ext>
            </a:extLst>
          </p:cNvPr>
          <p:cNvSpPr>
            <a:spLocks noGrp="1"/>
          </p:cNvSpPr>
          <p:nvPr>
            <p:ph type="dt" sz="half" idx="10"/>
          </p:nvPr>
        </p:nvSpPr>
        <p:spPr/>
        <p:txBody>
          <a:bodyPr/>
          <a:lstStyle/>
          <a:p>
            <a:r>
              <a:rPr lang="en-US"/>
              <a:t>06-Jun-19</a:t>
            </a:r>
            <a:endParaRPr lang="en-US" dirty="0"/>
          </a:p>
        </p:txBody>
      </p:sp>
      <p:pic>
        <p:nvPicPr>
          <p:cNvPr id="6" name="Picture 5">
            <a:extLst>
              <a:ext uri="{FF2B5EF4-FFF2-40B4-BE49-F238E27FC236}">
                <a16:creationId xmlns:a16="http://schemas.microsoft.com/office/drawing/2014/main" id="{84C08DEA-D2EF-2F42-A533-5CDD34673AB1}"/>
              </a:ext>
            </a:extLst>
          </p:cNvPr>
          <p:cNvPicPr>
            <a:picLocks noChangeAspect="1"/>
          </p:cNvPicPr>
          <p:nvPr/>
        </p:nvPicPr>
        <p:blipFill>
          <a:blip r:embed="rId4"/>
          <a:stretch>
            <a:fillRect/>
          </a:stretch>
        </p:blipFill>
        <p:spPr>
          <a:xfrm>
            <a:off x="3410871" y="2469011"/>
            <a:ext cx="4271722" cy="3531739"/>
          </a:xfrm>
          <a:prstGeom prst="rect">
            <a:avLst/>
          </a:prstGeom>
        </p:spPr>
      </p:pic>
      <p:sp>
        <p:nvSpPr>
          <p:cNvPr id="7" name="Rectangle 6">
            <a:extLst>
              <a:ext uri="{FF2B5EF4-FFF2-40B4-BE49-F238E27FC236}">
                <a16:creationId xmlns:a16="http://schemas.microsoft.com/office/drawing/2014/main" id="{A8D6263B-B5B4-0343-B439-BC7F19B02D68}"/>
              </a:ext>
            </a:extLst>
          </p:cNvPr>
          <p:cNvSpPr/>
          <p:nvPr/>
        </p:nvSpPr>
        <p:spPr>
          <a:xfrm>
            <a:off x="3491880" y="2861937"/>
            <a:ext cx="4023447" cy="1296144"/>
          </a:xfrm>
          <a:prstGeom prst="rect">
            <a:avLst/>
          </a:prstGeom>
          <a:solidFill>
            <a:srgbClr val="FFFF00">
              <a:alpha val="26000"/>
            </a:srgbClr>
          </a:solidFill>
          <a:ln w="25400">
            <a:noFill/>
          </a:ln>
        </p:spPr>
        <p:txBody>
          <a:bodyPr vert="horz" wrap="none" lIns="68580" tIns="34290" rIns="68580" bIns="34290" numCol="1" rtlCol="0" anchor="ctr" anchorCtr="0" compatLnSpc="1">
            <a:prstTxWarp prst="textNoShape">
              <a:avLst/>
            </a:prstTxWarp>
          </a:bodyPr>
          <a:lstStyle/>
          <a:p>
            <a:pPr defTabSz="685800"/>
            <a:endParaRPr lang="en-US" sz="1650"/>
          </a:p>
        </p:txBody>
      </p:sp>
    </p:spTree>
    <p:extLst>
      <p:ext uri="{BB962C8B-B14F-4D97-AF65-F5344CB8AC3E}">
        <p14:creationId xmlns:p14="http://schemas.microsoft.com/office/powerpoint/2010/main" val="1896051635"/>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BA23C-003B-994B-80AA-77FAB4FF3912}"/>
              </a:ext>
            </a:extLst>
          </p:cNvPr>
          <p:cNvSpPr>
            <a:spLocks noGrp="1"/>
          </p:cNvSpPr>
          <p:nvPr>
            <p:ph idx="1"/>
          </p:nvPr>
        </p:nvSpPr>
        <p:spPr/>
        <p:txBody>
          <a:bodyPr/>
          <a:lstStyle/>
          <a:p>
            <a:r>
              <a:rPr lang="en-US" dirty="0">
                <a:hlinkClick r:id="rId2"/>
              </a:rPr>
              <a:t>Coherent and incoherent states of the radiation field</a:t>
            </a:r>
            <a:r>
              <a:rPr lang="en-US" dirty="0"/>
              <a:t>, RJ </a:t>
            </a:r>
            <a:r>
              <a:rPr lang="en-US" b="1" dirty="0"/>
              <a:t>Glauber</a:t>
            </a:r>
            <a:r>
              <a:rPr lang="en-US" dirty="0"/>
              <a:t> - Physical Review </a:t>
            </a:r>
            <a:r>
              <a:rPr lang="en-US" b="1" dirty="0"/>
              <a:t>131</a:t>
            </a:r>
            <a:r>
              <a:rPr lang="en-US" dirty="0"/>
              <a:t>, 2766 (1963)  </a:t>
            </a:r>
            <a:r>
              <a:rPr lang="en-US" dirty="0">
                <a:hlinkClick r:id="rId3"/>
              </a:rPr>
              <a:t>Cited by 6755</a:t>
            </a:r>
            <a:r>
              <a:rPr lang="en-US" dirty="0"/>
              <a:t> </a:t>
            </a:r>
          </a:p>
          <a:p>
            <a:endParaRPr lang="en-US" dirty="0"/>
          </a:p>
          <a:p>
            <a:r>
              <a:rPr lang="en-US" dirty="0"/>
              <a:t>Development of the</a:t>
            </a:r>
            <a:br>
              <a:rPr lang="en-US" dirty="0"/>
            </a:br>
            <a:r>
              <a:rPr lang="en-US" dirty="0"/>
              <a:t>complete quantum</a:t>
            </a:r>
            <a:br>
              <a:rPr lang="en-US" dirty="0"/>
            </a:br>
            <a:r>
              <a:rPr lang="en-US" dirty="0"/>
              <a:t>theory of higher-order</a:t>
            </a:r>
            <a:br>
              <a:rPr lang="en-US" dirty="0"/>
            </a:br>
            <a:r>
              <a:rPr lang="en-US" dirty="0"/>
              <a:t>coherence of EM field</a:t>
            </a:r>
            <a:br>
              <a:rPr lang="en-US" dirty="0"/>
            </a:br>
            <a:br>
              <a:rPr lang="en-US" dirty="0"/>
            </a:br>
            <a:r>
              <a:rPr lang="en-US" dirty="0"/>
              <a:t>And some snark for </a:t>
            </a:r>
            <a:br>
              <a:rPr lang="en-US" dirty="0"/>
            </a:br>
            <a:r>
              <a:rPr lang="en-US" dirty="0"/>
              <a:t>the snipers:</a:t>
            </a:r>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A365588B-3D97-1E4F-B31F-8F033878AD6B}"/>
              </a:ext>
            </a:extLst>
          </p:cNvPr>
          <p:cNvSpPr>
            <a:spLocks noGrp="1"/>
          </p:cNvSpPr>
          <p:nvPr>
            <p:ph type="title"/>
          </p:nvPr>
        </p:nvSpPr>
        <p:spPr/>
        <p:txBody>
          <a:bodyPr/>
          <a:lstStyle/>
          <a:p>
            <a:r>
              <a:rPr lang="en-US" dirty="0"/>
              <a:t>Roy’s Magnus Opus</a:t>
            </a:r>
          </a:p>
        </p:txBody>
      </p:sp>
      <p:sp>
        <p:nvSpPr>
          <p:cNvPr id="4" name="Slide Number Placeholder 3">
            <a:extLst>
              <a:ext uri="{FF2B5EF4-FFF2-40B4-BE49-F238E27FC236}">
                <a16:creationId xmlns:a16="http://schemas.microsoft.com/office/drawing/2014/main" id="{04929C9C-50F6-4340-ADFB-7A991BA80C16}"/>
              </a:ext>
            </a:extLst>
          </p:cNvPr>
          <p:cNvSpPr>
            <a:spLocks noGrp="1"/>
          </p:cNvSpPr>
          <p:nvPr>
            <p:ph type="sldNum" sz="quarter" idx="12"/>
          </p:nvPr>
        </p:nvSpPr>
        <p:spPr/>
        <p:txBody>
          <a:bodyPr/>
          <a:lstStyle/>
          <a:p>
            <a:fld id="{A2D2CA8A-49B1-44D0-B863-6C6BFD9BB9EC}" type="slidenum">
              <a:rPr lang="en-US" smtClean="0"/>
              <a:pPr/>
              <a:t>39</a:t>
            </a:fld>
            <a:endParaRPr lang="en-US"/>
          </a:p>
        </p:txBody>
      </p:sp>
      <p:sp>
        <p:nvSpPr>
          <p:cNvPr id="5" name="Date Placeholder 4">
            <a:extLst>
              <a:ext uri="{FF2B5EF4-FFF2-40B4-BE49-F238E27FC236}">
                <a16:creationId xmlns:a16="http://schemas.microsoft.com/office/drawing/2014/main" id="{00D3B8AC-F4A8-FD4C-9DDA-40D9DD096A2F}"/>
              </a:ext>
            </a:extLst>
          </p:cNvPr>
          <p:cNvSpPr>
            <a:spLocks noGrp="1"/>
          </p:cNvSpPr>
          <p:nvPr>
            <p:ph type="dt" sz="half" idx="10"/>
          </p:nvPr>
        </p:nvSpPr>
        <p:spPr/>
        <p:txBody>
          <a:bodyPr/>
          <a:lstStyle/>
          <a:p>
            <a:r>
              <a:rPr lang="en-US"/>
              <a:t>06-Jun-19</a:t>
            </a:r>
            <a:endParaRPr lang="en-US" dirty="0"/>
          </a:p>
        </p:txBody>
      </p:sp>
      <p:pic>
        <p:nvPicPr>
          <p:cNvPr id="6" name="Picture 5">
            <a:extLst>
              <a:ext uri="{FF2B5EF4-FFF2-40B4-BE49-F238E27FC236}">
                <a16:creationId xmlns:a16="http://schemas.microsoft.com/office/drawing/2014/main" id="{84C08DEA-D2EF-2F42-A533-5CDD34673AB1}"/>
              </a:ext>
            </a:extLst>
          </p:cNvPr>
          <p:cNvPicPr>
            <a:picLocks noChangeAspect="1"/>
          </p:cNvPicPr>
          <p:nvPr/>
        </p:nvPicPr>
        <p:blipFill>
          <a:blip r:embed="rId4"/>
          <a:stretch>
            <a:fillRect/>
          </a:stretch>
        </p:blipFill>
        <p:spPr>
          <a:xfrm>
            <a:off x="3410871" y="2469011"/>
            <a:ext cx="4271722" cy="3531739"/>
          </a:xfrm>
          <a:prstGeom prst="rect">
            <a:avLst/>
          </a:prstGeom>
        </p:spPr>
      </p:pic>
      <p:cxnSp>
        <p:nvCxnSpPr>
          <p:cNvPr id="8" name="Straight Connector 7">
            <a:extLst>
              <a:ext uri="{FF2B5EF4-FFF2-40B4-BE49-F238E27FC236}">
                <a16:creationId xmlns:a16="http://schemas.microsoft.com/office/drawing/2014/main" id="{D536A31F-529E-7744-8EA0-15AE7567A62B}"/>
              </a:ext>
            </a:extLst>
          </p:cNvPr>
          <p:cNvCxnSpPr/>
          <p:nvPr/>
        </p:nvCxnSpPr>
        <p:spPr bwMode="auto">
          <a:xfrm>
            <a:off x="5301081" y="5238201"/>
            <a:ext cx="864096" cy="0"/>
          </a:xfrm>
          <a:prstGeom prst="line">
            <a:avLst/>
          </a:prstGeom>
          <a:solidFill>
            <a:srgbClr val="FFFFFF"/>
          </a:solidFill>
          <a:ln w="38100" cap="flat" cmpd="sng" algn="ctr">
            <a:solidFill>
              <a:srgbClr val="FF0000"/>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0066F98D-7096-D942-8F99-E544F24E2A60}"/>
              </a:ext>
            </a:extLst>
          </p:cNvPr>
          <p:cNvSpPr/>
          <p:nvPr/>
        </p:nvSpPr>
        <p:spPr>
          <a:xfrm>
            <a:off x="3572889" y="4968171"/>
            <a:ext cx="3942438" cy="972108"/>
          </a:xfrm>
          <a:prstGeom prst="rect">
            <a:avLst/>
          </a:prstGeom>
          <a:solidFill>
            <a:srgbClr val="FFFF00">
              <a:alpha val="26000"/>
            </a:srgbClr>
          </a:solidFill>
          <a:ln w="25400">
            <a:noFill/>
          </a:ln>
        </p:spPr>
        <p:txBody>
          <a:bodyPr vert="horz" wrap="none" lIns="68580" tIns="34290" rIns="68580" bIns="34290" numCol="1" rtlCol="0" anchor="ctr" anchorCtr="0" compatLnSpc="1">
            <a:prstTxWarp prst="textNoShape">
              <a:avLst/>
            </a:prstTxWarp>
          </a:bodyPr>
          <a:lstStyle/>
          <a:p>
            <a:pPr defTabSz="685800"/>
            <a:endParaRPr lang="en-US" sz="1650"/>
          </a:p>
        </p:txBody>
      </p:sp>
      <p:sp>
        <p:nvSpPr>
          <p:cNvPr id="10" name="Rectangle 9">
            <a:extLst>
              <a:ext uri="{FF2B5EF4-FFF2-40B4-BE49-F238E27FC236}">
                <a16:creationId xmlns:a16="http://schemas.microsoft.com/office/drawing/2014/main" id="{49C9501B-0916-1348-A967-8BD5CB382929}"/>
              </a:ext>
            </a:extLst>
          </p:cNvPr>
          <p:cNvSpPr/>
          <p:nvPr/>
        </p:nvSpPr>
        <p:spPr>
          <a:xfrm>
            <a:off x="3491880" y="2861937"/>
            <a:ext cx="4023447" cy="1296144"/>
          </a:xfrm>
          <a:prstGeom prst="rect">
            <a:avLst/>
          </a:prstGeom>
          <a:solidFill>
            <a:srgbClr val="FFFF00">
              <a:alpha val="26000"/>
            </a:srgbClr>
          </a:solidFill>
          <a:ln w="25400">
            <a:noFill/>
          </a:ln>
        </p:spPr>
        <p:txBody>
          <a:bodyPr vert="horz" wrap="none" lIns="68580" tIns="34290" rIns="68580" bIns="34290" numCol="1" rtlCol="0" anchor="ctr" anchorCtr="0" compatLnSpc="1">
            <a:prstTxWarp prst="textNoShape">
              <a:avLst/>
            </a:prstTxWarp>
          </a:bodyPr>
          <a:lstStyle/>
          <a:p>
            <a:pPr defTabSz="685800"/>
            <a:endParaRPr lang="en-US" sz="1650"/>
          </a:p>
        </p:txBody>
      </p:sp>
    </p:spTree>
    <p:extLst>
      <p:ext uri="{BB962C8B-B14F-4D97-AF65-F5344CB8AC3E}">
        <p14:creationId xmlns:p14="http://schemas.microsoft.com/office/powerpoint/2010/main" val="210015402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90573" y="1541072"/>
            <a:ext cx="7153427" cy="4400550"/>
          </a:xfrm>
        </p:spPr>
        <p:txBody>
          <a:bodyPr>
            <a:normAutofit/>
          </a:bodyPr>
          <a:lstStyle/>
          <a:p>
            <a:r>
              <a:rPr lang="en-US" sz="2100" dirty="0"/>
              <a:t>We lost Roy Glauber on December 26, 2018.</a:t>
            </a:r>
          </a:p>
          <a:p>
            <a:endParaRPr lang="en-US" sz="2100" dirty="0"/>
          </a:p>
          <a:p>
            <a:r>
              <a:rPr lang="en-US" sz="2100" dirty="0"/>
              <a:t>Roy was a good friend to the heavy ion community.</a:t>
            </a:r>
          </a:p>
          <a:p>
            <a:endParaRPr lang="en-US" sz="2100" dirty="0"/>
          </a:p>
          <a:p>
            <a:r>
              <a:rPr lang="en-US" sz="2100" dirty="0"/>
              <a:t>His name is invoked with at least the same frequency as Fermi and Feynman in discussions of heavy ion physics.</a:t>
            </a:r>
          </a:p>
          <a:p>
            <a:endParaRPr lang="en-US" sz="2100" dirty="0"/>
          </a:p>
          <a:p>
            <a:r>
              <a:rPr lang="en-US" sz="2100" dirty="0"/>
              <a:t>This talk: neither biography nor hagiography</a:t>
            </a:r>
          </a:p>
          <a:p>
            <a:endParaRPr lang="en-US" sz="2100" dirty="0"/>
          </a:p>
          <a:p>
            <a:r>
              <a:rPr lang="en-US" sz="2100" dirty="0"/>
              <a:t>Rather: Some physics, some anecdotes, some thoughts</a:t>
            </a:r>
          </a:p>
          <a:p>
            <a:endParaRPr lang="en-US" sz="2100" dirty="0"/>
          </a:p>
          <a:p>
            <a:endParaRPr lang="en-US" sz="2100" dirty="0"/>
          </a:p>
        </p:txBody>
      </p:sp>
      <p:sp>
        <p:nvSpPr>
          <p:cNvPr id="3" name="Title 2"/>
          <p:cNvSpPr>
            <a:spLocks noGrp="1"/>
          </p:cNvSpPr>
          <p:nvPr>
            <p:ph type="title"/>
          </p:nvPr>
        </p:nvSpPr>
        <p:spPr/>
        <p:txBody>
          <a:bodyPr/>
          <a:lstStyle/>
          <a:p>
            <a:r>
              <a:rPr lang="en-US" dirty="0"/>
              <a:t>Roy J. Glauber 1925-2018</a:t>
            </a:r>
          </a:p>
        </p:txBody>
      </p:sp>
      <p:sp>
        <p:nvSpPr>
          <p:cNvPr id="4" name="Slide Number Placeholder 3"/>
          <p:cNvSpPr>
            <a:spLocks noGrp="1"/>
          </p:cNvSpPr>
          <p:nvPr>
            <p:ph type="sldNum" sz="quarter" idx="12"/>
          </p:nvPr>
        </p:nvSpPr>
        <p:spPr/>
        <p:txBody>
          <a:bodyPr/>
          <a:lstStyle/>
          <a:p>
            <a:fld id="{A2D2CA8A-49B1-44D0-B863-6C6BFD9BB9EC}" type="slidenum">
              <a:rPr lang="en-US" smtClean="0"/>
              <a:pPr/>
              <a:t>4</a:t>
            </a:fld>
            <a:endParaRPr lang="en-US" dirty="0"/>
          </a:p>
        </p:txBody>
      </p:sp>
      <p:sp>
        <p:nvSpPr>
          <p:cNvPr id="6" name="Date Placeholder 5">
            <a:extLst>
              <a:ext uri="{FF2B5EF4-FFF2-40B4-BE49-F238E27FC236}">
                <a16:creationId xmlns:a16="http://schemas.microsoft.com/office/drawing/2014/main" id="{B4468409-15C4-2F48-BD21-6D4CD06BD044}"/>
              </a:ext>
            </a:extLst>
          </p:cNvPr>
          <p:cNvSpPr>
            <a:spLocks noGrp="1"/>
          </p:cNvSpPr>
          <p:nvPr>
            <p:ph type="dt" sz="half" idx="10"/>
          </p:nvPr>
        </p:nvSpPr>
        <p:spPr/>
        <p:txBody>
          <a:bodyPr/>
          <a:lstStyle/>
          <a:p>
            <a:r>
              <a:rPr lang="en-US"/>
              <a:t>06-Jun-19</a:t>
            </a:r>
            <a:endParaRPr lang="en-US" dirty="0"/>
          </a:p>
        </p:txBody>
      </p:sp>
      <p:sp>
        <p:nvSpPr>
          <p:cNvPr id="5" name="TextBox 4">
            <a:extLst>
              <a:ext uri="{FF2B5EF4-FFF2-40B4-BE49-F238E27FC236}">
                <a16:creationId xmlns:a16="http://schemas.microsoft.com/office/drawing/2014/main" id="{AE4F815C-F740-514C-B721-34CAF319CB2A}"/>
              </a:ext>
            </a:extLst>
          </p:cNvPr>
          <p:cNvSpPr txBox="1"/>
          <p:nvPr/>
        </p:nvSpPr>
        <p:spPr>
          <a:xfrm>
            <a:off x="1818075" y="5613194"/>
            <a:ext cx="7371438" cy="323165"/>
          </a:xfrm>
          <a:prstGeom prst="rect">
            <a:avLst/>
          </a:prstGeom>
          <a:noFill/>
        </p:spPr>
        <p:txBody>
          <a:bodyPr wrap="square" rtlCol="0">
            <a:spAutoFit/>
          </a:bodyPr>
          <a:lstStyle/>
          <a:p>
            <a:pPr>
              <a:buNone/>
            </a:pPr>
            <a:r>
              <a:rPr lang="en-US" sz="1500" i="0" dirty="0"/>
              <a:t>Thanks to Brant Johnson, Mike Leitch and Jim Thomas for material ! </a:t>
            </a:r>
          </a:p>
        </p:txBody>
      </p:sp>
      <p:pic>
        <p:nvPicPr>
          <p:cNvPr id="7" name="Picture 6">
            <a:extLst>
              <a:ext uri="{FF2B5EF4-FFF2-40B4-BE49-F238E27FC236}">
                <a16:creationId xmlns:a16="http://schemas.microsoft.com/office/drawing/2014/main" id="{D9AE5B5C-FB58-8E40-A307-E23161011C01}"/>
              </a:ext>
            </a:extLst>
          </p:cNvPr>
          <p:cNvPicPr>
            <a:picLocks noChangeAspect="1"/>
          </p:cNvPicPr>
          <p:nvPr/>
        </p:nvPicPr>
        <p:blipFill>
          <a:blip r:embed="rId2"/>
          <a:stretch>
            <a:fillRect/>
          </a:stretch>
        </p:blipFill>
        <p:spPr>
          <a:xfrm>
            <a:off x="89502" y="2184363"/>
            <a:ext cx="1929239" cy="2810811"/>
          </a:xfrm>
          <a:prstGeom prst="rect">
            <a:avLst/>
          </a:prstGeom>
        </p:spPr>
      </p:pic>
    </p:spTree>
    <p:extLst>
      <p:ext uri="{BB962C8B-B14F-4D97-AF65-F5344CB8AC3E}">
        <p14:creationId xmlns:p14="http://schemas.microsoft.com/office/powerpoint/2010/main" val="2147821832"/>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hlinkClick r:id="rId2"/>
            <a:extLst>
              <a:ext uri="{FF2B5EF4-FFF2-40B4-BE49-F238E27FC236}">
                <a16:creationId xmlns:a16="http://schemas.microsoft.com/office/drawing/2014/main" id="{0779E3C7-D95E-304C-B2C5-3A7ACCDB7045}"/>
              </a:ext>
            </a:extLst>
          </p:cNvPr>
          <p:cNvPicPr>
            <a:picLocks noGrp="1" noChangeAspect="1"/>
          </p:cNvPicPr>
          <p:nvPr>
            <p:ph idx="1"/>
          </p:nvPr>
        </p:nvPicPr>
        <p:blipFill>
          <a:blip r:embed="rId3"/>
          <a:stretch>
            <a:fillRect/>
          </a:stretch>
        </p:blipFill>
        <p:spPr>
          <a:xfrm>
            <a:off x="2558880" y="1527942"/>
            <a:ext cx="4092351" cy="4472808"/>
          </a:xfrm>
          <a:prstGeom prst="rect">
            <a:avLst/>
          </a:prstGeom>
        </p:spPr>
      </p:pic>
      <p:sp>
        <p:nvSpPr>
          <p:cNvPr id="3" name="Title 2">
            <a:extLst>
              <a:ext uri="{FF2B5EF4-FFF2-40B4-BE49-F238E27FC236}">
                <a16:creationId xmlns:a16="http://schemas.microsoft.com/office/drawing/2014/main" id="{1776C0FC-25FB-5B43-8DCA-0EAEFD037B69}"/>
              </a:ext>
            </a:extLst>
          </p:cNvPr>
          <p:cNvSpPr>
            <a:spLocks noGrp="1"/>
          </p:cNvSpPr>
          <p:nvPr>
            <p:ph type="title"/>
          </p:nvPr>
        </p:nvSpPr>
        <p:spPr/>
        <p:txBody>
          <a:bodyPr/>
          <a:lstStyle/>
          <a:p>
            <a:r>
              <a:rPr lang="en-US" dirty="0"/>
              <a:t>And of course the wonderful news in 2005</a:t>
            </a:r>
          </a:p>
        </p:txBody>
      </p:sp>
      <p:sp>
        <p:nvSpPr>
          <p:cNvPr id="4" name="Slide Number Placeholder 3">
            <a:extLst>
              <a:ext uri="{FF2B5EF4-FFF2-40B4-BE49-F238E27FC236}">
                <a16:creationId xmlns:a16="http://schemas.microsoft.com/office/drawing/2014/main" id="{E6F636B8-1445-2347-AA8E-C818100970B9}"/>
              </a:ext>
            </a:extLst>
          </p:cNvPr>
          <p:cNvSpPr>
            <a:spLocks noGrp="1"/>
          </p:cNvSpPr>
          <p:nvPr>
            <p:ph type="sldNum" sz="quarter" idx="12"/>
          </p:nvPr>
        </p:nvSpPr>
        <p:spPr/>
        <p:txBody>
          <a:bodyPr/>
          <a:lstStyle/>
          <a:p>
            <a:fld id="{A2D2CA8A-49B1-44D0-B863-6C6BFD9BB9EC}" type="slidenum">
              <a:rPr lang="en-US" smtClean="0"/>
              <a:pPr/>
              <a:t>40</a:t>
            </a:fld>
            <a:endParaRPr lang="en-US"/>
          </a:p>
        </p:txBody>
      </p:sp>
      <p:sp>
        <p:nvSpPr>
          <p:cNvPr id="5" name="Date Placeholder 4">
            <a:extLst>
              <a:ext uri="{FF2B5EF4-FFF2-40B4-BE49-F238E27FC236}">
                <a16:creationId xmlns:a16="http://schemas.microsoft.com/office/drawing/2014/main" id="{DBAC5619-0D77-B142-A5F5-CC077C4F2969}"/>
              </a:ext>
            </a:extLst>
          </p:cNvPr>
          <p:cNvSpPr>
            <a:spLocks noGrp="1"/>
          </p:cNvSpPr>
          <p:nvPr>
            <p:ph type="dt" sz="half" idx="10"/>
          </p:nvPr>
        </p:nvSpPr>
        <p:spPr/>
        <p:txBody>
          <a:bodyPr/>
          <a:lstStyle/>
          <a:p>
            <a:r>
              <a:rPr lang="en-US"/>
              <a:t>06-Jun-19</a:t>
            </a:r>
            <a:endParaRPr lang="en-US" dirty="0"/>
          </a:p>
        </p:txBody>
      </p:sp>
      <p:cxnSp>
        <p:nvCxnSpPr>
          <p:cNvPr id="8" name="Straight Connector 7">
            <a:extLst>
              <a:ext uri="{FF2B5EF4-FFF2-40B4-BE49-F238E27FC236}">
                <a16:creationId xmlns:a16="http://schemas.microsoft.com/office/drawing/2014/main" id="{5AAF065C-46A7-DD47-AD8C-63C1A549E0CA}"/>
              </a:ext>
            </a:extLst>
          </p:cNvPr>
          <p:cNvCxnSpPr/>
          <p:nvPr/>
        </p:nvCxnSpPr>
        <p:spPr bwMode="auto">
          <a:xfrm>
            <a:off x="3815916" y="5022177"/>
            <a:ext cx="2673297" cy="0"/>
          </a:xfrm>
          <a:prstGeom prst="line">
            <a:avLst/>
          </a:prstGeom>
          <a:solidFill>
            <a:srgbClr val="FFFFFF"/>
          </a:solidFill>
          <a:ln w="38100" cap="flat" cmpd="sng" algn="ctr">
            <a:solidFill>
              <a:srgbClr val="FF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E79FBCAD-A8EA-CD42-819F-0A04287A6BB2}"/>
              </a:ext>
            </a:extLst>
          </p:cNvPr>
          <p:cNvCxnSpPr>
            <a:cxnSpLocks/>
          </p:cNvCxnSpPr>
          <p:nvPr/>
        </p:nvCxnSpPr>
        <p:spPr bwMode="auto">
          <a:xfrm>
            <a:off x="2870811" y="5211198"/>
            <a:ext cx="3132348" cy="0"/>
          </a:xfrm>
          <a:prstGeom prst="line">
            <a:avLst/>
          </a:prstGeom>
          <a:solidFill>
            <a:srgbClr val="FFFFFF"/>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771998971"/>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90573" y="1541072"/>
            <a:ext cx="7153427" cy="4400550"/>
          </a:xfrm>
        </p:spPr>
        <p:txBody>
          <a:bodyPr>
            <a:normAutofit/>
          </a:bodyPr>
          <a:lstStyle/>
          <a:p>
            <a:endParaRPr lang="en-US" sz="2100" dirty="0"/>
          </a:p>
          <a:p>
            <a:endParaRPr lang="en-US" sz="2100" dirty="0"/>
          </a:p>
        </p:txBody>
      </p:sp>
      <p:sp>
        <p:nvSpPr>
          <p:cNvPr id="3" name="Title 2"/>
          <p:cNvSpPr>
            <a:spLocks noGrp="1"/>
          </p:cNvSpPr>
          <p:nvPr>
            <p:ph type="title"/>
          </p:nvPr>
        </p:nvSpPr>
        <p:spPr/>
        <p:txBody>
          <a:bodyPr/>
          <a:lstStyle/>
          <a:p>
            <a:r>
              <a:rPr lang="en-US" dirty="0"/>
              <a:t>Roy J. Glauber, Nobel Prize in Physics 2005</a:t>
            </a:r>
          </a:p>
        </p:txBody>
      </p:sp>
      <p:sp>
        <p:nvSpPr>
          <p:cNvPr id="4" name="Slide Number Placeholder 3"/>
          <p:cNvSpPr>
            <a:spLocks noGrp="1"/>
          </p:cNvSpPr>
          <p:nvPr>
            <p:ph type="sldNum" sz="quarter" idx="12"/>
          </p:nvPr>
        </p:nvSpPr>
        <p:spPr/>
        <p:txBody>
          <a:bodyPr/>
          <a:lstStyle/>
          <a:p>
            <a:fld id="{A2D2CA8A-49B1-44D0-B863-6C6BFD9BB9EC}" type="slidenum">
              <a:rPr lang="en-US" smtClean="0"/>
              <a:pPr/>
              <a:t>41</a:t>
            </a:fld>
            <a:endParaRPr lang="en-US" dirty="0"/>
          </a:p>
        </p:txBody>
      </p:sp>
      <p:sp>
        <p:nvSpPr>
          <p:cNvPr id="6" name="Date Placeholder 5">
            <a:extLst>
              <a:ext uri="{FF2B5EF4-FFF2-40B4-BE49-F238E27FC236}">
                <a16:creationId xmlns:a16="http://schemas.microsoft.com/office/drawing/2014/main" id="{B4468409-15C4-2F48-BD21-6D4CD06BD044}"/>
              </a:ext>
            </a:extLst>
          </p:cNvPr>
          <p:cNvSpPr>
            <a:spLocks noGrp="1"/>
          </p:cNvSpPr>
          <p:nvPr>
            <p:ph type="dt" sz="half" idx="10"/>
          </p:nvPr>
        </p:nvSpPr>
        <p:spPr/>
        <p:txBody>
          <a:bodyPr/>
          <a:lstStyle/>
          <a:p>
            <a:r>
              <a:rPr lang="en-US" dirty="0"/>
              <a:t>06-Jun-19</a:t>
            </a:r>
          </a:p>
        </p:txBody>
      </p:sp>
      <p:pic>
        <p:nvPicPr>
          <p:cNvPr id="7" name="Picture 6">
            <a:extLst>
              <a:ext uri="{FF2B5EF4-FFF2-40B4-BE49-F238E27FC236}">
                <a16:creationId xmlns:a16="http://schemas.microsoft.com/office/drawing/2014/main" id="{D9AE5B5C-FB58-8E40-A307-E23161011C01}"/>
              </a:ext>
            </a:extLst>
          </p:cNvPr>
          <p:cNvPicPr>
            <a:picLocks noChangeAspect="1"/>
          </p:cNvPicPr>
          <p:nvPr/>
        </p:nvPicPr>
        <p:blipFill>
          <a:blip r:embed="rId2"/>
          <a:stretch>
            <a:fillRect/>
          </a:stretch>
        </p:blipFill>
        <p:spPr>
          <a:xfrm>
            <a:off x="89502" y="2184363"/>
            <a:ext cx="1929239" cy="2810811"/>
          </a:xfrm>
          <a:prstGeom prst="rect">
            <a:avLst/>
          </a:prstGeom>
        </p:spPr>
      </p:pic>
    </p:spTree>
    <p:extLst>
      <p:ext uri="{BB962C8B-B14F-4D97-AF65-F5344CB8AC3E}">
        <p14:creationId xmlns:p14="http://schemas.microsoft.com/office/powerpoint/2010/main" val="3873845812"/>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90573" y="1541072"/>
            <a:ext cx="7153427" cy="4400550"/>
          </a:xfrm>
        </p:spPr>
        <p:txBody>
          <a:bodyPr>
            <a:normAutofit/>
          </a:bodyPr>
          <a:lstStyle/>
          <a:p>
            <a:endParaRPr lang="en-US" sz="2100" dirty="0"/>
          </a:p>
          <a:p>
            <a:endParaRPr lang="en-US" sz="2100" dirty="0"/>
          </a:p>
        </p:txBody>
      </p:sp>
      <p:sp>
        <p:nvSpPr>
          <p:cNvPr id="3" name="Title 2"/>
          <p:cNvSpPr>
            <a:spLocks noGrp="1"/>
          </p:cNvSpPr>
          <p:nvPr>
            <p:ph type="title"/>
          </p:nvPr>
        </p:nvSpPr>
        <p:spPr/>
        <p:txBody>
          <a:bodyPr/>
          <a:lstStyle/>
          <a:p>
            <a:r>
              <a:rPr lang="en-US" dirty="0"/>
              <a:t>Roy J. Glauber, Nobel Prize in Physics 2005</a:t>
            </a:r>
          </a:p>
        </p:txBody>
      </p:sp>
      <p:sp>
        <p:nvSpPr>
          <p:cNvPr id="4" name="Slide Number Placeholder 3"/>
          <p:cNvSpPr>
            <a:spLocks noGrp="1"/>
          </p:cNvSpPr>
          <p:nvPr>
            <p:ph type="sldNum" sz="quarter" idx="12"/>
          </p:nvPr>
        </p:nvSpPr>
        <p:spPr/>
        <p:txBody>
          <a:bodyPr/>
          <a:lstStyle/>
          <a:p>
            <a:fld id="{A2D2CA8A-49B1-44D0-B863-6C6BFD9BB9EC}" type="slidenum">
              <a:rPr lang="en-US" smtClean="0"/>
              <a:pPr/>
              <a:t>42</a:t>
            </a:fld>
            <a:endParaRPr lang="en-US" dirty="0"/>
          </a:p>
        </p:txBody>
      </p:sp>
      <p:sp>
        <p:nvSpPr>
          <p:cNvPr id="6" name="Date Placeholder 5">
            <a:extLst>
              <a:ext uri="{FF2B5EF4-FFF2-40B4-BE49-F238E27FC236}">
                <a16:creationId xmlns:a16="http://schemas.microsoft.com/office/drawing/2014/main" id="{B4468409-15C4-2F48-BD21-6D4CD06BD044}"/>
              </a:ext>
            </a:extLst>
          </p:cNvPr>
          <p:cNvSpPr>
            <a:spLocks noGrp="1"/>
          </p:cNvSpPr>
          <p:nvPr>
            <p:ph type="dt" sz="half" idx="10"/>
          </p:nvPr>
        </p:nvSpPr>
        <p:spPr/>
        <p:txBody>
          <a:bodyPr/>
          <a:lstStyle/>
          <a:p>
            <a:r>
              <a:rPr lang="en-US" dirty="0"/>
              <a:t>06-Jun-19</a:t>
            </a:r>
          </a:p>
        </p:txBody>
      </p:sp>
      <p:pic>
        <p:nvPicPr>
          <p:cNvPr id="7" name="Picture 6">
            <a:extLst>
              <a:ext uri="{FF2B5EF4-FFF2-40B4-BE49-F238E27FC236}">
                <a16:creationId xmlns:a16="http://schemas.microsoft.com/office/drawing/2014/main" id="{D9AE5B5C-FB58-8E40-A307-E23161011C01}"/>
              </a:ext>
            </a:extLst>
          </p:cNvPr>
          <p:cNvPicPr>
            <a:picLocks noChangeAspect="1"/>
          </p:cNvPicPr>
          <p:nvPr/>
        </p:nvPicPr>
        <p:blipFill>
          <a:blip r:embed="rId2"/>
          <a:stretch>
            <a:fillRect/>
          </a:stretch>
        </p:blipFill>
        <p:spPr>
          <a:xfrm>
            <a:off x="89502" y="2184363"/>
            <a:ext cx="1929239" cy="2810811"/>
          </a:xfrm>
          <a:prstGeom prst="rect">
            <a:avLst/>
          </a:prstGeom>
        </p:spPr>
      </p:pic>
      <p:pic>
        <p:nvPicPr>
          <p:cNvPr id="9" name="Picture 8">
            <a:hlinkClick r:id="rId3"/>
            <a:extLst>
              <a:ext uri="{FF2B5EF4-FFF2-40B4-BE49-F238E27FC236}">
                <a16:creationId xmlns:a16="http://schemas.microsoft.com/office/drawing/2014/main" id="{7299DD90-97C7-3046-AB61-75C37379E2E4}"/>
              </a:ext>
            </a:extLst>
          </p:cNvPr>
          <p:cNvPicPr>
            <a:picLocks noChangeAspect="1"/>
          </p:cNvPicPr>
          <p:nvPr/>
        </p:nvPicPr>
        <p:blipFill>
          <a:blip r:embed="rId4"/>
          <a:stretch>
            <a:fillRect/>
          </a:stretch>
        </p:blipFill>
        <p:spPr>
          <a:xfrm>
            <a:off x="2023156" y="2182765"/>
            <a:ext cx="2872880" cy="2872880"/>
          </a:xfrm>
          <a:prstGeom prst="rect">
            <a:avLst/>
          </a:prstGeom>
        </p:spPr>
      </p:pic>
    </p:spTree>
    <p:extLst>
      <p:ext uri="{BB962C8B-B14F-4D97-AF65-F5344CB8AC3E}">
        <p14:creationId xmlns:p14="http://schemas.microsoft.com/office/powerpoint/2010/main" val="2082323969"/>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90573" y="1541072"/>
            <a:ext cx="7153427" cy="4400550"/>
          </a:xfrm>
        </p:spPr>
        <p:txBody>
          <a:bodyPr>
            <a:normAutofit/>
          </a:bodyPr>
          <a:lstStyle/>
          <a:p>
            <a:endParaRPr lang="en-US" sz="2100" dirty="0"/>
          </a:p>
          <a:p>
            <a:endParaRPr lang="en-US" sz="2100" dirty="0"/>
          </a:p>
        </p:txBody>
      </p:sp>
      <p:sp>
        <p:nvSpPr>
          <p:cNvPr id="3" name="Title 2"/>
          <p:cNvSpPr>
            <a:spLocks noGrp="1"/>
          </p:cNvSpPr>
          <p:nvPr>
            <p:ph type="title"/>
          </p:nvPr>
        </p:nvSpPr>
        <p:spPr/>
        <p:txBody>
          <a:bodyPr/>
          <a:lstStyle/>
          <a:p>
            <a:r>
              <a:rPr lang="en-US" dirty="0"/>
              <a:t>Roy J. Glauber, Nobel Prize in Physics 2005</a:t>
            </a:r>
          </a:p>
        </p:txBody>
      </p:sp>
      <p:sp>
        <p:nvSpPr>
          <p:cNvPr id="4" name="Slide Number Placeholder 3"/>
          <p:cNvSpPr>
            <a:spLocks noGrp="1"/>
          </p:cNvSpPr>
          <p:nvPr>
            <p:ph type="sldNum" sz="quarter" idx="12"/>
          </p:nvPr>
        </p:nvSpPr>
        <p:spPr/>
        <p:txBody>
          <a:bodyPr/>
          <a:lstStyle/>
          <a:p>
            <a:fld id="{A2D2CA8A-49B1-44D0-B863-6C6BFD9BB9EC}" type="slidenum">
              <a:rPr lang="en-US" smtClean="0"/>
              <a:pPr/>
              <a:t>43</a:t>
            </a:fld>
            <a:endParaRPr lang="en-US" dirty="0"/>
          </a:p>
        </p:txBody>
      </p:sp>
      <p:sp>
        <p:nvSpPr>
          <p:cNvPr id="6" name="Date Placeholder 5">
            <a:extLst>
              <a:ext uri="{FF2B5EF4-FFF2-40B4-BE49-F238E27FC236}">
                <a16:creationId xmlns:a16="http://schemas.microsoft.com/office/drawing/2014/main" id="{B4468409-15C4-2F48-BD21-6D4CD06BD044}"/>
              </a:ext>
            </a:extLst>
          </p:cNvPr>
          <p:cNvSpPr>
            <a:spLocks noGrp="1"/>
          </p:cNvSpPr>
          <p:nvPr>
            <p:ph type="dt" sz="half" idx="10"/>
          </p:nvPr>
        </p:nvSpPr>
        <p:spPr/>
        <p:txBody>
          <a:bodyPr/>
          <a:lstStyle/>
          <a:p>
            <a:r>
              <a:rPr lang="en-US" dirty="0"/>
              <a:t>06-Jun-19</a:t>
            </a:r>
          </a:p>
        </p:txBody>
      </p:sp>
      <p:pic>
        <p:nvPicPr>
          <p:cNvPr id="7" name="Picture 6">
            <a:extLst>
              <a:ext uri="{FF2B5EF4-FFF2-40B4-BE49-F238E27FC236}">
                <a16:creationId xmlns:a16="http://schemas.microsoft.com/office/drawing/2014/main" id="{D9AE5B5C-FB58-8E40-A307-E23161011C01}"/>
              </a:ext>
            </a:extLst>
          </p:cNvPr>
          <p:cNvPicPr>
            <a:picLocks noChangeAspect="1"/>
          </p:cNvPicPr>
          <p:nvPr/>
        </p:nvPicPr>
        <p:blipFill>
          <a:blip r:embed="rId2"/>
          <a:stretch>
            <a:fillRect/>
          </a:stretch>
        </p:blipFill>
        <p:spPr>
          <a:xfrm>
            <a:off x="89502" y="2184363"/>
            <a:ext cx="1929239" cy="2810811"/>
          </a:xfrm>
          <a:prstGeom prst="rect">
            <a:avLst/>
          </a:prstGeom>
        </p:spPr>
      </p:pic>
      <p:pic>
        <p:nvPicPr>
          <p:cNvPr id="8" name="Picture 7">
            <a:extLst>
              <a:ext uri="{FF2B5EF4-FFF2-40B4-BE49-F238E27FC236}">
                <a16:creationId xmlns:a16="http://schemas.microsoft.com/office/drawing/2014/main" id="{7104390F-F4E2-EF4A-B740-6E3B70B4C4C2}"/>
              </a:ext>
            </a:extLst>
          </p:cNvPr>
          <p:cNvPicPr>
            <a:picLocks noChangeAspect="1"/>
          </p:cNvPicPr>
          <p:nvPr/>
        </p:nvPicPr>
        <p:blipFill>
          <a:blip r:embed="rId3"/>
          <a:stretch>
            <a:fillRect/>
          </a:stretch>
        </p:blipFill>
        <p:spPr>
          <a:xfrm>
            <a:off x="4985132" y="2182766"/>
            <a:ext cx="4158463" cy="2772309"/>
          </a:xfrm>
          <a:prstGeom prst="rect">
            <a:avLst/>
          </a:prstGeom>
        </p:spPr>
      </p:pic>
      <p:pic>
        <p:nvPicPr>
          <p:cNvPr id="9" name="Picture 8">
            <a:hlinkClick r:id="rId4"/>
            <a:extLst>
              <a:ext uri="{FF2B5EF4-FFF2-40B4-BE49-F238E27FC236}">
                <a16:creationId xmlns:a16="http://schemas.microsoft.com/office/drawing/2014/main" id="{7299DD90-97C7-3046-AB61-75C37379E2E4}"/>
              </a:ext>
            </a:extLst>
          </p:cNvPr>
          <p:cNvPicPr>
            <a:picLocks noChangeAspect="1"/>
          </p:cNvPicPr>
          <p:nvPr/>
        </p:nvPicPr>
        <p:blipFill>
          <a:blip r:embed="rId5"/>
          <a:stretch>
            <a:fillRect/>
          </a:stretch>
        </p:blipFill>
        <p:spPr>
          <a:xfrm>
            <a:off x="2023156" y="2182765"/>
            <a:ext cx="2872880" cy="2872880"/>
          </a:xfrm>
          <a:prstGeom prst="rect">
            <a:avLst/>
          </a:prstGeom>
        </p:spPr>
      </p:pic>
    </p:spTree>
    <p:extLst>
      <p:ext uri="{BB962C8B-B14F-4D97-AF65-F5344CB8AC3E}">
        <p14:creationId xmlns:p14="http://schemas.microsoft.com/office/powerpoint/2010/main" val="2368846218"/>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BA23C-003B-994B-80AA-77FAB4FF3912}"/>
              </a:ext>
            </a:extLst>
          </p:cNvPr>
          <p:cNvSpPr>
            <a:spLocks noGrp="1"/>
          </p:cNvSpPr>
          <p:nvPr>
            <p:ph idx="1"/>
          </p:nvPr>
        </p:nvSpPr>
        <p:spPr/>
        <p:txBody>
          <a:bodyPr/>
          <a:lstStyle/>
          <a:p>
            <a:r>
              <a:rPr lang="en-US" dirty="0"/>
              <a:t>Some Notes on Multiple-Boson Processes,</a:t>
            </a:r>
            <a:br>
              <a:rPr lang="en-US" dirty="0"/>
            </a:br>
            <a:r>
              <a:rPr lang="en-US" dirty="0"/>
              <a:t>RJ </a:t>
            </a:r>
            <a:r>
              <a:rPr lang="en-US" b="1" dirty="0"/>
              <a:t>Glauber</a:t>
            </a:r>
            <a:r>
              <a:rPr lang="en-US" dirty="0"/>
              <a:t> - Physical Review </a:t>
            </a:r>
            <a:r>
              <a:rPr lang="en-US" b="1" dirty="0"/>
              <a:t>84</a:t>
            </a:r>
            <a:r>
              <a:rPr lang="en-US" dirty="0"/>
              <a:t>, 395 (1951)   </a:t>
            </a:r>
            <a:r>
              <a:rPr lang="en-US" dirty="0">
                <a:hlinkClick r:id="rId2"/>
              </a:rPr>
              <a:t>Cited by 165 </a:t>
            </a:r>
            <a:endParaRPr lang="en-US" dirty="0"/>
          </a:p>
          <a:p>
            <a:endParaRPr lang="en-US" dirty="0"/>
          </a:p>
          <a:p>
            <a:r>
              <a:rPr lang="en-US" dirty="0"/>
              <a:t>User Schwinger-inspired</a:t>
            </a:r>
            <a:br>
              <a:rPr lang="en-US" dirty="0"/>
            </a:br>
            <a:r>
              <a:rPr lang="en-US" dirty="0"/>
              <a:t>source methods.</a:t>
            </a:r>
          </a:p>
          <a:p>
            <a:r>
              <a:rPr lang="en-US" dirty="0"/>
              <a:t>Shows classical current</a:t>
            </a:r>
            <a:br>
              <a:rPr lang="en-US" dirty="0"/>
            </a:br>
            <a:r>
              <a:rPr lang="en-US" dirty="0"/>
              <a:t>produces Poisson distribution.</a:t>
            </a:r>
          </a:p>
          <a:p>
            <a:r>
              <a:rPr lang="en-US" dirty="0"/>
              <a:t>Background for future work</a:t>
            </a:r>
            <a:br>
              <a:rPr lang="en-US" dirty="0"/>
            </a:br>
            <a:r>
              <a:rPr lang="en-US" dirty="0"/>
              <a:t>on optical coherence</a:t>
            </a:r>
            <a:br>
              <a:rPr lang="en-US" dirty="0"/>
            </a:br>
            <a:br>
              <a:rPr lang="en-US" dirty="0"/>
            </a:br>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A365588B-3D97-1E4F-B31F-8F033878AD6B}"/>
              </a:ext>
            </a:extLst>
          </p:cNvPr>
          <p:cNvSpPr>
            <a:spLocks noGrp="1"/>
          </p:cNvSpPr>
          <p:nvPr>
            <p:ph type="title"/>
          </p:nvPr>
        </p:nvSpPr>
        <p:spPr/>
        <p:txBody>
          <a:bodyPr/>
          <a:lstStyle/>
          <a:p>
            <a:r>
              <a:rPr lang="en-US" dirty="0"/>
              <a:t>Something I Learned from Roy’s Nobel Lecture</a:t>
            </a:r>
          </a:p>
        </p:txBody>
      </p:sp>
      <p:sp>
        <p:nvSpPr>
          <p:cNvPr id="4" name="Slide Number Placeholder 3">
            <a:extLst>
              <a:ext uri="{FF2B5EF4-FFF2-40B4-BE49-F238E27FC236}">
                <a16:creationId xmlns:a16="http://schemas.microsoft.com/office/drawing/2014/main" id="{04929C9C-50F6-4340-ADFB-7A991BA80C16}"/>
              </a:ext>
            </a:extLst>
          </p:cNvPr>
          <p:cNvSpPr>
            <a:spLocks noGrp="1"/>
          </p:cNvSpPr>
          <p:nvPr>
            <p:ph type="sldNum" sz="quarter" idx="12"/>
          </p:nvPr>
        </p:nvSpPr>
        <p:spPr/>
        <p:txBody>
          <a:bodyPr/>
          <a:lstStyle/>
          <a:p>
            <a:fld id="{A2D2CA8A-49B1-44D0-B863-6C6BFD9BB9EC}" type="slidenum">
              <a:rPr lang="en-US" smtClean="0"/>
              <a:pPr/>
              <a:t>44</a:t>
            </a:fld>
            <a:endParaRPr lang="en-US"/>
          </a:p>
        </p:txBody>
      </p:sp>
      <p:sp>
        <p:nvSpPr>
          <p:cNvPr id="5" name="Date Placeholder 4">
            <a:extLst>
              <a:ext uri="{FF2B5EF4-FFF2-40B4-BE49-F238E27FC236}">
                <a16:creationId xmlns:a16="http://schemas.microsoft.com/office/drawing/2014/main" id="{00D3B8AC-F4A8-FD4C-9DDA-40D9DD096A2F}"/>
              </a:ext>
            </a:extLst>
          </p:cNvPr>
          <p:cNvSpPr>
            <a:spLocks noGrp="1"/>
          </p:cNvSpPr>
          <p:nvPr>
            <p:ph type="dt" sz="half" idx="10"/>
          </p:nvPr>
        </p:nvSpPr>
        <p:spPr/>
        <p:txBody>
          <a:bodyPr/>
          <a:lstStyle/>
          <a:p>
            <a:r>
              <a:rPr lang="en-US"/>
              <a:t>06-Jun-19</a:t>
            </a:r>
            <a:endParaRPr lang="en-US" dirty="0"/>
          </a:p>
        </p:txBody>
      </p:sp>
      <p:pic>
        <p:nvPicPr>
          <p:cNvPr id="6" name="Picture 5">
            <a:extLst>
              <a:ext uri="{FF2B5EF4-FFF2-40B4-BE49-F238E27FC236}">
                <a16:creationId xmlns:a16="http://schemas.microsoft.com/office/drawing/2014/main" id="{466C94D9-C983-634B-9A33-51FDFA6B770D}"/>
              </a:ext>
            </a:extLst>
          </p:cNvPr>
          <p:cNvPicPr>
            <a:picLocks noChangeAspect="1"/>
          </p:cNvPicPr>
          <p:nvPr/>
        </p:nvPicPr>
        <p:blipFill>
          <a:blip r:embed="rId3"/>
          <a:stretch>
            <a:fillRect/>
          </a:stretch>
        </p:blipFill>
        <p:spPr>
          <a:xfrm>
            <a:off x="5148064" y="1760097"/>
            <a:ext cx="3987445" cy="5184748"/>
          </a:xfrm>
          <a:prstGeom prst="rect">
            <a:avLst/>
          </a:prstGeom>
        </p:spPr>
      </p:pic>
    </p:spTree>
    <p:extLst>
      <p:ext uri="{BB962C8B-B14F-4D97-AF65-F5344CB8AC3E}">
        <p14:creationId xmlns:p14="http://schemas.microsoft.com/office/powerpoint/2010/main" val="3996200013"/>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2B458C-ADA7-564F-95D0-46FF68A66B29}"/>
              </a:ext>
            </a:extLst>
          </p:cNvPr>
          <p:cNvSpPr>
            <a:spLocks noGrp="1"/>
          </p:cNvSpPr>
          <p:nvPr>
            <p:ph idx="1"/>
          </p:nvPr>
        </p:nvSpPr>
        <p:spPr>
          <a:xfrm>
            <a:off x="0" y="1600200"/>
            <a:ext cx="9144000" cy="4400550"/>
          </a:xfrm>
        </p:spPr>
        <p:txBody>
          <a:bodyPr/>
          <a:lstStyle/>
          <a:p>
            <a:r>
              <a:rPr lang="en-US" dirty="0"/>
              <a:t>Time-Dependent Statistics of the </a:t>
            </a:r>
            <a:r>
              <a:rPr lang="en-US" dirty="0" err="1"/>
              <a:t>Ising</a:t>
            </a:r>
            <a:r>
              <a:rPr lang="en-US" dirty="0"/>
              <a:t> Model,</a:t>
            </a:r>
            <a:br>
              <a:rPr lang="en-US" dirty="0"/>
            </a:br>
            <a:r>
              <a:rPr lang="en-US" dirty="0"/>
              <a:t> RJ </a:t>
            </a:r>
            <a:r>
              <a:rPr lang="en-US" b="1" dirty="0"/>
              <a:t>Glauber – </a:t>
            </a:r>
            <a:r>
              <a:rPr lang="en-US" dirty="0"/>
              <a:t>Journal of Mathematical Physics, </a:t>
            </a:r>
            <a:r>
              <a:rPr lang="en-US" b="1" dirty="0"/>
              <a:t>4, </a:t>
            </a:r>
            <a:r>
              <a:rPr lang="en-US" dirty="0"/>
              <a:t>294 (1963)</a:t>
            </a:r>
            <a:br>
              <a:rPr lang="en-US" dirty="0"/>
            </a:br>
            <a:r>
              <a:rPr lang="en-US" dirty="0"/>
              <a:t> </a:t>
            </a:r>
            <a:r>
              <a:rPr lang="en-US" dirty="0">
                <a:hlinkClick r:id="rId2"/>
              </a:rPr>
              <a:t>Cited by 3730</a:t>
            </a:r>
            <a:endParaRPr lang="en-US" dirty="0"/>
          </a:p>
        </p:txBody>
      </p:sp>
      <p:sp>
        <p:nvSpPr>
          <p:cNvPr id="3" name="Title 2">
            <a:extLst>
              <a:ext uri="{FF2B5EF4-FFF2-40B4-BE49-F238E27FC236}">
                <a16:creationId xmlns:a16="http://schemas.microsoft.com/office/drawing/2014/main" id="{B4DC65BF-8CC8-C248-9BC9-E768CEDC3AD4}"/>
              </a:ext>
            </a:extLst>
          </p:cNvPr>
          <p:cNvSpPr>
            <a:spLocks noGrp="1"/>
          </p:cNvSpPr>
          <p:nvPr>
            <p:ph type="title"/>
          </p:nvPr>
        </p:nvSpPr>
        <p:spPr/>
        <p:txBody>
          <a:bodyPr/>
          <a:lstStyle/>
          <a:p>
            <a:r>
              <a:rPr lang="en-US" dirty="0"/>
              <a:t>Something Else I Learned in Preparing This Talk</a:t>
            </a:r>
          </a:p>
        </p:txBody>
      </p:sp>
      <p:sp>
        <p:nvSpPr>
          <p:cNvPr id="4" name="Slide Number Placeholder 3">
            <a:extLst>
              <a:ext uri="{FF2B5EF4-FFF2-40B4-BE49-F238E27FC236}">
                <a16:creationId xmlns:a16="http://schemas.microsoft.com/office/drawing/2014/main" id="{F5F86D4A-B816-E34C-8AD6-6A5B8B4DC910}"/>
              </a:ext>
            </a:extLst>
          </p:cNvPr>
          <p:cNvSpPr>
            <a:spLocks noGrp="1"/>
          </p:cNvSpPr>
          <p:nvPr>
            <p:ph type="sldNum" sz="quarter" idx="12"/>
          </p:nvPr>
        </p:nvSpPr>
        <p:spPr/>
        <p:txBody>
          <a:bodyPr/>
          <a:lstStyle/>
          <a:p>
            <a:fld id="{A2D2CA8A-49B1-44D0-B863-6C6BFD9BB9EC}" type="slidenum">
              <a:rPr lang="en-US" smtClean="0"/>
              <a:pPr/>
              <a:t>45</a:t>
            </a:fld>
            <a:endParaRPr lang="en-US"/>
          </a:p>
        </p:txBody>
      </p:sp>
      <p:sp>
        <p:nvSpPr>
          <p:cNvPr id="5" name="Date Placeholder 4">
            <a:extLst>
              <a:ext uri="{FF2B5EF4-FFF2-40B4-BE49-F238E27FC236}">
                <a16:creationId xmlns:a16="http://schemas.microsoft.com/office/drawing/2014/main" id="{77E2682F-1C4F-8843-8CD3-745A9EAB86E7}"/>
              </a:ext>
            </a:extLst>
          </p:cNvPr>
          <p:cNvSpPr>
            <a:spLocks noGrp="1"/>
          </p:cNvSpPr>
          <p:nvPr>
            <p:ph type="dt" sz="half" idx="10"/>
          </p:nvPr>
        </p:nvSpPr>
        <p:spPr/>
        <p:txBody>
          <a:bodyPr/>
          <a:lstStyle/>
          <a:p>
            <a:r>
              <a:rPr lang="en-US"/>
              <a:t>06-Jun-19</a:t>
            </a:r>
            <a:endParaRPr lang="en-US" dirty="0"/>
          </a:p>
        </p:txBody>
      </p:sp>
      <p:pic>
        <p:nvPicPr>
          <p:cNvPr id="6" name="Picture 5">
            <a:hlinkClick r:id="rId3"/>
            <a:extLst>
              <a:ext uri="{FF2B5EF4-FFF2-40B4-BE49-F238E27FC236}">
                <a16:creationId xmlns:a16="http://schemas.microsoft.com/office/drawing/2014/main" id="{EC07B63A-2719-3D4B-BCF3-7B327938603B}"/>
              </a:ext>
            </a:extLst>
          </p:cNvPr>
          <p:cNvPicPr>
            <a:picLocks noChangeAspect="1"/>
          </p:cNvPicPr>
          <p:nvPr/>
        </p:nvPicPr>
        <p:blipFill>
          <a:blip r:embed="rId4"/>
          <a:stretch>
            <a:fillRect/>
          </a:stretch>
        </p:blipFill>
        <p:spPr>
          <a:xfrm>
            <a:off x="5274078" y="2355594"/>
            <a:ext cx="3888432" cy="3645156"/>
          </a:xfrm>
          <a:prstGeom prst="rect">
            <a:avLst/>
          </a:prstGeom>
        </p:spPr>
      </p:pic>
    </p:spTree>
    <p:extLst>
      <p:ext uri="{BB962C8B-B14F-4D97-AF65-F5344CB8AC3E}">
        <p14:creationId xmlns:p14="http://schemas.microsoft.com/office/powerpoint/2010/main" val="2679012106"/>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2B458C-ADA7-564F-95D0-46FF68A66B29}"/>
              </a:ext>
            </a:extLst>
          </p:cNvPr>
          <p:cNvSpPr>
            <a:spLocks noGrp="1"/>
          </p:cNvSpPr>
          <p:nvPr>
            <p:ph idx="1"/>
          </p:nvPr>
        </p:nvSpPr>
        <p:spPr>
          <a:xfrm>
            <a:off x="0" y="1600200"/>
            <a:ext cx="9144000" cy="4400550"/>
          </a:xfrm>
        </p:spPr>
        <p:txBody>
          <a:bodyPr/>
          <a:lstStyle/>
          <a:p>
            <a:r>
              <a:rPr lang="en-US" dirty="0"/>
              <a:t>Time-Dependent Statistics of the </a:t>
            </a:r>
            <a:r>
              <a:rPr lang="en-US" dirty="0" err="1"/>
              <a:t>Ising</a:t>
            </a:r>
            <a:r>
              <a:rPr lang="en-US" dirty="0"/>
              <a:t> Model,</a:t>
            </a:r>
            <a:br>
              <a:rPr lang="en-US" dirty="0"/>
            </a:br>
            <a:r>
              <a:rPr lang="en-US" dirty="0"/>
              <a:t> RJ </a:t>
            </a:r>
            <a:r>
              <a:rPr lang="en-US" b="1" dirty="0"/>
              <a:t>Glauber – </a:t>
            </a:r>
            <a:r>
              <a:rPr lang="en-US" dirty="0"/>
              <a:t>Journal of Mathematical Physics, </a:t>
            </a:r>
            <a:r>
              <a:rPr lang="en-US" b="1" dirty="0"/>
              <a:t>4, </a:t>
            </a:r>
            <a:r>
              <a:rPr lang="en-US" dirty="0"/>
              <a:t>294 (1963)</a:t>
            </a:r>
            <a:br>
              <a:rPr lang="en-US" dirty="0"/>
            </a:br>
            <a:r>
              <a:rPr lang="en-US" dirty="0"/>
              <a:t> </a:t>
            </a:r>
            <a:r>
              <a:rPr lang="en-US" dirty="0">
                <a:hlinkClick r:id="rId2"/>
              </a:rPr>
              <a:t>Cited by 3730</a:t>
            </a:r>
            <a:endParaRPr lang="en-US" dirty="0"/>
          </a:p>
        </p:txBody>
      </p:sp>
      <p:sp>
        <p:nvSpPr>
          <p:cNvPr id="3" name="Title 2">
            <a:extLst>
              <a:ext uri="{FF2B5EF4-FFF2-40B4-BE49-F238E27FC236}">
                <a16:creationId xmlns:a16="http://schemas.microsoft.com/office/drawing/2014/main" id="{B4DC65BF-8CC8-C248-9BC9-E768CEDC3AD4}"/>
              </a:ext>
            </a:extLst>
          </p:cNvPr>
          <p:cNvSpPr>
            <a:spLocks noGrp="1"/>
          </p:cNvSpPr>
          <p:nvPr>
            <p:ph type="title"/>
          </p:nvPr>
        </p:nvSpPr>
        <p:spPr/>
        <p:txBody>
          <a:bodyPr/>
          <a:lstStyle/>
          <a:p>
            <a:r>
              <a:rPr lang="en-US" dirty="0"/>
              <a:t>Something Else I Learned in Preparing This Talk</a:t>
            </a:r>
          </a:p>
        </p:txBody>
      </p:sp>
      <p:sp>
        <p:nvSpPr>
          <p:cNvPr id="4" name="Slide Number Placeholder 3">
            <a:extLst>
              <a:ext uri="{FF2B5EF4-FFF2-40B4-BE49-F238E27FC236}">
                <a16:creationId xmlns:a16="http://schemas.microsoft.com/office/drawing/2014/main" id="{F5F86D4A-B816-E34C-8AD6-6A5B8B4DC910}"/>
              </a:ext>
            </a:extLst>
          </p:cNvPr>
          <p:cNvSpPr>
            <a:spLocks noGrp="1"/>
          </p:cNvSpPr>
          <p:nvPr>
            <p:ph type="sldNum" sz="quarter" idx="12"/>
          </p:nvPr>
        </p:nvSpPr>
        <p:spPr/>
        <p:txBody>
          <a:bodyPr/>
          <a:lstStyle/>
          <a:p>
            <a:fld id="{A2D2CA8A-49B1-44D0-B863-6C6BFD9BB9EC}" type="slidenum">
              <a:rPr lang="en-US" smtClean="0"/>
              <a:pPr/>
              <a:t>46</a:t>
            </a:fld>
            <a:endParaRPr lang="en-US"/>
          </a:p>
        </p:txBody>
      </p:sp>
      <p:sp>
        <p:nvSpPr>
          <p:cNvPr id="5" name="Date Placeholder 4">
            <a:extLst>
              <a:ext uri="{FF2B5EF4-FFF2-40B4-BE49-F238E27FC236}">
                <a16:creationId xmlns:a16="http://schemas.microsoft.com/office/drawing/2014/main" id="{77E2682F-1C4F-8843-8CD3-745A9EAB86E7}"/>
              </a:ext>
            </a:extLst>
          </p:cNvPr>
          <p:cNvSpPr>
            <a:spLocks noGrp="1"/>
          </p:cNvSpPr>
          <p:nvPr>
            <p:ph type="dt" sz="half" idx="10"/>
          </p:nvPr>
        </p:nvSpPr>
        <p:spPr/>
        <p:txBody>
          <a:bodyPr/>
          <a:lstStyle/>
          <a:p>
            <a:r>
              <a:rPr lang="en-US"/>
              <a:t>06-Jun-19</a:t>
            </a:r>
            <a:endParaRPr lang="en-US" dirty="0"/>
          </a:p>
        </p:txBody>
      </p:sp>
      <p:pic>
        <p:nvPicPr>
          <p:cNvPr id="6" name="Picture 5">
            <a:hlinkClick r:id="rId3"/>
            <a:extLst>
              <a:ext uri="{FF2B5EF4-FFF2-40B4-BE49-F238E27FC236}">
                <a16:creationId xmlns:a16="http://schemas.microsoft.com/office/drawing/2014/main" id="{EC07B63A-2719-3D4B-BCF3-7B327938603B}"/>
              </a:ext>
            </a:extLst>
          </p:cNvPr>
          <p:cNvPicPr>
            <a:picLocks noChangeAspect="1"/>
          </p:cNvPicPr>
          <p:nvPr/>
        </p:nvPicPr>
        <p:blipFill>
          <a:blip r:embed="rId4"/>
          <a:stretch>
            <a:fillRect/>
          </a:stretch>
        </p:blipFill>
        <p:spPr>
          <a:xfrm>
            <a:off x="5274078" y="2355594"/>
            <a:ext cx="3888432" cy="3645156"/>
          </a:xfrm>
          <a:prstGeom prst="rect">
            <a:avLst/>
          </a:prstGeom>
        </p:spPr>
      </p:pic>
      <p:sp>
        <p:nvSpPr>
          <p:cNvPr id="8" name="TextBox 7">
            <a:hlinkClick r:id="rId5"/>
            <a:extLst>
              <a:ext uri="{FF2B5EF4-FFF2-40B4-BE49-F238E27FC236}">
                <a16:creationId xmlns:a16="http://schemas.microsoft.com/office/drawing/2014/main" id="{30A601AA-DAA1-0C48-AE90-EDEB25700CC0}"/>
              </a:ext>
            </a:extLst>
          </p:cNvPr>
          <p:cNvSpPr txBox="1"/>
          <p:nvPr/>
        </p:nvSpPr>
        <p:spPr>
          <a:xfrm>
            <a:off x="384265" y="2888936"/>
            <a:ext cx="4700792" cy="2885405"/>
          </a:xfrm>
          <a:prstGeom prst="rect">
            <a:avLst/>
          </a:prstGeom>
          <a:gradFill flip="none" rotWithShape="1">
            <a:gsLst>
              <a:gs pos="0">
                <a:schemeClr val="accent4">
                  <a:alpha val="0"/>
                  <a:lumMod val="0"/>
                  <a:lumOff val="10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3000000" scaled="0"/>
            <a:tileRect/>
          </a:gradFill>
          <a:scene3d>
            <a:camera prst="orthographicFront"/>
            <a:lightRig rig="threePt" dir="t"/>
          </a:scene3d>
          <a:sp3d>
            <a:bevelT w="165100" prst="coolSlant"/>
          </a:sp3d>
        </p:spPr>
        <p:txBody>
          <a:bodyPr wrap="square" rtlCol="0">
            <a:spAutoFit/>
          </a:bodyPr>
          <a:lstStyle/>
          <a:p>
            <a:pPr algn="l">
              <a:buNone/>
            </a:pPr>
            <a:r>
              <a:rPr lang="en-US" sz="1650" i="0" dirty="0"/>
              <a:t>If the mathematical problems of equilibrium statistical mechanics are great, they are at least relatively well-defined. The situation is quite otherwise in dealing with systems which undergo large-scale changes with time. The principles of nonequilibrium statistical mechanics remain in largest measure unformulated. While this lack persists, it may be useful to have in hand whatever precise statements can be made about the time-dependent behavior of statistical systems, however simple they may be.</a:t>
            </a:r>
          </a:p>
        </p:txBody>
      </p:sp>
    </p:spTree>
    <p:extLst>
      <p:ext uri="{BB962C8B-B14F-4D97-AF65-F5344CB8AC3E}">
        <p14:creationId xmlns:p14="http://schemas.microsoft.com/office/powerpoint/2010/main" val="29152384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AAD64FB-0B74-F04F-9EE0-E86D5BD72D10}"/>
              </a:ext>
            </a:extLst>
          </p:cNvPr>
          <p:cNvPicPr>
            <a:picLocks noGrp="1" noChangeAspect="1"/>
          </p:cNvPicPr>
          <p:nvPr>
            <p:ph idx="1"/>
          </p:nvPr>
        </p:nvPicPr>
        <p:blipFill>
          <a:blip r:embed="rId2"/>
          <a:stretch>
            <a:fillRect/>
          </a:stretch>
        </p:blipFill>
        <p:spPr>
          <a:xfrm>
            <a:off x="3268107" y="1538790"/>
            <a:ext cx="5867400" cy="4400550"/>
          </a:xfrm>
          <a:prstGeom prst="rect">
            <a:avLst/>
          </a:prstGeom>
        </p:spPr>
      </p:pic>
      <p:sp>
        <p:nvSpPr>
          <p:cNvPr id="3" name="Title 2">
            <a:extLst>
              <a:ext uri="{FF2B5EF4-FFF2-40B4-BE49-F238E27FC236}">
                <a16:creationId xmlns:a16="http://schemas.microsoft.com/office/drawing/2014/main" id="{BB7891DF-C5DF-D44B-985A-693D9A843246}"/>
              </a:ext>
            </a:extLst>
          </p:cNvPr>
          <p:cNvSpPr>
            <a:spLocks noGrp="1"/>
          </p:cNvSpPr>
          <p:nvPr>
            <p:ph type="title"/>
          </p:nvPr>
        </p:nvSpPr>
        <p:spPr/>
        <p:txBody>
          <a:bodyPr/>
          <a:lstStyle/>
          <a:p>
            <a:r>
              <a:rPr lang="en-US" dirty="0"/>
              <a:t>Roy at Quark Matter 2005 (August 4</a:t>
            </a:r>
            <a:r>
              <a:rPr lang="en-US" baseline="30000" dirty="0"/>
              <a:t>th</a:t>
            </a:r>
            <a:r>
              <a:rPr lang="en-US" dirty="0"/>
              <a:t> )</a:t>
            </a:r>
          </a:p>
        </p:txBody>
      </p:sp>
      <p:sp>
        <p:nvSpPr>
          <p:cNvPr id="4" name="Slide Number Placeholder 3">
            <a:extLst>
              <a:ext uri="{FF2B5EF4-FFF2-40B4-BE49-F238E27FC236}">
                <a16:creationId xmlns:a16="http://schemas.microsoft.com/office/drawing/2014/main" id="{C910EFAE-D7F6-1040-B877-D40900D7545C}"/>
              </a:ext>
            </a:extLst>
          </p:cNvPr>
          <p:cNvSpPr>
            <a:spLocks noGrp="1"/>
          </p:cNvSpPr>
          <p:nvPr>
            <p:ph type="sldNum" sz="quarter" idx="12"/>
          </p:nvPr>
        </p:nvSpPr>
        <p:spPr/>
        <p:txBody>
          <a:bodyPr/>
          <a:lstStyle/>
          <a:p>
            <a:fld id="{A2D2CA8A-49B1-44D0-B863-6C6BFD9BB9EC}" type="slidenum">
              <a:rPr lang="en-US" smtClean="0"/>
              <a:pPr/>
              <a:t>47</a:t>
            </a:fld>
            <a:endParaRPr lang="en-US"/>
          </a:p>
        </p:txBody>
      </p:sp>
      <p:sp>
        <p:nvSpPr>
          <p:cNvPr id="5" name="Date Placeholder 4">
            <a:extLst>
              <a:ext uri="{FF2B5EF4-FFF2-40B4-BE49-F238E27FC236}">
                <a16:creationId xmlns:a16="http://schemas.microsoft.com/office/drawing/2014/main" id="{59AB5350-56C4-6A48-AF7B-A7801B79FCFE}"/>
              </a:ext>
            </a:extLst>
          </p:cNvPr>
          <p:cNvSpPr>
            <a:spLocks noGrp="1"/>
          </p:cNvSpPr>
          <p:nvPr>
            <p:ph type="dt" sz="half" idx="10"/>
          </p:nvPr>
        </p:nvSpPr>
        <p:spPr/>
        <p:txBody>
          <a:bodyPr/>
          <a:lstStyle/>
          <a:p>
            <a:r>
              <a:rPr lang="en-US"/>
              <a:t>06-Jun-19</a:t>
            </a:r>
            <a:endParaRPr lang="en-US" dirty="0"/>
          </a:p>
        </p:txBody>
      </p:sp>
      <p:pic>
        <p:nvPicPr>
          <p:cNvPr id="8" name="Picture 7">
            <a:hlinkClick r:id="rId3"/>
            <a:extLst>
              <a:ext uri="{FF2B5EF4-FFF2-40B4-BE49-F238E27FC236}">
                <a16:creationId xmlns:a16="http://schemas.microsoft.com/office/drawing/2014/main" id="{EC700EAD-075A-F249-8E96-C07E9F9EB35F}"/>
              </a:ext>
            </a:extLst>
          </p:cNvPr>
          <p:cNvPicPr>
            <a:picLocks noChangeAspect="1"/>
          </p:cNvPicPr>
          <p:nvPr/>
        </p:nvPicPr>
        <p:blipFill rotWithShape="1">
          <a:blip r:embed="rId4"/>
          <a:srcRect l="59844" t="36350"/>
          <a:stretch/>
        </p:blipFill>
        <p:spPr>
          <a:xfrm>
            <a:off x="0" y="1546929"/>
            <a:ext cx="3694870" cy="4392411"/>
          </a:xfrm>
          <a:prstGeom prst="rect">
            <a:avLst/>
          </a:prstGeom>
        </p:spPr>
      </p:pic>
    </p:spTree>
    <p:extLst>
      <p:ext uri="{BB962C8B-B14F-4D97-AF65-F5344CB8AC3E}">
        <p14:creationId xmlns:p14="http://schemas.microsoft.com/office/powerpoint/2010/main" val="456382985"/>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BE20DB-2547-8646-90CD-F70AB77B5510}"/>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74FC8533-037F-E74D-9DF2-7232EA4ED75F}"/>
              </a:ext>
            </a:extLst>
          </p:cNvPr>
          <p:cNvSpPr>
            <a:spLocks noGrp="1"/>
          </p:cNvSpPr>
          <p:nvPr>
            <p:ph type="title"/>
          </p:nvPr>
        </p:nvSpPr>
        <p:spPr/>
        <p:txBody>
          <a:bodyPr/>
          <a:lstStyle/>
          <a:p>
            <a:r>
              <a:rPr lang="en-US" dirty="0"/>
              <a:t>Roy at Quark Matter 2005 (August 7</a:t>
            </a:r>
            <a:r>
              <a:rPr lang="en-US" baseline="30000" dirty="0"/>
              <a:t>th</a:t>
            </a:r>
            <a:r>
              <a:rPr lang="en-US" dirty="0"/>
              <a:t>)</a:t>
            </a:r>
          </a:p>
        </p:txBody>
      </p:sp>
      <p:sp>
        <p:nvSpPr>
          <p:cNvPr id="4" name="Slide Number Placeholder 3">
            <a:extLst>
              <a:ext uri="{FF2B5EF4-FFF2-40B4-BE49-F238E27FC236}">
                <a16:creationId xmlns:a16="http://schemas.microsoft.com/office/drawing/2014/main" id="{41862C39-9B16-1C4E-9319-BE01F51AE12F}"/>
              </a:ext>
            </a:extLst>
          </p:cNvPr>
          <p:cNvSpPr>
            <a:spLocks noGrp="1"/>
          </p:cNvSpPr>
          <p:nvPr>
            <p:ph type="sldNum" sz="quarter" idx="12"/>
          </p:nvPr>
        </p:nvSpPr>
        <p:spPr/>
        <p:txBody>
          <a:bodyPr/>
          <a:lstStyle/>
          <a:p>
            <a:fld id="{A2D2CA8A-49B1-44D0-B863-6C6BFD9BB9EC}" type="slidenum">
              <a:rPr lang="en-US" smtClean="0"/>
              <a:pPr/>
              <a:t>48</a:t>
            </a:fld>
            <a:endParaRPr lang="en-US"/>
          </a:p>
        </p:txBody>
      </p:sp>
      <p:sp>
        <p:nvSpPr>
          <p:cNvPr id="5" name="Date Placeholder 4">
            <a:extLst>
              <a:ext uri="{FF2B5EF4-FFF2-40B4-BE49-F238E27FC236}">
                <a16:creationId xmlns:a16="http://schemas.microsoft.com/office/drawing/2014/main" id="{3444C4B0-F686-4048-BCBA-8EB692316842}"/>
              </a:ext>
            </a:extLst>
          </p:cNvPr>
          <p:cNvSpPr>
            <a:spLocks noGrp="1"/>
          </p:cNvSpPr>
          <p:nvPr>
            <p:ph type="dt" sz="half" idx="10"/>
          </p:nvPr>
        </p:nvSpPr>
        <p:spPr/>
        <p:txBody>
          <a:bodyPr/>
          <a:lstStyle/>
          <a:p>
            <a:r>
              <a:rPr lang="en-US"/>
              <a:t>06-Jun-19</a:t>
            </a:r>
            <a:endParaRPr lang="en-US" dirty="0"/>
          </a:p>
        </p:txBody>
      </p:sp>
      <p:pic>
        <p:nvPicPr>
          <p:cNvPr id="6" name="Picture 5">
            <a:extLst>
              <a:ext uri="{FF2B5EF4-FFF2-40B4-BE49-F238E27FC236}">
                <a16:creationId xmlns:a16="http://schemas.microsoft.com/office/drawing/2014/main" id="{64EBAA71-4D33-A543-B938-ADD3B60709DA}"/>
              </a:ext>
            </a:extLst>
          </p:cNvPr>
          <p:cNvPicPr>
            <a:picLocks noChangeAspect="1"/>
          </p:cNvPicPr>
          <p:nvPr/>
        </p:nvPicPr>
        <p:blipFill>
          <a:blip r:embed="rId2"/>
          <a:stretch>
            <a:fillRect/>
          </a:stretch>
        </p:blipFill>
        <p:spPr>
          <a:xfrm>
            <a:off x="387843" y="990600"/>
            <a:ext cx="8504637" cy="5669759"/>
          </a:xfrm>
          <a:prstGeom prst="rect">
            <a:avLst/>
          </a:prstGeom>
        </p:spPr>
      </p:pic>
    </p:spTree>
    <p:extLst>
      <p:ext uri="{BB962C8B-B14F-4D97-AF65-F5344CB8AC3E}">
        <p14:creationId xmlns:p14="http://schemas.microsoft.com/office/powerpoint/2010/main" val="955399389"/>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A152EC-D74E-404A-A6A8-2BDBACE75348}"/>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6EF33220-7B9F-0542-85C2-BFD4A4E26E21}"/>
              </a:ext>
            </a:extLst>
          </p:cNvPr>
          <p:cNvSpPr>
            <a:spLocks noGrp="1"/>
          </p:cNvSpPr>
          <p:nvPr>
            <p:ph type="title"/>
          </p:nvPr>
        </p:nvSpPr>
        <p:spPr/>
        <p:txBody>
          <a:bodyPr/>
          <a:lstStyle/>
          <a:p>
            <a:r>
              <a:rPr lang="en-US" dirty="0"/>
              <a:t>Prior to Installation of the Royal Court</a:t>
            </a:r>
          </a:p>
        </p:txBody>
      </p:sp>
      <p:sp>
        <p:nvSpPr>
          <p:cNvPr id="4" name="Slide Number Placeholder 3">
            <a:extLst>
              <a:ext uri="{FF2B5EF4-FFF2-40B4-BE49-F238E27FC236}">
                <a16:creationId xmlns:a16="http://schemas.microsoft.com/office/drawing/2014/main" id="{774D1500-02C7-EE44-948C-37281BA874B9}"/>
              </a:ext>
            </a:extLst>
          </p:cNvPr>
          <p:cNvSpPr>
            <a:spLocks noGrp="1"/>
          </p:cNvSpPr>
          <p:nvPr>
            <p:ph type="sldNum" sz="quarter" idx="12"/>
          </p:nvPr>
        </p:nvSpPr>
        <p:spPr/>
        <p:txBody>
          <a:bodyPr/>
          <a:lstStyle/>
          <a:p>
            <a:fld id="{A2D2CA8A-49B1-44D0-B863-6C6BFD9BB9EC}" type="slidenum">
              <a:rPr lang="en-US" smtClean="0"/>
              <a:pPr/>
              <a:t>49</a:t>
            </a:fld>
            <a:endParaRPr lang="en-US"/>
          </a:p>
        </p:txBody>
      </p:sp>
      <p:sp>
        <p:nvSpPr>
          <p:cNvPr id="5" name="Date Placeholder 4">
            <a:extLst>
              <a:ext uri="{FF2B5EF4-FFF2-40B4-BE49-F238E27FC236}">
                <a16:creationId xmlns:a16="http://schemas.microsoft.com/office/drawing/2014/main" id="{5A7AC626-B7E5-AA47-8A3C-E446820906A2}"/>
              </a:ext>
            </a:extLst>
          </p:cNvPr>
          <p:cNvSpPr>
            <a:spLocks noGrp="1"/>
          </p:cNvSpPr>
          <p:nvPr>
            <p:ph type="dt" sz="half" idx="10"/>
          </p:nvPr>
        </p:nvSpPr>
        <p:spPr/>
        <p:txBody>
          <a:bodyPr/>
          <a:lstStyle/>
          <a:p>
            <a:r>
              <a:rPr lang="en-US"/>
              <a:t>06-Jun-19</a:t>
            </a:r>
            <a:endParaRPr lang="en-US" dirty="0"/>
          </a:p>
        </p:txBody>
      </p:sp>
      <p:pic>
        <p:nvPicPr>
          <p:cNvPr id="6" name="Picture 5">
            <a:hlinkClick r:id="rId2"/>
            <a:extLst>
              <a:ext uri="{FF2B5EF4-FFF2-40B4-BE49-F238E27FC236}">
                <a16:creationId xmlns:a16="http://schemas.microsoft.com/office/drawing/2014/main" id="{13797493-D728-7948-930C-765AA6F0F98F}"/>
              </a:ext>
            </a:extLst>
          </p:cNvPr>
          <p:cNvPicPr>
            <a:picLocks noChangeAspect="1"/>
          </p:cNvPicPr>
          <p:nvPr/>
        </p:nvPicPr>
        <p:blipFill>
          <a:blip r:embed="rId3"/>
          <a:stretch>
            <a:fillRect/>
          </a:stretch>
        </p:blipFill>
        <p:spPr>
          <a:xfrm>
            <a:off x="683568" y="990600"/>
            <a:ext cx="7762105" cy="5821578"/>
          </a:xfrm>
          <a:prstGeom prst="rect">
            <a:avLst/>
          </a:prstGeom>
        </p:spPr>
      </p:pic>
    </p:spTree>
    <p:extLst>
      <p:ext uri="{BB962C8B-B14F-4D97-AF65-F5344CB8AC3E}">
        <p14:creationId xmlns:p14="http://schemas.microsoft.com/office/powerpoint/2010/main" val="193503025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21ADFC-0470-8242-9BD0-A58D60F6F473}"/>
              </a:ext>
            </a:extLst>
          </p:cNvPr>
          <p:cNvSpPr>
            <a:spLocks noGrp="1"/>
          </p:cNvSpPr>
          <p:nvPr>
            <p:ph idx="1"/>
          </p:nvPr>
        </p:nvSpPr>
        <p:spPr/>
        <p:txBody>
          <a:bodyPr/>
          <a:lstStyle/>
          <a:p>
            <a:r>
              <a:rPr lang="en-US" dirty="0"/>
              <a:t>Born in New York City September 1, 1925</a:t>
            </a:r>
          </a:p>
          <a:p>
            <a:r>
              <a:rPr lang="en-US" dirty="0"/>
              <a:t>Member of first  graduating class at Bronx High School of Science (1941)</a:t>
            </a:r>
          </a:p>
          <a:p>
            <a:r>
              <a:rPr lang="en-US" dirty="0"/>
              <a:t>Entered Harvard September, 1941</a:t>
            </a:r>
          </a:p>
          <a:p>
            <a:r>
              <a:rPr lang="en-US" dirty="0"/>
              <a:t>Recruited to Los Alamos in 1943 at age of 18. </a:t>
            </a:r>
          </a:p>
          <a:p>
            <a:r>
              <a:rPr lang="en-US" dirty="0"/>
              <a:t>Harvard B.A. 1946, Ph.D. 1949 (Adviser: Julian Schwinger)</a:t>
            </a:r>
          </a:p>
          <a:p>
            <a:r>
              <a:rPr lang="en-US" dirty="0"/>
              <a:t>Intermediate states at IAS and Caltech</a:t>
            </a:r>
          </a:p>
          <a:p>
            <a:endParaRPr lang="en-US" dirty="0"/>
          </a:p>
          <a:p>
            <a:endParaRPr lang="en-US" dirty="0"/>
          </a:p>
        </p:txBody>
      </p:sp>
      <p:sp>
        <p:nvSpPr>
          <p:cNvPr id="3" name="Title 2">
            <a:extLst>
              <a:ext uri="{FF2B5EF4-FFF2-40B4-BE49-F238E27FC236}">
                <a16:creationId xmlns:a16="http://schemas.microsoft.com/office/drawing/2014/main" id="{C88FB790-452B-ED4F-A436-8E11D4F3C874}"/>
              </a:ext>
            </a:extLst>
          </p:cNvPr>
          <p:cNvSpPr>
            <a:spLocks noGrp="1"/>
          </p:cNvSpPr>
          <p:nvPr>
            <p:ph type="title"/>
          </p:nvPr>
        </p:nvSpPr>
        <p:spPr/>
        <p:txBody>
          <a:bodyPr/>
          <a:lstStyle/>
          <a:p>
            <a:r>
              <a:rPr lang="en-US" dirty="0"/>
              <a:t>Roy’s Worldline</a:t>
            </a:r>
          </a:p>
        </p:txBody>
      </p:sp>
      <p:sp>
        <p:nvSpPr>
          <p:cNvPr id="4" name="Slide Number Placeholder 3">
            <a:extLst>
              <a:ext uri="{FF2B5EF4-FFF2-40B4-BE49-F238E27FC236}">
                <a16:creationId xmlns:a16="http://schemas.microsoft.com/office/drawing/2014/main" id="{E243F3F6-419C-E84A-BB0C-EC26DF7F500F}"/>
              </a:ext>
            </a:extLst>
          </p:cNvPr>
          <p:cNvSpPr>
            <a:spLocks noGrp="1"/>
          </p:cNvSpPr>
          <p:nvPr>
            <p:ph type="sldNum" sz="quarter" idx="12"/>
          </p:nvPr>
        </p:nvSpPr>
        <p:spPr/>
        <p:txBody>
          <a:bodyPr/>
          <a:lstStyle/>
          <a:p>
            <a:fld id="{A2D2CA8A-49B1-44D0-B863-6C6BFD9BB9EC}" type="slidenum">
              <a:rPr lang="en-US" smtClean="0"/>
              <a:pPr/>
              <a:t>5</a:t>
            </a:fld>
            <a:endParaRPr lang="en-US"/>
          </a:p>
        </p:txBody>
      </p:sp>
      <p:sp>
        <p:nvSpPr>
          <p:cNvPr id="5" name="Date Placeholder 4">
            <a:extLst>
              <a:ext uri="{FF2B5EF4-FFF2-40B4-BE49-F238E27FC236}">
                <a16:creationId xmlns:a16="http://schemas.microsoft.com/office/drawing/2014/main" id="{8845811A-087C-D945-85EB-9EF709ACFE95}"/>
              </a:ext>
            </a:extLst>
          </p:cNvPr>
          <p:cNvSpPr>
            <a:spLocks noGrp="1"/>
          </p:cNvSpPr>
          <p:nvPr>
            <p:ph type="dt" sz="half" idx="10"/>
          </p:nvPr>
        </p:nvSpPr>
        <p:spPr/>
        <p:txBody>
          <a:bodyPr/>
          <a:lstStyle/>
          <a:p>
            <a:r>
              <a:rPr lang="en-US"/>
              <a:t>06-Jun-19</a:t>
            </a:r>
            <a:endParaRPr lang="en-US" dirty="0"/>
          </a:p>
        </p:txBody>
      </p:sp>
    </p:spTree>
    <p:extLst>
      <p:ext uri="{BB962C8B-B14F-4D97-AF65-F5344CB8AC3E}">
        <p14:creationId xmlns:p14="http://schemas.microsoft.com/office/powerpoint/2010/main" val="978366297"/>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F67823-9E81-7043-87D3-BA9E7F53887C}"/>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DDC0756A-41BA-1743-9B3E-19578A00EECB}"/>
              </a:ext>
            </a:extLst>
          </p:cNvPr>
          <p:cNvSpPr>
            <a:spLocks noGrp="1"/>
          </p:cNvSpPr>
          <p:nvPr>
            <p:ph type="title"/>
          </p:nvPr>
        </p:nvSpPr>
        <p:spPr/>
        <p:txBody>
          <a:bodyPr/>
          <a:lstStyle/>
          <a:p>
            <a:r>
              <a:rPr lang="en-US" dirty="0"/>
              <a:t>Roy’s Coronation</a:t>
            </a:r>
          </a:p>
        </p:txBody>
      </p:sp>
      <p:sp>
        <p:nvSpPr>
          <p:cNvPr id="4" name="Slide Number Placeholder 3">
            <a:extLst>
              <a:ext uri="{FF2B5EF4-FFF2-40B4-BE49-F238E27FC236}">
                <a16:creationId xmlns:a16="http://schemas.microsoft.com/office/drawing/2014/main" id="{BFC8C32B-B1B4-6F41-B45E-B0706581E88E}"/>
              </a:ext>
            </a:extLst>
          </p:cNvPr>
          <p:cNvSpPr>
            <a:spLocks noGrp="1"/>
          </p:cNvSpPr>
          <p:nvPr>
            <p:ph type="sldNum" sz="quarter" idx="12"/>
          </p:nvPr>
        </p:nvSpPr>
        <p:spPr/>
        <p:txBody>
          <a:bodyPr/>
          <a:lstStyle/>
          <a:p>
            <a:fld id="{A2D2CA8A-49B1-44D0-B863-6C6BFD9BB9EC}" type="slidenum">
              <a:rPr lang="en-US" smtClean="0"/>
              <a:pPr/>
              <a:t>50</a:t>
            </a:fld>
            <a:endParaRPr lang="en-US"/>
          </a:p>
        </p:txBody>
      </p:sp>
      <p:sp>
        <p:nvSpPr>
          <p:cNvPr id="5" name="Date Placeholder 4">
            <a:extLst>
              <a:ext uri="{FF2B5EF4-FFF2-40B4-BE49-F238E27FC236}">
                <a16:creationId xmlns:a16="http://schemas.microsoft.com/office/drawing/2014/main" id="{CA4C4059-F57A-3140-AE1A-EB19D23D943C}"/>
              </a:ext>
            </a:extLst>
          </p:cNvPr>
          <p:cNvSpPr>
            <a:spLocks noGrp="1"/>
          </p:cNvSpPr>
          <p:nvPr>
            <p:ph type="dt" sz="half" idx="10"/>
          </p:nvPr>
        </p:nvSpPr>
        <p:spPr/>
        <p:txBody>
          <a:bodyPr/>
          <a:lstStyle/>
          <a:p>
            <a:r>
              <a:rPr lang="en-US"/>
              <a:t>06-Jun-19</a:t>
            </a:r>
            <a:endParaRPr lang="en-US" dirty="0"/>
          </a:p>
        </p:txBody>
      </p:sp>
      <p:pic>
        <p:nvPicPr>
          <p:cNvPr id="7" name="Picture 6">
            <a:hlinkClick r:id="rId2"/>
            <a:extLst>
              <a:ext uri="{FF2B5EF4-FFF2-40B4-BE49-F238E27FC236}">
                <a16:creationId xmlns:a16="http://schemas.microsoft.com/office/drawing/2014/main" id="{9E88F801-21BE-9E46-B8EF-6134BD9EC1E4}"/>
              </a:ext>
            </a:extLst>
          </p:cNvPr>
          <p:cNvPicPr>
            <a:picLocks noChangeAspect="1"/>
          </p:cNvPicPr>
          <p:nvPr/>
        </p:nvPicPr>
        <p:blipFill>
          <a:blip r:embed="rId3"/>
          <a:stretch>
            <a:fillRect/>
          </a:stretch>
        </p:blipFill>
        <p:spPr>
          <a:xfrm>
            <a:off x="755576" y="1009464"/>
            <a:ext cx="7594534" cy="5695900"/>
          </a:xfrm>
          <a:prstGeom prst="rect">
            <a:avLst/>
          </a:prstGeom>
        </p:spPr>
      </p:pic>
    </p:spTree>
    <p:extLst>
      <p:ext uri="{BB962C8B-B14F-4D97-AF65-F5344CB8AC3E}">
        <p14:creationId xmlns:p14="http://schemas.microsoft.com/office/powerpoint/2010/main" val="2438674053"/>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1F43FB-D857-EE46-B31F-3A86762E2E8B}"/>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CDE80C37-D847-8D4F-A595-1EC00DEEBF2A}"/>
              </a:ext>
            </a:extLst>
          </p:cNvPr>
          <p:cNvSpPr>
            <a:spLocks noGrp="1"/>
          </p:cNvSpPr>
          <p:nvPr>
            <p:ph type="title"/>
          </p:nvPr>
        </p:nvSpPr>
        <p:spPr/>
        <p:txBody>
          <a:bodyPr/>
          <a:lstStyle/>
          <a:p>
            <a:r>
              <a:rPr lang="en-US" dirty="0"/>
              <a:t>A Queen Is Chosen</a:t>
            </a:r>
          </a:p>
        </p:txBody>
      </p:sp>
      <p:sp>
        <p:nvSpPr>
          <p:cNvPr id="4" name="Slide Number Placeholder 3">
            <a:extLst>
              <a:ext uri="{FF2B5EF4-FFF2-40B4-BE49-F238E27FC236}">
                <a16:creationId xmlns:a16="http://schemas.microsoft.com/office/drawing/2014/main" id="{1DE78DD4-E940-634A-A692-75B0E544A32E}"/>
              </a:ext>
            </a:extLst>
          </p:cNvPr>
          <p:cNvSpPr>
            <a:spLocks noGrp="1"/>
          </p:cNvSpPr>
          <p:nvPr>
            <p:ph type="sldNum" sz="quarter" idx="12"/>
          </p:nvPr>
        </p:nvSpPr>
        <p:spPr/>
        <p:txBody>
          <a:bodyPr/>
          <a:lstStyle/>
          <a:p>
            <a:fld id="{A2D2CA8A-49B1-44D0-B863-6C6BFD9BB9EC}" type="slidenum">
              <a:rPr lang="en-US" smtClean="0"/>
              <a:pPr/>
              <a:t>51</a:t>
            </a:fld>
            <a:endParaRPr lang="en-US"/>
          </a:p>
        </p:txBody>
      </p:sp>
      <p:sp>
        <p:nvSpPr>
          <p:cNvPr id="5" name="Date Placeholder 4">
            <a:extLst>
              <a:ext uri="{FF2B5EF4-FFF2-40B4-BE49-F238E27FC236}">
                <a16:creationId xmlns:a16="http://schemas.microsoft.com/office/drawing/2014/main" id="{D3435864-95CD-F240-BE43-72FE073DD182}"/>
              </a:ext>
            </a:extLst>
          </p:cNvPr>
          <p:cNvSpPr>
            <a:spLocks noGrp="1"/>
          </p:cNvSpPr>
          <p:nvPr>
            <p:ph type="dt" sz="half" idx="10"/>
          </p:nvPr>
        </p:nvSpPr>
        <p:spPr/>
        <p:txBody>
          <a:bodyPr/>
          <a:lstStyle/>
          <a:p>
            <a:r>
              <a:rPr lang="en-US"/>
              <a:t>06-Jun-19</a:t>
            </a:r>
            <a:endParaRPr lang="en-US" dirty="0"/>
          </a:p>
        </p:txBody>
      </p:sp>
      <p:pic>
        <p:nvPicPr>
          <p:cNvPr id="7" name="Picture 6">
            <a:hlinkClick r:id="rId2"/>
            <a:extLst>
              <a:ext uri="{FF2B5EF4-FFF2-40B4-BE49-F238E27FC236}">
                <a16:creationId xmlns:a16="http://schemas.microsoft.com/office/drawing/2014/main" id="{CDA59312-8237-054A-8154-F63C02BB6200}"/>
              </a:ext>
            </a:extLst>
          </p:cNvPr>
          <p:cNvPicPr>
            <a:picLocks noChangeAspect="1"/>
          </p:cNvPicPr>
          <p:nvPr/>
        </p:nvPicPr>
        <p:blipFill>
          <a:blip r:embed="rId3"/>
          <a:stretch>
            <a:fillRect/>
          </a:stretch>
        </p:blipFill>
        <p:spPr>
          <a:xfrm>
            <a:off x="865900" y="990600"/>
            <a:ext cx="7594532" cy="5695899"/>
          </a:xfrm>
          <a:prstGeom prst="rect">
            <a:avLst/>
          </a:prstGeom>
        </p:spPr>
      </p:pic>
    </p:spTree>
    <p:extLst>
      <p:ext uri="{BB962C8B-B14F-4D97-AF65-F5344CB8AC3E}">
        <p14:creationId xmlns:p14="http://schemas.microsoft.com/office/powerpoint/2010/main" val="3505979901"/>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10BC66-F2D7-9D4A-8C22-1A48A2205D29}"/>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A6BC850C-305F-644A-B1E3-8240869E8F62}"/>
              </a:ext>
            </a:extLst>
          </p:cNvPr>
          <p:cNvSpPr>
            <a:spLocks noGrp="1"/>
          </p:cNvSpPr>
          <p:nvPr>
            <p:ph type="title"/>
          </p:nvPr>
        </p:nvSpPr>
        <p:spPr/>
        <p:txBody>
          <a:bodyPr/>
          <a:lstStyle/>
          <a:p>
            <a:r>
              <a:rPr lang="en-US" dirty="0"/>
              <a:t>And A Jester…</a:t>
            </a:r>
          </a:p>
        </p:txBody>
      </p:sp>
      <p:sp>
        <p:nvSpPr>
          <p:cNvPr id="4" name="Slide Number Placeholder 3">
            <a:extLst>
              <a:ext uri="{FF2B5EF4-FFF2-40B4-BE49-F238E27FC236}">
                <a16:creationId xmlns:a16="http://schemas.microsoft.com/office/drawing/2014/main" id="{FE9F9F6E-EAF7-4C44-B7E6-F32A55B5809A}"/>
              </a:ext>
            </a:extLst>
          </p:cNvPr>
          <p:cNvSpPr>
            <a:spLocks noGrp="1"/>
          </p:cNvSpPr>
          <p:nvPr>
            <p:ph type="sldNum" sz="quarter" idx="12"/>
          </p:nvPr>
        </p:nvSpPr>
        <p:spPr/>
        <p:txBody>
          <a:bodyPr/>
          <a:lstStyle/>
          <a:p>
            <a:fld id="{A2D2CA8A-49B1-44D0-B863-6C6BFD9BB9EC}" type="slidenum">
              <a:rPr lang="en-US" smtClean="0"/>
              <a:pPr/>
              <a:t>52</a:t>
            </a:fld>
            <a:endParaRPr lang="en-US"/>
          </a:p>
        </p:txBody>
      </p:sp>
      <p:sp>
        <p:nvSpPr>
          <p:cNvPr id="5" name="Date Placeholder 4">
            <a:extLst>
              <a:ext uri="{FF2B5EF4-FFF2-40B4-BE49-F238E27FC236}">
                <a16:creationId xmlns:a16="http://schemas.microsoft.com/office/drawing/2014/main" id="{B01B6E1C-7214-5F4B-B492-D33F75643B71}"/>
              </a:ext>
            </a:extLst>
          </p:cNvPr>
          <p:cNvSpPr>
            <a:spLocks noGrp="1"/>
          </p:cNvSpPr>
          <p:nvPr>
            <p:ph type="dt" sz="half" idx="10"/>
          </p:nvPr>
        </p:nvSpPr>
        <p:spPr/>
        <p:txBody>
          <a:bodyPr/>
          <a:lstStyle/>
          <a:p>
            <a:r>
              <a:rPr lang="en-US"/>
              <a:t>06-Jun-19</a:t>
            </a:r>
            <a:endParaRPr lang="en-US" dirty="0"/>
          </a:p>
        </p:txBody>
      </p:sp>
      <p:pic>
        <p:nvPicPr>
          <p:cNvPr id="6" name="Picture 5">
            <a:extLst>
              <a:ext uri="{FF2B5EF4-FFF2-40B4-BE49-F238E27FC236}">
                <a16:creationId xmlns:a16="http://schemas.microsoft.com/office/drawing/2014/main" id="{BBD8B5E5-F1F8-5B46-8396-AF22E76848D7}"/>
              </a:ext>
            </a:extLst>
          </p:cNvPr>
          <p:cNvPicPr>
            <a:picLocks noChangeAspect="1"/>
          </p:cNvPicPr>
          <p:nvPr/>
        </p:nvPicPr>
        <p:blipFill>
          <a:blip r:embed="rId2"/>
          <a:stretch>
            <a:fillRect/>
          </a:stretch>
        </p:blipFill>
        <p:spPr>
          <a:xfrm>
            <a:off x="425709" y="1088740"/>
            <a:ext cx="8286751" cy="5524500"/>
          </a:xfrm>
          <a:prstGeom prst="rect">
            <a:avLst/>
          </a:prstGeom>
        </p:spPr>
      </p:pic>
    </p:spTree>
    <p:extLst>
      <p:ext uri="{BB962C8B-B14F-4D97-AF65-F5344CB8AC3E}">
        <p14:creationId xmlns:p14="http://schemas.microsoft.com/office/powerpoint/2010/main" val="1928440150"/>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D6E18E-8D35-DF48-A8F7-71289397FF2C}"/>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02CC33CE-2BCE-B94F-90C9-1EC9657599DD}"/>
              </a:ext>
            </a:extLst>
          </p:cNvPr>
          <p:cNvSpPr>
            <a:spLocks noGrp="1"/>
          </p:cNvSpPr>
          <p:nvPr>
            <p:ph type="title"/>
          </p:nvPr>
        </p:nvSpPr>
        <p:spPr/>
        <p:txBody>
          <a:bodyPr/>
          <a:lstStyle/>
          <a:p>
            <a:r>
              <a:rPr lang="en-US" dirty="0"/>
              <a:t>And …</a:t>
            </a:r>
          </a:p>
        </p:txBody>
      </p:sp>
      <p:sp>
        <p:nvSpPr>
          <p:cNvPr id="4" name="Slide Number Placeholder 3">
            <a:extLst>
              <a:ext uri="{FF2B5EF4-FFF2-40B4-BE49-F238E27FC236}">
                <a16:creationId xmlns:a16="http://schemas.microsoft.com/office/drawing/2014/main" id="{74DF2D1E-D4C6-CD4C-9B69-7A371C374721}"/>
              </a:ext>
            </a:extLst>
          </p:cNvPr>
          <p:cNvSpPr>
            <a:spLocks noGrp="1"/>
          </p:cNvSpPr>
          <p:nvPr>
            <p:ph type="sldNum" sz="quarter" idx="12"/>
          </p:nvPr>
        </p:nvSpPr>
        <p:spPr/>
        <p:txBody>
          <a:bodyPr/>
          <a:lstStyle/>
          <a:p>
            <a:fld id="{A2D2CA8A-49B1-44D0-B863-6C6BFD9BB9EC}" type="slidenum">
              <a:rPr lang="en-US" smtClean="0"/>
              <a:pPr/>
              <a:t>53</a:t>
            </a:fld>
            <a:endParaRPr lang="en-US"/>
          </a:p>
        </p:txBody>
      </p:sp>
      <p:sp>
        <p:nvSpPr>
          <p:cNvPr id="5" name="Date Placeholder 4">
            <a:extLst>
              <a:ext uri="{FF2B5EF4-FFF2-40B4-BE49-F238E27FC236}">
                <a16:creationId xmlns:a16="http://schemas.microsoft.com/office/drawing/2014/main" id="{4DA0242D-F4E8-6249-B92B-B9E9B4DCF5D7}"/>
              </a:ext>
            </a:extLst>
          </p:cNvPr>
          <p:cNvSpPr>
            <a:spLocks noGrp="1"/>
          </p:cNvSpPr>
          <p:nvPr>
            <p:ph type="dt" sz="half" idx="10"/>
          </p:nvPr>
        </p:nvSpPr>
        <p:spPr/>
        <p:txBody>
          <a:bodyPr/>
          <a:lstStyle/>
          <a:p>
            <a:r>
              <a:rPr lang="en-US"/>
              <a:t>06-Jun-19</a:t>
            </a:r>
            <a:endParaRPr lang="en-US" dirty="0"/>
          </a:p>
        </p:txBody>
      </p:sp>
      <p:pic>
        <p:nvPicPr>
          <p:cNvPr id="6" name="Picture 5">
            <a:hlinkClick r:id="rId2"/>
            <a:extLst>
              <a:ext uri="{FF2B5EF4-FFF2-40B4-BE49-F238E27FC236}">
                <a16:creationId xmlns:a16="http://schemas.microsoft.com/office/drawing/2014/main" id="{890B05CE-0A1E-C44C-A8BC-528F472BFF5C}"/>
              </a:ext>
            </a:extLst>
          </p:cNvPr>
          <p:cNvPicPr>
            <a:picLocks noChangeAspect="1"/>
          </p:cNvPicPr>
          <p:nvPr/>
        </p:nvPicPr>
        <p:blipFill>
          <a:blip r:embed="rId3"/>
          <a:stretch>
            <a:fillRect/>
          </a:stretch>
        </p:blipFill>
        <p:spPr>
          <a:xfrm>
            <a:off x="714722" y="990600"/>
            <a:ext cx="7594532" cy="5695899"/>
          </a:xfrm>
          <a:prstGeom prst="rect">
            <a:avLst/>
          </a:prstGeom>
        </p:spPr>
      </p:pic>
    </p:spTree>
    <p:extLst>
      <p:ext uri="{BB962C8B-B14F-4D97-AF65-F5344CB8AC3E}">
        <p14:creationId xmlns:p14="http://schemas.microsoft.com/office/powerpoint/2010/main" val="2342355391"/>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hlinkClick r:id="rId2"/>
            <a:extLst>
              <a:ext uri="{FF2B5EF4-FFF2-40B4-BE49-F238E27FC236}">
                <a16:creationId xmlns:a16="http://schemas.microsoft.com/office/drawing/2014/main" id="{08A90582-0C77-754D-93BE-7FFB989D0F92}"/>
              </a:ext>
            </a:extLst>
          </p:cNvPr>
          <p:cNvPicPr>
            <a:picLocks noGrp="1" noChangeAspect="1"/>
          </p:cNvPicPr>
          <p:nvPr>
            <p:ph idx="1"/>
          </p:nvPr>
        </p:nvPicPr>
        <p:blipFill>
          <a:blip r:embed="rId3"/>
          <a:stretch>
            <a:fillRect/>
          </a:stretch>
        </p:blipFill>
        <p:spPr>
          <a:xfrm>
            <a:off x="723967" y="1016732"/>
            <a:ext cx="7559690" cy="5669767"/>
          </a:xfrm>
          <a:prstGeom prst="rect">
            <a:avLst/>
          </a:prstGeom>
        </p:spPr>
      </p:pic>
      <p:sp>
        <p:nvSpPr>
          <p:cNvPr id="3" name="Title 2">
            <a:extLst>
              <a:ext uri="{FF2B5EF4-FFF2-40B4-BE49-F238E27FC236}">
                <a16:creationId xmlns:a16="http://schemas.microsoft.com/office/drawing/2014/main" id="{CE09A5C4-D196-A74A-83FC-BBE5F532A746}"/>
              </a:ext>
            </a:extLst>
          </p:cNvPr>
          <p:cNvSpPr>
            <a:spLocks noGrp="1"/>
          </p:cNvSpPr>
          <p:nvPr>
            <p:ph type="title"/>
          </p:nvPr>
        </p:nvSpPr>
        <p:spPr/>
        <p:txBody>
          <a:bodyPr/>
          <a:lstStyle/>
          <a:p>
            <a:r>
              <a:rPr lang="en-US" dirty="0"/>
              <a:t>An Editor !</a:t>
            </a:r>
          </a:p>
        </p:txBody>
      </p:sp>
      <p:sp>
        <p:nvSpPr>
          <p:cNvPr id="4" name="Slide Number Placeholder 3">
            <a:extLst>
              <a:ext uri="{FF2B5EF4-FFF2-40B4-BE49-F238E27FC236}">
                <a16:creationId xmlns:a16="http://schemas.microsoft.com/office/drawing/2014/main" id="{CA8F0530-FF2C-014B-B931-77DC5267F1BC}"/>
              </a:ext>
            </a:extLst>
          </p:cNvPr>
          <p:cNvSpPr>
            <a:spLocks noGrp="1"/>
          </p:cNvSpPr>
          <p:nvPr>
            <p:ph type="sldNum" sz="quarter" idx="12"/>
          </p:nvPr>
        </p:nvSpPr>
        <p:spPr/>
        <p:txBody>
          <a:bodyPr/>
          <a:lstStyle/>
          <a:p>
            <a:fld id="{A2D2CA8A-49B1-44D0-B863-6C6BFD9BB9EC}" type="slidenum">
              <a:rPr lang="en-US" smtClean="0"/>
              <a:pPr/>
              <a:t>54</a:t>
            </a:fld>
            <a:endParaRPr lang="en-US"/>
          </a:p>
        </p:txBody>
      </p:sp>
      <p:sp>
        <p:nvSpPr>
          <p:cNvPr id="5" name="Date Placeholder 4">
            <a:extLst>
              <a:ext uri="{FF2B5EF4-FFF2-40B4-BE49-F238E27FC236}">
                <a16:creationId xmlns:a16="http://schemas.microsoft.com/office/drawing/2014/main" id="{3387A1C0-39C3-2640-A92A-C0400E119129}"/>
              </a:ext>
            </a:extLst>
          </p:cNvPr>
          <p:cNvSpPr>
            <a:spLocks noGrp="1"/>
          </p:cNvSpPr>
          <p:nvPr>
            <p:ph type="dt" sz="half" idx="10"/>
          </p:nvPr>
        </p:nvSpPr>
        <p:spPr/>
        <p:txBody>
          <a:bodyPr/>
          <a:lstStyle/>
          <a:p>
            <a:r>
              <a:rPr lang="en-US"/>
              <a:t>06-Jun-19</a:t>
            </a:r>
            <a:endParaRPr lang="en-US" dirty="0"/>
          </a:p>
        </p:txBody>
      </p:sp>
    </p:spTree>
    <p:extLst>
      <p:ext uri="{BB962C8B-B14F-4D97-AF65-F5344CB8AC3E}">
        <p14:creationId xmlns:p14="http://schemas.microsoft.com/office/powerpoint/2010/main" val="1280378050"/>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A53767-23AE-F24A-A9EC-19B4628C7B50}"/>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C2CA15E-9C4C-2F4B-8BE9-7F17A6F9B5F3}"/>
              </a:ext>
            </a:extLst>
          </p:cNvPr>
          <p:cNvSpPr>
            <a:spLocks noGrp="1"/>
          </p:cNvSpPr>
          <p:nvPr>
            <p:ph type="title"/>
          </p:nvPr>
        </p:nvSpPr>
        <p:spPr/>
        <p:txBody>
          <a:bodyPr/>
          <a:lstStyle/>
          <a:p>
            <a:r>
              <a:rPr lang="en-US" dirty="0"/>
              <a:t>Who Was Appropriately Sentenced</a:t>
            </a:r>
          </a:p>
        </p:txBody>
      </p:sp>
      <p:sp>
        <p:nvSpPr>
          <p:cNvPr id="4" name="Slide Number Placeholder 3">
            <a:extLst>
              <a:ext uri="{FF2B5EF4-FFF2-40B4-BE49-F238E27FC236}">
                <a16:creationId xmlns:a16="http://schemas.microsoft.com/office/drawing/2014/main" id="{706B8A63-D3BB-B04D-BB8F-57AFFA734413}"/>
              </a:ext>
            </a:extLst>
          </p:cNvPr>
          <p:cNvSpPr>
            <a:spLocks noGrp="1"/>
          </p:cNvSpPr>
          <p:nvPr>
            <p:ph type="sldNum" sz="quarter" idx="12"/>
          </p:nvPr>
        </p:nvSpPr>
        <p:spPr/>
        <p:txBody>
          <a:bodyPr/>
          <a:lstStyle/>
          <a:p>
            <a:fld id="{A2D2CA8A-49B1-44D0-B863-6C6BFD9BB9EC}" type="slidenum">
              <a:rPr lang="en-US" smtClean="0"/>
              <a:pPr/>
              <a:t>55</a:t>
            </a:fld>
            <a:endParaRPr lang="en-US"/>
          </a:p>
        </p:txBody>
      </p:sp>
      <p:sp>
        <p:nvSpPr>
          <p:cNvPr id="5" name="Date Placeholder 4">
            <a:extLst>
              <a:ext uri="{FF2B5EF4-FFF2-40B4-BE49-F238E27FC236}">
                <a16:creationId xmlns:a16="http://schemas.microsoft.com/office/drawing/2014/main" id="{42CFFB15-F2B6-B441-B508-F8D59EC5176B}"/>
              </a:ext>
            </a:extLst>
          </p:cNvPr>
          <p:cNvSpPr>
            <a:spLocks noGrp="1"/>
          </p:cNvSpPr>
          <p:nvPr>
            <p:ph type="dt" sz="half" idx="10"/>
          </p:nvPr>
        </p:nvSpPr>
        <p:spPr/>
        <p:txBody>
          <a:bodyPr/>
          <a:lstStyle/>
          <a:p>
            <a:r>
              <a:rPr lang="en-US"/>
              <a:t>06-Jun-19</a:t>
            </a:r>
            <a:endParaRPr lang="en-US" dirty="0"/>
          </a:p>
        </p:txBody>
      </p:sp>
      <p:pic>
        <p:nvPicPr>
          <p:cNvPr id="6" name="Picture 5">
            <a:hlinkClick r:id="rId2"/>
            <a:extLst>
              <a:ext uri="{FF2B5EF4-FFF2-40B4-BE49-F238E27FC236}">
                <a16:creationId xmlns:a16="http://schemas.microsoft.com/office/drawing/2014/main" id="{C4755ECA-69E0-1945-A7FE-55B432231FB3}"/>
              </a:ext>
            </a:extLst>
          </p:cNvPr>
          <p:cNvPicPr>
            <a:picLocks noChangeAspect="1"/>
          </p:cNvPicPr>
          <p:nvPr/>
        </p:nvPicPr>
        <p:blipFill>
          <a:blip r:embed="rId3"/>
          <a:stretch>
            <a:fillRect/>
          </a:stretch>
        </p:blipFill>
        <p:spPr>
          <a:xfrm>
            <a:off x="829896" y="990600"/>
            <a:ext cx="7594532" cy="5695899"/>
          </a:xfrm>
          <a:prstGeom prst="rect">
            <a:avLst/>
          </a:prstGeom>
        </p:spPr>
      </p:pic>
    </p:spTree>
    <p:extLst>
      <p:ext uri="{BB962C8B-B14F-4D97-AF65-F5344CB8AC3E}">
        <p14:creationId xmlns:p14="http://schemas.microsoft.com/office/powerpoint/2010/main" val="3980645677"/>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701D73-EDD0-C942-90C0-D715A3D76828}"/>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1A5E3E47-B22F-D643-AC79-952176AFF36E}"/>
              </a:ext>
            </a:extLst>
          </p:cNvPr>
          <p:cNvSpPr>
            <a:spLocks noGrp="1"/>
          </p:cNvSpPr>
          <p:nvPr>
            <p:ph type="title"/>
          </p:nvPr>
        </p:nvSpPr>
        <p:spPr/>
        <p:txBody>
          <a:bodyPr/>
          <a:lstStyle/>
          <a:p>
            <a:r>
              <a:rPr lang="en-US" dirty="0"/>
              <a:t>Festivities Continued Into The Evening</a:t>
            </a:r>
          </a:p>
        </p:txBody>
      </p:sp>
      <p:sp>
        <p:nvSpPr>
          <p:cNvPr id="4" name="Slide Number Placeholder 3">
            <a:extLst>
              <a:ext uri="{FF2B5EF4-FFF2-40B4-BE49-F238E27FC236}">
                <a16:creationId xmlns:a16="http://schemas.microsoft.com/office/drawing/2014/main" id="{E4081E0E-33E1-EA4A-8170-B54D3416E1BF}"/>
              </a:ext>
            </a:extLst>
          </p:cNvPr>
          <p:cNvSpPr>
            <a:spLocks noGrp="1"/>
          </p:cNvSpPr>
          <p:nvPr>
            <p:ph type="sldNum" sz="quarter" idx="12"/>
          </p:nvPr>
        </p:nvSpPr>
        <p:spPr/>
        <p:txBody>
          <a:bodyPr/>
          <a:lstStyle/>
          <a:p>
            <a:fld id="{A2D2CA8A-49B1-44D0-B863-6C6BFD9BB9EC}" type="slidenum">
              <a:rPr lang="en-US" smtClean="0"/>
              <a:pPr/>
              <a:t>56</a:t>
            </a:fld>
            <a:endParaRPr lang="en-US"/>
          </a:p>
        </p:txBody>
      </p:sp>
      <p:sp>
        <p:nvSpPr>
          <p:cNvPr id="5" name="Date Placeholder 4">
            <a:extLst>
              <a:ext uri="{FF2B5EF4-FFF2-40B4-BE49-F238E27FC236}">
                <a16:creationId xmlns:a16="http://schemas.microsoft.com/office/drawing/2014/main" id="{9478F926-0BFC-4748-8EE2-C130D1C1A59C}"/>
              </a:ext>
            </a:extLst>
          </p:cNvPr>
          <p:cNvSpPr>
            <a:spLocks noGrp="1"/>
          </p:cNvSpPr>
          <p:nvPr>
            <p:ph type="dt" sz="half" idx="10"/>
          </p:nvPr>
        </p:nvSpPr>
        <p:spPr/>
        <p:txBody>
          <a:bodyPr/>
          <a:lstStyle/>
          <a:p>
            <a:r>
              <a:rPr lang="en-US"/>
              <a:t>06-Jun-19</a:t>
            </a:r>
            <a:endParaRPr lang="en-US" dirty="0"/>
          </a:p>
        </p:txBody>
      </p:sp>
      <p:pic>
        <p:nvPicPr>
          <p:cNvPr id="6" name="Picture 5">
            <a:hlinkClick r:id="rId2"/>
            <a:extLst>
              <a:ext uri="{FF2B5EF4-FFF2-40B4-BE49-F238E27FC236}">
                <a16:creationId xmlns:a16="http://schemas.microsoft.com/office/drawing/2014/main" id="{425EC9E9-FC1E-7E4C-B6BC-D1E09EF71972}"/>
              </a:ext>
            </a:extLst>
          </p:cNvPr>
          <p:cNvPicPr>
            <a:picLocks noChangeAspect="1"/>
          </p:cNvPicPr>
          <p:nvPr/>
        </p:nvPicPr>
        <p:blipFill>
          <a:blip r:embed="rId3"/>
          <a:stretch>
            <a:fillRect/>
          </a:stretch>
        </p:blipFill>
        <p:spPr>
          <a:xfrm>
            <a:off x="793892" y="990600"/>
            <a:ext cx="7594532" cy="5695899"/>
          </a:xfrm>
          <a:prstGeom prst="rect">
            <a:avLst/>
          </a:prstGeom>
        </p:spPr>
      </p:pic>
    </p:spTree>
    <p:extLst>
      <p:ext uri="{BB962C8B-B14F-4D97-AF65-F5344CB8AC3E}">
        <p14:creationId xmlns:p14="http://schemas.microsoft.com/office/powerpoint/2010/main" val="3694732916"/>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hlinkClick r:id="rId3"/>
            <a:extLst>
              <a:ext uri="{FF2B5EF4-FFF2-40B4-BE49-F238E27FC236}">
                <a16:creationId xmlns:a16="http://schemas.microsoft.com/office/drawing/2014/main" id="{95C6410F-84A6-1549-8E25-A1FA40308228}"/>
              </a:ext>
            </a:extLst>
          </p:cNvPr>
          <p:cNvPicPr>
            <a:picLocks noGrp="1" noChangeAspect="1"/>
          </p:cNvPicPr>
          <p:nvPr>
            <p:ph idx="1"/>
          </p:nvPr>
        </p:nvPicPr>
        <p:blipFill>
          <a:blip r:embed="rId4"/>
          <a:stretch>
            <a:fillRect/>
          </a:stretch>
        </p:blipFill>
        <p:spPr>
          <a:xfrm>
            <a:off x="3375321" y="1124744"/>
            <a:ext cx="5517159" cy="5112568"/>
          </a:xfrm>
          <a:prstGeom prst="rect">
            <a:avLst/>
          </a:prstGeom>
        </p:spPr>
      </p:pic>
      <p:sp>
        <p:nvSpPr>
          <p:cNvPr id="3" name="Title 2">
            <a:extLst>
              <a:ext uri="{FF2B5EF4-FFF2-40B4-BE49-F238E27FC236}">
                <a16:creationId xmlns:a16="http://schemas.microsoft.com/office/drawing/2014/main" id="{AD46E3C8-0536-BA45-965D-77CF29044F75}"/>
              </a:ext>
            </a:extLst>
          </p:cNvPr>
          <p:cNvSpPr>
            <a:spLocks noGrp="1"/>
          </p:cNvSpPr>
          <p:nvPr>
            <p:ph type="title"/>
          </p:nvPr>
        </p:nvSpPr>
        <p:spPr/>
        <p:txBody>
          <a:bodyPr/>
          <a:lstStyle/>
          <a:p>
            <a:r>
              <a:rPr lang="en-US" dirty="0"/>
              <a:t>Roy Continued as “The Keeper of the Broom” at Ig </a:t>
            </a:r>
            <a:r>
              <a:rPr lang="en-US" dirty="0" err="1"/>
              <a:t>Nobels</a:t>
            </a:r>
            <a:endParaRPr lang="en-US" dirty="0"/>
          </a:p>
        </p:txBody>
      </p:sp>
      <p:sp>
        <p:nvSpPr>
          <p:cNvPr id="4" name="Slide Number Placeholder 3">
            <a:extLst>
              <a:ext uri="{FF2B5EF4-FFF2-40B4-BE49-F238E27FC236}">
                <a16:creationId xmlns:a16="http://schemas.microsoft.com/office/drawing/2014/main" id="{6DA16A20-D678-6F4E-A04A-F06427AF53FA}"/>
              </a:ext>
            </a:extLst>
          </p:cNvPr>
          <p:cNvSpPr>
            <a:spLocks noGrp="1"/>
          </p:cNvSpPr>
          <p:nvPr>
            <p:ph type="sldNum" sz="quarter" idx="12"/>
          </p:nvPr>
        </p:nvSpPr>
        <p:spPr/>
        <p:txBody>
          <a:bodyPr/>
          <a:lstStyle/>
          <a:p>
            <a:fld id="{A2D2CA8A-49B1-44D0-B863-6C6BFD9BB9EC}" type="slidenum">
              <a:rPr lang="en-US" smtClean="0"/>
              <a:pPr/>
              <a:t>57</a:t>
            </a:fld>
            <a:endParaRPr lang="en-US" dirty="0"/>
          </a:p>
        </p:txBody>
      </p:sp>
      <p:sp>
        <p:nvSpPr>
          <p:cNvPr id="5" name="Date Placeholder 4">
            <a:extLst>
              <a:ext uri="{FF2B5EF4-FFF2-40B4-BE49-F238E27FC236}">
                <a16:creationId xmlns:a16="http://schemas.microsoft.com/office/drawing/2014/main" id="{F9B7ED11-37E6-4848-A722-FA9A6CFD8378}"/>
              </a:ext>
            </a:extLst>
          </p:cNvPr>
          <p:cNvSpPr>
            <a:spLocks noGrp="1"/>
          </p:cNvSpPr>
          <p:nvPr>
            <p:ph type="dt" sz="half" idx="10"/>
          </p:nvPr>
        </p:nvSpPr>
        <p:spPr/>
        <p:txBody>
          <a:bodyPr/>
          <a:lstStyle/>
          <a:p>
            <a:r>
              <a:rPr lang="en-US"/>
              <a:t>06-Jun-19</a:t>
            </a:r>
            <a:endParaRPr lang="en-US" dirty="0"/>
          </a:p>
        </p:txBody>
      </p:sp>
      <p:sp>
        <p:nvSpPr>
          <p:cNvPr id="8" name="Content Placeholder 1">
            <a:extLst>
              <a:ext uri="{FF2B5EF4-FFF2-40B4-BE49-F238E27FC236}">
                <a16:creationId xmlns:a16="http://schemas.microsoft.com/office/drawing/2014/main" id="{C7F361A5-35BB-5044-8E6D-A933002CD480}"/>
              </a:ext>
            </a:extLst>
          </p:cNvPr>
          <p:cNvSpPr txBox="1">
            <a:spLocks/>
          </p:cNvSpPr>
          <p:nvPr/>
        </p:nvSpPr>
        <p:spPr bwMode="auto">
          <a:xfrm>
            <a:off x="25934" y="1052736"/>
            <a:ext cx="3361115" cy="44005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normAutofit/>
          </a:bodyPr>
          <a:lstStyle>
            <a:lvl1pPr marL="342900" indent="-342900" algn="l" rtl="0" eaLnBrk="0" fontAlgn="base" hangingPunct="0">
              <a:spcBef>
                <a:spcPct val="20000"/>
              </a:spcBef>
              <a:spcAft>
                <a:spcPct val="0"/>
              </a:spcAft>
              <a:buSzPct val="50000"/>
              <a:buFont typeface="Monotype Sorts" pitchFamily="2" charset="2"/>
              <a:buChar char="l"/>
              <a:defRPr sz="3200" b="0">
                <a:solidFill>
                  <a:srgbClr val="0000CC"/>
                </a:solidFill>
                <a:effectLst/>
                <a:latin typeface="+mn-lt"/>
                <a:ea typeface="+mn-ea"/>
                <a:cs typeface="+mn-cs"/>
              </a:defRPr>
            </a:lvl1pPr>
            <a:lvl2pPr marL="742950" indent="-285750" algn="l" rtl="0" eaLnBrk="0" fontAlgn="base" hangingPunct="0">
              <a:spcBef>
                <a:spcPct val="20000"/>
              </a:spcBef>
              <a:spcAft>
                <a:spcPct val="0"/>
              </a:spcAft>
              <a:buFont typeface="Marlett" pitchFamily="2" charset="2"/>
              <a:buChar char="4"/>
              <a:defRPr sz="2800" b="0">
                <a:solidFill>
                  <a:srgbClr val="FF0000"/>
                </a:solidFill>
                <a:latin typeface="+mn-lt"/>
              </a:defRPr>
            </a:lvl2pPr>
            <a:lvl3pPr marL="1143000" indent="-228600" algn="l" rtl="0" eaLnBrk="0" fontAlgn="base" hangingPunct="0">
              <a:spcBef>
                <a:spcPct val="20000"/>
              </a:spcBef>
              <a:spcAft>
                <a:spcPct val="0"/>
              </a:spcAft>
              <a:buSzPct val="75000"/>
              <a:buFont typeface="Monotype Sorts" pitchFamily="2" charset="2"/>
              <a:buChar char="o"/>
              <a:defRPr sz="2000" b="0">
                <a:solidFill>
                  <a:srgbClr val="333300"/>
                </a:solidFill>
                <a:latin typeface="+mn-lt"/>
              </a:defRPr>
            </a:lvl3pPr>
            <a:lvl4pPr marL="1600200" indent="-228600" algn="l" rtl="0" eaLnBrk="0" fontAlgn="base" hangingPunct="0">
              <a:spcBef>
                <a:spcPct val="20000"/>
              </a:spcBef>
              <a:spcAft>
                <a:spcPct val="0"/>
              </a:spcAft>
              <a:buFont typeface="CommonBullets" pitchFamily="34" charset="2"/>
              <a:buChar char="u"/>
              <a:defRPr sz="1600" b="0">
                <a:solidFill>
                  <a:srgbClr val="CC3300"/>
                </a:solidFill>
                <a:latin typeface="+mn-lt"/>
              </a:defRPr>
            </a:lvl4pPr>
            <a:lvl5pPr marL="2057400" indent="-228600" algn="l" rtl="0" eaLnBrk="0" fontAlgn="base" hangingPunct="0">
              <a:spcBef>
                <a:spcPct val="20000"/>
              </a:spcBef>
              <a:spcAft>
                <a:spcPct val="0"/>
              </a:spcAft>
              <a:buChar char="–"/>
              <a:defRPr sz="1100" b="0">
                <a:solidFill>
                  <a:srgbClr val="FF0066"/>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9pPr>
          </a:lstStyle>
          <a:p>
            <a:r>
              <a:rPr kumimoji="0" lang="en-US" sz="2100" i="0" kern="0" dirty="0"/>
              <a:t>Roy at the 2012</a:t>
            </a:r>
            <a:br>
              <a:rPr kumimoji="0" lang="en-US" sz="2100" i="0" kern="0" dirty="0"/>
            </a:br>
            <a:r>
              <a:rPr kumimoji="0" lang="en-US" sz="2100" i="0" kern="0" dirty="0"/>
              <a:t>Ig </a:t>
            </a:r>
            <a:r>
              <a:rPr kumimoji="0" lang="en-US" sz="2100" i="0" kern="0" dirty="0" err="1"/>
              <a:t>Nobels</a:t>
            </a:r>
            <a:r>
              <a:rPr kumimoji="0" lang="en-US" sz="2100" i="0" kern="0" dirty="0"/>
              <a:t>.</a:t>
            </a:r>
          </a:p>
          <a:p>
            <a:endParaRPr kumimoji="0" lang="en-US" sz="2100" i="0" kern="0" dirty="0"/>
          </a:p>
          <a:p>
            <a:r>
              <a:rPr kumimoji="0" lang="en-US" sz="2100" i="0" kern="0" dirty="0"/>
              <a:t>Roy on reporters</a:t>
            </a:r>
            <a:br>
              <a:rPr kumimoji="0" lang="en-US" sz="2100" i="0" kern="0" dirty="0"/>
            </a:br>
            <a:r>
              <a:rPr kumimoji="0" lang="en-US" sz="2100" i="0" kern="0" dirty="0"/>
              <a:t>at the Nobel Ceremony:</a:t>
            </a:r>
          </a:p>
          <a:p>
            <a:endParaRPr kumimoji="0" lang="en-US" sz="2100" i="0" kern="0" dirty="0"/>
          </a:p>
          <a:p>
            <a:endParaRPr kumimoji="0" lang="en-US" sz="2100" i="0" kern="0" dirty="0"/>
          </a:p>
          <a:p>
            <a:endParaRPr kumimoji="0" lang="en-US" sz="2100" i="0" kern="0" dirty="0"/>
          </a:p>
        </p:txBody>
      </p:sp>
    </p:spTree>
    <p:extLst>
      <p:ext uri="{BB962C8B-B14F-4D97-AF65-F5344CB8AC3E}">
        <p14:creationId xmlns:p14="http://schemas.microsoft.com/office/powerpoint/2010/main" val="1504697338"/>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hlinkClick r:id="rId3"/>
            <a:extLst>
              <a:ext uri="{FF2B5EF4-FFF2-40B4-BE49-F238E27FC236}">
                <a16:creationId xmlns:a16="http://schemas.microsoft.com/office/drawing/2014/main" id="{95C6410F-84A6-1549-8E25-A1FA40308228}"/>
              </a:ext>
            </a:extLst>
          </p:cNvPr>
          <p:cNvPicPr>
            <a:picLocks noGrp="1" noChangeAspect="1"/>
          </p:cNvPicPr>
          <p:nvPr>
            <p:ph idx="1"/>
          </p:nvPr>
        </p:nvPicPr>
        <p:blipFill>
          <a:blip r:embed="rId4"/>
          <a:stretch>
            <a:fillRect/>
          </a:stretch>
        </p:blipFill>
        <p:spPr>
          <a:xfrm>
            <a:off x="3375321" y="1124744"/>
            <a:ext cx="5517159" cy="5112568"/>
          </a:xfrm>
          <a:prstGeom prst="rect">
            <a:avLst/>
          </a:prstGeom>
        </p:spPr>
      </p:pic>
      <p:sp>
        <p:nvSpPr>
          <p:cNvPr id="3" name="Title 2">
            <a:extLst>
              <a:ext uri="{FF2B5EF4-FFF2-40B4-BE49-F238E27FC236}">
                <a16:creationId xmlns:a16="http://schemas.microsoft.com/office/drawing/2014/main" id="{AD46E3C8-0536-BA45-965D-77CF29044F75}"/>
              </a:ext>
            </a:extLst>
          </p:cNvPr>
          <p:cNvSpPr>
            <a:spLocks noGrp="1"/>
          </p:cNvSpPr>
          <p:nvPr>
            <p:ph type="title"/>
          </p:nvPr>
        </p:nvSpPr>
        <p:spPr/>
        <p:txBody>
          <a:bodyPr/>
          <a:lstStyle/>
          <a:p>
            <a:r>
              <a:rPr lang="en-US" dirty="0"/>
              <a:t>Roy Continued as “The Keeper of the Broom” at Ig </a:t>
            </a:r>
            <a:r>
              <a:rPr lang="en-US" dirty="0" err="1"/>
              <a:t>Nobels</a:t>
            </a:r>
            <a:endParaRPr lang="en-US" dirty="0"/>
          </a:p>
        </p:txBody>
      </p:sp>
      <p:sp>
        <p:nvSpPr>
          <p:cNvPr id="4" name="Slide Number Placeholder 3">
            <a:extLst>
              <a:ext uri="{FF2B5EF4-FFF2-40B4-BE49-F238E27FC236}">
                <a16:creationId xmlns:a16="http://schemas.microsoft.com/office/drawing/2014/main" id="{6DA16A20-D678-6F4E-A04A-F06427AF53FA}"/>
              </a:ext>
            </a:extLst>
          </p:cNvPr>
          <p:cNvSpPr>
            <a:spLocks noGrp="1"/>
          </p:cNvSpPr>
          <p:nvPr>
            <p:ph type="sldNum" sz="quarter" idx="12"/>
          </p:nvPr>
        </p:nvSpPr>
        <p:spPr/>
        <p:txBody>
          <a:bodyPr/>
          <a:lstStyle/>
          <a:p>
            <a:fld id="{A2D2CA8A-49B1-44D0-B863-6C6BFD9BB9EC}" type="slidenum">
              <a:rPr lang="en-US" smtClean="0"/>
              <a:pPr/>
              <a:t>58</a:t>
            </a:fld>
            <a:endParaRPr lang="en-US" dirty="0"/>
          </a:p>
        </p:txBody>
      </p:sp>
      <p:sp>
        <p:nvSpPr>
          <p:cNvPr id="5" name="Date Placeholder 4">
            <a:extLst>
              <a:ext uri="{FF2B5EF4-FFF2-40B4-BE49-F238E27FC236}">
                <a16:creationId xmlns:a16="http://schemas.microsoft.com/office/drawing/2014/main" id="{F9B7ED11-37E6-4848-A722-FA9A6CFD8378}"/>
              </a:ext>
            </a:extLst>
          </p:cNvPr>
          <p:cNvSpPr>
            <a:spLocks noGrp="1"/>
          </p:cNvSpPr>
          <p:nvPr>
            <p:ph type="dt" sz="half" idx="10"/>
          </p:nvPr>
        </p:nvSpPr>
        <p:spPr/>
        <p:txBody>
          <a:bodyPr/>
          <a:lstStyle/>
          <a:p>
            <a:r>
              <a:rPr lang="en-US"/>
              <a:t>06-Jun-19</a:t>
            </a:r>
            <a:endParaRPr lang="en-US" dirty="0"/>
          </a:p>
        </p:txBody>
      </p:sp>
      <p:sp>
        <p:nvSpPr>
          <p:cNvPr id="8" name="Content Placeholder 1">
            <a:extLst>
              <a:ext uri="{FF2B5EF4-FFF2-40B4-BE49-F238E27FC236}">
                <a16:creationId xmlns:a16="http://schemas.microsoft.com/office/drawing/2014/main" id="{C7F361A5-35BB-5044-8E6D-A933002CD480}"/>
              </a:ext>
            </a:extLst>
          </p:cNvPr>
          <p:cNvSpPr txBox="1">
            <a:spLocks/>
          </p:cNvSpPr>
          <p:nvPr/>
        </p:nvSpPr>
        <p:spPr bwMode="auto">
          <a:xfrm>
            <a:off x="25934" y="1052736"/>
            <a:ext cx="3361115" cy="44005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normAutofit/>
          </a:bodyPr>
          <a:lstStyle>
            <a:lvl1pPr marL="342900" indent="-342900" algn="l" rtl="0" eaLnBrk="0" fontAlgn="base" hangingPunct="0">
              <a:spcBef>
                <a:spcPct val="20000"/>
              </a:spcBef>
              <a:spcAft>
                <a:spcPct val="0"/>
              </a:spcAft>
              <a:buSzPct val="50000"/>
              <a:buFont typeface="Monotype Sorts" pitchFamily="2" charset="2"/>
              <a:buChar char="l"/>
              <a:defRPr sz="3200" b="0">
                <a:solidFill>
                  <a:srgbClr val="0000CC"/>
                </a:solidFill>
                <a:effectLst/>
                <a:latin typeface="+mn-lt"/>
                <a:ea typeface="+mn-ea"/>
                <a:cs typeface="+mn-cs"/>
              </a:defRPr>
            </a:lvl1pPr>
            <a:lvl2pPr marL="742950" indent="-285750" algn="l" rtl="0" eaLnBrk="0" fontAlgn="base" hangingPunct="0">
              <a:spcBef>
                <a:spcPct val="20000"/>
              </a:spcBef>
              <a:spcAft>
                <a:spcPct val="0"/>
              </a:spcAft>
              <a:buFont typeface="Marlett" pitchFamily="2" charset="2"/>
              <a:buChar char="4"/>
              <a:defRPr sz="2800" b="0">
                <a:solidFill>
                  <a:srgbClr val="FF0000"/>
                </a:solidFill>
                <a:latin typeface="+mn-lt"/>
              </a:defRPr>
            </a:lvl2pPr>
            <a:lvl3pPr marL="1143000" indent="-228600" algn="l" rtl="0" eaLnBrk="0" fontAlgn="base" hangingPunct="0">
              <a:spcBef>
                <a:spcPct val="20000"/>
              </a:spcBef>
              <a:spcAft>
                <a:spcPct val="0"/>
              </a:spcAft>
              <a:buSzPct val="75000"/>
              <a:buFont typeface="Monotype Sorts" pitchFamily="2" charset="2"/>
              <a:buChar char="o"/>
              <a:defRPr sz="2000" b="0">
                <a:solidFill>
                  <a:srgbClr val="333300"/>
                </a:solidFill>
                <a:latin typeface="+mn-lt"/>
              </a:defRPr>
            </a:lvl3pPr>
            <a:lvl4pPr marL="1600200" indent="-228600" algn="l" rtl="0" eaLnBrk="0" fontAlgn="base" hangingPunct="0">
              <a:spcBef>
                <a:spcPct val="20000"/>
              </a:spcBef>
              <a:spcAft>
                <a:spcPct val="0"/>
              </a:spcAft>
              <a:buFont typeface="CommonBullets" pitchFamily="34" charset="2"/>
              <a:buChar char="u"/>
              <a:defRPr sz="1600" b="0">
                <a:solidFill>
                  <a:srgbClr val="CC3300"/>
                </a:solidFill>
                <a:latin typeface="+mn-lt"/>
              </a:defRPr>
            </a:lvl4pPr>
            <a:lvl5pPr marL="2057400" indent="-228600" algn="l" rtl="0" eaLnBrk="0" fontAlgn="base" hangingPunct="0">
              <a:spcBef>
                <a:spcPct val="20000"/>
              </a:spcBef>
              <a:spcAft>
                <a:spcPct val="0"/>
              </a:spcAft>
              <a:buChar char="–"/>
              <a:defRPr sz="1100" b="0">
                <a:solidFill>
                  <a:srgbClr val="FF0066"/>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9pPr>
          </a:lstStyle>
          <a:p>
            <a:r>
              <a:rPr kumimoji="0" lang="en-US" sz="2100" i="0" kern="0" dirty="0"/>
              <a:t>Roy at the 2012</a:t>
            </a:r>
            <a:br>
              <a:rPr kumimoji="0" lang="en-US" sz="2100" i="0" kern="0" dirty="0"/>
            </a:br>
            <a:r>
              <a:rPr kumimoji="0" lang="en-US" sz="2100" i="0" kern="0" dirty="0"/>
              <a:t>Ig </a:t>
            </a:r>
            <a:r>
              <a:rPr kumimoji="0" lang="en-US" sz="2100" i="0" kern="0" dirty="0" err="1"/>
              <a:t>Nobels</a:t>
            </a:r>
            <a:r>
              <a:rPr kumimoji="0" lang="en-US" sz="2100" i="0" kern="0" dirty="0"/>
              <a:t>.</a:t>
            </a:r>
          </a:p>
          <a:p>
            <a:endParaRPr kumimoji="0" lang="en-US" sz="2100" i="0" kern="0" dirty="0"/>
          </a:p>
          <a:p>
            <a:r>
              <a:rPr kumimoji="0" lang="en-US" sz="2100" i="0" kern="0" dirty="0"/>
              <a:t>Roy on reporters</a:t>
            </a:r>
            <a:br>
              <a:rPr kumimoji="0" lang="en-US" sz="2100" i="0" kern="0" dirty="0"/>
            </a:br>
            <a:r>
              <a:rPr kumimoji="0" lang="en-US" sz="2100" i="0" kern="0" dirty="0"/>
              <a:t>at the Nobel Ceremony:</a:t>
            </a:r>
          </a:p>
          <a:p>
            <a:endParaRPr kumimoji="0" lang="en-US" sz="2100" i="0" kern="0" dirty="0"/>
          </a:p>
          <a:p>
            <a:endParaRPr kumimoji="0" lang="en-US" sz="2100" i="0" kern="0" dirty="0"/>
          </a:p>
          <a:p>
            <a:endParaRPr kumimoji="0" lang="en-US" sz="2100" i="0" kern="0" dirty="0"/>
          </a:p>
        </p:txBody>
      </p:sp>
      <p:sp>
        <p:nvSpPr>
          <p:cNvPr id="9" name="TextBox 8">
            <a:hlinkClick r:id="rId3"/>
            <a:extLst>
              <a:ext uri="{FF2B5EF4-FFF2-40B4-BE49-F238E27FC236}">
                <a16:creationId xmlns:a16="http://schemas.microsoft.com/office/drawing/2014/main" id="{9E7C3752-CEC9-274D-A1E4-3A301BAA526E}"/>
              </a:ext>
            </a:extLst>
          </p:cNvPr>
          <p:cNvSpPr txBox="1"/>
          <p:nvPr/>
        </p:nvSpPr>
        <p:spPr>
          <a:xfrm>
            <a:off x="340592" y="3104964"/>
            <a:ext cx="2731798" cy="170816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3000000" scaled="0"/>
            <a:tileRect/>
          </a:gradFill>
          <a:scene3d>
            <a:camera prst="orthographicFront"/>
            <a:lightRig rig="threePt" dir="t"/>
          </a:scene3d>
          <a:sp3d>
            <a:bevelT w="165100" prst="coolSlant"/>
          </a:sp3d>
        </p:spPr>
        <p:txBody>
          <a:bodyPr wrap="square" rtlCol="0">
            <a:spAutoFit/>
          </a:bodyPr>
          <a:lstStyle/>
          <a:p>
            <a:pPr>
              <a:buNone/>
            </a:pPr>
            <a:r>
              <a:rPr lang="en-US" sz="2100" i="0" dirty="0"/>
              <a:t>“But all they wanted to ask about was that damn broom and the paper airplanes.”</a:t>
            </a:r>
          </a:p>
        </p:txBody>
      </p:sp>
    </p:spTree>
    <p:extLst>
      <p:ext uri="{BB962C8B-B14F-4D97-AF65-F5344CB8AC3E}">
        <p14:creationId xmlns:p14="http://schemas.microsoft.com/office/powerpoint/2010/main" val="36773751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46E3C8-0536-BA45-965D-77CF29044F75}"/>
              </a:ext>
            </a:extLst>
          </p:cNvPr>
          <p:cNvSpPr>
            <a:spLocks noGrp="1"/>
          </p:cNvSpPr>
          <p:nvPr>
            <p:ph type="title"/>
          </p:nvPr>
        </p:nvSpPr>
        <p:spPr/>
        <p:txBody>
          <a:bodyPr/>
          <a:lstStyle/>
          <a:p>
            <a:r>
              <a:rPr lang="en-US" dirty="0"/>
              <a:t>Roy Continued as “The Keeper of the Broom” at Ig </a:t>
            </a:r>
            <a:r>
              <a:rPr lang="en-US" dirty="0" err="1"/>
              <a:t>Nobels</a:t>
            </a:r>
            <a:endParaRPr lang="en-US" dirty="0"/>
          </a:p>
        </p:txBody>
      </p:sp>
      <p:sp>
        <p:nvSpPr>
          <p:cNvPr id="4" name="Slide Number Placeholder 3">
            <a:extLst>
              <a:ext uri="{FF2B5EF4-FFF2-40B4-BE49-F238E27FC236}">
                <a16:creationId xmlns:a16="http://schemas.microsoft.com/office/drawing/2014/main" id="{6DA16A20-D678-6F4E-A04A-F06427AF53FA}"/>
              </a:ext>
            </a:extLst>
          </p:cNvPr>
          <p:cNvSpPr>
            <a:spLocks noGrp="1"/>
          </p:cNvSpPr>
          <p:nvPr>
            <p:ph type="sldNum" sz="quarter" idx="12"/>
          </p:nvPr>
        </p:nvSpPr>
        <p:spPr/>
        <p:txBody>
          <a:bodyPr/>
          <a:lstStyle/>
          <a:p>
            <a:fld id="{A2D2CA8A-49B1-44D0-B863-6C6BFD9BB9EC}" type="slidenum">
              <a:rPr lang="en-US" smtClean="0"/>
              <a:pPr/>
              <a:t>59</a:t>
            </a:fld>
            <a:endParaRPr lang="en-US" dirty="0"/>
          </a:p>
        </p:txBody>
      </p:sp>
      <p:sp>
        <p:nvSpPr>
          <p:cNvPr id="5" name="Date Placeholder 4">
            <a:extLst>
              <a:ext uri="{FF2B5EF4-FFF2-40B4-BE49-F238E27FC236}">
                <a16:creationId xmlns:a16="http://schemas.microsoft.com/office/drawing/2014/main" id="{F9B7ED11-37E6-4848-A722-FA9A6CFD8378}"/>
              </a:ext>
            </a:extLst>
          </p:cNvPr>
          <p:cNvSpPr>
            <a:spLocks noGrp="1"/>
          </p:cNvSpPr>
          <p:nvPr>
            <p:ph type="dt" sz="half" idx="10"/>
          </p:nvPr>
        </p:nvSpPr>
        <p:spPr/>
        <p:txBody>
          <a:bodyPr/>
          <a:lstStyle/>
          <a:p>
            <a:r>
              <a:rPr lang="en-US"/>
              <a:t>06-Jun-19</a:t>
            </a:r>
            <a:endParaRPr lang="en-US" dirty="0"/>
          </a:p>
        </p:txBody>
      </p:sp>
      <p:sp>
        <p:nvSpPr>
          <p:cNvPr id="8" name="Content Placeholder 1">
            <a:extLst>
              <a:ext uri="{FF2B5EF4-FFF2-40B4-BE49-F238E27FC236}">
                <a16:creationId xmlns:a16="http://schemas.microsoft.com/office/drawing/2014/main" id="{C7F361A5-35BB-5044-8E6D-A933002CD480}"/>
              </a:ext>
            </a:extLst>
          </p:cNvPr>
          <p:cNvSpPr txBox="1">
            <a:spLocks/>
          </p:cNvSpPr>
          <p:nvPr/>
        </p:nvSpPr>
        <p:spPr bwMode="auto">
          <a:xfrm>
            <a:off x="266596" y="944724"/>
            <a:ext cx="5277512" cy="44005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normAutofit/>
          </a:bodyPr>
          <a:lstStyle>
            <a:lvl1pPr marL="342900" indent="-342900" algn="l" rtl="0" eaLnBrk="0" fontAlgn="base" hangingPunct="0">
              <a:spcBef>
                <a:spcPct val="20000"/>
              </a:spcBef>
              <a:spcAft>
                <a:spcPct val="0"/>
              </a:spcAft>
              <a:buSzPct val="50000"/>
              <a:buFont typeface="Monotype Sorts" pitchFamily="2" charset="2"/>
              <a:buChar char="l"/>
              <a:defRPr sz="3200" b="0">
                <a:solidFill>
                  <a:srgbClr val="0000CC"/>
                </a:solidFill>
                <a:effectLst/>
                <a:latin typeface="+mn-lt"/>
                <a:ea typeface="+mn-ea"/>
                <a:cs typeface="+mn-cs"/>
              </a:defRPr>
            </a:lvl1pPr>
            <a:lvl2pPr marL="742950" indent="-285750" algn="l" rtl="0" eaLnBrk="0" fontAlgn="base" hangingPunct="0">
              <a:spcBef>
                <a:spcPct val="20000"/>
              </a:spcBef>
              <a:spcAft>
                <a:spcPct val="0"/>
              </a:spcAft>
              <a:buFont typeface="Marlett" pitchFamily="2" charset="2"/>
              <a:buChar char="4"/>
              <a:defRPr sz="2800" b="0">
                <a:solidFill>
                  <a:srgbClr val="FF0000"/>
                </a:solidFill>
                <a:latin typeface="+mn-lt"/>
              </a:defRPr>
            </a:lvl2pPr>
            <a:lvl3pPr marL="1143000" indent="-228600" algn="l" rtl="0" eaLnBrk="0" fontAlgn="base" hangingPunct="0">
              <a:spcBef>
                <a:spcPct val="20000"/>
              </a:spcBef>
              <a:spcAft>
                <a:spcPct val="0"/>
              </a:spcAft>
              <a:buSzPct val="75000"/>
              <a:buFont typeface="Monotype Sorts" pitchFamily="2" charset="2"/>
              <a:buChar char="o"/>
              <a:defRPr sz="2000" b="0">
                <a:solidFill>
                  <a:srgbClr val="333300"/>
                </a:solidFill>
                <a:latin typeface="+mn-lt"/>
              </a:defRPr>
            </a:lvl3pPr>
            <a:lvl4pPr marL="1600200" indent="-228600" algn="l" rtl="0" eaLnBrk="0" fontAlgn="base" hangingPunct="0">
              <a:spcBef>
                <a:spcPct val="20000"/>
              </a:spcBef>
              <a:spcAft>
                <a:spcPct val="0"/>
              </a:spcAft>
              <a:buFont typeface="CommonBullets" pitchFamily="34" charset="2"/>
              <a:buChar char="u"/>
              <a:defRPr sz="1600" b="0">
                <a:solidFill>
                  <a:srgbClr val="CC3300"/>
                </a:solidFill>
                <a:latin typeface="+mn-lt"/>
              </a:defRPr>
            </a:lvl4pPr>
            <a:lvl5pPr marL="2057400" indent="-228600" algn="l" rtl="0" eaLnBrk="0" fontAlgn="base" hangingPunct="0">
              <a:spcBef>
                <a:spcPct val="20000"/>
              </a:spcBef>
              <a:spcAft>
                <a:spcPct val="0"/>
              </a:spcAft>
              <a:buChar char="–"/>
              <a:defRPr sz="1100" b="0">
                <a:solidFill>
                  <a:srgbClr val="FF0066"/>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9pPr>
          </a:lstStyle>
          <a:p>
            <a:r>
              <a:rPr kumimoji="0" lang="en-US" sz="2100" i="0" kern="0" dirty="0"/>
              <a:t>Roy at the 2016 Ig </a:t>
            </a:r>
            <a:r>
              <a:rPr kumimoji="0" lang="en-US" sz="2100" i="0" kern="0" dirty="0" err="1"/>
              <a:t>Nobels</a:t>
            </a:r>
            <a:endParaRPr kumimoji="0" lang="en-US" sz="2100" i="0" kern="0" dirty="0"/>
          </a:p>
          <a:p>
            <a:endParaRPr kumimoji="0" lang="en-US" sz="2100" i="0" kern="0" dirty="0"/>
          </a:p>
          <a:p>
            <a:endParaRPr kumimoji="0" lang="en-US" sz="2100" i="0" kern="0" dirty="0"/>
          </a:p>
          <a:p>
            <a:endParaRPr kumimoji="0" lang="en-US" sz="2100" i="0" kern="0" dirty="0"/>
          </a:p>
        </p:txBody>
      </p:sp>
      <p:pic>
        <p:nvPicPr>
          <p:cNvPr id="10" name="Picture 9">
            <a:hlinkClick r:id="rId3"/>
            <a:extLst>
              <a:ext uri="{FF2B5EF4-FFF2-40B4-BE49-F238E27FC236}">
                <a16:creationId xmlns:a16="http://schemas.microsoft.com/office/drawing/2014/main" id="{18EAE50A-DB8D-9A4B-9621-8D9451E4FE28}"/>
              </a:ext>
            </a:extLst>
          </p:cNvPr>
          <p:cNvPicPr>
            <a:picLocks noChangeAspect="1"/>
          </p:cNvPicPr>
          <p:nvPr/>
        </p:nvPicPr>
        <p:blipFill>
          <a:blip r:embed="rId4"/>
          <a:stretch>
            <a:fillRect/>
          </a:stretch>
        </p:blipFill>
        <p:spPr>
          <a:xfrm>
            <a:off x="559160" y="1304764"/>
            <a:ext cx="7830870" cy="5220580"/>
          </a:xfrm>
          <a:prstGeom prst="rect">
            <a:avLst/>
          </a:prstGeom>
        </p:spPr>
      </p:pic>
    </p:spTree>
    <p:extLst>
      <p:ext uri="{BB962C8B-B14F-4D97-AF65-F5344CB8AC3E}">
        <p14:creationId xmlns:p14="http://schemas.microsoft.com/office/powerpoint/2010/main" val="371698299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21ADFC-0470-8242-9BD0-A58D60F6F473}"/>
              </a:ext>
            </a:extLst>
          </p:cNvPr>
          <p:cNvSpPr>
            <a:spLocks noGrp="1"/>
          </p:cNvSpPr>
          <p:nvPr>
            <p:ph idx="1"/>
          </p:nvPr>
        </p:nvSpPr>
        <p:spPr/>
        <p:txBody>
          <a:bodyPr/>
          <a:lstStyle/>
          <a:p>
            <a:r>
              <a:rPr lang="en-US" dirty="0"/>
              <a:t>Born in New York City September 1, 1925</a:t>
            </a:r>
          </a:p>
          <a:p>
            <a:r>
              <a:rPr lang="en-US" dirty="0"/>
              <a:t>Member of first  graduating class at Bronx High School of Science (1941)</a:t>
            </a:r>
          </a:p>
          <a:p>
            <a:r>
              <a:rPr lang="en-US" dirty="0"/>
              <a:t>Entered Harvard September, 1941</a:t>
            </a:r>
          </a:p>
          <a:p>
            <a:r>
              <a:rPr lang="en-US" dirty="0"/>
              <a:t>Recruited to Los Alamos in 1943 at age of 18. </a:t>
            </a:r>
          </a:p>
          <a:p>
            <a:r>
              <a:rPr lang="en-US" dirty="0"/>
              <a:t>Harvard B.A. 1946, Ph.D. 1949 (Adviser: Julian Schwinger)</a:t>
            </a:r>
          </a:p>
          <a:p>
            <a:r>
              <a:rPr lang="en-US" dirty="0"/>
              <a:t>Intermediate states at IAS and Caltech</a:t>
            </a:r>
          </a:p>
          <a:p>
            <a:endParaRPr lang="en-US" dirty="0"/>
          </a:p>
          <a:p>
            <a:endParaRPr lang="en-US" dirty="0"/>
          </a:p>
        </p:txBody>
      </p:sp>
      <p:sp>
        <p:nvSpPr>
          <p:cNvPr id="3" name="Title 2">
            <a:extLst>
              <a:ext uri="{FF2B5EF4-FFF2-40B4-BE49-F238E27FC236}">
                <a16:creationId xmlns:a16="http://schemas.microsoft.com/office/drawing/2014/main" id="{C88FB790-452B-ED4F-A436-8E11D4F3C874}"/>
              </a:ext>
            </a:extLst>
          </p:cNvPr>
          <p:cNvSpPr>
            <a:spLocks noGrp="1"/>
          </p:cNvSpPr>
          <p:nvPr>
            <p:ph type="title"/>
          </p:nvPr>
        </p:nvSpPr>
        <p:spPr/>
        <p:txBody>
          <a:bodyPr/>
          <a:lstStyle/>
          <a:p>
            <a:r>
              <a:rPr lang="en-US" dirty="0"/>
              <a:t>Roy’s Worldline</a:t>
            </a:r>
          </a:p>
        </p:txBody>
      </p:sp>
      <p:sp>
        <p:nvSpPr>
          <p:cNvPr id="4" name="Slide Number Placeholder 3">
            <a:extLst>
              <a:ext uri="{FF2B5EF4-FFF2-40B4-BE49-F238E27FC236}">
                <a16:creationId xmlns:a16="http://schemas.microsoft.com/office/drawing/2014/main" id="{E243F3F6-419C-E84A-BB0C-EC26DF7F500F}"/>
              </a:ext>
            </a:extLst>
          </p:cNvPr>
          <p:cNvSpPr>
            <a:spLocks noGrp="1"/>
          </p:cNvSpPr>
          <p:nvPr>
            <p:ph type="sldNum" sz="quarter" idx="12"/>
          </p:nvPr>
        </p:nvSpPr>
        <p:spPr/>
        <p:txBody>
          <a:bodyPr/>
          <a:lstStyle/>
          <a:p>
            <a:fld id="{A2D2CA8A-49B1-44D0-B863-6C6BFD9BB9EC}" type="slidenum">
              <a:rPr lang="en-US" smtClean="0"/>
              <a:pPr/>
              <a:t>6</a:t>
            </a:fld>
            <a:endParaRPr lang="en-US"/>
          </a:p>
        </p:txBody>
      </p:sp>
      <p:sp>
        <p:nvSpPr>
          <p:cNvPr id="5" name="Date Placeholder 4">
            <a:extLst>
              <a:ext uri="{FF2B5EF4-FFF2-40B4-BE49-F238E27FC236}">
                <a16:creationId xmlns:a16="http://schemas.microsoft.com/office/drawing/2014/main" id="{8845811A-087C-D945-85EB-9EF709ACFE95}"/>
              </a:ext>
            </a:extLst>
          </p:cNvPr>
          <p:cNvSpPr>
            <a:spLocks noGrp="1"/>
          </p:cNvSpPr>
          <p:nvPr>
            <p:ph type="dt" sz="half" idx="10"/>
          </p:nvPr>
        </p:nvSpPr>
        <p:spPr/>
        <p:txBody>
          <a:bodyPr/>
          <a:lstStyle/>
          <a:p>
            <a:r>
              <a:rPr lang="en-US"/>
              <a:t>06-Jun-19</a:t>
            </a:r>
            <a:endParaRPr lang="en-US" dirty="0"/>
          </a:p>
        </p:txBody>
      </p:sp>
      <p:sp>
        <p:nvSpPr>
          <p:cNvPr id="6" name="TextBox 5">
            <a:hlinkClick r:id="rId2"/>
            <a:extLst>
              <a:ext uri="{FF2B5EF4-FFF2-40B4-BE49-F238E27FC236}">
                <a16:creationId xmlns:a16="http://schemas.microsoft.com/office/drawing/2014/main" id="{AB725C7B-F488-6547-9406-1E8AAC3B3765}"/>
              </a:ext>
            </a:extLst>
          </p:cNvPr>
          <p:cNvSpPr txBox="1"/>
          <p:nvPr/>
        </p:nvSpPr>
        <p:spPr>
          <a:xfrm>
            <a:off x="5625117" y="3537012"/>
            <a:ext cx="3500100" cy="1791260"/>
          </a:xfrm>
          <a:prstGeom prst="rect">
            <a:avLst/>
          </a:prstGeom>
          <a:gradFill flip="none" rotWithShape="1">
            <a:gsLst>
              <a:gs pos="0">
                <a:schemeClr val="accent4">
                  <a:alpha val="10000"/>
                  <a:lumMod val="0"/>
                  <a:lumOff val="10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3000000" scaled="0"/>
            <a:tileRect/>
          </a:gradFill>
          <a:scene3d>
            <a:camera prst="orthographicFront"/>
            <a:lightRig rig="threePt" dir="t"/>
          </a:scene3d>
          <a:sp3d>
            <a:bevelT w="165100" prst="coolSlant"/>
          </a:sp3d>
        </p:spPr>
        <p:txBody>
          <a:bodyPr wrap="square" rtlCol="0">
            <a:spAutoFit/>
          </a:bodyPr>
          <a:lstStyle/>
          <a:p>
            <a:pPr algn="l">
              <a:buNone/>
            </a:pPr>
            <a:r>
              <a:rPr lang="en-US" sz="1200" dirty="0"/>
              <a:t>“My research for the year was devoted to resolving a puzzle they had encountered in studying electron diffraction by molecules. Solving the problem didn’t interest me in molecules very much, but it did involve me deeply in scattering problems in which the incident particles were of wavelength much smaller than the ranges of interactions.” </a:t>
            </a:r>
          </a:p>
          <a:p>
            <a:pPr algn="l">
              <a:buNone/>
            </a:pPr>
            <a:r>
              <a:rPr lang="en-US" sz="1200" dirty="0"/>
              <a:t> </a:t>
            </a:r>
            <a:r>
              <a:rPr lang="en-US" sz="1200" i="0" dirty="0"/>
              <a:t>Roy Glauber</a:t>
            </a:r>
            <a:endParaRPr lang="en-US" sz="1650" i="0" dirty="0"/>
          </a:p>
        </p:txBody>
      </p:sp>
      <p:cxnSp>
        <p:nvCxnSpPr>
          <p:cNvPr id="8" name="Straight Connector 7">
            <a:extLst>
              <a:ext uri="{FF2B5EF4-FFF2-40B4-BE49-F238E27FC236}">
                <a16:creationId xmlns:a16="http://schemas.microsoft.com/office/drawing/2014/main" id="{5EBA9B8D-97D7-2C48-8904-7D86A1C93151}"/>
              </a:ext>
            </a:extLst>
          </p:cNvPr>
          <p:cNvCxnSpPr>
            <a:cxnSpLocks/>
          </p:cNvCxnSpPr>
          <p:nvPr/>
        </p:nvCxnSpPr>
        <p:spPr bwMode="auto">
          <a:xfrm>
            <a:off x="4968044" y="4005064"/>
            <a:ext cx="657073" cy="558062"/>
          </a:xfrm>
          <a:prstGeom prst="line">
            <a:avLst/>
          </a:prstGeom>
          <a:solidFill>
            <a:srgbClr val="FFFFFF"/>
          </a:solidFill>
          <a:ln w="38100" cap="flat" cmpd="sng" algn="ctr">
            <a:solidFill>
              <a:schemeClr val="bg2"/>
            </a:solidFill>
            <a:prstDash val="solid"/>
            <a:round/>
            <a:headEnd type="none" w="med" len="med"/>
            <a:tailEnd type="stealth" w="lg" len="lg"/>
          </a:ln>
          <a:effectLst/>
        </p:spPr>
      </p:cxnSp>
    </p:spTree>
    <p:extLst>
      <p:ext uri="{BB962C8B-B14F-4D97-AF65-F5344CB8AC3E}">
        <p14:creationId xmlns:p14="http://schemas.microsoft.com/office/powerpoint/2010/main" val="12960479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46E3C8-0536-BA45-965D-77CF29044F75}"/>
              </a:ext>
            </a:extLst>
          </p:cNvPr>
          <p:cNvSpPr>
            <a:spLocks noGrp="1"/>
          </p:cNvSpPr>
          <p:nvPr>
            <p:ph type="title"/>
          </p:nvPr>
        </p:nvSpPr>
        <p:spPr/>
        <p:txBody>
          <a:bodyPr/>
          <a:lstStyle/>
          <a:p>
            <a:r>
              <a:rPr lang="en-US" dirty="0"/>
              <a:t>Roy Continued as “The Keeper of the Broom” at Ig </a:t>
            </a:r>
            <a:r>
              <a:rPr lang="en-US" dirty="0" err="1"/>
              <a:t>Nobels</a:t>
            </a:r>
            <a:endParaRPr lang="en-US" dirty="0"/>
          </a:p>
        </p:txBody>
      </p:sp>
      <p:sp>
        <p:nvSpPr>
          <p:cNvPr id="4" name="Slide Number Placeholder 3">
            <a:extLst>
              <a:ext uri="{FF2B5EF4-FFF2-40B4-BE49-F238E27FC236}">
                <a16:creationId xmlns:a16="http://schemas.microsoft.com/office/drawing/2014/main" id="{6DA16A20-D678-6F4E-A04A-F06427AF53FA}"/>
              </a:ext>
            </a:extLst>
          </p:cNvPr>
          <p:cNvSpPr>
            <a:spLocks noGrp="1"/>
          </p:cNvSpPr>
          <p:nvPr>
            <p:ph type="sldNum" sz="quarter" idx="12"/>
          </p:nvPr>
        </p:nvSpPr>
        <p:spPr/>
        <p:txBody>
          <a:bodyPr/>
          <a:lstStyle/>
          <a:p>
            <a:fld id="{A2D2CA8A-49B1-44D0-B863-6C6BFD9BB9EC}" type="slidenum">
              <a:rPr lang="en-US" smtClean="0"/>
              <a:pPr/>
              <a:t>60</a:t>
            </a:fld>
            <a:endParaRPr lang="en-US" dirty="0"/>
          </a:p>
        </p:txBody>
      </p:sp>
      <p:sp>
        <p:nvSpPr>
          <p:cNvPr id="5" name="Date Placeholder 4">
            <a:extLst>
              <a:ext uri="{FF2B5EF4-FFF2-40B4-BE49-F238E27FC236}">
                <a16:creationId xmlns:a16="http://schemas.microsoft.com/office/drawing/2014/main" id="{F9B7ED11-37E6-4848-A722-FA9A6CFD8378}"/>
              </a:ext>
            </a:extLst>
          </p:cNvPr>
          <p:cNvSpPr>
            <a:spLocks noGrp="1"/>
          </p:cNvSpPr>
          <p:nvPr>
            <p:ph type="dt" sz="half" idx="10"/>
          </p:nvPr>
        </p:nvSpPr>
        <p:spPr/>
        <p:txBody>
          <a:bodyPr/>
          <a:lstStyle/>
          <a:p>
            <a:r>
              <a:rPr lang="en-US"/>
              <a:t>06-Jun-19</a:t>
            </a:r>
            <a:endParaRPr lang="en-US" dirty="0"/>
          </a:p>
        </p:txBody>
      </p:sp>
      <p:sp>
        <p:nvSpPr>
          <p:cNvPr id="8" name="Content Placeholder 1">
            <a:extLst>
              <a:ext uri="{FF2B5EF4-FFF2-40B4-BE49-F238E27FC236}">
                <a16:creationId xmlns:a16="http://schemas.microsoft.com/office/drawing/2014/main" id="{C7F361A5-35BB-5044-8E6D-A933002CD480}"/>
              </a:ext>
            </a:extLst>
          </p:cNvPr>
          <p:cNvSpPr txBox="1">
            <a:spLocks/>
          </p:cNvSpPr>
          <p:nvPr/>
        </p:nvSpPr>
        <p:spPr bwMode="auto">
          <a:xfrm>
            <a:off x="266596" y="944724"/>
            <a:ext cx="5277512" cy="44005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normAutofit/>
          </a:bodyPr>
          <a:lstStyle>
            <a:lvl1pPr marL="342900" indent="-342900" algn="l" rtl="0" eaLnBrk="0" fontAlgn="base" hangingPunct="0">
              <a:spcBef>
                <a:spcPct val="20000"/>
              </a:spcBef>
              <a:spcAft>
                <a:spcPct val="0"/>
              </a:spcAft>
              <a:buSzPct val="50000"/>
              <a:buFont typeface="Monotype Sorts" pitchFamily="2" charset="2"/>
              <a:buChar char="l"/>
              <a:defRPr sz="3200" b="0">
                <a:solidFill>
                  <a:srgbClr val="0000CC"/>
                </a:solidFill>
                <a:effectLst/>
                <a:latin typeface="+mn-lt"/>
                <a:ea typeface="+mn-ea"/>
                <a:cs typeface="+mn-cs"/>
              </a:defRPr>
            </a:lvl1pPr>
            <a:lvl2pPr marL="742950" indent="-285750" algn="l" rtl="0" eaLnBrk="0" fontAlgn="base" hangingPunct="0">
              <a:spcBef>
                <a:spcPct val="20000"/>
              </a:spcBef>
              <a:spcAft>
                <a:spcPct val="0"/>
              </a:spcAft>
              <a:buFont typeface="Marlett" pitchFamily="2" charset="2"/>
              <a:buChar char="4"/>
              <a:defRPr sz="2800" b="0">
                <a:solidFill>
                  <a:srgbClr val="FF0000"/>
                </a:solidFill>
                <a:latin typeface="+mn-lt"/>
              </a:defRPr>
            </a:lvl2pPr>
            <a:lvl3pPr marL="1143000" indent="-228600" algn="l" rtl="0" eaLnBrk="0" fontAlgn="base" hangingPunct="0">
              <a:spcBef>
                <a:spcPct val="20000"/>
              </a:spcBef>
              <a:spcAft>
                <a:spcPct val="0"/>
              </a:spcAft>
              <a:buSzPct val="75000"/>
              <a:buFont typeface="Monotype Sorts" pitchFamily="2" charset="2"/>
              <a:buChar char="o"/>
              <a:defRPr sz="2000" b="0">
                <a:solidFill>
                  <a:srgbClr val="333300"/>
                </a:solidFill>
                <a:latin typeface="+mn-lt"/>
              </a:defRPr>
            </a:lvl3pPr>
            <a:lvl4pPr marL="1600200" indent="-228600" algn="l" rtl="0" eaLnBrk="0" fontAlgn="base" hangingPunct="0">
              <a:spcBef>
                <a:spcPct val="20000"/>
              </a:spcBef>
              <a:spcAft>
                <a:spcPct val="0"/>
              </a:spcAft>
              <a:buFont typeface="CommonBullets" pitchFamily="34" charset="2"/>
              <a:buChar char="u"/>
              <a:defRPr sz="1600" b="0">
                <a:solidFill>
                  <a:srgbClr val="CC3300"/>
                </a:solidFill>
                <a:latin typeface="+mn-lt"/>
              </a:defRPr>
            </a:lvl4pPr>
            <a:lvl5pPr marL="2057400" indent="-228600" algn="l" rtl="0" eaLnBrk="0" fontAlgn="base" hangingPunct="0">
              <a:spcBef>
                <a:spcPct val="20000"/>
              </a:spcBef>
              <a:spcAft>
                <a:spcPct val="0"/>
              </a:spcAft>
              <a:buChar char="–"/>
              <a:defRPr sz="1100" b="0">
                <a:solidFill>
                  <a:srgbClr val="FF0066"/>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9pPr>
          </a:lstStyle>
          <a:p>
            <a:r>
              <a:rPr kumimoji="0" lang="en-US" sz="2100" i="0" kern="0" dirty="0"/>
              <a:t>Roy at the 2016 Ig </a:t>
            </a:r>
            <a:r>
              <a:rPr kumimoji="0" lang="en-US" sz="2100" i="0" kern="0" dirty="0" err="1"/>
              <a:t>Nobels</a:t>
            </a:r>
            <a:endParaRPr kumimoji="0" lang="en-US" sz="2100" i="0" kern="0" dirty="0"/>
          </a:p>
          <a:p>
            <a:endParaRPr kumimoji="0" lang="en-US" sz="2100" i="0" kern="0" dirty="0"/>
          </a:p>
          <a:p>
            <a:endParaRPr kumimoji="0" lang="en-US" sz="2100" i="0" kern="0" dirty="0"/>
          </a:p>
          <a:p>
            <a:endParaRPr kumimoji="0" lang="en-US" sz="2100" i="0" kern="0" dirty="0"/>
          </a:p>
        </p:txBody>
      </p:sp>
      <p:pic>
        <p:nvPicPr>
          <p:cNvPr id="10" name="Picture 9">
            <a:hlinkClick r:id="rId3"/>
            <a:extLst>
              <a:ext uri="{FF2B5EF4-FFF2-40B4-BE49-F238E27FC236}">
                <a16:creationId xmlns:a16="http://schemas.microsoft.com/office/drawing/2014/main" id="{18EAE50A-DB8D-9A4B-9621-8D9451E4FE28}"/>
              </a:ext>
            </a:extLst>
          </p:cNvPr>
          <p:cNvPicPr>
            <a:picLocks noChangeAspect="1"/>
          </p:cNvPicPr>
          <p:nvPr/>
        </p:nvPicPr>
        <p:blipFill>
          <a:blip r:embed="rId4"/>
          <a:stretch>
            <a:fillRect/>
          </a:stretch>
        </p:blipFill>
        <p:spPr>
          <a:xfrm>
            <a:off x="559160" y="1304764"/>
            <a:ext cx="7830870" cy="5220580"/>
          </a:xfrm>
          <a:prstGeom prst="rect">
            <a:avLst/>
          </a:prstGeom>
        </p:spPr>
      </p:pic>
      <p:sp>
        <p:nvSpPr>
          <p:cNvPr id="9" name="TextBox 8">
            <a:extLst>
              <a:ext uri="{FF2B5EF4-FFF2-40B4-BE49-F238E27FC236}">
                <a16:creationId xmlns:a16="http://schemas.microsoft.com/office/drawing/2014/main" id="{9E7C3752-CEC9-274D-A1E4-3A301BAA526E}"/>
              </a:ext>
            </a:extLst>
          </p:cNvPr>
          <p:cNvSpPr txBox="1"/>
          <p:nvPr/>
        </p:nvSpPr>
        <p:spPr>
          <a:xfrm>
            <a:off x="559160" y="6129300"/>
            <a:ext cx="7830870" cy="369332"/>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3000000" scaled="0"/>
            <a:tileRect/>
          </a:gradFill>
          <a:scene3d>
            <a:camera prst="orthographicFront"/>
            <a:lightRig rig="threePt" dir="t"/>
          </a:scene3d>
          <a:sp3d>
            <a:bevelT w="165100" prst="coolSlant"/>
          </a:sp3d>
        </p:spPr>
        <p:txBody>
          <a:bodyPr wrap="square" rtlCol="0">
            <a:spAutoFit/>
          </a:bodyPr>
          <a:lstStyle/>
          <a:p>
            <a:pPr>
              <a:buNone/>
            </a:pPr>
            <a:r>
              <a:rPr lang="en-US" sz="1800" i="0" dirty="0"/>
              <a:t>Nobel laureates Eric </a:t>
            </a:r>
            <a:r>
              <a:rPr lang="en-US" sz="1800" i="0" dirty="0" err="1"/>
              <a:t>Maskin</a:t>
            </a:r>
            <a:r>
              <a:rPr lang="en-US" sz="1800" i="0" dirty="0"/>
              <a:t>, Rich Roberts, Dudley </a:t>
            </a:r>
            <a:r>
              <a:rPr lang="en-US" sz="1800" i="0" dirty="0" err="1"/>
              <a:t>Herschbach</a:t>
            </a:r>
            <a:r>
              <a:rPr lang="en-US" sz="1800" i="0" dirty="0"/>
              <a:t>, and Roy</a:t>
            </a:r>
          </a:p>
        </p:txBody>
      </p:sp>
    </p:spTree>
    <p:extLst>
      <p:ext uri="{BB962C8B-B14F-4D97-AF65-F5344CB8AC3E}">
        <p14:creationId xmlns:p14="http://schemas.microsoft.com/office/powerpoint/2010/main" val="3290325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C69F92-719B-434B-98AC-052C1F189A92}"/>
              </a:ext>
            </a:extLst>
          </p:cNvPr>
          <p:cNvSpPr>
            <a:spLocks noGrp="1"/>
          </p:cNvSpPr>
          <p:nvPr>
            <p:ph type="title"/>
          </p:nvPr>
        </p:nvSpPr>
        <p:spPr/>
        <p:txBody>
          <a:bodyPr/>
          <a:lstStyle/>
          <a:p>
            <a:r>
              <a:rPr lang="en-US" dirty="0"/>
              <a:t>Two of Roy’s Other Great Contributions to Physics</a:t>
            </a:r>
          </a:p>
        </p:txBody>
      </p:sp>
      <p:sp>
        <p:nvSpPr>
          <p:cNvPr id="4" name="Slide Number Placeholder 3">
            <a:extLst>
              <a:ext uri="{FF2B5EF4-FFF2-40B4-BE49-F238E27FC236}">
                <a16:creationId xmlns:a16="http://schemas.microsoft.com/office/drawing/2014/main" id="{600ED90E-B65E-0C44-A3A5-A5D32BE113FF}"/>
              </a:ext>
            </a:extLst>
          </p:cNvPr>
          <p:cNvSpPr>
            <a:spLocks noGrp="1"/>
          </p:cNvSpPr>
          <p:nvPr>
            <p:ph type="sldNum" sz="quarter" idx="12"/>
          </p:nvPr>
        </p:nvSpPr>
        <p:spPr/>
        <p:txBody>
          <a:bodyPr/>
          <a:lstStyle/>
          <a:p>
            <a:fld id="{A2D2CA8A-49B1-44D0-B863-6C6BFD9BB9EC}" type="slidenum">
              <a:rPr lang="en-US" smtClean="0"/>
              <a:pPr/>
              <a:t>61</a:t>
            </a:fld>
            <a:endParaRPr lang="en-US"/>
          </a:p>
        </p:txBody>
      </p:sp>
      <p:sp>
        <p:nvSpPr>
          <p:cNvPr id="5" name="Date Placeholder 4">
            <a:extLst>
              <a:ext uri="{FF2B5EF4-FFF2-40B4-BE49-F238E27FC236}">
                <a16:creationId xmlns:a16="http://schemas.microsoft.com/office/drawing/2014/main" id="{231E2DC2-1B14-0D4C-96F1-A09BBD40A414}"/>
              </a:ext>
            </a:extLst>
          </p:cNvPr>
          <p:cNvSpPr>
            <a:spLocks noGrp="1"/>
          </p:cNvSpPr>
          <p:nvPr>
            <p:ph type="dt" sz="half" idx="10"/>
          </p:nvPr>
        </p:nvSpPr>
        <p:spPr/>
        <p:txBody>
          <a:bodyPr/>
          <a:lstStyle/>
          <a:p>
            <a:r>
              <a:rPr lang="en-US"/>
              <a:t>06-Jun-19</a:t>
            </a:r>
            <a:endParaRPr lang="en-US" dirty="0"/>
          </a:p>
        </p:txBody>
      </p:sp>
      <p:pic>
        <p:nvPicPr>
          <p:cNvPr id="9" name="Picture 8">
            <a:extLst>
              <a:ext uri="{FF2B5EF4-FFF2-40B4-BE49-F238E27FC236}">
                <a16:creationId xmlns:a16="http://schemas.microsoft.com/office/drawing/2014/main" id="{76CF41B0-2A89-7245-90F9-EA1CBC0E1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5" y="1538790"/>
            <a:ext cx="3444320" cy="4461960"/>
          </a:xfrm>
          <a:prstGeom prst="rect">
            <a:avLst/>
          </a:prstGeom>
        </p:spPr>
      </p:pic>
    </p:spTree>
    <p:extLst>
      <p:ext uri="{BB962C8B-B14F-4D97-AF65-F5344CB8AC3E}">
        <p14:creationId xmlns:p14="http://schemas.microsoft.com/office/powerpoint/2010/main" val="1484871328"/>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48ABCFC-58F2-C84C-B568-B6442E5DA4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11409" y="1600200"/>
            <a:ext cx="5851101" cy="4400550"/>
          </a:xfrm>
        </p:spPr>
      </p:pic>
      <p:sp>
        <p:nvSpPr>
          <p:cNvPr id="3" name="Title 2">
            <a:extLst>
              <a:ext uri="{FF2B5EF4-FFF2-40B4-BE49-F238E27FC236}">
                <a16:creationId xmlns:a16="http://schemas.microsoft.com/office/drawing/2014/main" id="{E2C69F92-719B-434B-98AC-052C1F189A92}"/>
              </a:ext>
            </a:extLst>
          </p:cNvPr>
          <p:cNvSpPr>
            <a:spLocks noGrp="1"/>
          </p:cNvSpPr>
          <p:nvPr>
            <p:ph type="title"/>
          </p:nvPr>
        </p:nvSpPr>
        <p:spPr/>
        <p:txBody>
          <a:bodyPr/>
          <a:lstStyle/>
          <a:p>
            <a:r>
              <a:rPr lang="en-US" dirty="0"/>
              <a:t>Two of Roy’s Other Great Contributions to Physics</a:t>
            </a:r>
          </a:p>
        </p:txBody>
      </p:sp>
      <p:sp>
        <p:nvSpPr>
          <p:cNvPr id="4" name="Slide Number Placeholder 3">
            <a:extLst>
              <a:ext uri="{FF2B5EF4-FFF2-40B4-BE49-F238E27FC236}">
                <a16:creationId xmlns:a16="http://schemas.microsoft.com/office/drawing/2014/main" id="{600ED90E-B65E-0C44-A3A5-A5D32BE113FF}"/>
              </a:ext>
            </a:extLst>
          </p:cNvPr>
          <p:cNvSpPr>
            <a:spLocks noGrp="1"/>
          </p:cNvSpPr>
          <p:nvPr>
            <p:ph type="sldNum" sz="quarter" idx="12"/>
          </p:nvPr>
        </p:nvSpPr>
        <p:spPr/>
        <p:txBody>
          <a:bodyPr/>
          <a:lstStyle/>
          <a:p>
            <a:fld id="{A2D2CA8A-49B1-44D0-B863-6C6BFD9BB9EC}" type="slidenum">
              <a:rPr lang="en-US" smtClean="0"/>
              <a:pPr/>
              <a:t>62</a:t>
            </a:fld>
            <a:endParaRPr lang="en-US"/>
          </a:p>
        </p:txBody>
      </p:sp>
      <p:sp>
        <p:nvSpPr>
          <p:cNvPr id="5" name="Date Placeholder 4">
            <a:extLst>
              <a:ext uri="{FF2B5EF4-FFF2-40B4-BE49-F238E27FC236}">
                <a16:creationId xmlns:a16="http://schemas.microsoft.com/office/drawing/2014/main" id="{231E2DC2-1B14-0D4C-96F1-A09BBD40A414}"/>
              </a:ext>
            </a:extLst>
          </p:cNvPr>
          <p:cNvSpPr>
            <a:spLocks noGrp="1"/>
          </p:cNvSpPr>
          <p:nvPr>
            <p:ph type="dt" sz="half" idx="10"/>
          </p:nvPr>
        </p:nvSpPr>
        <p:spPr/>
        <p:txBody>
          <a:bodyPr/>
          <a:lstStyle/>
          <a:p>
            <a:r>
              <a:rPr lang="en-US"/>
              <a:t>06-Jun-19</a:t>
            </a:r>
            <a:endParaRPr lang="en-US" dirty="0"/>
          </a:p>
        </p:txBody>
      </p:sp>
      <p:pic>
        <p:nvPicPr>
          <p:cNvPr id="9" name="Picture 8">
            <a:extLst>
              <a:ext uri="{FF2B5EF4-FFF2-40B4-BE49-F238E27FC236}">
                <a16:creationId xmlns:a16="http://schemas.microsoft.com/office/drawing/2014/main" id="{76CF41B0-2A89-7245-90F9-EA1CBC0E1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85" y="1538790"/>
            <a:ext cx="3444320" cy="4461960"/>
          </a:xfrm>
          <a:prstGeom prst="rect">
            <a:avLst/>
          </a:prstGeom>
        </p:spPr>
      </p:pic>
    </p:spTree>
    <p:extLst>
      <p:ext uri="{BB962C8B-B14F-4D97-AF65-F5344CB8AC3E}">
        <p14:creationId xmlns:p14="http://schemas.microsoft.com/office/powerpoint/2010/main" val="665128633"/>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7CE744-88C7-7E4D-9DC8-49C71EDCD268}"/>
              </a:ext>
            </a:extLst>
          </p:cNvPr>
          <p:cNvSpPr>
            <a:spLocks noGrp="1"/>
          </p:cNvSpPr>
          <p:nvPr>
            <p:ph idx="1"/>
          </p:nvPr>
        </p:nvSpPr>
        <p:spPr/>
        <p:txBody>
          <a:bodyPr/>
          <a:lstStyle/>
          <a:p>
            <a:r>
              <a:rPr lang="en-US" dirty="0"/>
              <a:t>(Induced) Serendipity – those whom I nudged to help me:</a:t>
            </a:r>
          </a:p>
          <a:p>
            <a:pPr lvl="1"/>
            <a:r>
              <a:rPr lang="en-US" dirty="0"/>
              <a:t>Abraham </a:t>
            </a:r>
            <a:r>
              <a:rPr lang="en-US" dirty="0" err="1"/>
              <a:t>Pais</a:t>
            </a:r>
            <a:r>
              <a:rPr lang="en-US" dirty="0"/>
              <a:t>  </a:t>
            </a:r>
          </a:p>
          <a:p>
            <a:pPr lvl="2"/>
            <a:r>
              <a:rPr lang="en-US" dirty="0"/>
              <a:t>Influence of Bose-Einstein statistics in the anti-proton annihilation process,</a:t>
            </a:r>
            <a:br>
              <a:rPr lang="en-US" dirty="0"/>
            </a:br>
            <a:r>
              <a:rPr lang="en-US" dirty="0"/>
              <a:t>G. Goldhaber, S. Goldhaber, W.Y. Lee and A. </a:t>
            </a:r>
            <a:r>
              <a:rPr lang="en-US" dirty="0" err="1"/>
              <a:t>Pais</a:t>
            </a:r>
            <a:r>
              <a:rPr lang="en-US" dirty="0"/>
              <a:t>, Physical Review </a:t>
            </a:r>
            <a:r>
              <a:rPr lang="en-US" b="1" dirty="0"/>
              <a:t>120</a:t>
            </a:r>
            <a:r>
              <a:rPr lang="en-US" dirty="0"/>
              <a:t>, 300 (1960)  </a:t>
            </a:r>
            <a:br>
              <a:rPr lang="en-US" dirty="0"/>
            </a:br>
            <a:r>
              <a:rPr lang="en-US" dirty="0">
                <a:hlinkClick r:id="rId2"/>
              </a:rPr>
              <a:t>Cited by 761</a:t>
            </a:r>
            <a:endParaRPr lang="en-US" dirty="0"/>
          </a:p>
          <a:p>
            <a:pPr lvl="1"/>
            <a:r>
              <a:rPr lang="en-US" dirty="0"/>
              <a:t>Ed Purcell</a:t>
            </a:r>
          </a:p>
          <a:p>
            <a:pPr lvl="2"/>
            <a:r>
              <a:rPr lang="en-US" dirty="0"/>
              <a:t>The question of correlations between photons in coherent light rays, </a:t>
            </a:r>
            <a:br>
              <a:rPr lang="en-US" dirty="0"/>
            </a:br>
            <a:r>
              <a:rPr lang="en-US" dirty="0"/>
              <a:t>E.M. Purcell, Nature </a:t>
            </a:r>
            <a:r>
              <a:rPr lang="en-US" b="1" dirty="0"/>
              <a:t>178</a:t>
            </a:r>
            <a:r>
              <a:rPr lang="en-US" dirty="0"/>
              <a:t>, 1449 (1956)  </a:t>
            </a:r>
            <a:br>
              <a:rPr lang="en-US" dirty="0"/>
            </a:br>
            <a:r>
              <a:rPr lang="en-US" dirty="0">
                <a:hlinkClick r:id="rId2"/>
              </a:rPr>
              <a:t>Cited by 347</a:t>
            </a:r>
            <a:endParaRPr lang="en-US" dirty="0"/>
          </a:p>
          <a:p>
            <a:pPr lvl="1"/>
            <a:r>
              <a:rPr lang="en-US" dirty="0"/>
              <a:t>Roy (see this talk)</a:t>
            </a:r>
          </a:p>
          <a:p>
            <a:endParaRPr lang="en-US" dirty="0"/>
          </a:p>
        </p:txBody>
      </p:sp>
      <p:sp>
        <p:nvSpPr>
          <p:cNvPr id="3" name="Title 2">
            <a:extLst>
              <a:ext uri="{FF2B5EF4-FFF2-40B4-BE49-F238E27FC236}">
                <a16:creationId xmlns:a16="http://schemas.microsoft.com/office/drawing/2014/main" id="{EF2EBEDC-BD78-5F4B-81DE-6EE70B3D5897}"/>
              </a:ext>
            </a:extLst>
          </p:cNvPr>
          <p:cNvSpPr>
            <a:spLocks noGrp="1"/>
          </p:cNvSpPr>
          <p:nvPr>
            <p:ph type="title"/>
          </p:nvPr>
        </p:nvSpPr>
        <p:spPr/>
        <p:txBody>
          <a:bodyPr/>
          <a:lstStyle/>
          <a:p>
            <a:r>
              <a:rPr lang="en-US" dirty="0"/>
              <a:t>Some Words on Career Development</a:t>
            </a:r>
          </a:p>
        </p:txBody>
      </p:sp>
      <p:sp>
        <p:nvSpPr>
          <p:cNvPr id="4" name="Slide Number Placeholder 3">
            <a:extLst>
              <a:ext uri="{FF2B5EF4-FFF2-40B4-BE49-F238E27FC236}">
                <a16:creationId xmlns:a16="http://schemas.microsoft.com/office/drawing/2014/main" id="{46663475-8D1F-D84D-AB04-AD4329B07AEB}"/>
              </a:ext>
            </a:extLst>
          </p:cNvPr>
          <p:cNvSpPr>
            <a:spLocks noGrp="1"/>
          </p:cNvSpPr>
          <p:nvPr>
            <p:ph type="sldNum" sz="quarter" idx="12"/>
          </p:nvPr>
        </p:nvSpPr>
        <p:spPr/>
        <p:txBody>
          <a:bodyPr/>
          <a:lstStyle/>
          <a:p>
            <a:fld id="{A2D2CA8A-49B1-44D0-B863-6C6BFD9BB9EC}" type="slidenum">
              <a:rPr lang="en-US" smtClean="0"/>
              <a:pPr/>
              <a:t>63</a:t>
            </a:fld>
            <a:endParaRPr lang="en-US"/>
          </a:p>
        </p:txBody>
      </p:sp>
      <p:sp>
        <p:nvSpPr>
          <p:cNvPr id="5" name="Date Placeholder 4">
            <a:extLst>
              <a:ext uri="{FF2B5EF4-FFF2-40B4-BE49-F238E27FC236}">
                <a16:creationId xmlns:a16="http://schemas.microsoft.com/office/drawing/2014/main" id="{2A025CBF-5FA0-1142-A61E-2DF86EA480E3}"/>
              </a:ext>
            </a:extLst>
          </p:cNvPr>
          <p:cNvSpPr>
            <a:spLocks noGrp="1"/>
          </p:cNvSpPr>
          <p:nvPr>
            <p:ph type="dt" sz="half" idx="10"/>
          </p:nvPr>
        </p:nvSpPr>
        <p:spPr/>
        <p:txBody>
          <a:bodyPr/>
          <a:lstStyle/>
          <a:p>
            <a:r>
              <a:rPr lang="en-US"/>
              <a:t>06-Jun-19</a:t>
            </a:r>
            <a:endParaRPr lang="en-US" dirty="0"/>
          </a:p>
        </p:txBody>
      </p:sp>
    </p:spTree>
    <p:extLst>
      <p:ext uri="{BB962C8B-B14F-4D97-AF65-F5344CB8AC3E}">
        <p14:creationId xmlns:p14="http://schemas.microsoft.com/office/powerpoint/2010/main" val="2663473888"/>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7CE744-88C7-7E4D-9DC8-49C71EDCD268}"/>
              </a:ext>
            </a:extLst>
          </p:cNvPr>
          <p:cNvSpPr>
            <a:spLocks noGrp="1"/>
          </p:cNvSpPr>
          <p:nvPr>
            <p:ph idx="1"/>
          </p:nvPr>
        </p:nvSpPr>
        <p:spPr/>
        <p:txBody>
          <a:bodyPr/>
          <a:lstStyle/>
          <a:p>
            <a:r>
              <a:rPr lang="en-US" dirty="0"/>
              <a:t>(Induced) Serendipity – those whom I nudged to help me:</a:t>
            </a:r>
          </a:p>
          <a:p>
            <a:pPr lvl="1"/>
            <a:r>
              <a:rPr lang="en-US" dirty="0"/>
              <a:t>Abraham </a:t>
            </a:r>
            <a:r>
              <a:rPr lang="en-US" dirty="0" err="1"/>
              <a:t>Pais</a:t>
            </a:r>
            <a:r>
              <a:rPr lang="en-US" dirty="0"/>
              <a:t>  </a:t>
            </a:r>
          </a:p>
          <a:p>
            <a:pPr lvl="2"/>
            <a:r>
              <a:rPr lang="en-US" dirty="0"/>
              <a:t>Influence of Bose-Einstein statistics in the anti-proton annihilation process,</a:t>
            </a:r>
            <a:br>
              <a:rPr lang="en-US" dirty="0"/>
            </a:br>
            <a:r>
              <a:rPr lang="en-US" dirty="0"/>
              <a:t>G. Goldhaber, S. Goldhaber, W.Y. Lee and A. </a:t>
            </a:r>
            <a:r>
              <a:rPr lang="en-US" dirty="0" err="1"/>
              <a:t>Pais</a:t>
            </a:r>
            <a:r>
              <a:rPr lang="en-US" dirty="0"/>
              <a:t>, Physical Review </a:t>
            </a:r>
            <a:r>
              <a:rPr lang="en-US" b="1" dirty="0"/>
              <a:t>120</a:t>
            </a:r>
            <a:r>
              <a:rPr lang="en-US" dirty="0"/>
              <a:t>, 300 (1960)  </a:t>
            </a:r>
            <a:br>
              <a:rPr lang="en-US" dirty="0"/>
            </a:br>
            <a:r>
              <a:rPr lang="en-US" dirty="0">
                <a:hlinkClick r:id="rId2"/>
              </a:rPr>
              <a:t>Cited by 761</a:t>
            </a:r>
            <a:endParaRPr lang="en-US" dirty="0"/>
          </a:p>
          <a:p>
            <a:pPr lvl="1"/>
            <a:r>
              <a:rPr lang="en-US" dirty="0"/>
              <a:t>Ed Purcell</a:t>
            </a:r>
          </a:p>
          <a:p>
            <a:pPr lvl="2"/>
            <a:r>
              <a:rPr lang="en-US" dirty="0"/>
              <a:t>The question of correlations between photons in coherent light rays, </a:t>
            </a:r>
            <a:br>
              <a:rPr lang="en-US" dirty="0"/>
            </a:br>
            <a:r>
              <a:rPr lang="en-US" dirty="0"/>
              <a:t>E.M. Purcell, Nature </a:t>
            </a:r>
            <a:r>
              <a:rPr lang="en-US" b="1" dirty="0"/>
              <a:t>178</a:t>
            </a:r>
            <a:r>
              <a:rPr lang="en-US" dirty="0"/>
              <a:t>, 1449 (1956)  </a:t>
            </a:r>
            <a:br>
              <a:rPr lang="en-US" dirty="0"/>
            </a:br>
            <a:r>
              <a:rPr lang="en-US" dirty="0">
                <a:hlinkClick r:id="rId2"/>
              </a:rPr>
              <a:t>Cited by 347</a:t>
            </a:r>
            <a:endParaRPr lang="en-US" dirty="0"/>
          </a:p>
          <a:p>
            <a:pPr lvl="1"/>
            <a:r>
              <a:rPr lang="en-US" dirty="0"/>
              <a:t>Roy (see this talk)</a:t>
            </a:r>
          </a:p>
          <a:p>
            <a:r>
              <a:rPr lang="en-US" dirty="0"/>
              <a:t>(Reduced) Productivity – advice on priorities</a:t>
            </a:r>
          </a:p>
          <a:p>
            <a:endParaRPr lang="en-US" dirty="0"/>
          </a:p>
        </p:txBody>
      </p:sp>
      <p:sp>
        <p:nvSpPr>
          <p:cNvPr id="3" name="Title 2">
            <a:extLst>
              <a:ext uri="{FF2B5EF4-FFF2-40B4-BE49-F238E27FC236}">
                <a16:creationId xmlns:a16="http://schemas.microsoft.com/office/drawing/2014/main" id="{EF2EBEDC-BD78-5F4B-81DE-6EE70B3D5897}"/>
              </a:ext>
            </a:extLst>
          </p:cNvPr>
          <p:cNvSpPr>
            <a:spLocks noGrp="1"/>
          </p:cNvSpPr>
          <p:nvPr>
            <p:ph type="title"/>
          </p:nvPr>
        </p:nvSpPr>
        <p:spPr/>
        <p:txBody>
          <a:bodyPr/>
          <a:lstStyle/>
          <a:p>
            <a:r>
              <a:rPr lang="en-US" dirty="0"/>
              <a:t>Some Words on Career Development</a:t>
            </a:r>
          </a:p>
        </p:txBody>
      </p:sp>
      <p:sp>
        <p:nvSpPr>
          <p:cNvPr id="4" name="Slide Number Placeholder 3">
            <a:extLst>
              <a:ext uri="{FF2B5EF4-FFF2-40B4-BE49-F238E27FC236}">
                <a16:creationId xmlns:a16="http://schemas.microsoft.com/office/drawing/2014/main" id="{46663475-8D1F-D84D-AB04-AD4329B07AEB}"/>
              </a:ext>
            </a:extLst>
          </p:cNvPr>
          <p:cNvSpPr>
            <a:spLocks noGrp="1"/>
          </p:cNvSpPr>
          <p:nvPr>
            <p:ph type="sldNum" sz="quarter" idx="12"/>
          </p:nvPr>
        </p:nvSpPr>
        <p:spPr/>
        <p:txBody>
          <a:bodyPr/>
          <a:lstStyle/>
          <a:p>
            <a:fld id="{A2D2CA8A-49B1-44D0-B863-6C6BFD9BB9EC}" type="slidenum">
              <a:rPr lang="en-US" smtClean="0"/>
              <a:pPr/>
              <a:t>64</a:t>
            </a:fld>
            <a:endParaRPr lang="en-US"/>
          </a:p>
        </p:txBody>
      </p:sp>
      <p:sp>
        <p:nvSpPr>
          <p:cNvPr id="5" name="Date Placeholder 4">
            <a:extLst>
              <a:ext uri="{FF2B5EF4-FFF2-40B4-BE49-F238E27FC236}">
                <a16:creationId xmlns:a16="http://schemas.microsoft.com/office/drawing/2014/main" id="{2A025CBF-5FA0-1142-A61E-2DF86EA480E3}"/>
              </a:ext>
            </a:extLst>
          </p:cNvPr>
          <p:cNvSpPr>
            <a:spLocks noGrp="1"/>
          </p:cNvSpPr>
          <p:nvPr>
            <p:ph type="dt" sz="half" idx="10"/>
          </p:nvPr>
        </p:nvSpPr>
        <p:spPr/>
        <p:txBody>
          <a:bodyPr/>
          <a:lstStyle/>
          <a:p>
            <a:r>
              <a:rPr lang="en-US"/>
              <a:t>06-Jun-19</a:t>
            </a:r>
            <a:endParaRPr lang="en-US" dirty="0"/>
          </a:p>
        </p:txBody>
      </p:sp>
      <p:sp>
        <p:nvSpPr>
          <p:cNvPr id="6" name="TextBox 5">
            <a:hlinkClick r:id="rId3"/>
            <a:extLst>
              <a:ext uri="{FF2B5EF4-FFF2-40B4-BE49-F238E27FC236}">
                <a16:creationId xmlns:a16="http://schemas.microsoft.com/office/drawing/2014/main" id="{18DAE240-73BE-A847-8F7D-BEBB950615C3}"/>
              </a:ext>
            </a:extLst>
          </p:cNvPr>
          <p:cNvSpPr txBox="1"/>
          <p:nvPr/>
        </p:nvSpPr>
        <p:spPr>
          <a:xfrm>
            <a:off x="0" y="4833157"/>
            <a:ext cx="9144000" cy="97872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3000000" scaled="0"/>
            <a:tileRect/>
          </a:gradFill>
          <a:scene3d>
            <a:camera prst="orthographicFront"/>
            <a:lightRig rig="threePt" dir="t"/>
          </a:scene3d>
          <a:sp3d>
            <a:bevelT w="165100" prst="coolSlant"/>
          </a:sp3d>
        </p:spPr>
        <p:txBody>
          <a:bodyPr wrap="square" rtlCol="0">
            <a:spAutoFit/>
          </a:bodyPr>
          <a:lstStyle/>
          <a:p>
            <a:pPr algn="l">
              <a:buNone/>
            </a:pPr>
            <a:r>
              <a:rPr lang="en-US" sz="1800" dirty="0"/>
              <a:t>“I’m sure there is some number of papers I never got to write as a result, but … was not an experience I would trade for the missing papers or any sort of recognition.” </a:t>
            </a:r>
          </a:p>
          <a:p>
            <a:pPr algn="l">
              <a:buNone/>
            </a:pPr>
            <a:r>
              <a:rPr lang="en-US" sz="1800" i="0" dirty="0"/>
              <a:t>Roy Glauber</a:t>
            </a:r>
          </a:p>
        </p:txBody>
      </p:sp>
    </p:spTree>
    <p:extLst>
      <p:ext uri="{BB962C8B-B14F-4D97-AF65-F5344CB8AC3E}">
        <p14:creationId xmlns:p14="http://schemas.microsoft.com/office/powerpoint/2010/main" val="7572314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DEFB4A-113D-9A40-8D52-6B36FE9F97DC}"/>
              </a:ext>
            </a:extLst>
          </p:cNvPr>
          <p:cNvSpPr>
            <a:spLocks noGrp="1"/>
          </p:cNvSpPr>
          <p:nvPr>
            <p:ph idx="1"/>
          </p:nvPr>
        </p:nvSpPr>
        <p:spPr/>
        <p:txBody>
          <a:bodyPr/>
          <a:lstStyle/>
          <a:p>
            <a:r>
              <a:rPr lang="en-US" dirty="0"/>
              <a:t>Roy’s Nobel lecture:</a:t>
            </a:r>
            <a:br>
              <a:rPr lang="en-US" dirty="0"/>
            </a:br>
            <a:r>
              <a:rPr lang="en-US" sz="1200" dirty="0">
                <a:hlinkClick r:id="rId2"/>
              </a:rPr>
              <a:t>https://www.nobelprize.org/prizes/physics/2005/glauber/lecture/</a:t>
            </a:r>
            <a:br>
              <a:rPr lang="en-US" dirty="0"/>
            </a:br>
            <a:endParaRPr lang="en-US" dirty="0"/>
          </a:p>
          <a:p>
            <a:r>
              <a:rPr lang="en-US" dirty="0"/>
              <a:t>Roy’s wonderful </a:t>
            </a:r>
            <a:br>
              <a:rPr lang="en-US" dirty="0"/>
            </a:br>
            <a:r>
              <a:rPr lang="en-US" dirty="0"/>
              <a:t>autobiographical essay:</a:t>
            </a:r>
            <a:br>
              <a:rPr lang="en-US" dirty="0"/>
            </a:br>
            <a:r>
              <a:rPr lang="en-US" sz="1050" dirty="0">
                <a:hlinkClick r:id="rId3"/>
              </a:rPr>
              <a:t>https://www.nobelprize.org/prizes/physics/2005/glauber/biographical/</a:t>
            </a:r>
            <a:endParaRPr lang="en-US" sz="1050" dirty="0"/>
          </a:p>
          <a:p>
            <a:endParaRPr lang="en-US" sz="2100" dirty="0"/>
          </a:p>
          <a:p>
            <a:r>
              <a:rPr lang="en-US" dirty="0"/>
              <a:t>Roy’s luminous banquet</a:t>
            </a:r>
            <a:br>
              <a:rPr lang="en-US" dirty="0"/>
            </a:br>
            <a:r>
              <a:rPr lang="en-US" dirty="0"/>
              <a:t> speech on light:</a:t>
            </a:r>
            <a:br>
              <a:rPr lang="en-US" dirty="0"/>
            </a:br>
            <a:r>
              <a:rPr lang="en-US" sz="1050" dirty="0">
                <a:hlinkClick r:id="rId4"/>
              </a:rPr>
              <a:t>https://www.nobelprize.org/prizes/physics/2005/glauber/speech/</a:t>
            </a:r>
            <a:endParaRPr lang="en-US" sz="1050" dirty="0"/>
          </a:p>
          <a:p>
            <a:endParaRPr lang="en-US" sz="2100" dirty="0"/>
          </a:p>
        </p:txBody>
      </p:sp>
      <p:sp>
        <p:nvSpPr>
          <p:cNvPr id="3" name="Title 2">
            <a:extLst>
              <a:ext uri="{FF2B5EF4-FFF2-40B4-BE49-F238E27FC236}">
                <a16:creationId xmlns:a16="http://schemas.microsoft.com/office/drawing/2014/main" id="{181F9104-120F-174A-968F-E5DB0ED38A8A}"/>
              </a:ext>
            </a:extLst>
          </p:cNvPr>
          <p:cNvSpPr>
            <a:spLocks noGrp="1"/>
          </p:cNvSpPr>
          <p:nvPr>
            <p:ph type="title"/>
          </p:nvPr>
        </p:nvSpPr>
        <p:spPr/>
        <p:txBody>
          <a:bodyPr/>
          <a:lstStyle/>
          <a:p>
            <a:r>
              <a:rPr lang="en-US" dirty="0"/>
              <a:t>Recommended Resources</a:t>
            </a:r>
          </a:p>
        </p:txBody>
      </p:sp>
      <p:sp>
        <p:nvSpPr>
          <p:cNvPr id="4" name="Slide Number Placeholder 3">
            <a:extLst>
              <a:ext uri="{FF2B5EF4-FFF2-40B4-BE49-F238E27FC236}">
                <a16:creationId xmlns:a16="http://schemas.microsoft.com/office/drawing/2014/main" id="{BDC4A4C8-EB82-5442-96E0-039125A69652}"/>
              </a:ext>
            </a:extLst>
          </p:cNvPr>
          <p:cNvSpPr>
            <a:spLocks noGrp="1"/>
          </p:cNvSpPr>
          <p:nvPr>
            <p:ph type="sldNum" sz="quarter" idx="12"/>
          </p:nvPr>
        </p:nvSpPr>
        <p:spPr/>
        <p:txBody>
          <a:bodyPr/>
          <a:lstStyle/>
          <a:p>
            <a:fld id="{A2D2CA8A-49B1-44D0-B863-6C6BFD9BB9EC}" type="slidenum">
              <a:rPr lang="en-US" smtClean="0"/>
              <a:pPr/>
              <a:t>65</a:t>
            </a:fld>
            <a:endParaRPr lang="en-US"/>
          </a:p>
        </p:txBody>
      </p:sp>
      <p:sp>
        <p:nvSpPr>
          <p:cNvPr id="5" name="Date Placeholder 4">
            <a:extLst>
              <a:ext uri="{FF2B5EF4-FFF2-40B4-BE49-F238E27FC236}">
                <a16:creationId xmlns:a16="http://schemas.microsoft.com/office/drawing/2014/main" id="{8E090C40-8D36-254C-9656-62DF8B972E88}"/>
              </a:ext>
            </a:extLst>
          </p:cNvPr>
          <p:cNvSpPr>
            <a:spLocks noGrp="1"/>
          </p:cNvSpPr>
          <p:nvPr>
            <p:ph type="dt" sz="half" idx="10"/>
          </p:nvPr>
        </p:nvSpPr>
        <p:spPr/>
        <p:txBody>
          <a:bodyPr/>
          <a:lstStyle/>
          <a:p>
            <a:r>
              <a:rPr lang="en-US"/>
              <a:t>06-Jun-19</a:t>
            </a:r>
            <a:endParaRPr lang="en-US" dirty="0"/>
          </a:p>
        </p:txBody>
      </p:sp>
      <p:pic>
        <p:nvPicPr>
          <p:cNvPr id="6" name="Picture 5">
            <a:hlinkClick r:id="rId4"/>
            <a:extLst>
              <a:ext uri="{FF2B5EF4-FFF2-40B4-BE49-F238E27FC236}">
                <a16:creationId xmlns:a16="http://schemas.microsoft.com/office/drawing/2014/main" id="{0E467D87-390A-4A44-A870-E4E20887EED6}"/>
              </a:ext>
            </a:extLst>
          </p:cNvPr>
          <p:cNvPicPr>
            <a:picLocks noChangeAspect="1"/>
          </p:cNvPicPr>
          <p:nvPr/>
        </p:nvPicPr>
        <p:blipFill>
          <a:blip r:embed="rId5"/>
          <a:stretch>
            <a:fillRect/>
          </a:stretch>
        </p:blipFill>
        <p:spPr>
          <a:xfrm>
            <a:off x="4436985" y="2366928"/>
            <a:ext cx="4644516" cy="3492342"/>
          </a:xfrm>
          <a:prstGeom prst="rect">
            <a:avLst/>
          </a:prstGeom>
        </p:spPr>
      </p:pic>
    </p:spTree>
    <p:extLst>
      <p:ext uri="{BB962C8B-B14F-4D97-AF65-F5344CB8AC3E}">
        <p14:creationId xmlns:p14="http://schemas.microsoft.com/office/powerpoint/2010/main" val="1250013618"/>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48151B-70E7-F647-8A92-B0143A57F2A7}"/>
              </a:ext>
            </a:extLst>
          </p:cNvPr>
          <p:cNvSpPr>
            <a:spLocks noGrp="1"/>
          </p:cNvSpPr>
          <p:nvPr>
            <p:ph idx="1"/>
          </p:nvPr>
        </p:nvSpPr>
        <p:spPr>
          <a:xfrm>
            <a:off x="0" y="1600200"/>
            <a:ext cx="4058943" cy="4400550"/>
          </a:xfrm>
        </p:spPr>
        <p:txBody>
          <a:bodyPr/>
          <a:lstStyle/>
          <a:p>
            <a:r>
              <a:rPr lang="en-US" dirty="0"/>
              <a:t>Roy – Thank you for lighting the way, and for illuminating our lives with your grace, dignity and geniality.</a:t>
            </a:r>
          </a:p>
          <a:p>
            <a:endParaRPr lang="en-US" dirty="0"/>
          </a:p>
        </p:txBody>
      </p:sp>
      <p:sp>
        <p:nvSpPr>
          <p:cNvPr id="3" name="Title 2">
            <a:extLst>
              <a:ext uri="{FF2B5EF4-FFF2-40B4-BE49-F238E27FC236}">
                <a16:creationId xmlns:a16="http://schemas.microsoft.com/office/drawing/2014/main" id="{E4511FC7-515E-4E45-8692-F2AD96B2D1F2}"/>
              </a:ext>
            </a:extLst>
          </p:cNvPr>
          <p:cNvSpPr>
            <a:spLocks noGrp="1"/>
          </p:cNvSpPr>
          <p:nvPr>
            <p:ph type="title"/>
          </p:nvPr>
        </p:nvSpPr>
        <p:spPr/>
        <p:txBody>
          <a:bodyPr/>
          <a:lstStyle/>
          <a:p>
            <a:r>
              <a:rPr lang="en-US" dirty="0"/>
              <a:t>In Summary</a:t>
            </a:r>
          </a:p>
        </p:txBody>
      </p:sp>
      <p:sp>
        <p:nvSpPr>
          <p:cNvPr id="4" name="Slide Number Placeholder 3">
            <a:extLst>
              <a:ext uri="{FF2B5EF4-FFF2-40B4-BE49-F238E27FC236}">
                <a16:creationId xmlns:a16="http://schemas.microsoft.com/office/drawing/2014/main" id="{502FE2C1-21B2-FE4E-AC5F-7037FD73B353}"/>
              </a:ext>
            </a:extLst>
          </p:cNvPr>
          <p:cNvSpPr>
            <a:spLocks noGrp="1"/>
          </p:cNvSpPr>
          <p:nvPr>
            <p:ph type="sldNum" sz="quarter" idx="12"/>
          </p:nvPr>
        </p:nvSpPr>
        <p:spPr/>
        <p:txBody>
          <a:bodyPr/>
          <a:lstStyle/>
          <a:p>
            <a:fld id="{A2D2CA8A-49B1-44D0-B863-6C6BFD9BB9EC}" type="slidenum">
              <a:rPr lang="en-US" smtClean="0"/>
              <a:pPr/>
              <a:t>66</a:t>
            </a:fld>
            <a:endParaRPr lang="en-US"/>
          </a:p>
        </p:txBody>
      </p:sp>
      <p:sp>
        <p:nvSpPr>
          <p:cNvPr id="5" name="Date Placeholder 4">
            <a:extLst>
              <a:ext uri="{FF2B5EF4-FFF2-40B4-BE49-F238E27FC236}">
                <a16:creationId xmlns:a16="http://schemas.microsoft.com/office/drawing/2014/main" id="{5B4227EC-1AF6-0A46-933A-0BE696B036F8}"/>
              </a:ext>
            </a:extLst>
          </p:cNvPr>
          <p:cNvSpPr>
            <a:spLocks noGrp="1"/>
          </p:cNvSpPr>
          <p:nvPr>
            <p:ph type="dt" sz="half" idx="10"/>
          </p:nvPr>
        </p:nvSpPr>
        <p:spPr/>
        <p:txBody>
          <a:bodyPr/>
          <a:lstStyle/>
          <a:p>
            <a:r>
              <a:rPr lang="en-US"/>
              <a:t>06-Jun-19</a:t>
            </a:r>
            <a:endParaRPr lang="en-US" dirty="0"/>
          </a:p>
        </p:txBody>
      </p:sp>
      <p:pic>
        <p:nvPicPr>
          <p:cNvPr id="6" name="Picture 5">
            <a:hlinkClick r:id="rId3"/>
            <a:extLst>
              <a:ext uri="{FF2B5EF4-FFF2-40B4-BE49-F238E27FC236}">
                <a16:creationId xmlns:a16="http://schemas.microsoft.com/office/drawing/2014/main" id="{F876D330-5E9D-2B41-ACF8-2875DB0D26EB}"/>
              </a:ext>
            </a:extLst>
          </p:cNvPr>
          <p:cNvPicPr>
            <a:picLocks noChangeAspect="1"/>
          </p:cNvPicPr>
          <p:nvPr/>
        </p:nvPicPr>
        <p:blipFill rotWithShape="1">
          <a:blip r:embed="rId4"/>
          <a:srcRect l="14222" t="3800" r="18484"/>
          <a:stretch/>
        </p:blipFill>
        <p:spPr>
          <a:xfrm>
            <a:off x="4674261" y="1565793"/>
            <a:ext cx="4461246" cy="4400550"/>
          </a:xfrm>
          <a:prstGeom prst="rect">
            <a:avLst/>
          </a:prstGeom>
        </p:spPr>
      </p:pic>
      <p:pic>
        <p:nvPicPr>
          <p:cNvPr id="7" name="Picture 6">
            <a:hlinkClick r:id="rId5"/>
            <a:extLst>
              <a:ext uri="{FF2B5EF4-FFF2-40B4-BE49-F238E27FC236}">
                <a16:creationId xmlns:a16="http://schemas.microsoft.com/office/drawing/2014/main" id="{B9E26206-3A12-E545-A5D7-B33DA171A4AF}"/>
              </a:ext>
            </a:extLst>
          </p:cNvPr>
          <p:cNvPicPr>
            <a:picLocks noChangeAspect="1"/>
          </p:cNvPicPr>
          <p:nvPr/>
        </p:nvPicPr>
        <p:blipFill rotWithShape="1">
          <a:blip r:embed="rId6"/>
          <a:srcRect l="2885" r="6730"/>
          <a:stretch/>
        </p:blipFill>
        <p:spPr>
          <a:xfrm>
            <a:off x="4010863" y="1538791"/>
            <a:ext cx="5124644" cy="4455495"/>
          </a:xfrm>
          <a:prstGeom prst="rect">
            <a:avLst/>
          </a:prstGeom>
        </p:spPr>
      </p:pic>
    </p:spTree>
    <p:extLst>
      <p:ext uri="{BB962C8B-B14F-4D97-AF65-F5344CB8AC3E}">
        <p14:creationId xmlns:p14="http://schemas.microsoft.com/office/powerpoint/2010/main" val="1783538373"/>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48151B-70E7-F647-8A92-B0143A57F2A7}"/>
              </a:ext>
            </a:extLst>
          </p:cNvPr>
          <p:cNvSpPr>
            <a:spLocks noGrp="1"/>
          </p:cNvSpPr>
          <p:nvPr>
            <p:ph idx="1"/>
          </p:nvPr>
        </p:nvSpPr>
        <p:spPr>
          <a:xfrm>
            <a:off x="0" y="1600200"/>
            <a:ext cx="4058943" cy="4400550"/>
          </a:xfrm>
        </p:spPr>
        <p:txBody>
          <a:bodyPr/>
          <a:lstStyle/>
          <a:p>
            <a:r>
              <a:rPr lang="en-US" dirty="0"/>
              <a:t>Roy – Thank you for lighting the way, and for illuminating our lives with your grace, dignity and geniality.</a:t>
            </a:r>
          </a:p>
          <a:p>
            <a:endParaRPr lang="en-US" dirty="0"/>
          </a:p>
          <a:p>
            <a:r>
              <a:rPr lang="en-US" dirty="0"/>
              <a:t>Our sorrow is tempered by knowing that your light is now shining from a higher place.</a:t>
            </a:r>
          </a:p>
        </p:txBody>
      </p:sp>
      <p:sp>
        <p:nvSpPr>
          <p:cNvPr id="3" name="Title 2">
            <a:extLst>
              <a:ext uri="{FF2B5EF4-FFF2-40B4-BE49-F238E27FC236}">
                <a16:creationId xmlns:a16="http://schemas.microsoft.com/office/drawing/2014/main" id="{E4511FC7-515E-4E45-8692-F2AD96B2D1F2}"/>
              </a:ext>
            </a:extLst>
          </p:cNvPr>
          <p:cNvSpPr>
            <a:spLocks noGrp="1"/>
          </p:cNvSpPr>
          <p:nvPr>
            <p:ph type="title"/>
          </p:nvPr>
        </p:nvSpPr>
        <p:spPr/>
        <p:txBody>
          <a:bodyPr/>
          <a:lstStyle/>
          <a:p>
            <a:r>
              <a:rPr lang="en-US" dirty="0"/>
              <a:t>In Summary</a:t>
            </a:r>
          </a:p>
        </p:txBody>
      </p:sp>
      <p:sp>
        <p:nvSpPr>
          <p:cNvPr id="4" name="Slide Number Placeholder 3">
            <a:extLst>
              <a:ext uri="{FF2B5EF4-FFF2-40B4-BE49-F238E27FC236}">
                <a16:creationId xmlns:a16="http://schemas.microsoft.com/office/drawing/2014/main" id="{502FE2C1-21B2-FE4E-AC5F-7037FD73B353}"/>
              </a:ext>
            </a:extLst>
          </p:cNvPr>
          <p:cNvSpPr>
            <a:spLocks noGrp="1"/>
          </p:cNvSpPr>
          <p:nvPr>
            <p:ph type="sldNum" sz="quarter" idx="12"/>
          </p:nvPr>
        </p:nvSpPr>
        <p:spPr/>
        <p:txBody>
          <a:bodyPr/>
          <a:lstStyle/>
          <a:p>
            <a:fld id="{A2D2CA8A-49B1-44D0-B863-6C6BFD9BB9EC}" type="slidenum">
              <a:rPr lang="en-US" smtClean="0"/>
              <a:pPr/>
              <a:t>67</a:t>
            </a:fld>
            <a:endParaRPr lang="en-US"/>
          </a:p>
        </p:txBody>
      </p:sp>
      <p:sp>
        <p:nvSpPr>
          <p:cNvPr id="5" name="Date Placeholder 4">
            <a:extLst>
              <a:ext uri="{FF2B5EF4-FFF2-40B4-BE49-F238E27FC236}">
                <a16:creationId xmlns:a16="http://schemas.microsoft.com/office/drawing/2014/main" id="{5B4227EC-1AF6-0A46-933A-0BE696B036F8}"/>
              </a:ext>
            </a:extLst>
          </p:cNvPr>
          <p:cNvSpPr>
            <a:spLocks noGrp="1"/>
          </p:cNvSpPr>
          <p:nvPr>
            <p:ph type="dt" sz="half" idx="10"/>
          </p:nvPr>
        </p:nvSpPr>
        <p:spPr/>
        <p:txBody>
          <a:bodyPr/>
          <a:lstStyle/>
          <a:p>
            <a:r>
              <a:rPr lang="en-US"/>
              <a:t>06-Jun-19</a:t>
            </a:r>
            <a:endParaRPr lang="en-US" dirty="0"/>
          </a:p>
        </p:txBody>
      </p:sp>
      <p:pic>
        <p:nvPicPr>
          <p:cNvPr id="6" name="Picture 5">
            <a:hlinkClick r:id="rId3"/>
            <a:extLst>
              <a:ext uri="{FF2B5EF4-FFF2-40B4-BE49-F238E27FC236}">
                <a16:creationId xmlns:a16="http://schemas.microsoft.com/office/drawing/2014/main" id="{F876D330-5E9D-2B41-ACF8-2875DB0D26EB}"/>
              </a:ext>
            </a:extLst>
          </p:cNvPr>
          <p:cNvPicPr>
            <a:picLocks noChangeAspect="1"/>
          </p:cNvPicPr>
          <p:nvPr/>
        </p:nvPicPr>
        <p:blipFill rotWithShape="1">
          <a:blip r:embed="rId4"/>
          <a:srcRect l="14222" t="3800" r="18484"/>
          <a:stretch/>
        </p:blipFill>
        <p:spPr>
          <a:xfrm>
            <a:off x="4674261" y="1565793"/>
            <a:ext cx="4461246" cy="4400550"/>
          </a:xfrm>
          <a:prstGeom prst="rect">
            <a:avLst/>
          </a:prstGeom>
        </p:spPr>
      </p:pic>
    </p:spTree>
    <p:extLst>
      <p:ext uri="{BB962C8B-B14F-4D97-AF65-F5344CB8AC3E}">
        <p14:creationId xmlns:p14="http://schemas.microsoft.com/office/powerpoint/2010/main" val="246801347"/>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Thank You!</a:t>
            </a:r>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25203649"/>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B10C4-A192-BE4E-9FD1-A32FB57B899B}"/>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319E420F-6023-9943-8957-9B02DF9AAB11}"/>
              </a:ext>
            </a:extLst>
          </p:cNvPr>
          <p:cNvSpPr>
            <a:spLocks noGrp="1"/>
          </p:cNvSpPr>
          <p:nvPr>
            <p:ph type="title"/>
          </p:nvPr>
        </p:nvSpPr>
        <p:spPr/>
        <p:txBody>
          <a:bodyPr/>
          <a:lstStyle/>
          <a:p>
            <a:r>
              <a:rPr lang="en-US" dirty="0"/>
              <a:t>We All Know What “Glauber” Is…</a:t>
            </a:r>
          </a:p>
        </p:txBody>
      </p:sp>
      <p:sp>
        <p:nvSpPr>
          <p:cNvPr id="4" name="Slide Number Placeholder 3">
            <a:extLst>
              <a:ext uri="{FF2B5EF4-FFF2-40B4-BE49-F238E27FC236}">
                <a16:creationId xmlns:a16="http://schemas.microsoft.com/office/drawing/2014/main" id="{A857F885-1895-F044-9FC7-17E48F1E3496}"/>
              </a:ext>
            </a:extLst>
          </p:cNvPr>
          <p:cNvSpPr>
            <a:spLocks noGrp="1"/>
          </p:cNvSpPr>
          <p:nvPr>
            <p:ph type="sldNum" sz="quarter" idx="12"/>
          </p:nvPr>
        </p:nvSpPr>
        <p:spPr/>
        <p:txBody>
          <a:bodyPr/>
          <a:lstStyle/>
          <a:p>
            <a:fld id="{A2D2CA8A-49B1-44D0-B863-6C6BFD9BB9EC}" type="slidenum">
              <a:rPr lang="en-US" smtClean="0"/>
              <a:pPr/>
              <a:t>69</a:t>
            </a:fld>
            <a:endParaRPr lang="en-US"/>
          </a:p>
        </p:txBody>
      </p:sp>
      <p:sp>
        <p:nvSpPr>
          <p:cNvPr id="5" name="Date Placeholder 4">
            <a:extLst>
              <a:ext uri="{FF2B5EF4-FFF2-40B4-BE49-F238E27FC236}">
                <a16:creationId xmlns:a16="http://schemas.microsoft.com/office/drawing/2014/main" id="{68E734C3-A819-6B4B-9FD9-E0549F5126FE}"/>
              </a:ext>
            </a:extLst>
          </p:cNvPr>
          <p:cNvSpPr>
            <a:spLocks noGrp="1"/>
          </p:cNvSpPr>
          <p:nvPr>
            <p:ph type="dt" sz="half" idx="10"/>
          </p:nvPr>
        </p:nvSpPr>
        <p:spPr/>
        <p:txBody>
          <a:bodyPr/>
          <a:lstStyle/>
          <a:p>
            <a:r>
              <a:rPr lang="en-US"/>
              <a:t>06-Jun-19</a:t>
            </a:r>
            <a:endParaRPr lang="en-US" dirty="0"/>
          </a:p>
        </p:txBody>
      </p:sp>
      <p:pic>
        <p:nvPicPr>
          <p:cNvPr id="6" name="Picture 5">
            <a:hlinkClick r:id="rId2"/>
            <a:extLst>
              <a:ext uri="{FF2B5EF4-FFF2-40B4-BE49-F238E27FC236}">
                <a16:creationId xmlns:a16="http://schemas.microsoft.com/office/drawing/2014/main" id="{96F527AA-D437-C647-906F-741FC9CFA891}"/>
              </a:ext>
            </a:extLst>
          </p:cNvPr>
          <p:cNvPicPr>
            <a:picLocks noChangeAspect="1"/>
          </p:cNvPicPr>
          <p:nvPr/>
        </p:nvPicPr>
        <p:blipFill>
          <a:blip r:embed="rId3"/>
          <a:stretch>
            <a:fillRect/>
          </a:stretch>
        </p:blipFill>
        <p:spPr>
          <a:xfrm>
            <a:off x="0" y="1681015"/>
            <a:ext cx="9144000" cy="4191110"/>
          </a:xfrm>
          <a:prstGeom prst="rect">
            <a:avLst/>
          </a:prstGeom>
        </p:spPr>
      </p:pic>
    </p:spTree>
    <p:extLst>
      <p:ext uri="{BB962C8B-B14F-4D97-AF65-F5344CB8AC3E}">
        <p14:creationId xmlns:p14="http://schemas.microsoft.com/office/powerpoint/2010/main" val="641626180"/>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21ADFC-0470-8242-9BD0-A58D60F6F473}"/>
              </a:ext>
            </a:extLst>
          </p:cNvPr>
          <p:cNvSpPr>
            <a:spLocks noGrp="1"/>
          </p:cNvSpPr>
          <p:nvPr>
            <p:ph idx="1"/>
          </p:nvPr>
        </p:nvSpPr>
        <p:spPr/>
        <p:txBody>
          <a:bodyPr/>
          <a:lstStyle/>
          <a:p>
            <a:r>
              <a:rPr lang="en-US" dirty="0"/>
              <a:t>Born in New York City September 1, 1925</a:t>
            </a:r>
          </a:p>
          <a:p>
            <a:r>
              <a:rPr lang="en-US" dirty="0"/>
              <a:t>Member of first  graduating class at Bronx High School of Science (1941)</a:t>
            </a:r>
          </a:p>
          <a:p>
            <a:r>
              <a:rPr lang="en-US" dirty="0"/>
              <a:t>Entered Harvard September, 1941</a:t>
            </a:r>
          </a:p>
          <a:p>
            <a:r>
              <a:rPr lang="en-US" dirty="0"/>
              <a:t>Recruited to Los Alamos in 1943 at age of 18. </a:t>
            </a:r>
          </a:p>
          <a:p>
            <a:r>
              <a:rPr lang="en-US" dirty="0"/>
              <a:t>Harvard B.A. 1946, Ph.D. 1949 (Adviser: Julian Schwinger)</a:t>
            </a:r>
          </a:p>
          <a:p>
            <a:r>
              <a:rPr lang="en-US" dirty="0"/>
              <a:t>Intermediate states at IAS and Caltech</a:t>
            </a:r>
          </a:p>
          <a:p>
            <a:r>
              <a:rPr lang="en-US" dirty="0"/>
              <a:t>Returned to Harvard 1952</a:t>
            </a:r>
          </a:p>
          <a:p>
            <a:r>
              <a:rPr lang="en-US" dirty="0"/>
              <a:t>Nobel Prize in Physics 2005</a:t>
            </a:r>
          </a:p>
          <a:p>
            <a:r>
              <a:rPr lang="en-US" dirty="0"/>
              <a:t>Died December 26, 2018</a:t>
            </a:r>
          </a:p>
          <a:p>
            <a:endParaRPr lang="en-US" dirty="0"/>
          </a:p>
          <a:p>
            <a:endParaRPr lang="en-US" dirty="0"/>
          </a:p>
        </p:txBody>
      </p:sp>
      <p:sp>
        <p:nvSpPr>
          <p:cNvPr id="3" name="Title 2">
            <a:extLst>
              <a:ext uri="{FF2B5EF4-FFF2-40B4-BE49-F238E27FC236}">
                <a16:creationId xmlns:a16="http://schemas.microsoft.com/office/drawing/2014/main" id="{C88FB790-452B-ED4F-A436-8E11D4F3C874}"/>
              </a:ext>
            </a:extLst>
          </p:cNvPr>
          <p:cNvSpPr>
            <a:spLocks noGrp="1"/>
          </p:cNvSpPr>
          <p:nvPr>
            <p:ph type="title"/>
          </p:nvPr>
        </p:nvSpPr>
        <p:spPr/>
        <p:txBody>
          <a:bodyPr/>
          <a:lstStyle/>
          <a:p>
            <a:r>
              <a:rPr lang="en-US" dirty="0"/>
              <a:t>Roy’s Worldline</a:t>
            </a:r>
          </a:p>
        </p:txBody>
      </p:sp>
      <p:sp>
        <p:nvSpPr>
          <p:cNvPr id="4" name="Slide Number Placeholder 3">
            <a:extLst>
              <a:ext uri="{FF2B5EF4-FFF2-40B4-BE49-F238E27FC236}">
                <a16:creationId xmlns:a16="http://schemas.microsoft.com/office/drawing/2014/main" id="{E243F3F6-419C-E84A-BB0C-EC26DF7F500F}"/>
              </a:ext>
            </a:extLst>
          </p:cNvPr>
          <p:cNvSpPr>
            <a:spLocks noGrp="1"/>
          </p:cNvSpPr>
          <p:nvPr>
            <p:ph type="sldNum" sz="quarter" idx="12"/>
          </p:nvPr>
        </p:nvSpPr>
        <p:spPr/>
        <p:txBody>
          <a:bodyPr/>
          <a:lstStyle/>
          <a:p>
            <a:fld id="{A2D2CA8A-49B1-44D0-B863-6C6BFD9BB9EC}" type="slidenum">
              <a:rPr lang="en-US" smtClean="0"/>
              <a:pPr/>
              <a:t>7</a:t>
            </a:fld>
            <a:endParaRPr lang="en-US"/>
          </a:p>
        </p:txBody>
      </p:sp>
      <p:sp>
        <p:nvSpPr>
          <p:cNvPr id="5" name="Date Placeholder 4">
            <a:extLst>
              <a:ext uri="{FF2B5EF4-FFF2-40B4-BE49-F238E27FC236}">
                <a16:creationId xmlns:a16="http://schemas.microsoft.com/office/drawing/2014/main" id="{8845811A-087C-D945-85EB-9EF709ACFE95}"/>
              </a:ext>
            </a:extLst>
          </p:cNvPr>
          <p:cNvSpPr>
            <a:spLocks noGrp="1"/>
          </p:cNvSpPr>
          <p:nvPr>
            <p:ph type="dt" sz="half" idx="10"/>
          </p:nvPr>
        </p:nvSpPr>
        <p:spPr/>
        <p:txBody>
          <a:bodyPr/>
          <a:lstStyle/>
          <a:p>
            <a:r>
              <a:rPr lang="en-US"/>
              <a:t>06-Jun-19</a:t>
            </a:r>
            <a:endParaRPr lang="en-US" dirty="0"/>
          </a:p>
        </p:txBody>
      </p:sp>
      <p:sp>
        <p:nvSpPr>
          <p:cNvPr id="9" name="TextBox 8">
            <a:hlinkClick r:id="rId2"/>
            <a:extLst>
              <a:ext uri="{FF2B5EF4-FFF2-40B4-BE49-F238E27FC236}">
                <a16:creationId xmlns:a16="http://schemas.microsoft.com/office/drawing/2014/main" id="{1FDEAE29-93B3-AC47-8C8C-670422B10B6F}"/>
              </a:ext>
            </a:extLst>
          </p:cNvPr>
          <p:cNvSpPr txBox="1"/>
          <p:nvPr/>
        </p:nvSpPr>
        <p:spPr>
          <a:xfrm>
            <a:off x="5625117" y="3537012"/>
            <a:ext cx="3500100" cy="1791260"/>
          </a:xfrm>
          <a:prstGeom prst="rect">
            <a:avLst/>
          </a:prstGeom>
          <a:gradFill flip="none" rotWithShape="1">
            <a:gsLst>
              <a:gs pos="0">
                <a:schemeClr val="accent4">
                  <a:alpha val="10000"/>
                  <a:lumMod val="0"/>
                  <a:lumOff val="10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3000000" scaled="0"/>
            <a:tileRect/>
          </a:gradFill>
          <a:scene3d>
            <a:camera prst="orthographicFront"/>
            <a:lightRig rig="threePt" dir="t"/>
          </a:scene3d>
          <a:sp3d>
            <a:bevelT w="165100" prst="coolSlant"/>
          </a:sp3d>
        </p:spPr>
        <p:txBody>
          <a:bodyPr wrap="square" rtlCol="0">
            <a:spAutoFit/>
          </a:bodyPr>
          <a:lstStyle/>
          <a:p>
            <a:pPr algn="l">
              <a:buNone/>
            </a:pPr>
            <a:r>
              <a:rPr lang="en-US" sz="1200" dirty="0"/>
              <a:t>“My research for the year was devoted to resolving a puzzle they had encountered in studying electron diffraction by molecules. Solving the problem didn’t interest me in molecules very much, but it did involve me deeply in scattering problems in which the incident particles were of wavelength much smaller than the ranges of interactions.” </a:t>
            </a:r>
          </a:p>
          <a:p>
            <a:pPr algn="l">
              <a:buNone/>
            </a:pPr>
            <a:r>
              <a:rPr lang="en-US" sz="1200" dirty="0"/>
              <a:t> </a:t>
            </a:r>
            <a:r>
              <a:rPr lang="en-US" sz="1200" i="0" dirty="0"/>
              <a:t>Roy Glauber</a:t>
            </a:r>
            <a:endParaRPr lang="en-US" sz="1650" i="0" dirty="0"/>
          </a:p>
        </p:txBody>
      </p:sp>
      <p:cxnSp>
        <p:nvCxnSpPr>
          <p:cNvPr id="10" name="Straight Connector 9">
            <a:extLst>
              <a:ext uri="{FF2B5EF4-FFF2-40B4-BE49-F238E27FC236}">
                <a16:creationId xmlns:a16="http://schemas.microsoft.com/office/drawing/2014/main" id="{5C689354-684B-BE45-B282-0F7109600155}"/>
              </a:ext>
            </a:extLst>
          </p:cNvPr>
          <p:cNvCxnSpPr>
            <a:cxnSpLocks/>
          </p:cNvCxnSpPr>
          <p:nvPr/>
        </p:nvCxnSpPr>
        <p:spPr bwMode="auto">
          <a:xfrm>
            <a:off x="4968044" y="4005064"/>
            <a:ext cx="657073" cy="558062"/>
          </a:xfrm>
          <a:prstGeom prst="line">
            <a:avLst/>
          </a:prstGeom>
          <a:solidFill>
            <a:srgbClr val="FFFFFF"/>
          </a:solidFill>
          <a:ln w="38100" cap="flat" cmpd="sng" algn="ctr">
            <a:solidFill>
              <a:schemeClr val="bg2"/>
            </a:solidFill>
            <a:prstDash val="solid"/>
            <a:round/>
            <a:headEnd type="none" w="med" len="med"/>
            <a:tailEnd type="stealth" w="lg" len="lg"/>
          </a:ln>
          <a:effectLst/>
        </p:spPr>
      </p:cxnSp>
    </p:spTree>
    <p:extLst>
      <p:ext uri="{BB962C8B-B14F-4D97-AF65-F5344CB8AC3E}">
        <p14:creationId xmlns:p14="http://schemas.microsoft.com/office/powerpoint/2010/main" val="38785855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90573" y="1541072"/>
            <a:ext cx="7153427" cy="4400550"/>
          </a:xfrm>
        </p:spPr>
        <p:txBody>
          <a:bodyPr>
            <a:normAutofit/>
          </a:bodyPr>
          <a:lstStyle/>
          <a:p>
            <a:r>
              <a:rPr lang="en-US" sz="2100" dirty="0"/>
              <a:t>We lost Roy Glauber on December 26, 2018.</a:t>
            </a:r>
          </a:p>
          <a:p>
            <a:endParaRPr lang="en-US" sz="2100" dirty="0"/>
          </a:p>
          <a:p>
            <a:r>
              <a:rPr lang="en-US" sz="2100" dirty="0"/>
              <a:t>Roy was a good friend to the heavy ion community.</a:t>
            </a:r>
          </a:p>
          <a:p>
            <a:endParaRPr lang="en-US" sz="2100" dirty="0"/>
          </a:p>
          <a:p>
            <a:r>
              <a:rPr lang="en-US" sz="2100" dirty="0"/>
              <a:t>His name is invoked with at least the same frequency as Fermi and Feynman in discussions of heavy ion physics.</a:t>
            </a:r>
          </a:p>
          <a:p>
            <a:endParaRPr lang="en-US" sz="2100" dirty="0"/>
          </a:p>
          <a:p>
            <a:r>
              <a:rPr lang="en-US" sz="2100" dirty="0"/>
              <a:t>This talk: neither biography nor hagiography</a:t>
            </a:r>
          </a:p>
          <a:p>
            <a:endParaRPr lang="en-US" sz="2100" dirty="0"/>
          </a:p>
          <a:p>
            <a:r>
              <a:rPr lang="en-US" sz="2100" dirty="0"/>
              <a:t>Rather: Some physics, some anecdotes, some thoughts</a:t>
            </a:r>
          </a:p>
          <a:p>
            <a:endParaRPr lang="en-US" sz="2100" dirty="0"/>
          </a:p>
          <a:p>
            <a:endParaRPr lang="en-US" sz="2100" dirty="0"/>
          </a:p>
        </p:txBody>
      </p:sp>
      <p:sp>
        <p:nvSpPr>
          <p:cNvPr id="3" name="Title 2"/>
          <p:cNvSpPr>
            <a:spLocks noGrp="1"/>
          </p:cNvSpPr>
          <p:nvPr>
            <p:ph type="title"/>
          </p:nvPr>
        </p:nvSpPr>
        <p:spPr/>
        <p:txBody>
          <a:bodyPr/>
          <a:lstStyle/>
          <a:p>
            <a:r>
              <a:rPr lang="en-US" dirty="0"/>
              <a:t>Roy J. Glauber 1925-2018</a:t>
            </a:r>
          </a:p>
        </p:txBody>
      </p:sp>
      <p:sp>
        <p:nvSpPr>
          <p:cNvPr id="4" name="Slide Number Placeholder 3"/>
          <p:cNvSpPr>
            <a:spLocks noGrp="1"/>
          </p:cNvSpPr>
          <p:nvPr>
            <p:ph type="sldNum" sz="quarter" idx="12"/>
          </p:nvPr>
        </p:nvSpPr>
        <p:spPr/>
        <p:txBody>
          <a:bodyPr/>
          <a:lstStyle/>
          <a:p>
            <a:fld id="{A2D2CA8A-49B1-44D0-B863-6C6BFD9BB9EC}" type="slidenum">
              <a:rPr lang="en-US" smtClean="0"/>
              <a:pPr/>
              <a:t>8</a:t>
            </a:fld>
            <a:endParaRPr lang="en-US" dirty="0"/>
          </a:p>
        </p:txBody>
      </p:sp>
      <p:sp>
        <p:nvSpPr>
          <p:cNvPr id="6" name="Date Placeholder 5">
            <a:extLst>
              <a:ext uri="{FF2B5EF4-FFF2-40B4-BE49-F238E27FC236}">
                <a16:creationId xmlns:a16="http://schemas.microsoft.com/office/drawing/2014/main" id="{B4468409-15C4-2F48-BD21-6D4CD06BD044}"/>
              </a:ext>
            </a:extLst>
          </p:cNvPr>
          <p:cNvSpPr>
            <a:spLocks noGrp="1"/>
          </p:cNvSpPr>
          <p:nvPr>
            <p:ph type="dt" sz="half" idx="10"/>
          </p:nvPr>
        </p:nvSpPr>
        <p:spPr/>
        <p:txBody>
          <a:bodyPr/>
          <a:lstStyle/>
          <a:p>
            <a:r>
              <a:rPr lang="en-US"/>
              <a:t>06-Jun-19</a:t>
            </a:r>
            <a:endParaRPr lang="en-US" dirty="0"/>
          </a:p>
        </p:txBody>
      </p:sp>
      <p:sp>
        <p:nvSpPr>
          <p:cNvPr id="5" name="TextBox 4">
            <a:extLst>
              <a:ext uri="{FF2B5EF4-FFF2-40B4-BE49-F238E27FC236}">
                <a16:creationId xmlns:a16="http://schemas.microsoft.com/office/drawing/2014/main" id="{AE4F815C-F740-514C-B721-34CAF319CB2A}"/>
              </a:ext>
            </a:extLst>
          </p:cNvPr>
          <p:cNvSpPr txBox="1"/>
          <p:nvPr/>
        </p:nvSpPr>
        <p:spPr>
          <a:xfrm>
            <a:off x="1818075" y="5613194"/>
            <a:ext cx="7371438" cy="323165"/>
          </a:xfrm>
          <a:prstGeom prst="rect">
            <a:avLst/>
          </a:prstGeom>
          <a:noFill/>
        </p:spPr>
        <p:txBody>
          <a:bodyPr wrap="square" rtlCol="0">
            <a:spAutoFit/>
          </a:bodyPr>
          <a:lstStyle/>
          <a:p>
            <a:pPr>
              <a:buNone/>
            </a:pPr>
            <a:r>
              <a:rPr lang="en-US" sz="1500" i="0" dirty="0"/>
              <a:t>Thanks to Brant Johnson, Mike Leitch and Jim Thomas for material ! </a:t>
            </a:r>
          </a:p>
        </p:txBody>
      </p:sp>
      <p:pic>
        <p:nvPicPr>
          <p:cNvPr id="7" name="Picture 6">
            <a:extLst>
              <a:ext uri="{FF2B5EF4-FFF2-40B4-BE49-F238E27FC236}">
                <a16:creationId xmlns:a16="http://schemas.microsoft.com/office/drawing/2014/main" id="{D9AE5B5C-FB58-8E40-A307-E23161011C01}"/>
              </a:ext>
            </a:extLst>
          </p:cNvPr>
          <p:cNvPicPr>
            <a:picLocks noChangeAspect="1"/>
          </p:cNvPicPr>
          <p:nvPr/>
        </p:nvPicPr>
        <p:blipFill>
          <a:blip r:embed="rId2"/>
          <a:stretch>
            <a:fillRect/>
          </a:stretch>
        </p:blipFill>
        <p:spPr>
          <a:xfrm>
            <a:off x="89502" y="2184363"/>
            <a:ext cx="1929239" cy="2810811"/>
          </a:xfrm>
          <a:prstGeom prst="rect">
            <a:avLst/>
          </a:prstGeom>
        </p:spPr>
      </p:pic>
    </p:spTree>
    <p:extLst>
      <p:ext uri="{BB962C8B-B14F-4D97-AF65-F5344CB8AC3E}">
        <p14:creationId xmlns:p14="http://schemas.microsoft.com/office/powerpoint/2010/main" val="224218199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2080" y="1538790"/>
            <a:ext cx="7153427" cy="4400550"/>
          </a:xfrm>
        </p:spPr>
        <p:txBody>
          <a:bodyPr>
            <a:normAutofit/>
          </a:bodyPr>
          <a:lstStyle/>
          <a:p>
            <a:r>
              <a:rPr lang="en-US" sz="2100" dirty="0">
                <a:solidFill>
                  <a:schemeClr val="bg1">
                    <a:lumMod val="75000"/>
                  </a:schemeClr>
                </a:solidFill>
              </a:rPr>
              <a:t>We lost Roy Glauber on December 26, 2018.</a:t>
            </a:r>
          </a:p>
          <a:p>
            <a:endParaRPr lang="en-US" sz="2100" dirty="0">
              <a:solidFill>
                <a:schemeClr val="bg1">
                  <a:lumMod val="75000"/>
                </a:schemeClr>
              </a:solidFill>
            </a:endParaRPr>
          </a:p>
          <a:p>
            <a:r>
              <a:rPr lang="en-US" sz="2100" dirty="0">
                <a:solidFill>
                  <a:schemeClr val="bg1">
                    <a:lumMod val="75000"/>
                  </a:schemeClr>
                </a:solidFill>
              </a:rPr>
              <a:t>Roy was a good friend to the heavy ion community.</a:t>
            </a:r>
          </a:p>
          <a:p>
            <a:endParaRPr lang="en-US" sz="2100" dirty="0"/>
          </a:p>
          <a:p>
            <a:r>
              <a:rPr lang="en-US" sz="2100" dirty="0"/>
              <a:t>His name is invoked with at least the same frequency as Fermi and Feynman in discussions of heavy ion physics.</a:t>
            </a:r>
          </a:p>
          <a:p>
            <a:endParaRPr lang="en-US" sz="2100" dirty="0"/>
          </a:p>
          <a:p>
            <a:r>
              <a:rPr lang="en-US" sz="2100" dirty="0">
                <a:solidFill>
                  <a:schemeClr val="bg1">
                    <a:lumMod val="75000"/>
                  </a:schemeClr>
                </a:solidFill>
              </a:rPr>
              <a:t>This talk: neither biography nor hagiography</a:t>
            </a:r>
          </a:p>
          <a:p>
            <a:endParaRPr lang="en-US" sz="2100" dirty="0">
              <a:solidFill>
                <a:schemeClr val="bg1">
                  <a:lumMod val="75000"/>
                </a:schemeClr>
              </a:solidFill>
            </a:endParaRPr>
          </a:p>
          <a:p>
            <a:r>
              <a:rPr lang="en-US" sz="2100" dirty="0">
                <a:solidFill>
                  <a:schemeClr val="bg1">
                    <a:lumMod val="75000"/>
                  </a:schemeClr>
                </a:solidFill>
              </a:rPr>
              <a:t>Rather: Some physics, some anecdotes, some thoughts</a:t>
            </a:r>
          </a:p>
          <a:p>
            <a:endParaRPr lang="en-US" sz="2100" dirty="0"/>
          </a:p>
          <a:p>
            <a:endParaRPr lang="en-US" sz="2100" dirty="0"/>
          </a:p>
        </p:txBody>
      </p:sp>
      <p:sp>
        <p:nvSpPr>
          <p:cNvPr id="3" name="Title 2"/>
          <p:cNvSpPr>
            <a:spLocks noGrp="1"/>
          </p:cNvSpPr>
          <p:nvPr>
            <p:ph type="title"/>
          </p:nvPr>
        </p:nvSpPr>
        <p:spPr/>
        <p:txBody>
          <a:bodyPr/>
          <a:lstStyle/>
          <a:p>
            <a:r>
              <a:rPr lang="en-US" dirty="0"/>
              <a:t>Roy J. Glauber 1925-2018</a:t>
            </a:r>
          </a:p>
        </p:txBody>
      </p:sp>
      <p:sp>
        <p:nvSpPr>
          <p:cNvPr id="4" name="Slide Number Placeholder 3"/>
          <p:cNvSpPr>
            <a:spLocks noGrp="1"/>
          </p:cNvSpPr>
          <p:nvPr>
            <p:ph type="sldNum" sz="quarter" idx="12"/>
          </p:nvPr>
        </p:nvSpPr>
        <p:spPr/>
        <p:txBody>
          <a:bodyPr/>
          <a:lstStyle/>
          <a:p>
            <a:fld id="{A2D2CA8A-49B1-44D0-B863-6C6BFD9BB9EC}" type="slidenum">
              <a:rPr lang="en-US" smtClean="0"/>
              <a:pPr/>
              <a:t>9</a:t>
            </a:fld>
            <a:endParaRPr lang="en-US" dirty="0"/>
          </a:p>
        </p:txBody>
      </p:sp>
      <p:sp>
        <p:nvSpPr>
          <p:cNvPr id="6" name="Date Placeholder 5">
            <a:extLst>
              <a:ext uri="{FF2B5EF4-FFF2-40B4-BE49-F238E27FC236}">
                <a16:creationId xmlns:a16="http://schemas.microsoft.com/office/drawing/2014/main" id="{B4468409-15C4-2F48-BD21-6D4CD06BD044}"/>
              </a:ext>
            </a:extLst>
          </p:cNvPr>
          <p:cNvSpPr>
            <a:spLocks noGrp="1"/>
          </p:cNvSpPr>
          <p:nvPr>
            <p:ph type="dt" sz="half" idx="10"/>
          </p:nvPr>
        </p:nvSpPr>
        <p:spPr/>
        <p:txBody>
          <a:bodyPr/>
          <a:lstStyle/>
          <a:p>
            <a:r>
              <a:rPr lang="en-US"/>
              <a:t>06-Jun-19</a:t>
            </a:r>
            <a:endParaRPr lang="en-US" dirty="0"/>
          </a:p>
        </p:txBody>
      </p:sp>
      <p:sp>
        <p:nvSpPr>
          <p:cNvPr id="5" name="TextBox 4">
            <a:extLst>
              <a:ext uri="{FF2B5EF4-FFF2-40B4-BE49-F238E27FC236}">
                <a16:creationId xmlns:a16="http://schemas.microsoft.com/office/drawing/2014/main" id="{AE4F815C-F740-514C-B721-34CAF319CB2A}"/>
              </a:ext>
            </a:extLst>
          </p:cNvPr>
          <p:cNvSpPr txBox="1"/>
          <p:nvPr/>
        </p:nvSpPr>
        <p:spPr>
          <a:xfrm>
            <a:off x="924989" y="5613194"/>
            <a:ext cx="7371438" cy="323165"/>
          </a:xfrm>
          <a:prstGeom prst="rect">
            <a:avLst/>
          </a:prstGeom>
          <a:noFill/>
        </p:spPr>
        <p:txBody>
          <a:bodyPr wrap="square" rtlCol="0">
            <a:spAutoFit/>
          </a:bodyPr>
          <a:lstStyle/>
          <a:p>
            <a:pPr>
              <a:buNone/>
            </a:pPr>
            <a:r>
              <a:rPr lang="en-US" sz="1500" i="0" dirty="0"/>
              <a:t>Thanks to Brant Johnson, Mike Leitch and Jim Thomas for material ! </a:t>
            </a:r>
          </a:p>
        </p:txBody>
      </p:sp>
      <p:pic>
        <p:nvPicPr>
          <p:cNvPr id="8" name="Picture 7">
            <a:extLst>
              <a:ext uri="{FF2B5EF4-FFF2-40B4-BE49-F238E27FC236}">
                <a16:creationId xmlns:a16="http://schemas.microsoft.com/office/drawing/2014/main" id="{9E2156E8-A8B2-774C-8A4B-473AFF77DDFC}"/>
              </a:ext>
            </a:extLst>
          </p:cNvPr>
          <p:cNvPicPr>
            <a:picLocks noChangeAspect="1"/>
          </p:cNvPicPr>
          <p:nvPr/>
        </p:nvPicPr>
        <p:blipFill>
          <a:blip r:embed="rId2"/>
          <a:stretch>
            <a:fillRect/>
          </a:stretch>
        </p:blipFill>
        <p:spPr>
          <a:xfrm>
            <a:off x="89502" y="2184363"/>
            <a:ext cx="1929239" cy="2810811"/>
          </a:xfrm>
          <a:prstGeom prst="rect">
            <a:avLst/>
          </a:prstGeom>
        </p:spPr>
      </p:pic>
    </p:spTree>
    <p:extLst>
      <p:ext uri="{BB962C8B-B14F-4D97-AF65-F5344CB8AC3E}">
        <p14:creationId xmlns:p14="http://schemas.microsoft.com/office/powerpoint/2010/main" val="2209630815"/>
      </p:ext>
    </p:extLst>
  </p:cSld>
  <p:clrMapOvr>
    <a:masterClrMapping/>
  </p:clrMapOvr>
  <p:transition spd="slow">
    <p:fade/>
  </p:transition>
</p:sld>
</file>

<file path=ppt/theme/theme1.xml><?xml version="1.0" encoding="utf-8"?>
<a:theme xmlns:a="http://schemas.openxmlformats.org/drawingml/2006/main" name="NN97">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7030A0"/>
      </a:hlink>
      <a:folHlink>
        <a:srgbClr val="B2B2B2"/>
      </a:folHlink>
    </a:clrScheme>
    <a:fontScheme name="NN9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5400">
          <a:solidFill>
            <a:srgbClr val="FF0000">
              <a:alpha val="75000"/>
            </a:srgbClr>
          </a:solidFill>
        </a:ln>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Char char="•"/>
          <a:tabLst/>
          <a:defRPr kumimoji="1" sz="2200" b="0" i="1"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rgbClr val="FFFFFF"/>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Char char="•"/>
          <a:tabLst/>
          <a:defRPr kumimoji="1" lang="en-US" sz="2200" b="0" i="1"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buNone/>
          <a:defRPr sz="1200" i="0" dirty="0" smtClean="0"/>
        </a:defPPr>
      </a:lstStyle>
    </a:txDef>
  </a:objectDefaults>
  <a:extraClrSchemeLst>
    <a:extraClrScheme>
      <a:clrScheme name="NN9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N9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N9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N9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N9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N9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N9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1095495</TotalTime>
  <Words>1767</Words>
  <Application>Microsoft Macintosh PowerPoint</Application>
  <PresentationFormat>On-screen Show (4:3)</PresentationFormat>
  <Paragraphs>468</Paragraphs>
  <Slides>69</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CommonBullets</vt:lpstr>
      <vt:lpstr>Marlett</vt:lpstr>
      <vt:lpstr>Monotype Sorts</vt:lpstr>
      <vt:lpstr>Tahoma</vt:lpstr>
      <vt:lpstr>Times New Roman</vt:lpstr>
      <vt:lpstr>NN97</vt:lpstr>
      <vt:lpstr>A Tribute to Roy Glauber  </vt:lpstr>
      <vt:lpstr>The Incredible Lightness of Being </vt:lpstr>
      <vt:lpstr>The Incredible Lightness of Being Roy Glauber</vt:lpstr>
      <vt:lpstr>Roy J. Glauber 1925-2018</vt:lpstr>
      <vt:lpstr>Roy’s Worldline</vt:lpstr>
      <vt:lpstr>Roy’s Worldline</vt:lpstr>
      <vt:lpstr>Roy’s Worldline</vt:lpstr>
      <vt:lpstr>Roy J. Glauber 1925-2018</vt:lpstr>
      <vt:lpstr>Roy J. Glauber 1925-2018</vt:lpstr>
      <vt:lpstr>Evidence For That Statement</vt:lpstr>
      <vt:lpstr>Roy’s Renowned Papers</vt:lpstr>
      <vt:lpstr>The First “Glauber” calculation</vt:lpstr>
      <vt:lpstr>The First “Glauber” calculation</vt:lpstr>
      <vt:lpstr>The First “Glauber” calculation</vt:lpstr>
      <vt:lpstr>The First “Glauber” calculation</vt:lpstr>
      <vt:lpstr>References to Roy’s “Glauber Modeling” Paper</vt:lpstr>
      <vt:lpstr>References to Roy’s “Glauber Modeling” Paper</vt:lpstr>
      <vt:lpstr>The Now-Standard Reference on “Glauber Modeling”</vt:lpstr>
      <vt:lpstr>The Iconic Eikonal Glauber Modeling</vt:lpstr>
      <vt:lpstr>The Iconic Eikonal Glauber Modeling</vt:lpstr>
      <vt:lpstr>The Iconic Eikonal Glauber Modeling</vt:lpstr>
      <vt:lpstr>The Iconic Eikonal Glauber Modeling</vt:lpstr>
      <vt:lpstr>Roy’s “Other” Renowned Paper</vt:lpstr>
      <vt:lpstr>Let’s Be a Little More Careful – Ask Google Scholar</vt:lpstr>
      <vt:lpstr>Let’s Be a Little More Careful – Ask Google Scholar</vt:lpstr>
      <vt:lpstr>Let’s Be a Little More Careful – Ask Google Scholar</vt:lpstr>
      <vt:lpstr>Let’s Be a Little More Careful – Ask Google Scholar</vt:lpstr>
      <vt:lpstr>Most Directly Relevant to HB-T Measurements</vt:lpstr>
      <vt:lpstr>Photon Correlations, Roy J. Glauber, PRL 10, 84 (1963) </vt:lpstr>
      <vt:lpstr>Photon Correlations, Roy J. Glauber, PRL 10, 84 (1963) </vt:lpstr>
      <vt:lpstr>Photon Correlations, Roy J. Glauber, PRL 10, 84 (1963) </vt:lpstr>
      <vt:lpstr>Photon Correlations, Roy J. Glauber, PRL 10, 84 (1963) </vt:lpstr>
      <vt:lpstr>Photon Correlations, Roy J. Glauber, PRL 10, 84 (1963) </vt:lpstr>
      <vt:lpstr>Photon Correlations, Roy J. Glauber, PRL 10, 84 (1963) </vt:lpstr>
      <vt:lpstr>The Essential Point</vt:lpstr>
      <vt:lpstr>Roy’s Magnus Opus</vt:lpstr>
      <vt:lpstr>Roy’s Magnus Opus</vt:lpstr>
      <vt:lpstr>Roy’s Magnus Opus</vt:lpstr>
      <vt:lpstr>Roy’s Magnus Opus</vt:lpstr>
      <vt:lpstr>And of course the wonderful news in 2005</vt:lpstr>
      <vt:lpstr>Roy J. Glauber, Nobel Prize in Physics 2005</vt:lpstr>
      <vt:lpstr>Roy J. Glauber, Nobel Prize in Physics 2005</vt:lpstr>
      <vt:lpstr>Roy J. Glauber, Nobel Prize in Physics 2005</vt:lpstr>
      <vt:lpstr>Something I Learned from Roy’s Nobel Lecture</vt:lpstr>
      <vt:lpstr>Something Else I Learned in Preparing This Talk</vt:lpstr>
      <vt:lpstr>Something Else I Learned in Preparing This Talk</vt:lpstr>
      <vt:lpstr>Roy at Quark Matter 2005 (August 4th )</vt:lpstr>
      <vt:lpstr>Roy at Quark Matter 2005 (August 7th)</vt:lpstr>
      <vt:lpstr>Prior to Installation of the Royal Court</vt:lpstr>
      <vt:lpstr>Roy’s Coronation</vt:lpstr>
      <vt:lpstr>A Queen Is Chosen</vt:lpstr>
      <vt:lpstr>And A Jester…</vt:lpstr>
      <vt:lpstr>And …</vt:lpstr>
      <vt:lpstr>An Editor !</vt:lpstr>
      <vt:lpstr>Who Was Appropriately Sentenced</vt:lpstr>
      <vt:lpstr>Festivities Continued Into The Evening</vt:lpstr>
      <vt:lpstr>Roy Continued as “The Keeper of the Broom” at Ig Nobels</vt:lpstr>
      <vt:lpstr>Roy Continued as “The Keeper of the Broom” at Ig Nobels</vt:lpstr>
      <vt:lpstr>Roy Continued as “The Keeper of the Broom” at Ig Nobels</vt:lpstr>
      <vt:lpstr>Roy Continued as “The Keeper of the Broom” at Ig Nobels</vt:lpstr>
      <vt:lpstr>Two of Roy’s Other Great Contributions to Physics</vt:lpstr>
      <vt:lpstr>Two of Roy’s Other Great Contributions to Physics</vt:lpstr>
      <vt:lpstr>Some Words on Career Development</vt:lpstr>
      <vt:lpstr>Some Words on Career Development</vt:lpstr>
      <vt:lpstr>Recommended Resources</vt:lpstr>
      <vt:lpstr>In Summary</vt:lpstr>
      <vt:lpstr>In Summary</vt:lpstr>
      <vt:lpstr>Thank You!</vt:lpstr>
      <vt:lpstr>We All Know What “Glauber” Is…</vt:lpstr>
    </vt:vector>
  </TitlesOfParts>
  <Company>Columbia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Heavy Ion Physics Overview</dc:title>
  <dc:creator>William A. Zajc</dc:creator>
  <cp:lastModifiedBy>Bill Zajc</cp:lastModifiedBy>
  <cp:revision>1451</cp:revision>
  <cp:lastPrinted>2019-06-27T18:39:29Z</cp:lastPrinted>
  <dcterms:created xsi:type="dcterms:W3CDTF">1997-05-17T19:11:26Z</dcterms:created>
  <dcterms:modified xsi:type="dcterms:W3CDTF">2019-06-27T18:50:34Z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2</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zajc@columbia.edu</vt:lpwstr>
  </property>
  <property fmtid="{D5CDD505-2E9C-101B-9397-08002B2CF9AE}" pid="8" name="HomePage">
    <vt:lpwstr>http://www.nevis.columbia.edu/~zajc/</vt:lpwstr>
  </property>
  <property fmtid="{D5CDD505-2E9C-101B-9397-08002B2CF9AE}" pid="9" name="Other">
    <vt:lpwstr>Non-technical overview of heavy ion physics presented as thesis "opponent" at the Ph.D. defense of J. Schmidt-Sorensen of Lund University, May-99.</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1</vt:i4>
  </property>
  <property fmtid="{D5CDD505-2E9C-101B-9397-08002B2CF9AE}" pid="21" name="OutputDir">
    <vt:lpwstr>C:\WEBSHARE\WWWROOT\mypublicphenix\presentations\Janus</vt:lpwstr>
  </property>
</Properties>
</file>