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423" r:id="rId2"/>
    <p:sldId id="514" r:id="rId3"/>
    <p:sldId id="580" r:id="rId4"/>
    <p:sldId id="557" r:id="rId5"/>
    <p:sldId id="587" r:id="rId6"/>
    <p:sldId id="581" r:id="rId7"/>
    <p:sldId id="549" r:id="rId8"/>
    <p:sldId id="582" r:id="rId9"/>
    <p:sldId id="552" r:id="rId10"/>
    <p:sldId id="585" r:id="rId11"/>
    <p:sldId id="588" r:id="rId12"/>
    <p:sldId id="590" r:id="rId13"/>
    <p:sldId id="553" r:id="rId14"/>
    <p:sldId id="583" r:id="rId15"/>
    <p:sldId id="584" r:id="rId16"/>
    <p:sldId id="586" r:id="rId17"/>
    <p:sldId id="574" r:id="rId18"/>
    <p:sldId id="570" r:id="rId19"/>
    <p:sldId id="569" r:id="rId20"/>
    <p:sldId id="550" r:id="rId21"/>
  </p:sldIdLst>
  <p:sldSz cx="9144000" cy="6858000" type="screen4x3"/>
  <p:notesSz cx="6810375" cy="99425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lke" initials="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397" autoAdjust="0"/>
  </p:normalViewPr>
  <p:slideViewPr>
    <p:cSldViewPr>
      <p:cViewPr varScale="1">
        <p:scale>
          <a:sx n="108" d="100"/>
          <a:sy n="108" d="100"/>
        </p:scale>
        <p:origin x="1740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905" cy="497127"/>
          </a:xfrm>
          <a:prstGeom prst="rect">
            <a:avLst/>
          </a:prstGeom>
        </p:spPr>
        <p:txBody>
          <a:bodyPr vert="horz" lIns="91874" tIns="45937" rIns="91874" bIns="4593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880" y="0"/>
            <a:ext cx="2951905" cy="497127"/>
          </a:xfrm>
          <a:prstGeom prst="rect">
            <a:avLst/>
          </a:prstGeom>
        </p:spPr>
        <p:txBody>
          <a:bodyPr vert="horz" lIns="91874" tIns="45937" rIns="91874" bIns="45937" rtlCol="0"/>
          <a:lstStyle>
            <a:lvl1pPr algn="r">
              <a:defRPr sz="1200"/>
            </a:lvl1pPr>
          </a:lstStyle>
          <a:p>
            <a:fld id="{E9CCA479-EB8F-4BFC-A9AA-4AAFD2ADB582}" type="datetimeFigureOut">
              <a:rPr lang="nl-NL" smtClean="0"/>
              <a:pPr/>
              <a:t>25-6-2019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789"/>
            <a:ext cx="2951905" cy="497127"/>
          </a:xfrm>
          <a:prstGeom prst="rect">
            <a:avLst/>
          </a:prstGeom>
        </p:spPr>
        <p:txBody>
          <a:bodyPr vert="horz" lIns="91874" tIns="45937" rIns="91874" bIns="4593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880" y="9443789"/>
            <a:ext cx="2951905" cy="497127"/>
          </a:xfrm>
          <a:prstGeom prst="rect">
            <a:avLst/>
          </a:prstGeom>
        </p:spPr>
        <p:txBody>
          <a:bodyPr vert="horz" lIns="91874" tIns="45937" rIns="91874" bIns="45937" rtlCol="0" anchor="b"/>
          <a:lstStyle>
            <a:lvl1pPr algn="r">
              <a:defRPr sz="1200"/>
            </a:lvl1pPr>
          </a:lstStyle>
          <a:p>
            <a:fld id="{6831870B-7C67-4FC4-BEF5-2ACD4DF981D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7411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2" cy="497127"/>
          </a:xfrm>
          <a:prstGeom prst="rect">
            <a:avLst/>
          </a:prstGeom>
        </p:spPr>
        <p:txBody>
          <a:bodyPr vert="horz" lIns="91874" tIns="45937" rIns="91874" bIns="4593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7" y="0"/>
            <a:ext cx="2951162" cy="497127"/>
          </a:xfrm>
          <a:prstGeom prst="rect">
            <a:avLst/>
          </a:prstGeom>
        </p:spPr>
        <p:txBody>
          <a:bodyPr vert="horz" lIns="91874" tIns="45937" rIns="91874" bIns="45937" rtlCol="0"/>
          <a:lstStyle>
            <a:lvl1pPr algn="r">
              <a:defRPr sz="1200"/>
            </a:lvl1pPr>
          </a:lstStyle>
          <a:p>
            <a:fld id="{A70ED500-B3E1-471C-A9B2-CD8A511BE04B}" type="datetimeFigureOut">
              <a:rPr lang="nl-NL" smtClean="0"/>
              <a:pPr/>
              <a:t>24-6-2019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4" tIns="45937" rIns="91874" bIns="45937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2"/>
          </a:xfrm>
          <a:prstGeom prst="rect">
            <a:avLst/>
          </a:prstGeom>
        </p:spPr>
        <p:txBody>
          <a:bodyPr vert="horz" lIns="91874" tIns="45937" rIns="91874" bIns="459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2" cy="497127"/>
          </a:xfrm>
          <a:prstGeom prst="rect">
            <a:avLst/>
          </a:prstGeom>
        </p:spPr>
        <p:txBody>
          <a:bodyPr vert="horz" lIns="91874" tIns="45937" rIns="91874" bIns="4593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7" y="9443662"/>
            <a:ext cx="2951162" cy="497127"/>
          </a:xfrm>
          <a:prstGeom prst="rect">
            <a:avLst/>
          </a:prstGeom>
        </p:spPr>
        <p:txBody>
          <a:bodyPr vert="horz" lIns="91874" tIns="45937" rIns="91874" bIns="45937" rtlCol="0" anchor="b"/>
          <a:lstStyle>
            <a:lvl1pPr algn="r">
              <a:defRPr sz="1200"/>
            </a:lvl1pPr>
          </a:lstStyle>
          <a:p>
            <a:fld id="{20A93C87-F0F0-4BC6-BDC5-2C6B968D78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294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83195-29C5-4042-A450-98C8D476F76F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5099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9629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520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3257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5622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046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1538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0169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11602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7713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9912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9743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0926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1825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854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1594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Note ihQCD: is possible to change from N=4 SYM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8372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Note ihQCD: is possible to change from N=4 SYM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2283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9438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0433-150C-447F-9FFC-AF24AA8E2DE9}" type="datetime1">
              <a:rPr lang="nl-NL" smtClean="0"/>
              <a:pPr/>
              <a:t>24-6-2019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AC46-674D-4E4A-A028-7F0C6C230921}" type="datetime1">
              <a:rPr lang="nl-NL" smtClean="0"/>
              <a:pPr/>
              <a:t>24-6-2019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9564-2026-4974-AD2F-20BD4F973867}" type="datetime1">
              <a:rPr lang="nl-NL" smtClean="0"/>
              <a:pPr/>
              <a:t>24-6-2019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749A-1546-454C-BB68-60CBF38B78B2}" type="datetime1">
              <a:rPr lang="nl-NL" smtClean="0"/>
              <a:pPr/>
              <a:t>24-6-2019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B326-F20E-4FB1-AB68-E3C700D0A079}" type="datetime1">
              <a:rPr lang="nl-NL" smtClean="0"/>
              <a:pPr/>
              <a:t>24-6-2019</a:t>
            </a:fld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7776-E099-4984-8B60-76848BAB2E26}" type="datetime1">
              <a:rPr lang="nl-NL" smtClean="0"/>
              <a:pPr/>
              <a:t>24-6-2019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4E57-A175-4B7F-99D1-3F7763BF2709}" type="datetime1">
              <a:rPr lang="nl-NL" smtClean="0"/>
              <a:pPr/>
              <a:t>24-6-2019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CF1D-D203-42D2-9024-C11945ED8C09}" type="datetime1">
              <a:rPr lang="nl-NL" smtClean="0"/>
              <a:pPr/>
              <a:t>24-6-2019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74D4-ADBC-4B47-A8A5-0D08DA2649AF}" type="datetime1">
              <a:rPr lang="nl-NL" smtClean="0"/>
              <a:pPr/>
              <a:t>24-6-2019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D93F-3442-4693-93B6-87F31361A5E8}" type="datetime1">
              <a:rPr lang="nl-NL" smtClean="0"/>
              <a:pPr/>
              <a:t>24-6-2019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6A3B-B161-406A-8D19-8D7F6B6D71CB}" type="datetime1">
              <a:rPr lang="nl-NL" smtClean="0"/>
              <a:pPr/>
              <a:t>24-6-2019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8110B8A-84FA-41C6-8A41-CD6B6025AECB}" type="datetime1">
              <a:rPr lang="nl-NL" smtClean="0"/>
              <a:pPr/>
              <a:t>24-6-2019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8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760" y="1610371"/>
            <a:ext cx="7877450" cy="1128975"/>
          </a:xfrm>
        </p:spPr>
        <p:txBody>
          <a:bodyPr>
            <a:noAutofit/>
          </a:bodyPr>
          <a:lstStyle/>
          <a:p>
            <a:pPr algn="r"/>
            <a:r>
              <a:rPr lang="en-US" sz="2200" b="1" dirty="0"/>
              <a:t>Holographic collisions with </a:t>
            </a:r>
            <a:br>
              <a:rPr lang="en-US" sz="2200" b="1" dirty="0"/>
            </a:br>
            <a:r>
              <a:rPr lang="en-US" sz="2200" b="1" dirty="0"/>
              <a:t>baryon number at intermediate coupling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11015" y="2677433"/>
            <a:ext cx="9038728" cy="471494"/>
          </a:xfrm>
        </p:spPr>
        <p:txBody>
          <a:bodyPr>
            <a:noAutofit/>
          </a:bodyPr>
          <a:lstStyle/>
          <a:p>
            <a:pPr algn="r"/>
            <a:r>
              <a:rPr lang="en-US" sz="1800" b="1" spc="-80" dirty="0">
                <a:latin typeface="Tw Cen MT" pitchFamily="34" charset="0"/>
                <a:ea typeface="+mj-ea"/>
                <a:cs typeface="+mj-cs"/>
              </a:rPr>
              <a:t>Holography beyond </a:t>
            </a:r>
            <a:r>
              <a:rPr lang="en-US" sz="1800" b="1" cap="none" spc="-80" dirty="0">
                <a:latin typeface="Symbol" panose="05050102010706020507" pitchFamily="18" charset="2"/>
                <a:ea typeface="+mj-ea"/>
                <a:cs typeface="+mj-cs"/>
              </a:rPr>
              <a:t>h</a:t>
            </a:r>
            <a:r>
              <a:rPr lang="en-US" sz="1800" b="1" spc="-80" dirty="0">
                <a:latin typeface="Tw Cen MT" pitchFamily="34" charset="0"/>
                <a:ea typeface="+mj-ea"/>
                <a:cs typeface="+mj-cs"/>
              </a:rPr>
              <a:t>/</a:t>
            </a:r>
            <a:r>
              <a:rPr lang="en-US" sz="1800" b="1" cap="none" spc="-80" dirty="0">
                <a:latin typeface="Tw Cen MT" pitchFamily="34" charset="0"/>
                <a:ea typeface="+mj-ea"/>
                <a:cs typeface="+mj-cs"/>
              </a:rPr>
              <a:t>s</a:t>
            </a:r>
            <a:r>
              <a:rPr lang="en-US" sz="1800" b="1" spc="-80" dirty="0">
                <a:latin typeface="Tw Cen MT" pitchFamily="34" charset="0"/>
                <a:ea typeface="+mj-ea"/>
                <a:cs typeface="+mj-cs"/>
              </a:rPr>
              <a:t>=1/4</a:t>
            </a:r>
            <a:r>
              <a:rPr lang="en-US" sz="1800" b="1" cap="none" spc="-80" dirty="0">
                <a:latin typeface="Symbol" panose="05050102010706020507" pitchFamily="18" charset="2"/>
                <a:ea typeface="+mj-ea"/>
                <a:cs typeface="+mj-cs"/>
              </a:rPr>
              <a:t>p</a:t>
            </a:r>
            <a:endParaRPr lang="en-US" sz="1800" b="1" spc="-80" dirty="0">
              <a:latin typeface="Symbol" panose="05050102010706020507" pitchFamily="18" charset="2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2954" y="5079448"/>
            <a:ext cx="68762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700" b="1" dirty="0"/>
              <a:t>Wilke van der Schee</a:t>
            </a:r>
            <a:endParaRPr lang="nl-NL" sz="1700" dirty="0"/>
          </a:p>
        </p:txBody>
      </p:sp>
      <p:sp>
        <p:nvSpPr>
          <p:cNvPr id="10" name="TextBox 9"/>
          <p:cNvSpPr txBox="1"/>
          <p:nvPr/>
        </p:nvSpPr>
        <p:spPr>
          <a:xfrm>
            <a:off x="-322021" y="3187666"/>
            <a:ext cx="929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>
                <a:solidFill>
                  <a:schemeClr val="accent1">
                    <a:lumMod val="75000"/>
                  </a:schemeClr>
                </a:solidFill>
              </a:rPr>
              <a:t>Based on work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Åsmund</a:t>
            </a:r>
            <a:r>
              <a:rPr lang="nl-NL" sz="1400" dirty="0">
                <a:solidFill>
                  <a:schemeClr val="accent1">
                    <a:lumMod val="75000"/>
                  </a:schemeClr>
                </a:solidFill>
              </a:rPr>
              <a:t> Folkestad,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Sašo</a:t>
            </a:r>
            <a:r>
              <a:rPr lang="nl-NL" sz="1400" dirty="0">
                <a:solidFill>
                  <a:schemeClr val="accent1">
                    <a:lumMod val="75000"/>
                  </a:schemeClr>
                </a:solidFill>
              </a:rPr>
              <a:t> Grozdanov and Krishna Rajagopal</a:t>
            </a:r>
          </a:p>
          <a:p>
            <a:pPr algn="r"/>
            <a:r>
              <a:rPr lang="nl-NL" sz="1400" dirty="0">
                <a:solidFill>
                  <a:schemeClr val="accent1">
                    <a:lumMod val="75000"/>
                  </a:schemeClr>
                </a:solidFill>
              </a:rPr>
              <a:t>References: 1501.04952, 1507.08195, 1610.08976 (PRL), 1907.xxxxx</a:t>
            </a:r>
          </a:p>
        </p:txBody>
      </p:sp>
      <p:pic>
        <p:nvPicPr>
          <p:cNvPr id="14" name="Picture 13" descr="uu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133351"/>
            <a:ext cx="2743200" cy="1028700"/>
          </a:xfrm>
          <a:prstGeom prst="rect">
            <a:avLst/>
          </a:prstGeom>
        </p:spPr>
      </p:pic>
      <p:pic>
        <p:nvPicPr>
          <p:cNvPr id="11" name="Picture 10" descr="holography qgp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981200" y="3470942"/>
            <a:ext cx="6923741" cy="3791191"/>
          </a:xfrm>
          <a:prstGeom prst="rect">
            <a:avLst/>
          </a:prstGeom>
        </p:spPr>
      </p:pic>
      <p:pic>
        <p:nvPicPr>
          <p:cNvPr id="1026" name="Picture 2" descr="Image result for cern logo">
            <a:extLst>
              <a:ext uri="{FF2B5EF4-FFF2-40B4-BE49-F238E27FC236}">
                <a16:creationId xmlns:a16="http://schemas.microsoft.com/office/drawing/2014/main" id="{73A874A5-90E5-4536-BC69-43E425606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623" y="0"/>
            <a:ext cx="1488377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itial Stages 2019">
            <a:extLst>
              <a:ext uri="{FF2B5EF4-FFF2-40B4-BE49-F238E27FC236}">
                <a16:creationId xmlns:a16="http://schemas.microsoft.com/office/drawing/2014/main" id="{84626855-01F7-4D1A-9F4F-D6F4606D3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575029"/>
            <a:ext cx="5848350" cy="128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8447"/>
            <a:ext cx="8458200" cy="914718"/>
          </a:xfrm>
        </p:spPr>
        <p:txBody>
          <a:bodyPr>
            <a:normAutofit/>
          </a:bodyPr>
          <a:lstStyle/>
          <a:p>
            <a:r>
              <a:rPr lang="en-US" sz="2500" dirty="0"/>
              <a:t>Baryon Charge collisions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10</a:t>
            </a:fld>
            <a:r>
              <a:rPr lang="nl-NL" dirty="0"/>
              <a:t>/17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00" y="920642"/>
            <a:ext cx="9445336" cy="6458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Results presented for, 	          </a:t>
            </a:r>
            <a:r>
              <a:rPr lang="en-GB" sz="2000" dirty="0" err="1">
                <a:solidFill>
                  <a:srgbClr val="000000"/>
                </a:solidFill>
              </a:rPr>
              <a:t>i.e</a:t>
            </a:r>
            <a:r>
              <a:rPr lang="en-GB" sz="2000" dirty="0">
                <a:solidFill>
                  <a:srgbClr val="000000"/>
                </a:solidFill>
              </a:rPr>
              <a:t> 		(solid)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Result strongly depends on </a:t>
            </a:r>
            <a:r>
              <a:rPr lang="en-US" sz="2000" i="1" dirty="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en-US" sz="2000" dirty="0">
                <a:solidFill>
                  <a:srgbClr val="000000"/>
                </a:solidFill>
              </a:rPr>
              <a:t>, especially on light-cone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Much more baryon charge </a:t>
            </a:r>
            <a:r>
              <a:rPr lang="en-US" sz="2000">
                <a:solidFill>
                  <a:srgbClr val="000000"/>
                </a:solidFill>
              </a:rPr>
              <a:t>on light-cone </a:t>
            </a:r>
            <a:r>
              <a:rPr lang="en-US" sz="2000" dirty="0">
                <a:solidFill>
                  <a:srgbClr val="000000"/>
                </a:solidFill>
              </a:rPr>
              <a:t>(more transparent)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040" y="1102983"/>
            <a:ext cx="1469822" cy="2645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320" y="1100510"/>
            <a:ext cx="1446087" cy="27336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684684B-A9EC-4DF4-8612-FCFECD3459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57"/>
          <a:stretch/>
        </p:blipFill>
        <p:spPr>
          <a:xfrm>
            <a:off x="1676400" y="1914766"/>
            <a:ext cx="5603219" cy="4059562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D9024C0C-75EE-42B1-A466-62669D1A360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2362200"/>
            <a:ext cx="2133600" cy="402803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4B6BC535-3946-4B9D-B15E-64A4D6DB541B}"/>
              </a:ext>
            </a:extLst>
          </p:cNvPr>
          <p:cNvSpPr txBox="1"/>
          <p:nvPr/>
        </p:nvSpPr>
        <p:spPr>
          <a:xfrm>
            <a:off x="6373932" y="6524"/>
            <a:ext cx="26821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MIT/Utrecht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AA6E037-67F1-43B1-885B-EC3357AF411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7630" y="2324472"/>
            <a:ext cx="1475578" cy="88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16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135848"/>
            <a:ext cx="8458200" cy="914718"/>
          </a:xfrm>
        </p:spPr>
        <p:txBody>
          <a:bodyPr>
            <a:normAutofit/>
          </a:bodyPr>
          <a:lstStyle/>
          <a:p>
            <a:r>
              <a:rPr lang="en-US" sz="2500" dirty="0"/>
              <a:t>decay charge on light-cone: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11</a:t>
            </a:fld>
            <a:r>
              <a:rPr lang="nl-NL" dirty="0"/>
              <a:t>/17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6581775"/>
            <a:ext cx="9467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Tw Cen MT" pitchFamily="34" charset="0"/>
              </a:rPr>
              <a:t>J. </a:t>
            </a:r>
            <a:r>
              <a:rPr lang="en-US" sz="1200" dirty="0" err="1">
                <a:latin typeface="Tw Cen MT" pitchFamily="34" charset="0"/>
              </a:rPr>
              <a:t>Casalderrey</a:t>
            </a:r>
            <a:r>
              <a:rPr lang="en-US" sz="1200" dirty="0">
                <a:latin typeface="Tw Cen MT" pitchFamily="34" charset="0"/>
              </a:rPr>
              <a:t>-Solana, D. </a:t>
            </a:r>
            <a:r>
              <a:rPr lang="en-US" sz="1200" dirty="0" err="1">
                <a:latin typeface="Tw Cen MT" pitchFamily="34" charset="0"/>
              </a:rPr>
              <a:t>Mateos</a:t>
            </a:r>
            <a:r>
              <a:rPr lang="en-US" sz="1200" dirty="0">
                <a:latin typeface="Tw Cen MT" pitchFamily="34" charset="0"/>
              </a:rPr>
              <a:t>, WS and M. </a:t>
            </a:r>
            <a:r>
              <a:rPr lang="en-US" sz="1200" dirty="0" err="1">
                <a:latin typeface="Tw Cen MT" pitchFamily="34" charset="0"/>
              </a:rPr>
              <a:t>Triana</a:t>
            </a:r>
            <a:r>
              <a:rPr lang="en-US" sz="1200" dirty="0">
                <a:latin typeface="Tw Cen MT" pitchFamily="34" charset="0"/>
              </a:rPr>
              <a:t>, </a:t>
            </a:r>
            <a:r>
              <a:rPr lang="en-GB" sz="1200" dirty="0">
                <a:latin typeface="Tw Cen MT" pitchFamily="34" charset="0"/>
              </a:rPr>
              <a:t>Holographic heavy ion collisions with baryon charge</a:t>
            </a:r>
            <a:r>
              <a:rPr lang="en-US" sz="1200" dirty="0">
                <a:latin typeface="Tw Cen MT" pitchFamily="34" charset="0"/>
              </a:rPr>
              <a:t> (2016)</a:t>
            </a:r>
            <a:endParaRPr lang="it-IT" sz="1200" dirty="0">
              <a:latin typeface="Tw Cen M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12834"/>
            <a:ext cx="20970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MIT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4FC12F0-2BB3-4469-9F12-90C6E9601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4627" y="2449474"/>
            <a:ext cx="6933422" cy="3618585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82BAA4E-6C6F-4D83-B993-6834E8B55A7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44362" y="920571"/>
            <a:ext cx="8855896" cy="5791200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r>
              <a:rPr lang="en-US" dirty="0"/>
              <a:t>Baryon charge (solid) and energy (dashed) decay differently</a:t>
            </a:r>
          </a:p>
          <a:p>
            <a:pPr lvl="1"/>
            <a:r>
              <a:rPr lang="en-US" i="1" dirty="0">
                <a:latin typeface="Symbol" panose="05050102010706020507" pitchFamily="18" charset="2"/>
              </a:rPr>
              <a:t>b</a:t>
            </a:r>
            <a:r>
              <a:rPr lang="en-US" dirty="0"/>
              <a:t> = 0: much more energy on light-cone, a bit more charge</a:t>
            </a:r>
          </a:p>
        </p:txBody>
      </p:sp>
    </p:spTree>
    <p:extLst>
      <p:ext uri="{BB962C8B-B14F-4D97-AF65-F5344CB8AC3E}">
        <p14:creationId xmlns:p14="http://schemas.microsoft.com/office/powerpoint/2010/main" val="3262826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135848"/>
            <a:ext cx="8458200" cy="914718"/>
          </a:xfrm>
        </p:spPr>
        <p:txBody>
          <a:bodyPr>
            <a:normAutofit/>
          </a:bodyPr>
          <a:lstStyle/>
          <a:p>
            <a:r>
              <a:rPr lang="en-US" sz="2500" dirty="0"/>
              <a:t>decay charge on light-cone: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12</a:t>
            </a:fld>
            <a:r>
              <a:rPr lang="nl-NL" dirty="0"/>
              <a:t>/17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6581775"/>
            <a:ext cx="9467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Tw Cen MT" pitchFamily="34" charset="0"/>
              </a:rPr>
              <a:t>J. </a:t>
            </a:r>
            <a:r>
              <a:rPr lang="en-US" sz="1200" dirty="0" err="1">
                <a:latin typeface="Tw Cen MT" pitchFamily="34" charset="0"/>
              </a:rPr>
              <a:t>Casalderrey</a:t>
            </a:r>
            <a:r>
              <a:rPr lang="en-US" sz="1200" dirty="0">
                <a:latin typeface="Tw Cen MT" pitchFamily="34" charset="0"/>
              </a:rPr>
              <a:t>-Solana, D. </a:t>
            </a:r>
            <a:r>
              <a:rPr lang="en-US" sz="1200" dirty="0" err="1">
                <a:latin typeface="Tw Cen MT" pitchFamily="34" charset="0"/>
              </a:rPr>
              <a:t>Mateos</a:t>
            </a:r>
            <a:r>
              <a:rPr lang="en-US" sz="1200" dirty="0">
                <a:latin typeface="Tw Cen MT" pitchFamily="34" charset="0"/>
              </a:rPr>
              <a:t>, WS and M. </a:t>
            </a:r>
            <a:r>
              <a:rPr lang="en-US" sz="1200" dirty="0" err="1">
                <a:latin typeface="Tw Cen MT" pitchFamily="34" charset="0"/>
              </a:rPr>
              <a:t>Triana</a:t>
            </a:r>
            <a:r>
              <a:rPr lang="en-US" sz="1200" dirty="0">
                <a:latin typeface="Tw Cen MT" pitchFamily="34" charset="0"/>
              </a:rPr>
              <a:t>, </a:t>
            </a:r>
            <a:r>
              <a:rPr lang="en-GB" sz="1200" dirty="0">
                <a:latin typeface="Tw Cen MT" pitchFamily="34" charset="0"/>
              </a:rPr>
              <a:t>Holographic heavy ion collisions with baryon charge</a:t>
            </a:r>
            <a:r>
              <a:rPr lang="en-US" sz="1200" dirty="0">
                <a:latin typeface="Tw Cen MT" pitchFamily="34" charset="0"/>
              </a:rPr>
              <a:t> (2016)</a:t>
            </a:r>
            <a:endParaRPr lang="it-IT" sz="1200" dirty="0">
              <a:latin typeface="Tw Cen M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12834"/>
            <a:ext cx="20970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MIT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4FC12F0-2BB3-4469-9F12-90C6E9601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4628" y="2449474"/>
            <a:ext cx="6933420" cy="3618585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82BAA4E-6C6F-4D83-B993-6834E8B55A7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44362" y="920571"/>
            <a:ext cx="8855896" cy="5791200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r>
              <a:rPr lang="en-US" dirty="0"/>
              <a:t>Baryon charge (solid) and energy (dashed) decay differently</a:t>
            </a:r>
          </a:p>
          <a:p>
            <a:pPr lvl="1"/>
            <a:r>
              <a:rPr lang="en-US" i="1" dirty="0">
                <a:latin typeface="Symbol" panose="05050102010706020507" pitchFamily="18" charset="2"/>
              </a:rPr>
              <a:t>b</a:t>
            </a:r>
            <a:r>
              <a:rPr lang="en-US" dirty="0"/>
              <a:t> = 0.05: much more charge on light-cone</a:t>
            </a:r>
          </a:p>
        </p:txBody>
      </p:sp>
    </p:spTree>
    <p:extLst>
      <p:ext uri="{BB962C8B-B14F-4D97-AF65-F5344CB8AC3E}">
        <p14:creationId xmlns:p14="http://schemas.microsoft.com/office/powerpoint/2010/main" val="1931894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51811"/>
            <a:ext cx="8458200" cy="626152"/>
          </a:xfrm>
        </p:spPr>
        <p:txBody>
          <a:bodyPr>
            <a:normAutofit/>
          </a:bodyPr>
          <a:lstStyle/>
          <a:p>
            <a:r>
              <a:rPr lang="en-US" sz="2500" dirty="0"/>
              <a:t>Collisions at Finite coupling - rapidity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13</a:t>
            </a:fld>
            <a:r>
              <a:rPr lang="nl-NL" dirty="0"/>
              <a:t>/17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277963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Initial rapidity shape differs from Gaussian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5288807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Narrow</a:t>
            </a:r>
          </a:p>
          <a:p>
            <a:r>
              <a:rPr lang="en-US" dirty="0"/>
              <a:t>Wider and lower initially (energy on </a:t>
            </a:r>
            <a:r>
              <a:rPr lang="en-US" dirty="0" err="1"/>
              <a:t>lightcone</a:t>
            </a:r>
            <a:r>
              <a:rPr lang="en-US" dirty="0"/>
              <a:t> not shown)</a:t>
            </a:r>
            <a:br>
              <a:rPr lang="en-US" dirty="0"/>
            </a:br>
            <a:r>
              <a:rPr lang="en-US" dirty="0"/>
              <a:t>Around time 3 similar</a:t>
            </a:r>
          </a:p>
          <a:p>
            <a:r>
              <a:rPr lang="en-US" dirty="0"/>
              <a:t>Later more entropy, similar width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145"/>
          <a:stretch/>
        </p:blipFill>
        <p:spPr>
          <a:xfrm>
            <a:off x="2318076" y="1750114"/>
            <a:ext cx="4545623" cy="3468304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3973DA06-9B4C-4A58-8A64-B8EE92ED7A45}"/>
              </a:ext>
            </a:extLst>
          </p:cNvPr>
          <p:cNvSpPr txBox="1"/>
          <p:nvPr/>
        </p:nvSpPr>
        <p:spPr>
          <a:xfrm>
            <a:off x="6373932" y="6524"/>
            <a:ext cx="26821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MIT/Utrecht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5B7E0D3-F7A7-4E7A-AB3B-ACA53D6EA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699" y="2101275"/>
            <a:ext cx="1369600" cy="75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39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51811"/>
            <a:ext cx="8458200" cy="626152"/>
          </a:xfrm>
        </p:spPr>
        <p:txBody>
          <a:bodyPr>
            <a:normAutofit/>
          </a:bodyPr>
          <a:lstStyle/>
          <a:p>
            <a:r>
              <a:rPr lang="en-US" sz="2500" dirty="0"/>
              <a:t>charge - rapidity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14</a:t>
            </a:fld>
            <a:r>
              <a:rPr lang="nl-NL" dirty="0"/>
              <a:t>/17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277963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Rapidity shape similar at </a:t>
            </a:r>
            <a:r>
              <a:rPr lang="en-US" sz="2000" dirty="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en-US" sz="2000" dirty="0">
                <a:solidFill>
                  <a:srgbClr val="000000"/>
                </a:solidFill>
              </a:rPr>
              <a:t> = 0: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5288807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Narrow</a:t>
            </a:r>
          </a:p>
          <a:p>
            <a:r>
              <a:rPr lang="en-US" dirty="0"/>
              <a:t>Wider and lower initially, similar at </a:t>
            </a:r>
            <a:r>
              <a:rPr lang="en-US" i="1" dirty="0">
                <a:latin typeface="Symbol" panose="05050102010706020507" pitchFamily="18" charset="2"/>
              </a:rPr>
              <a:t>m t</a:t>
            </a:r>
            <a:r>
              <a:rPr lang="en-US" i="1" dirty="0"/>
              <a:t> = </a:t>
            </a:r>
            <a:r>
              <a:rPr lang="en-US" dirty="0"/>
              <a:t>3.5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0619" y="1750114"/>
            <a:ext cx="4360537" cy="3468304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3973DA06-9B4C-4A58-8A64-B8EE92ED7A45}"/>
              </a:ext>
            </a:extLst>
          </p:cNvPr>
          <p:cNvSpPr txBox="1"/>
          <p:nvPr/>
        </p:nvSpPr>
        <p:spPr>
          <a:xfrm>
            <a:off x="6373932" y="6524"/>
            <a:ext cx="26821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MIT/Utrecht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5B7E0D3-F7A7-4E7A-AB3B-ACA53D6EA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699" y="2101275"/>
            <a:ext cx="1369600" cy="75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45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51811"/>
            <a:ext cx="8458200" cy="626152"/>
          </a:xfrm>
        </p:spPr>
        <p:txBody>
          <a:bodyPr>
            <a:normAutofit/>
          </a:bodyPr>
          <a:lstStyle/>
          <a:p>
            <a:r>
              <a:rPr lang="en-US" sz="2500" dirty="0"/>
              <a:t>charge - rapidity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15</a:t>
            </a:fld>
            <a:r>
              <a:rPr lang="nl-NL" dirty="0"/>
              <a:t>/17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277963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Rapidity shape similar at non-zero </a:t>
            </a:r>
            <a:r>
              <a:rPr lang="en-US" sz="2000" dirty="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en-US" sz="2000" dirty="0">
                <a:solidFill>
                  <a:srgbClr val="000000"/>
                </a:solidFill>
              </a:rPr>
              <a:t>: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5288807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Narrow</a:t>
            </a:r>
          </a:p>
          <a:p>
            <a:r>
              <a:rPr lang="en-US" dirty="0"/>
              <a:t>Always lower, more baryon charge on the light-cone (total conserved)</a:t>
            </a:r>
            <a:endParaRPr lang="en-GB" dirty="0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3973DA06-9B4C-4A58-8A64-B8EE92ED7A45}"/>
              </a:ext>
            </a:extLst>
          </p:cNvPr>
          <p:cNvSpPr txBox="1"/>
          <p:nvPr/>
        </p:nvSpPr>
        <p:spPr>
          <a:xfrm>
            <a:off x="6373932" y="6524"/>
            <a:ext cx="26821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MIT/Utrecht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5B7E0D3-F7A7-4E7A-AB3B-ACA53D6EA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699" y="2101275"/>
            <a:ext cx="1369600" cy="753280"/>
          </a:xfrm>
          <a:prstGeom prst="rect">
            <a:avLst/>
          </a:prstGeom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A6ADC632-07AC-436E-AF9A-70C6219AF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0619" y="1810491"/>
            <a:ext cx="4360537" cy="334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79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135848"/>
            <a:ext cx="8458200" cy="914718"/>
          </a:xfrm>
        </p:spPr>
        <p:txBody>
          <a:bodyPr>
            <a:normAutofit/>
          </a:bodyPr>
          <a:lstStyle/>
          <a:p>
            <a:r>
              <a:rPr lang="en-US" sz="2500" dirty="0"/>
              <a:t>Wide shock collisions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16</a:t>
            </a:fld>
            <a:r>
              <a:rPr lang="nl-NL" dirty="0"/>
              <a:t>/17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3064" y="1214937"/>
            <a:ext cx="94453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Landau-like: hydrodynamic explosion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Here larger </a:t>
            </a:r>
            <a:r>
              <a:rPr lang="en-US" sz="2000" i="1" dirty="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en-US" sz="2000" dirty="0">
                <a:solidFill>
                  <a:srgbClr val="000000"/>
                </a:solidFill>
              </a:rPr>
              <a:t> needed for similar effects as compared to narrow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Effects of </a:t>
            </a:r>
            <a:r>
              <a:rPr lang="en-US" sz="2000" dirty="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en-US" sz="2000" dirty="0">
                <a:solidFill>
                  <a:srgbClr val="000000"/>
                </a:solidFill>
              </a:rPr>
              <a:t> = 0.3 probably not be perturbative</a:t>
            </a:r>
          </a:p>
          <a:p>
            <a:pPr lvl="1"/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684684B-A9EC-4DF4-8612-FCFECD3459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73"/>
          <a:stretch/>
        </p:blipFill>
        <p:spPr>
          <a:xfrm>
            <a:off x="1676400" y="1737804"/>
            <a:ext cx="5410200" cy="3962165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D9024C0C-75EE-42B1-A466-62669D1A360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5660" y="2209800"/>
            <a:ext cx="2133600" cy="402803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4B6BC535-3946-4B9D-B15E-64A4D6DB541B}"/>
              </a:ext>
            </a:extLst>
          </p:cNvPr>
          <p:cNvSpPr txBox="1"/>
          <p:nvPr/>
        </p:nvSpPr>
        <p:spPr>
          <a:xfrm>
            <a:off x="6373932" y="6524"/>
            <a:ext cx="26821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MIT/Utrecht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4D6C40E-F9EE-4977-AF7C-168929339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4281" y="2281278"/>
            <a:ext cx="1900238" cy="114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44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09282"/>
          </a:xfrm>
        </p:spPr>
        <p:txBody>
          <a:bodyPr>
            <a:normAutofit fontScale="90000"/>
          </a:bodyPr>
          <a:lstStyle/>
          <a:p>
            <a:r>
              <a:rPr lang="en-US" dirty="0"/>
              <a:t>Discussion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715000"/>
          </a:xfrm>
        </p:spPr>
        <p:txBody>
          <a:bodyPr>
            <a:normAutofit/>
          </a:bodyPr>
          <a:lstStyle/>
          <a:p>
            <a:r>
              <a:rPr lang="en-US" dirty="0"/>
              <a:t>Holography and heavy ion collisions</a:t>
            </a:r>
          </a:p>
          <a:p>
            <a:pPr lvl="1"/>
            <a:r>
              <a:rPr lang="en-US" dirty="0" err="1"/>
              <a:t>AdS</a:t>
            </a:r>
            <a:r>
              <a:rPr lang="en-US" dirty="0"/>
              <a:t>/CFT essential tool for insights in strongly coupled matter</a:t>
            </a:r>
          </a:p>
          <a:p>
            <a:pPr lvl="1"/>
            <a:r>
              <a:rPr lang="en-US" dirty="0"/>
              <a:t>Can we get closer to `realistic’ baryon number transparency?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Holographic collisions at finite coupling</a:t>
            </a:r>
          </a:p>
          <a:p>
            <a:pPr lvl="1"/>
            <a:r>
              <a:rPr lang="en-US" dirty="0"/>
              <a:t>New parameter 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: `coupling between stress and (baryon) charge’</a:t>
            </a:r>
          </a:p>
          <a:p>
            <a:pPr lvl="1"/>
            <a:r>
              <a:rPr lang="en-US" dirty="0"/>
              <a:t>Charge on light-cone: crucial dependence on </a:t>
            </a:r>
            <a:r>
              <a:rPr lang="en-US" dirty="0">
                <a:latin typeface="Symbol" panose="05050102010706020507" pitchFamily="18" charset="2"/>
              </a:rPr>
              <a:t>b</a:t>
            </a:r>
          </a:p>
          <a:p>
            <a:pPr lvl="1"/>
            <a:r>
              <a:rPr lang="en-US" dirty="0"/>
              <a:t>Rapidity spectrum charge plasma initially: wider and more transparent</a:t>
            </a:r>
          </a:p>
          <a:p>
            <a:endParaRPr lang="en-US" dirty="0"/>
          </a:p>
          <a:p>
            <a:br>
              <a:rPr lang="en-US" dirty="0"/>
            </a:br>
            <a:r>
              <a:rPr lang="en-US" dirty="0"/>
              <a:t>Outlook</a:t>
            </a:r>
          </a:p>
          <a:p>
            <a:pPr lvl="1"/>
            <a:r>
              <a:rPr lang="en-US" dirty="0"/>
              <a:t>Improved models closer to QCD, include </a:t>
            </a:r>
            <a:r>
              <a:rPr lang="en-US"/>
              <a:t>coupling changing with time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8926" y="6017577"/>
            <a:ext cx="1315721" cy="365125"/>
          </a:xfrm>
        </p:spPr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17</a:t>
            </a:fld>
            <a:r>
              <a:rPr lang="nl-NL" dirty="0"/>
              <a:t>/17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E5D4FEFA-3B85-499A-A53A-1FAD762F19B9}"/>
              </a:ext>
            </a:extLst>
          </p:cNvPr>
          <p:cNvSpPr txBox="1"/>
          <p:nvPr/>
        </p:nvSpPr>
        <p:spPr>
          <a:xfrm>
            <a:off x="6373932" y="6524"/>
            <a:ext cx="26821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MIT/Utrecht</a:t>
            </a:r>
          </a:p>
        </p:txBody>
      </p:sp>
    </p:spTree>
    <p:extLst>
      <p:ext uri="{BB962C8B-B14F-4D97-AF65-F5344CB8AC3E}">
        <p14:creationId xmlns:p14="http://schemas.microsoft.com/office/powerpoint/2010/main" val="247799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135848"/>
            <a:ext cx="8458200" cy="626152"/>
          </a:xfrm>
        </p:spPr>
        <p:txBody>
          <a:bodyPr>
            <a:normAutofit/>
          </a:bodyPr>
          <a:lstStyle/>
          <a:p>
            <a:r>
              <a:rPr lang="en-US" sz="2500" dirty="0"/>
              <a:t>Collisions at Finite coupling - hydro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18</a:t>
            </a:fld>
            <a:r>
              <a:rPr lang="nl-NL" dirty="0"/>
              <a:t>/17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764" y="7620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Hydro applies about 25% later for narrow shocks (subtler for wide)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Only transverse pressure: longitudinal from conformal symmetry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Can be seen as either non-trivial check on viscosity or </a:t>
            </a:r>
            <a:r>
              <a:rPr lang="en-US" sz="2000" dirty="0" err="1">
                <a:solidFill>
                  <a:srgbClr val="000000"/>
                </a:solidFill>
              </a:rPr>
              <a:t>numerics</a:t>
            </a:r>
            <a:r>
              <a:rPr lang="en-US" sz="2000" dirty="0">
                <a:solidFill>
                  <a:srgbClr val="000000"/>
                </a:solidFill>
              </a:rPr>
              <a:t>…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1735015"/>
            <a:ext cx="6629846" cy="510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2012014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Narrow</a:t>
            </a:r>
          </a:p>
          <a:p>
            <a:r>
              <a:rPr lang="en-US" dirty="0"/>
              <a:t>Hydro later (blue), and further from </a:t>
            </a:r>
            <a:r>
              <a:rPr lang="en-US" dirty="0" err="1"/>
              <a:t>lightcone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644587" y="4462357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Wide</a:t>
            </a:r>
          </a:p>
          <a:p>
            <a:r>
              <a:rPr lang="en-US" dirty="0"/>
              <a:t>Hydro later (blue), and further from </a:t>
            </a:r>
            <a:r>
              <a:rPr lang="en-US" dirty="0" err="1"/>
              <a:t>lightcone</a:t>
            </a:r>
            <a:r>
              <a:rPr lang="en-US" dirty="0"/>
              <a:t>, smaller transverse pressure early on, bigger later</a:t>
            </a:r>
            <a:endParaRPr lang="en-GB" dirty="0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1C695FD8-16CD-4C7E-BEDF-1919AC8D95F2}"/>
              </a:ext>
            </a:extLst>
          </p:cNvPr>
          <p:cNvSpPr txBox="1"/>
          <p:nvPr/>
        </p:nvSpPr>
        <p:spPr>
          <a:xfrm>
            <a:off x="6373932" y="6524"/>
            <a:ext cx="26821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MIT/Utrecht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8247F7D-DB35-4A35-A4CB-EACB34320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233" y="3446694"/>
            <a:ext cx="2061944" cy="2644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CCF3E16-1929-497B-95B4-F97CED2A7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6912" y="6470510"/>
            <a:ext cx="2451265" cy="33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9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135848"/>
            <a:ext cx="8458200" cy="914718"/>
          </a:xfrm>
        </p:spPr>
        <p:txBody>
          <a:bodyPr>
            <a:normAutofit/>
          </a:bodyPr>
          <a:lstStyle/>
          <a:p>
            <a:r>
              <a:rPr lang="en-US" sz="2500" dirty="0"/>
              <a:t>Collisions at Finite coupling - wide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19</a:t>
            </a:fld>
            <a:r>
              <a:rPr lang="nl-NL" dirty="0"/>
              <a:t>/17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3064" y="1214937"/>
            <a:ext cx="82296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Results presented for, 	          </a:t>
            </a:r>
            <a:r>
              <a:rPr lang="en-GB" sz="2000" dirty="0" err="1">
                <a:solidFill>
                  <a:srgbClr val="000000"/>
                </a:solidFill>
              </a:rPr>
              <a:t>i.e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Initial condition constructed such that energy is the same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Energy does not `pile up’, i.e. maximum 217% instead of 271%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Also includes </a:t>
            </a:r>
            <a:r>
              <a:rPr lang="en-US" sz="2000" dirty="0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lang="en-US" sz="2000" baseline="-25000" dirty="0">
                <a:solidFill>
                  <a:srgbClr val="000000"/>
                </a:solidFill>
              </a:rPr>
              <a:t>GB</a:t>
            </a:r>
            <a:r>
              <a:rPr lang="en-US" sz="2000" baseline="30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 corrections (small opposite contribution)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</a:endParaRP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263" y="1289415"/>
            <a:ext cx="1469822" cy="2645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299" y="1278064"/>
            <a:ext cx="1446087" cy="27336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0FDD903-D431-4BDD-BA0F-31A0FFCBE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1981200"/>
            <a:ext cx="6019800" cy="3870240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4F87EC69-B418-42F9-9E3A-101CA6C26B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3342" y="2514600"/>
            <a:ext cx="2253001" cy="425345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944FC347-DC85-4699-8FCB-FFA2AE2DAA48}"/>
              </a:ext>
            </a:extLst>
          </p:cNvPr>
          <p:cNvSpPr txBox="1"/>
          <p:nvPr/>
        </p:nvSpPr>
        <p:spPr>
          <a:xfrm>
            <a:off x="6373932" y="6524"/>
            <a:ext cx="26821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MIT/Utrecht</a:t>
            </a:r>
          </a:p>
        </p:txBody>
      </p:sp>
    </p:spTree>
    <p:extLst>
      <p:ext uri="{BB962C8B-B14F-4D97-AF65-F5344CB8AC3E}">
        <p14:creationId xmlns:p14="http://schemas.microsoft.com/office/powerpoint/2010/main" val="3280878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295082"/>
          </a:xfrm>
        </p:spPr>
        <p:txBody>
          <a:bodyPr/>
          <a:lstStyle/>
          <a:p>
            <a:r>
              <a:rPr lang="en-US" dirty="0"/>
              <a:t>Outline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752600"/>
            <a:ext cx="8531352" cy="4781128"/>
          </a:xfrm>
        </p:spPr>
        <p:txBody>
          <a:bodyPr>
            <a:normAutofit/>
          </a:bodyPr>
          <a:lstStyle/>
          <a:p>
            <a:r>
              <a:rPr lang="en-US" dirty="0"/>
              <a:t>Holography to model QCD</a:t>
            </a:r>
          </a:p>
          <a:p>
            <a:pPr lvl="1"/>
            <a:r>
              <a:rPr lang="en-US" dirty="0" err="1"/>
              <a:t>AdS</a:t>
            </a:r>
            <a:r>
              <a:rPr lang="en-US" dirty="0"/>
              <a:t>/CFT: first principle non-perturbative QFT computations</a:t>
            </a:r>
          </a:p>
          <a:p>
            <a:pPr lvl="1"/>
            <a:r>
              <a:rPr lang="nl-NL" dirty="0"/>
              <a:t>Limitations: QCD(-like) theory with intermediate coupling is hard</a:t>
            </a:r>
          </a:p>
          <a:p>
            <a:endParaRPr lang="nl-NL" dirty="0"/>
          </a:p>
          <a:p>
            <a:r>
              <a:rPr lang="nl-NL" dirty="0"/>
              <a:t>Baryon number is interesting: collision transparent?</a:t>
            </a:r>
          </a:p>
          <a:p>
            <a:pPr lvl="1"/>
            <a:r>
              <a:rPr lang="nl-NL" dirty="0"/>
              <a:t>Not so at infinite coupling: baryon charge follows energy</a:t>
            </a:r>
          </a:p>
          <a:p>
            <a:endParaRPr lang="nl-NL" dirty="0"/>
          </a:p>
          <a:p>
            <a:r>
              <a:rPr lang="en-US" dirty="0"/>
              <a:t>Finite coupling corrections, including baryon number</a:t>
            </a:r>
          </a:p>
          <a:p>
            <a:pPr lvl="1"/>
            <a:r>
              <a:rPr lang="nl-NL" dirty="0"/>
              <a:t>Extra terms in the AdS Lagrangian</a:t>
            </a:r>
          </a:p>
          <a:p>
            <a:pPr lvl="1"/>
            <a:r>
              <a:rPr lang="nl-NL" dirty="0" err="1"/>
              <a:t>Following</a:t>
            </a:r>
            <a:r>
              <a:rPr lang="nl-NL" dirty="0"/>
              <a:t> baryon charge for thick and thin holographic collisions</a:t>
            </a:r>
          </a:p>
          <a:p>
            <a:pPr lvl="2"/>
            <a:r>
              <a:rPr lang="en-US" dirty="0"/>
              <a:t>Depending on extra parameter 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: much more transparency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2</a:t>
            </a:fld>
            <a:r>
              <a:rPr lang="nl-NL" dirty="0"/>
              <a:t>/17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6373932" y="6524"/>
            <a:ext cx="26821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MIT/Utrecht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686800" cy="659396"/>
          </a:xfrm>
        </p:spPr>
        <p:txBody>
          <a:bodyPr>
            <a:normAutofit/>
          </a:bodyPr>
          <a:lstStyle/>
          <a:p>
            <a:r>
              <a:rPr lang="en-GB" dirty="0"/>
              <a:t>Rapidity profile + music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51816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Particle spectra in longitudinal direction: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3000" dirty="0"/>
          </a:p>
          <a:p>
            <a:endParaRPr lang="en-GB" sz="3000" dirty="0"/>
          </a:p>
          <a:p>
            <a:endParaRPr lang="en-GB" dirty="0"/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en-GB" dirty="0"/>
              <a:t> Rescaled initial energy density by factor 20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en-GB" dirty="0"/>
              <a:t> Profile is about 30% too narrow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20</a:t>
            </a:fld>
            <a:r>
              <a:rPr lang="nl-NL" dirty="0"/>
              <a:t>/17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443060"/>
            <a:ext cx="9467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Tw Cen MT" pitchFamily="34" charset="0"/>
              </a:rPr>
              <a:t>WS and B. </a:t>
            </a:r>
            <a:r>
              <a:rPr lang="en-GB" sz="1200" dirty="0" err="1">
                <a:latin typeface="Tw Cen MT" pitchFamily="34" charset="0"/>
              </a:rPr>
              <a:t>Schenke</a:t>
            </a:r>
            <a:r>
              <a:rPr lang="en-GB" sz="1200" dirty="0">
                <a:latin typeface="Tw Cen MT" pitchFamily="34" charset="0"/>
              </a:rPr>
              <a:t>, Rapidity dependence in holographic heavy ion collisions (2015)</a:t>
            </a:r>
          </a:p>
          <a:p>
            <a:r>
              <a:rPr lang="en-US" sz="1200" dirty="0">
                <a:latin typeface="Tw Cen MT" pitchFamily="34" charset="0"/>
              </a:rPr>
              <a:t>ALICE, Bulk Properties of </a:t>
            </a:r>
            <a:r>
              <a:rPr lang="en-US" sz="1200" dirty="0" err="1">
                <a:latin typeface="Tw Cen MT" pitchFamily="34" charset="0"/>
              </a:rPr>
              <a:t>Pb-Pb</a:t>
            </a:r>
            <a:r>
              <a:rPr lang="en-US" sz="1200" dirty="0">
                <a:latin typeface="Tw Cen MT" pitchFamily="34" charset="0"/>
              </a:rPr>
              <a:t> collisions at √</a:t>
            </a:r>
            <a:r>
              <a:rPr lang="en-US" sz="1200" dirty="0" err="1">
                <a:latin typeface="Tw Cen MT" pitchFamily="34" charset="0"/>
              </a:rPr>
              <a:t>s</a:t>
            </a:r>
            <a:r>
              <a:rPr lang="en-US" sz="1200" baseline="-25000" dirty="0" err="1">
                <a:latin typeface="Tw Cen MT" pitchFamily="34" charset="0"/>
              </a:rPr>
              <a:t>NN</a:t>
            </a:r>
            <a:r>
              <a:rPr lang="en-US" sz="1200" dirty="0">
                <a:latin typeface="Tw Cen MT" pitchFamily="34" charset="0"/>
              </a:rPr>
              <a:t> = 2.76 </a:t>
            </a:r>
            <a:r>
              <a:rPr lang="en-US" sz="1200" dirty="0" err="1">
                <a:latin typeface="Tw Cen MT" pitchFamily="34" charset="0"/>
              </a:rPr>
              <a:t>TeV</a:t>
            </a:r>
            <a:r>
              <a:rPr lang="en-US" sz="1200" dirty="0">
                <a:latin typeface="Tw Cen MT" pitchFamily="34" charset="0"/>
              </a:rPr>
              <a:t> measured by ALICE (2011)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3220" y="1919013"/>
            <a:ext cx="5038725" cy="344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8"/>
          <p:cNvSpPr txBox="1"/>
          <p:nvPr/>
        </p:nvSpPr>
        <p:spPr>
          <a:xfrm>
            <a:off x="6373932" y="6524"/>
            <a:ext cx="26821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MIT/Utrecht</a:t>
            </a:r>
          </a:p>
        </p:txBody>
      </p:sp>
    </p:spTree>
    <p:extLst>
      <p:ext uri="{BB962C8B-B14F-4D97-AF65-F5344CB8AC3E}">
        <p14:creationId xmlns:p14="http://schemas.microsoft.com/office/powerpoint/2010/main" val="3276681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877" y="155098"/>
            <a:ext cx="8458200" cy="1371600"/>
          </a:xfrm>
        </p:spPr>
        <p:txBody>
          <a:bodyPr/>
          <a:lstStyle/>
          <a:p>
            <a:r>
              <a:rPr lang="en-US" dirty="0"/>
              <a:t>Following baryon number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3</a:t>
            </a:fld>
            <a:r>
              <a:rPr lang="nl-NL" dirty="0"/>
              <a:t>/17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2795" y="1664133"/>
            <a:ext cx="9296400" cy="4373563"/>
          </a:xfrm>
        </p:spPr>
        <p:txBody>
          <a:bodyPr/>
          <a:lstStyle/>
          <a:p>
            <a:r>
              <a:rPr lang="en-US" dirty="0"/>
              <a:t>Input: ~400 baryons, conserved: more protons than anti-protons</a:t>
            </a:r>
          </a:p>
          <a:p>
            <a:pPr lvl="1"/>
            <a:r>
              <a:rPr lang="en-US" sz="1900" dirty="0"/>
              <a:t>Picture: transparent baryon flow, energy created at mid-rapidity</a:t>
            </a:r>
          </a:p>
          <a:p>
            <a:pPr lvl="1"/>
            <a:r>
              <a:rPr lang="en-US" sz="1900" dirty="0"/>
              <a:t>Depending on beam rapidity (</a:t>
            </a:r>
            <a:r>
              <a:rPr lang="en-US" sz="1900" dirty="0" err="1"/>
              <a:t>y</a:t>
            </a:r>
            <a:r>
              <a:rPr lang="en-US" sz="1900" baseline="-25000" dirty="0" err="1"/>
              <a:t>b</a:t>
            </a:r>
            <a:r>
              <a:rPr lang="en-US" sz="1900" baseline="-25000" dirty="0"/>
              <a:t> </a:t>
            </a:r>
            <a:r>
              <a:rPr lang="en-US" sz="1900" dirty="0"/>
              <a:t>) baryons lose 1 – 2.5 units of rapidity (</a:t>
            </a:r>
            <a:r>
              <a:rPr lang="en-US" sz="1900" dirty="0" err="1">
                <a:latin typeface="Symbol" panose="05050102010706020507" pitchFamily="18" charset="2"/>
              </a:rPr>
              <a:t>d</a:t>
            </a:r>
            <a:r>
              <a:rPr lang="en-US" sz="1900" dirty="0" err="1"/>
              <a:t>y</a:t>
            </a:r>
            <a:r>
              <a:rPr lang="en-US" sz="1900" dirty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3932" y="6524"/>
            <a:ext cx="26821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MIT/Utrecht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-47625" y="6453554"/>
            <a:ext cx="9467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Tw Cen MT" pitchFamily="34" charset="0"/>
              </a:rPr>
              <a:t>BRAHMS, Nuclear stopping and rapidity loss in </a:t>
            </a:r>
            <a:r>
              <a:rPr lang="en-US" sz="1200" dirty="0" err="1">
                <a:latin typeface="Tw Cen MT" pitchFamily="34" charset="0"/>
              </a:rPr>
              <a:t>Au+Au</a:t>
            </a:r>
            <a:r>
              <a:rPr lang="en-US" sz="1200" dirty="0">
                <a:latin typeface="Tw Cen MT" pitchFamily="34" charset="0"/>
              </a:rPr>
              <a:t> collisions at √</a:t>
            </a:r>
            <a:r>
              <a:rPr lang="en-US" sz="1200" dirty="0" err="1">
                <a:latin typeface="Tw Cen MT" pitchFamily="34" charset="0"/>
              </a:rPr>
              <a:t>s</a:t>
            </a:r>
            <a:r>
              <a:rPr lang="en-US" sz="1200" baseline="-25000" dirty="0" err="1">
                <a:latin typeface="Tw Cen MT" pitchFamily="34" charset="0"/>
              </a:rPr>
              <a:t>NN</a:t>
            </a:r>
            <a:r>
              <a:rPr lang="en-US" sz="1200" dirty="0">
                <a:latin typeface="Tw Cen MT" pitchFamily="34" charset="0"/>
              </a:rPr>
              <a:t> =62.4 GeV (2009)</a:t>
            </a:r>
          </a:p>
          <a:p>
            <a:r>
              <a:rPr lang="en-US" sz="1200" dirty="0">
                <a:latin typeface="Tw Cen MT" pitchFamily="34" charset="0"/>
              </a:rPr>
              <a:t>BRAHMS, Nuclear Stopping in </a:t>
            </a:r>
            <a:r>
              <a:rPr lang="en-US" sz="1200" dirty="0" err="1">
                <a:latin typeface="Tw Cen MT" pitchFamily="34" charset="0"/>
              </a:rPr>
              <a:t>Au+Au</a:t>
            </a:r>
            <a:r>
              <a:rPr lang="en-US" sz="1200" dirty="0">
                <a:latin typeface="Tw Cen MT" pitchFamily="34" charset="0"/>
              </a:rPr>
              <a:t> Collisions at √</a:t>
            </a:r>
            <a:r>
              <a:rPr lang="en-US" sz="1200" dirty="0" err="1">
                <a:latin typeface="Tw Cen MT" pitchFamily="34" charset="0"/>
              </a:rPr>
              <a:t>s</a:t>
            </a:r>
            <a:r>
              <a:rPr lang="en-US" sz="1200" baseline="-25000" dirty="0" err="1">
                <a:latin typeface="Tw Cen MT" pitchFamily="34" charset="0"/>
              </a:rPr>
              <a:t>NN</a:t>
            </a:r>
            <a:r>
              <a:rPr lang="en-US" sz="1200" dirty="0">
                <a:latin typeface="Tw Cen MT" pitchFamily="34" charset="0"/>
              </a:rPr>
              <a:t> = 200 GeV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442AD9-4E13-49C5-88D3-F06F39EF2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048000"/>
            <a:ext cx="3474435" cy="2947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C772AD-CB2C-48A6-B047-4B0FB281A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645" y="3048000"/>
            <a:ext cx="4010363" cy="294760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E609CB7-F786-4AA6-A0F9-A972560BB3E5}"/>
              </a:ext>
            </a:extLst>
          </p:cNvPr>
          <p:cNvSpPr txBox="1"/>
          <p:nvPr/>
        </p:nvSpPr>
        <p:spPr>
          <a:xfrm>
            <a:off x="2803608" y="5990465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b="1" dirty="0">
                <a:solidFill>
                  <a:srgbClr val="66FF33"/>
                </a:solidFill>
              </a:rPr>
              <a:t>5</a:t>
            </a:r>
            <a:r>
              <a:rPr lang="en-US" b="1" dirty="0"/>
              <a:t>, </a:t>
            </a:r>
            <a:r>
              <a:rPr lang="en-US" b="1" dirty="0">
                <a:solidFill>
                  <a:srgbClr val="0000FF"/>
                </a:solidFill>
              </a:rPr>
              <a:t>17</a:t>
            </a:r>
            <a:r>
              <a:rPr lang="en-US" b="1" dirty="0"/>
              <a:t>, </a:t>
            </a:r>
            <a:r>
              <a:rPr lang="en-US" b="1" dirty="0">
                <a:solidFill>
                  <a:srgbClr val="FF0000"/>
                </a:solidFill>
              </a:rPr>
              <a:t>200</a:t>
            </a:r>
            <a:r>
              <a:rPr lang="en-US" dirty="0"/>
              <a:t>) GeV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6480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135848"/>
            <a:ext cx="8458200" cy="914718"/>
          </a:xfrm>
        </p:spPr>
        <p:txBody>
          <a:bodyPr>
            <a:normAutofit/>
          </a:bodyPr>
          <a:lstStyle/>
          <a:p>
            <a:r>
              <a:rPr lang="en-US" sz="2500" dirty="0"/>
              <a:t>Rapidity profile at infinite coupling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4</a:t>
            </a:fld>
            <a:r>
              <a:rPr lang="nl-NL" dirty="0"/>
              <a:t>/17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06" y="1867218"/>
            <a:ext cx="3544186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33400" y="105760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Collide shocks with energy and charge (=general conserved current)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Charge rapidity (solid) similar to energy (dashed), but grows in time</a:t>
            </a:r>
            <a:endParaRPr lang="en-US" sz="20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6581775"/>
            <a:ext cx="9467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Tw Cen MT" pitchFamily="34" charset="0"/>
              </a:rPr>
              <a:t>J. </a:t>
            </a:r>
            <a:r>
              <a:rPr lang="en-US" sz="1200" dirty="0" err="1">
                <a:latin typeface="Tw Cen MT" pitchFamily="34" charset="0"/>
              </a:rPr>
              <a:t>Casalderrey</a:t>
            </a:r>
            <a:r>
              <a:rPr lang="en-US" sz="1200" dirty="0">
                <a:latin typeface="Tw Cen MT" pitchFamily="34" charset="0"/>
              </a:rPr>
              <a:t>-Solana, D. </a:t>
            </a:r>
            <a:r>
              <a:rPr lang="en-US" sz="1200" dirty="0" err="1">
                <a:latin typeface="Tw Cen MT" pitchFamily="34" charset="0"/>
              </a:rPr>
              <a:t>Mateos</a:t>
            </a:r>
            <a:r>
              <a:rPr lang="en-US" sz="1200" dirty="0">
                <a:latin typeface="Tw Cen MT" pitchFamily="34" charset="0"/>
              </a:rPr>
              <a:t>, WS and M. </a:t>
            </a:r>
            <a:r>
              <a:rPr lang="en-US" sz="1200" dirty="0" err="1">
                <a:latin typeface="Tw Cen MT" pitchFamily="34" charset="0"/>
              </a:rPr>
              <a:t>Triana</a:t>
            </a:r>
            <a:r>
              <a:rPr lang="en-US" sz="1200" dirty="0">
                <a:latin typeface="Tw Cen MT" pitchFamily="34" charset="0"/>
              </a:rPr>
              <a:t>, </a:t>
            </a:r>
            <a:r>
              <a:rPr lang="en-GB" sz="1200" dirty="0">
                <a:latin typeface="Tw Cen MT" pitchFamily="34" charset="0"/>
              </a:rPr>
              <a:t>Holographic heavy ion collisions with baryon charge</a:t>
            </a:r>
            <a:r>
              <a:rPr lang="en-US" sz="1200" dirty="0">
                <a:latin typeface="Tw Cen MT" pitchFamily="34" charset="0"/>
              </a:rPr>
              <a:t> (2016)</a:t>
            </a:r>
            <a:endParaRPr lang="it-IT" sz="1200" dirty="0">
              <a:latin typeface="Tw Cen M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12834"/>
            <a:ext cx="20970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MIT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A9EB5F-ED35-4DAD-89EB-C7403760C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492836"/>
            <a:ext cx="4552950" cy="3395493"/>
          </a:xfrm>
          <a:prstGeom prst="rect">
            <a:avLst/>
          </a:prstGeom>
        </p:spPr>
      </p:pic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636B64E6-6A40-4C15-91F6-6A5E25FCD8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05" y="3908107"/>
            <a:ext cx="3866444" cy="20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71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135848"/>
            <a:ext cx="8458200" cy="914718"/>
          </a:xfrm>
        </p:spPr>
        <p:txBody>
          <a:bodyPr>
            <a:normAutofit/>
          </a:bodyPr>
          <a:lstStyle/>
          <a:p>
            <a:r>
              <a:rPr lang="en-US" sz="2500" dirty="0"/>
              <a:t>A puzzle: decay charge on light-cone: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5</a:t>
            </a:fld>
            <a:r>
              <a:rPr lang="nl-NL" dirty="0"/>
              <a:t>/17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6581775"/>
            <a:ext cx="9467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Tw Cen MT" pitchFamily="34" charset="0"/>
              </a:rPr>
              <a:t>J. </a:t>
            </a:r>
            <a:r>
              <a:rPr lang="en-US" sz="1200" dirty="0" err="1">
                <a:latin typeface="Tw Cen MT" pitchFamily="34" charset="0"/>
              </a:rPr>
              <a:t>Casalderrey</a:t>
            </a:r>
            <a:r>
              <a:rPr lang="en-US" sz="1200" dirty="0">
                <a:latin typeface="Tw Cen MT" pitchFamily="34" charset="0"/>
              </a:rPr>
              <a:t>-Solana, D. </a:t>
            </a:r>
            <a:r>
              <a:rPr lang="en-US" sz="1200" dirty="0" err="1">
                <a:latin typeface="Tw Cen MT" pitchFamily="34" charset="0"/>
              </a:rPr>
              <a:t>Mateos</a:t>
            </a:r>
            <a:r>
              <a:rPr lang="en-US" sz="1200" dirty="0">
                <a:latin typeface="Tw Cen MT" pitchFamily="34" charset="0"/>
              </a:rPr>
              <a:t>, WS and M. </a:t>
            </a:r>
            <a:r>
              <a:rPr lang="en-US" sz="1200" dirty="0" err="1">
                <a:latin typeface="Tw Cen MT" pitchFamily="34" charset="0"/>
              </a:rPr>
              <a:t>Triana</a:t>
            </a:r>
            <a:r>
              <a:rPr lang="en-US" sz="1200" dirty="0">
                <a:latin typeface="Tw Cen MT" pitchFamily="34" charset="0"/>
              </a:rPr>
              <a:t>, </a:t>
            </a:r>
            <a:r>
              <a:rPr lang="en-GB" sz="1200" dirty="0">
                <a:latin typeface="Tw Cen MT" pitchFamily="34" charset="0"/>
              </a:rPr>
              <a:t>Holographic heavy ion collisions with baryon charge</a:t>
            </a:r>
            <a:r>
              <a:rPr lang="en-US" sz="1200" dirty="0">
                <a:latin typeface="Tw Cen MT" pitchFamily="34" charset="0"/>
              </a:rPr>
              <a:t> (2016)</a:t>
            </a:r>
            <a:endParaRPr lang="it-IT" sz="1200" dirty="0">
              <a:latin typeface="Tw Cen M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12834"/>
            <a:ext cx="20970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MIT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4FC12F0-2BB3-4469-9F12-90C6E9601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2790961"/>
            <a:ext cx="8077200" cy="3618586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82BAA4E-6C6F-4D83-B993-6834E8B55A7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44362" y="920571"/>
            <a:ext cx="8855896" cy="5791200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r>
              <a:rPr lang="en-US" dirty="0"/>
              <a:t>Charge (solid) and energy (dashed) decay exactly the same way</a:t>
            </a:r>
          </a:p>
          <a:p>
            <a:pPr lvl="1"/>
            <a:r>
              <a:rPr lang="en-US" dirty="0"/>
              <a:t>Non-trivial from equations</a:t>
            </a:r>
          </a:p>
          <a:p>
            <a:pPr lvl="1"/>
            <a:r>
              <a:rPr lang="en-US" dirty="0"/>
              <a:t>Charge distribution flatter in plasma</a:t>
            </a:r>
          </a:p>
        </p:txBody>
      </p:sp>
    </p:spTree>
    <p:extLst>
      <p:ext uri="{BB962C8B-B14F-4D97-AF65-F5344CB8AC3E}">
        <p14:creationId xmlns:p14="http://schemas.microsoft.com/office/powerpoint/2010/main" val="4049324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135848"/>
            <a:ext cx="8458200" cy="914718"/>
          </a:xfrm>
        </p:spPr>
        <p:txBody>
          <a:bodyPr>
            <a:normAutofit/>
          </a:bodyPr>
          <a:lstStyle/>
          <a:p>
            <a:r>
              <a:rPr lang="en-US" sz="2500" dirty="0"/>
              <a:t>A new quantitative insight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6</a:t>
            </a:fld>
            <a:r>
              <a:rPr lang="nl-NL" dirty="0"/>
              <a:t>/17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4" y="3986951"/>
            <a:ext cx="3285274" cy="17658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13064" y="1214937"/>
            <a:ext cx="8229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Collide shocks with energy and charge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Now collide neutral with charged shock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41% of charge changes direction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sym typeface="Wingdings" panose="05000000000000000000" pitchFamily="2" charset="2"/>
              </a:rPr>
              <a:t> strong interactions</a:t>
            </a:r>
            <a:endParaRPr lang="en-GB" sz="2000" dirty="0"/>
          </a:p>
          <a:p>
            <a:endParaRPr lang="en-GB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6581775"/>
            <a:ext cx="9467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Tw Cen MT" pitchFamily="34" charset="0"/>
              </a:rPr>
              <a:t>J. </a:t>
            </a:r>
            <a:r>
              <a:rPr lang="en-US" sz="1200" dirty="0" err="1">
                <a:latin typeface="Tw Cen MT" pitchFamily="34" charset="0"/>
              </a:rPr>
              <a:t>Casalderrey</a:t>
            </a:r>
            <a:r>
              <a:rPr lang="en-US" sz="1200" dirty="0">
                <a:latin typeface="Tw Cen MT" pitchFamily="34" charset="0"/>
              </a:rPr>
              <a:t>-Solana, D. </a:t>
            </a:r>
            <a:r>
              <a:rPr lang="en-US" sz="1200" dirty="0" err="1">
                <a:latin typeface="Tw Cen MT" pitchFamily="34" charset="0"/>
              </a:rPr>
              <a:t>Mateos</a:t>
            </a:r>
            <a:r>
              <a:rPr lang="en-US" sz="1200" dirty="0">
                <a:latin typeface="Tw Cen MT" pitchFamily="34" charset="0"/>
              </a:rPr>
              <a:t>, WS and M. </a:t>
            </a:r>
            <a:r>
              <a:rPr lang="en-US" sz="1200" dirty="0" err="1">
                <a:latin typeface="Tw Cen MT" pitchFamily="34" charset="0"/>
              </a:rPr>
              <a:t>Triana</a:t>
            </a:r>
            <a:r>
              <a:rPr lang="en-US" sz="1200" dirty="0">
                <a:latin typeface="Tw Cen MT" pitchFamily="34" charset="0"/>
              </a:rPr>
              <a:t>, </a:t>
            </a:r>
            <a:r>
              <a:rPr lang="en-GB" sz="1200" dirty="0">
                <a:latin typeface="Tw Cen MT" pitchFamily="34" charset="0"/>
              </a:rPr>
              <a:t>Holographic heavy ion collisions with baryon charge</a:t>
            </a:r>
            <a:r>
              <a:rPr lang="en-US" sz="1200" dirty="0">
                <a:latin typeface="Tw Cen MT" pitchFamily="34" charset="0"/>
              </a:rPr>
              <a:t> (2016)</a:t>
            </a:r>
            <a:endParaRPr lang="it-IT" sz="1200" dirty="0">
              <a:latin typeface="Tw Cen M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12834"/>
            <a:ext cx="20970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MIT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274" y="3571489"/>
            <a:ext cx="4645570" cy="2715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9828" y="632751"/>
            <a:ext cx="3277824" cy="293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64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7</a:t>
            </a:fld>
            <a:r>
              <a:rPr lang="nl-NL" dirty="0"/>
              <a:t>/17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855896" cy="5791200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r>
              <a:rPr lang="en-US" dirty="0"/>
              <a:t>Heavy ion physics: a weak/strong coupling interplay?</a:t>
            </a:r>
          </a:p>
          <a:p>
            <a:pPr lvl="1"/>
            <a:r>
              <a:rPr lang="en-US" dirty="0"/>
              <a:t>A ‘hybrid’ approach: make a model inspired by strong and weak models</a:t>
            </a:r>
          </a:p>
          <a:p>
            <a:pPr lvl="1"/>
            <a:r>
              <a:rPr lang="en-US" dirty="0"/>
              <a:t>Bolder approach: strong coupling entirely</a:t>
            </a:r>
          </a:p>
          <a:p>
            <a:pPr lvl="2"/>
            <a:r>
              <a:rPr lang="en-US" dirty="0"/>
              <a:t>Qualitative/quantitative trends can inspire better modelling</a:t>
            </a:r>
          </a:p>
          <a:p>
            <a:pPr lvl="2"/>
            <a:r>
              <a:rPr lang="en-US" dirty="0"/>
              <a:t>In either approach some amount of fitting is required</a:t>
            </a:r>
          </a:p>
          <a:p>
            <a:endParaRPr lang="en-US" dirty="0"/>
          </a:p>
          <a:p>
            <a:r>
              <a:rPr lang="en-US" dirty="0"/>
              <a:t>Here: try to bridge gap by including (important) corrections in </a:t>
            </a:r>
            <a:r>
              <a:rPr lang="en-US" dirty="0" err="1"/>
              <a:t>AdS</a:t>
            </a:r>
            <a:r>
              <a:rPr lang="en-US" dirty="0"/>
              <a:t>: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/>
              <a:t>With </a:t>
            </a:r>
            <a:r>
              <a:rPr lang="en-US" i="1" dirty="0"/>
              <a:t>R</a:t>
            </a:r>
            <a:r>
              <a:rPr lang="en-US" dirty="0"/>
              <a:t> Riemann tensor, </a:t>
            </a:r>
            <a:r>
              <a:rPr lang="en-US" i="1" dirty="0"/>
              <a:t>F</a:t>
            </a:r>
            <a:r>
              <a:rPr lang="en-US" dirty="0"/>
              <a:t> Maxwell field; two new couplings: </a:t>
            </a:r>
            <a:r>
              <a:rPr lang="en-US" i="1" dirty="0" err="1">
                <a:latin typeface="Symbol" panose="05050102010706020507" pitchFamily="18" charset="2"/>
              </a:rPr>
              <a:t>l</a:t>
            </a:r>
            <a:r>
              <a:rPr lang="en-US" i="1" baseline="-25000" dirty="0" err="1"/>
              <a:t>GB</a:t>
            </a:r>
            <a:r>
              <a:rPr lang="en-US" i="1" dirty="0"/>
              <a:t>, </a:t>
            </a:r>
            <a:r>
              <a:rPr lang="en-US" i="1" dirty="0">
                <a:latin typeface="Symbol" panose="05050102010706020507" pitchFamily="18" charset="2"/>
              </a:rPr>
              <a:t>b</a:t>
            </a:r>
          </a:p>
          <a:p>
            <a:pPr lvl="1"/>
            <a:r>
              <a:rPr lang="en-US" dirty="0"/>
              <a:t>Bottom-up: field theory interpretation only known qualitatively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82000" cy="914082"/>
          </a:xfrm>
        </p:spPr>
        <p:txBody>
          <a:bodyPr>
            <a:normAutofit/>
          </a:bodyPr>
          <a:lstStyle/>
          <a:p>
            <a:r>
              <a:rPr lang="nl-NL" sz="3200" dirty="0" err="1"/>
              <a:t>Ads</a:t>
            </a:r>
            <a:r>
              <a:rPr lang="nl-NL" sz="3200" dirty="0"/>
              <a:t>/</a:t>
            </a:r>
            <a:r>
              <a:rPr lang="nl-NL" sz="3200" dirty="0" err="1"/>
              <a:t>cft</a:t>
            </a:r>
            <a:r>
              <a:rPr lang="nl-NL" sz="3200" dirty="0"/>
              <a:t> </a:t>
            </a:r>
            <a:r>
              <a:rPr lang="nl-NL" sz="3200" dirty="0" err="1"/>
              <a:t>and</a:t>
            </a:r>
            <a:r>
              <a:rPr lang="nl-NL" sz="3200" dirty="0"/>
              <a:t> </a:t>
            </a:r>
            <a:r>
              <a:rPr lang="nl-NL" sz="3200" dirty="0" err="1"/>
              <a:t>holography</a:t>
            </a:r>
            <a:endParaRPr lang="nl-NL" sz="3200" dirty="0"/>
          </a:p>
        </p:txBody>
      </p:sp>
      <p:sp>
        <p:nvSpPr>
          <p:cNvPr id="8" name="TextBox 8"/>
          <p:cNvSpPr txBox="1"/>
          <p:nvPr/>
        </p:nvSpPr>
        <p:spPr>
          <a:xfrm>
            <a:off x="6373932" y="6524"/>
            <a:ext cx="26821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MIT/Utrecht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AD28A9-5034-4335-84E8-5EFC5B122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0752"/>
            <a:ext cx="9144000" cy="151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75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8</a:t>
            </a:fld>
            <a:r>
              <a:rPr lang="nl-NL" dirty="0"/>
              <a:t>/17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855896" cy="5791200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r>
              <a:rPr lang="en-US" dirty="0"/>
              <a:t>Here: try to bridge gap by including (important) corrections in </a:t>
            </a:r>
            <a:r>
              <a:rPr lang="en-US" dirty="0" err="1"/>
              <a:t>AdS</a:t>
            </a:r>
            <a:r>
              <a:rPr lang="en-US" dirty="0"/>
              <a:t>: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/>
              <a:t>Effect on i.e. transport coefficients and charge susceptibility: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`Reasonable’ values are                     and</a:t>
            </a:r>
          </a:p>
          <a:p>
            <a:pPr lvl="2"/>
            <a:r>
              <a:rPr lang="en-US" dirty="0"/>
              <a:t>                            and </a:t>
            </a:r>
          </a:p>
          <a:p>
            <a:pPr lvl="2"/>
            <a:r>
              <a:rPr lang="en-US" dirty="0"/>
              <a:t>But all computations done perturbatively in </a:t>
            </a:r>
            <a:r>
              <a:rPr lang="en-US" i="1" dirty="0" err="1">
                <a:latin typeface="Symbol" panose="05050102010706020507" pitchFamily="18" charset="2"/>
              </a:rPr>
              <a:t>l</a:t>
            </a:r>
            <a:r>
              <a:rPr lang="en-US" i="1" baseline="-25000" dirty="0" err="1"/>
              <a:t>GB</a:t>
            </a:r>
            <a:r>
              <a:rPr lang="en-US" i="1" baseline="-25000" dirty="0"/>
              <a:t> 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i="1" dirty="0">
                <a:latin typeface="Symbol" panose="05050102010706020507" pitchFamily="18" charset="2"/>
              </a:rPr>
              <a:t>b</a:t>
            </a:r>
          </a:p>
          <a:p>
            <a:pPr lvl="2"/>
            <a:endParaRPr lang="en-US" dirty="0"/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82000" cy="914082"/>
          </a:xfrm>
        </p:spPr>
        <p:txBody>
          <a:bodyPr>
            <a:normAutofit/>
          </a:bodyPr>
          <a:lstStyle/>
          <a:p>
            <a:r>
              <a:rPr lang="nl-NL" sz="3200" dirty="0" err="1"/>
              <a:t>Ads</a:t>
            </a:r>
            <a:r>
              <a:rPr lang="nl-NL" sz="3200" dirty="0"/>
              <a:t>/</a:t>
            </a:r>
            <a:r>
              <a:rPr lang="nl-NL" sz="3200" dirty="0" err="1"/>
              <a:t>cft</a:t>
            </a:r>
            <a:r>
              <a:rPr lang="nl-NL" sz="3200" dirty="0"/>
              <a:t> </a:t>
            </a:r>
            <a:r>
              <a:rPr lang="nl-NL" sz="3200" dirty="0" err="1"/>
              <a:t>and</a:t>
            </a:r>
            <a:r>
              <a:rPr lang="nl-NL" sz="3200" dirty="0"/>
              <a:t> </a:t>
            </a:r>
            <a:r>
              <a:rPr lang="nl-NL" sz="3200" dirty="0" err="1"/>
              <a:t>holography</a:t>
            </a:r>
            <a:endParaRPr lang="nl-NL" sz="3200" dirty="0"/>
          </a:p>
        </p:txBody>
      </p:sp>
      <p:sp>
        <p:nvSpPr>
          <p:cNvPr id="8" name="TextBox 8"/>
          <p:cNvSpPr txBox="1"/>
          <p:nvPr/>
        </p:nvSpPr>
        <p:spPr>
          <a:xfrm>
            <a:off x="6373932" y="6524"/>
            <a:ext cx="26821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MIT/Utrecht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AD28A9-5034-4335-84E8-5EFC5B122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752282"/>
            <a:ext cx="9144000" cy="15191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3FD0C4-2A94-4159-9F1E-57206A791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4516165"/>
            <a:ext cx="3167063" cy="5874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035D5C-30EF-4FF3-80E2-642AB2FD3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3904160"/>
            <a:ext cx="4572000" cy="5385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48F083-00C0-46FA-B866-546D846C24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2658" y="5233338"/>
            <a:ext cx="1314450" cy="371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1AA045-603E-47F9-ABE1-DBF74E90AA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3285" y="5272368"/>
            <a:ext cx="1571625" cy="361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A6BE06-859D-48A3-9E62-5272964E52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8674" y="5603595"/>
            <a:ext cx="1575373" cy="3619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FD1BD0-BB3F-4530-82F0-F95BF0D1AD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9985" y="5647247"/>
            <a:ext cx="1481137" cy="31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86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135848"/>
            <a:ext cx="8458200" cy="914718"/>
          </a:xfrm>
        </p:spPr>
        <p:txBody>
          <a:bodyPr>
            <a:normAutofit/>
          </a:bodyPr>
          <a:lstStyle/>
          <a:p>
            <a:r>
              <a:rPr lang="en-US" sz="2500" dirty="0"/>
              <a:t>Collisions at Finite coupling - narrow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9</a:t>
            </a:fld>
            <a:r>
              <a:rPr lang="nl-NL" dirty="0"/>
              <a:t>/17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094634"/>
            <a:ext cx="94453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Results presented for, 	          </a:t>
            </a:r>
            <a:r>
              <a:rPr lang="en-GB" sz="2000" dirty="0" err="1">
                <a:solidFill>
                  <a:srgbClr val="000000"/>
                </a:solidFill>
              </a:rPr>
              <a:t>i.e</a:t>
            </a:r>
            <a:r>
              <a:rPr lang="en-GB" sz="2000" dirty="0">
                <a:solidFill>
                  <a:srgbClr val="000000"/>
                </a:solidFill>
              </a:rPr>
              <a:t> 		(solid)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Initial condition constructed such that energy is the same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Much more energy on </a:t>
            </a:r>
            <a:r>
              <a:rPr lang="en-US" sz="2000" dirty="0" err="1">
                <a:solidFill>
                  <a:srgbClr val="000000"/>
                </a:solidFill>
              </a:rPr>
              <a:t>lightcone</a:t>
            </a:r>
            <a:r>
              <a:rPr lang="en-US" sz="2000" dirty="0">
                <a:solidFill>
                  <a:srgbClr val="000000"/>
                </a:solidFill>
              </a:rPr>
              <a:t> (more transparent, less stopping)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Energy in plasma flatter</a:t>
            </a:r>
            <a:endParaRPr lang="en-GB" sz="2000" dirty="0">
              <a:solidFill>
                <a:srgbClr val="000000"/>
              </a:solidFill>
            </a:endParaRP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364" y="1160169"/>
            <a:ext cx="1469822" cy="2645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148818"/>
            <a:ext cx="1446087" cy="27336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684684B-A9EC-4DF4-8612-FCFECD345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736" y="1818987"/>
            <a:ext cx="7391400" cy="4059562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D9024C0C-75EE-42B1-A466-62669D1A36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9536" y="2470497"/>
            <a:ext cx="2253001" cy="425345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4B6BC535-3946-4B9D-B15E-64A4D6DB541B}"/>
              </a:ext>
            </a:extLst>
          </p:cNvPr>
          <p:cNvSpPr txBox="1"/>
          <p:nvPr/>
        </p:nvSpPr>
        <p:spPr>
          <a:xfrm>
            <a:off x="6373932" y="6524"/>
            <a:ext cx="26821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MIT/Utrecht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7CF09B98-474A-4951-AEB1-A3E52DFA0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775"/>
            <a:ext cx="9467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err="1">
                <a:latin typeface="Tw Cen MT" pitchFamily="34" charset="0"/>
              </a:rPr>
              <a:t>Sašo</a:t>
            </a:r>
            <a:r>
              <a:rPr lang="en-US" sz="1200" dirty="0">
                <a:latin typeface="Tw Cen MT" pitchFamily="34" charset="0"/>
              </a:rPr>
              <a:t> </a:t>
            </a:r>
            <a:r>
              <a:rPr lang="en-US" sz="1200" dirty="0" err="1">
                <a:latin typeface="Tw Cen MT" pitchFamily="34" charset="0"/>
              </a:rPr>
              <a:t>Grozdanov</a:t>
            </a:r>
            <a:r>
              <a:rPr lang="en-US" sz="1200" dirty="0">
                <a:latin typeface="Tw Cen MT" pitchFamily="34" charset="0"/>
              </a:rPr>
              <a:t> and WS, Coupling Constant Corrections in a Holographic Model of Heavy Ion Collisions (2017)</a:t>
            </a:r>
            <a:endParaRPr lang="it-IT" sz="1200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049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196281</TotalTime>
  <Words>1154</Words>
  <Application>Microsoft Office PowerPoint</Application>
  <PresentationFormat>Diavoorstelling (4:3)</PresentationFormat>
  <Paragraphs>262</Paragraphs>
  <Slides>20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Symbol</vt:lpstr>
      <vt:lpstr>Tw Cen MT</vt:lpstr>
      <vt:lpstr>Theme1</vt:lpstr>
      <vt:lpstr>Holographic collisions with  baryon number at intermediate coupling</vt:lpstr>
      <vt:lpstr>Outline</vt:lpstr>
      <vt:lpstr>Following baryon number</vt:lpstr>
      <vt:lpstr>Rapidity profile at infinite coupling</vt:lpstr>
      <vt:lpstr>A puzzle: decay charge on light-cone:</vt:lpstr>
      <vt:lpstr>A new quantitative insight</vt:lpstr>
      <vt:lpstr>Ads/cft and holography</vt:lpstr>
      <vt:lpstr>Ads/cft and holography</vt:lpstr>
      <vt:lpstr>Collisions at Finite coupling - narrow</vt:lpstr>
      <vt:lpstr>Baryon Charge collisions</vt:lpstr>
      <vt:lpstr>decay charge on light-cone:</vt:lpstr>
      <vt:lpstr>decay charge on light-cone:</vt:lpstr>
      <vt:lpstr>Collisions at Finite coupling - rapidity</vt:lpstr>
      <vt:lpstr>charge - rapidity</vt:lpstr>
      <vt:lpstr>charge - rapidity</vt:lpstr>
      <vt:lpstr>Wide shock collisions</vt:lpstr>
      <vt:lpstr>Discussion</vt:lpstr>
      <vt:lpstr>Collisions at Finite coupling - hydro</vt:lpstr>
      <vt:lpstr>Collisions at Finite coupling - wide</vt:lpstr>
      <vt:lpstr>Rapidity profile + music</vt:lpstr>
    </vt:vector>
  </TitlesOfParts>
  <Company>Utrecht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Holographic Jets</dc:title>
  <dc:creator>van der Schee</dc:creator>
  <cp:lastModifiedBy>Wilke van der Schee</cp:lastModifiedBy>
  <cp:revision>3271</cp:revision>
  <cp:lastPrinted>2013-02-27T16:52:15Z</cp:lastPrinted>
  <dcterms:created xsi:type="dcterms:W3CDTF">2011-04-27T16:22:55Z</dcterms:created>
  <dcterms:modified xsi:type="dcterms:W3CDTF">2019-06-25T16:53:20Z</dcterms:modified>
</cp:coreProperties>
</file>